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60"/>
  </p:notesMasterIdLst>
  <p:handoutMasterIdLst>
    <p:handoutMasterId r:id="rId61"/>
  </p:handoutMasterIdLst>
  <p:sldIdLst>
    <p:sldId id="256" r:id="rId2"/>
    <p:sldId id="517" r:id="rId3"/>
    <p:sldId id="518" r:id="rId4"/>
    <p:sldId id="519" r:id="rId5"/>
    <p:sldId id="521" r:id="rId6"/>
    <p:sldId id="522" r:id="rId7"/>
    <p:sldId id="524" r:id="rId8"/>
    <p:sldId id="543" r:id="rId9"/>
    <p:sldId id="544" r:id="rId10"/>
    <p:sldId id="523" r:id="rId11"/>
    <p:sldId id="545" r:id="rId12"/>
    <p:sldId id="546" r:id="rId13"/>
    <p:sldId id="548" r:id="rId14"/>
    <p:sldId id="550" r:id="rId15"/>
    <p:sldId id="551" r:id="rId16"/>
    <p:sldId id="559" r:id="rId17"/>
    <p:sldId id="561" r:id="rId18"/>
    <p:sldId id="562" r:id="rId19"/>
    <p:sldId id="591" r:id="rId20"/>
    <p:sldId id="552" r:id="rId21"/>
    <p:sldId id="557" r:id="rId22"/>
    <p:sldId id="558" r:id="rId23"/>
    <p:sldId id="592" r:id="rId24"/>
    <p:sldId id="533" r:id="rId25"/>
    <p:sldId id="593" r:id="rId26"/>
    <p:sldId id="535" r:id="rId27"/>
    <p:sldId id="537" r:id="rId28"/>
    <p:sldId id="539" r:id="rId29"/>
    <p:sldId id="541" r:id="rId30"/>
    <p:sldId id="542" r:id="rId31"/>
    <p:sldId id="568" r:id="rId32"/>
    <p:sldId id="570" r:id="rId33"/>
    <p:sldId id="594" r:id="rId34"/>
    <p:sldId id="571" r:id="rId35"/>
    <p:sldId id="556" r:id="rId36"/>
    <p:sldId id="572" r:id="rId37"/>
    <p:sldId id="574" r:id="rId38"/>
    <p:sldId id="575" r:id="rId39"/>
    <p:sldId id="577" r:id="rId40"/>
    <p:sldId id="578" r:id="rId41"/>
    <p:sldId id="579" r:id="rId42"/>
    <p:sldId id="580" r:id="rId43"/>
    <p:sldId id="581" r:id="rId44"/>
    <p:sldId id="583" r:id="rId45"/>
    <p:sldId id="595" r:id="rId46"/>
    <p:sldId id="596" r:id="rId47"/>
    <p:sldId id="602" r:id="rId48"/>
    <p:sldId id="599" r:id="rId49"/>
    <p:sldId id="600" r:id="rId50"/>
    <p:sldId id="610" r:id="rId51"/>
    <p:sldId id="604" r:id="rId52"/>
    <p:sldId id="612" r:id="rId53"/>
    <p:sldId id="615" r:id="rId54"/>
    <p:sldId id="616" r:id="rId55"/>
    <p:sldId id="617" r:id="rId56"/>
    <p:sldId id="588" r:id="rId57"/>
    <p:sldId id="589" r:id="rId58"/>
    <p:sldId id="590" r:id="rId59"/>
  </p:sldIdLst>
  <p:sldSz cx="9144000" cy="6858000" type="letter"/>
  <p:notesSz cx="7315200" cy="9601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kern="1200">
        <a:solidFill>
          <a:schemeClr val="accent1"/>
        </a:solidFill>
        <a:latin typeface="Arial" charset="0"/>
        <a:ea typeface="+mn-ea"/>
        <a:cs typeface="+mn-cs"/>
      </a:defRPr>
    </a:lvl1pPr>
    <a:lvl2pPr marL="457200" algn="l" rtl="0" eaLnBrk="0" fontAlgn="base" hangingPunct="0">
      <a:spcBef>
        <a:spcPct val="0"/>
      </a:spcBef>
      <a:spcAft>
        <a:spcPct val="0"/>
      </a:spcAft>
      <a:defRPr kern="1200">
        <a:solidFill>
          <a:schemeClr val="accent1"/>
        </a:solidFill>
        <a:latin typeface="Arial" charset="0"/>
        <a:ea typeface="+mn-ea"/>
        <a:cs typeface="+mn-cs"/>
      </a:defRPr>
    </a:lvl2pPr>
    <a:lvl3pPr marL="914400" algn="l" rtl="0" eaLnBrk="0" fontAlgn="base" hangingPunct="0">
      <a:spcBef>
        <a:spcPct val="0"/>
      </a:spcBef>
      <a:spcAft>
        <a:spcPct val="0"/>
      </a:spcAft>
      <a:defRPr kern="1200">
        <a:solidFill>
          <a:schemeClr val="accent1"/>
        </a:solidFill>
        <a:latin typeface="Arial" charset="0"/>
        <a:ea typeface="+mn-ea"/>
        <a:cs typeface="+mn-cs"/>
      </a:defRPr>
    </a:lvl3pPr>
    <a:lvl4pPr marL="1371600" algn="l" rtl="0" eaLnBrk="0" fontAlgn="base" hangingPunct="0">
      <a:spcBef>
        <a:spcPct val="0"/>
      </a:spcBef>
      <a:spcAft>
        <a:spcPct val="0"/>
      </a:spcAft>
      <a:defRPr kern="1200">
        <a:solidFill>
          <a:schemeClr val="accent1"/>
        </a:solidFill>
        <a:latin typeface="Arial" charset="0"/>
        <a:ea typeface="+mn-ea"/>
        <a:cs typeface="+mn-cs"/>
      </a:defRPr>
    </a:lvl4pPr>
    <a:lvl5pPr marL="1828800" algn="l" rtl="0" eaLnBrk="0" fontAlgn="base" hangingPunct="0">
      <a:spcBef>
        <a:spcPct val="0"/>
      </a:spcBef>
      <a:spcAft>
        <a:spcPct val="0"/>
      </a:spcAft>
      <a:defRPr kern="1200">
        <a:solidFill>
          <a:schemeClr val="accent1"/>
        </a:solidFill>
        <a:latin typeface="Arial" charset="0"/>
        <a:ea typeface="+mn-ea"/>
        <a:cs typeface="+mn-cs"/>
      </a:defRPr>
    </a:lvl5pPr>
    <a:lvl6pPr marL="2286000" algn="l" defTabSz="914400" rtl="0" eaLnBrk="1" latinLnBrk="0" hangingPunct="1">
      <a:defRPr kern="1200">
        <a:solidFill>
          <a:schemeClr val="accent1"/>
        </a:solidFill>
        <a:latin typeface="Arial" charset="0"/>
        <a:ea typeface="+mn-ea"/>
        <a:cs typeface="+mn-cs"/>
      </a:defRPr>
    </a:lvl6pPr>
    <a:lvl7pPr marL="2743200" algn="l" defTabSz="914400" rtl="0" eaLnBrk="1" latinLnBrk="0" hangingPunct="1">
      <a:defRPr kern="1200">
        <a:solidFill>
          <a:schemeClr val="accent1"/>
        </a:solidFill>
        <a:latin typeface="Arial" charset="0"/>
        <a:ea typeface="+mn-ea"/>
        <a:cs typeface="+mn-cs"/>
      </a:defRPr>
    </a:lvl7pPr>
    <a:lvl8pPr marL="3200400" algn="l" defTabSz="914400" rtl="0" eaLnBrk="1" latinLnBrk="0" hangingPunct="1">
      <a:defRPr kern="1200">
        <a:solidFill>
          <a:schemeClr val="accent1"/>
        </a:solidFill>
        <a:latin typeface="Arial" charset="0"/>
        <a:ea typeface="+mn-ea"/>
        <a:cs typeface="+mn-cs"/>
      </a:defRPr>
    </a:lvl8pPr>
    <a:lvl9pPr marL="3657600" algn="l" defTabSz="914400" rtl="0" eaLnBrk="1" latinLnBrk="0" hangingPunct="1">
      <a:defRPr kern="1200">
        <a:solidFill>
          <a:schemeClr val="accent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1584">
          <p15:clr>
            <a:srgbClr val="A4A3A4"/>
          </p15:clr>
        </p15:guide>
      </p15:sldGuideLst>
    </p:ext>
    <p:ext uri="{2D200454-40CA-4A62-9FC3-DE9A4176ACB9}">
      <p15:notesGuideLst xmlns:p15="http://schemas.microsoft.com/office/powerpoint/2012/main">
        <p15:guide id="1" orient="horz" pos="3023">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8901F3"/>
    <a:srgbClr val="00A091"/>
    <a:srgbClr val="51DC00"/>
    <a:srgbClr val="5A11FD"/>
    <a:srgbClr val="000000"/>
    <a:srgbClr val="CC3399"/>
    <a:srgbClr val="0082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99" autoAdjust="0"/>
    <p:restoredTop sz="82510" autoAdjust="0"/>
  </p:normalViewPr>
  <p:slideViewPr>
    <p:cSldViewPr>
      <p:cViewPr varScale="1">
        <p:scale>
          <a:sx n="60" d="100"/>
          <a:sy n="60" d="100"/>
        </p:scale>
        <p:origin x="1638" y="52"/>
      </p:cViewPr>
      <p:guideLst>
        <p:guide orient="horz" pos="2160"/>
        <p:guide pos="15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44"/>
    </p:cViewPr>
  </p:sorterViewPr>
  <p:notesViewPr>
    <p:cSldViewPr>
      <p:cViewPr varScale="1">
        <p:scale>
          <a:sx n="84" d="100"/>
          <a:sy n="84" d="100"/>
        </p:scale>
        <p:origin x="-1932" y="-84"/>
      </p:cViewPr>
      <p:guideLst>
        <p:guide orient="horz" pos="3023"/>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zh-CN"/>
  <c:roundedCorners val="1"/>
  <c:style val="2"/>
  <c:chart>
    <c:autoTitleDeleted val="1"/>
    <c:plotArea>
      <c:layout>
        <c:manualLayout>
          <c:layoutTarget val="inner"/>
          <c:xMode val="edge"/>
          <c:yMode val="edge"/>
          <c:x val="0.12820512820512819"/>
          <c:y val="7.1264367816092022E-2"/>
          <c:w val="0.66300366300366365"/>
          <c:h val="0.6689655172413822"/>
        </c:manualLayout>
      </c:layout>
      <c:lineChart>
        <c:grouping val="standard"/>
        <c:varyColors val="1"/>
        <c:ser>
          <c:idx val="1"/>
          <c:order val="0"/>
          <c:tx>
            <c:strRef>
              <c:f>Sheet1!$A$3</c:f>
              <c:strCache>
                <c:ptCount val="1"/>
                <c:pt idx="0">
                  <c:v>8 KB</c:v>
                </c:pt>
              </c:strCache>
            </c:strRef>
          </c:tx>
          <c:spPr>
            <a:ln w="38099">
              <a:solidFill>
                <a:srgbClr val="FFCC00"/>
              </a:solidFill>
              <a:prstDash val="solid"/>
            </a:ln>
          </c:spPr>
          <c:marker>
            <c:symbol val="square"/>
            <c:size val="8"/>
            <c:spPr>
              <a:noFill/>
              <a:ln>
                <a:solidFill>
                  <a:srgbClr val="FFCC00"/>
                </a:solidFill>
                <a:prstDash val="solid"/>
              </a:ln>
            </c:spPr>
          </c:marker>
          <c:cat>
            <c:numRef>
              <c:f>Sheet1!$B$1:$F$1</c:f>
              <c:numCache>
                <c:formatCode>General</c:formatCode>
                <c:ptCount val="5"/>
                <c:pt idx="0">
                  <c:v>16</c:v>
                </c:pt>
                <c:pt idx="1">
                  <c:v>32</c:v>
                </c:pt>
                <c:pt idx="2">
                  <c:v>64</c:v>
                </c:pt>
                <c:pt idx="3">
                  <c:v>128</c:v>
                </c:pt>
                <c:pt idx="4">
                  <c:v>256</c:v>
                </c:pt>
              </c:numCache>
            </c:numRef>
          </c:cat>
          <c:val>
            <c:numRef>
              <c:f>Sheet1!$B$3:$F$3</c:f>
              <c:numCache>
                <c:formatCode>General</c:formatCode>
                <c:ptCount val="5"/>
                <c:pt idx="0">
                  <c:v>8.5</c:v>
                </c:pt>
                <c:pt idx="1">
                  <c:v>7.5</c:v>
                </c:pt>
                <c:pt idx="2">
                  <c:v>7.25</c:v>
                </c:pt>
                <c:pt idx="3">
                  <c:v>7.75</c:v>
                </c:pt>
                <c:pt idx="4">
                  <c:v>9.5</c:v>
                </c:pt>
              </c:numCache>
            </c:numRef>
          </c:val>
          <c:smooth val="1"/>
        </c:ser>
        <c:ser>
          <c:idx val="2"/>
          <c:order val="1"/>
          <c:tx>
            <c:strRef>
              <c:f>Sheet1!$A$4</c:f>
              <c:strCache>
                <c:ptCount val="1"/>
                <c:pt idx="0">
                  <c:v>16 KB</c:v>
                </c:pt>
              </c:strCache>
            </c:strRef>
          </c:tx>
          <c:spPr>
            <a:ln w="38099">
              <a:solidFill>
                <a:srgbClr val="00FF00"/>
              </a:solidFill>
              <a:prstDash val="solid"/>
            </a:ln>
          </c:spPr>
          <c:marker>
            <c:symbol val="circle"/>
            <c:size val="8"/>
            <c:spPr>
              <a:solidFill>
                <a:srgbClr val="00FF00"/>
              </a:solidFill>
              <a:ln>
                <a:solidFill>
                  <a:srgbClr val="00FF00"/>
                </a:solidFill>
                <a:prstDash val="solid"/>
              </a:ln>
            </c:spPr>
          </c:marker>
          <c:cat>
            <c:numRef>
              <c:f>Sheet1!$B$1:$F$1</c:f>
              <c:numCache>
                <c:formatCode>General</c:formatCode>
                <c:ptCount val="5"/>
                <c:pt idx="0">
                  <c:v>16</c:v>
                </c:pt>
                <c:pt idx="1">
                  <c:v>32</c:v>
                </c:pt>
                <c:pt idx="2">
                  <c:v>64</c:v>
                </c:pt>
                <c:pt idx="3">
                  <c:v>128</c:v>
                </c:pt>
                <c:pt idx="4">
                  <c:v>256</c:v>
                </c:pt>
              </c:numCache>
            </c:numRef>
          </c:cat>
          <c:val>
            <c:numRef>
              <c:f>Sheet1!$B$4:$F$4</c:f>
              <c:numCache>
                <c:formatCode>General</c:formatCode>
                <c:ptCount val="5"/>
                <c:pt idx="0">
                  <c:v>4</c:v>
                </c:pt>
                <c:pt idx="1">
                  <c:v>2.75</c:v>
                </c:pt>
                <c:pt idx="2">
                  <c:v>2.75</c:v>
                </c:pt>
                <c:pt idx="3">
                  <c:v>3</c:v>
                </c:pt>
                <c:pt idx="4">
                  <c:v>3.5</c:v>
                </c:pt>
              </c:numCache>
            </c:numRef>
          </c:val>
          <c:smooth val="1"/>
        </c:ser>
        <c:ser>
          <c:idx val="3"/>
          <c:order val="2"/>
          <c:tx>
            <c:strRef>
              <c:f>Sheet1!$A$5</c:f>
              <c:strCache>
                <c:ptCount val="1"/>
                <c:pt idx="0">
                  <c:v>64 KB</c:v>
                </c:pt>
              </c:strCache>
            </c:strRef>
          </c:tx>
          <c:spPr>
            <a:ln w="38099">
              <a:solidFill>
                <a:srgbClr val="00FFFF"/>
              </a:solidFill>
              <a:prstDash val="solid"/>
            </a:ln>
          </c:spPr>
          <c:marker>
            <c:symbol val="circle"/>
            <c:size val="8"/>
            <c:spPr>
              <a:noFill/>
              <a:ln>
                <a:solidFill>
                  <a:srgbClr val="00FFFF"/>
                </a:solidFill>
                <a:prstDash val="solid"/>
              </a:ln>
            </c:spPr>
          </c:marker>
          <c:cat>
            <c:numRef>
              <c:f>Sheet1!$B$1:$F$1</c:f>
              <c:numCache>
                <c:formatCode>General</c:formatCode>
                <c:ptCount val="5"/>
                <c:pt idx="0">
                  <c:v>16</c:v>
                </c:pt>
                <c:pt idx="1">
                  <c:v>32</c:v>
                </c:pt>
                <c:pt idx="2">
                  <c:v>64</c:v>
                </c:pt>
                <c:pt idx="3">
                  <c:v>128</c:v>
                </c:pt>
                <c:pt idx="4">
                  <c:v>256</c:v>
                </c:pt>
              </c:numCache>
            </c:numRef>
          </c:cat>
          <c:val>
            <c:numRef>
              <c:f>Sheet1!$B$5:$F$5</c:f>
              <c:numCache>
                <c:formatCode>General</c:formatCode>
                <c:ptCount val="5"/>
                <c:pt idx="0">
                  <c:v>2</c:v>
                </c:pt>
                <c:pt idx="1">
                  <c:v>1.7000000000000026</c:v>
                </c:pt>
                <c:pt idx="2">
                  <c:v>1.55</c:v>
                </c:pt>
                <c:pt idx="3">
                  <c:v>1.4</c:v>
                </c:pt>
                <c:pt idx="4">
                  <c:v>1.4</c:v>
                </c:pt>
              </c:numCache>
            </c:numRef>
          </c:val>
          <c:smooth val="1"/>
        </c:ser>
        <c:ser>
          <c:idx val="4"/>
          <c:order val="3"/>
          <c:tx>
            <c:strRef>
              <c:f>Sheet1!$A$6</c:f>
              <c:strCache>
                <c:ptCount val="1"/>
                <c:pt idx="0">
                  <c:v>256 KB</c:v>
                </c:pt>
              </c:strCache>
            </c:strRef>
          </c:tx>
          <c:spPr>
            <a:ln w="38099">
              <a:solidFill>
                <a:srgbClr val="0000FF"/>
              </a:solidFill>
              <a:prstDash val="solid"/>
            </a:ln>
          </c:spPr>
          <c:marker>
            <c:symbol val="triangle"/>
            <c:size val="8"/>
            <c:spPr>
              <a:solidFill>
                <a:srgbClr val="0000FF"/>
              </a:solidFill>
              <a:ln>
                <a:solidFill>
                  <a:srgbClr val="0000FF"/>
                </a:solidFill>
                <a:prstDash val="solid"/>
              </a:ln>
            </c:spPr>
          </c:marker>
          <c:cat>
            <c:numRef>
              <c:f>Sheet1!$B$1:$F$1</c:f>
              <c:numCache>
                <c:formatCode>General</c:formatCode>
                <c:ptCount val="5"/>
                <c:pt idx="0">
                  <c:v>16</c:v>
                </c:pt>
                <c:pt idx="1">
                  <c:v>32</c:v>
                </c:pt>
                <c:pt idx="2">
                  <c:v>64</c:v>
                </c:pt>
                <c:pt idx="3">
                  <c:v>128</c:v>
                </c:pt>
                <c:pt idx="4">
                  <c:v>256</c:v>
                </c:pt>
              </c:numCache>
            </c:numRef>
          </c:cat>
          <c:val>
            <c:numRef>
              <c:f>Sheet1!$B$6:$F$6</c:f>
              <c:numCache>
                <c:formatCode>General</c:formatCode>
                <c:ptCount val="5"/>
                <c:pt idx="0">
                  <c:v>1</c:v>
                </c:pt>
                <c:pt idx="1">
                  <c:v>0.70000000000000062</c:v>
                </c:pt>
                <c:pt idx="2">
                  <c:v>0.5</c:v>
                </c:pt>
                <c:pt idx="3">
                  <c:v>0.5</c:v>
                </c:pt>
                <c:pt idx="4">
                  <c:v>0.60000000000000064</c:v>
                </c:pt>
              </c:numCache>
            </c:numRef>
          </c:val>
          <c:smooth val="1"/>
        </c:ser>
        <c:dLbls>
          <c:showLegendKey val="0"/>
          <c:showVal val="0"/>
          <c:showCatName val="0"/>
          <c:showSerName val="0"/>
          <c:showPercent val="0"/>
          <c:showBubbleSize val="0"/>
        </c:dLbls>
        <c:marker val="1"/>
        <c:smooth val="0"/>
        <c:axId val="1050257696"/>
        <c:axId val="1050265312"/>
      </c:lineChart>
      <c:catAx>
        <c:axId val="1050257696"/>
        <c:scaling>
          <c:orientation val="minMax"/>
        </c:scaling>
        <c:delete val="1"/>
        <c:axPos val="b"/>
        <c:title>
          <c:tx>
            <c:rich>
              <a:bodyPr/>
              <a:lstStyle/>
              <a:p>
                <a:pPr>
                  <a:defRPr sz="1800" b="1" i="0" u="none" strike="noStrike" baseline="0">
                    <a:solidFill>
                      <a:schemeClr val="tx1"/>
                    </a:solidFill>
                    <a:latin typeface="Arial"/>
                    <a:ea typeface="Arial"/>
                    <a:cs typeface="Arial"/>
                  </a:defRPr>
                </a:pPr>
                <a:r>
                  <a:rPr lang="en-US"/>
                  <a:t>Block size (bytes)</a:t>
                </a:r>
              </a:p>
            </c:rich>
          </c:tx>
          <c:layout>
            <c:manualLayout>
              <c:xMode val="edge"/>
              <c:yMode val="edge"/>
              <c:x val="0.33089133089133083"/>
              <c:y val="0.87586206896551722"/>
            </c:manualLayout>
          </c:layout>
          <c:overlay val="1"/>
          <c:spPr>
            <a:noFill/>
            <a:ln w="25400">
              <a:noFill/>
            </a:ln>
          </c:spPr>
        </c:title>
        <c:numFmt formatCode="General" sourceLinked="1"/>
        <c:majorTickMark val="cross"/>
        <c:minorTickMark val="cross"/>
        <c:tickLblPos val="nextTo"/>
        <c:crossAx val="1050265312"/>
        <c:crosses val="autoZero"/>
        <c:auto val="1"/>
        <c:lblAlgn val="ctr"/>
        <c:lblOffset val="100"/>
        <c:tickLblSkip val="1"/>
        <c:tickMarkSkip val="1"/>
        <c:noMultiLvlLbl val="1"/>
      </c:catAx>
      <c:valAx>
        <c:axId val="1050265312"/>
        <c:scaling>
          <c:orientation val="minMax"/>
        </c:scaling>
        <c:delete val="1"/>
        <c:axPos val="l"/>
        <c:majorGridlines>
          <c:spPr>
            <a:ln w="12700">
              <a:solidFill>
                <a:schemeClr val="tx1"/>
              </a:solidFill>
              <a:prstDash val="sysDash"/>
            </a:ln>
          </c:spPr>
        </c:majorGridlines>
        <c:title>
          <c:tx>
            <c:rich>
              <a:bodyPr/>
              <a:lstStyle/>
              <a:p>
                <a:pPr>
                  <a:defRPr sz="1800" b="1" i="0" u="none" strike="noStrike" baseline="0">
                    <a:solidFill>
                      <a:schemeClr val="tx1"/>
                    </a:solidFill>
                    <a:latin typeface="Arial"/>
                    <a:ea typeface="Arial"/>
                    <a:cs typeface="Arial"/>
                  </a:defRPr>
                </a:pPr>
                <a:r>
                  <a:rPr lang="en-US"/>
                  <a:t>Miss rate (%)</a:t>
                </a:r>
              </a:p>
            </c:rich>
          </c:tx>
          <c:layout>
            <c:manualLayout>
              <c:xMode val="edge"/>
              <c:yMode val="edge"/>
              <c:x val="1.3431013431013447E-2"/>
              <c:y val="0.23218390804597702"/>
            </c:manualLayout>
          </c:layout>
          <c:overlay val="1"/>
          <c:spPr>
            <a:noFill/>
            <a:ln w="25400">
              <a:noFill/>
            </a:ln>
          </c:spPr>
        </c:title>
        <c:numFmt formatCode="General" sourceLinked="1"/>
        <c:majorTickMark val="cross"/>
        <c:minorTickMark val="cross"/>
        <c:tickLblPos val="nextTo"/>
        <c:crossAx val="1050257696"/>
        <c:crosses val="autoZero"/>
        <c:crossBetween val="midCat"/>
        <c:majorUnit val="5"/>
      </c:valAx>
      <c:spPr>
        <a:noFill/>
        <a:ln w="12700">
          <a:solidFill>
            <a:schemeClr val="tx1"/>
          </a:solidFill>
          <a:prstDash val="solid"/>
        </a:ln>
      </c:spPr>
    </c:plotArea>
    <c:legend>
      <c:legendPos val="r"/>
      <c:layout>
        <c:manualLayout>
          <c:xMode val="edge"/>
          <c:yMode val="edge"/>
          <c:x val="0.8315018315018331"/>
          <c:y val="0.18160919540229964"/>
          <c:w val="0.16117216117216177"/>
          <c:h val="0.32413793103448374"/>
        </c:manualLayout>
      </c:layout>
      <c:overlay val="1"/>
      <c:spPr>
        <a:noFill/>
        <a:ln w="3175">
          <a:solidFill>
            <a:schemeClr val="tx1"/>
          </a:solidFill>
          <a:prstDash val="solid"/>
        </a:ln>
      </c:spPr>
      <c:txPr>
        <a:bodyPr/>
        <a:lstStyle/>
        <a:p>
          <a:pPr>
            <a:defRPr sz="1655" b="1" i="0" u="none" strike="noStrike" baseline="0">
              <a:solidFill>
                <a:schemeClr val="tx1"/>
              </a:solidFill>
              <a:latin typeface="Arial"/>
              <a:ea typeface="Arial"/>
              <a:cs typeface="Arial"/>
            </a:defRPr>
          </a:pPr>
          <a:endParaRPr lang="zh-CN"/>
        </a:p>
      </c:txPr>
    </c:legend>
    <c:plotVisOnly val="1"/>
    <c:dispBlanksAs val="gap"/>
    <c:showDLblsOverMax val="1"/>
  </c:chart>
  <c:spPr>
    <a:noFill/>
    <a:ln>
      <a:noFill/>
    </a:ln>
  </c:spPr>
  <c:txPr>
    <a:bodyPr/>
    <a:lstStyle/>
    <a:p>
      <a:pPr>
        <a:defRPr sz="1800" b="1" i="0" u="none" strike="noStrike" baseline="0">
          <a:solidFill>
            <a:schemeClr val="tx1"/>
          </a:solidFill>
          <a:latin typeface="Arial"/>
          <a:ea typeface="Arial"/>
          <a:cs typeface="Arial"/>
        </a:defRPr>
      </a:pPr>
      <a:endParaRPr lang="zh-CN"/>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56042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idx="2"/>
          </p:nvPr>
        </p:nvSpPr>
        <p:spPr bwMode="auto">
          <a:xfrm>
            <a:off x="1277938" y="619125"/>
            <a:ext cx="4778375" cy="3584575"/>
          </a:xfrm>
          <a:prstGeom prst="rect">
            <a:avLst/>
          </a:prstGeom>
          <a:noFill/>
          <a:ln w="12700">
            <a:noFill/>
            <a:miter lim="800000"/>
            <a:headEnd/>
            <a:tailEnd/>
          </a:ln>
        </p:spPr>
      </p:sp>
      <p:sp>
        <p:nvSpPr>
          <p:cNvPr id="2051" name="Rectangle 3"/>
          <p:cNvSpPr>
            <a:spLocks noGrp="1" noChangeArrowheads="1"/>
          </p:cNvSpPr>
          <p:nvPr>
            <p:ph type="body" sz="quarter" idx="3"/>
          </p:nvPr>
        </p:nvSpPr>
        <p:spPr bwMode="auto">
          <a:xfrm>
            <a:off x="550335" y="4558904"/>
            <a:ext cx="6304279" cy="4320540"/>
          </a:xfrm>
          <a:prstGeom prst="rect">
            <a:avLst/>
          </a:prstGeom>
          <a:noFill/>
          <a:ln w="12700">
            <a:solidFill>
              <a:schemeClr val="tx1"/>
            </a:solidFill>
            <a:miter lim="800000"/>
            <a:headEnd/>
            <a:tailEnd/>
          </a:ln>
          <a:effectLst/>
        </p:spPr>
        <p:txBody>
          <a:bodyPr vert="horz" wrap="square" lIns="97223" tIns="47758" rIns="97223" bIns="47758" numCol="1" anchor="t" anchorCtr="0" compatLnSpc="1">
            <a:prstTxWarp prst="textNoShape">
              <a:avLst/>
            </a:prstTxWarp>
          </a:bodyPr>
          <a:lstStyle/>
          <a:p>
            <a:pPr lvl="0"/>
            <a:r>
              <a:rPr lang="en-US" noProof="0" smtClean="0"/>
              <a:t>we want this to be in font 11 and justify.</a:t>
            </a:r>
          </a:p>
        </p:txBody>
      </p:sp>
    </p:spTree>
    <p:extLst>
      <p:ext uri="{BB962C8B-B14F-4D97-AF65-F5344CB8AC3E}">
        <p14:creationId xmlns:p14="http://schemas.microsoft.com/office/powerpoint/2010/main" val="2535465494"/>
      </p:ext>
    </p:extLst>
  </p:cSld>
  <p:clrMap bg1="lt1" tx1="dk1" bg2="lt2" tx2="dk2" accent1="accent1" accent2="accent2" accent3="accent3" accent4="accent4" accent5="accent5" accent6="accent6" hlink="hlink" folHlink="folHlink"/>
  <p:notesStyle>
    <a:lvl1pPr algn="just" rtl="0" eaLnBrk="0" fontAlgn="base" hangingPunct="0">
      <a:lnSpc>
        <a:spcPct val="90000"/>
      </a:lnSpc>
      <a:spcBef>
        <a:spcPct val="40000"/>
      </a:spcBef>
      <a:spcAft>
        <a:spcPct val="0"/>
      </a:spcAft>
      <a:defRPr sz="1100" kern="1200">
        <a:solidFill>
          <a:schemeClr val="tx1"/>
        </a:solidFill>
        <a:latin typeface="Arial"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noFill/>
          <a:ln w="9525">
            <a:noFill/>
          </a:ln>
        </p:spPr>
        <p:txBody>
          <a:bodyPr/>
          <a:lstStyle/>
          <a:p>
            <a:endParaRPr lang="en-US" dirty="0" smtClean="0"/>
          </a:p>
        </p:txBody>
      </p:sp>
      <p:sp>
        <p:nvSpPr>
          <p:cNvPr id="56323" name="Rectangle 3"/>
          <p:cNvSpPr>
            <a:spLocks noGrp="1" noRot="1" noChangeAspect="1" noChangeArrowheads="1" noTextEdit="1"/>
          </p:cNvSpPr>
          <p:nvPr>
            <p:ph type="sldImg"/>
          </p:nvPr>
        </p:nvSpPr>
        <p:spPr/>
      </p:sp>
    </p:spTree>
    <p:extLst>
      <p:ext uri="{BB962C8B-B14F-4D97-AF65-F5344CB8AC3E}">
        <p14:creationId xmlns:p14="http://schemas.microsoft.com/office/powerpoint/2010/main" val="3994982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1954" name="Rectangle 2"/>
          <p:cNvSpPr>
            <a:spLocks noGrp="1" noRot="1" noChangeAspect="1" noChangeArrowheads="1" noTextEdit="1"/>
          </p:cNvSpPr>
          <p:nvPr>
            <p:ph type="sldImg"/>
          </p:nvPr>
        </p:nvSpPr>
        <p:spPr>
          <a:xfrm>
            <a:off x="1276350" y="615950"/>
            <a:ext cx="4783138" cy="3587750"/>
          </a:xfrm>
        </p:spPr>
      </p:sp>
      <p:sp>
        <p:nvSpPr>
          <p:cNvPr id="1661955" name="Rectangle 3"/>
          <p:cNvSpPr>
            <a:spLocks noGrp="1" noChangeArrowheads="1"/>
          </p:cNvSpPr>
          <p:nvPr>
            <p:ph type="body" idx="1"/>
          </p:nvPr>
        </p:nvSpPr>
        <p:spPr>
          <a:xfrm>
            <a:off x="550863" y="4560888"/>
            <a:ext cx="6303962" cy="4319587"/>
          </a:xfrm>
          <a:ln/>
        </p:spPr>
        <p:txBody>
          <a:bodyPr lIns="96651" tIns="48325" rIns="96651" bIns="48325"/>
          <a:lstStyle/>
          <a:p>
            <a:r>
              <a:rPr lang="en-US"/>
              <a:t>For lecture</a:t>
            </a:r>
          </a:p>
          <a:p>
            <a:r>
              <a:rPr lang="en-US"/>
              <a:t>Valid bit indicates whether an entry contains valid information – if the bit is not set, there cannot be a match for this block</a:t>
            </a:r>
          </a:p>
        </p:txBody>
      </p:sp>
    </p:spTree>
    <p:extLst>
      <p:ext uri="{BB962C8B-B14F-4D97-AF65-F5344CB8AC3E}">
        <p14:creationId xmlns:p14="http://schemas.microsoft.com/office/powerpoint/2010/main" val="9059297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42" name="Rectangle 2"/>
          <p:cNvSpPr>
            <a:spLocks noGrp="1" noRot="1" noChangeAspect="1" noChangeArrowheads="1" noTextEdit="1"/>
          </p:cNvSpPr>
          <p:nvPr>
            <p:ph type="sldImg"/>
          </p:nvPr>
        </p:nvSpPr>
        <p:spPr>
          <a:xfrm>
            <a:off x="1276350" y="615950"/>
            <a:ext cx="4783138" cy="3587750"/>
          </a:xfrm>
        </p:spPr>
      </p:sp>
      <p:sp>
        <p:nvSpPr>
          <p:cNvPr id="1597443" name="Rectangle 3"/>
          <p:cNvSpPr>
            <a:spLocks noGrp="1" noChangeArrowheads="1"/>
          </p:cNvSpPr>
          <p:nvPr>
            <p:ph type="body" idx="1"/>
          </p:nvPr>
        </p:nvSpPr>
        <p:spPr>
          <a:xfrm>
            <a:off x="550863" y="4560888"/>
            <a:ext cx="6303962" cy="4319587"/>
          </a:xfrm>
          <a:ln/>
        </p:spPr>
        <p:txBody>
          <a:bodyPr lIns="96651" tIns="48325" rIns="96651" bIns="48325"/>
          <a:lstStyle/>
          <a:p>
            <a:r>
              <a:rPr lang="en-US" dirty="0"/>
              <a:t>For </a:t>
            </a:r>
            <a:r>
              <a:rPr lang="en-US" dirty="0" smtClean="0"/>
              <a:t>lecture</a:t>
            </a:r>
          </a:p>
          <a:p>
            <a:r>
              <a:rPr lang="en-US" dirty="0" smtClean="0"/>
              <a:t>Reference</a:t>
            </a:r>
            <a:r>
              <a:rPr lang="en-US" baseline="0" dirty="0" smtClean="0"/>
              <a:t> string is word addresses (or block number since we are using one word blocks) – i.e., the low order two bits used to selected the byte in the 32-bit word are ignored</a:t>
            </a:r>
            <a:endParaRPr lang="en-US" dirty="0"/>
          </a:p>
        </p:txBody>
      </p:sp>
    </p:spTree>
    <p:extLst>
      <p:ext uri="{BB962C8B-B14F-4D97-AF65-F5344CB8AC3E}">
        <p14:creationId xmlns:p14="http://schemas.microsoft.com/office/powerpoint/2010/main" val="36356317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5634" name="Rectangle 2"/>
          <p:cNvSpPr>
            <a:spLocks noGrp="1" noChangeArrowheads="1"/>
          </p:cNvSpPr>
          <p:nvPr>
            <p:ph type="body" idx="1"/>
          </p:nvPr>
        </p:nvSpPr>
        <p:spPr>
          <a:xfrm>
            <a:off x="974725" y="4562475"/>
            <a:ext cx="5365750" cy="4319588"/>
          </a:xfrm>
          <a:noFill/>
          <a:ln>
            <a:noFill/>
          </a:ln>
        </p:spPr>
        <p:txBody>
          <a:bodyPr lIns="98224" tIns="48250" rIns="98224" bIns="48250"/>
          <a:lstStyle/>
          <a:p>
            <a:r>
              <a:rPr lang="en-US"/>
              <a:t>Let’s use a specific example with realistic numbers: assume we have a 1 K word (4Kbyte) direct mapped cache with block size equals to 4 bytes (1 word).</a:t>
            </a:r>
          </a:p>
          <a:p>
            <a:r>
              <a:rPr lang="en-US"/>
              <a:t>In other words, each block associated with the cache tag will have 4 bytes in it (Row 1).</a:t>
            </a:r>
          </a:p>
          <a:p>
            <a:r>
              <a:rPr lang="en-US"/>
              <a:t>With Block Size equals to 4 bytes, the 2 least significant bits of the address will be used as byte select within the cache block.</a:t>
            </a:r>
          </a:p>
          <a:p>
            <a:r>
              <a:rPr lang="en-US"/>
              <a:t>Since the cache size is 1K word, the upper 32 minus 10+2 bits, or 20 bits of the address will be stored as cache tag.</a:t>
            </a:r>
          </a:p>
          <a:p>
            <a:r>
              <a:rPr lang="en-US"/>
              <a:t>The rest of the (10) address bits in the middle, that is bit 2 through 11, will be used as Cache Index to select the proper cache entry</a:t>
            </a:r>
          </a:p>
          <a:p>
            <a:endParaRPr lang="en-US"/>
          </a:p>
          <a:p>
            <a:r>
              <a:rPr lang="en-US"/>
              <a:t>Temporal!</a:t>
            </a:r>
          </a:p>
        </p:txBody>
      </p:sp>
      <p:sp>
        <p:nvSpPr>
          <p:cNvPr id="1605635" name="Rectangle 3"/>
          <p:cNvSpPr>
            <a:spLocks noGrp="1" noRot="1" noChangeAspect="1" noChangeArrowheads="1" noTextEdit="1"/>
          </p:cNvSpPr>
          <p:nvPr>
            <p:ph type="sldImg"/>
          </p:nvPr>
        </p:nvSpPr>
        <p:spPr>
          <a:xfrm>
            <a:off x="1271588" y="727075"/>
            <a:ext cx="4779962" cy="3584575"/>
          </a:xfrm>
          <a:ln cap="flat">
            <a:solidFill>
              <a:schemeClr val="tx1"/>
            </a:solidFill>
          </a:ln>
        </p:spPr>
      </p:sp>
    </p:spTree>
    <p:extLst>
      <p:ext uri="{BB962C8B-B14F-4D97-AF65-F5344CB8AC3E}">
        <p14:creationId xmlns:p14="http://schemas.microsoft.com/office/powerpoint/2010/main" val="31580683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9970" name="Rectangle 2"/>
          <p:cNvSpPr>
            <a:spLocks noGrp="1" noChangeArrowheads="1"/>
          </p:cNvSpPr>
          <p:nvPr>
            <p:ph type="body" idx="1"/>
          </p:nvPr>
        </p:nvSpPr>
        <p:spPr>
          <a:xfrm>
            <a:off x="974725" y="4562475"/>
            <a:ext cx="5365750" cy="4319588"/>
          </a:xfrm>
          <a:noFill/>
          <a:ln>
            <a:noFill/>
          </a:ln>
        </p:spPr>
        <p:txBody>
          <a:bodyPr lIns="98224" tIns="48250" rIns="98224" bIns="48250"/>
          <a:lstStyle/>
          <a:p>
            <a:r>
              <a:rPr lang="en-US"/>
              <a:t>to take advantage for spatial locality want a cache block that is larger than word word in size.</a:t>
            </a:r>
          </a:p>
        </p:txBody>
      </p:sp>
      <p:sp>
        <p:nvSpPr>
          <p:cNvPr id="1619971" name="Rectangle 3"/>
          <p:cNvSpPr>
            <a:spLocks noGrp="1" noRot="1" noChangeAspect="1" noChangeArrowheads="1" noTextEdit="1"/>
          </p:cNvSpPr>
          <p:nvPr>
            <p:ph type="sldImg"/>
          </p:nvPr>
        </p:nvSpPr>
        <p:spPr>
          <a:xfrm>
            <a:off x="1271588" y="727075"/>
            <a:ext cx="4779962" cy="3584575"/>
          </a:xfrm>
          <a:ln cap="flat">
            <a:solidFill>
              <a:schemeClr val="tx1"/>
            </a:solidFill>
          </a:ln>
        </p:spPr>
      </p:sp>
    </p:spTree>
    <p:extLst>
      <p:ext uri="{BB962C8B-B14F-4D97-AF65-F5344CB8AC3E}">
        <p14:creationId xmlns:p14="http://schemas.microsoft.com/office/powerpoint/2010/main" val="26388209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22" name="Rectangle 2"/>
          <p:cNvSpPr>
            <a:spLocks noGrp="1" noRot="1" noChangeAspect="1" noChangeArrowheads="1" noTextEdit="1"/>
          </p:cNvSpPr>
          <p:nvPr>
            <p:ph type="sldImg"/>
          </p:nvPr>
        </p:nvSpPr>
        <p:spPr>
          <a:xfrm>
            <a:off x="1276350" y="615950"/>
            <a:ext cx="4783138" cy="3587750"/>
          </a:xfrm>
        </p:spPr>
      </p:sp>
      <p:sp>
        <p:nvSpPr>
          <p:cNvPr id="1617923" name="Rectangle 3"/>
          <p:cNvSpPr>
            <a:spLocks noGrp="1" noChangeArrowheads="1"/>
          </p:cNvSpPr>
          <p:nvPr>
            <p:ph type="body" idx="1"/>
          </p:nvPr>
        </p:nvSpPr>
        <p:spPr>
          <a:xfrm>
            <a:off x="550863" y="4560888"/>
            <a:ext cx="6303962" cy="4319587"/>
          </a:xfrm>
          <a:ln/>
        </p:spPr>
        <p:txBody>
          <a:bodyPr lIns="96651" tIns="48325" rIns="96651" bIns="48325"/>
          <a:lstStyle/>
          <a:p>
            <a:r>
              <a:rPr lang="en-US" dirty="0"/>
              <a:t>For </a:t>
            </a:r>
            <a:r>
              <a:rPr lang="en-US" dirty="0" smtClean="0"/>
              <a:t>lecture</a:t>
            </a:r>
          </a:p>
          <a:p>
            <a:r>
              <a:rPr lang="en-US" dirty="0" smtClean="0"/>
              <a:t>Show the 4-bi</a:t>
            </a:r>
            <a:r>
              <a:rPr lang="en-US" baseline="0" dirty="0" smtClean="0"/>
              <a:t>t address mapping – 2-bits of tag, 1-bit of set address (index), 1-bit of word-in-block select</a:t>
            </a:r>
            <a:endParaRPr lang="en-US" dirty="0"/>
          </a:p>
        </p:txBody>
      </p:sp>
    </p:spTree>
    <p:extLst>
      <p:ext uri="{BB962C8B-B14F-4D97-AF65-F5344CB8AC3E}">
        <p14:creationId xmlns:p14="http://schemas.microsoft.com/office/powerpoint/2010/main" val="26481496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Increasing</a:t>
            </a:r>
            <a:r>
              <a:rPr lang="en-US" baseline="0" dirty="0" smtClean="0"/>
              <a:t> the block size usually decreases the miss rate.</a:t>
            </a:r>
          </a:p>
          <a:p>
            <a:r>
              <a:rPr lang="en-US" baseline="0" dirty="0" smtClean="0"/>
              <a:t>A more serious problem is that the miss penalty goes up since it is primarily determined by the time to fetch the block from the next lower level of the hierarchy and load it into the cache.</a:t>
            </a:r>
            <a:endParaRPr lang="en-US" dirty="0"/>
          </a:p>
        </p:txBody>
      </p:sp>
    </p:spTree>
    <p:extLst>
      <p:ext uri="{BB962C8B-B14F-4D97-AF65-F5344CB8AC3E}">
        <p14:creationId xmlns:p14="http://schemas.microsoft.com/office/powerpoint/2010/main" val="21740066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tag field is 32 – (n+m+2)</a:t>
            </a:r>
          </a:p>
          <a:p>
            <a:endParaRPr lang="en-US" dirty="0" smtClean="0"/>
          </a:p>
          <a:p>
            <a:r>
              <a:rPr lang="en-US" dirty="0" smtClean="0"/>
              <a:t>16KB is 4K (2^12 words).  With a block size of 4 words, there are 1024 (2^10)</a:t>
            </a:r>
            <a:r>
              <a:rPr lang="en-US" baseline="0" dirty="0" smtClean="0"/>
              <a:t> blocks.  Each block has 4x32 or 128 bits of data plus a tag which is 32 – 10 -2 – 2 bits, plus a valid bit.  So the total cache size is</a:t>
            </a:r>
          </a:p>
          <a:p>
            <a:r>
              <a:rPr lang="en-US" baseline="0" dirty="0" smtClean="0"/>
              <a:t>2^10 x (4x32 +18 + 1) = 2^10 x 147 = 147Kbits (or about 1.15 times as many as needed just for storage of the data).</a:t>
            </a:r>
            <a:endParaRPr lang="en-US" dirty="0"/>
          </a:p>
        </p:txBody>
      </p:sp>
    </p:spTree>
    <p:extLst>
      <p:ext uri="{BB962C8B-B14F-4D97-AF65-F5344CB8AC3E}">
        <p14:creationId xmlns:p14="http://schemas.microsoft.com/office/powerpoint/2010/main" val="25803782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8706" name="Rectangle 2"/>
          <p:cNvSpPr>
            <a:spLocks noGrp="1" noChangeArrowheads="1"/>
          </p:cNvSpPr>
          <p:nvPr>
            <p:ph type="body" idx="1"/>
          </p:nvPr>
        </p:nvSpPr>
        <p:spPr>
          <a:xfrm>
            <a:off x="974725" y="4562475"/>
            <a:ext cx="5365750" cy="4319588"/>
          </a:xfrm>
          <a:ln>
            <a:noFill/>
          </a:ln>
        </p:spPr>
        <p:txBody>
          <a:bodyPr lIns="98224" tIns="48250" rIns="98224" bIns="48250"/>
          <a:lstStyle/>
          <a:p>
            <a:r>
              <a:rPr lang="en-US" dirty="0" smtClean="0"/>
              <a:t>In</a:t>
            </a:r>
            <a:r>
              <a:rPr lang="en-US" baseline="0" dirty="0" smtClean="0"/>
              <a:t> a write-back cache, because we cannot overwrite the block (since we may not have a backup copy anywhere), stores either require two cycles (one to check for a hit, followed by one to actually do the write) or require a write buffer to hold that data (essentially pipelining the write).</a:t>
            </a:r>
          </a:p>
          <a:p>
            <a:endParaRPr lang="en-US" baseline="0" dirty="0" smtClean="0"/>
          </a:p>
          <a:p>
            <a:r>
              <a:rPr lang="en-US" baseline="0" dirty="0" smtClean="0"/>
              <a:t>By comparison, a write-through cache can always be done in one cycle assuming there is room in the write buffer.  Read the tag and write the data in parallel.  If the tag doesn’t match, the generate a write miss to fetch the rest of that block from the next level in the hierarchy (and update the tag field).</a:t>
            </a:r>
            <a:endParaRPr lang="en-US" dirty="0"/>
          </a:p>
        </p:txBody>
      </p:sp>
      <p:sp>
        <p:nvSpPr>
          <p:cNvPr id="1608707" name="Rectangle 3"/>
          <p:cNvSpPr>
            <a:spLocks noGrp="1" noRot="1" noChangeAspect="1" noChangeArrowheads="1" noTextEdit="1"/>
          </p:cNvSpPr>
          <p:nvPr>
            <p:ph type="sldImg"/>
          </p:nvPr>
        </p:nvSpPr>
        <p:spPr>
          <a:xfrm>
            <a:off x="1271588" y="727075"/>
            <a:ext cx="4779962" cy="3584575"/>
          </a:xfrm>
          <a:ln cap="flat">
            <a:solidFill>
              <a:schemeClr val="tx1"/>
            </a:solidFill>
          </a:ln>
        </p:spPr>
      </p:sp>
    </p:spTree>
    <p:extLst>
      <p:ext uri="{BB962C8B-B14F-4D97-AF65-F5344CB8AC3E}">
        <p14:creationId xmlns:p14="http://schemas.microsoft.com/office/powerpoint/2010/main" val="37015067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3586" name="Rectangle 2"/>
          <p:cNvSpPr>
            <a:spLocks noGrp="1" noChangeArrowheads="1"/>
          </p:cNvSpPr>
          <p:nvPr>
            <p:ph type="body" idx="1"/>
          </p:nvPr>
        </p:nvSpPr>
        <p:spPr>
          <a:xfrm>
            <a:off x="550863" y="4562475"/>
            <a:ext cx="6303962" cy="4319588"/>
          </a:xfrm>
          <a:noFill/>
          <a:ln>
            <a:noFill/>
          </a:ln>
        </p:spPr>
        <p:txBody>
          <a:bodyPr lIns="98224" tIns="48250" rIns="98224" bIns="48250"/>
          <a:lstStyle/>
          <a:p>
            <a:r>
              <a:rPr lang="en-US" dirty="0"/>
              <a:t>(Capacity miss) That is the cache misses are due to the fact that the cache is simply not large enough to contain all the blocks that are accessed by the program.</a:t>
            </a:r>
          </a:p>
          <a:p>
            <a:r>
              <a:rPr lang="en-US" dirty="0"/>
              <a:t>The solution to reduce the Capacity miss rate is simple: increase the cache size.</a:t>
            </a:r>
          </a:p>
          <a:p>
            <a:r>
              <a:rPr lang="en-US" dirty="0"/>
              <a:t>Here is a summary of other types of cache miss we talked about.</a:t>
            </a:r>
          </a:p>
          <a:p>
            <a:r>
              <a:rPr lang="en-US" dirty="0"/>
              <a:t>First is the Compulsory misses. These are the misses that we cannot avoid.  They are caused when we first start the program.</a:t>
            </a:r>
          </a:p>
          <a:p>
            <a:r>
              <a:rPr lang="en-US" dirty="0"/>
              <a:t>Then we talked about the conflict misses.  They are the misses that caused by multiple memory locations being mapped to the same cache location.</a:t>
            </a:r>
          </a:p>
          <a:p>
            <a:r>
              <a:rPr lang="en-US" dirty="0"/>
              <a:t>There are two solutions to reduce conflict misses.  The first one is, once again, increase the cache size.  The second one is to increase the </a:t>
            </a:r>
            <a:r>
              <a:rPr lang="en-US" dirty="0" err="1"/>
              <a:t>associativity</a:t>
            </a:r>
            <a:r>
              <a:rPr lang="en-US" dirty="0"/>
              <a:t>.</a:t>
            </a:r>
          </a:p>
          <a:p>
            <a:r>
              <a:rPr lang="en-US" dirty="0"/>
              <a:t>For example, say using a 2-way set associative cache instead of directed mapped cache.</a:t>
            </a:r>
          </a:p>
          <a:p>
            <a:r>
              <a:rPr lang="en-US" dirty="0"/>
              <a:t>But keep in mind that cache miss rate is only one part of the equation.  You also have to worry about cache access time and miss penalty.  Do NOT optimize miss rate alone.</a:t>
            </a:r>
          </a:p>
          <a:p>
            <a:r>
              <a:rPr lang="en-US" dirty="0"/>
              <a:t>Finally, there is another source of cache miss we will not cover today.  Those are referred to as invalidation misses caused by another process, such as IO , update the main memory so you have to flush the cache to avoid inconsistency between memory and cache.</a:t>
            </a:r>
          </a:p>
          <a:p>
            <a:endParaRPr lang="en-US" dirty="0"/>
          </a:p>
          <a:p>
            <a:r>
              <a:rPr lang="en-US" dirty="0"/>
              <a:t>+2 = 43 min. (Y:23)</a:t>
            </a:r>
          </a:p>
        </p:txBody>
      </p:sp>
      <p:sp>
        <p:nvSpPr>
          <p:cNvPr id="1603587" name="Rectangle 3"/>
          <p:cNvSpPr>
            <a:spLocks noGrp="1" noRot="1" noChangeAspect="1" noChangeArrowheads="1" noTextEdit="1"/>
          </p:cNvSpPr>
          <p:nvPr>
            <p:ph type="sldImg"/>
          </p:nvPr>
        </p:nvSpPr>
        <p:spPr>
          <a:xfrm>
            <a:off x="1279525" y="619125"/>
            <a:ext cx="4776788" cy="3582988"/>
          </a:xfrm>
          <a:ln/>
        </p:spPr>
      </p:sp>
    </p:spTree>
    <p:extLst>
      <p:ext uri="{BB962C8B-B14F-4D97-AF65-F5344CB8AC3E}">
        <p14:creationId xmlns:p14="http://schemas.microsoft.com/office/powerpoint/2010/main" val="32436024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2802" name="Rectangle 2"/>
          <p:cNvSpPr>
            <a:spLocks noGrp="1" noRot="1" noChangeAspect="1" noChangeArrowheads="1" noTextEdit="1"/>
          </p:cNvSpPr>
          <p:nvPr>
            <p:ph type="sldImg"/>
          </p:nvPr>
        </p:nvSpPr>
        <p:spPr>
          <a:xfrm>
            <a:off x="1276350" y="615950"/>
            <a:ext cx="4783138" cy="3587750"/>
          </a:xfrm>
        </p:spPr>
      </p:sp>
      <p:sp>
        <p:nvSpPr>
          <p:cNvPr id="1612803" name="Rectangle 3"/>
          <p:cNvSpPr>
            <a:spLocks noGrp="1" noChangeArrowheads="1"/>
          </p:cNvSpPr>
          <p:nvPr>
            <p:ph type="body" idx="1"/>
          </p:nvPr>
        </p:nvSpPr>
        <p:spPr>
          <a:xfrm>
            <a:off x="550863" y="4560888"/>
            <a:ext cx="6303962" cy="4319587"/>
          </a:xfrm>
          <a:ln/>
        </p:spPr>
        <p:txBody>
          <a:bodyPr lIns="96651" tIns="48325" rIns="96651" bIns="48325"/>
          <a:lstStyle/>
          <a:p>
            <a:r>
              <a:rPr lang="en-US" dirty="0"/>
              <a:t>Let’s look at our 1KB direct mapped cache again.</a:t>
            </a:r>
          </a:p>
          <a:p>
            <a:r>
              <a:rPr lang="en-US" dirty="0"/>
              <a:t>Assume we do a 16-bit write to memory location 0x000000 and causes a cache miss in our 1KB direct mapped cache that has 32-byte block select.</a:t>
            </a:r>
          </a:p>
          <a:p>
            <a:r>
              <a:rPr lang="en-US" dirty="0"/>
              <a:t>After we write the cache tag into the cache and write the 16-bit data into Byte 0 and Byte 1, do we have to read the rest of the block (Byte 2, 3, ... Byte 31) from memory?</a:t>
            </a:r>
          </a:p>
          <a:p>
            <a:r>
              <a:rPr lang="en-US" dirty="0"/>
              <a:t>If we do read the rest of the block in, it is called write allocate. But stop and think for a second.  Is it really necessary to bring in the rest of the block on a write miss?</a:t>
            </a:r>
          </a:p>
          <a:p>
            <a:r>
              <a:rPr lang="en-US" dirty="0"/>
              <a:t>True, the principle of spatial locality implies that we are likely to access them soon.</a:t>
            </a:r>
          </a:p>
          <a:p>
            <a:r>
              <a:rPr lang="en-US" dirty="0"/>
              <a:t>But the type of access we are going to do is likely to be another write.</a:t>
            </a:r>
          </a:p>
          <a:p>
            <a:r>
              <a:rPr lang="en-US" dirty="0"/>
              <a:t>So if even if we do  read in the data, we may end up  overwriting them anyway so it is a common practice to NOT read in the rest of the block on a write miss.</a:t>
            </a:r>
          </a:p>
          <a:p>
            <a:r>
              <a:rPr lang="en-US" dirty="0"/>
              <a:t>If you don’t bring in the rest of the block, or use the more technical term, Write Not Allocate, you better have some way to tell the processor the rest of the block is no longer valid.</a:t>
            </a:r>
          </a:p>
          <a:p>
            <a:r>
              <a:rPr lang="en-US" dirty="0"/>
              <a:t>This bring us to the topic of sub-blocking.</a:t>
            </a:r>
          </a:p>
        </p:txBody>
      </p:sp>
    </p:spTree>
    <p:extLst>
      <p:ext uri="{BB962C8B-B14F-4D97-AF65-F5344CB8AC3E}">
        <p14:creationId xmlns:p14="http://schemas.microsoft.com/office/powerpoint/2010/main" val="193834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6850" name="Rectangle 2"/>
          <p:cNvSpPr>
            <a:spLocks noGrp="1" noChangeArrowheads="1"/>
          </p:cNvSpPr>
          <p:nvPr>
            <p:ph type="body" idx="1"/>
          </p:nvPr>
        </p:nvSpPr>
        <p:spPr>
          <a:xfrm>
            <a:off x="550334" y="4560570"/>
            <a:ext cx="6304279" cy="4318874"/>
          </a:xfrm>
          <a:noFill/>
          <a:ln>
            <a:noFill/>
          </a:ln>
        </p:spPr>
        <p:txBody>
          <a:bodyPr lIns="97262" tIns="47777" rIns="97262" bIns="47777"/>
          <a:lstStyle/>
          <a:p>
            <a:endParaRPr lang="en-US" dirty="0"/>
          </a:p>
        </p:txBody>
      </p:sp>
      <p:sp>
        <p:nvSpPr>
          <p:cNvPr id="1486851" name="Rectangle 3"/>
          <p:cNvSpPr>
            <a:spLocks noGrp="1" noRot="1" noChangeAspect="1" noChangeArrowheads="1" noTextEdit="1"/>
          </p:cNvSpPr>
          <p:nvPr>
            <p:ph type="sldImg"/>
          </p:nvPr>
        </p:nvSpPr>
        <p:spPr>
          <a:xfrm>
            <a:off x="1276350" y="617538"/>
            <a:ext cx="4781550" cy="3586162"/>
          </a:xfrm>
          <a:ln/>
        </p:spPr>
      </p:sp>
    </p:spTree>
    <p:extLst>
      <p:ext uri="{BB962C8B-B14F-4D97-AF65-F5344CB8AC3E}">
        <p14:creationId xmlns:p14="http://schemas.microsoft.com/office/powerpoint/2010/main" val="1471046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Early restart works best for instruction caches (since it works best for sequential accesses) – if the memory system can deliver a word every clock cycle, it can return words just in time.  But if the processor needs another word from a different block before the previous transfer is complete, then the processor will have to stall until the memory is no longer busy.</a:t>
            </a:r>
          </a:p>
          <a:p>
            <a:r>
              <a:rPr lang="en-US" dirty="0" smtClean="0"/>
              <a:t>Unless you have a </a:t>
            </a:r>
            <a:r>
              <a:rPr lang="en-US" dirty="0" err="1" smtClean="0"/>
              <a:t>nonblocking</a:t>
            </a:r>
            <a:r>
              <a:rPr lang="en-US" dirty="0" smtClean="0"/>
              <a:t> cache that come in two flavors</a:t>
            </a:r>
          </a:p>
          <a:p>
            <a:r>
              <a:rPr lang="en-US" dirty="0" smtClean="0"/>
              <a:t>Hit under miss – allow additional cache hits during a miss with the goal of hiding some of the miss latency</a:t>
            </a:r>
          </a:p>
          <a:p>
            <a:r>
              <a:rPr lang="en-US" dirty="0" smtClean="0"/>
              <a:t>Miss under miss – allow multiple outstanding cache misses (need a high bandwidth memory system to support it)</a:t>
            </a:r>
          </a:p>
        </p:txBody>
      </p:sp>
    </p:spTree>
    <p:extLst>
      <p:ext uri="{BB962C8B-B14F-4D97-AF65-F5344CB8AC3E}">
        <p14:creationId xmlns:p14="http://schemas.microsoft.com/office/powerpoint/2010/main" val="20764569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7986" name="Rectangle 2"/>
          <p:cNvSpPr>
            <a:spLocks noGrp="1" noChangeArrowheads="1"/>
          </p:cNvSpPr>
          <p:nvPr>
            <p:ph type="body" idx="1"/>
          </p:nvPr>
        </p:nvSpPr>
        <p:spPr>
          <a:xfrm>
            <a:off x="975360" y="4562237"/>
            <a:ext cx="5364480" cy="4320540"/>
          </a:xfrm>
          <a:ln>
            <a:noFill/>
          </a:ln>
        </p:spPr>
        <p:txBody>
          <a:bodyPr lIns="98224" tIns="48250" rIns="98224" bIns="48250"/>
          <a:lstStyle/>
          <a:p>
            <a:pPr>
              <a:lnSpc>
                <a:spcPct val="100000"/>
              </a:lnSpc>
              <a:spcBef>
                <a:spcPts val="600"/>
              </a:spcBef>
            </a:pPr>
            <a:r>
              <a:rPr lang="en-US" dirty="0" smtClean="0"/>
              <a:t>We can reduce the miss penalty if we can increase the bandwidth from the memory to the cache.</a:t>
            </a:r>
            <a:r>
              <a:rPr lang="en-US" baseline="0" dirty="0" smtClean="0"/>
              <a:t>  </a:t>
            </a:r>
            <a:r>
              <a:rPr lang="en-US" dirty="0" smtClean="0"/>
              <a:t>Allows larger block sizes to be used while still maintaining a low miss penalty.</a:t>
            </a:r>
          </a:p>
          <a:p>
            <a:pPr>
              <a:lnSpc>
                <a:spcPct val="100000"/>
              </a:lnSpc>
              <a:spcBef>
                <a:spcPts val="600"/>
              </a:spcBef>
            </a:pPr>
            <a:endParaRPr lang="en-US" dirty="0" smtClean="0"/>
          </a:p>
          <a:p>
            <a:pPr>
              <a:lnSpc>
                <a:spcPct val="100000"/>
              </a:lnSpc>
              <a:spcBef>
                <a:spcPts val="600"/>
              </a:spcBef>
            </a:pPr>
            <a:r>
              <a:rPr lang="en-US" dirty="0" smtClean="0"/>
              <a:t>The clock rate of this bus is usually much slower than the processor which negatively affects the miss penalty</a:t>
            </a:r>
          </a:p>
          <a:p>
            <a:endParaRPr lang="en-US" dirty="0"/>
          </a:p>
        </p:txBody>
      </p:sp>
      <p:sp>
        <p:nvSpPr>
          <p:cNvPr id="1577987" name="Rectangle 3"/>
          <p:cNvSpPr>
            <a:spLocks noGrp="1" noRot="1" noChangeAspect="1" noChangeArrowheads="1" noTextEdit="1"/>
          </p:cNvSpPr>
          <p:nvPr>
            <p:ph type="sldImg"/>
          </p:nvPr>
        </p:nvSpPr>
        <p:spPr>
          <a:xfrm>
            <a:off x="1271588" y="727075"/>
            <a:ext cx="4779962" cy="3584575"/>
          </a:xfrm>
          <a:ln cap="flat">
            <a:solidFill>
              <a:schemeClr val="tx1"/>
            </a:solidFill>
          </a:ln>
        </p:spPr>
      </p:sp>
    </p:spTree>
    <p:extLst>
      <p:ext uri="{BB962C8B-B14F-4D97-AF65-F5344CB8AC3E}">
        <p14:creationId xmlns:p14="http://schemas.microsoft.com/office/powerpoint/2010/main" val="5009865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2082" name="Rectangle 2"/>
          <p:cNvSpPr>
            <a:spLocks noGrp="1" noChangeArrowheads="1"/>
          </p:cNvSpPr>
          <p:nvPr>
            <p:ph type="body" idx="1"/>
          </p:nvPr>
        </p:nvSpPr>
        <p:spPr>
          <a:xfrm>
            <a:off x="975360" y="4562237"/>
            <a:ext cx="5364480" cy="4320540"/>
          </a:xfrm>
          <a:noFill/>
          <a:ln>
            <a:noFill/>
          </a:ln>
        </p:spPr>
        <p:txBody>
          <a:bodyPr lIns="98224" tIns="48250" rIns="98224" bIns="48250"/>
          <a:lstStyle/>
          <a:p>
            <a:r>
              <a:rPr lang="en-US"/>
              <a:t>For lecture</a:t>
            </a:r>
          </a:p>
        </p:txBody>
      </p:sp>
      <p:sp>
        <p:nvSpPr>
          <p:cNvPr id="1582083" name="Rectangle 3"/>
          <p:cNvSpPr>
            <a:spLocks noGrp="1" noRot="1" noChangeAspect="1" noChangeArrowheads="1" noTextEdit="1"/>
          </p:cNvSpPr>
          <p:nvPr>
            <p:ph type="sldImg"/>
          </p:nvPr>
        </p:nvSpPr>
        <p:spPr>
          <a:xfrm>
            <a:off x="1271588" y="727075"/>
            <a:ext cx="4779962" cy="3584575"/>
          </a:xfrm>
          <a:ln cap="flat">
            <a:solidFill>
              <a:schemeClr val="tx1"/>
            </a:solidFill>
          </a:ln>
        </p:spPr>
      </p:sp>
    </p:spTree>
    <p:extLst>
      <p:ext uri="{BB962C8B-B14F-4D97-AF65-F5344CB8AC3E}">
        <p14:creationId xmlns:p14="http://schemas.microsoft.com/office/powerpoint/2010/main" val="18518839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6178" name="Rectangle 2"/>
          <p:cNvSpPr>
            <a:spLocks noGrp="1" noChangeArrowheads="1"/>
          </p:cNvSpPr>
          <p:nvPr>
            <p:ph type="body" idx="1"/>
          </p:nvPr>
        </p:nvSpPr>
        <p:spPr>
          <a:xfrm>
            <a:off x="975360" y="4562237"/>
            <a:ext cx="5364480" cy="4320540"/>
          </a:xfrm>
          <a:noFill/>
          <a:ln>
            <a:noFill/>
          </a:ln>
        </p:spPr>
        <p:txBody>
          <a:bodyPr lIns="98224" tIns="48250" rIns="98224" bIns="48250"/>
          <a:lstStyle/>
          <a:p>
            <a:r>
              <a:rPr lang="en-US"/>
              <a:t>For lecture</a:t>
            </a:r>
          </a:p>
        </p:txBody>
      </p:sp>
      <p:sp>
        <p:nvSpPr>
          <p:cNvPr id="1586179" name="Rectangle 3"/>
          <p:cNvSpPr>
            <a:spLocks noGrp="1" noRot="1" noChangeAspect="1" noChangeArrowheads="1" noTextEdit="1"/>
          </p:cNvSpPr>
          <p:nvPr>
            <p:ph type="sldImg"/>
          </p:nvPr>
        </p:nvSpPr>
        <p:spPr>
          <a:xfrm>
            <a:off x="1271588" y="727075"/>
            <a:ext cx="4779962" cy="3584575"/>
          </a:xfrm>
          <a:ln cap="flat">
            <a:solidFill>
              <a:schemeClr val="tx1"/>
            </a:solidFill>
          </a:ln>
        </p:spPr>
      </p:sp>
    </p:spTree>
    <p:extLst>
      <p:ext uri="{BB962C8B-B14F-4D97-AF65-F5344CB8AC3E}">
        <p14:creationId xmlns:p14="http://schemas.microsoft.com/office/powerpoint/2010/main" val="2076622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0274" name="Rectangle 2"/>
          <p:cNvSpPr>
            <a:spLocks noGrp="1" noChangeArrowheads="1"/>
          </p:cNvSpPr>
          <p:nvPr>
            <p:ph type="body" idx="1"/>
          </p:nvPr>
        </p:nvSpPr>
        <p:spPr>
          <a:xfrm>
            <a:off x="975360" y="4562237"/>
            <a:ext cx="5364480" cy="4320540"/>
          </a:xfrm>
          <a:noFill/>
          <a:ln>
            <a:noFill/>
          </a:ln>
        </p:spPr>
        <p:txBody>
          <a:bodyPr lIns="98224" tIns="48250" rIns="98224" bIns="48250"/>
          <a:lstStyle/>
          <a:p>
            <a:r>
              <a:rPr lang="en-US" dirty="0"/>
              <a:t>For </a:t>
            </a:r>
            <a:r>
              <a:rPr lang="en-US" dirty="0" smtClean="0"/>
              <a:t>lecture</a:t>
            </a:r>
            <a:endParaRPr lang="en-US" dirty="0"/>
          </a:p>
        </p:txBody>
      </p:sp>
      <p:sp>
        <p:nvSpPr>
          <p:cNvPr id="1590275" name="Rectangle 3"/>
          <p:cNvSpPr>
            <a:spLocks noGrp="1" noRot="1" noChangeAspect="1" noChangeArrowheads="1" noTextEdit="1"/>
          </p:cNvSpPr>
          <p:nvPr>
            <p:ph type="sldImg"/>
          </p:nvPr>
        </p:nvSpPr>
        <p:spPr>
          <a:xfrm>
            <a:off x="1271588" y="727075"/>
            <a:ext cx="4779962" cy="3584575"/>
          </a:xfrm>
          <a:ln cap="flat">
            <a:solidFill>
              <a:schemeClr val="tx1"/>
            </a:solidFill>
          </a:ln>
        </p:spPr>
      </p:sp>
    </p:spTree>
    <p:extLst>
      <p:ext uri="{BB962C8B-B14F-4D97-AF65-F5344CB8AC3E}">
        <p14:creationId xmlns:p14="http://schemas.microsoft.com/office/powerpoint/2010/main" val="25822232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4370" name="Rectangle 2"/>
          <p:cNvSpPr>
            <a:spLocks noGrp="1" noRot="1" noChangeAspect="1" noChangeArrowheads="1" noTextEdit="1"/>
          </p:cNvSpPr>
          <p:nvPr>
            <p:ph type="sldImg"/>
          </p:nvPr>
        </p:nvSpPr>
        <p:spPr>
          <a:xfrm>
            <a:off x="1276350" y="617538"/>
            <a:ext cx="4781550" cy="3586162"/>
          </a:xfrm>
        </p:spPr>
      </p:sp>
      <p:sp>
        <p:nvSpPr>
          <p:cNvPr id="1594371" name="Rectangle 3"/>
          <p:cNvSpPr>
            <a:spLocks noGrp="1" noChangeArrowheads="1"/>
          </p:cNvSpPr>
          <p:nvPr>
            <p:ph type="body" idx="1"/>
          </p:nvPr>
        </p:nvSpPr>
        <p:spPr>
          <a:xfrm>
            <a:off x="550334" y="4560570"/>
            <a:ext cx="6304279" cy="4320540"/>
          </a:xfrm>
          <a:ln/>
        </p:spPr>
        <p:txBody>
          <a:bodyPr lIns="96651" tIns="48325" rIns="96651" bIns="48325"/>
          <a:lstStyle/>
          <a:p>
            <a:r>
              <a:rPr lang="en-US" dirty="0"/>
              <a:t>For </a:t>
            </a:r>
            <a:r>
              <a:rPr lang="en-US" dirty="0" smtClean="0"/>
              <a:t>lecture</a:t>
            </a:r>
          </a:p>
          <a:p>
            <a:r>
              <a:rPr lang="en-US" dirty="0" smtClean="0"/>
              <a:t>The</a:t>
            </a:r>
            <a:r>
              <a:rPr lang="en-US" baseline="0" dirty="0" smtClean="0"/>
              <a:t> width of the bus and the cache need not be changed, but sending an address to several banks permits them all to read simultaneously.  Interleaving retains the advantage of incurring the full memory latency only once.</a:t>
            </a:r>
          </a:p>
          <a:p>
            <a:r>
              <a:rPr lang="en-US" baseline="0" dirty="0" smtClean="0"/>
              <a:t>Low order interleaving (low order bits select bank, high order bits used to access DRAM banks in parallel).</a:t>
            </a:r>
          </a:p>
          <a:p>
            <a:r>
              <a:rPr lang="en-US" baseline="0" dirty="0" smtClean="0"/>
              <a:t>Low order memory interleaving, i.e.,</a:t>
            </a:r>
          </a:p>
          <a:p>
            <a:r>
              <a:rPr lang="en-US" baseline="0" dirty="0" smtClean="0"/>
              <a:t>Bank 0 holds addresses  xx…xx00</a:t>
            </a:r>
          </a:p>
          <a:p>
            <a:r>
              <a:rPr lang="en-US" baseline="0" dirty="0" smtClean="0"/>
              <a:t>Bank 1 holds addresses  xx…xx01</a:t>
            </a:r>
          </a:p>
          <a:p>
            <a:r>
              <a:rPr lang="en-US" baseline="0" dirty="0" smtClean="0"/>
              <a:t>Bank 2 holds addresses  xx…xx10</a:t>
            </a:r>
          </a:p>
          <a:p>
            <a:r>
              <a:rPr lang="en-US" baseline="0" dirty="0" smtClean="0"/>
              <a:t>Bank 3 holds addresses  xx…xx11</a:t>
            </a:r>
          </a:p>
          <a:p>
            <a:endParaRPr lang="en-US" baseline="0" dirty="0" smtClean="0"/>
          </a:p>
          <a:p>
            <a:r>
              <a:rPr lang="en-US" baseline="0" dirty="0" smtClean="0"/>
              <a:t>May want to add another example where you also have a wide bus (e.g., a 2 word bus between the interleaved memory and the processor).</a:t>
            </a:r>
            <a:endParaRPr lang="en-US" dirty="0"/>
          </a:p>
        </p:txBody>
      </p:sp>
    </p:spTree>
    <p:extLst>
      <p:ext uri="{BB962C8B-B14F-4D97-AF65-F5344CB8AC3E}">
        <p14:creationId xmlns:p14="http://schemas.microsoft.com/office/powerpoint/2010/main" val="22354137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5266" name="Rectangle 2"/>
          <p:cNvSpPr>
            <a:spLocks noGrp="1" noRot="1" noChangeAspect="1" noChangeArrowheads="1" noTextEdit="1"/>
          </p:cNvSpPr>
          <p:nvPr>
            <p:ph type="sldImg"/>
          </p:nvPr>
        </p:nvSpPr>
        <p:spPr/>
      </p:sp>
      <p:sp>
        <p:nvSpPr>
          <p:cNvPr id="1675267" name="Rectangle 3"/>
          <p:cNvSpPr>
            <a:spLocks noGrp="1" noChangeArrowheads="1"/>
          </p:cNvSpPr>
          <p:nvPr>
            <p:ph type="body" idx="1"/>
          </p:nvPr>
        </p:nvSpPr>
        <p:spPr>
          <a:ln/>
        </p:spPr>
        <p:txBody>
          <a:bodyPr/>
          <a:lstStyle/>
          <a:p>
            <a:r>
              <a:rPr lang="en-US" dirty="0"/>
              <a:t>Reasonable write buffer depth (e.g., four or more words) and a memory capable of accepting writes at a rate that significantly exceeds the average write frequency means write buffer stalls are </a:t>
            </a:r>
            <a:r>
              <a:rPr lang="en-US" dirty="0" smtClean="0"/>
              <a:t>small</a:t>
            </a:r>
            <a:endParaRPr lang="en-US" dirty="0"/>
          </a:p>
        </p:txBody>
      </p:sp>
    </p:spTree>
    <p:extLst>
      <p:ext uri="{BB962C8B-B14F-4D97-AF65-F5344CB8AC3E}">
        <p14:creationId xmlns:p14="http://schemas.microsoft.com/office/powerpoint/2010/main" val="16705692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7314" name="Rectangle 2"/>
          <p:cNvSpPr>
            <a:spLocks noGrp="1" noRot="1" noChangeAspect="1" noChangeArrowheads="1" noTextEdit="1"/>
          </p:cNvSpPr>
          <p:nvPr>
            <p:ph type="sldImg"/>
          </p:nvPr>
        </p:nvSpPr>
        <p:spPr/>
      </p:sp>
      <p:sp>
        <p:nvSpPr>
          <p:cNvPr id="1677315" name="Rectangle 3"/>
          <p:cNvSpPr>
            <a:spLocks noGrp="1" noChangeArrowheads="1"/>
          </p:cNvSpPr>
          <p:nvPr>
            <p:ph type="body" idx="1"/>
          </p:nvPr>
        </p:nvSpPr>
        <p:spPr>
          <a:ln/>
        </p:spPr>
        <p:txBody>
          <a:bodyPr/>
          <a:lstStyle/>
          <a:p>
            <a:r>
              <a:rPr lang="en-US" dirty="0"/>
              <a:t>For ideal CPI = 1, then </a:t>
            </a:r>
            <a:r>
              <a:rPr lang="en-US" dirty="0" err="1"/>
              <a:t>CPIstall</a:t>
            </a:r>
            <a:r>
              <a:rPr lang="en-US" dirty="0"/>
              <a:t> = 4.44 and the amount of execution time spent on memory stalls would have risen from 3.44/5.44 = 63% to 3.44/4.44 = 77%</a:t>
            </a:r>
          </a:p>
          <a:p>
            <a:r>
              <a:rPr lang="en-US" dirty="0"/>
              <a:t>For miss penalty of 200, memory stall cycles = 2%  200 + 36% x 4% x 200 = 6.88 so that </a:t>
            </a:r>
            <a:r>
              <a:rPr lang="en-US" dirty="0" err="1"/>
              <a:t>CPIstall</a:t>
            </a:r>
            <a:r>
              <a:rPr lang="en-US" dirty="0"/>
              <a:t> = 8.88</a:t>
            </a:r>
          </a:p>
          <a:p>
            <a:endParaRPr lang="en-US" dirty="0"/>
          </a:p>
          <a:p>
            <a:r>
              <a:rPr lang="en-US" dirty="0"/>
              <a:t>This assumes that hit time </a:t>
            </a:r>
            <a:r>
              <a:rPr lang="en-US" dirty="0" smtClean="0"/>
              <a:t>(so hit time is 1 cycle) is </a:t>
            </a:r>
            <a:r>
              <a:rPr lang="en-US" dirty="0"/>
              <a:t>not a factor in determining cache performance.  A larger cache would have a longer access time (if a lower miss rate), meaning either a slower clock cycle or more stages in the pipeline for memory access.</a:t>
            </a:r>
          </a:p>
        </p:txBody>
      </p:sp>
    </p:spTree>
    <p:extLst>
      <p:ext uri="{BB962C8B-B14F-4D97-AF65-F5344CB8AC3E}">
        <p14:creationId xmlns:p14="http://schemas.microsoft.com/office/powerpoint/2010/main" val="3425835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AMAT = 1 + 0.02x50 = 2</a:t>
            </a:r>
            <a:endParaRPr lang="en-US" dirty="0"/>
          </a:p>
        </p:txBody>
      </p:sp>
    </p:spTree>
    <p:extLst>
      <p:ext uri="{BB962C8B-B14F-4D97-AF65-F5344CB8AC3E}">
        <p14:creationId xmlns:p14="http://schemas.microsoft.com/office/powerpoint/2010/main" val="21585770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All of the tags of all of the elements of the set must</a:t>
            </a:r>
            <a:r>
              <a:rPr lang="en-US" baseline="0" dirty="0" smtClean="0"/>
              <a:t> be searched for a match.</a:t>
            </a:r>
            <a:endParaRPr lang="en-US" dirty="0"/>
          </a:p>
        </p:txBody>
      </p:sp>
    </p:spTree>
    <p:extLst>
      <p:ext uri="{BB962C8B-B14F-4D97-AF65-F5344CB8AC3E}">
        <p14:creationId xmlns:p14="http://schemas.microsoft.com/office/powerpoint/2010/main" val="1231808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2626" name="Rectangle 2"/>
          <p:cNvSpPr>
            <a:spLocks noGrp="1" noRot="1" noChangeAspect="1" noChangeArrowheads="1" noTextEdit="1"/>
          </p:cNvSpPr>
          <p:nvPr>
            <p:ph type="sldImg"/>
          </p:nvPr>
        </p:nvSpPr>
        <p:spPr/>
      </p:sp>
      <p:sp>
        <p:nvSpPr>
          <p:cNvPr id="1562627" name="Rectangle 3"/>
          <p:cNvSpPr>
            <a:spLocks noGrp="1" noChangeArrowheads="1"/>
          </p:cNvSpPr>
          <p:nvPr>
            <p:ph type="body" idx="1"/>
          </p:nvPr>
        </p:nvSpPr>
        <p:spPr>
          <a:ln/>
        </p:spPr>
        <p:txBody>
          <a:bodyPr/>
          <a:lstStyle/>
          <a:p>
            <a:r>
              <a:rPr lang="en-US" dirty="0" smtClean="0"/>
              <a:t>HIDDEN SLIDE – KEEP?</a:t>
            </a:r>
          </a:p>
          <a:p>
            <a:r>
              <a:rPr lang="en-US" dirty="0" smtClean="0"/>
              <a:t>Memory </a:t>
            </a:r>
            <a:r>
              <a:rPr lang="en-US" dirty="0"/>
              <a:t>baseline is a 64KB DRAM in 1980, with three years to the next generation until 1996 and then two years thereafter with a 7% per year performance improvement in latency.</a:t>
            </a:r>
          </a:p>
          <a:p>
            <a:r>
              <a:rPr lang="en-US" dirty="0"/>
              <a:t>Processor assumes a 35% improvement per year until 1986, then a 55% until 2003, then 5%</a:t>
            </a:r>
          </a:p>
          <a:p>
            <a:endParaRPr lang="en-US" dirty="0"/>
          </a:p>
          <a:p>
            <a:r>
              <a:rPr lang="en-US" dirty="0"/>
              <a:t>Need to supply an instruction and a data every clock cycle</a:t>
            </a:r>
          </a:p>
          <a:p>
            <a:r>
              <a:rPr lang="en-US" dirty="0"/>
              <a:t>In 1980 there were no caches (and no need for them), by 1995 most systems had 2 level caches (e.g., 60% of the transistors on the Alpha 21164 were in the cache)</a:t>
            </a:r>
          </a:p>
        </p:txBody>
      </p:sp>
    </p:spTree>
    <p:extLst>
      <p:ext uri="{BB962C8B-B14F-4D97-AF65-F5344CB8AC3E}">
        <p14:creationId xmlns:p14="http://schemas.microsoft.com/office/powerpoint/2010/main" val="39999934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1538" name="Rectangle 2"/>
          <p:cNvSpPr>
            <a:spLocks noGrp="1" noRot="1" noChangeAspect="1" noChangeArrowheads="1" noTextEdit="1"/>
          </p:cNvSpPr>
          <p:nvPr>
            <p:ph type="sldImg"/>
          </p:nvPr>
        </p:nvSpPr>
        <p:spPr>
          <a:xfrm>
            <a:off x="1276350" y="615950"/>
            <a:ext cx="4783138" cy="3587750"/>
          </a:xfrm>
        </p:spPr>
      </p:sp>
      <p:sp>
        <p:nvSpPr>
          <p:cNvPr id="1601539" name="Rectangle 3"/>
          <p:cNvSpPr>
            <a:spLocks noGrp="1" noChangeArrowheads="1"/>
          </p:cNvSpPr>
          <p:nvPr>
            <p:ph type="body" idx="1"/>
          </p:nvPr>
        </p:nvSpPr>
        <p:spPr>
          <a:xfrm>
            <a:off x="550863" y="4560888"/>
            <a:ext cx="6303962" cy="4319587"/>
          </a:xfrm>
          <a:ln/>
        </p:spPr>
        <p:txBody>
          <a:bodyPr lIns="96651" tIns="48325" rIns="96651" bIns="48325"/>
          <a:lstStyle/>
          <a:p>
            <a:r>
              <a:rPr lang="en-US"/>
              <a:t>For class handout</a:t>
            </a:r>
          </a:p>
        </p:txBody>
      </p:sp>
    </p:spTree>
    <p:extLst>
      <p:ext uri="{BB962C8B-B14F-4D97-AF65-F5344CB8AC3E}">
        <p14:creationId xmlns:p14="http://schemas.microsoft.com/office/powerpoint/2010/main" val="4860633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0386" name="Rectangle 2"/>
          <p:cNvSpPr>
            <a:spLocks noGrp="1" noRot="1" noChangeAspect="1" noChangeArrowheads="1" noTextEdit="1"/>
          </p:cNvSpPr>
          <p:nvPr>
            <p:ph type="sldImg"/>
          </p:nvPr>
        </p:nvSpPr>
        <p:spPr>
          <a:xfrm>
            <a:off x="1276350" y="615950"/>
            <a:ext cx="4783138" cy="3587750"/>
          </a:xfrm>
        </p:spPr>
      </p:sp>
      <p:sp>
        <p:nvSpPr>
          <p:cNvPr id="1680387" name="Rectangle 3"/>
          <p:cNvSpPr>
            <a:spLocks noGrp="1" noChangeArrowheads="1"/>
          </p:cNvSpPr>
          <p:nvPr>
            <p:ph type="body" idx="1"/>
          </p:nvPr>
        </p:nvSpPr>
        <p:spPr>
          <a:xfrm>
            <a:off x="550863" y="4560888"/>
            <a:ext cx="6303962" cy="4319587"/>
          </a:xfrm>
          <a:ln/>
        </p:spPr>
        <p:txBody>
          <a:bodyPr lIns="96651" tIns="48325" rIns="96651" bIns="48325"/>
          <a:lstStyle/>
          <a:p>
            <a:r>
              <a:rPr lang="en-US" dirty="0"/>
              <a:t>For lecture</a:t>
            </a:r>
          </a:p>
          <a:p>
            <a:endParaRPr lang="en-US" dirty="0" smtClean="0"/>
          </a:p>
          <a:p>
            <a:r>
              <a:rPr lang="en-US" dirty="0" smtClean="0"/>
              <a:t>This picture</a:t>
            </a:r>
            <a:r>
              <a:rPr lang="en-US" baseline="0" dirty="0" smtClean="0"/>
              <a:t> is as opposed to </a:t>
            </a:r>
          </a:p>
          <a:p>
            <a:endParaRPr lang="en-US" baseline="0" dirty="0" smtClean="0"/>
          </a:p>
          <a:p>
            <a:r>
              <a:rPr lang="en-US" baseline="0" dirty="0" smtClean="0"/>
              <a:t>Way 0</a:t>
            </a:r>
          </a:p>
          <a:p>
            <a:r>
              <a:rPr lang="en-US" baseline="0" dirty="0" smtClean="0"/>
              <a:t>              both red                 Set 0</a:t>
            </a:r>
          </a:p>
          <a:p>
            <a:r>
              <a:rPr lang="en-US" baseline="0" dirty="0" smtClean="0"/>
              <a:t>Way 1</a:t>
            </a:r>
          </a:p>
          <a:p>
            <a:r>
              <a:rPr lang="en-US" baseline="0" dirty="0" smtClean="0"/>
              <a:t>------------------------------------</a:t>
            </a:r>
          </a:p>
          <a:p>
            <a:r>
              <a:rPr lang="en-US" baseline="0" dirty="0" smtClean="0"/>
              <a:t>Way 0</a:t>
            </a:r>
          </a:p>
          <a:p>
            <a:r>
              <a:rPr lang="en-US" baseline="0" dirty="0" smtClean="0"/>
              <a:t>               both green             Set 1</a:t>
            </a:r>
          </a:p>
          <a:p>
            <a:r>
              <a:rPr lang="en-US" baseline="0" dirty="0" smtClean="0"/>
              <a:t>Way 1</a:t>
            </a:r>
            <a:endParaRPr lang="en-US" dirty="0"/>
          </a:p>
        </p:txBody>
      </p:sp>
    </p:spTree>
    <p:extLst>
      <p:ext uri="{BB962C8B-B14F-4D97-AF65-F5344CB8AC3E}">
        <p14:creationId xmlns:p14="http://schemas.microsoft.com/office/powerpoint/2010/main" val="10795162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4482" name="Rectangle 2"/>
          <p:cNvSpPr>
            <a:spLocks noGrp="1" noRot="1" noChangeAspect="1" noChangeArrowheads="1" noTextEdit="1"/>
          </p:cNvSpPr>
          <p:nvPr>
            <p:ph type="sldImg"/>
          </p:nvPr>
        </p:nvSpPr>
        <p:spPr>
          <a:xfrm>
            <a:off x="1276350" y="615950"/>
            <a:ext cx="4783138" cy="3587750"/>
          </a:xfrm>
        </p:spPr>
      </p:sp>
      <p:sp>
        <p:nvSpPr>
          <p:cNvPr id="1684483" name="Rectangle 3"/>
          <p:cNvSpPr>
            <a:spLocks noGrp="1" noChangeArrowheads="1"/>
          </p:cNvSpPr>
          <p:nvPr>
            <p:ph type="body" idx="1"/>
          </p:nvPr>
        </p:nvSpPr>
        <p:spPr>
          <a:xfrm>
            <a:off x="550863" y="4560888"/>
            <a:ext cx="6303962" cy="4319587"/>
          </a:xfrm>
          <a:ln/>
        </p:spPr>
        <p:txBody>
          <a:bodyPr lIns="96651" tIns="48325" rIns="96651" bIns="48325"/>
          <a:lstStyle/>
          <a:p>
            <a:r>
              <a:rPr lang="en-US"/>
              <a:t>For lecture</a:t>
            </a:r>
          </a:p>
          <a:p>
            <a:endParaRPr lang="en-US"/>
          </a:p>
          <a:p>
            <a:r>
              <a:rPr lang="en-US"/>
              <a:t>Another sample string to try 0 1 2 3 0 8 11 0 3</a:t>
            </a:r>
          </a:p>
        </p:txBody>
      </p:sp>
    </p:spTree>
    <p:extLst>
      <p:ext uri="{BB962C8B-B14F-4D97-AF65-F5344CB8AC3E}">
        <p14:creationId xmlns:p14="http://schemas.microsoft.com/office/powerpoint/2010/main" val="37978824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3698" name="Rectangle 2"/>
          <p:cNvSpPr>
            <a:spLocks noGrp="1" noRot="1" noChangeAspect="1" noChangeArrowheads="1" noTextEdit="1"/>
          </p:cNvSpPr>
          <p:nvPr>
            <p:ph type="sldImg"/>
          </p:nvPr>
        </p:nvSpPr>
        <p:spPr/>
      </p:sp>
      <p:sp>
        <p:nvSpPr>
          <p:cNvPr id="1693699" name="Rectangle 3"/>
          <p:cNvSpPr>
            <a:spLocks noGrp="1" noChangeArrowheads="1"/>
          </p:cNvSpPr>
          <p:nvPr>
            <p:ph type="body" idx="1"/>
          </p:nvPr>
        </p:nvSpPr>
        <p:spPr>
          <a:ln/>
        </p:spPr>
        <p:txBody>
          <a:bodyPr/>
          <a:lstStyle/>
          <a:p>
            <a:r>
              <a:rPr lang="en-US"/>
              <a:t>This is called a 4-way set associative cache because there are four cache entries for each cache index.  Essentially, you have four direct mapped cache working in parallel.</a:t>
            </a:r>
          </a:p>
          <a:p>
            <a:r>
              <a:rPr lang="en-US"/>
              <a:t>This is how it works: the cache index selects a set from the cache. The four tags in the set are compared in parallel with the upper bits of the memory address.</a:t>
            </a:r>
          </a:p>
          <a:p>
            <a:r>
              <a:rPr lang="en-US"/>
              <a:t>If no tags match the incoming address tag, we have a cache miss.</a:t>
            </a:r>
          </a:p>
          <a:p>
            <a:r>
              <a:rPr lang="en-US"/>
              <a:t>Otherwise, we have a cache hit and we will select the data from the way where the tag matches occur.</a:t>
            </a:r>
          </a:p>
          <a:p>
            <a:r>
              <a:rPr lang="en-US"/>
              <a:t>This is simple enough.  What is its disadvantages?</a:t>
            </a:r>
          </a:p>
          <a:p>
            <a:endParaRPr lang="en-US"/>
          </a:p>
          <a:p>
            <a:r>
              <a:rPr lang="en-US"/>
              <a:t>+1 = 36 min. (Y:16)</a:t>
            </a:r>
          </a:p>
        </p:txBody>
      </p:sp>
    </p:spTree>
    <p:extLst>
      <p:ext uri="{BB962C8B-B14F-4D97-AF65-F5344CB8AC3E}">
        <p14:creationId xmlns:p14="http://schemas.microsoft.com/office/powerpoint/2010/main" val="40137892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8818" name="Rectangle 2"/>
          <p:cNvSpPr>
            <a:spLocks noGrp="1" noRot="1" noChangeAspect="1" noChangeArrowheads="1" noTextEdit="1"/>
          </p:cNvSpPr>
          <p:nvPr>
            <p:ph type="sldImg"/>
          </p:nvPr>
        </p:nvSpPr>
        <p:spPr/>
      </p:sp>
      <p:sp>
        <p:nvSpPr>
          <p:cNvPr id="1698819" name="Rectangle 3"/>
          <p:cNvSpPr>
            <a:spLocks noGrp="1" noChangeArrowheads="1"/>
          </p:cNvSpPr>
          <p:nvPr>
            <p:ph type="body" idx="1"/>
          </p:nvPr>
        </p:nvSpPr>
        <p:spPr>
          <a:ln/>
        </p:spPr>
        <p:txBody>
          <a:bodyPr/>
          <a:lstStyle/>
          <a:p>
            <a:r>
              <a:rPr lang="en-US" dirty="0"/>
              <a:t>For </a:t>
            </a:r>
            <a:r>
              <a:rPr lang="en-US" dirty="0" smtClean="0"/>
              <a:t>lecture</a:t>
            </a:r>
          </a:p>
          <a:p>
            <a:r>
              <a:rPr lang="en-US" dirty="0" smtClean="0"/>
              <a:t>In 2008, the greater size and power consumption of CAMs generally leads to 2-way and 4-way set </a:t>
            </a:r>
            <a:r>
              <a:rPr lang="en-US" dirty="0" err="1" smtClean="0"/>
              <a:t>associativity</a:t>
            </a:r>
            <a:r>
              <a:rPr lang="en-US" dirty="0" smtClean="0"/>
              <a:t> being built from standard SRAMs with comparators</a:t>
            </a:r>
            <a:r>
              <a:rPr lang="en-US" baseline="0" dirty="0" smtClean="0"/>
              <a:t> with 8-way and above being built using CAMs</a:t>
            </a:r>
            <a:endParaRPr lang="en-US" dirty="0"/>
          </a:p>
        </p:txBody>
      </p:sp>
    </p:spTree>
    <p:extLst>
      <p:ext uri="{BB962C8B-B14F-4D97-AF65-F5344CB8AC3E}">
        <p14:creationId xmlns:p14="http://schemas.microsoft.com/office/powerpoint/2010/main" val="20162928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42" name="Rectangle 2"/>
          <p:cNvSpPr>
            <a:spLocks noGrp="1" noRot="1" noChangeAspect="1" noChangeArrowheads="1" noTextEdit="1"/>
          </p:cNvSpPr>
          <p:nvPr>
            <p:ph type="sldImg"/>
          </p:nvPr>
        </p:nvSpPr>
        <p:spPr/>
      </p:sp>
      <p:sp>
        <p:nvSpPr>
          <p:cNvPr id="1699843" name="Rectangle 3"/>
          <p:cNvSpPr>
            <a:spLocks noGrp="1" noChangeArrowheads="1"/>
          </p:cNvSpPr>
          <p:nvPr>
            <p:ph type="body" idx="1"/>
          </p:nvPr>
        </p:nvSpPr>
        <p:spPr>
          <a:ln/>
        </p:spPr>
        <p:txBody>
          <a:bodyPr/>
          <a:lstStyle/>
          <a:p>
            <a:r>
              <a:rPr lang="en-US" dirty="0"/>
              <a:t>First of all, a N-way set associative cache will need N comparators instead of just one comparator (use the right side of the diagram for direct mapped cache).</a:t>
            </a:r>
          </a:p>
          <a:p>
            <a:r>
              <a:rPr lang="en-US" dirty="0"/>
              <a:t>A N-way set associative cache will also be slower than a direct mapped cache because of this extra multiplexer delay.</a:t>
            </a:r>
          </a:p>
          <a:p>
            <a:r>
              <a:rPr lang="en-US" dirty="0"/>
              <a:t>Finally, for a N-way set associative cache, the data will be available AFTER the hit/miss signal becomes valid because the hit/</a:t>
            </a:r>
            <a:r>
              <a:rPr lang="en-US" dirty="0" err="1"/>
              <a:t>mis</a:t>
            </a:r>
            <a:r>
              <a:rPr lang="en-US" dirty="0"/>
              <a:t> is needed to control the data MUX.</a:t>
            </a:r>
          </a:p>
          <a:p>
            <a:r>
              <a:rPr lang="en-US" dirty="0"/>
              <a:t>For a direct mapped cache, that is everything before the MUX on the right or left side, the cache block will be available BEFORE the hit/miss signal (AND gate output) because the data does not have to go through the comparator.</a:t>
            </a:r>
          </a:p>
          <a:p>
            <a:r>
              <a:rPr lang="en-US" dirty="0"/>
              <a:t>This can be an important consideration because the processor can now go ahead and use the data  without  knowing if it is a Hit or Miss.  Just assume it is a hit.</a:t>
            </a:r>
          </a:p>
          <a:p>
            <a:r>
              <a:rPr lang="en-US" dirty="0"/>
              <a:t>Since cache hit rate is in the upper 90% range, you will be ahead of the game 90% of the time and for those 10% of the time that you  are wrong,  just make sure you can recover.</a:t>
            </a:r>
          </a:p>
          <a:p>
            <a:r>
              <a:rPr lang="en-US" dirty="0"/>
              <a:t>You cannot play this speculation game with a N-way set-associative cache because as I said earlier, the data will not be available to you until the hit/miss signal is valid.</a:t>
            </a:r>
          </a:p>
          <a:p>
            <a:endParaRPr lang="en-US" dirty="0"/>
          </a:p>
          <a:p>
            <a:r>
              <a:rPr lang="en-US" dirty="0"/>
              <a:t>+2 = 38 min. (Y:18)</a:t>
            </a:r>
          </a:p>
        </p:txBody>
      </p:sp>
    </p:spTree>
    <p:extLst>
      <p:ext uri="{BB962C8B-B14F-4D97-AF65-F5344CB8AC3E}">
        <p14:creationId xmlns:p14="http://schemas.microsoft.com/office/powerpoint/2010/main" val="39656474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3938" name="Rectangle 2"/>
          <p:cNvSpPr>
            <a:spLocks noGrp="1" noRot="1" noChangeAspect="1" noChangeArrowheads="1" noTextEdit="1"/>
          </p:cNvSpPr>
          <p:nvPr>
            <p:ph type="sldImg"/>
          </p:nvPr>
        </p:nvSpPr>
        <p:spPr/>
      </p:sp>
      <p:sp>
        <p:nvSpPr>
          <p:cNvPr id="1703939" name="Rectangle 3"/>
          <p:cNvSpPr>
            <a:spLocks noGrp="1" noChangeArrowheads="1"/>
          </p:cNvSpPr>
          <p:nvPr>
            <p:ph type="body" idx="1"/>
          </p:nvPr>
        </p:nvSpPr>
        <p:spPr>
          <a:ln/>
        </p:spPr>
        <p:txBody>
          <a:bodyPr/>
          <a:lstStyle/>
          <a:p>
            <a:r>
              <a:rPr lang="en-US"/>
              <a:t>As cache sizes grow, the relative improvement from associativity increases only slightly; since the overall miss rate of a larger cache is lower, the opportunity for improving the miss rate decreases and the absolute improvement in miss rate from associativity shrinks significantly.</a:t>
            </a:r>
          </a:p>
        </p:txBody>
      </p:sp>
    </p:spTree>
    <p:extLst>
      <p:ext uri="{BB962C8B-B14F-4D97-AF65-F5344CB8AC3E}">
        <p14:creationId xmlns:p14="http://schemas.microsoft.com/office/powerpoint/2010/main" val="36988531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8274" name="Rectangle 2"/>
          <p:cNvSpPr>
            <a:spLocks noGrp="1" noRot="1" noChangeAspect="1" noChangeArrowheads="1" noTextEdit="1"/>
          </p:cNvSpPr>
          <p:nvPr>
            <p:ph type="sldImg"/>
          </p:nvPr>
        </p:nvSpPr>
        <p:spPr/>
      </p:sp>
      <p:sp>
        <p:nvSpPr>
          <p:cNvPr id="1718275" name="Rectangle 3"/>
          <p:cNvSpPr>
            <a:spLocks noGrp="1" noChangeArrowheads="1"/>
          </p:cNvSpPr>
          <p:nvPr>
            <p:ph type="body" idx="1"/>
          </p:nvPr>
        </p:nvSpPr>
        <p:spPr>
          <a:ln/>
        </p:spPr>
        <p:txBody>
          <a:bodyPr/>
          <a:lstStyle/>
          <a:p>
            <a:r>
              <a:rPr lang="en-US"/>
              <a:t>Also reduces cache miss penalty</a:t>
            </a:r>
          </a:p>
        </p:txBody>
      </p:sp>
    </p:spTree>
    <p:extLst>
      <p:ext uri="{BB962C8B-B14F-4D97-AF65-F5344CB8AC3E}">
        <p14:creationId xmlns:p14="http://schemas.microsoft.com/office/powerpoint/2010/main" val="27174250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3154" name="Rectangle 2"/>
          <p:cNvSpPr>
            <a:spLocks noGrp="1" noRot="1" noChangeAspect="1" noChangeArrowheads="1" noTextEdit="1"/>
          </p:cNvSpPr>
          <p:nvPr>
            <p:ph type="sldImg"/>
          </p:nvPr>
        </p:nvSpPr>
        <p:spPr/>
      </p:sp>
      <p:sp>
        <p:nvSpPr>
          <p:cNvPr id="1713155" name="Rectangle 3"/>
          <p:cNvSpPr>
            <a:spLocks noGrp="1" noChangeArrowheads="1"/>
          </p:cNvSpPr>
          <p:nvPr>
            <p:ph type="body" idx="1"/>
          </p:nvPr>
        </p:nvSpPr>
        <p:spPr>
          <a:ln/>
        </p:spPr>
        <p:txBody>
          <a:bodyPr/>
          <a:lstStyle/>
          <a:p>
            <a:r>
              <a:rPr lang="en-US"/>
              <a:t>Global miss rate – the fraction of references that miss in all levels of a multilevel cache.  The global miss rate dictates how often we must access the main memory.</a:t>
            </a:r>
          </a:p>
          <a:p>
            <a:r>
              <a:rPr lang="en-US"/>
              <a:t>Local miss rate – the fraction of references to one level of a cache that miss</a:t>
            </a:r>
          </a:p>
        </p:txBody>
      </p:sp>
    </p:spTree>
    <p:extLst>
      <p:ext uri="{BB962C8B-B14F-4D97-AF65-F5344CB8AC3E}">
        <p14:creationId xmlns:p14="http://schemas.microsoft.com/office/powerpoint/2010/main" val="26832375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2130" name="Rectangle 2"/>
          <p:cNvSpPr>
            <a:spLocks noGrp="1" noRot="1" noChangeAspect="1" noChangeArrowheads="1" noTextEdit="1"/>
          </p:cNvSpPr>
          <p:nvPr>
            <p:ph type="sldImg"/>
          </p:nvPr>
        </p:nvSpPr>
        <p:spPr/>
      </p:sp>
      <p:sp>
        <p:nvSpPr>
          <p:cNvPr id="1712131" name="Rectangle 3"/>
          <p:cNvSpPr>
            <a:spLocks noGrp="1" noChangeArrowheads="1"/>
          </p:cNvSpPr>
          <p:nvPr>
            <p:ph type="body" idx="1"/>
          </p:nvPr>
        </p:nvSpPr>
        <p:spPr>
          <a:ln/>
        </p:spPr>
        <p:txBody>
          <a:bodyPr/>
          <a:lstStyle/>
          <a:p>
            <a:endParaRPr lang="en-US" dirty="0"/>
          </a:p>
        </p:txBody>
      </p:sp>
    </p:spTree>
    <p:extLst>
      <p:ext uri="{BB962C8B-B14F-4D97-AF65-F5344CB8AC3E}">
        <p14:creationId xmlns:p14="http://schemas.microsoft.com/office/powerpoint/2010/main" val="314226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8898" name="Rectangle 2"/>
          <p:cNvSpPr>
            <a:spLocks noGrp="1" noRot="1" noChangeAspect="1" noChangeArrowheads="1" noTextEdit="1"/>
          </p:cNvSpPr>
          <p:nvPr>
            <p:ph type="sldImg"/>
          </p:nvPr>
        </p:nvSpPr>
        <p:spPr>
          <a:xfrm>
            <a:off x="1274763" y="617538"/>
            <a:ext cx="4781550" cy="3586162"/>
          </a:xfrm>
        </p:spPr>
      </p:sp>
      <p:sp>
        <p:nvSpPr>
          <p:cNvPr id="1488899" name="Rectangle 3"/>
          <p:cNvSpPr>
            <a:spLocks noGrp="1" noChangeArrowheads="1"/>
          </p:cNvSpPr>
          <p:nvPr>
            <p:ph type="body" idx="1"/>
          </p:nvPr>
        </p:nvSpPr>
        <p:spPr>
          <a:xfrm>
            <a:off x="550334" y="4560570"/>
            <a:ext cx="6304279" cy="4318874"/>
          </a:xfrm>
          <a:ln/>
        </p:spPr>
        <p:txBody>
          <a:bodyPr lIns="96651" tIns="48325" rIns="96651" bIns="48325"/>
          <a:lstStyle/>
          <a:p>
            <a:r>
              <a:rPr lang="en-US" dirty="0"/>
              <a:t>Instead, the memory system of a modern computer consists of a series of black boxes ranging from the fastest to the slowest.</a:t>
            </a:r>
          </a:p>
          <a:p>
            <a:r>
              <a:rPr lang="en-US" dirty="0"/>
              <a:t>Besides variation in speed, these boxes also varies in size (smallest to biggest) and cost.</a:t>
            </a:r>
          </a:p>
          <a:p>
            <a:r>
              <a:rPr lang="en-US" dirty="0"/>
              <a:t>What makes this kind of arrangement work is one of the most important  principle in computer design.  The principle of locality. </a:t>
            </a:r>
            <a:r>
              <a:rPr lang="en-US" dirty="0">
                <a:cs typeface="Arial" charset="0"/>
              </a:rPr>
              <a:t>The principle of locality states that programs access a relatively small portion of the address space at  any instant of time.</a:t>
            </a:r>
            <a:endParaRPr lang="en-US" dirty="0"/>
          </a:p>
          <a:p>
            <a:endParaRPr lang="en-US" dirty="0"/>
          </a:p>
          <a:p>
            <a:r>
              <a:rPr lang="en-US" dirty="0"/>
              <a:t>The design goal is to present the user with as much memory as is available in the cheapest technology (points to the disk).</a:t>
            </a:r>
          </a:p>
          <a:p>
            <a:r>
              <a:rPr lang="en-US" dirty="0"/>
              <a:t>While by taking advantage of the principle of locality, we like to provide the user an average access speed that is very close to the speed that is offered by the fastest technology.</a:t>
            </a:r>
          </a:p>
          <a:p>
            <a:r>
              <a:rPr lang="en-US" dirty="0"/>
              <a:t>(We will go over this slide in detail in the next lectures on caches).</a:t>
            </a:r>
          </a:p>
          <a:p>
            <a:endParaRPr lang="en-US" dirty="0"/>
          </a:p>
        </p:txBody>
      </p:sp>
    </p:spTree>
    <p:extLst>
      <p:ext uri="{BB962C8B-B14F-4D97-AF65-F5344CB8AC3E}">
        <p14:creationId xmlns:p14="http://schemas.microsoft.com/office/powerpoint/2010/main" val="26238008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blocking cache so the processor must wait until the cache has finished this request</a:t>
            </a:r>
          </a:p>
          <a:p>
            <a:r>
              <a:rPr lang="en-US" dirty="0" smtClean="0"/>
              <a:t>Memory</a:t>
            </a:r>
            <a:r>
              <a:rPr lang="en-US" baseline="0" dirty="0" smtClean="0"/>
              <a:t> controller will notify the Cache Controller via the Ready signal when the memory read or write is finished</a:t>
            </a:r>
            <a:endParaRPr lang="en-US" dirty="0"/>
          </a:p>
        </p:txBody>
      </p:sp>
    </p:spTree>
    <p:extLst>
      <p:ext uri="{BB962C8B-B14F-4D97-AF65-F5344CB8AC3E}">
        <p14:creationId xmlns:p14="http://schemas.microsoft.com/office/powerpoint/2010/main" val="16881542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Idle</a:t>
            </a:r>
            <a:r>
              <a:rPr lang="en-US" baseline="0" dirty="0" smtClean="0"/>
              <a:t> – waits for a Read/Write request from the Processor along with a Valid signal, FSM moves to Compare Tag state</a:t>
            </a:r>
          </a:p>
          <a:p>
            <a:r>
              <a:rPr lang="en-US" baseline="0" dirty="0" smtClean="0"/>
              <a:t>Compare Tag – Checks to see if the request is a hit or a miss. On hit and Valid, returns data to the Processor and moves back to Idle state.  On miss, if dirty goes to Write Back state or to Allocate state.</a:t>
            </a:r>
          </a:p>
          <a:p>
            <a:r>
              <a:rPr lang="en-US" baseline="0" dirty="0" smtClean="0"/>
              <a:t>Write Back – Writes the 128-bit block to Memory.  When memory write is complete move to the Allocate state.</a:t>
            </a:r>
          </a:p>
          <a:p>
            <a:r>
              <a:rPr lang="en-US" baseline="0" dirty="0" smtClean="0"/>
              <a:t>Allocate – Fetch new block from Memory.  Wait in this state until the Memory returns a Ready signal.  Then write new block into the Cache and return to the Compare Tag state.</a:t>
            </a:r>
            <a:endParaRPr lang="en-US" dirty="0"/>
          </a:p>
        </p:txBody>
      </p:sp>
    </p:spTree>
    <p:extLst>
      <p:ext uri="{BB962C8B-B14F-4D97-AF65-F5344CB8AC3E}">
        <p14:creationId xmlns:p14="http://schemas.microsoft.com/office/powerpoint/2010/main" val="27065787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lecture</a:t>
            </a:r>
          </a:p>
          <a:p>
            <a:endParaRPr lang="en-US" dirty="0" smtClean="0"/>
          </a:p>
          <a:p>
            <a:r>
              <a:rPr lang="en-US" dirty="0" smtClean="0"/>
              <a:t>Assumes a write through L1 cache</a:t>
            </a:r>
            <a:endParaRPr lang="en-US" dirty="0"/>
          </a:p>
        </p:txBody>
      </p:sp>
    </p:spTree>
    <p:extLst>
      <p:ext uri="{BB962C8B-B14F-4D97-AF65-F5344CB8AC3E}">
        <p14:creationId xmlns:p14="http://schemas.microsoft.com/office/powerpoint/2010/main" val="412615211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Supporting migration and replication is critical to performance in accessing shared data.</a:t>
            </a:r>
            <a:endParaRPr lang="en-US" dirty="0"/>
          </a:p>
        </p:txBody>
      </p:sp>
    </p:spTree>
    <p:extLst>
      <p:ext uri="{BB962C8B-B14F-4D97-AF65-F5344CB8AC3E}">
        <p14:creationId xmlns:p14="http://schemas.microsoft.com/office/powerpoint/2010/main" val="20888358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just" defTabSz="914400" rtl="0" eaLnBrk="0" fontAlgn="base" latinLnBrk="0" hangingPunct="0">
              <a:lnSpc>
                <a:spcPct val="90000"/>
              </a:lnSpc>
              <a:spcBef>
                <a:spcPct val="40000"/>
              </a:spcBef>
              <a:spcAft>
                <a:spcPct val="0"/>
              </a:spcAft>
              <a:buClrTx/>
              <a:buSzTx/>
              <a:buFontTx/>
              <a:buNone/>
              <a:tabLst/>
              <a:defRPr/>
            </a:pPr>
            <a:r>
              <a:rPr lang="en-US" baseline="0" dirty="0" smtClean="0"/>
              <a:t>Reading from multiple copies is not a problem!!  Only writes cause issues. </a:t>
            </a:r>
            <a:r>
              <a:rPr lang="en-US" dirty="0" smtClean="0"/>
              <a:t>What happens if two processors try to write to the same shared data word in the same clock cycle? The bus arbiter decides which processor gets the bus first (and this will be the processor with the </a:t>
            </a:r>
            <a:r>
              <a:rPr lang="en-US" i="1" dirty="0" smtClean="0"/>
              <a:t>first</a:t>
            </a:r>
            <a:r>
              <a:rPr lang="en-US" dirty="0" smtClean="0"/>
              <a:t> exclusive access).  Then the second processor will get exclusive access.  Thus, bus arbitration forces </a:t>
            </a:r>
            <a:r>
              <a:rPr lang="en-US" dirty="0" smtClean="0">
                <a:solidFill>
                  <a:schemeClr val="accent1"/>
                </a:solidFill>
              </a:rPr>
              <a:t>sequential</a:t>
            </a:r>
            <a:r>
              <a:rPr lang="en-US" dirty="0" smtClean="0"/>
              <a:t> behavior.</a:t>
            </a:r>
          </a:p>
          <a:p>
            <a:pPr marL="0" marR="0" lvl="1" indent="0" algn="just" defTabSz="914400" rtl="0" eaLnBrk="0" fontAlgn="base" latinLnBrk="0" hangingPunct="0">
              <a:lnSpc>
                <a:spcPct val="90000"/>
              </a:lnSpc>
              <a:spcBef>
                <a:spcPct val="40000"/>
              </a:spcBef>
              <a:spcAft>
                <a:spcPct val="0"/>
              </a:spcAft>
              <a:buClrTx/>
              <a:buSzTx/>
              <a:buFontTx/>
              <a:buNone/>
              <a:tabLst/>
              <a:defRPr/>
            </a:pPr>
            <a:endParaRPr lang="en-US" dirty="0" smtClean="0"/>
          </a:p>
          <a:p>
            <a:pPr marL="0" marR="0" lvl="1" indent="0" algn="just" defTabSz="914400" rtl="0" eaLnBrk="0" fontAlgn="base" latinLnBrk="0" hangingPunct="0">
              <a:lnSpc>
                <a:spcPct val="90000"/>
              </a:lnSpc>
              <a:spcBef>
                <a:spcPct val="40000"/>
              </a:spcBef>
              <a:spcAft>
                <a:spcPct val="0"/>
              </a:spcAft>
              <a:buClrTx/>
              <a:buSzTx/>
              <a:buFontTx/>
              <a:buNone/>
              <a:tabLst/>
              <a:defRPr/>
            </a:pPr>
            <a:r>
              <a:rPr lang="en-US" dirty="0" smtClean="0"/>
              <a:t>This </a:t>
            </a:r>
            <a:r>
              <a:rPr lang="en-US" dirty="0" smtClean="0">
                <a:solidFill>
                  <a:schemeClr val="accent1"/>
                </a:solidFill>
              </a:rPr>
              <a:t>sequential consistency</a:t>
            </a:r>
            <a:r>
              <a:rPr lang="en-US" dirty="0" smtClean="0"/>
              <a:t> is the most conservative of the </a:t>
            </a:r>
            <a:r>
              <a:rPr lang="en-US" dirty="0" smtClean="0">
                <a:solidFill>
                  <a:schemeClr val="accent1"/>
                </a:solidFill>
              </a:rPr>
              <a:t>memory consistency models</a:t>
            </a:r>
            <a:r>
              <a:rPr lang="en-US" dirty="0" smtClean="0"/>
              <a:t>.  With it, the result of any execution is the same as if the accesses of each processor were kept in order and the accesses among different processors were interleaved.</a:t>
            </a:r>
          </a:p>
          <a:p>
            <a:endParaRPr lang="en-US" baseline="0" dirty="0" smtClean="0"/>
          </a:p>
          <a:p>
            <a:r>
              <a:rPr lang="en-US" baseline="0" dirty="0" smtClean="0"/>
              <a:t>Each block needs an additional state bit – owner - which indicates that a block may be shared, but the owning core is responsible for updating any other processors and memory when it changes the block or replaces it.</a:t>
            </a:r>
          </a:p>
          <a:p>
            <a:endParaRPr lang="en-US" baseline="0" dirty="0" smtClean="0"/>
          </a:p>
          <a:p>
            <a:r>
              <a:rPr lang="en-US" baseline="0" dirty="0" smtClean="0"/>
              <a:t>An alternative to snooping is a directory based cache coherence protocol where the directory keeps the sharing status of blocks of physical memory.  They have slightly higher implementation overhead but can </a:t>
            </a:r>
            <a:r>
              <a:rPr lang="en-US" baseline="0" dirty="0" err="1" smtClean="0"/>
              <a:t>reduc</a:t>
            </a:r>
            <a:r>
              <a:rPr lang="en-US" baseline="0" dirty="0" smtClean="0"/>
              <a:t> traffic between caches and thus scale to larger core counts.</a:t>
            </a:r>
            <a:endParaRPr lang="en-US" dirty="0"/>
          </a:p>
        </p:txBody>
      </p:sp>
    </p:spTree>
    <p:extLst>
      <p:ext uri="{BB962C8B-B14F-4D97-AF65-F5344CB8AC3E}">
        <p14:creationId xmlns:p14="http://schemas.microsoft.com/office/powerpoint/2010/main" val="25105035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2226" name="Rectangle 2"/>
          <p:cNvSpPr>
            <a:spLocks noGrp="1" noRot="1" noChangeAspect="1" noChangeArrowheads="1" noTextEdit="1"/>
          </p:cNvSpPr>
          <p:nvPr>
            <p:ph type="sldImg"/>
          </p:nvPr>
        </p:nvSpPr>
        <p:spPr/>
      </p:sp>
      <p:sp>
        <p:nvSpPr>
          <p:cNvPr id="1972227" name="Rectangle 3"/>
          <p:cNvSpPr>
            <a:spLocks noGrp="1" noChangeArrowheads="1"/>
          </p:cNvSpPr>
          <p:nvPr>
            <p:ph type="body" idx="1"/>
          </p:nvPr>
        </p:nvSpPr>
        <p:spPr>
          <a:ln/>
        </p:spPr>
        <p:txBody>
          <a:bodyPr/>
          <a:lstStyle/>
          <a:p>
            <a:r>
              <a:rPr lang="en-US" dirty="0" smtClean="0"/>
              <a:t>IN HIDE MODE – NEEDED?</a:t>
            </a:r>
          </a:p>
          <a:p>
            <a:r>
              <a:rPr lang="en-US" dirty="0" smtClean="0"/>
              <a:t>All  </a:t>
            </a:r>
            <a:r>
              <a:rPr lang="en-US" dirty="0"/>
              <a:t>commercial machines use write-invalidate as their standard coherence protocol</a:t>
            </a:r>
          </a:p>
        </p:txBody>
      </p:sp>
    </p:spTree>
    <p:extLst>
      <p:ext uri="{BB962C8B-B14F-4D97-AF65-F5344CB8AC3E}">
        <p14:creationId xmlns:p14="http://schemas.microsoft.com/office/powerpoint/2010/main" val="425915384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lecture</a:t>
            </a:r>
          </a:p>
          <a:p>
            <a:endParaRPr lang="en-US" dirty="0" smtClean="0"/>
          </a:p>
          <a:p>
            <a:r>
              <a:rPr lang="en-US" dirty="0" smtClean="0"/>
              <a:t>Snooping bus with write-back</a:t>
            </a:r>
            <a:r>
              <a:rPr lang="en-US" baseline="0" dirty="0" smtClean="0"/>
              <a:t> L1 cache.  Requires an additional state – called owner – which indicates that a block may be shared, but the owning core is responsible for updating any other processors and memory when it changes the block or replaces it</a:t>
            </a:r>
            <a:endParaRPr lang="en-US" dirty="0"/>
          </a:p>
        </p:txBody>
      </p:sp>
    </p:spTree>
    <p:extLst>
      <p:ext uri="{BB962C8B-B14F-4D97-AF65-F5344CB8AC3E}">
        <p14:creationId xmlns:p14="http://schemas.microsoft.com/office/powerpoint/2010/main" val="54781910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674" name="Rectangle 2"/>
          <p:cNvSpPr>
            <a:spLocks noGrp="1" noRot="1" noChangeAspect="1" noChangeArrowheads="1" noTextEdit="1"/>
          </p:cNvSpPr>
          <p:nvPr>
            <p:ph type="sldImg"/>
          </p:nvPr>
        </p:nvSpPr>
        <p:spPr/>
      </p:sp>
      <p:sp>
        <p:nvSpPr>
          <p:cNvPr id="1948675" name="Rectangle 3"/>
          <p:cNvSpPr>
            <a:spLocks noGrp="1" noChangeArrowheads="1"/>
          </p:cNvSpPr>
          <p:nvPr>
            <p:ph type="body" idx="1"/>
          </p:nvPr>
        </p:nvSpPr>
        <p:spPr>
          <a:ln/>
        </p:spPr>
        <p:txBody>
          <a:bodyPr/>
          <a:lstStyle/>
          <a:p>
            <a:r>
              <a:rPr lang="en-US"/>
              <a:t>For lecture</a:t>
            </a:r>
          </a:p>
          <a:p>
            <a:r>
              <a:rPr lang="en-US"/>
              <a:t>A read miss causes the cache to acquire the bus and write back the victim block (if it was in the Modified (dirty) state).  All the other caches monitor the read miss to see if this block is in their cache.  If one has a copy and it is in the Modified state, then the block is written back and its state is changed to Invalid.  The read miss is then satisfied by reading from the block memory, and the state of the block is set to Shared.</a:t>
            </a:r>
          </a:p>
          <a:p>
            <a:r>
              <a:rPr lang="en-US"/>
              <a:t>Read hits do not change the cache state.</a:t>
            </a:r>
          </a:p>
          <a:p>
            <a:endParaRPr lang="en-US"/>
          </a:p>
          <a:p>
            <a:r>
              <a:rPr lang="en-US"/>
              <a:t>A write miss to an Invalid block causes the cache to acquire the bus, read the block, modify the portion of the block being written and changing the block’s state to Modified.  A write miss to a Shared block causes the cache to acquire the bus, send an invalidate signal to invalidate any other existing copies in other caches, modify the portion of the block being written and chang the block’s state to Modified.</a:t>
            </a:r>
          </a:p>
          <a:p>
            <a:r>
              <a:rPr lang="en-US"/>
              <a:t>A write hit to a Modified block causes no action.  A write hit to a Shared block causes the cache to acquire the bus, send an invalidate signal to invalidate any other existing copies in other caches, modify the part of the block being written, and change the state to Modified.</a:t>
            </a:r>
          </a:p>
        </p:txBody>
      </p:sp>
    </p:spTree>
    <p:extLst>
      <p:ext uri="{BB962C8B-B14F-4D97-AF65-F5344CB8AC3E}">
        <p14:creationId xmlns:p14="http://schemas.microsoft.com/office/powerpoint/2010/main" val="387149910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0178" name="Rectangle 2"/>
          <p:cNvSpPr>
            <a:spLocks noGrp="1" noRot="1" noChangeAspect="1" noChangeArrowheads="1" noTextEdit="1"/>
          </p:cNvSpPr>
          <p:nvPr>
            <p:ph type="sldImg"/>
          </p:nvPr>
        </p:nvSpPr>
        <p:spPr/>
      </p:sp>
      <p:sp>
        <p:nvSpPr>
          <p:cNvPr id="1970179" name="Rectangle 3"/>
          <p:cNvSpPr>
            <a:spLocks noGrp="1" noChangeArrowheads="1"/>
          </p:cNvSpPr>
          <p:nvPr>
            <p:ph type="body" idx="1"/>
          </p:nvPr>
        </p:nvSpPr>
        <p:spPr>
          <a:ln/>
        </p:spPr>
        <p:txBody>
          <a:bodyPr/>
          <a:lstStyle/>
          <a:p>
            <a:r>
              <a:rPr lang="en-US" dirty="0"/>
              <a:t>Compulsory misses are all very small and are included in capacity misses.  The x axis is </a:t>
            </a:r>
            <a:r>
              <a:rPr lang="en-US" dirty="0" smtClean="0"/>
              <a:t>core count</a:t>
            </a:r>
            <a:endParaRPr lang="en-US" dirty="0"/>
          </a:p>
        </p:txBody>
      </p:sp>
    </p:spTree>
    <p:extLst>
      <p:ext uri="{BB962C8B-B14F-4D97-AF65-F5344CB8AC3E}">
        <p14:creationId xmlns:p14="http://schemas.microsoft.com/office/powerpoint/2010/main" val="3673432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0722" name="Rectangle 2"/>
          <p:cNvSpPr>
            <a:spLocks noGrp="1" noRot="1" noChangeAspect="1" noChangeArrowheads="1" noTextEdit="1"/>
          </p:cNvSpPr>
          <p:nvPr>
            <p:ph type="sldImg"/>
          </p:nvPr>
        </p:nvSpPr>
        <p:spPr/>
      </p:sp>
      <p:sp>
        <p:nvSpPr>
          <p:cNvPr id="1950723" name="Rectangle 3"/>
          <p:cNvSpPr>
            <a:spLocks noGrp="1" noChangeArrowheads="1"/>
          </p:cNvSpPr>
          <p:nvPr>
            <p:ph type="body" idx="1"/>
          </p:nvPr>
        </p:nvSpPr>
        <p:spPr>
          <a:ln/>
        </p:spPr>
        <p:txBody>
          <a:bodyPr/>
          <a:lstStyle/>
          <a:p>
            <a:r>
              <a:rPr lang="en-US"/>
              <a:t>For E and S book states that memory has an up-to-date version so is this not a write-back cache ???</a:t>
            </a:r>
          </a:p>
        </p:txBody>
      </p:sp>
    </p:spTree>
    <p:extLst>
      <p:ext uri="{BB962C8B-B14F-4D97-AF65-F5344CB8AC3E}">
        <p14:creationId xmlns:p14="http://schemas.microsoft.com/office/powerpoint/2010/main" val="753226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8770" name="Rectangle 2"/>
          <p:cNvSpPr>
            <a:spLocks noGrp="1" noRot="1" noChangeAspect="1" noChangeArrowheads="1" noTextEdit="1"/>
          </p:cNvSpPr>
          <p:nvPr>
            <p:ph type="sldImg"/>
          </p:nvPr>
        </p:nvSpPr>
        <p:spPr/>
      </p:sp>
      <p:sp>
        <p:nvSpPr>
          <p:cNvPr id="1568771" name="Rectangle 3"/>
          <p:cNvSpPr>
            <a:spLocks noGrp="1" noChangeArrowheads="1"/>
          </p:cNvSpPr>
          <p:nvPr>
            <p:ph type="body" idx="1"/>
          </p:nvPr>
        </p:nvSpPr>
        <p:spPr>
          <a:ln/>
        </p:spPr>
        <p:txBody>
          <a:bodyPr/>
          <a:lstStyle/>
          <a:p>
            <a:r>
              <a:rPr lang="en-US" dirty="0"/>
              <a:t>Size comparison:  DRAM/SRAM is 4 to 8 times</a:t>
            </a:r>
          </a:p>
          <a:p>
            <a:r>
              <a:rPr lang="en-US" dirty="0"/>
              <a:t>Cost/cycle time comparison SRAM/DRAM is 8 to 16 </a:t>
            </a:r>
            <a:r>
              <a:rPr lang="en-US" dirty="0" smtClean="0"/>
              <a:t>times</a:t>
            </a:r>
            <a:endParaRPr lang="en-US" dirty="0"/>
          </a:p>
        </p:txBody>
      </p:sp>
    </p:spTree>
    <p:extLst>
      <p:ext uri="{BB962C8B-B14F-4D97-AF65-F5344CB8AC3E}">
        <p14:creationId xmlns:p14="http://schemas.microsoft.com/office/powerpoint/2010/main" val="6342296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5810" name="Rectangle 2"/>
          <p:cNvSpPr>
            <a:spLocks noGrp="1" noChangeArrowheads="1"/>
          </p:cNvSpPr>
          <p:nvPr>
            <p:ph type="body" idx="1"/>
          </p:nvPr>
        </p:nvSpPr>
        <p:spPr>
          <a:xfrm>
            <a:off x="550863" y="4560888"/>
            <a:ext cx="6303962" cy="4319587"/>
          </a:xfrm>
          <a:noFill/>
          <a:ln>
            <a:noFill/>
          </a:ln>
        </p:spPr>
        <p:txBody>
          <a:bodyPr lIns="95655" tIns="46988" rIns="95655" bIns="46988"/>
          <a:lstStyle/>
          <a:p>
            <a:endParaRPr lang="en-US"/>
          </a:p>
          <a:p>
            <a:r>
              <a:rPr lang="en-US"/>
              <a:t>No fancy replacement policy is needed for the direct mapped cache. </a:t>
            </a:r>
          </a:p>
          <a:p>
            <a:r>
              <a:rPr lang="en-US"/>
              <a:t>As a matter of fact, that is what cause direct mapped trouble to begin with: only one place to go in the cache--causes conflict misses.</a:t>
            </a:r>
          </a:p>
          <a:p>
            <a:endParaRPr lang="en-US"/>
          </a:p>
          <a:p>
            <a:r>
              <a:rPr lang="en-US"/>
              <a:t>No fancy replacement policy is needed for the direct mapped cache. </a:t>
            </a:r>
          </a:p>
          <a:p>
            <a:r>
              <a:rPr lang="en-US"/>
              <a:t>As a matter of fact, that is what cause direct mapped trouble to begin with: only one place to go in the cache--causes conflict misses.</a:t>
            </a:r>
          </a:p>
          <a:p>
            <a:endParaRPr lang="en-US"/>
          </a:p>
          <a:p>
            <a:r>
              <a:rPr lang="en-US"/>
              <a:t>Besides working at Sun, I also teach people how to fly whenever I have time.</a:t>
            </a:r>
          </a:p>
          <a:p>
            <a:r>
              <a:rPr lang="en-US"/>
              <a:t>Statistic have shown that if a pilot crashed after an engine failure, he or she is more likely to get killed in a multi-engine light airplane than a single engine airplane.</a:t>
            </a:r>
          </a:p>
          <a:p>
            <a:r>
              <a:rPr lang="en-US"/>
              <a:t>The joke among us flight instructors is that: sure, when the engine quit in a single engine stops, you have one option: sooner or later, you land.  Probably sooner.</a:t>
            </a:r>
          </a:p>
          <a:p>
            <a:r>
              <a:rPr lang="en-US"/>
              <a:t>But in a multi-engine airplane with one engine stops, you have a lot of options.  It is the need to make a decision that kills those people.</a:t>
            </a:r>
          </a:p>
          <a:p>
            <a:endParaRPr lang="en-US"/>
          </a:p>
        </p:txBody>
      </p:sp>
      <p:sp>
        <p:nvSpPr>
          <p:cNvPr id="1655811" name="Rectangle 3"/>
          <p:cNvSpPr>
            <a:spLocks noGrp="1" noRot="1" noChangeAspect="1" noChangeArrowheads="1" noTextEdit="1"/>
          </p:cNvSpPr>
          <p:nvPr>
            <p:ph type="sldImg"/>
          </p:nvPr>
        </p:nvSpPr>
        <p:spPr>
          <a:xfrm>
            <a:off x="1277938" y="620713"/>
            <a:ext cx="4775200" cy="3581400"/>
          </a:xfrm>
          <a:ln/>
        </p:spPr>
      </p:sp>
    </p:spTree>
    <p:extLst>
      <p:ext uri="{BB962C8B-B14F-4D97-AF65-F5344CB8AC3E}">
        <p14:creationId xmlns:p14="http://schemas.microsoft.com/office/powerpoint/2010/main" val="2234639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2450" name="Rectangle 2"/>
          <p:cNvSpPr>
            <a:spLocks noGrp="1" noChangeArrowheads="1"/>
          </p:cNvSpPr>
          <p:nvPr>
            <p:ph type="body" idx="1"/>
          </p:nvPr>
        </p:nvSpPr>
        <p:spPr>
          <a:xfrm>
            <a:off x="550863" y="4562475"/>
            <a:ext cx="6303962" cy="4318000"/>
          </a:xfrm>
          <a:noFill/>
          <a:ln>
            <a:noFill/>
          </a:ln>
        </p:spPr>
        <p:txBody>
          <a:bodyPr lIns="95644" tIns="46983" rIns="95644" bIns="46983"/>
          <a:lstStyle/>
          <a:p>
            <a:r>
              <a:rPr lang="en-US"/>
              <a:t>How does the memory hierarchy work?  Well it is rather simple, at least in principle.</a:t>
            </a:r>
          </a:p>
          <a:p>
            <a:r>
              <a:rPr lang="en-US"/>
              <a:t>In order to take advantage of the temporal locality, that is the locality in time, the memory hierarchy will keep those more recently accessed data items closer to the processor because chances are (points to the principle), the processor will access them again soon.</a:t>
            </a:r>
          </a:p>
          <a:p>
            <a:r>
              <a:rPr lang="en-US"/>
              <a:t>In order to take advantage of the spatial locality, not ONLY do we move the item that has just been accessed to the upper level, but we ALSO move the data items that are adjacent to it.</a:t>
            </a:r>
          </a:p>
          <a:p>
            <a:endParaRPr lang="en-US"/>
          </a:p>
          <a:p>
            <a:r>
              <a:rPr lang="en-US"/>
              <a:t>+1 = 15 min. (X:55)</a:t>
            </a:r>
          </a:p>
        </p:txBody>
      </p:sp>
      <p:sp>
        <p:nvSpPr>
          <p:cNvPr id="1512451" name="Rectangle 3"/>
          <p:cNvSpPr>
            <a:spLocks noGrp="1" noRot="1" noChangeAspect="1" noChangeArrowheads="1" noTextEdit="1"/>
          </p:cNvSpPr>
          <p:nvPr>
            <p:ph type="sldImg"/>
          </p:nvPr>
        </p:nvSpPr>
        <p:spPr>
          <a:xfrm>
            <a:off x="1279525" y="619125"/>
            <a:ext cx="4776788" cy="3582988"/>
          </a:xfrm>
          <a:ln/>
        </p:spPr>
      </p:sp>
    </p:spTree>
    <p:extLst>
      <p:ext uri="{BB962C8B-B14F-4D97-AF65-F5344CB8AC3E}">
        <p14:creationId xmlns:p14="http://schemas.microsoft.com/office/powerpoint/2010/main" val="3383438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4498" name="Rectangle 2"/>
          <p:cNvSpPr>
            <a:spLocks noGrp="1" noChangeArrowheads="1"/>
          </p:cNvSpPr>
          <p:nvPr>
            <p:ph type="body" idx="1"/>
          </p:nvPr>
        </p:nvSpPr>
        <p:spPr>
          <a:xfrm>
            <a:off x="550863" y="4562475"/>
            <a:ext cx="6303962" cy="4318000"/>
          </a:xfrm>
          <a:noFill/>
          <a:ln>
            <a:noFill/>
          </a:ln>
        </p:spPr>
        <p:txBody>
          <a:bodyPr lIns="95644" tIns="46983" rIns="95644" bIns="46983"/>
          <a:lstStyle/>
          <a:p>
            <a:r>
              <a:rPr lang="en-US" dirty="0"/>
              <a:t>A HIT is when the data the processor wants to access is found in the upper level (</a:t>
            </a:r>
            <a:r>
              <a:rPr lang="en-US" dirty="0" err="1"/>
              <a:t>Blk</a:t>
            </a:r>
            <a:r>
              <a:rPr lang="en-US" dirty="0"/>
              <a:t> X).</a:t>
            </a:r>
          </a:p>
          <a:p>
            <a:r>
              <a:rPr lang="en-US" dirty="0"/>
              <a:t>The fraction of the memory access that are HIT is defined as HIT rate.</a:t>
            </a:r>
          </a:p>
          <a:p>
            <a:r>
              <a:rPr lang="en-US" dirty="0"/>
              <a:t>HIT Time is the time to access the Upper Level where the data is found (X).  It consists of:</a:t>
            </a:r>
          </a:p>
          <a:p>
            <a:r>
              <a:rPr lang="en-US" dirty="0"/>
              <a:t>(a) Time to access this level.</a:t>
            </a:r>
          </a:p>
          <a:p>
            <a:r>
              <a:rPr lang="en-US" dirty="0"/>
              <a:t>(b) AND the time to determine if this is a Hit or Miss.</a:t>
            </a:r>
          </a:p>
          <a:p>
            <a:r>
              <a:rPr lang="en-US" dirty="0"/>
              <a:t>If the data the processor wants cannot be found in the Upper level.  Then we have a miss and we need to retrieve the data (</a:t>
            </a:r>
            <a:r>
              <a:rPr lang="en-US" dirty="0" err="1"/>
              <a:t>Blk</a:t>
            </a:r>
            <a:r>
              <a:rPr lang="en-US" dirty="0"/>
              <a:t> Y) from the lower level.</a:t>
            </a:r>
          </a:p>
          <a:p>
            <a:r>
              <a:rPr lang="en-US" dirty="0"/>
              <a:t>By definition (definition of Hit: Fraction), the miss rate is just 1 minus the hit rate.</a:t>
            </a:r>
          </a:p>
          <a:p>
            <a:r>
              <a:rPr lang="en-US" dirty="0"/>
              <a:t>This miss penalty also consists of two parts:</a:t>
            </a:r>
          </a:p>
          <a:p>
            <a:r>
              <a:rPr lang="en-US" dirty="0"/>
              <a:t>(a) The time it takes to replace a block (</a:t>
            </a:r>
            <a:r>
              <a:rPr lang="en-US" dirty="0" err="1"/>
              <a:t>Blk</a:t>
            </a:r>
            <a:r>
              <a:rPr lang="en-US" dirty="0"/>
              <a:t> Y to </a:t>
            </a:r>
            <a:r>
              <a:rPr lang="en-US" dirty="0" err="1"/>
              <a:t>BlkX</a:t>
            </a:r>
            <a:r>
              <a:rPr lang="en-US" dirty="0"/>
              <a:t>) in the upper level.</a:t>
            </a:r>
          </a:p>
          <a:p>
            <a:r>
              <a:rPr lang="en-US" dirty="0"/>
              <a:t>(b) And then the time it takes to deliver this new block to the processor.</a:t>
            </a:r>
          </a:p>
          <a:p>
            <a:r>
              <a:rPr lang="en-US" dirty="0"/>
              <a:t>It is very important that your Hit Time to be much </a:t>
            </a:r>
            <a:r>
              <a:rPr lang="en-US" dirty="0" err="1"/>
              <a:t>much</a:t>
            </a:r>
            <a:r>
              <a:rPr lang="en-US" dirty="0"/>
              <a:t> smaller than your miss penalty.  Otherwise, there will be no reason to build a memory hierarchy.</a:t>
            </a:r>
          </a:p>
          <a:p>
            <a:endParaRPr lang="en-US" dirty="0"/>
          </a:p>
        </p:txBody>
      </p:sp>
      <p:sp>
        <p:nvSpPr>
          <p:cNvPr id="1514499" name="Rectangle 3"/>
          <p:cNvSpPr>
            <a:spLocks noGrp="1" noRot="1" noChangeAspect="1" noChangeArrowheads="1" noTextEdit="1"/>
          </p:cNvSpPr>
          <p:nvPr>
            <p:ph type="sldImg"/>
          </p:nvPr>
        </p:nvSpPr>
        <p:spPr>
          <a:xfrm>
            <a:off x="1279525" y="619125"/>
            <a:ext cx="4776788" cy="3582988"/>
          </a:xfrm>
          <a:ln/>
        </p:spPr>
      </p:sp>
    </p:spTree>
    <p:extLst>
      <p:ext uri="{BB962C8B-B14F-4D97-AF65-F5344CB8AC3E}">
        <p14:creationId xmlns:p14="http://schemas.microsoft.com/office/powerpoint/2010/main" val="1818757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0946" name="Rectangle 2"/>
          <p:cNvSpPr>
            <a:spLocks noGrp="1" noChangeArrowheads="1"/>
          </p:cNvSpPr>
          <p:nvPr>
            <p:ph type="body" idx="1"/>
          </p:nvPr>
        </p:nvSpPr>
        <p:spPr>
          <a:xfrm>
            <a:off x="975360" y="4562237"/>
            <a:ext cx="5364480" cy="4318873"/>
          </a:xfrm>
          <a:ln>
            <a:noFill/>
          </a:ln>
        </p:spPr>
        <p:txBody>
          <a:bodyPr lIns="95644" tIns="46983" rIns="95644" bIns="46983"/>
          <a:lstStyle/>
          <a:p>
            <a:r>
              <a:rPr lang="en-US" dirty="0" smtClean="0"/>
              <a:t>Because the upper level is smaller and built using</a:t>
            </a:r>
            <a:r>
              <a:rPr lang="en-US" baseline="0" dirty="0" smtClean="0"/>
              <a:t> faster memory parts, its hit time will be much smaller than the time to access the next level in the hierarchy (which is the major component of the miss penalty).</a:t>
            </a:r>
            <a:endParaRPr lang="en-US" dirty="0"/>
          </a:p>
        </p:txBody>
      </p:sp>
      <p:sp>
        <p:nvSpPr>
          <p:cNvPr id="1490947" name="Rectangle 3"/>
          <p:cNvSpPr>
            <a:spLocks noGrp="1" noRot="1" noChangeAspect="1" noChangeArrowheads="1" noTextEdit="1"/>
          </p:cNvSpPr>
          <p:nvPr>
            <p:ph type="sldImg"/>
          </p:nvPr>
        </p:nvSpPr>
        <p:spPr>
          <a:xfrm>
            <a:off x="1271588" y="727075"/>
            <a:ext cx="4779962" cy="3584575"/>
          </a:xfrm>
          <a:ln cap="flat">
            <a:solidFill>
              <a:schemeClr val="tx1"/>
            </a:solidFill>
          </a:ln>
        </p:spPr>
      </p:sp>
    </p:spTree>
    <p:extLst>
      <p:ext uri="{BB962C8B-B14F-4D97-AF65-F5344CB8AC3E}">
        <p14:creationId xmlns:p14="http://schemas.microsoft.com/office/powerpoint/2010/main" val="1103365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1298" name="Rectangle 2"/>
          <p:cNvSpPr>
            <a:spLocks noGrp="1" noChangeArrowheads="1"/>
          </p:cNvSpPr>
          <p:nvPr>
            <p:ph type="body" idx="1"/>
          </p:nvPr>
        </p:nvSpPr>
        <p:spPr>
          <a:xfrm>
            <a:off x="974725" y="4562475"/>
            <a:ext cx="5365750" cy="4319588"/>
          </a:xfrm>
          <a:ln>
            <a:noFill/>
          </a:ln>
        </p:spPr>
        <p:txBody>
          <a:bodyPr lIns="98224" tIns="48250" rIns="98224" bIns="48250"/>
          <a:lstStyle/>
          <a:p>
            <a:endParaRPr lang="en-US"/>
          </a:p>
        </p:txBody>
      </p:sp>
      <p:sp>
        <p:nvSpPr>
          <p:cNvPr id="1591299" name="Rectangle 3"/>
          <p:cNvSpPr>
            <a:spLocks noGrp="1" noRot="1" noChangeAspect="1" noChangeArrowheads="1" noTextEdit="1"/>
          </p:cNvSpPr>
          <p:nvPr>
            <p:ph type="sldImg"/>
          </p:nvPr>
        </p:nvSpPr>
        <p:spPr>
          <a:xfrm>
            <a:off x="1271588" y="727075"/>
            <a:ext cx="4779962" cy="3584575"/>
          </a:xfrm>
          <a:ln cap="flat">
            <a:solidFill>
              <a:schemeClr val="tx1"/>
            </a:solidFill>
          </a:ln>
        </p:spPr>
      </p:sp>
    </p:spTree>
    <p:extLst>
      <p:ext uri="{BB962C8B-B14F-4D97-AF65-F5344CB8AC3E}">
        <p14:creationId xmlns:p14="http://schemas.microsoft.com/office/powerpoint/2010/main" val="2759066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304800"/>
            <a:ext cx="2038350" cy="30035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04800"/>
            <a:ext cx="5962650" cy="3003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533400" y="914400"/>
            <a:ext cx="8153400" cy="2393950"/>
          </a:xfrm>
        </p:spPr>
        <p:txBody>
          <a:bodyPr/>
          <a:lstStyle/>
          <a:p>
            <a:pPr lvl="0"/>
            <a:endParaRPr lang="en-US" noProof="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914400"/>
            <a:ext cx="4000500" cy="2398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686300" y="914400"/>
            <a:ext cx="4000500" cy="2398713"/>
          </a:xfrm>
        </p:spPr>
        <p:txBody>
          <a:bodyPr/>
          <a:lstStyle/>
          <a:p>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914400"/>
            <a:ext cx="4000500" cy="2393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914400"/>
            <a:ext cx="4000500" cy="2393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533400" y="304800"/>
            <a:ext cx="8153400" cy="422275"/>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lvl="0"/>
            <a:r>
              <a:rPr lang="en-US" smtClean="0"/>
              <a:t>Title goes here</a:t>
            </a:r>
          </a:p>
        </p:txBody>
      </p:sp>
      <p:sp>
        <p:nvSpPr>
          <p:cNvPr id="1027" name="Rectangle 3"/>
          <p:cNvSpPr>
            <a:spLocks noChangeArrowheads="1"/>
          </p:cNvSpPr>
          <p:nvPr/>
        </p:nvSpPr>
        <p:spPr bwMode="auto">
          <a:xfrm>
            <a:off x="381000" y="6553200"/>
            <a:ext cx="1548501" cy="205184"/>
          </a:xfrm>
          <a:prstGeom prst="rect">
            <a:avLst/>
          </a:prstGeom>
          <a:noFill/>
          <a:ln w="12700">
            <a:noFill/>
            <a:miter lim="800000"/>
            <a:headEnd/>
            <a:tailEnd/>
          </a:ln>
          <a:effectLst/>
        </p:spPr>
        <p:txBody>
          <a:bodyPr wrap="none" lIns="63500" tIns="25400" rIns="63500" bIns="25400">
            <a:spAutoFit/>
          </a:bodyPr>
          <a:lstStyle/>
          <a:p>
            <a:pPr>
              <a:defRPr/>
            </a:pPr>
            <a:r>
              <a:rPr lang="en-US" sz="1000" b="1" dirty="0">
                <a:solidFill>
                  <a:schemeClr val="tx1"/>
                </a:solidFill>
              </a:rPr>
              <a:t>CSE431  </a:t>
            </a:r>
            <a:r>
              <a:rPr lang="en-US" sz="1000" b="1" dirty="0" smtClean="0">
                <a:solidFill>
                  <a:schemeClr val="tx1"/>
                </a:solidFill>
              </a:rPr>
              <a:t>Chapter 5A.</a:t>
            </a:r>
            <a:fld id="{327C39B5-FA07-4B49-B681-61EEE696D883}" type="slidenum">
              <a:rPr lang="en-US" sz="1000" b="1" smtClean="0">
                <a:solidFill>
                  <a:schemeClr val="tx1"/>
                </a:solidFill>
              </a:rPr>
              <a:pPr>
                <a:defRPr/>
              </a:pPr>
              <a:t>‹#›</a:t>
            </a:fld>
            <a:endParaRPr lang="en-US" sz="1000" b="1" dirty="0">
              <a:solidFill>
                <a:schemeClr val="tx1"/>
              </a:solidFill>
            </a:endParaRPr>
          </a:p>
        </p:txBody>
      </p:sp>
      <p:sp>
        <p:nvSpPr>
          <p:cNvPr id="1028" name="Rectangle 4"/>
          <p:cNvSpPr>
            <a:spLocks noChangeArrowheads="1"/>
          </p:cNvSpPr>
          <p:nvPr/>
        </p:nvSpPr>
        <p:spPr bwMode="auto">
          <a:xfrm>
            <a:off x="7620000" y="6553200"/>
            <a:ext cx="1101725" cy="355600"/>
          </a:xfrm>
          <a:prstGeom prst="rect">
            <a:avLst/>
          </a:prstGeom>
          <a:noFill/>
          <a:ln w="12700">
            <a:noFill/>
            <a:miter lim="800000"/>
            <a:headEnd/>
            <a:tailEnd/>
          </a:ln>
          <a:effectLst/>
        </p:spPr>
        <p:txBody>
          <a:bodyPr wrap="none" lIns="63500" tIns="25400" rIns="63500" bIns="25400">
            <a:spAutoFit/>
          </a:bodyPr>
          <a:lstStyle/>
          <a:p>
            <a:pPr>
              <a:defRPr/>
            </a:pPr>
            <a:r>
              <a:rPr lang="en-US" sz="1000" b="1">
                <a:solidFill>
                  <a:schemeClr val="tx1"/>
                </a:solidFill>
              </a:rPr>
              <a:t>Irwin, PSU, 2008</a:t>
            </a:r>
          </a:p>
          <a:p>
            <a:pPr>
              <a:defRPr/>
            </a:pPr>
            <a:endParaRPr lang="en-US" sz="1000" b="1">
              <a:solidFill>
                <a:schemeClr val="tx1"/>
              </a:solidFill>
            </a:endParaRPr>
          </a:p>
        </p:txBody>
      </p:sp>
      <p:sp>
        <p:nvSpPr>
          <p:cNvPr id="4101" name="Rectangle 5"/>
          <p:cNvSpPr>
            <a:spLocks noGrp="1" noChangeArrowheads="1"/>
          </p:cNvSpPr>
          <p:nvPr>
            <p:ph type="body" idx="1"/>
          </p:nvPr>
        </p:nvSpPr>
        <p:spPr bwMode="auto">
          <a:xfrm>
            <a:off x="533400" y="914400"/>
            <a:ext cx="8153400" cy="2393950"/>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lvl="0"/>
            <a:r>
              <a:rPr lang="en-US" dirty="0" smtClean="0"/>
              <a:t>This is our 1st Level Bullet</a:t>
            </a:r>
          </a:p>
          <a:p>
            <a:pPr lvl="1"/>
            <a:r>
              <a:rPr lang="en-US" dirty="0" smtClean="0"/>
              <a:t>this is our 2nd level bullet</a:t>
            </a:r>
          </a:p>
          <a:p>
            <a:pPr lvl="2"/>
            <a:r>
              <a:rPr lang="en-US" dirty="0" smtClean="0"/>
              <a:t>this is our 3rd level bullet</a:t>
            </a:r>
          </a:p>
          <a:p>
            <a:pPr lvl="0"/>
            <a:r>
              <a:rPr lang="en-US" dirty="0" smtClean="0"/>
              <a:t>This is our next 1st Level Bullet</a:t>
            </a:r>
          </a:p>
          <a:p>
            <a:pPr lvl="1"/>
            <a:r>
              <a:rPr lang="en-US" dirty="0" smtClean="0"/>
              <a:t>this is our 2nd level bullet</a:t>
            </a:r>
          </a:p>
          <a:p>
            <a:pPr lvl="2"/>
            <a:r>
              <a:rPr lang="en-US" dirty="0" smtClean="0"/>
              <a:t>this is our 3rd level bullet</a:t>
            </a:r>
          </a:p>
        </p:txBody>
      </p:sp>
      <p:sp>
        <p:nvSpPr>
          <p:cNvPr id="1030" name="Line 6"/>
          <p:cNvSpPr>
            <a:spLocks noChangeShapeType="1"/>
          </p:cNvSpPr>
          <p:nvPr/>
        </p:nvSpPr>
        <p:spPr bwMode="auto">
          <a:xfrm>
            <a:off x="533400" y="685800"/>
            <a:ext cx="8153400" cy="0"/>
          </a:xfrm>
          <a:prstGeom prst="line">
            <a:avLst/>
          </a:prstGeom>
          <a:noFill/>
          <a:ln w="57150" cmpd="thickThin">
            <a:solidFill>
              <a:schemeClr val="accent2"/>
            </a:solidFill>
            <a:round/>
            <a:headEnd/>
            <a:tailEnd/>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rtl="0" eaLnBrk="0" fontAlgn="base" hangingPunct="0">
        <a:lnSpc>
          <a:spcPct val="87000"/>
        </a:lnSpc>
        <a:spcBef>
          <a:spcPct val="0"/>
        </a:spcBef>
        <a:spcAft>
          <a:spcPct val="0"/>
        </a:spcAft>
        <a:defRPr sz="2800" b="1">
          <a:solidFill>
            <a:schemeClr val="accent2"/>
          </a:solidFill>
          <a:latin typeface="+mj-lt"/>
          <a:ea typeface="+mj-ea"/>
          <a:cs typeface="+mj-cs"/>
        </a:defRPr>
      </a:lvl1pPr>
      <a:lvl2pPr algn="l" rtl="0" eaLnBrk="0" fontAlgn="base" hangingPunct="0">
        <a:lnSpc>
          <a:spcPct val="87000"/>
        </a:lnSpc>
        <a:spcBef>
          <a:spcPct val="0"/>
        </a:spcBef>
        <a:spcAft>
          <a:spcPct val="0"/>
        </a:spcAft>
        <a:defRPr sz="2800" b="1">
          <a:solidFill>
            <a:schemeClr val="accent2"/>
          </a:solidFill>
          <a:latin typeface="Arial" charset="0"/>
        </a:defRPr>
      </a:lvl2pPr>
      <a:lvl3pPr algn="l" rtl="0" eaLnBrk="0" fontAlgn="base" hangingPunct="0">
        <a:lnSpc>
          <a:spcPct val="87000"/>
        </a:lnSpc>
        <a:spcBef>
          <a:spcPct val="0"/>
        </a:spcBef>
        <a:spcAft>
          <a:spcPct val="0"/>
        </a:spcAft>
        <a:defRPr sz="2800" b="1">
          <a:solidFill>
            <a:schemeClr val="accent2"/>
          </a:solidFill>
          <a:latin typeface="Arial" charset="0"/>
        </a:defRPr>
      </a:lvl3pPr>
      <a:lvl4pPr algn="l" rtl="0" eaLnBrk="0" fontAlgn="base" hangingPunct="0">
        <a:lnSpc>
          <a:spcPct val="87000"/>
        </a:lnSpc>
        <a:spcBef>
          <a:spcPct val="0"/>
        </a:spcBef>
        <a:spcAft>
          <a:spcPct val="0"/>
        </a:spcAft>
        <a:defRPr sz="2800" b="1">
          <a:solidFill>
            <a:schemeClr val="accent2"/>
          </a:solidFill>
          <a:latin typeface="Arial" charset="0"/>
        </a:defRPr>
      </a:lvl4pPr>
      <a:lvl5pPr algn="l" rtl="0" eaLnBrk="0" fontAlgn="base" hangingPunct="0">
        <a:lnSpc>
          <a:spcPct val="87000"/>
        </a:lnSpc>
        <a:spcBef>
          <a:spcPct val="0"/>
        </a:spcBef>
        <a:spcAft>
          <a:spcPct val="0"/>
        </a:spcAft>
        <a:defRPr sz="2800" b="1">
          <a:solidFill>
            <a:schemeClr val="accent2"/>
          </a:solidFill>
          <a:latin typeface="Arial" charset="0"/>
        </a:defRPr>
      </a:lvl5pPr>
      <a:lvl6pPr marL="457200" algn="l" rtl="0" eaLnBrk="0" fontAlgn="base" hangingPunct="0">
        <a:lnSpc>
          <a:spcPct val="87000"/>
        </a:lnSpc>
        <a:spcBef>
          <a:spcPct val="0"/>
        </a:spcBef>
        <a:spcAft>
          <a:spcPct val="0"/>
        </a:spcAft>
        <a:defRPr sz="2800" b="1">
          <a:solidFill>
            <a:schemeClr val="accent2"/>
          </a:solidFill>
          <a:latin typeface="Arial" charset="0"/>
        </a:defRPr>
      </a:lvl6pPr>
      <a:lvl7pPr marL="914400" algn="l" rtl="0" eaLnBrk="0" fontAlgn="base" hangingPunct="0">
        <a:lnSpc>
          <a:spcPct val="87000"/>
        </a:lnSpc>
        <a:spcBef>
          <a:spcPct val="0"/>
        </a:spcBef>
        <a:spcAft>
          <a:spcPct val="0"/>
        </a:spcAft>
        <a:defRPr sz="2800" b="1">
          <a:solidFill>
            <a:schemeClr val="accent2"/>
          </a:solidFill>
          <a:latin typeface="Arial" charset="0"/>
        </a:defRPr>
      </a:lvl7pPr>
      <a:lvl8pPr marL="1371600" algn="l" rtl="0" eaLnBrk="0" fontAlgn="base" hangingPunct="0">
        <a:lnSpc>
          <a:spcPct val="87000"/>
        </a:lnSpc>
        <a:spcBef>
          <a:spcPct val="0"/>
        </a:spcBef>
        <a:spcAft>
          <a:spcPct val="0"/>
        </a:spcAft>
        <a:defRPr sz="2800" b="1">
          <a:solidFill>
            <a:schemeClr val="accent2"/>
          </a:solidFill>
          <a:latin typeface="Arial" charset="0"/>
        </a:defRPr>
      </a:lvl8pPr>
      <a:lvl9pPr marL="1828800" algn="l" rtl="0" eaLnBrk="0" fontAlgn="base" hangingPunct="0">
        <a:lnSpc>
          <a:spcPct val="87000"/>
        </a:lnSpc>
        <a:spcBef>
          <a:spcPct val="0"/>
        </a:spcBef>
        <a:spcAft>
          <a:spcPct val="0"/>
        </a:spcAft>
        <a:defRPr sz="2800" b="1">
          <a:solidFill>
            <a:schemeClr val="accent2"/>
          </a:solidFill>
          <a:latin typeface="Arial" charset="0"/>
        </a:defRPr>
      </a:lvl9pPr>
    </p:titleStyle>
    <p:bodyStyle>
      <a:lvl1pPr marL="287338" indent="-287338" algn="l" rtl="0" eaLnBrk="0" fontAlgn="base" hangingPunct="0">
        <a:lnSpc>
          <a:spcPct val="90000"/>
        </a:lnSpc>
        <a:spcBef>
          <a:spcPct val="65000"/>
        </a:spcBef>
        <a:spcAft>
          <a:spcPct val="0"/>
        </a:spcAft>
        <a:buClr>
          <a:schemeClr val="accent1"/>
        </a:buClr>
        <a:buSzPct val="75000"/>
        <a:buFont typeface="Wingdings" pitchFamily="2" charset="2"/>
        <a:buChar char="q"/>
        <a:defRPr sz="2400">
          <a:solidFill>
            <a:schemeClr val="tx1"/>
          </a:solidFill>
          <a:latin typeface="+mn-lt"/>
          <a:ea typeface="+mn-ea"/>
          <a:cs typeface="+mn-cs"/>
        </a:defRPr>
      </a:lvl1pPr>
      <a:lvl2pPr marL="741363" indent="-246063" algn="l" rtl="0" eaLnBrk="0" fontAlgn="base" hangingPunct="0">
        <a:lnSpc>
          <a:spcPct val="85000"/>
        </a:lnSpc>
        <a:spcBef>
          <a:spcPct val="40000"/>
        </a:spcBef>
        <a:spcAft>
          <a:spcPct val="0"/>
        </a:spcAft>
        <a:buClr>
          <a:schemeClr val="accent1"/>
        </a:buClr>
        <a:buSzPct val="75000"/>
        <a:buFont typeface="Monotype Sorts" pitchFamily="2" charset="2"/>
        <a:buChar char="l"/>
        <a:defRPr sz="2000">
          <a:solidFill>
            <a:schemeClr val="tx1"/>
          </a:solidFill>
          <a:latin typeface="+mn-lt"/>
        </a:defRPr>
      </a:lvl2pPr>
      <a:lvl3pPr marL="1146175" indent="-176213" algn="l" rtl="0" eaLnBrk="0" fontAlgn="base" hangingPunct="0">
        <a:lnSpc>
          <a:spcPct val="85000"/>
        </a:lnSpc>
        <a:spcBef>
          <a:spcPct val="40000"/>
        </a:spcBef>
        <a:spcAft>
          <a:spcPct val="0"/>
        </a:spcAft>
        <a:buClr>
          <a:schemeClr val="accent1"/>
        </a:buClr>
        <a:buSzPct val="100000"/>
        <a:buChar char="-"/>
        <a:defRPr>
          <a:solidFill>
            <a:schemeClr val="tx1"/>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3.xml"/><Relationship Id="rId1" Type="http://schemas.openxmlformats.org/officeDocument/2006/relationships/vmlDrawing" Target="../drawings/vmlDrawing3.vml"/><Relationship Id="rId5" Type="http://schemas.openxmlformats.org/officeDocument/2006/relationships/image" Target="../media/image3.emf"/><Relationship Id="rId4" Type="http://schemas.openxmlformats.org/officeDocument/2006/relationships/oleObject" Target="../embeddings/oleObject3.bin"/></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8.xml"/><Relationship Id="rId7" Type="http://schemas.openxmlformats.org/officeDocument/2006/relationships/image" Target="../media/image5.emf"/><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4.emf"/><Relationship Id="rId4" Type="http://schemas.openxmlformats.org/officeDocument/2006/relationships/oleObject" Target="../embeddings/oleObject4.bin"/></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209800" y="1281025"/>
            <a:ext cx="5272277" cy="2193549"/>
          </a:xfrm>
          <a:noFill/>
        </p:spPr>
        <p:txBody>
          <a:bodyPr wrap="none" anchor="ctr"/>
          <a:lstStyle/>
          <a:p>
            <a:pPr algn="ctr"/>
            <a:r>
              <a:rPr lang="en-US" sz="3200" dirty="0" smtClean="0"/>
              <a:t>Computer Architecture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Chapter 5A: Exploiting the</a:t>
            </a:r>
            <a:br>
              <a:rPr lang="en-US" sz="3200" dirty="0" smtClean="0"/>
            </a:br>
            <a:r>
              <a:rPr lang="en-US" sz="3200" dirty="0" smtClean="0"/>
              <a:t>Memory Hierarchy, Part 1</a:t>
            </a:r>
          </a:p>
        </p:txBody>
      </p:sp>
      <p:sp>
        <p:nvSpPr>
          <p:cNvPr id="5123" name="Rectangle 3"/>
          <p:cNvSpPr>
            <a:spLocks noGrp="1" noChangeArrowheads="1"/>
          </p:cNvSpPr>
          <p:nvPr>
            <p:ph type="subTitle" idx="1"/>
          </p:nvPr>
        </p:nvSpPr>
        <p:spPr>
          <a:xfrm>
            <a:off x="685800" y="3886200"/>
            <a:ext cx="7848600" cy="1620957"/>
          </a:xfrm>
          <a:noFill/>
        </p:spPr>
        <p:txBody>
          <a:bodyPr/>
          <a:lstStyle/>
          <a:p>
            <a:pPr marL="203200" indent="-203200"/>
            <a:endParaRPr lang="en-US" dirty="0" smtClean="0"/>
          </a:p>
          <a:p>
            <a:pPr marL="203200" indent="-203200"/>
            <a:endParaRPr lang="en-US" dirty="0" smtClean="0"/>
          </a:p>
          <a:p>
            <a:pPr marL="203200" indent="-203200">
              <a:spcBef>
                <a:spcPct val="30000"/>
              </a:spcBef>
            </a:pPr>
            <a:r>
              <a:rPr lang="en-US" sz="1800" dirty="0" smtClean="0"/>
              <a:t>[Adapted from </a:t>
            </a:r>
            <a:r>
              <a:rPr lang="en-US" sz="1800" i="1" dirty="0" smtClean="0"/>
              <a:t>Computer Organization and Design</a:t>
            </a:r>
            <a:r>
              <a:rPr lang="en-US" sz="1800" dirty="0" smtClean="0"/>
              <a:t>,  </a:t>
            </a:r>
          </a:p>
          <a:p>
            <a:pPr marL="203200" indent="-203200">
              <a:spcBef>
                <a:spcPct val="30000"/>
              </a:spcBef>
            </a:pPr>
            <a:r>
              <a:rPr lang="en-US" sz="1800" dirty="0" smtClean="0"/>
              <a:t>Patterson &amp; Hennessy]</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9922" name="Rectangle 2"/>
          <p:cNvSpPr>
            <a:spLocks noChangeArrowheads="1"/>
          </p:cNvSpPr>
          <p:nvPr/>
        </p:nvSpPr>
        <p:spPr bwMode="auto">
          <a:xfrm>
            <a:off x="609600" y="228600"/>
            <a:ext cx="4284663" cy="477838"/>
          </a:xfrm>
          <a:prstGeom prst="rect">
            <a:avLst/>
          </a:prstGeom>
          <a:noFill/>
          <a:ln w="12700">
            <a:noFill/>
            <a:miter lim="800000"/>
            <a:headEnd/>
            <a:tailEnd/>
          </a:ln>
          <a:effectLst/>
        </p:spPr>
        <p:txBody>
          <a:bodyPr wrap="none" anchor="ctr"/>
          <a:lstStyle/>
          <a:p>
            <a:endParaRPr lang="en-US"/>
          </a:p>
        </p:txBody>
      </p:sp>
      <p:sp>
        <p:nvSpPr>
          <p:cNvPr id="1489923" name="Rectangle 3"/>
          <p:cNvSpPr>
            <a:spLocks noGrp="1" noChangeArrowheads="1"/>
          </p:cNvSpPr>
          <p:nvPr>
            <p:ph type="title"/>
          </p:nvPr>
        </p:nvSpPr>
        <p:spPr>
          <a:noFill/>
          <a:ln/>
        </p:spPr>
        <p:txBody>
          <a:bodyPr lIns="90488" tIns="44450" rIns="90488" bIns="44450" anchor="ctr"/>
          <a:lstStyle/>
          <a:p>
            <a:r>
              <a:rPr lang="en-US"/>
              <a:t>Characteristics of the Memory Hierarchy</a:t>
            </a:r>
          </a:p>
        </p:txBody>
      </p:sp>
      <p:sp>
        <p:nvSpPr>
          <p:cNvPr id="1489924" name="AutoShape 4"/>
          <p:cNvSpPr>
            <a:spLocks noChangeArrowheads="1"/>
          </p:cNvSpPr>
          <p:nvPr/>
        </p:nvSpPr>
        <p:spPr bwMode="auto">
          <a:xfrm>
            <a:off x="2057400" y="1995488"/>
            <a:ext cx="4800600" cy="3200400"/>
          </a:xfrm>
          <a:prstGeom prst="triangle">
            <a:avLst>
              <a:gd name="adj" fmla="val 50000"/>
            </a:avLst>
          </a:prstGeom>
          <a:noFill/>
          <a:ln w="12700">
            <a:solidFill>
              <a:schemeClr val="tx1"/>
            </a:solidFill>
            <a:miter lim="800000"/>
            <a:headEnd/>
            <a:tailEnd/>
          </a:ln>
          <a:effectLst/>
        </p:spPr>
        <p:txBody>
          <a:bodyPr wrap="none" anchor="ctr"/>
          <a:lstStyle/>
          <a:p>
            <a:endParaRPr lang="en-US"/>
          </a:p>
        </p:txBody>
      </p:sp>
      <p:sp>
        <p:nvSpPr>
          <p:cNvPr id="1489925" name="Line 5"/>
          <p:cNvSpPr>
            <a:spLocks noChangeShapeType="1"/>
          </p:cNvSpPr>
          <p:nvPr/>
        </p:nvSpPr>
        <p:spPr bwMode="auto">
          <a:xfrm>
            <a:off x="3886200" y="2757488"/>
            <a:ext cx="1143000" cy="0"/>
          </a:xfrm>
          <a:prstGeom prst="line">
            <a:avLst/>
          </a:prstGeom>
          <a:noFill/>
          <a:ln w="12700">
            <a:solidFill>
              <a:schemeClr val="tx1"/>
            </a:solidFill>
            <a:round/>
            <a:headEnd/>
            <a:tailEnd/>
          </a:ln>
          <a:effectLst/>
        </p:spPr>
        <p:txBody>
          <a:bodyPr/>
          <a:lstStyle/>
          <a:p>
            <a:endParaRPr lang="en-US"/>
          </a:p>
        </p:txBody>
      </p:sp>
      <p:sp>
        <p:nvSpPr>
          <p:cNvPr id="1489926" name="Text Box 6"/>
          <p:cNvSpPr txBox="1">
            <a:spLocks noChangeArrowheads="1"/>
          </p:cNvSpPr>
          <p:nvPr/>
        </p:nvSpPr>
        <p:spPr bwMode="auto">
          <a:xfrm>
            <a:off x="457200" y="2300288"/>
            <a:ext cx="1447800" cy="1938992"/>
          </a:xfrm>
          <a:prstGeom prst="rect">
            <a:avLst/>
          </a:prstGeom>
          <a:noFill/>
          <a:ln w="12700">
            <a:noFill/>
            <a:miter lim="800000"/>
            <a:headEnd/>
            <a:tailEnd/>
          </a:ln>
          <a:effectLst/>
        </p:spPr>
        <p:txBody>
          <a:bodyPr>
            <a:spAutoFit/>
          </a:bodyPr>
          <a:lstStyle/>
          <a:p>
            <a:r>
              <a:rPr lang="en-US" sz="2000" dirty="0">
                <a:solidFill>
                  <a:schemeClr val="tx1"/>
                </a:solidFill>
              </a:rPr>
              <a:t>Increasing distance from the processor in </a:t>
            </a:r>
            <a:r>
              <a:rPr lang="en-US" sz="2000" dirty="0"/>
              <a:t>access</a:t>
            </a:r>
            <a:r>
              <a:rPr lang="en-US" sz="2000" dirty="0">
                <a:solidFill>
                  <a:schemeClr val="tx1"/>
                </a:solidFill>
              </a:rPr>
              <a:t> time</a:t>
            </a:r>
          </a:p>
        </p:txBody>
      </p:sp>
      <p:sp>
        <p:nvSpPr>
          <p:cNvPr id="1489928" name="Text Box 8"/>
          <p:cNvSpPr txBox="1">
            <a:spLocks noChangeArrowheads="1"/>
          </p:cNvSpPr>
          <p:nvPr/>
        </p:nvSpPr>
        <p:spPr bwMode="auto">
          <a:xfrm>
            <a:off x="4191000" y="2300288"/>
            <a:ext cx="838200" cy="366712"/>
          </a:xfrm>
          <a:prstGeom prst="rect">
            <a:avLst/>
          </a:prstGeom>
          <a:noFill/>
          <a:ln w="12700">
            <a:noFill/>
            <a:miter lim="800000"/>
            <a:headEnd/>
            <a:tailEnd/>
          </a:ln>
          <a:effectLst/>
        </p:spPr>
        <p:txBody>
          <a:bodyPr>
            <a:spAutoFit/>
          </a:bodyPr>
          <a:lstStyle/>
          <a:p>
            <a:r>
              <a:rPr lang="en-US" b="1">
                <a:solidFill>
                  <a:schemeClr val="tx1"/>
                </a:solidFill>
              </a:rPr>
              <a:t>L1$</a:t>
            </a:r>
          </a:p>
        </p:txBody>
      </p:sp>
      <p:sp>
        <p:nvSpPr>
          <p:cNvPr id="1489929" name="Line 9"/>
          <p:cNvSpPr>
            <a:spLocks noChangeShapeType="1"/>
          </p:cNvSpPr>
          <p:nvPr/>
        </p:nvSpPr>
        <p:spPr bwMode="auto">
          <a:xfrm>
            <a:off x="3352800" y="3519488"/>
            <a:ext cx="2209800" cy="0"/>
          </a:xfrm>
          <a:prstGeom prst="line">
            <a:avLst/>
          </a:prstGeom>
          <a:noFill/>
          <a:ln w="12700">
            <a:solidFill>
              <a:schemeClr val="tx1"/>
            </a:solidFill>
            <a:round/>
            <a:headEnd/>
            <a:tailEnd/>
          </a:ln>
          <a:effectLst/>
        </p:spPr>
        <p:txBody>
          <a:bodyPr/>
          <a:lstStyle/>
          <a:p>
            <a:endParaRPr lang="en-US"/>
          </a:p>
        </p:txBody>
      </p:sp>
      <p:sp>
        <p:nvSpPr>
          <p:cNvPr id="1489930" name="Line 10"/>
          <p:cNvSpPr>
            <a:spLocks noChangeShapeType="1"/>
          </p:cNvSpPr>
          <p:nvPr/>
        </p:nvSpPr>
        <p:spPr bwMode="auto">
          <a:xfrm>
            <a:off x="2743200" y="4281488"/>
            <a:ext cx="3429000" cy="0"/>
          </a:xfrm>
          <a:prstGeom prst="line">
            <a:avLst/>
          </a:prstGeom>
          <a:noFill/>
          <a:ln w="12700">
            <a:solidFill>
              <a:schemeClr val="tx1"/>
            </a:solidFill>
            <a:round/>
            <a:headEnd/>
            <a:tailEnd/>
          </a:ln>
          <a:effectLst/>
        </p:spPr>
        <p:txBody>
          <a:bodyPr/>
          <a:lstStyle/>
          <a:p>
            <a:endParaRPr lang="en-US"/>
          </a:p>
        </p:txBody>
      </p:sp>
      <p:sp>
        <p:nvSpPr>
          <p:cNvPr id="1489931" name="Text Box 11"/>
          <p:cNvSpPr txBox="1">
            <a:spLocks noChangeArrowheads="1"/>
          </p:cNvSpPr>
          <p:nvPr/>
        </p:nvSpPr>
        <p:spPr bwMode="auto">
          <a:xfrm>
            <a:off x="4191000" y="2986088"/>
            <a:ext cx="838200" cy="366712"/>
          </a:xfrm>
          <a:prstGeom prst="rect">
            <a:avLst/>
          </a:prstGeom>
          <a:noFill/>
          <a:ln w="12700">
            <a:noFill/>
            <a:miter lim="800000"/>
            <a:headEnd/>
            <a:tailEnd/>
          </a:ln>
          <a:effectLst/>
        </p:spPr>
        <p:txBody>
          <a:bodyPr>
            <a:spAutoFit/>
          </a:bodyPr>
          <a:lstStyle/>
          <a:p>
            <a:r>
              <a:rPr lang="en-US" b="1">
                <a:solidFill>
                  <a:schemeClr val="tx1"/>
                </a:solidFill>
              </a:rPr>
              <a:t>L2$</a:t>
            </a:r>
          </a:p>
        </p:txBody>
      </p:sp>
      <p:sp>
        <p:nvSpPr>
          <p:cNvPr id="1489932" name="Text Box 12"/>
          <p:cNvSpPr txBox="1">
            <a:spLocks noChangeArrowheads="1"/>
          </p:cNvSpPr>
          <p:nvPr/>
        </p:nvSpPr>
        <p:spPr bwMode="auto">
          <a:xfrm>
            <a:off x="3352800" y="3748088"/>
            <a:ext cx="2438400" cy="366712"/>
          </a:xfrm>
          <a:prstGeom prst="rect">
            <a:avLst/>
          </a:prstGeom>
          <a:noFill/>
          <a:ln w="12700">
            <a:noFill/>
            <a:miter lim="800000"/>
            <a:headEnd/>
            <a:tailEnd/>
          </a:ln>
          <a:effectLst/>
        </p:spPr>
        <p:txBody>
          <a:bodyPr>
            <a:spAutoFit/>
          </a:bodyPr>
          <a:lstStyle/>
          <a:p>
            <a:pPr algn="ctr"/>
            <a:r>
              <a:rPr lang="en-US" b="1">
                <a:solidFill>
                  <a:schemeClr val="tx1"/>
                </a:solidFill>
              </a:rPr>
              <a:t>Main Memory</a:t>
            </a:r>
          </a:p>
        </p:txBody>
      </p:sp>
      <p:sp>
        <p:nvSpPr>
          <p:cNvPr id="1489933" name="Text Box 13"/>
          <p:cNvSpPr txBox="1">
            <a:spLocks noChangeArrowheads="1"/>
          </p:cNvSpPr>
          <p:nvPr/>
        </p:nvSpPr>
        <p:spPr bwMode="auto">
          <a:xfrm>
            <a:off x="2971800" y="4662488"/>
            <a:ext cx="3048000" cy="366712"/>
          </a:xfrm>
          <a:prstGeom prst="rect">
            <a:avLst/>
          </a:prstGeom>
          <a:noFill/>
          <a:ln w="12700">
            <a:noFill/>
            <a:miter lim="800000"/>
            <a:headEnd/>
            <a:tailEnd/>
          </a:ln>
          <a:effectLst/>
        </p:spPr>
        <p:txBody>
          <a:bodyPr>
            <a:spAutoFit/>
          </a:bodyPr>
          <a:lstStyle/>
          <a:p>
            <a:pPr algn="ctr"/>
            <a:r>
              <a:rPr lang="en-US" b="1">
                <a:solidFill>
                  <a:schemeClr val="tx1"/>
                </a:solidFill>
              </a:rPr>
              <a:t>Secondary  Memory</a:t>
            </a:r>
          </a:p>
        </p:txBody>
      </p:sp>
      <p:sp>
        <p:nvSpPr>
          <p:cNvPr id="1489934" name="Line 14"/>
          <p:cNvSpPr>
            <a:spLocks noChangeShapeType="1"/>
          </p:cNvSpPr>
          <p:nvPr/>
        </p:nvSpPr>
        <p:spPr bwMode="auto">
          <a:xfrm>
            <a:off x="1905000" y="1614488"/>
            <a:ext cx="0" cy="3505200"/>
          </a:xfrm>
          <a:prstGeom prst="line">
            <a:avLst/>
          </a:prstGeom>
          <a:noFill/>
          <a:ln w="12700">
            <a:solidFill>
              <a:schemeClr val="tx1"/>
            </a:solidFill>
            <a:round/>
            <a:headEnd/>
            <a:tailEnd type="triangle" w="med" len="med"/>
          </a:ln>
          <a:effectLst/>
        </p:spPr>
        <p:txBody>
          <a:bodyPr/>
          <a:lstStyle/>
          <a:p>
            <a:endParaRPr lang="en-US"/>
          </a:p>
        </p:txBody>
      </p:sp>
      <p:sp>
        <p:nvSpPr>
          <p:cNvPr id="1489935" name="Text Box 15"/>
          <p:cNvSpPr txBox="1">
            <a:spLocks noChangeArrowheads="1"/>
          </p:cNvSpPr>
          <p:nvPr/>
        </p:nvSpPr>
        <p:spPr bwMode="auto">
          <a:xfrm>
            <a:off x="3886200" y="1233488"/>
            <a:ext cx="1301750" cy="366712"/>
          </a:xfrm>
          <a:prstGeom prst="rect">
            <a:avLst/>
          </a:prstGeom>
          <a:noFill/>
          <a:ln w="12700">
            <a:noFill/>
            <a:miter lim="800000"/>
            <a:headEnd/>
            <a:tailEnd/>
          </a:ln>
          <a:effectLst/>
        </p:spPr>
        <p:txBody>
          <a:bodyPr wrap="none">
            <a:spAutoFit/>
          </a:bodyPr>
          <a:lstStyle/>
          <a:p>
            <a:r>
              <a:rPr lang="en-US" b="1">
                <a:solidFill>
                  <a:schemeClr val="tx1"/>
                </a:solidFill>
              </a:rPr>
              <a:t>Processor</a:t>
            </a:r>
          </a:p>
        </p:txBody>
      </p:sp>
      <p:sp>
        <p:nvSpPr>
          <p:cNvPr id="1489936" name="Line 16"/>
          <p:cNvSpPr>
            <a:spLocks noChangeShapeType="1"/>
          </p:cNvSpPr>
          <p:nvPr/>
        </p:nvSpPr>
        <p:spPr bwMode="auto">
          <a:xfrm>
            <a:off x="2057400" y="5424488"/>
            <a:ext cx="4800600" cy="0"/>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489937" name="Text Box 17"/>
          <p:cNvSpPr txBox="1">
            <a:spLocks noChangeArrowheads="1"/>
          </p:cNvSpPr>
          <p:nvPr/>
        </p:nvSpPr>
        <p:spPr bwMode="auto">
          <a:xfrm>
            <a:off x="1981200" y="5500688"/>
            <a:ext cx="5105400" cy="400110"/>
          </a:xfrm>
          <a:prstGeom prst="rect">
            <a:avLst/>
          </a:prstGeom>
          <a:noFill/>
          <a:ln w="12700">
            <a:noFill/>
            <a:miter lim="800000"/>
            <a:headEnd/>
            <a:tailEnd/>
          </a:ln>
          <a:effectLst/>
        </p:spPr>
        <p:txBody>
          <a:bodyPr wrap="square">
            <a:spAutoFit/>
          </a:bodyPr>
          <a:lstStyle/>
          <a:p>
            <a:pPr algn="ctr"/>
            <a:r>
              <a:rPr lang="en-US" sz="2000" dirty="0">
                <a:solidFill>
                  <a:schemeClr val="tx1"/>
                </a:solidFill>
              </a:rPr>
              <a:t>(Relative) size of the memory at each level</a:t>
            </a:r>
          </a:p>
        </p:txBody>
      </p:sp>
      <p:grpSp>
        <p:nvGrpSpPr>
          <p:cNvPr id="2" name="Group 18"/>
          <p:cNvGrpSpPr>
            <a:grpSpLocks/>
          </p:cNvGrpSpPr>
          <p:nvPr/>
        </p:nvGrpSpPr>
        <p:grpSpPr bwMode="auto">
          <a:xfrm>
            <a:off x="7010400" y="1462088"/>
            <a:ext cx="1752600" cy="3657600"/>
            <a:chOff x="4416" y="864"/>
            <a:chExt cx="1104" cy="2304"/>
          </a:xfrm>
        </p:grpSpPr>
        <p:sp>
          <p:nvSpPr>
            <p:cNvPr id="1489939" name="Line 19"/>
            <p:cNvSpPr>
              <a:spLocks noChangeShapeType="1"/>
            </p:cNvSpPr>
            <p:nvPr/>
          </p:nvSpPr>
          <p:spPr bwMode="auto">
            <a:xfrm>
              <a:off x="4416" y="960"/>
              <a:ext cx="0" cy="2208"/>
            </a:xfrm>
            <a:prstGeom prst="line">
              <a:avLst/>
            </a:prstGeom>
            <a:noFill/>
            <a:ln w="12700">
              <a:solidFill>
                <a:schemeClr val="tx1"/>
              </a:solidFill>
              <a:round/>
              <a:headEnd/>
              <a:tailEnd type="triangle" w="med" len="med"/>
            </a:ln>
            <a:effectLst/>
          </p:spPr>
          <p:txBody>
            <a:bodyPr/>
            <a:lstStyle/>
            <a:p>
              <a:endParaRPr lang="en-US"/>
            </a:p>
          </p:txBody>
        </p:sp>
        <p:sp>
          <p:nvSpPr>
            <p:cNvPr id="1489940" name="Text Box 20"/>
            <p:cNvSpPr txBox="1">
              <a:spLocks noChangeArrowheads="1"/>
            </p:cNvSpPr>
            <p:nvPr/>
          </p:nvSpPr>
          <p:spPr bwMode="auto">
            <a:xfrm>
              <a:off x="4416" y="864"/>
              <a:ext cx="1104" cy="1803"/>
            </a:xfrm>
            <a:prstGeom prst="rect">
              <a:avLst/>
            </a:prstGeom>
            <a:noFill/>
            <a:ln w="12700">
              <a:noFill/>
              <a:miter lim="800000"/>
              <a:headEnd/>
              <a:tailEnd/>
            </a:ln>
            <a:effectLst/>
          </p:spPr>
          <p:txBody>
            <a:bodyPr>
              <a:spAutoFit/>
            </a:bodyPr>
            <a:lstStyle/>
            <a:p>
              <a:r>
                <a:rPr lang="en-US" sz="2000" dirty="0"/>
                <a:t>Inclusive</a:t>
              </a:r>
              <a:r>
                <a:rPr lang="en-US" sz="2000" dirty="0">
                  <a:solidFill>
                    <a:schemeClr val="tx1"/>
                  </a:solidFill>
                </a:rPr>
                <a:t>– what is in L1$ is a subset of what is in L2$  is a subset of what is in MM that is a subset of is in SM</a:t>
              </a:r>
            </a:p>
          </p:txBody>
        </p:sp>
      </p:grpSp>
      <p:grpSp>
        <p:nvGrpSpPr>
          <p:cNvPr id="3" name="Group 30"/>
          <p:cNvGrpSpPr>
            <a:grpSpLocks/>
          </p:cNvGrpSpPr>
          <p:nvPr/>
        </p:nvGrpSpPr>
        <p:grpSpPr bwMode="auto">
          <a:xfrm>
            <a:off x="4495800" y="1690688"/>
            <a:ext cx="0" cy="2895600"/>
            <a:chOff x="2832" y="1065"/>
            <a:chExt cx="0" cy="1824"/>
          </a:xfrm>
        </p:grpSpPr>
        <p:sp>
          <p:nvSpPr>
            <p:cNvPr id="1489927" name="Line 7"/>
            <p:cNvSpPr>
              <a:spLocks noChangeShapeType="1"/>
            </p:cNvSpPr>
            <p:nvPr/>
          </p:nvSpPr>
          <p:spPr bwMode="auto">
            <a:xfrm>
              <a:off x="2832" y="1065"/>
              <a:ext cx="0" cy="192"/>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489941" name="Line 21"/>
            <p:cNvSpPr>
              <a:spLocks noChangeShapeType="1"/>
            </p:cNvSpPr>
            <p:nvPr/>
          </p:nvSpPr>
          <p:spPr bwMode="auto">
            <a:xfrm>
              <a:off x="2832" y="1641"/>
              <a:ext cx="0" cy="192"/>
            </a:xfrm>
            <a:prstGeom prst="line">
              <a:avLst/>
            </a:prstGeom>
            <a:noFill/>
            <a:ln w="19050">
              <a:solidFill>
                <a:schemeClr val="tx1"/>
              </a:solidFill>
              <a:round/>
              <a:headEnd type="triangle" w="med" len="med"/>
              <a:tailEnd type="triangle" w="med" len="med"/>
            </a:ln>
            <a:effectLst/>
          </p:spPr>
          <p:txBody>
            <a:bodyPr/>
            <a:lstStyle/>
            <a:p>
              <a:endParaRPr lang="en-US"/>
            </a:p>
          </p:txBody>
        </p:sp>
        <p:sp>
          <p:nvSpPr>
            <p:cNvPr id="1489942" name="Line 22"/>
            <p:cNvSpPr>
              <a:spLocks noChangeShapeType="1"/>
            </p:cNvSpPr>
            <p:nvPr/>
          </p:nvSpPr>
          <p:spPr bwMode="auto">
            <a:xfrm>
              <a:off x="2832" y="2553"/>
              <a:ext cx="0" cy="336"/>
            </a:xfrm>
            <a:prstGeom prst="line">
              <a:avLst/>
            </a:prstGeom>
            <a:noFill/>
            <a:ln w="38100">
              <a:solidFill>
                <a:schemeClr val="tx1"/>
              </a:solidFill>
              <a:round/>
              <a:headEnd type="triangle" w="med" len="med"/>
              <a:tailEnd type="triangle" w="med" len="med"/>
            </a:ln>
            <a:effectLst/>
          </p:spPr>
          <p:txBody>
            <a:bodyPr/>
            <a:lstStyle/>
            <a:p>
              <a:endParaRPr lang="en-US"/>
            </a:p>
          </p:txBody>
        </p:sp>
        <p:sp>
          <p:nvSpPr>
            <p:cNvPr id="1489943" name="Line 23"/>
            <p:cNvSpPr>
              <a:spLocks noChangeShapeType="1"/>
            </p:cNvSpPr>
            <p:nvPr/>
          </p:nvSpPr>
          <p:spPr bwMode="auto">
            <a:xfrm>
              <a:off x="2832" y="2121"/>
              <a:ext cx="0" cy="192"/>
            </a:xfrm>
            <a:prstGeom prst="line">
              <a:avLst/>
            </a:prstGeom>
            <a:noFill/>
            <a:ln w="19050">
              <a:solidFill>
                <a:schemeClr val="tx1"/>
              </a:solidFill>
              <a:round/>
              <a:headEnd type="triangle" w="med" len="med"/>
              <a:tailEnd type="triangle" w="med" len="med"/>
            </a:ln>
            <a:effectLst/>
          </p:spPr>
          <p:txBody>
            <a:bodyPr/>
            <a:lstStyle/>
            <a:p>
              <a:endParaRPr lang="en-US"/>
            </a:p>
          </p:txBody>
        </p:sp>
      </p:grpSp>
      <p:grpSp>
        <p:nvGrpSpPr>
          <p:cNvPr id="4" name="Group 31"/>
          <p:cNvGrpSpPr>
            <a:grpSpLocks/>
          </p:cNvGrpSpPr>
          <p:nvPr/>
        </p:nvGrpSpPr>
        <p:grpSpPr bwMode="auto">
          <a:xfrm>
            <a:off x="4495800" y="1714500"/>
            <a:ext cx="3203575" cy="2827338"/>
            <a:chOff x="2832" y="1080"/>
            <a:chExt cx="2018" cy="1781"/>
          </a:xfrm>
        </p:grpSpPr>
        <p:sp>
          <p:nvSpPr>
            <p:cNvPr id="1489945" name="Text Box 25"/>
            <p:cNvSpPr txBox="1">
              <a:spLocks noChangeArrowheads="1"/>
            </p:cNvSpPr>
            <p:nvPr/>
          </p:nvSpPr>
          <p:spPr bwMode="auto">
            <a:xfrm>
              <a:off x="2832" y="1080"/>
              <a:ext cx="1042" cy="212"/>
            </a:xfrm>
            <a:prstGeom prst="rect">
              <a:avLst/>
            </a:prstGeom>
            <a:noFill/>
            <a:ln w="12700">
              <a:noFill/>
              <a:miter lim="800000"/>
              <a:headEnd/>
              <a:tailEnd/>
            </a:ln>
            <a:effectLst/>
          </p:spPr>
          <p:txBody>
            <a:bodyPr wrap="none">
              <a:spAutoFit/>
            </a:bodyPr>
            <a:lstStyle/>
            <a:p>
              <a:r>
                <a:rPr lang="en-US" sz="1600">
                  <a:solidFill>
                    <a:schemeClr val="tx1"/>
                  </a:solidFill>
                </a:rPr>
                <a:t>4-8 bytes (</a:t>
              </a:r>
              <a:r>
                <a:rPr lang="en-US" sz="1600"/>
                <a:t>word</a:t>
              </a:r>
              <a:r>
                <a:rPr lang="en-US" sz="1600">
                  <a:solidFill>
                    <a:schemeClr val="tx1"/>
                  </a:solidFill>
                </a:rPr>
                <a:t>)</a:t>
              </a:r>
            </a:p>
          </p:txBody>
        </p:sp>
        <p:sp>
          <p:nvSpPr>
            <p:cNvPr id="1489946" name="Text Box 26"/>
            <p:cNvSpPr txBox="1">
              <a:spLocks noChangeArrowheads="1"/>
            </p:cNvSpPr>
            <p:nvPr/>
          </p:nvSpPr>
          <p:spPr bwMode="auto">
            <a:xfrm>
              <a:off x="2832" y="2169"/>
              <a:ext cx="1008" cy="212"/>
            </a:xfrm>
            <a:prstGeom prst="rect">
              <a:avLst/>
            </a:prstGeom>
            <a:noFill/>
            <a:ln w="12700">
              <a:noFill/>
              <a:miter lim="800000"/>
              <a:headEnd/>
              <a:tailEnd/>
            </a:ln>
            <a:effectLst/>
          </p:spPr>
          <p:txBody>
            <a:bodyPr>
              <a:spAutoFit/>
            </a:bodyPr>
            <a:lstStyle/>
            <a:p>
              <a:r>
                <a:rPr lang="en-US" sz="1600">
                  <a:solidFill>
                    <a:schemeClr val="tx1"/>
                  </a:solidFill>
                </a:rPr>
                <a:t>1 to 4 blocks</a:t>
              </a:r>
            </a:p>
          </p:txBody>
        </p:sp>
        <p:sp>
          <p:nvSpPr>
            <p:cNvPr id="1489947" name="Text Box 27"/>
            <p:cNvSpPr txBox="1">
              <a:spLocks noChangeArrowheads="1"/>
            </p:cNvSpPr>
            <p:nvPr/>
          </p:nvSpPr>
          <p:spPr bwMode="auto">
            <a:xfrm>
              <a:off x="2832" y="2649"/>
              <a:ext cx="2018" cy="212"/>
            </a:xfrm>
            <a:prstGeom prst="rect">
              <a:avLst/>
            </a:prstGeom>
            <a:noFill/>
            <a:ln w="12700">
              <a:noFill/>
              <a:miter lim="800000"/>
              <a:headEnd/>
              <a:tailEnd/>
            </a:ln>
            <a:effectLst/>
          </p:spPr>
          <p:txBody>
            <a:bodyPr wrap="none">
              <a:spAutoFit/>
            </a:bodyPr>
            <a:lstStyle/>
            <a:p>
              <a:r>
                <a:rPr lang="en-US" sz="1600">
                  <a:solidFill>
                    <a:schemeClr val="tx1"/>
                  </a:solidFill>
                </a:rPr>
                <a:t>1,024+ bytes (</a:t>
              </a:r>
              <a:r>
                <a:rPr lang="en-US" sz="1600"/>
                <a:t>disk sector = page</a:t>
              </a:r>
              <a:r>
                <a:rPr lang="en-US" sz="1600">
                  <a:solidFill>
                    <a:schemeClr val="tx1"/>
                  </a:solidFill>
                </a:rPr>
                <a:t>)</a:t>
              </a:r>
            </a:p>
          </p:txBody>
        </p:sp>
        <p:sp>
          <p:nvSpPr>
            <p:cNvPr id="1489948" name="Text Box 28"/>
            <p:cNvSpPr txBox="1">
              <a:spLocks noChangeArrowheads="1"/>
            </p:cNvSpPr>
            <p:nvPr/>
          </p:nvSpPr>
          <p:spPr bwMode="auto">
            <a:xfrm>
              <a:off x="2832" y="1689"/>
              <a:ext cx="1152" cy="212"/>
            </a:xfrm>
            <a:prstGeom prst="rect">
              <a:avLst/>
            </a:prstGeom>
            <a:noFill/>
            <a:ln w="12700">
              <a:noFill/>
              <a:miter lim="800000"/>
              <a:headEnd/>
              <a:tailEnd/>
            </a:ln>
            <a:effectLst/>
          </p:spPr>
          <p:txBody>
            <a:bodyPr>
              <a:spAutoFit/>
            </a:bodyPr>
            <a:lstStyle/>
            <a:p>
              <a:r>
                <a:rPr lang="en-US" sz="1600">
                  <a:solidFill>
                    <a:schemeClr val="tx1"/>
                  </a:solidFill>
                </a:rPr>
                <a:t>8-32 bytes (</a:t>
              </a:r>
              <a:r>
                <a:rPr lang="en-US" sz="1600"/>
                <a:t>block</a:t>
              </a:r>
              <a:r>
                <a:rPr lang="en-US" sz="1600">
                  <a:solidFill>
                    <a:schemeClr val="tx1"/>
                  </a:solidFill>
                </a:rPr>
                <a:t>)</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899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899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899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899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9926" grpId="0"/>
      <p:bldP spid="1489934" grpId="0" animBg="1"/>
      <p:bldP spid="1489936" grpId="0" animBg="1"/>
      <p:bldP spid="148993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22" name="Rectangle 2"/>
          <p:cNvSpPr>
            <a:spLocks noGrp="1" noChangeArrowheads="1"/>
          </p:cNvSpPr>
          <p:nvPr>
            <p:ph type="title"/>
          </p:nvPr>
        </p:nvSpPr>
        <p:spPr>
          <a:xfrm>
            <a:off x="533400" y="304800"/>
            <a:ext cx="4916488" cy="368300"/>
          </a:xfrm>
          <a:noFill/>
          <a:ln/>
        </p:spPr>
        <p:txBody>
          <a:bodyPr wrap="none"/>
          <a:lstStyle/>
          <a:p>
            <a:r>
              <a:rPr lang="en-US"/>
              <a:t>How is the Hierarchy Managed?</a:t>
            </a:r>
          </a:p>
        </p:txBody>
      </p:sp>
      <p:sp>
        <p:nvSpPr>
          <p:cNvPr id="1515523" name="Rectangle 3"/>
          <p:cNvSpPr>
            <a:spLocks noGrp="1" noChangeArrowheads="1"/>
          </p:cNvSpPr>
          <p:nvPr>
            <p:ph type="body" idx="1"/>
          </p:nvPr>
        </p:nvSpPr>
        <p:spPr>
          <a:xfrm>
            <a:off x="838200" y="1219200"/>
            <a:ext cx="7886700" cy="3654425"/>
          </a:xfrm>
          <a:noFill/>
          <a:ln/>
        </p:spPr>
        <p:txBody>
          <a:bodyPr/>
          <a:lstStyle/>
          <a:p>
            <a:r>
              <a:rPr lang="en-US"/>
              <a:t>registers </a:t>
            </a:r>
            <a:r>
              <a:rPr lang="en-US">
                <a:sym typeface="Symbol" pitchFamily="18" charset="2"/>
              </a:rPr>
              <a:t></a:t>
            </a:r>
            <a:r>
              <a:rPr lang="en-US"/>
              <a:t> memory</a:t>
            </a:r>
          </a:p>
          <a:p>
            <a:pPr lvl="1"/>
            <a:r>
              <a:rPr lang="en-US"/>
              <a:t>by compiler (programmer?)</a:t>
            </a:r>
          </a:p>
          <a:p>
            <a:r>
              <a:rPr lang="en-US"/>
              <a:t>cache </a:t>
            </a:r>
            <a:r>
              <a:rPr lang="en-US">
                <a:sym typeface="Symbol" pitchFamily="18" charset="2"/>
              </a:rPr>
              <a:t></a:t>
            </a:r>
            <a:r>
              <a:rPr lang="en-US"/>
              <a:t> main memory</a:t>
            </a:r>
          </a:p>
          <a:p>
            <a:pPr lvl="1"/>
            <a:r>
              <a:rPr lang="en-US">
                <a:solidFill>
                  <a:schemeClr val="accent1"/>
                </a:solidFill>
              </a:rPr>
              <a:t>by the cache controller hardware</a:t>
            </a:r>
          </a:p>
          <a:p>
            <a:r>
              <a:rPr lang="en-US"/>
              <a:t>main memory </a:t>
            </a:r>
            <a:r>
              <a:rPr lang="en-US">
                <a:sym typeface="Symbol" pitchFamily="18" charset="2"/>
              </a:rPr>
              <a:t></a:t>
            </a:r>
            <a:r>
              <a:rPr lang="en-US"/>
              <a:t> disks</a:t>
            </a:r>
          </a:p>
          <a:p>
            <a:pPr lvl="1"/>
            <a:r>
              <a:rPr lang="en-US"/>
              <a:t>by the operating system (virtual memory)</a:t>
            </a:r>
          </a:p>
          <a:p>
            <a:pPr lvl="1"/>
            <a:r>
              <a:rPr lang="en-US"/>
              <a:t>virtual to physical address mapping assisted by the hardware (</a:t>
            </a:r>
            <a:r>
              <a:rPr lang="en-US">
                <a:solidFill>
                  <a:schemeClr val="accent1"/>
                </a:solidFill>
              </a:rPr>
              <a:t>TLB</a:t>
            </a:r>
            <a:r>
              <a:rPr lang="en-US"/>
              <a:t>)</a:t>
            </a:r>
          </a:p>
          <a:p>
            <a:pPr lvl="1"/>
            <a:r>
              <a:rPr lang="en-US"/>
              <a:t>by the programmer (files)</a:t>
            </a:r>
          </a:p>
        </p:txBody>
      </p:sp>
      <p:sp>
        <p:nvSpPr>
          <p:cNvPr id="4" name="Rectangle 4"/>
          <p:cNvSpPr>
            <a:spLocks noChangeArrowheads="1"/>
          </p:cNvSpPr>
          <p:nvPr/>
        </p:nvSpPr>
        <p:spPr bwMode="auto">
          <a:xfrm>
            <a:off x="685800" y="2133600"/>
            <a:ext cx="6019800" cy="914400"/>
          </a:xfrm>
          <a:prstGeom prst="rect">
            <a:avLst/>
          </a:prstGeom>
          <a:noFill/>
          <a:ln w="28575">
            <a:solidFill>
              <a:schemeClr val="accent2"/>
            </a:solidFill>
            <a:miter lim="800000"/>
            <a:headEnd/>
            <a:tailEnd/>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155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1552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1552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155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1552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1552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1552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1552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23" grpId="0" build="p"/>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0274" name="Rectangle 2"/>
          <p:cNvSpPr>
            <a:spLocks noChangeArrowheads="1"/>
          </p:cNvSpPr>
          <p:nvPr/>
        </p:nvSpPr>
        <p:spPr bwMode="auto">
          <a:xfrm>
            <a:off x="225425" y="312738"/>
            <a:ext cx="1027113" cy="477837"/>
          </a:xfrm>
          <a:prstGeom prst="rect">
            <a:avLst/>
          </a:prstGeom>
          <a:noFill/>
          <a:ln w="12700">
            <a:noFill/>
            <a:miter lim="800000"/>
            <a:headEnd/>
            <a:tailEnd/>
          </a:ln>
          <a:effectLst/>
        </p:spPr>
        <p:txBody>
          <a:bodyPr wrap="none" anchor="ctr"/>
          <a:lstStyle/>
          <a:p>
            <a:endParaRPr lang="en-US"/>
          </a:p>
        </p:txBody>
      </p:sp>
      <p:sp>
        <p:nvSpPr>
          <p:cNvPr id="1590275" name="Rectangle 3"/>
          <p:cNvSpPr>
            <a:spLocks noGrp="1" noChangeArrowheads="1"/>
          </p:cNvSpPr>
          <p:nvPr>
            <p:ph type="body" idx="1"/>
          </p:nvPr>
        </p:nvSpPr>
        <p:spPr>
          <a:xfrm>
            <a:off x="685800" y="914400"/>
            <a:ext cx="7848600" cy="5583580"/>
          </a:xfrm>
          <a:noFill/>
          <a:ln/>
        </p:spPr>
        <p:txBody>
          <a:bodyPr lIns="90488" tIns="44450" rIns="90488" bIns="44450"/>
          <a:lstStyle/>
          <a:p>
            <a:pPr marL="342900" indent="-342900">
              <a:lnSpc>
                <a:spcPct val="100000"/>
              </a:lnSpc>
              <a:spcBef>
                <a:spcPts val="600"/>
              </a:spcBef>
            </a:pPr>
            <a:r>
              <a:rPr lang="en-US" dirty="0"/>
              <a:t>Two questions to answer (in hardware):</a:t>
            </a:r>
          </a:p>
          <a:p>
            <a:pPr marL="742950" lvl="1" indent="-285750">
              <a:lnSpc>
                <a:spcPct val="100000"/>
              </a:lnSpc>
              <a:spcBef>
                <a:spcPts val="600"/>
              </a:spcBef>
            </a:pPr>
            <a:r>
              <a:rPr lang="en-US" dirty="0"/>
              <a:t>Q1:  How do we know if a data item is in the cache?</a:t>
            </a:r>
          </a:p>
          <a:p>
            <a:pPr marL="742950" lvl="1" indent="-285750">
              <a:lnSpc>
                <a:spcPct val="100000"/>
              </a:lnSpc>
              <a:spcBef>
                <a:spcPts val="600"/>
              </a:spcBef>
            </a:pPr>
            <a:r>
              <a:rPr lang="en-US" dirty="0"/>
              <a:t>Q2:  If it is, how do we find it?</a:t>
            </a:r>
          </a:p>
          <a:p>
            <a:pPr marL="796925" lvl="1" indent="-342900">
              <a:lnSpc>
                <a:spcPct val="100000"/>
              </a:lnSpc>
              <a:spcBef>
                <a:spcPts val="600"/>
              </a:spcBef>
            </a:pPr>
            <a:endParaRPr lang="en-US" dirty="0"/>
          </a:p>
          <a:p>
            <a:pPr marL="342900" indent="-342900">
              <a:lnSpc>
                <a:spcPct val="100000"/>
              </a:lnSpc>
              <a:spcBef>
                <a:spcPts val="600"/>
              </a:spcBef>
            </a:pPr>
            <a:r>
              <a:rPr lang="en-US" dirty="0"/>
              <a:t>Direct mapped</a:t>
            </a:r>
          </a:p>
          <a:p>
            <a:pPr marL="742950" lvl="1" indent="-285750">
              <a:lnSpc>
                <a:spcPct val="100000"/>
              </a:lnSpc>
              <a:spcBef>
                <a:spcPts val="600"/>
              </a:spcBef>
            </a:pPr>
            <a:r>
              <a:rPr lang="en-US" dirty="0" smtClean="0"/>
              <a:t>Each memory block is mapped to exactly one block in the cache</a:t>
            </a:r>
          </a:p>
          <a:p>
            <a:pPr marL="1147762" lvl="2" indent="-285750">
              <a:lnSpc>
                <a:spcPct val="100000"/>
              </a:lnSpc>
              <a:spcBef>
                <a:spcPts val="600"/>
              </a:spcBef>
            </a:pPr>
            <a:r>
              <a:rPr lang="en-US" dirty="0" smtClean="0"/>
              <a:t>lots </a:t>
            </a:r>
            <a:r>
              <a:rPr lang="en-US" dirty="0"/>
              <a:t>of </a:t>
            </a:r>
            <a:r>
              <a:rPr lang="en-US" dirty="0" smtClean="0"/>
              <a:t>lower level blocks must </a:t>
            </a:r>
            <a:r>
              <a:rPr lang="en-US" dirty="0">
                <a:solidFill>
                  <a:schemeClr val="accent1"/>
                </a:solidFill>
              </a:rPr>
              <a:t>share</a:t>
            </a:r>
            <a:r>
              <a:rPr lang="en-US" dirty="0"/>
              <a:t> </a:t>
            </a:r>
            <a:r>
              <a:rPr lang="en-US" dirty="0" smtClean="0"/>
              <a:t>blocks in </a:t>
            </a:r>
            <a:r>
              <a:rPr lang="en-US" dirty="0"/>
              <a:t>the </a:t>
            </a:r>
            <a:r>
              <a:rPr lang="en-US" dirty="0" smtClean="0"/>
              <a:t>cache</a:t>
            </a:r>
          </a:p>
          <a:p>
            <a:pPr marL="1147762" lvl="2" indent="-285750">
              <a:lnSpc>
                <a:spcPct val="100000"/>
              </a:lnSpc>
              <a:spcBef>
                <a:spcPts val="600"/>
              </a:spcBef>
            </a:pPr>
            <a:endParaRPr lang="en-US" dirty="0"/>
          </a:p>
          <a:p>
            <a:pPr marL="742950" lvl="1" indent="-285750">
              <a:lnSpc>
                <a:spcPct val="100000"/>
              </a:lnSpc>
              <a:spcBef>
                <a:spcPts val="600"/>
              </a:spcBef>
            </a:pPr>
            <a:r>
              <a:rPr lang="en-US" dirty="0"/>
              <a:t>Address </a:t>
            </a:r>
            <a:r>
              <a:rPr lang="en-US" dirty="0" smtClean="0"/>
              <a:t>mapping (to answer Q2):</a:t>
            </a:r>
            <a:endParaRPr lang="en-US" dirty="0"/>
          </a:p>
          <a:p>
            <a:pPr marL="742950" lvl="1" indent="-285750" algn="ctr">
              <a:lnSpc>
                <a:spcPct val="100000"/>
              </a:lnSpc>
              <a:spcBef>
                <a:spcPts val="600"/>
              </a:spcBef>
              <a:buFont typeface="Monotype Sorts" pitchFamily="2" charset="2"/>
              <a:buNone/>
            </a:pPr>
            <a:r>
              <a:rPr lang="en-US" dirty="0">
                <a:solidFill>
                  <a:srgbClr val="FF0000"/>
                </a:solidFill>
              </a:rPr>
              <a:t>(block address) modulo (# of blocks in the cache)</a:t>
            </a:r>
          </a:p>
          <a:p>
            <a:pPr marL="1147762" lvl="2" indent="-285750">
              <a:lnSpc>
                <a:spcPct val="100000"/>
              </a:lnSpc>
              <a:spcBef>
                <a:spcPts val="600"/>
              </a:spcBef>
            </a:pPr>
            <a:endParaRPr lang="en-US" dirty="0">
              <a:solidFill>
                <a:schemeClr val="accent2"/>
              </a:solidFill>
            </a:endParaRPr>
          </a:p>
          <a:p>
            <a:pPr marL="742950" lvl="1" indent="-285750">
              <a:lnSpc>
                <a:spcPct val="100000"/>
              </a:lnSpc>
              <a:spcBef>
                <a:spcPts val="600"/>
              </a:spcBef>
            </a:pPr>
            <a:r>
              <a:rPr lang="en-US" dirty="0" smtClean="0"/>
              <a:t>Have a </a:t>
            </a:r>
            <a:r>
              <a:rPr lang="en-US" dirty="0" smtClean="0">
                <a:solidFill>
                  <a:schemeClr val="accent2"/>
                </a:solidFill>
              </a:rPr>
              <a:t>tag</a:t>
            </a:r>
            <a:r>
              <a:rPr lang="en-US" dirty="0" smtClean="0"/>
              <a:t> associated with each cache block that contains the address information (the upper portion of the address) required to identify the block (to answer Q1)</a:t>
            </a:r>
            <a:endParaRPr lang="en-US" dirty="0"/>
          </a:p>
        </p:txBody>
      </p:sp>
      <p:sp>
        <p:nvSpPr>
          <p:cNvPr id="1590276" name="Rectangle 4"/>
          <p:cNvSpPr>
            <a:spLocks noGrp="1" noChangeArrowheads="1"/>
          </p:cNvSpPr>
          <p:nvPr>
            <p:ph type="title"/>
          </p:nvPr>
        </p:nvSpPr>
        <p:spPr>
          <a:xfrm>
            <a:off x="533400" y="304800"/>
            <a:ext cx="8153400" cy="464614"/>
          </a:xfrm>
          <a:noFill/>
          <a:ln/>
        </p:spPr>
        <p:txBody>
          <a:bodyPr lIns="90488" tIns="44450" rIns="90488" bIns="44450" anchor="ctr"/>
          <a:lstStyle/>
          <a:p>
            <a:r>
              <a:rPr lang="en-US" dirty="0" smtClean="0"/>
              <a:t>Cache Basics</a:t>
            </a:r>
            <a:endParaRPr lang="en-US" dirty="0"/>
          </a:p>
        </p:txBody>
      </p:sp>
    </p:spTree>
  </p:cSld>
  <p:clrMapOvr>
    <a:masterClrMapping/>
  </p:clrMapOvr>
  <p:transition advTm="2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902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902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902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9027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9027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9027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90275">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90275">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9027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027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0930" name="Rectangle 2"/>
          <p:cNvSpPr>
            <a:spLocks noGrp="1" noChangeArrowheads="1"/>
          </p:cNvSpPr>
          <p:nvPr>
            <p:ph type="title"/>
          </p:nvPr>
        </p:nvSpPr>
        <p:spPr/>
        <p:txBody>
          <a:bodyPr/>
          <a:lstStyle/>
          <a:p>
            <a:r>
              <a:rPr lang="en-US"/>
              <a:t>Caching:  A Simple First Example</a:t>
            </a:r>
          </a:p>
        </p:txBody>
      </p:sp>
      <p:grpSp>
        <p:nvGrpSpPr>
          <p:cNvPr id="2" name="Group 3"/>
          <p:cNvGrpSpPr>
            <a:grpSpLocks/>
          </p:cNvGrpSpPr>
          <p:nvPr/>
        </p:nvGrpSpPr>
        <p:grpSpPr bwMode="auto">
          <a:xfrm>
            <a:off x="2209800" y="2057400"/>
            <a:ext cx="990600" cy="1219200"/>
            <a:chOff x="1344" y="1056"/>
            <a:chExt cx="624" cy="768"/>
          </a:xfrm>
        </p:grpSpPr>
        <p:sp>
          <p:nvSpPr>
            <p:cNvPr id="1660932" name="Rectangle 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660933" name="Line 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660934" name="Line 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660935" name="Line 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sp>
        <p:nvSpPr>
          <p:cNvPr id="1660936" name="Line 8"/>
          <p:cNvSpPr>
            <a:spLocks noChangeShapeType="1"/>
          </p:cNvSpPr>
          <p:nvPr/>
        </p:nvSpPr>
        <p:spPr bwMode="auto">
          <a:xfrm>
            <a:off x="4267200" y="1447800"/>
            <a:ext cx="990600" cy="0"/>
          </a:xfrm>
          <a:prstGeom prst="line">
            <a:avLst/>
          </a:prstGeom>
          <a:noFill/>
          <a:ln w="12700">
            <a:solidFill>
              <a:schemeClr val="tx1"/>
            </a:solidFill>
            <a:round/>
            <a:headEnd/>
            <a:tailEnd/>
          </a:ln>
          <a:effectLst/>
        </p:spPr>
        <p:txBody>
          <a:bodyPr wrap="none" anchor="ctr"/>
          <a:lstStyle/>
          <a:p>
            <a:endParaRPr lang="en-US"/>
          </a:p>
        </p:txBody>
      </p:sp>
      <p:sp>
        <p:nvSpPr>
          <p:cNvPr id="1660937" name="Line 9"/>
          <p:cNvSpPr>
            <a:spLocks noChangeShapeType="1"/>
          </p:cNvSpPr>
          <p:nvPr/>
        </p:nvSpPr>
        <p:spPr bwMode="auto">
          <a:xfrm>
            <a:off x="4267200" y="1143000"/>
            <a:ext cx="990600" cy="0"/>
          </a:xfrm>
          <a:prstGeom prst="line">
            <a:avLst/>
          </a:prstGeom>
          <a:noFill/>
          <a:ln w="12700">
            <a:solidFill>
              <a:schemeClr val="tx1"/>
            </a:solidFill>
            <a:round/>
            <a:headEnd/>
            <a:tailEnd/>
          </a:ln>
          <a:effectLst/>
        </p:spPr>
        <p:txBody>
          <a:bodyPr wrap="none" anchor="ctr"/>
          <a:lstStyle/>
          <a:p>
            <a:endParaRPr lang="en-US"/>
          </a:p>
        </p:txBody>
      </p:sp>
      <p:sp>
        <p:nvSpPr>
          <p:cNvPr id="1660938" name="Line 10"/>
          <p:cNvSpPr>
            <a:spLocks noChangeShapeType="1"/>
          </p:cNvSpPr>
          <p:nvPr/>
        </p:nvSpPr>
        <p:spPr bwMode="auto">
          <a:xfrm>
            <a:off x="4267200" y="1752600"/>
            <a:ext cx="990600" cy="0"/>
          </a:xfrm>
          <a:prstGeom prst="line">
            <a:avLst/>
          </a:prstGeom>
          <a:noFill/>
          <a:ln w="12700">
            <a:solidFill>
              <a:schemeClr val="tx1"/>
            </a:solidFill>
            <a:round/>
            <a:headEnd/>
            <a:tailEnd/>
          </a:ln>
          <a:effectLst/>
        </p:spPr>
        <p:txBody>
          <a:bodyPr wrap="none" anchor="ctr"/>
          <a:lstStyle/>
          <a:p>
            <a:endParaRPr lang="en-US"/>
          </a:p>
        </p:txBody>
      </p:sp>
      <p:sp>
        <p:nvSpPr>
          <p:cNvPr id="1660939" name="Line 11"/>
          <p:cNvSpPr>
            <a:spLocks noChangeShapeType="1"/>
          </p:cNvSpPr>
          <p:nvPr/>
        </p:nvSpPr>
        <p:spPr bwMode="auto">
          <a:xfrm>
            <a:off x="4267200" y="838200"/>
            <a:ext cx="990600" cy="0"/>
          </a:xfrm>
          <a:prstGeom prst="line">
            <a:avLst/>
          </a:prstGeom>
          <a:noFill/>
          <a:ln w="12700">
            <a:solidFill>
              <a:schemeClr val="tx1"/>
            </a:solidFill>
            <a:round/>
            <a:headEnd/>
            <a:tailEnd/>
          </a:ln>
          <a:effectLst/>
        </p:spPr>
        <p:txBody>
          <a:bodyPr wrap="none" anchor="ctr"/>
          <a:lstStyle/>
          <a:p>
            <a:endParaRPr lang="en-US"/>
          </a:p>
        </p:txBody>
      </p:sp>
      <p:sp>
        <p:nvSpPr>
          <p:cNvPr id="1660940" name="Line 12"/>
          <p:cNvSpPr>
            <a:spLocks noChangeShapeType="1"/>
          </p:cNvSpPr>
          <p:nvPr/>
        </p:nvSpPr>
        <p:spPr bwMode="auto">
          <a:xfrm>
            <a:off x="4267200" y="838200"/>
            <a:ext cx="0" cy="3657600"/>
          </a:xfrm>
          <a:prstGeom prst="line">
            <a:avLst/>
          </a:prstGeom>
          <a:noFill/>
          <a:ln w="12700">
            <a:solidFill>
              <a:schemeClr val="tx1"/>
            </a:solidFill>
            <a:round/>
            <a:headEnd/>
            <a:tailEnd/>
          </a:ln>
          <a:effectLst/>
        </p:spPr>
        <p:txBody>
          <a:bodyPr wrap="none" anchor="ctr"/>
          <a:lstStyle/>
          <a:p>
            <a:endParaRPr lang="en-US"/>
          </a:p>
        </p:txBody>
      </p:sp>
      <p:sp>
        <p:nvSpPr>
          <p:cNvPr id="1660941" name="Line 13"/>
          <p:cNvSpPr>
            <a:spLocks noChangeShapeType="1"/>
          </p:cNvSpPr>
          <p:nvPr/>
        </p:nvSpPr>
        <p:spPr bwMode="auto">
          <a:xfrm>
            <a:off x="5257800" y="838200"/>
            <a:ext cx="0" cy="3657600"/>
          </a:xfrm>
          <a:prstGeom prst="line">
            <a:avLst/>
          </a:prstGeom>
          <a:noFill/>
          <a:ln w="12700">
            <a:solidFill>
              <a:schemeClr val="tx1"/>
            </a:solidFill>
            <a:round/>
            <a:headEnd/>
            <a:tailEnd/>
          </a:ln>
          <a:effectLst/>
        </p:spPr>
        <p:txBody>
          <a:bodyPr wrap="none" anchor="ctr"/>
          <a:lstStyle/>
          <a:p>
            <a:endParaRPr lang="en-US"/>
          </a:p>
        </p:txBody>
      </p:sp>
      <p:sp>
        <p:nvSpPr>
          <p:cNvPr id="1660942" name="Line 14"/>
          <p:cNvSpPr>
            <a:spLocks noChangeShapeType="1"/>
          </p:cNvSpPr>
          <p:nvPr/>
        </p:nvSpPr>
        <p:spPr bwMode="auto">
          <a:xfrm flipH="1" flipV="1">
            <a:off x="4267200" y="5105400"/>
            <a:ext cx="990600" cy="0"/>
          </a:xfrm>
          <a:prstGeom prst="line">
            <a:avLst/>
          </a:prstGeom>
          <a:noFill/>
          <a:ln w="12700">
            <a:solidFill>
              <a:schemeClr val="tx1"/>
            </a:solidFill>
            <a:round/>
            <a:headEnd/>
            <a:tailEnd/>
          </a:ln>
          <a:effectLst/>
        </p:spPr>
        <p:txBody>
          <a:bodyPr wrap="none" anchor="ctr"/>
          <a:lstStyle/>
          <a:p>
            <a:endParaRPr lang="en-US"/>
          </a:p>
        </p:txBody>
      </p:sp>
      <p:sp>
        <p:nvSpPr>
          <p:cNvPr id="1660943" name="Line 15"/>
          <p:cNvSpPr>
            <a:spLocks noChangeShapeType="1"/>
          </p:cNvSpPr>
          <p:nvPr/>
        </p:nvSpPr>
        <p:spPr bwMode="auto">
          <a:xfrm flipH="1" flipV="1">
            <a:off x="4267200" y="5410200"/>
            <a:ext cx="990600" cy="0"/>
          </a:xfrm>
          <a:prstGeom prst="line">
            <a:avLst/>
          </a:prstGeom>
          <a:noFill/>
          <a:ln w="12700">
            <a:solidFill>
              <a:schemeClr val="tx1"/>
            </a:solidFill>
            <a:round/>
            <a:headEnd/>
            <a:tailEnd/>
          </a:ln>
          <a:effectLst/>
        </p:spPr>
        <p:txBody>
          <a:bodyPr wrap="none" anchor="ctr"/>
          <a:lstStyle/>
          <a:p>
            <a:endParaRPr lang="en-US"/>
          </a:p>
        </p:txBody>
      </p:sp>
      <p:sp>
        <p:nvSpPr>
          <p:cNvPr id="1660944" name="Line 16"/>
          <p:cNvSpPr>
            <a:spLocks noChangeShapeType="1"/>
          </p:cNvSpPr>
          <p:nvPr/>
        </p:nvSpPr>
        <p:spPr bwMode="auto">
          <a:xfrm flipH="1" flipV="1">
            <a:off x="4267200" y="4800600"/>
            <a:ext cx="990600" cy="0"/>
          </a:xfrm>
          <a:prstGeom prst="line">
            <a:avLst/>
          </a:prstGeom>
          <a:noFill/>
          <a:ln w="12700">
            <a:solidFill>
              <a:schemeClr val="tx1"/>
            </a:solidFill>
            <a:round/>
            <a:headEnd/>
            <a:tailEnd/>
          </a:ln>
          <a:effectLst/>
        </p:spPr>
        <p:txBody>
          <a:bodyPr wrap="none" anchor="ctr"/>
          <a:lstStyle/>
          <a:p>
            <a:endParaRPr lang="en-US"/>
          </a:p>
        </p:txBody>
      </p:sp>
      <p:sp>
        <p:nvSpPr>
          <p:cNvPr id="1660945" name="Line 17"/>
          <p:cNvSpPr>
            <a:spLocks noChangeShapeType="1"/>
          </p:cNvSpPr>
          <p:nvPr/>
        </p:nvSpPr>
        <p:spPr bwMode="auto">
          <a:xfrm flipH="1" flipV="1">
            <a:off x="4267200" y="5715000"/>
            <a:ext cx="990600" cy="0"/>
          </a:xfrm>
          <a:prstGeom prst="line">
            <a:avLst/>
          </a:prstGeom>
          <a:noFill/>
          <a:ln w="12700">
            <a:solidFill>
              <a:schemeClr val="tx1"/>
            </a:solidFill>
            <a:round/>
            <a:headEnd/>
            <a:tailEnd/>
          </a:ln>
          <a:effectLst/>
        </p:spPr>
        <p:txBody>
          <a:bodyPr wrap="none" anchor="ctr"/>
          <a:lstStyle/>
          <a:p>
            <a:endParaRPr lang="en-US"/>
          </a:p>
        </p:txBody>
      </p:sp>
      <p:sp>
        <p:nvSpPr>
          <p:cNvPr id="1660946" name="Line 18"/>
          <p:cNvSpPr>
            <a:spLocks noChangeShapeType="1"/>
          </p:cNvSpPr>
          <p:nvPr/>
        </p:nvSpPr>
        <p:spPr bwMode="auto">
          <a:xfrm flipH="1" flipV="1">
            <a:off x="5257800" y="4495800"/>
            <a:ext cx="0" cy="1219200"/>
          </a:xfrm>
          <a:prstGeom prst="line">
            <a:avLst/>
          </a:prstGeom>
          <a:noFill/>
          <a:ln w="12700">
            <a:solidFill>
              <a:schemeClr val="tx1"/>
            </a:solidFill>
            <a:round/>
            <a:headEnd/>
            <a:tailEnd/>
          </a:ln>
          <a:effectLst/>
        </p:spPr>
        <p:txBody>
          <a:bodyPr wrap="none" anchor="ctr"/>
          <a:lstStyle/>
          <a:p>
            <a:endParaRPr lang="en-US"/>
          </a:p>
        </p:txBody>
      </p:sp>
      <p:sp>
        <p:nvSpPr>
          <p:cNvPr id="1660947" name="Text Box 19"/>
          <p:cNvSpPr txBox="1">
            <a:spLocks noChangeArrowheads="1"/>
          </p:cNvSpPr>
          <p:nvPr/>
        </p:nvSpPr>
        <p:spPr bwMode="auto">
          <a:xfrm>
            <a:off x="669925" y="2017713"/>
            <a:ext cx="438150" cy="366712"/>
          </a:xfrm>
          <a:prstGeom prst="rect">
            <a:avLst/>
          </a:prstGeom>
          <a:noFill/>
          <a:ln w="12700">
            <a:noFill/>
            <a:miter lim="800000"/>
            <a:headEnd/>
            <a:tailEnd/>
          </a:ln>
          <a:effectLst/>
        </p:spPr>
        <p:txBody>
          <a:bodyPr wrap="none">
            <a:spAutoFit/>
          </a:bodyPr>
          <a:lstStyle/>
          <a:p>
            <a:r>
              <a:rPr lang="en-US"/>
              <a:t>00</a:t>
            </a:r>
          </a:p>
        </p:txBody>
      </p:sp>
      <p:sp>
        <p:nvSpPr>
          <p:cNvPr id="1660948" name="Text Box 20"/>
          <p:cNvSpPr txBox="1">
            <a:spLocks noChangeArrowheads="1"/>
          </p:cNvSpPr>
          <p:nvPr/>
        </p:nvSpPr>
        <p:spPr bwMode="auto">
          <a:xfrm>
            <a:off x="685800" y="2362200"/>
            <a:ext cx="438150" cy="366713"/>
          </a:xfrm>
          <a:prstGeom prst="rect">
            <a:avLst/>
          </a:prstGeom>
          <a:noFill/>
          <a:ln w="12700">
            <a:noFill/>
            <a:miter lim="800000"/>
            <a:headEnd/>
            <a:tailEnd/>
          </a:ln>
          <a:effectLst/>
        </p:spPr>
        <p:txBody>
          <a:bodyPr wrap="none">
            <a:spAutoFit/>
          </a:bodyPr>
          <a:lstStyle/>
          <a:p>
            <a:r>
              <a:rPr lang="en-US"/>
              <a:t>01</a:t>
            </a:r>
          </a:p>
        </p:txBody>
      </p:sp>
      <p:sp>
        <p:nvSpPr>
          <p:cNvPr id="1660949" name="Text Box 21"/>
          <p:cNvSpPr txBox="1">
            <a:spLocks noChangeArrowheads="1"/>
          </p:cNvSpPr>
          <p:nvPr/>
        </p:nvSpPr>
        <p:spPr bwMode="auto">
          <a:xfrm>
            <a:off x="685800" y="2667000"/>
            <a:ext cx="438150" cy="366713"/>
          </a:xfrm>
          <a:prstGeom prst="rect">
            <a:avLst/>
          </a:prstGeom>
          <a:noFill/>
          <a:ln w="12700">
            <a:noFill/>
            <a:miter lim="800000"/>
            <a:headEnd/>
            <a:tailEnd/>
          </a:ln>
          <a:effectLst/>
        </p:spPr>
        <p:txBody>
          <a:bodyPr wrap="none">
            <a:spAutoFit/>
          </a:bodyPr>
          <a:lstStyle/>
          <a:p>
            <a:r>
              <a:rPr lang="en-US"/>
              <a:t>10</a:t>
            </a:r>
          </a:p>
        </p:txBody>
      </p:sp>
      <p:sp>
        <p:nvSpPr>
          <p:cNvPr id="1660950" name="Text Box 22"/>
          <p:cNvSpPr txBox="1">
            <a:spLocks noChangeArrowheads="1"/>
          </p:cNvSpPr>
          <p:nvPr/>
        </p:nvSpPr>
        <p:spPr bwMode="auto">
          <a:xfrm>
            <a:off x="685800" y="2971800"/>
            <a:ext cx="438150" cy="366713"/>
          </a:xfrm>
          <a:prstGeom prst="rect">
            <a:avLst/>
          </a:prstGeom>
          <a:noFill/>
          <a:ln w="12700">
            <a:noFill/>
            <a:miter lim="800000"/>
            <a:headEnd/>
            <a:tailEnd/>
          </a:ln>
          <a:effectLst/>
        </p:spPr>
        <p:txBody>
          <a:bodyPr wrap="none">
            <a:spAutoFit/>
          </a:bodyPr>
          <a:lstStyle/>
          <a:p>
            <a:r>
              <a:rPr lang="en-US"/>
              <a:t>11</a:t>
            </a:r>
          </a:p>
        </p:txBody>
      </p:sp>
      <p:sp>
        <p:nvSpPr>
          <p:cNvPr id="1660951" name="Text Box 23"/>
          <p:cNvSpPr txBox="1">
            <a:spLocks noChangeArrowheads="1"/>
          </p:cNvSpPr>
          <p:nvPr/>
        </p:nvSpPr>
        <p:spPr bwMode="auto">
          <a:xfrm>
            <a:off x="457200" y="1143000"/>
            <a:ext cx="869950" cy="366713"/>
          </a:xfrm>
          <a:prstGeom prst="rect">
            <a:avLst/>
          </a:prstGeom>
          <a:noFill/>
          <a:ln w="12700">
            <a:noFill/>
            <a:miter lim="800000"/>
            <a:headEnd/>
            <a:tailEnd/>
          </a:ln>
          <a:effectLst/>
        </p:spPr>
        <p:txBody>
          <a:bodyPr wrap="none">
            <a:spAutoFit/>
          </a:bodyPr>
          <a:lstStyle/>
          <a:p>
            <a:r>
              <a:rPr lang="en-US" b="1">
                <a:solidFill>
                  <a:schemeClr val="tx1"/>
                </a:solidFill>
              </a:rPr>
              <a:t>Cache</a:t>
            </a:r>
          </a:p>
        </p:txBody>
      </p:sp>
      <p:sp>
        <p:nvSpPr>
          <p:cNvPr id="1660953" name="Text Box 25"/>
          <p:cNvSpPr txBox="1">
            <a:spLocks noChangeArrowheads="1"/>
          </p:cNvSpPr>
          <p:nvPr/>
        </p:nvSpPr>
        <p:spPr bwMode="auto">
          <a:xfrm>
            <a:off x="5715000" y="609600"/>
            <a:ext cx="1644650" cy="366713"/>
          </a:xfrm>
          <a:prstGeom prst="rect">
            <a:avLst/>
          </a:prstGeom>
          <a:noFill/>
          <a:ln w="12700">
            <a:noFill/>
            <a:miter lim="800000"/>
            <a:headEnd/>
            <a:tailEnd/>
          </a:ln>
          <a:effectLst/>
        </p:spPr>
        <p:txBody>
          <a:bodyPr wrap="none">
            <a:spAutoFit/>
          </a:bodyPr>
          <a:lstStyle/>
          <a:p>
            <a:r>
              <a:rPr lang="en-US" b="1">
                <a:solidFill>
                  <a:schemeClr val="tx1"/>
                </a:solidFill>
              </a:rPr>
              <a:t>Main Memory</a:t>
            </a:r>
          </a:p>
        </p:txBody>
      </p:sp>
      <p:sp>
        <p:nvSpPr>
          <p:cNvPr id="1660954" name="Text Box 26"/>
          <p:cNvSpPr txBox="1">
            <a:spLocks noChangeArrowheads="1"/>
          </p:cNvSpPr>
          <p:nvPr/>
        </p:nvSpPr>
        <p:spPr bwMode="auto">
          <a:xfrm>
            <a:off x="6172200" y="3124200"/>
            <a:ext cx="2743200" cy="2835275"/>
          </a:xfrm>
          <a:prstGeom prst="rect">
            <a:avLst/>
          </a:prstGeom>
          <a:noFill/>
          <a:ln w="12700">
            <a:noFill/>
            <a:miter lim="800000"/>
            <a:headEnd/>
            <a:tailEnd/>
          </a:ln>
          <a:effectLst/>
        </p:spPr>
        <p:txBody>
          <a:bodyPr>
            <a:spAutoFit/>
          </a:bodyPr>
          <a:lstStyle/>
          <a:p>
            <a:r>
              <a:rPr lang="en-US" sz="2000">
                <a:solidFill>
                  <a:schemeClr val="tx1"/>
                </a:solidFill>
              </a:rPr>
              <a:t>Q2: How do we find it?</a:t>
            </a:r>
          </a:p>
          <a:p>
            <a:endParaRPr lang="en-US" sz="2000"/>
          </a:p>
          <a:p>
            <a:r>
              <a:rPr lang="en-US" sz="2000">
                <a:solidFill>
                  <a:schemeClr val="tx1"/>
                </a:solidFill>
              </a:rPr>
              <a:t>Use</a:t>
            </a:r>
            <a:r>
              <a:rPr lang="en-US" sz="2000"/>
              <a:t> next 2 low order memory address bits </a:t>
            </a:r>
            <a:r>
              <a:rPr lang="en-US" sz="2000">
                <a:solidFill>
                  <a:schemeClr val="tx1"/>
                </a:solidFill>
              </a:rPr>
              <a:t>– the</a:t>
            </a:r>
            <a:r>
              <a:rPr lang="en-US" sz="2000"/>
              <a:t> index </a:t>
            </a:r>
            <a:r>
              <a:rPr lang="en-US">
                <a:solidFill>
                  <a:schemeClr val="tx1"/>
                </a:solidFill>
              </a:rPr>
              <a:t>–</a:t>
            </a:r>
            <a:r>
              <a:rPr lang="en-US" sz="2000">
                <a:solidFill>
                  <a:schemeClr val="tx1"/>
                </a:solidFill>
              </a:rPr>
              <a:t> to determine which cache block (i.e., modulo the number of blocks in the cache)</a:t>
            </a:r>
          </a:p>
        </p:txBody>
      </p:sp>
      <p:sp>
        <p:nvSpPr>
          <p:cNvPr id="1660955" name="Line 27"/>
          <p:cNvSpPr>
            <a:spLocks noChangeShapeType="1"/>
          </p:cNvSpPr>
          <p:nvPr/>
        </p:nvSpPr>
        <p:spPr bwMode="auto">
          <a:xfrm>
            <a:off x="4267200" y="2057400"/>
            <a:ext cx="990600" cy="0"/>
          </a:xfrm>
          <a:prstGeom prst="line">
            <a:avLst/>
          </a:prstGeom>
          <a:noFill/>
          <a:ln w="12700">
            <a:solidFill>
              <a:schemeClr val="tx1"/>
            </a:solidFill>
            <a:round/>
            <a:headEnd/>
            <a:tailEnd/>
          </a:ln>
          <a:effectLst/>
        </p:spPr>
        <p:txBody>
          <a:bodyPr wrap="none" anchor="ctr"/>
          <a:lstStyle/>
          <a:p>
            <a:endParaRPr lang="en-US"/>
          </a:p>
        </p:txBody>
      </p:sp>
      <p:sp>
        <p:nvSpPr>
          <p:cNvPr id="1660956" name="Line 28"/>
          <p:cNvSpPr>
            <a:spLocks noChangeShapeType="1"/>
          </p:cNvSpPr>
          <p:nvPr/>
        </p:nvSpPr>
        <p:spPr bwMode="auto">
          <a:xfrm>
            <a:off x="4267200" y="2362200"/>
            <a:ext cx="990600" cy="0"/>
          </a:xfrm>
          <a:prstGeom prst="line">
            <a:avLst/>
          </a:prstGeom>
          <a:noFill/>
          <a:ln w="12700">
            <a:solidFill>
              <a:schemeClr val="tx1"/>
            </a:solidFill>
            <a:round/>
            <a:headEnd/>
            <a:tailEnd/>
          </a:ln>
          <a:effectLst/>
        </p:spPr>
        <p:txBody>
          <a:bodyPr wrap="none" anchor="ctr"/>
          <a:lstStyle/>
          <a:p>
            <a:endParaRPr lang="en-US"/>
          </a:p>
        </p:txBody>
      </p:sp>
      <p:sp>
        <p:nvSpPr>
          <p:cNvPr id="1660957" name="Line 29"/>
          <p:cNvSpPr>
            <a:spLocks noChangeShapeType="1"/>
          </p:cNvSpPr>
          <p:nvPr/>
        </p:nvSpPr>
        <p:spPr bwMode="auto">
          <a:xfrm>
            <a:off x="4267200" y="2667000"/>
            <a:ext cx="990600" cy="0"/>
          </a:xfrm>
          <a:prstGeom prst="line">
            <a:avLst/>
          </a:prstGeom>
          <a:noFill/>
          <a:ln w="12700">
            <a:solidFill>
              <a:schemeClr val="tx1"/>
            </a:solidFill>
            <a:round/>
            <a:headEnd/>
            <a:tailEnd/>
          </a:ln>
          <a:effectLst/>
        </p:spPr>
        <p:txBody>
          <a:bodyPr wrap="none" anchor="ctr"/>
          <a:lstStyle/>
          <a:p>
            <a:endParaRPr lang="en-US"/>
          </a:p>
        </p:txBody>
      </p:sp>
      <p:sp>
        <p:nvSpPr>
          <p:cNvPr id="1660958" name="Line 30"/>
          <p:cNvSpPr>
            <a:spLocks noChangeShapeType="1"/>
          </p:cNvSpPr>
          <p:nvPr/>
        </p:nvSpPr>
        <p:spPr bwMode="auto">
          <a:xfrm>
            <a:off x="4267200" y="2971800"/>
            <a:ext cx="990600" cy="0"/>
          </a:xfrm>
          <a:prstGeom prst="line">
            <a:avLst/>
          </a:prstGeom>
          <a:noFill/>
          <a:ln w="12700">
            <a:solidFill>
              <a:schemeClr val="tx1"/>
            </a:solidFill>
            <a:round/>
            <a:headEnd/>
            <a:tailEnd/>
          </a:ln>
          <a:effectLst/>
        </p:spPr>
        <p:txBody>
          <a:bodyPr wrap="none" anchor="ctr"/>
          <a:lstStyle/>
          <a:p>
            <a:endParaRPr lang="en-US"/>
          </a:p>
        </p:txBody>
      </p:sp>
      <p:sp>
        <p:nvSpPr>
          <p:cNvPr id="1660959" name="Line 31"/>
          <p:cNvSpPr>
            <a:spLocks noChangeShapeType="1"/>
          </p:cNvSpPr>
          <p:nvPr/>
        </p:nvSpPr>
        <p:spPr bwMode="auto">
          <a:xfrm>
            <a:off x="4267200" y="3276600"/>
            <a:ext cx="990600" cy="0"/>
          </a:xfrm>
          <a:prstGeom prst="line">
            <a:avLst/>
          </a:prstGeom>
          <a:noFill/>
          <a:ln w="12700">
            <a:solidFill>
              <a:schemeClr val="tx1"/>
            </a:solidFill>
            <a:round/>
            <a:headEnd/>
            <a:tailEnd/>
          </a:ln>
          <a:effectLst/>
        </p:spPr>
        <p:txBody>
          <a:bodyPr wrap="none" anchor="ctr"/>
          <a:lstStyle/>
          <a:p>
            <a:endParaRPr lang="en-US"/>
          </a:p>
        </p:txBody>
      </p:sp>
      <p:sp>
        <p:nvSpPr>
          <p:cNvPr id="1660960" name="Line 32"/>
          <p:cNvSpPr>
            <a:spLocks noChangeShapeType="1"/>
          </p:cNvSpPr>
          <p:nvPr/>
        </p:nvSpPr>
        <p:spPr bwMode="auto">
          <a:xfrm>
            <a:off x="4267200" y="3581400"/>
            <a:ext cx="990600" cy="0"/>
          </a:xfrm>
          <a:prstGeom prst="line">
            <a:avLst/>
          </a:prstGeom>
          <a:noFill/>
          <a:ln w="12700">
            <a:solidFill>
              <a:schemeClr val="tx1"/>
            </a:solidFill>
            <a:round/>
            <a:headEnd/>
            <a:tailEnd/>
          </a:ln>
          <a:effectLst/>
        </p:spPr>
        <p:txBody>
          <a:bodyPr wrap="none" anchor="ctr"/>
          <a:lstStyle/>
          <a:p>
            <a:endParaRPr lang="en-US"/>
          </a:p>
        </p:txBody>
      </p:sp>
      <p:sp>
        <p:nvSpPr>
          <p:cNvPr id="1660961" name="Line 33"/>
          <p:cNvSpPr>
            <a:spLocks noChangeShapeType="1"/>
          </p:cNvSpPr>
          <p:nvPr/>
        </p:nvSpPr>
        <p:spPr bwMode="auto">
          <a:xfrm>
            <a:off x="4267200" y="4495800"/>
            <a:ext cx="990600" cy="0"/>
          </a:xfrm>
          <a:prstGeom prst="line">
            <a:avLst/>
          </a:prstGeom>
          <a:noFill/>
          <a:ln w="12700">
            <a:solidFill>
              <a:schemeClr val="tx1"/>
            </a:solidFill>
            <a:round/>
            <a:headEnd/>
            <a:tailEnd/>
          </a:ln>
          <a:effectLst/>
        </p:spPr>
        <p:txBody>
          <a:bodyPr wrap="none" anchor="ctr"/>
          <a:lstStyle/>
          <a:p>
            <a:endParaRPr lang="en-US"/>
          </a:p>
        </p:txBody>
      </p:sp>
      <p:sp>
        <p:nvSpPr>
          <p:cNvPr id="1660962" name="Line 34"/>
          <p:cNvSpPr>
            <a:spLocks noChangeShapeType="1"/>
          </p:cNvSpPr>
          <p:nvPr/>
        </p:nvSpPr>
        <p:spPr bwMode="auto">
          <a:xfrm>
            <a:off x="4267200" y="3886200"/>
            <a:ext cx="990600" cy="0"/>
          </a:xfrm>
          <a:prstGeom prst="line">
            <a:avLst/>
          </a:prstGeom>
          <a:noFill/>
          <a:ln w="12700">
            <a:solidFill>
              <a:schemeClr val="tx1"/>
            </a:solidFill>
            <a:round/>
            <a:headEnd/>
            <a:tailEnd/>
          </a:ln>
          <a:effectLst/>
        </p:spPr>
        <p:txBody>
          <a:bodyPr wrap="none" anchor="ctr"/>
          <a:lstStyle/>
          <a:p>
            <a:endParaRPr lang="en-US"/>
          </a:p>
        </p:txBody>
      </p:sp>
      <p:sp>
        <p:nvSpPr>
          <p:cNvPr id="1660963" name="Line 35"/>
          <p:cNvSpPr>
            <a:spLocks noChangeShapeType="1"/>
          </p:cNvSpPr>
          <p:nvPr/>
        </p:nvSpPr>
        <p:spPr bwMode="auto">
          <a:xfrm>
            <a:off x="4267200" y="4191000"/>
            <a:ext cx="990600" cy="0"/>
          </a:xfrm>
          <a:prstGeom prst="line">
            <a:avLst/>
          </a:prstGeom>
          <a:noFill/>
          <a:ln w="12700">
            <a:solidFill>
              <a:schemeClr val="tx1"/>
            </a:solidFill>
            <a:round/>
            <a:headEnd/>
            <a:tailEnd/>
          </a:ln>
          <a:effectLst/>
        </p:spPr>
        <p:txBody>
          <a:bodyPr wrap="none" anchor="ctr"/>
          <a:lstStyle/>
          <a:p>
            <a:endParaRPr lang="en-US"/>
          </a:p>
        </p:txBody>
      </p:sp>
      <p:grpSp>
        <p:nvGrpSpPr>
          <p:cNvPr id="3" name="Group 36"/>
          <p:cNvGrpSpPr>
            <a:grpSpLocks/>
          </p:cNvGrpSpPr>
          <p:nvPr/>
        </p:nvGrpSpPr>
        <p:grpSpPr bwMode="auto">
          <a:xfrm>
            <a:off x="1600200" y="2057400"/>
            <a:ext cx="609600" cy="1219200"/>
            <a:chOff x="1344" y="1056"/>
            <a:chExt cx="624" cy="768"/>
          </a:xfrm>
        </p:grpSpPr>
        <p:sp>
          <p:nvSpPr>
            <p:cNvPr id="1660965" name="Rectangle 37"/>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660966" name="Line 38"/>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660967" name="Line 39"/>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660968" name="Line 40"/>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sp>
        <p:nvSpPr>
          <p:cNvPr id="1660969" name="Text Box 41"/>
          <p:cNvSpPr txBox="1">
            <a:spLocks noChangeArrowheads="1"/>
          </p:cNvSpPr>
          <p:nvPr/>
        </p:nvSpPr>
        <p:spPr bwMode="auto">
          <a:xfrm>
            <a:off x="1600200" y="1600200"/>
            <a:ext cx="577850" cy="366713"/>
          </a:xfrm>
          <a:prstGeom prst="rect">
            <a:avLst/>
          </a:prstGeom>
          <a:noFill/>
          <a:ln w="12700">
            <a:noFill/>
            <a:miter lim="800000"/>
            <a:headEnd/>
            <a:tailEnd/>
          </a:ln>
          <a:effectLst/>
        </p:spPr>
        <p:txBody>
          <a:bodyPr wrap="none">
            <a:spAutoFit/>
          </a:bodyPr>
          <a:lstStyle/>
          <a:p>
            <a:r>
              <a:rPr lang="en-US">
                <a:solidFill>
                  <a:schemeClr val="accent2"/>
                </a:solidFill>
              </a:rPr>
              <a:t>Tag</a:t>
            </a:r>
          </a:p>
        </p:txBody>
      </p:sp>
      <p:sp>
        <p:nvSpPr>
          <p:cNvPr id="1660970" name="Text Box 42"/>
          <p:cNvSpPr txBox="1">
            <a:spLocks noChangeArrowheads="1"/>
          </p:cNvSpPr>
          <p:nvPr/>
        </p:nvSpPr>
        <p:spPr bwMode="auto">
          <a:xfrm>
            <a:off x="2362200" y="1600200"/>
            <a:ext cx="666750" cy="366713"/>
          </a:xfrm>
          <a:prstGeom prst="rect">
            <a:avLst/>
          </a:prstGeom>
          <a:noFill/>
          <a:ln w="12700">
            <a:noFill/>
            <a:miter lim="800000"/>
            <a:headEnd/>
            <a:tailEnd/>
          </a:ln>
          <a:effectLst/>
        </p:spPr>
        <p:txBody>
          <a:bodyPr wrap="none">
            <a:spAutoFit/>
          </a:bodyPr>
          <a:lstStyle/>
          <a:p>
            <a:r>
              <a:rPr lang="en-US">
                <a:solidFill>
                  <a:schemeClr val="tx1"/>
                </a:solidFill>
              </a:rPr>
              <a:t>Data</a:t>
            </a:r>
          </a:p>
        </p:txBody>
      </p:sp>
      <p:sp>
        <p:nvSpPr>
          <p:cNvPr id="1660971" name="Rectangle 43" descr="5%"/>
          <p:cNvSpPr>
            <a:spLocks noChangeArrowheads="1"/>
          </p:cNvSpPr>
          <p:nvPr/>
        </p:nvSpPr>
        <p:spPr bwMode="auto">
          <a:xfrm>
            <a:off x="4267200" y="83820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660972" name="Rectangle 44" descr="5%"/>
          <p:cNvSpPr>
            <a:spLocks noChangeArrowheads="1"/>
          </p:cNvSpPr>
          <p:nvPr/>
        </p:nvSpPr>
        <p:spPr bwMode="auto">
          <a:xfrm>
            <a:off x="2209800" y="205740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660973" name="Rectangle 45" descr="5%"/>
          <p:cNvSpPr>
            <a:spLocks noChangeArrowheads="1"/>
          </p:cNvSpPr>
          <p:nvPr/>
        </p:nvSpPr>
        <p:spPr bwMode="auto">
          <a:xfrm>
            <a:off x="4267200" y="205740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660974" name="Rectangle 46" descr="5%"/>
          <p:cNvSpPr>
            <a:spLocks noChangeArrowheads="1"/>
          </p:cNvSpPr>
          <p:nvPr/>
        </p:nvSpPr>
        <p:spPr bwMode="auto">
          <a:xfrm>
            <a:off x="4267200" y="327660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660975" name="Rectangle 47" descr="5%"/>
          <p:cNvSpPr>
            <a:spLocks noChangeArrowheads="1"/>
          </p:cNvSpPr>
          <p:nvPr/>
        </p:nvSpPr>
        <p:spPr bwMode="auto">
          <a:xfrm>
            <a:off x="4267200" y="449580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660976" name="Rectangle 48" descr="5%"/>
          <p:cNvSpPr>
            <a:spLocks noChangeArrowheads="1"/>
          </p:cNvSpPr>
          <p:nvPr/>
        </p:nvSpPr>
        <p:spPr bwMode="auto">
          <a:xfrm>
            <a:off x="4267200" y="541020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660977" name="Rectangle 49" descr="5%"/>
          <p:cNvSpPr>
            <a:spLocks noChangeArrowheads="1"/>
          </p:cNvSpPr>
          <p:nvPr/>
        </p:nvSpPr>
        <p:spPr bwMode="auto">
          <a:xfrm>
            <a:off x="4267200" y="419100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660978" name="Rectangle 50" descr="5%"/>
          <p:cNvSpPr>
            <a:spLocks noChangeArrowheads="1"/>
          </p:cNvSpPr>
          <p:nvPr/>
        </p:nvSpPr>
        <p:spPr bwMode="auto">
          <a:xfrm>
            <a:off x="4267200" y="297180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660979" name="Rectangle 51" descr="5%"/>
          <p:cNvSpPr>
            <a:spLocks noChangeArrowheads="1"/>
          </p:cNvSpPr>
          <p:nvPr/>
        </p:nvSpPr>
        <p:spPr bwMode="auto">
          <a:xfrm>
            <a:off x="4267200" y="175260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660980" name="Rectangle 52" descr="5%"/>
          <p:cNvSpPr>
            <a:spLocks noChangeArrowheads="1"/>
          </p:cNvSpPr>
          <p:nvPr/>
        </p:nvSpPr>
        <p:spPr bwMode="auto">
          <a:xfrm>
            <a:off x="2209800" y="297180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660981" name="Rectangle 53" descr="5%"/>
          <p:cNvSpPr>
            <a:spLocks noChangeArrowheads="1"/>
          </p:cNvSpPr>
          <p:nvPr/>
        </p:nvSpPr>
        <p:spPr bwMode="auto">
          <a:xfrm>
            <a:off x="4267200" y="114300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660982" name="Rectangle 54" descr="5%"/>
          <p:cNvSpPr>
            <a:spLocks noChangeArrowheads="1"/>
          </p:cNvSpPr>
          <p:nvPr/>
        </p:nvSpPr>
        <p:spPr bwMode="auto">
          <a:xfrm>
            <a:off x="2209800" y="236220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660983" name="Rectangle 55" descr="5%"/>
          <p:cNvSpPr>
            <a:spLocks noChangeArrowheads="1"/>
          </p:cNvSpPr>
          <p:nvPr/>
        </p:nvSpPr>
        <p:spPr bwMode="auto">
          <a:xfrm>
            <a:off x="4267200" y="236220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660984" name="Rectangle 56" descr="5%"/>
          <p:cNvSpPr>
            <a:spLocks noChangeArrowheads="1"/>
          </p:cNvSpPr>
          <p:nvPr/>
        </p:nvSpPr>
        <p:spPr bwMode="auto">
          <a:xfrm>
            <a:off x="4267200" y="358140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660985" name="Rectangle 57" descr="5%"/>
          <p:cNvSpPr>
            <a:spLocks noChangeArrowheads="1"/>
          </p:cNvSpPr>
          <p:nvPr/>
        </p:nvSpPr>
        <p:spPr bwMode="auto">
          <a:xfrm>
            <a:off x="4267200" y="480060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660986" name="Rectangle 58" descr="5%"/>
          <p:cNvSpPr>
            <a:spLocks noChangeArrowheads="1"/>
          </p:cNvSpPr>
          <p:nvPr/>
        </p:nvSpPr>
        <p:spPr bwMode="auto">
          <a:xfrm>
            <a:off x="4267200" y="510540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endParaRPr lang="en-US"/>
          </a:p>
        </p:txBody>
      </p:sp>
      <p:sp>
        <p:nvSpPr>
          <p:cNvPr id="1660987" name="Rectangle 59" descr="5%"/>
          <p:cNvSpPr>
            <a:spLocks noChangeArrowheads="1"/>
          </p:cNvSpPr>
          <p:nvPr/>
        </p:nvSpPr>
        <p:spPr bwMode="auto">
          <a:xfrm>
            <a:off x="4267200" y="388620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endParaRPr lang="en-US"/>
          </a:p>
        </p:txBody>
      </p:sp>
      <p:sp>
        <p:nvSpPr>
          <p:cNvPr id="1660988" name="Rectangle 60" descr="5%"/>
          <p:cNvSpPr>
            <a:spLocks noChangeArrowheads="1"/>
          </p:cNvSpPr>
          <p:nvPr/>
        </p:nvSpPr>
        <p:spPr bwMode="auto">
          <a:xfrm>
            <a:off x="4267200" y="266700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endParaRPr lang="en-US"/>
          </a:p>
        </p:txBody>
      </p:sp>
      <p:sp>
        <p:nvSpPr>
          <p:cNvPr id="1660989" name="Rectangle 61" descr="5%"/>
          <p:cNvSpPr>
            <a:spLocks noChangeArrowheads="1"/>
          </p:cNvSpPr>
          <p:nvPr/>
        </p:nvSpPr>
        <p:spPr bwMode="auto">
          <a:xfrm>
            <a:off x="4267200" y="144780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endParaRPr lang="en-US"/>
          </a:p>
        </p:txBody>
      </p:sp>
      <p:sp>
        <p:nvSpPr>
          <p:cNvPr id="1660990" name="Rectangle 62" descr="5%"/>
          <p:cNvSpPr>
            <a:spLocks noChangeArrowheads="1"/>
          </p:cNvSpPr>
          <p:nvPr/>
        </p:nvSpPr>
        <p:spPr bwMode="auto">
          <a:xfrm>
            <a:off x="2209800" y="266700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endParaRPr lang="en-US"/>
          </a:p>
        </p:txBody>
      </p:sp>
      <p:sp>
        <p:nvSpPr>
          <p:cNvPr id="1660991" name="Text Box 63"/>
          <p:cNvSpPr txBox="1">
            <a:spLocks noChangeArrowheads="1"/>
          </p:cNvSpPr>
          <p:nvPr/>
        </p:nvSpPr>
        <p:spPr bwMode="auto">
          <a:xfrm>
            <a:off x="609600" y="4038600"/>
            <a:ext cx="2819400" cy="2225675"/>
          </a:xfrm>
          <a:prstGeom prst="rect">
            <a:avLst/>
          </a:prstGeom>
          <a:noFill/>
          <a:ln w="12700">
            <a:noFill/>
            <a:miter lim="800000"/>
            <a:headEnd/>
            <a:tailEnd/>
          </a:ln>
          <a:effectLst/>
        </p:spPr>
        <p:txBody>
          <a:bodyPr>
            <a:spAutoFit/>
          </a:bodyPr>
          <a:lstStyle/>
          <a:p>
            <a:r>
              <a:rPr lang="en-US" sz="2000">
                <a:solidFill>
                  <a:schemeClr val="tx1"/>
                </a:solidFill>
              </a:rPr>
              <a:t>Q1: Is it there?</a:t>
            </a:r>
          </a:p>
          <a:p>
            <a:endParaRPr lang="en-US" sz="2000"/>
          </a:p>
          <a:p>
            <a:r>
              <a:rPr lang="en-US" sz="2000">
                <a:solidFill>
                  <a:schemeClr val="tx1"/>
                </a:solidFill>
              </a:rPr>
              <a:t>Compare the cache </a:t>
            </a:r>
            <a:r>
              <a:rPr lang="en-US" sz="2000">
                <a:solidFill>
                  <a:schemeClr val="accent2"/>
                </a:solidFill>
              </a:rPr>
              <a:t>tag</a:t>
            </a:r>
            <a:r>
              <a:rPr lang="en-US" sz="2000">
                <a:solidFill>
                  <a:schemeClr val="tx1"/>
                </a:solidFill>
              </a:rPr>
              <a:t> to the </a:t>
            </a:r>
            <a:r>
              <a:rPr lang="en-US" sz="2000">
                <a:solidFill>
                  <a:schemeClr val="accent2"/>
                </a:solidFill>
              </a:rPr>
              <a:t>high order 2 memory address bits</a:t>
            </a:r>
            <a:r>
              <a:rPr lang="en-US" sz="2000">
                <a:solidFill>
                  <a:schemeClr val="tx1"/>
                </a:solidFill>
              </a:rPr>
              <a:t> to tell if the memory block is in the cache</a:t>
            </a:r>
          </a:p>
        </p:txBody>
      </p:sp>
      <p:grpSp>
        <p:nvGrpSpPr>
          <p:cNvPr id="4" name="Group 64"/>
          <p:cNvGrpSpPr>
            <a:grpSpLocks/>
          </p:cNvGrpSpPr>
          <p:nvPr/>
        </p:nvGrpSpPr>
        <p:grpSpPr bwMode="auto">
          <a:xfrm>
            <a:off x="1219200" y="2057400"/>
            <a:ext cx="381000" cy="1219200"/>
            <a:chOff x="1344" y="1056"/>
            <a:chExt cx="624" cy="768"/>
          </a:xfrm>
        </p:grpSpPr>
        <p:sp>
          <p:nvSpPr>
            <p:cNvPr id="1660993" name="Rectangle 65"/>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660994" name="Line 66"/>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660995" name="Line 67"/>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660996" name="Line 68"/>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sp>
        <p:nvSpPr>
          <p:cNvPr id="1660997" name="Text Box 69"/>
          <p:cNvSpPr txBox="1">
            <a:spLocks noChangeArrowheads="1"/>
          </p:cNvSpPr>
          <p:nvPr/>
        </p:nvSpPr>
        <p:spPr bwMode="auto">
          <a:xfrm>
            <a:off x="990600" y="1600200"/>
            <a:ext cx="692150" cy="366713"/>
          </a:xfrm>
          <a:prstGeom prst="rect">
            <a:avLst/>
          </a:prstGeom>
          <a:noFill/>
          <a:ln w="12700">
            <a:noFill/>
            <a:miter lim="800000"/>
            <a:headEnd/>
            <a:tailEnd/>
          </a:ln>
          <a:effectLst/>
        </p:spPr>
        <p:txBody>
          <a:bodyPr wrap="none">
            <a:spAutoFit/>
          </a:bodyPr>
          <a:lstStyle/>
          <a:p>
            <a:r>
              <a:rPr lang="en-US">
                <a:solidFill>
                  <a:schemeClr val="tx1"/>
                </a:solidFill>
              </a:rPr>
              <a:t>Valid</a:t>
            </a:r>
          </a:p>
        </p:txBody>
      </p:sp>
      <p:grpSp>
        <p:nvGrpSpPr>
          <p:cNvPr id="5" name="Group 70"/>
          <p:cNvGrpSpPr>
            <a:grpSpLocks/>
          </p:cNvGrpSpPr>
          <p:nvPr/>
        </p:nvGrpSpPr>
        <p:grpSpPr bwMode="auto">
          <a:xfrm>
            <a:off x="3200400" y="990600"/>
            <a:ext cx="1066800" cy="2133600"/>
            <a:chOff x="2016" y="624"/>
            <a:chExt cx="672" cy="1344"/>
          </a:xfrm>
        </p:grpSpPr>
        <p:sp>
          <p:nvSpPr>
            <p:cNvPr id="1660999" name="Line 71"/>
            <p:cNvSpPr>
              <a:spLocks noChangeShapeType="1"/>
            </p:cNvSpPr>
            <p:nvPr/>
          </p:nvSpPr>
          <p:spPr bwMode="auto">
            <a:xfrm flipH="1">
              <a:off x="2016" y="624"/>
              <a:ext cx="672" cy="768"/>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00" name="Line 72"/>
            <p:cNvSpPr>
              <a:spLocks noChangeShapeType="1"/>
            </p:cNvSpPr>
            <p:nvPr/>
          </p:nvSpPr>
          <p:spPr bwMode="auto">
            <a:xfrm flipH="1">
              <a:off x="2016" y="816"/>
              <a:ext cx="672" cy="768"/>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01" name="Line 73"/>
            <p:cNvSpPr>
              <a:spLocks noChangeShapeType="1"/>
            </p:cNvSpPr>
            <p:nvPr/>
          </p:nvSpPr>
          <p:spPr bwMode="auto">
            <a:xfrm flipH="1">
              <a:off x="2016" y="1008"/>
              <a:ext cx="672" cy="768"/>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02" name="Line 74"/>
            <p:cNvSpPr>
              <a:spLocks noChangeShapeType="1"/>
            </p:cNvSpPr>
            <p:nvPr/>
          </p:nvSpPr>
          <p:spPr bwMode="auto">
            <a:xfrm flipH="1">
              <a:off x="2016" y="1200"/>
              <a:ext cx="672" cy="768"/>
            </a:xfrm>
            <a:prstGeom prst="line">
              <a:avLst/>
            </a:prstGeom>
            <a:noFill/>
            <a:ln w="12700">
              <a:solidFill>
                <a:schemeClr val="tx1"/>
              </a:solidFill>
              <a:round/>
              <a:headEnd type="triangle" w="med" len="med"/>
              <a:tailEnd type="triangle" w="med" len="med"/>
            </a:ln>
            <a:effectLst/>
          </p:spPr>
          <p:txBody>
            <a:bodyPr/>
            <a:lstStyle/>
            <a:p>
              <a:endParaRPr lang="en-US"/>
            </a:p>
          </p:txBody>
        </p:sp>
      </p:grpSp>
      <p:grpSp>
        <p:nvGrpSpPr>
          <p:cNvPr id="6" name="Group 75"/>
          <p:cNvGrpSpPr>
            <a:grpSpLocks/>
          </p:cNvGrpSpPr>
          <p:nvPr/>
        </p:nvGrpSpPr>
        <p:grpSpPr bwMode="auto">
          <a:xfrm>
            <a:off x="3200400" y="2209800"/>
            <a:ext cx="1066800" cy="914400"/>
            <a:chOff x="2016" y="1392"/>
            <a:chExt cx="672" cy="576"/>
          </a:xfrm>
        </p:grpSpPr>
        <p:sp>
          <p:nvSpPr>
            <p:cNvPr id="1661004" name="Line 76"/>
            <p:cNvSpPr>
              <a:spLocks noChangeShapeType="1"/>
            </p:cNvSpPr>
            <p:nvPr/>
          </p:nvSpPr>
          <p:spPr bwMode="auto">
            <a:xfrm flipH="1">
              <a:off x="2016" y="1392"/>
              <a:ext cx="672" cy="0"/>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05" name="Line 77"/>
            <p:cNvSpPr>
              <a:spLocks noChangeShapeType="1"/>
            </p:cNvSpPr>
            <p:nvPr/>
          </p:nvSpPr>
          <p:spPr bwMode="auto">
            <a:xfrm flipH="1">
              <a:off x="2016" y="1584"/>
              <a:ext cx="672" cy="0"/>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06" name="Line 78"/>
            <p:cNvSpPr>
              <a:spLocks noChangeShapeType="1"/>
            </p:cNvSpPr>
            <p:nvPr/>
          </p:nvSpPr>
          <p:spPr bwMode="auto">
            <a:xfrm flipH="1">
              <a:off x="2016" y="1776"/>
              <a:ext cx="672" cy="0"/>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07" name="Line 79"/>
            <p:cNvSpPr>
              <a:spLocks noChangeShapeType="1"/>
            </p:cNvSpPr>
            <p:nvPr/>
          </p:nvSpPr>
          <p:spPr bwMode="auto">
            <a:xfrm flipH="1">
              <a:off x="2016" y="1968"/>
              <a:ext cx="672" cy="0"/>
            </a:xfrm>
            <a:prstGeom prst="line">
              <a:avLst/>
            </a:prstGeom>
            <a:noFill/>
            <a:ln w="12700">
              <a:solidFill>
                <a:schemeClr val="tx1"/>
              </a:solidFill>
              <a:round/>
              <a:headEnd type="triangle" w="med" len="med"/>
              <a:tailEnd type="triangle" w="med" len="med"/>
            </a:ln>
            <a:effectLst/>
          </p:spPr>
          <p:txBody>
            <a:bodyPr/>
            <a:lstStyle/>
            <a:p>
              <a:endParaRPr lang="en-US"/>
            </a:p>
          </p:txBody>
        </p:sp>
      </p:grpSp>
      <p:grpSp>
        <p:nvGrpSpPr>
          <p:cNvPr id="7" name="Group 80"/>
          <p:cNvGrpSpPr>
            <a:grpSpLocks/>
          </p:cNvGrpSpPr>
          <p:nvPr/>
        </p:nvGrpSpPr>
        <p:grpSpPr bwMode="auto">
          <a:xfrm>
            <a:off x="3200400" y="2286000"/>
            <a:ext cx="1066800" cy="2133600"/>
            <a:chOff x="2016" y="1392"/>
            <a:chExt cx="672" cy="1344"/>
          </a:xfrm>
        </p:grpSpPr>
        <p:sp>
          <p:nvSpPr>
            <p:cNvPr id="1661009" name="Line 81"/>
            <p:cNvSpPr>
              <a:spLocks noChangeShapeType="1"/>
            </p:cNvSpPr>
            <p:nvPr/>
          </p:nvSpPr>
          <p:spPr bwMode="auto">
            <a:xfrm flipH="1" flipV="1">
              <a:off x="2016" y="1392"/>
              <a:ext cx="672" cy="768"/>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10" name="Line 82"/>
            <p:cNvSpPr>
              <a:spLocks noChangeShapeType="1"/>
            </p:cNvSpPr>
            <p:nvPr/>
          </p:nvSpPr>
          <p:spPr bwMode="auto">
            <a:xfrm flipH="1" flipV="1">
              <a:off x="2016" y="1584"/>
              <a:ext cx="672" cy="768"/>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11" name="Line 83"/>
            <p:cNvSpPr>
              <a:spLocks noChangeShapeType="1"/>
            </p:cNvSpPr>
            <p:nvPr/>
          </p:nvSpPr>
          <p:spPr bwMode="auto">
            <a:xfrm flipH="1" flipV="1">
              <a:off x="2016" y="1776"/>
              <a:ext cx="672" cy="768"/>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12" name="Line 84"/>
            <p:cNvSpPr>
              <a:spLocks noChangeShapeType="1"/>
            </p:cNvSpPr>
            <p:nvPr/>
          </p:nvSpPr>
          <p:spPr bwMode="auto">
            <a:xfrm flipH="1" flipV="1">
              <a:off x="2016" y="1968"/>
              <a:ext cx="672" cy="768"/>
            </a:xfrm>
            <a:prstGeom prst="line">
              <a:avLst/>
            </a:prstGeom>
            <a:noFill/>
            <a:ln w="12700">
              <a:solidFill>
                <a:schemeClr val="tx1"/>
              </a:solidFill>
              <a:round/>
              <a:headEnd type="triangle" w="med" len="med"/>
              <a:tailEnd type="triangle" w="med" len="med"/>
            </a:ln>
            <a:effectLst/>
          </p:spPr>
          <p:txBody>
            <a:bodyPr/>
            <a:lstStyle/>
            <a:p>
              <a:endParaRPr lang="en-US"/>
            </a:p>
          </p:txBody>
        </p:sp>
      </p:grpSp>
      <p:grpSp>
        <p:nvGrpSpPr>
          <p:cNvPr id="8" name="Group 93"/>
          <p:cNvGrpSpPr>
            <a:grpSpLocks/>
          </p:cNvGrpSpPr>
          <p:nvPr/>
        </p:nvGrpSpPr>
        <p:grpSpPr bwMode="auto">
          <a:xfrm>
            <a:off x="3200400" y="2209800"/>
            <a:ext cx="1066800" cy="3352800"/>
            <a:chOff x="2016" y="2112"/>
            <a:chExt cx="672" cy="2112"/>
          </a:xfrm>
        </p:grpSpPr>
        <p:sp>
          <p:nvSpPr>
            <p:cNvPr id="1661015" name="Line 87"/>
            <p:cNvSpPr>
              <a:spLocks noChangeShapeType="1"/>
            </p:cNvSpPr>
            <p:nvPr/>
          </p:nvSpPr>
          <p:spPr bwMode="auto">
            <a:xfrm>
              <a:off x="2016" y="2112"/>
              <a:ext cx="672" cy="1536"/>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16" name="Line 88"/>
            <p:cNvSpPr>
              <a:spLocks noChangeShapeType="1"/>
            </p:cNvSpPr>
            <p:nvPr/>
          </p:nvSpPr>
          <p:spPr bwMode="auto">
            <a:xfrm>
              <a:off x="2016" y="2304"/>
              <a:ext cx="672" cy="1536"/>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17" name="Line 89"/>
            <p:cNvSpPr>
              <a:spLocks noChangeShapeType="1"/>
            </p:cNvSpPr>
            <p:nvPr/>
          </p:nvSpPr>
          <p:spPr bwMode="auto">
            <a:xfrm>
              <a:off x="2016" y="2496"/>
              <a:ext cx="672" cy="1536"/>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18" name="Line 90"/>
            <p:cNvSpPr>
              <a:spLocks noChangeShapeType="1"/>
            </p:cNvSpPr>
            <p:nvPr/>
          </p:nvSpPr>
          <p:spPr bwMode="auto">
            <a:xfrm>
              <a:off x="2016" y="2688"/>
              <a:ext cx="672" cy="1536"/>
            </a:xfrm>
            <a:prstGeom prst="line">
              <a:avLst/>
            </a:prstGeom>
            <a:noFill/>
            <a:ln w="12700">
              <a:solidFill>
                <a:schemeClr val="tx1"/>
              </a:solidFill>
              <a:round/>
              <a:headEnd type="triangle" w="med" len="med"/>
              <a:tailEnd type="triangle" w="med" len="med"/>
            </a:ln>
            <a:effectLst/>
          </p:spPr>
          <p:txBody>
            <a:bodyPr/>
            <a:lstStyle/>
            <a:p>
              <a:endParaRPr lang="en-US"/>
            </a:p>
          </p:txBody>
        </p:sp>
      </p:grpSp>
      <p:sp>
        <p:nvSpPr>
          <p:cNvPr id="1661019" name="Text Box 91"/>
          <p:cNvSpPr txBox="1">
            <a:spLocks noChangeArrowheads="1"/>
          </p:cNvSpPr>
          <p:nvPr/>
        </p:nvSpPr>
        <p:spPr bwMode="auto">
          <a:xfrm>
            <a:off x="5181600" y="838200"/>
            <a:ext cx="990600" cy="4918075"/>
          </a:xfrm>
          <a:prstGeom prst="rect">
            <a:avLst/>
          </a:prstGeom>
          <a:noFill/>
          <a:ln w="12700">
            <a:noFill/>
            <a:miter lim="800000"/>
            <a:headEnd/>
            <a:tailEnd/>
          </a:ln>
          <a:effectLst/>
        </p:spPr>
        <p:txBody>
          <a:bodyPr>
            <a:spAutoFit/>
          </a:bodyPr>
          <a:lstStyle/>
          <a:p>
            <a:pPr>
              <a:lnSpc>
                <a:spcPct val="110000"/>
              </a:lnSpc>
            </a:pPr>
            <a:r>
              <a:rPr lang="en-US">
                <a:solidFill>
                  <a:schemeClr val="accent2"/>
                </a:solidFill>
              </a:rPr>
              <a:t>00</a:t>
            </a:r>
            <a:r>
              <a:rPr lang="en-US"/>
              <a:t>00</a:t>
            </a:r>
            <a:r>
              <a:rPr lang="en-US">
                <a:solidFill>
                  <a:schemeClr val="tx1"/>
                </a:solidFill>
              </a:rPr>
              <a:t>xx</a:t>
            </a:r>
          </a:p>
          <a:p>
            <a:pPr>
              <a:lnSpc>
                <a:spcPct val="110000"/>
              </a:lnSpc>
            </a:pPr>
            <a:r>
              <a:rPr lang="en-US">
                <a:solidFill>
                  <a:schemeClr val="accent2"/>
                </a:solidFill>
              </a:rPr>
              <a:t>00</a:t>
            </a:r>
            <a:r>
              <a:rPr lang="en-US"/>
              <a:t>01</a:t>
            </a:r>
            <a:r>
              <a:rPr lang="en-US">
                <a:solidFill>
                  <a:schemeClr val="tx1"/>
                </a:solidFill>
              </a:rPr>
              <a:t>xx</a:t>
            </a:r>
          </a:p>
          <a:p>
            <a:pPr>
              <a:lnSpc>
                <a:spcPct val="110000"/>
              </a:lnSpc>
            </a:pPr>
            <a:r>
              <a:rPr lang="en-US">
                <a:solidFill>
                  <a:schemeClr val="accent2"/>
                </a:solidFill>
              </a:rPr>
              <a:t>00</a:t>
            </a:r>
            <a:r>
              <a:rPr lang="en-US"/>
              <a:t>10</a:t>
            </a:r>
            <a:r>
              <a:rPr lang="en-US">
                <a:solidFill>
                  <a:schemeClr val="tx1"/>
                </a:solidFill>
              </a:rPr>
              <a:t>xx</a:t>
            </a:r>
          </a:p>
          <a:p>
            <a:pPr>
              <a:lnSpc>
                <a:spcPct val="110000"/>
              </a:lnSpc>
            </a:pPr>
            <a:r>
              <a:rPr lang="en-US">
                <a:solidFill>
                  <a:schemeClr val="accent2"/>
                </a:solidFill>
              </a:rPr>
              <a:t>00</a:t>
            </a:r>
            <a:r>
              <a:rPr lang="en-US"/>
              <a:t>11</a:t>
            </a:r>
            <a:r>
              <a:rPr lang="en-US">
                <a:solidFill>
                  <a:schemeClr val="tx1"/>
                </a:solidFill>
              </a:rPr>
              <a:t>xx</a:t>
            </a:r>
          </a:p>
          <a:p>
            <a:pPr>
              <a:lnSpc>
                <a:spcPct val="110000"/>
              </a:lnSpc>
            </a:pPr>
            <a:r>
              <a:rPr lang="en-US">
                <a:solidFill>
                  <a:schemeClr val="accent2"/>
                </a:solidFill>
              </a:rPr>
              <a:t>01</a:t>
            </a:r>
            <a:r>
              <a:rPr lang="en-US"/>
              <a:t>00</a:t>
            </a:r>
            <a:r>
              <a:rPr lang="en-US">
                <a:solidFill>
                  <a:schemeClr val="tx1"/>
                </a:solidFill>
              </a:rPr>
              <a:t>xx</a:t>
            </a:r>
          </a:p>
          <a:p>
            <a:pPr>
              <a:lnSpc>
                <a:spcPct val="110000"/>
              </a:lnSpc>
            </a:pPr>
            <a:r>
              <a:rPr lang="en-US">
                <a:solidFill>
                  <a:schemeClr val="accent2"/>
                </a:solidFill>
              </a:rPr>
              <a:t>01</a:t>
            </a:r>
            <a:r>
              <a:rPr lang="en-US"/>
              <a:t>01</a:t>
            </a:r>
            <a:r>
              <a:rPr lang="en-US">
                <a:solidFill>
                  <a:schemeClr val="tx1"/>
                </a:solidFill>
              </a:rPr>
              <a:t>xx</a:t>
            </a:r>
          </a:p>
          <a:p>
            <a:pPr>
              <a:lnSpc>
                <a:spcPct val="110000"/>
              </a:lnSpc>
            </a:pPr>
            <a:r>
              <a:rPr lang="en-US">
                <a:solidFill>
                  <a:schemeClr val="accent2"/>
                </a:solidFill>
              </a:rPr>
              <a:t>01</a:t>
            </a:r>
            <a:r>
              <a:rPr lang="en-US"/>
              <a:t>10</a:t>
            </a:r>
            <a:r>
              <a:rPr lang="en-US">
                <a:solidFill>
                  <a:schemeClr val="tx1"/>
                </a:solidFill>
              </a:rPr>
              <a:t>xx</a:t>
            </a:r>
          </a:p>
          <a:p>
            <a:pPr>
              <a:lnSpc>
                <a:spcPct val="110000"/>
              </a:lnSpc>
            </a:pPr>
            <a:r>
              <a:rPr lang="en-US">
                <a:solidFill>
                  <a:schemeClr val="accent2"/>
                </a:solidFill>
              </a:rPr>
              <a:t>01</a:t>
            </a:r>
            <a:r>
              <a:rPr lang="en-US"/>
              <a:t>11</a:t>
            </a:r>
            <a:r>
              <a:rPr lang="en-US">
                <a:solidFill>
                  <a:schemeClr val="tx1"/>
                </a:solidFill>
              </a:rPr>
              <a:t>xx</a:t>
            </a:r>
          </a:p>
          <a:p>
            <a:pPr>
              <a:lnSpc>
                <a:spcPct val="110000"/>
              </a:lnSpc>
            </a:pPr>
            <a:r>
              <a:rPr lang="en-US">
                <a:solidFill>
                  <a:schemeClr val="accent2"/>
                </a:solidFill>
              </a:rPr>
              <a:t>10</a:t>
            </a:r>
            <a:r>
              <a:rPr lang="en-US"/>
              <a:t>00</a:t>
            </a:r>
            <a:r>
              <a:rPr lang="en-US">
                <a:solidFill>
                  <a:schemeClr val="tx1"/>
                </a:solidFill>
              </a:rPr>
              <a:t>xx</a:t>
            </a:r>
          </a:p>
          <a:p>
            <a:pPr>
              <a:lnSpc>
                <a:spcPct val="110000"/>
              </a:lnSpc>
            </a:pPr>
            <a:r>
              <a:rPr lang="en-US">
                <a:solidFill>
                  <a:schemeClr val="accent2"/>
                </a:solidFill>
              </a:rPr>
              <a:t>10</a:t>
            </a:r>
            <a:r>
              <a:rPr lang="en-US"/>
              <a:t>01</a:t>
            </a:r>
            <a:r>
              <a:rPr lang="en-US">
                <a:solidFill>
                  <a:schemeClr val="tx1"/>
                </a:solidFill>
              </a:rPr>
              <a:t>xx</a:t>
            </a:r>
          </a:p>
          <a:p>
            <a:pPr>
              <a:lnSpc>
                <a:spcPct val="110000"/>
              </a:lnSpc>
            </a:pPr>
            <a:r>
              <a:rPr lang="en-US">
                <a:solidFill>
                  <a:schemeClr val="accent2"/>
                </a:solidFill>
              </a:rPr>
              <a:t>10</a:t>
            </a:r>
            <a:r>
              <a:rPr lang="en-US"/>
              <a:t>10</a:t>
            </a:r>
            <a:r>
              <a:rPr lang="en-US">
                <a:solidFill>
                  <a:schemeClr val="tx1"/>
                </a:solidFill>
              </a:rPr>
              <a:t>xx</a:t>
            </a:r>
          </a:p>
          <a:p>
            <a:pPr>
              <a:lnSpc>
                <a:spcPct val="110000"/>
              </a:lnSpc>
            </a:pPr>
            <a:r>
              <a:rPr lang="en-US">
                <a:solidFill>
                  <a:schemeClr val="accent2"/>
                </a:solidFill>
              </a:rPr>
              <a:t>10</a:t>
            </a:r>
            <a:r>
              <a:rPr lang="en-US"/>
              <a:t>11</a:t>
            </a:r>
            <a:r>
              <a:rPr lang="en-US">
                <a:solidFill>
                  <a:schemeClr val="tx1"/>
                </a:solidFill>
              </a:rPr>
              <a:t>xx</a:t>
            </a:r>
          </a:p>
          <a:p>
            <a:pPr>
              <a:lnSpc>
                <a:spcPct val="110000"/>
              </a:lnSpc>
            </a:pPr>
            <a:r>
              <a:rPr lang="en-US">
                <a:solidFill>
                  <a:schemeClr val="accent2"/>
                </a:solidFill>
              </a:rPr>
              <a:t>11</a:t>
            </a:r>
            <a:r>
              <a:rPr lang="en-US"/>
              <a:t>00</a:t>
            </a:r>
            <a:r>
              <a:rPr lang="en-US">
                <a:solidFill>
                  <a:schemeClr val="tx1"/>
                </a:solidFill>
              </a:rPr>
              <a:t>xx</a:t>
            </a:r>
          </a:p>
          <a:p>
            <a:pPr>
              <a:lnSpc>
                <a:spcPct val="110000"/>
              </a:lnSpc>
            </a:pPr>
            <a:r>
              <a:rPr lang="en-US">
                <a:solidFill>
                  <a:schemeClr val="accent2"/>
                </a:solidFill>
              </a:rPr>
              <a:t>11</a:t>
            </a:r>
            <a:r>
              <a:rPr lang="en-US"/>
              <a:t>01</a:t>
            </a:r>
            <a:r>
              <a:rPr lang="en-US">
                <a:solidFill>
                  <a:schemeClr val="tx1"/>
                </a:solidFill>
              </a:rPr>
              <a:t>xx</a:t>
            </a:r>
          </a:p>
          <a:p>
            <a:pPr>
              <a:lnSpc>
                <a:spcPct val="110000"/>
              </a:lnSpc>
            </a:pPr>
            <a:r>
              <a:rPr lang="en-US">
                <a:solidFill>
                  <a:schemeClr val="accent2"/>
                </a:solidFill>
              </a:rPr>
              <a:t>11</a:t>
            </a:r>
            <a:r>
              <a:rPr lang="en-US"/>
              <a:t>10</a:t>
            </a:r>
            <a:r>
              <a:rPr lang="en-US">
                <a:solidFill>
                  <a:schemeClr val="tx1"/>
                </a:solidFill>
              </a:rPr>
              <a:t>xx</a:t>
            </a:r>
          </a:p>
          <a:p>
            <a:pPr>
              <a:lnSpc>
                <a:spcPct val="110000"/>
              </a:lnSpc>
            </a:pPr>
            <a:r>
              <a:rPr lang="en-US">
                <a:solidFill>
                  <a:schemeClr val="accent2"/>
                </a:solidFill>
              </a:rPr>
              <a:t>11</a:t>
            </a:r>
            <a:r>
              <a:rPr lang="en-US"/>
              <a:t>11</a:t>
            </a:r>
            <a:r>
              <a:rPr lang="en-US">
                <a:solidFill>
                  <a:schemeClr val="tx1"/>
                </a:solidFill>
              </a:rPr>
              <a:t>xx</a:t>
            </a:r>
          </a:p>
        </p:txBody>
      </p:sp>
      <p:sp>
        <p:nvSpPr>
          <p:cNvPr id="1661020" name="Text Box 92"/>
          <p:cNvSpPr txBox="1">
            <a:spLocks noChangeArrowheads="1"/>
          </p:cNvSpPr>
          <p:nvPr/>
        </p:nvSpPr>
        <p:spPr bwMode="auto">
          <a:xfrm>
            <a:off x="6248400" y="1066800"/>
            <a:ext cx="2514600" cy="1200329"/>
          </a:xfrm>
          <a:prstGeom prst="rect">
            <a:avLst/>
          </a:prstGeom>
          <a:noFill/>
          <a:ln w="12700">
            <a:noFill/>
            <a:miter lim="800000"/>
            <a:headEnd/>
            <a:tailEnd/>
          </a:ln>
          <a:effectLst/>
        </p:spPr>
        <p:txBody>
          <a:bodyPr>
            <a:spAutoFit/>
          </a:bodyPr>
          <a:lstStyle/>
          <a:p>
            <a:r>
              <a:rPr lang="en-US" dirty="0" smtClean="0">
                <a:solidFill>
                  <a:schemeClr val="tx1"/>
                </a:solidFill>
              </a:rPr>
              <a:t>One word blocks</a:t>
            </a:r>
          </a:p>
          <a:p>
            <a:r>
              <a:rPr lang="en-US" dirty="0" smtClean="0">
                <a:solidFill>
                  <a:schemeClr val="tx1"/>
                </a:solidFill>
              </a:rPr>
              <a:t>Two </a:t>
            </a:r>
            <a:r>
              <a:rPr lang="en-US" dirty="0">
                <a:solidFill>
                  <a:schemeClr val="tx1"/>
                </a:solidFill>
              </a:rPr>
              <a:t>low order bits define the byte in the word (32b words)</a:t>
            </a:r>
          </a:p>
        </p:txBody>
      </p:sp>
      <p:sp>
        <p:nvSpPr>
          <p:cNvPr id="1661022" name="Text Box 94"/>
          <p:cNvSpPr txBox="1">
            <a:spLocks noChangeArrowheads="1"/>
          </p:cNvSpPr>
          <p:nvPr/>
        </p:nvSpPr>
        <p:spPr bwMode="auto">
          <a:xfrm>
            <a:off x="3276600" y="6172200"/>
            <a:ext cx="5486400" cy="366713"/>
          </a:xfrm>
          <a:prstGeom prst="rect">
            <a:avLst/>
          </a:prstGeom>
          <a:noFill/>
          <a:ln w="12700">
            <a:noFill/>
            <a:miter lim="800000"/>
            <a:headEnd/>
            <a:tailEnd/>
          </a:ln>
          <a:effectLst/>
        </p:spPr>
        <p:txBody>
          <a:bodyPr>
            <a:spAutoFit/>
          </a:bodyPr>
          <a:lstStyle/>
          <a:p>
            <a:r>
              <a:rPr lang="en-US" dirty="0">
                <a:solidFill>
                  <a:srgbClr val="FF0000"/>
                </a:solidFill>
              </a:rPr>
              <a:t>(block address) modulo (# of blocks in the cache)</a:t>
            </a:r>
          </a:p>
        </p:txBody>
      </p:sp>
      <p:sp>
        <p:nvSpPr>
          <p:cNvPr id="1661023" name="Text Box 95"/>
          <p:cNvSpPr txBox="1">
            <a:spLocks noChangeArrowheads="1"/>
          </p:cNvSpPr>
          <p:nvPr/>
        </p:nvSpPr>
        <p:spPr bwMode="auto">
          <a:xfrm>
            <a:off x="381000" y="1600200"/>
            <a:ext cx="742950" cy="366713"/>
          </a:xfrm>
          <a:prstGeom prst="rect">
            <a:avLst/>
          </a:prstGeom>
          <a:noFill/>
          <a:ln w="12700">
            <a:noFill/>
            <a:miter lim="800000"/>
            <a:headEnd/>
            <a:tailEnd/>
          </a:ln>
          <a:effectLst/>
        </p:spPr>
        <p:txBody>
          <a:bodyPr wrap="none">
            <a:spAutoFit/>
          </a:bodyPr>
          <a:lstStyle/>
          <a:p>
            <a:r>
              <a:rPr lang="en-US">
                <a:solidFill>
                  <a:schemeClr val="tx1"/>
                </a:solidFill>
              </a:rPr>
              <a:t>Index</a:t>
            </a:r>
          </a:p>
        </p:txBody>
      </p:sp>
      <p:sp>
        <p:nvSpPr>
          <p:cNvPr id="93" name="Rectangle 95"/>
          <p:cNvSpPr>
            <a:spLocks noChangeArrowheads="1"/>
          </p:cNvSpPr>
          <p:nvPr/>
        </p:nvSpPr>
        <p:spPr bwMode="auto">
          <a:xfrm>
            <a:off x="1752600" y="2743200"/>
            <a:ext cx="304800" cy="228600"/>
          </a:xfrm>
          <a:prstGeom prst="rect">
            <a:avLst/>
          </a:prstGeom>
          <a:noFill/>
          <a:ln w="28575">
            <a:solidFill>
              <a:schemeClr val="accent2"/>
            </a:solidFill>
            <a:miter lim="800000"/>
            <a:headEnd/>
            <a:tailEnd/>
          </a:ln>
          <a:effectLst/>
        </p:spPr>
        <p:txBody>
          <a:bodyPr wrap="none" anchor="ctr"/>
          <a:lstStyle/>
          <a:p>
            <a:endParaRPr lang="en-US"/>
          </a:p>
        </p:txBody>
      </p:sp>
      <p:sp>
        <p:nvSpPr>
          <p:cNvPr id="94" name="Rectangle 94"/>
          <p:cNvSpPr>
            <a:spLocks noChangeArrowheads="1"/>
          </p:cNvSpPr>
          <p:nvPr/>
        </p:nvSpPr>
        <p:spPr bwMode="auto">
          <a:xfrm>
            <a:off x="5257800" y="5105400"/>
            <a:ext cx="304800" cy="228600"/>
          </a:xfrm>
          <a:prstGeom prst="rect">
            <a:avLst/>
          </a:prstGeom>
          <a:noFill/>
          <a:ln w="28575">
            <a:solidFill>
              <a:schemeClr val="accent2"/>
            </a:solidFill>
            <a:miter lim="800000"/>
            <a:headEnd/>
            <a:tailEnd/>
          </a:ln>
          <a:effectLst/>
        </p:spPr>
        <p:txBody>
          <a:bodyPr wrap="none" anchor="ctr"/>
          <a:lstStyle/>
          <a:p>
            <a:endParaRPr lang="en-US"/>
          </a:p>
        </p:txBody>
      </p:sp>
      <p:sp>
        <p:nvSpPr>
          <p:cNvPr id="95" name="Rectangle 94"/>
          <p:cNvSpPr>
            <a:spLocks noChangeArrowheads="1"/>
          </p:cNvSpPr>
          <p:nvPr/>
        </p:nvSpPr>
        <p:spPr bwMode="auto">
          <a:xfrm>
            <a:off x="5257800" y="3886200"/>
            <a:ext cx="304800" cy="228600"/>
          </a:xfrm>
          <a:prstGeom prst="rect">
            <a:avLst/>
          </a:prstGeom>
          <a:noFill/>
          <a:ln w="28575">
            <a:solidFill>
              <a:schemeClr val="accent2"/>
            </a:solidFill>
            <a:miter lim="800000"/>
            <a:headEnd/>
            <a:tailEnd/>
          </a:ln>
          <a:effectLst/>
        </p:spPr>
        <p:txBody>
          <a:bodyPr wrap="none" anchor="ctr"/>
          <a:lstStyle/>
          <a:p>
            <a:endParaRPr lang="en-US"/>
          </a:p>
        </p:txBody>
      </p:sp>
      <p:sp>
        <p:nvSpPr>
          <p:cNvPr id="96" name="Rectangle 95"/>
          <p:cNvSpPr>
            <a:spLocks noChangeArrowheads="1"/>
          </p:cNvSpPr>
          <p:nvPr/>
        </p:nvSpPr>
        <p:spPr bwMode="auto">
          <a:xfrm>
            <a:off x="5257800" y="2743200"/>
            <a:ext cx="304800" cy="228600"/>
          </a:xfrm>
          <a:prstGeom prst="rect">
            <a:avLst/>
          </a:prstGeom>
          <a:noFill/>
          <a:ln w="28575">
            <a:solidFill>
              <a:schemeClr val="accent2"/>
            </a:solidFill>
            <a:miter lim="800000"/>
            <a:headEnd/>
            <a:tailEnd/>
          </a:ln>
          <a:effectLst/>
        </p:spPr>
        <p:txBody>
          <a:bodyPr wrap="none" anchor="ctr"/>
          <a:lstStyle/>
          <a:p>
            <a:endParaRPr lang="en-US"/>
          </a:p>
        </p:txBody>
      </p:sp>
      <p:sp>
        <p:nvSpPr>
          <p:cNvPr id="97" name="Rectangle 96"/>
          <p:cNvSpPr>
            <a:spLocks noChangeArrowheads="1"/>
          </p:cNvSpPr>
          <p:nvPr/>
        </p:nvSpPr>
        <p:spPr bwMode="auto">
          <a:xfrm>
            <a:off x="5257800" y="1524000"/>
            <a:ext cx="304800" cy="228600"/>
          </a:xfrm>
          <a:prstGeom prst="rect">
            <a:avLst/>
          </a:prstGeom>
          <a:noFill/>
          <a:ln w="28575">
            <a:solidFill>
              <a:schemeClr val="accent2"/>
            </a:solidFill>
            <a:miter lim="800000"/>
            <a:headEnd/>
            <a:tailEnd/>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609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500"/>
                                  </p:stCondLst>
                                  <p:childTnLst>
                                    <p:set>
                                      <p:cBhvr>
                                        <p:cTn id="13" dur="1" fill="hold">
                                          <p:stCondLst>
                                            <p:cond delay="0"/>
                                          </p:stCondLst>
                                        </p:cTn>
                                        <p:tgtEl>
                                          <p:spTgt spid="6"/>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nodeType="afterEffect">
                                  <p:stCondLst>
                                    <p:cond delay="500"/>
                                  </p:stCondLst>
                                  <p:childTnLst>
                                    <p:set>
                                      <p:cBhvr>
                                        <p:cTn id="16" dur="1" fill="hold">
                                          <p:stCondLst>
                                            <p:cond delay="0"/>
                                          </p:stCondLst>
                                        </p:cTn>
                                        <p:tgtEl>
                                          <p:spTgt spid="7"/>
                                        </p:tgtEl>
                                        <p:attrNameLst>
                                          <p:attrName>style.visibility</p:attrName>
                                        </p:attrNameLst>
                                      </p:cBhvr>
                                      <p:to>
                                        <p:strVal val="visible"/>
                                      </p:to>
                                    </p:set>
                                  </p:childTnLst>
                                </p:cTn>
                              </p:par>
                            </p:childTnLst>
                          </p:cTn>
                        </p:par>
                        <p:par>
                          <p:cTn id="17" fill="hold">
                            <p:stCondLst>
                              <p:cond delay="1000"/>
                            </p:stCondLst>
                            <p:childTnLst>
                              <p:par>
                                <p:cTn id="18" presetID="1" presetClass="entr" presetSubtype="0" fill="hold" nodeType="afterEffect">
                                  <p:stCondLst>
                                    <p:cond delay="50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1660991"/>
                                        </p:tgtEl>
                                        <p:attrNameLst>
                                          <p:attrName>style.visibility</p:attrName>
                                        </p:attrNameLst>
                                      </p:cBhvr>
                                      <p:to>
                                        <p:strVal val="visible"/>
                                      </p:to>
                                    </p:set>
                                  </p:childTnLst>
                                </p:cTn>
                              </p:par>
                              <p:par>
                                <p:cTn id="24" presetID="1" presetClass="entr" presetSubtype="0" fill="hold" grpId="0" nodeType="withEffect">
                                  <p:stCondLst>
                                    <p:cond delay="2000"/>
                                  </p:stCondLst>
                                  <p:childTnLst>
                                    <p:set>
                                      <p:cBhvr>
                                        <p:cTn id="25" dur="1" fill="hold">
                                          <p:stCondLst>
                                            <p:cond delay="0"/>
                                          </p:stCondLst>
                                        </p:cTn>
                                        <p:tgtEl>
                                          <p:spTgt spid="93"/>
                                        </p:tgtEl>
                                        <p:attrNameLst>
                                          <p:attrName>style.visibility</p:attrName>
                                        </p:attrNameLst>
                                      </p:cBhvr>
                                      <p:to>
                                        <p:strVal val="visible"/>
                                      </p:to>
                                    </p:set>
                                  </p:childTnLst>
                                </p:cTn>
                              </p:par>
                              <p:par>
                                <p:cTn id="26" presetID="1" presetClass="entr" presetSubtype="0" fill="hold" grpId="0" nodeType="withEffect">
                                  <p:stCondLst>
                                    <p:cond delay="2000"/>
                                  </p:stCondLst>
                                  <p:childTnLst>
                                    <p:set>
                                      <p:cBhvr>
                                        <p:cTn id="27" dur="1" fill="hold">
                                          <p:stCondLst>
                                            <p:cond delay="0"/>
                                          </p:stCondLst>
                                        </p:cTn>
                                        <p:tgtEl>
                                          <p:spTgt spid="94"/>
                                        </p:tgtEl>
                                        <p:attrNameLst>
                                          <p:attrName>style.visibility</p:attrName>
                                        </p:attrNameLst>
                                      </p:cBhvr>
                                      <p:to>
                                        <p:strVal val="visible"/>
                                      </p:to>
                                    </p:set>
                                  </p:childTnLst>
                                </p:cTn>
                              </p:par>
                              <p:par>
                                <p:cTn id="28" presetID="1" presetClass="entr" presetSubtype="0" fill="hold" grpId="0" nodeType="withEffect">
                                  <p:stCondLst>
                                    <p:cond delay="2000"/>
                                  </p:stCondLst>
                                  <p:childTnLst>
                                    <p:set>
                                      <p:cBhvr>
                                        <p:cTn id="29" dur="1" fill="hold">
                                          <p:stCondLst>
                                            <p:cond delay="0"/>
                                          </p:stCondLst>
                                        </p:cTn>
                                        <p:tgtEl>
                                          <p:spTgt spid="95"/>
                                        </p:tgtEl>
                                        <p:attrNameLst>
                                          <p:attrName>style.visibility</p:attrName>
                                        </p:attrNameLst>
                                      </p:cBhvr>
                                      <p:to>
                                        <p:strVal val="visible"/>
                                      </p:to>
                                    </p:set>
                                  </p:childTnLst>
                                </p:cTn>
                              </p:par>
                              <p:par>
                                <p:cTn id="30" presetID="1" presetClass="entr" presetSubtype="0" fill="hold" grpId="0" nodeType="withEffect">
                                  <p:stCondLst>
                                    <p:cond delay="2000"/>
                                  </p:stCondLst>
                                  <p:childTnLst>
                                    <p:set>
                                      <p:cBhvr>
                                        <p:cTn id="31" dur="1" fill="hold">
                                          <p:stCondLst>
                                            <p:cond delay="0"/>
                                          </p:stCondLst>
                                        </p:cTn>
                                        <p:tgtEl>
                                          <p:spTgt spid="96"/>
                                        </p:tgtEl>
                                        <p:attrNameLst>
                                          <p:attrName>style.visibility</p:attrName>
                                        </p:attrNameLst>
                                      </p:cBhvr>
                                      <p:to>
                                        <p:strVal val="visible"/>
                                      </p:to>
                                    </p:set>
                                  </p:childTnLst>
                                </p:cTn>
                              </p:par>
                              <p:par>
                                <p:cTn id="32" presetID="1" presetClass="entr" presetSubtype="0" fill="hold" grpId="0" nodeType="withEffect">
                                  <p:stCondLst>
                                    <p:cond delay="2000"/>
                                  </p:stCondLst>
                                  <p:childTnLst>
                                    <p:set>
                                      <p:cBhvr>
                                        <p:cTn id="33"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0954" grpId="0" autoUpdateAnimBg="0"/>
      <p:bldP spid="1660991" grpId="0" autoUpdateAnimBg="0"/>
      <p:bldP spid="93" grpId="0" animBg="1"/>
      <p:bldP spid="94" grpId="0" animBg="1"/>
      <p:bldP spid="95" grpId="0" animBg="1"/>
      <p:bldP spid="96" grpId="0" animBg="1"/>
      <p:bldP spid="9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6418" name="Rectangle 2"/>
          <p:cNvSpPr>
            <a:spLocks noGrp="1" noChangeArrowheads="1"/>
          </p:cNvSpPr>
          <p:nvPr>
            <p:ph type="title"/>
          </p:nvPr>
        </p:nvSpPr>
        <p:spPr/>
        <p:txBody>
          <a:bodyPr/>
          <a:lstStyle/>
          <a:p>
            <a:r>
              <a:rPr lang="en-US"/>
              <a:t>Direct Mapped Cache</a:t>
            </a:r>
          </a:p>
        </p:txBody>
      </p:sp>
      <p:grpSp>
        <p:nvGrpSpPr>
          <p:cNvPr id="2" name="Group 3"/>
          <p:cNvGrpSpPr>
            <a:grpSpLocks/>
          </p:cNvGrpSpPr>
          <p:nvPr/>
        </p:nvGrpSpPr>
        <p:grpSpPr bwMode="auto">
          <a:xfrm>
            <a:off x="1295400" y="2249488"/>
            <a:ext cx="990600" cy="1219200"/>
            <a:chOff x="1344" y="1056"/>
            <a:chExt cx="624" cy="768"/>
          </a:xfrm>
        </p:grpSpPr>
        <p:sp>
          <p:nvSpPr>
            <p:cNvPr id="1596420" name="Rectangle 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21" name="Line 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22" name="Line 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23" name="Line 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3" name="Group 8"/>
          <p:cNvGrpSpPr>
            <a:grpSpLocks/>
          </p:cNvGrpSpPr>
          <p:nvPr/>
        </p:nvGrpSpPr>
        <p:grpSpPr bwMode="auto">
          <a:xfrm>
            <a:off x="3276600" y="2249488"/>
            <a:ext cx="990600" cy="1219200"/>
            <a:chOff x="1344" y="1056"/>
            <a:chExt cx="624" cy="768"/>
          </a:xfrm>
        </p:grpSpPr>
        <p:sp>
          <p:nvSpPr>
            <p:cNvPr id="1596425" name="Rectangle 9"/>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26" name="Line 10"/>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27" name="Line 11"/>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28" name="Line 12"/>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4" name="Group 13"/>
          <p:cNvGrpSpPr>
            <a:grpSpLocks/>
          </p:cNvGrpSpPr>
          <p:nvPr/>
        </p:nvGrpSpPr>
        <p:grpSpPr bwMode="auto">
          <a:xfrm>
            <a:off x="5334000" y="2249488"/>
            <a:ext cx="990600" cy="1219200"/>
            <a:chOff x="1344" y="1056"/>
            <a:chExt cx="624" cy="768"/>
          </a:xfrm>
        </p:grpSpPr>
        <p:sp>
          <p:nvSpPr>
            <p:cNvPr id="1596430" name="Rectangle 1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31" name="Line 1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32" name="Line 1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33" name="Line 1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5" name="Group 18"/>
          <p:cNvGrpSpPr>
            <a:grpSpLocks/>
          </p:cNvGrpSpPr>
          <p:nvPr/>
        </p:nvGrpSpPr>
        <p:grpSpPr bwMode="auto">
          <a:xfrm>
            <a:off x="7391400" y="2249488"/>
            <a:ext cx="990600" cy="1219200"/>
            <a:chOff x="1344" y="1056"/>
            <a:chExt cx="624" cy="768"/>
          </a:xfrm>
        </p:grpSpPr>
        <p:sp>
          <p:nvSpPr>
            <p:cNvPr id="1596435" name="Rectangle 19"/>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36" name="Line 20"/>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37" name="Line 21"/>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38" name="Line 22"/>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6" name="Group 23"/>
          <p:cNvGrpSpPr>
            <a:grpSpLocks/>
          </p:cNvGrpSpPr>
          <p:nvPr/>
        </p:nvGrpSpPr>
        <p:grpSpPr bwMode="auto">
          <a:xfrm>
            <a:off x="7391400" y="4078288"/>
            <a:ext cx="990600" cy="1219200"/>
            <a:chOff x="1344" y="1056"/>
            <a:chExt cx="624" cy="768"/>
          </a:xfrm>
        </p:grpSpPr>
        <p:sp>
          <p:nvSpPr>
            <p:cNvPr id="1596440" name="Rectangle 2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41" name="Line 2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42" name="Line 2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43" name="Line 2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7" name="Group 28"/>
          <p:cNvGrpSpPr>
            <a:grpSpLocks/>
          </p:cNvGrpSpPr>
          <p:nvPr/>
        </p:nvGrpSpPr>
        <p:grpSpPr bwMode="auto">
          <a:xfrm>
            <a:off x="5334000" y="4078288"/>
            <a:ext cx="990600" cy="1219200"/>
            <a:chOff x="1344" y="1056"/>
            <a:chExt cx="624" cy="768"/>
          </a:xfrm>
        </p:grpSpPr>
        <p:sp>
          <p:nvSpPr>
            <p:cNvPr id="1596445" name="Rectangle 29"/>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46" name="Line 30"/>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47" name="Line 31"/>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48" name="Line 32"/>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8" name="Group 33"/>
          <p:cNvGrpSpPr>
            <a:grpSpLocks/>
          </p:cNvGrpSpPr>
          <p:nvPr/>
        </p:nvGrpSpPr>
        <p:grpSpPr bwMode="auto">
          <a:xfrm>
            <a:off x="3352800" y="4078288"/>
            <a:ext cx="990600" cy="1219200"/>
            <a:chOff x="1344" y="1056"/>
            <a:chExt cx="624" cy="768"/>
          </a:xfrm>
        </p:grpSpPr>
        <p:sp>
          <p:nvSpPr>
            <p:cNvPr id="1596450" name="Rectangle 3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51" name="Line 3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52" name="Line 3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53" name="Line 3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9" name="Group 38"/>
          <p:cNvGrpSpPr>
            <a:grpSpLocks/>
          </p:cNvGrpSpPr>
          <p:nvPr/>
        </p:nvGrpSpPr>
        <p:grpSpPr bwMode="auto">
          <a:xfrm>
            <a:off x="1295400" y="4078288"/>
            <a:ext cx="990600" cy="1219200"/>
            <a:chOff x="1344" y="1056"/>
            <a:chExt cx="624" cy="768"/>
          </a:xfrm>
        </p:grpSpPr>
        <p:sp>
          <p:nvSpPr>
            <p:cNvPr id="1596455" name="Rectangle 39"/>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56" name="Line 40"/>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57" name="Line 41"/>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58" name="Line 42"/>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sp>
        <p:nvSpPr>
          <p:cNvPr id="1596459" name="Text Box 43"/>
          <p:cNvSpPr txBox="1">
            <a:spLocks noChangeArrowheads="1"/>
          </p:cNvSpPr>
          <p:nvPr/>
        </p:nvSpPr>
        <p:spPr bwMode="auto">
          <a:xfrm>
            <a:off x="1355725" y="1828800"/>
            <a:ext cx="311150" cy="366713"/>
          </a:xfrm>
          <a:prstGeom prst="rect">
            <a:avLst/>
          </a:prstGeom>
          <a:noFill/>
          <a:ln w="12700">
            <a:noFill/>
            <a:miter lim="800000"/>
            <a:headEnd/>
            <a:tailEnd/>
          </a:ln>
          <a:effectLst/>
        </p:spPr>
        <p:txBody>
          <a:bodyPr wrap="none">
            <a:spAutoFit/>
          </a:bodyPr>
          <a:lstStyle/>
          <a:p>
            <a:r>
              <a:rPr lang="en-US" b="1">
                <a:solidFill>
                  <a:schemeClr val="tx1"/>
                </a:solidFill>
              </a:rPr>
              <a:t>0</a:t>
            </a:r>
          </a:p>
        </p:txBody>
      </p:sp>
      <p:sp>
        <p:nvSpPr>
          <p:cNvPr id="1596460" name="Text Box 44"/>
          <p:cNvSpPr txBox="1">
            <a:spLocks noChangeArrowheads="1"/>
          </p:cNvSpPr>
          <p:nvPr/>
        </p:nvSpPr>
        <p:spPr bwMode="auto">
          <a:xfrm>
            <a:off x="3260725" y="1828800"/>
            <a:ext cx="311150" cy="366713"/>
          </a:xfrm>
          <a:prstGeom prst="rect">
            <a:avLst/>
          </a:prstGeom>
          <a:noFill/>
          <a:ln w="12700">
            <a:noFill/>
            <a:miter lim="800000"/>
            <a:headEnd/>
            <a:tailEnd/>
          </a:ln>
          <a:effectLst/>
        </p:spPr>
        <p:txBody>
          <a:bodyPr wrap="none">
            <a:spAutoFit/>
          </a:bodyPr>
          <a:lstStyle/>
          <a:p>
            <a:r>
              <a:rPr lang="en-US" b="1">
                <a:solidFill>
                  <a:schemeClr val="tx1"/>
                </a:solidFill>
              </a:rPr>
              <a:t>1</a:t>
            </a:r>
          </a:p>
        </p:txBody>
      </p:sp>
      <p:sp>
        <p:nvSpPr>
          <p:cNvPr id="1596461" name="Text Box 45"/>
          <p:cNvSpPr txBox="1">
            <a:spLocks noChangeArrowheads="1"/>
          </p:cNvSpPr>
          <p:nvPr/>
        </p:nvSpPr>
        <p:spPr bwMode="auto">
          <a:xfrm>
            <a:off x="5241925" y="1828800"/>
            <a:ext cx="311150" cy="366713"/>
          </a:xfrm>
          <a:prstGeom prst="rect">
            <a:avLst/>
          </a:prstGeom>
          <a:noFill/>
          <a:ln w="12700">
            <a:noFill/>
            <a:miter lim="800000"/>
            <a:headEnd/>
            <a:tailEnd/>
          </a:ln>
          <a:effectLst/>
        </p:spPr>
        <p:txBody>
          <a:bodyPr wrap="none">
            <a:spAutoFit/>
          </a:bodyPr>
          <a:lstStyle/>
          <a:p>
            <a:r>
              <a:rPr lang="en-US" b="1">
                <a:solidFill>
                  <a:schemeClr val="tx1"/>
                </a:solidFill>
              </a:rPr>
              <a:t>2</a:t>
            </a:r>
          </a:p>
        </p:txBody>
      </p:sp>
      <p:sp>
        <p:nvSpPr>
          <p:cNvPr id="1596462" name="Text Box 46"/>
          <p:cNvSpPr txBox="1">
            <a:spLocks noChangeArrowheads="1"/>
          </p:cNvSpPr>
          <p:nvPr/>
        </p:nvSpPr>
        <p:spPr bwMode="auto">
          <a:xfrm>
            <a:off x="7375525" y="1828800"/>
            <a:ext cx="311150" cy="366713"/>
          </a:xfrm>
          <a:prstGeom prst="rect">
            <a:avLst/>
          </a:prstGeom>
          <a:noFill/>
          <a:ln w="12700">
            <a:noFill/>
            <a:miter lim="800000"/>
            <a:headEnd/>
            <a:tailEnd/>
          </a:ln>
          <a:effectLst/>
        </p:spPr>
        <p:txBody>
          <a:bodyPr wrap="none">
            <a:spAutoFit/>
          </a:bodyPr>
          <a:lstStyle/>
          <a:p>
            <a:r>
              <a:rPr lang="en-US" b="1">
                <a:solidFill>
                  <a:schemeClr val="tx1"/>
                </a:solidFill>
              </a:rPr>
              <a:t>3</a:t>
            </a:r>
          </a:p>
        </p:txBody>
      </p:sp>
      <p:sp>
        <p:nvSpPr>
          <p:cNvPr id="1596463" name="Text Box 47"/>
          <p:cNvSpPr txBox="1">
            <a:spLocks noChangeArrowheads="1"/>
          </p:cNvSpPr>
          <p:nvPr/>
        </p:nvSpPr>
        <p:spPr bwMode="auto">
          <a:xfrm>
            <a:off x="1219200" y="3697288"/>
            <a:ext cx="311150" cy="366712"/>
          </a:xfrm>
          <a:prstGeom prst="rect">
            <a:avLst/>
          </a:prstGeom>
          <a:noFill/>
          <a:ln w="12700">
            <a:noFill/>
            <a:miter lim="800000"/>
            <a:headEnd/>
            <a:tailEnd/>
          </a:ln>
          <a:effectLst/>
        </p:spPr>
        <p:txBody>
          <a:bodyPr wrap="none">
            <a:spAutoFit/>
          </a:bodyPr>
          <a:lstStyle/>
          <a:p>
            <a:r>
              <a:rPr lang="en-US" b="1">
                <a:solidFill>
                  <a:schemeClr val="tx1"/>
                </a:solidFill>
              </a:rPr>
              <a:t>4</a:t>
            </a:r>
          </a:p>
        </p:txBody>
      </p:sp>
      <p:sp>
        <p:nvSpPr>
          <p:cNvPr id="1596464" name="Text Box 48"/>
          <p:cNvSpPr txBox="1">
            <a:spLocks noChangeArrowheads="1"/>
          </p:cNvSpPr>
          <p:nvPr/>
        </p:nvSpPr>
        <p:spPr bwMode="auto">
          <a:xfrm>
            <a:off x="3260725" y="3657600"/>
            <a:ext cx="311150" cy="366713"/>
          </a:xfrm>
          <a:prstGeom prst="rect">
            <a:avLst/>
          </a:prstGeom>
          <a:noFill/>
          <a:ln w="12700">
            <a:noFill/>
            <a:miter lim="800000"/>
            <a:headEnd/>
            <a:tailEnd/>
          </a:ln>
          <a:effectLst/>
        </p:spPr>
        <p:txBody>
          <a:bodyPr wrap="none">
            <a:spAutoFit/>
          </a:bodyPr>
          <a:lstStyle/>
          <a:p>
            <a:r>
              <a:rPr lang="en-US" b="1">
                <a:solidFill>
                  <a:schemeClr val="tx1"/>
                </a:solidFill>
              </a:rPr>
              <a:t>3</a:t>
            </a:r>
          </a:p>
        </p:txBody>
      </p:sp>
      <p:sp>
        <p:nvSpPr>
          <p:cNvPr id="1596465" name="Text Box 49"/>
          <p:cNvSpPr txBox="1">
            <a:spLocks noChangeArrowheads="1"/>
          </p:cNvSpPr>
          <p:nvPr/>
        </p:nvSpPr>
        <p:spPr bwMode="auto">
          <a:xfrm>
            <a:off x="5318125" y="3657600"/>
            <a:ext cx="311150" cy="366713"/>
          </a:xfrm>
          <a:prstGeom prst="rect">
            <a:avLst/>
          </a:prstGeom>
          <a:noFill/>
          <a:ln w="12700">
            <a:noFill/>
            <a:miter lim="800000"/>
            <a:headEnd/>
            <a:tailEnd/>
          </a:ln>
          <a:effectLst/>
        </p:spPr>
        <p:txBody>
          <a:bodyPr wrap="none">
            <a:spAutoFit/>
          </a:bodyPr>
          <a:lstStyle/>
          <a:p>
            <a:r>
              <a:rPr lang="en-US" b="1">
                <a:solidFill>
                  <a:schemeClr val="tx1"/>
                </a:solidFill>
              </a:rPr>
              <a:t>4</a:t>
            </a:r>
          </a:p>
        </p:txBody>
      </p:sp>
      <p:sp>
        <p:nvSpPr>
          <p:cNvPr id="1596466" name="Text Box 50"/>
          <p:cNvSpPr txBox="1">
            <a:spLocks noChangeArrowheads="1"/>
          </p:cNvSpPr>
          <p:nvPr/>
        </p:nvSpPr>
        <p:spPr bwMode="auto">
          <a:xfrm>
            <a:off x="7299325" y="3657600"/>
            <a:ext cx="438150" cy="366713"/>
          </a:xfrm>
          <a:prstGeom prst="rect">
            <a:avLst/>
          </a:prstGeom>
          <a:noFill/>
          <a:ln w="12700">
            <a:noFill/>
            <a:miter lim="800000"/>
            <a:headEnd/>
            <a:tailEnd/>
          </a:ln>
          <a:effectLst/>
        </p:spPr>
        <p:txBody>
          <a:bodyPr wrap="none">
            <a:spAutoFit/>
          </a:bodyPr>
          <a:lstStyle/>
          <a:p>
            <a:r>
              <a:rPr lang="en-US" b="1">
                <a:solidFill>
                  <a:schemeClr val="tx1"/>
                </a:solidFill>
              </a:rPr>
              <a:t>15</a:t>
            </a:r>
          </a:p>
        </p:txBody>
      </p:sp>
      <p:grpSp>
        <p:nvGrpSpPr>
          <p:cNvPr id="10" name="Group 51"/>
          <p:cNvGrpSpPr>
            <a:grpSpLocks/>
          </p:cNvGrpSpPr>
          <p:nvPr/>
        </p:nvGrpSpPr>
        <p:grpSpPr bwMode="auto">
          <a:xfrm>
            <a:off x="762000" y="2249488"/>
            <a:ext cx="533400" cy="1219200"/>
            <a:chOff x="1344" y="1056"/>
            <a:chExt cx="624" cy="768"/>
          </a:xfrm>
        </p:grpSpPr>
        <p:sp>
          <p:nvSpPr>
            <p:cNvPr id="1596468" name="Rectangle 52"/>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69" name="Line 53"/>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70" name="Line 54"/>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71" name="Line 55"/>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11" name="Group 56"/>
          <p:cNvGrpSpPr>
            <a:grpSpLocks/>
          </p:cNvGrpSpPr>
          <p:nvPr/>
        </p:nvGrpSpPr>
        <p:grpSpPr bwMode="auto">
          <a:xfrm>
            <a:off x="2743200" y="2249488"/>
            <a:ext cx="533400" cy="1219200"/>
            <a:chOff x="1344" y="1056"/>
            <a:chExt cx="624" cy="768"/>
          </a:xfrm>
        </p:grpSpPr>
        <p:sp>
          <p:nvSpPr>
            <p:cNvPr id="1596473" name="Rectangle 57"/>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74" name="Line 58"/>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75" name="Line 59"/>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76" name="Line 60"/>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12" name="Group 61"/>
          <p:cNvGrpSpPr>
            <a:grpSpLocks/>
          </p:cNvGrpSpPr>
          <p:nvPr/>
        </p:nvGrpSpPr>
        <p:grpSpPr bwMode="auto">
          <a:xfrm>
            <a:off x="4800600" y="2249488"/>
            <a:ext cx="533400" cy="1219200"/>
            <a:chOff x="1344" y="1056"/>
            <a:chExt cx="624" cy="768"/>
          </a:xfrm>
        </p:grpSpPr>
        <p:sp>
          <p:nvSpPr>
            <p:cNvPr id="1596478" name="Rectangle 62"/>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79" name="Line 63"/>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80" name="Line 64"/>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81" name="Line 65"/>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13" name="Group 66"/>
          <p:cNvGrpSpPr>
            <a:grpSpLocks/>
          </p:cNvGrpSpPr>
          <p:nvPr/>
        </p:nvGrpSpPr>
        <p:grpSpPr bwMode="auto">
          <a:xfrm>
            <a:off x="6858000" y="2249488"/>
            <a:ext cx="533400" cy="1219200"/>
            <a:chOff x="1344" y="1056"/>
            <a:chExt cx="624" cy="768"/>
          </a:xfrm>
        </p:grpSpPr>
        <p:sp>
          <p:nvSpPr>
            <p:cNvPr id="1596483" name="Rectangle 67"/>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84" name="Line 68"/>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85" name="Line 69"/>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86" name="Line 70"/>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14" name="Group 71"/>
          <p:cNvGrpSpPr>
            <a:grpSpLocks/>
          </p:cNvGrpSpPr>
          <p:nvPr/>
        </p:nvGrpSpPr>
        <p:grpSpPr bwMode="auto">
          <a:xfrm>
            <a:off x="762000" y="4078288"/>
            <a:ext cx="533400" cy="1219200"/>
            <a:chOff x="1344" y="1056"/>
            <a:chExt cx="624" cy="768"/>
          </a:xfrm>
        </p:grpSpPr>
        <p:sp>
          <p:nvSpPr>
            <p:cNvPr id="1596488" name="Rectangle 72"/>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89" name="Line 73"/>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90" name="Line 74"/>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91" name="Line 75"/>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15" name="Group 76"/>
          <p:cNvGrpSpPr>
            <a:grpSpLocks/>
          </p:cNvGrpSpPr>
          <p:nvPr/>
        </p:nvGrpSpPr>
        <p:grpSpPr bwMode="auto">
          <a:xfrm>
            <a:off x="2819400" y="4078288"/>
            <a:ext cx="533400" cy="1219200"/>
            <a:chOff x="1344" y="1056"/>
            <a:chExt cx="624" cy="768"/>
          </a:xfrm>
        </p:grpSpPr>
        <p:sp>
          <p:nvSpPr>
            <p:cNvPr id="1596493" name="Rectangle 77"/>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94" name="Line 78"/>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95" name="Line 79"/>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96" name="Line 80"/>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16" name="Group 81"/>
          <p:cNvGrpSpPr>
            <a:grpSpLocks/>
          </p:cNvGrpSpPr>
          <p:nvPr/>
        </p:nvGrpSpPr>
        <p:grpSpPr bwMode="auto">
          <a:xfrm>
            <a:off x="4800600" y="4078288"/>
            <a:ext cx="533400" cy="1219200"/>
            <a:chOff x="1344" y="1056"/>
            <a:chExt cx="624" cy="768"/>
          </a:xfrm>
        </p:grpSpPr>
        <p:sp>
          <p:nvSpPr>
            <p:cNvPr id="1596498" name="Rectangle 82"/>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99" name="Line 83"/>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500" name="Line 84"/>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501" name="Line 85"/>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17" name="Group 86"/>
          <p:cNvGrpSpPr>
            <a:grpSpLocks/>
          </p:cNvGrpSpPr>
          <p:nvPr/>
        </p:nvGrpSpPr>
        <p:grpSpPr bwMode="auto">
          <a:xfrm>
            <a:off x="6858000" y="4078288"/>
            <a:ext cx="533400" cy="1219200"/>
            <a:chOff x="1344" y="1056"/>
            <a:chExt cx="624" cy="768"/>
          </a:xfrm>
        </p:grpSpPr>
        <p:sp>
          <p:nvSpPr>
            <p:cNvPr id="1596503" name="Rectangle 87"/>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504" name="Line 88"/>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505" name="Line 89"/>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506" name="Line 90"/>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sp>
        <p:nvSpPr>
          <p:cNvPr id="1596507" name="Rectangle 91"/>
          <p:cNvSpPr>
            <a:spLocks noGrp="1" noChangeArrowheads="1"/>
          </p:cNvSpPr>
          <p:nvPr>
            <p:ph type="body" idx="1"/>
          </p:nvPr>
        </p:nvSpPr>
        <p:spPr>
          <a:xfrm>
            <a:off x="533400" y="762000"/>
            <a:ext cx="7848600" cy="812800"/>
          </a:xfrm>
          <a:noFill/>
          <a:ln/>
        </p:spPr>
        <p:txBody>
          <a:bodyPr/>
          <a:lstStyle/>
          <a:p>
            <a:r>
              <a:rPr lang="en-US"/>
              <a:t>Consider the main memory word reference string</a:t>
            </a:r>
          </a:p>
          <a:p>
            <a:pPr lvl="1" algn="ctr">
              <a:buFont typeface="Monotype Sorts" pitchFamily="2" charset="2"/>
              <a:buNone/>
            </a:pPr>
            <a:r>
              <a:rPr lang="en-US"/>
              <a:t>                       0   1   2   3   4   3   4   15</a:t>
            </a:r>
          </a:p>
        </p:txBody>
      </p:sp>
      <p:sp>
        <p:nvSpPr>
          <p:cNvPr id="1596508" name="Text Box 92"/>
          <p:cNvSpPr txBox="1">
            <a:spLocks noChangeArrowheads="1"/>
          </p:cNvSpPr>
          <p:nvPr/>
        </p:nvSpPr>
        <p:spPr bwMode="auto">
          <a:xfrm>
            <a:off x="822325" y="2249488"/>
            <a:ext cx="1479550" cy="366712"/>
          </a:xfrm>
          <a:prstGeom prst="rect">
            <a:avLst/>
          </a:prstGeom>
          <a:noFill/>
          <a:ln w="12700">
            <a:noFill/>
            <a:miter lim="800000"/>
            <a:headEnd/>
            <a:tailEnd/>
          </a:ln>
          <a:effectLst/>
        </p:spPr>
        <p:txBody>
          <a:bodyPr wrap="none">
            <a:spAutoFit/>
          </a:bodyPr>
          <a:lstStyle/>
          <a:p>
            <a:r>
              <a:rPr lang="en-US">
                <a:solidFill>
                  <a:schemeClr val="tx1"/>
                </a:solidFill>
              </a:rPr>
              <a:t>00    Mem(0)</a:t>
            </a:r>
          </a:p>
        </p:txBody>
      </p:sp>
      <p:sp>
        <p:nvSpPr>
          <p:cNvPr id="1596509" name="Text Box 93"/>
          <p:cNvSpPr txBox="1">
            <a:spLocks noChangeArrowheads="1"/>
          </p:cNvSpPr>
          <p:nvPr/>
        </p:nvSpPr>
        <p:spPr bwMode="auto">
          <a:xfrm>
            <a:off x="4860925" y="2176463"/>
            <a:ext cx="1479550" cy="723900"/>
          </a:xfrm>
          <a:prstGeom prst="rect">
            <a:avLst/>
          </a:prstGeom>
          <a:noFill/>
          <a:ln w="12700">
            <a:noFill/>
            <a:miter lim="800000"/>
            <a:headEnd/>
            <a:tailEnd/>
          </a:ln>
          <a:effectLst/>
        </p:spPr>
        <p:txBody>
          <a:bodyPr wrap="none">
            <a:spAutoFit/>
          </a:bodyPr>
          <a:lstStyle/>
          <a:p>
            <a:pPr>
              <a:lnSpc>
                <a:spcPct val="115000"/>
              </a:lnSpc>
            </a:pPr>
            <a:r>
              <a:rPr lang="en-US">
                <a:solidFill>
                  <a:schemeClr val="tx1"/>
                </a:solidFill>
              </a:rPr>
              <a:t>00    Mem(0)</a:t>
            </a:r>
          </a:p>
          <a:p>
            <a:pPr>
              <a:lnSpc>
                <a:spcPct val="115000"/>
              </a:lnSpc>
            </a:pPr>
            <a:r>
              <a:rPr lang="en-US">
                <a:solidFill>
                  <a:schemeClr val="tx1"/>
                </a:solidFill>
              </a:rPr>
              <a:t>00    Mem(1)</a:t>
            </a:r>
          </a:p>
        </p:txBody>
      </p:sp>
      <p:sp>
        <p:nvSpPr>
          <p:cNvPr id="1596510" name="Text Box 94"/>
          <p:cNvSpPr txBox="1">
            <a:spLocks noChangeArrowheads="1"/>
          </p:cNvSpPr>
          <p:nvPr/>
        </p:nvSpPr>
        <p:spPr bwMode="auto">
          <a:xfrm>
            <a:off x="2727325" y="2209800"/>
            <a:ext cx="1479550" cy="407988"/>
          </a:xfrm>
          <a:prstGeom prst="rect">
            <a:avLst/>
          </a:prstGeom>
          <a:noFill/>
          <a:ln w="12700">
            <a:noFill/>
            <a:miter lim="800000"/>
            <a:headEnd/>
            <a:tailEnd/>
          </a:ln>
          <a:effectLst/>
        </p:spPr>
        <p:txBody>
          <a:bodyPr wrap="none">
            <a:spAutoFit/>
          </a:bodyPr>
          <a:lstStyle/>
          <a:p>
            <a:pPr>
              <a:lnSpc>
                <a:spcPct val="115000"/>
              </a:lnSpc>
            </a:pPr>
            <a:r>
              <a:rPr lang="en-US">
                <a:solidFill>
                  <a:schemeClr val="tx1"/>
                </a:solidFill>
              </a:rPr>
              <a:t>00    Mem(0)</a:t>
            </a:r>
          </a:p>
        </p:txBody>
      </p:sp>
      <p:sp>
        <p:nvSpPr>
          <p:cNvPr id="1596511" name="Text Box 95"/>
          <p:cNvSpPr txBox="1">
            <a:spLocks noChangeArrowheads="1"/>
          </p:cNvSpPr>
          <p:nvPr/>
        </p:nvSpPr>
        <p:spPr bwMode="auto">
          <a:xfrm>
            <a:off x="6918325" y="2209800"/>
            <a:ext cx="1479550" cy="1039813"/>
          </a:xfrm>
          <a:prstGeom prst="rect">
            <a:avLst/>
          </a:prstGeom>
          <a:noFill/>
          <a:ln w="12700">
            <a:noFill/>
            <a:miter lim="800000"/>
            <a:headEnd/>
            <a:tailEnd/>
          </a:ln>
          <a:effectLst/>
        </p:spPr>
        <p:txBody>
          <a:bodyPr wrap="none">
            <a:spAutoFit/>
          </a:bodyPr>
          <a:lstStyle/>
          <a:p>
            <a:pPr>
              <a:lnSpc>
                <a:spcPct val="115000"/>
              </a:lnSpc>
            </a:pPr>
            <a:r>
              <a:rPr lang="en-US">
                <a:solidFill>
                  <a:schemeClr val="tx1"/>
                </a:solidFill>
              </a:rPr>
              <a:t>00    Mem(0)</a:t>
            </a:r>
          </a:p>
          <a:p>
            <a:pPr>
              <a:lnSpc>
                <a:spcPct val="115000"/>
              </a:lnSpc>
            </a:pPr>
            <a:r>
              <a:rPr lang="en-US">
                <a:solidFill>
                  <a:schemeClr val="tx1"/>
                </a:solidFill>
              </a:rPr>
              <a:t>00    Mem(1)</a:t>
            </a:r>
          </a:p>
          <a:p>
            <a:pPr>
              <a:lnSpc>
                <a:spcPct val="115000"/>
              </a:lnSpc>
            </a:pPr>
            <a:r>
              <a:rPr lang="en-US">
                <a:solidFill>
                  <a:schemeClr val="tx1"/>
                </a:solidFill>
              </a:rPr>
              <a:t>00    Mem(2)</a:t>
            </a:r>
          </a:p>
        </p:txBody>
      </p:sp>
      <p:sp>
        <p:nvSpPr>
          <p:cNvPr id="1596512" name="Text Box 96"/>
          <p:cNvSpPr txBox="1">
            <a:spLocks noChangeArrowheads="1"/>
          </p:cNvSpPr>
          <p:nvPr/>
        </p:nvSpPr>
        <p:spPr bwMode="auto">
          <a:xfrm>
            <a:off x="1584325" y="1828800"/>
            <a:ext cx="654050" cy="366713"/>
          </a:xfrm>
          <a:prstGeom prst="rect">
            <a:avLst/>
          </a:prstGeom>
          <a:noFill/>
          <a:ln w="12700">
            <a:noFill/>
            <a:miter lim="800000"/>
            <a:headEnd/>
            <a:tailEnd/>
          </a:ln>
          <a:effectLst/>
        </p:spPr>
        <p:txBody>
          <a:bodyPr wrap="none">
            <a:spAutoFit/>
          </a:bodyPr>
          <a:lstStyle/>
          <a:p>
            <a:r>
              <a:rPr lang="en-US"/>
              <a:t>miss</a:t>
            </a:r>
          </a:p>
        </p:txBody>
      </p:sp>
      <p:sp>
        <p:nvSpPr>
          <p:cNvPr id="1596513" name="Text Box 97"/>
          <p:cNvSpPr txBox="1">
            <a:spLocks noChangeArrowheads="1"/>
          </p:cNvSpPr>
          <p:nvPr/>
        </p:nvSpPr>
        <p:spPr bwMode="auto">
          <a:xfrm>
            <a:off x="3489325" y="1828800"/>
            <a:ext cx="654050" cy="366713"/>
          </a:xfrm>
          <a:prstGeom prst="rect">
            <a:avLst/>
          </a:prstGeom>
          <a:noFill/>
          <a:ln w="12700">
            <a:noFill/>
            <a:miter lim="800000"/>
            <a:headEnd/>
            <a:tailEnd/>
          </a:ln>
          <a:effectLst/>
        </p:spPr>
        <p:txBody>
          <a:bodyPr wrap="none">
            <a:spAutoFit/>
          </a:bodyPr>
          <a:lstStyle/>
          <a:p>
            <a:r>
              <a:rPr lang="en-US"/>
              <a:t>miss</a:t>
            </a:r>
          </a:p>
        </p:txBody>
      </p:sp>
      <p:sp>
        <p:nvSpPr>
          <p:cNvPr id="1596514" name="Text Box 98"/>
          <p:cNvSpPr txBox="1">
            <a:spLocks noChangeArrowheads="1"/>
          </p:cNvSpPr>
          <p:nvPr/>
        </p:nvSpPr>
        <p:spPr bwMode="auto">
          <a:xfrm>
            <a:off x="5546725" y="1828800"/>
            <a:ext cx="654050" cy="366713"/>
          </a:xfrm>
          <a:prstGeom prst="rect">
            <a:avLst/>
          </a:prstGeom>
          <a:noFill/>
          <a:ln w="12700">
            <a:noFill/>
            <a:miter lim="800000"/>
            <a:headEnd/>
            <a:tailEnd/>
          </a:ln>
          <a:effectLst/>
        </p:spPr>
        <p:txBody>
          <a:bodyPr wrap="none">
            <a:spAutoFit/>
          </a:bodyPr>
          <a:lstStyle/>
          <a:p>
            <a:r>
              <a:rPr lang="en-US"/>
              <a:t>miss</a:t>
            </a:r>
          </a:p>
        </p:txBody>
      </p:sp>
      <p:sp>
        <p:nvSpPr>
          <p:cNvPr id="1596515" name="Text Box 99"/>
          <p:cNvSpPr txBox="1">
            <a:spLocks noChangeArrowheads="1"/>
          </p:cNvSpPr>
          <p:nvPr/>
        </p:nvSpPr>
        <p:spPr bwMode="auto">
          <a:xfrm>
            <a:off x="7680325" y="1828800"/>
            <a:ext cx="654050" cy="366713"/>
          </a:xfrm>
          <a:prstGeom prst="rect">
            <a:avLst/>
          </a:prstGeom>
          <a:noFill/>
          <a:ln w="12700">
            <a:noFill/>
            <a:miter lim="800000"/>
            <a:headEnd/>
            <a:tailEnd/>
          </a:ln>
          <a:effectLst/>
        </p:spPr>
        <p:txBody>
          <a:bodyPr wrap="none">
            <a:spAutoFit/>
          </a:bodyPr>
          <a:lstStyle/>
          <a:p>
            <a:r>
              <a:rPr lang="en-US"/>
              <a:t>miss</a:t>
            </a:r>
          </a:p>
        </p:txBody>
      </p:sp>
      <p:sp>
        <p:nvSpPr>
          <p:cNvPr id="1596516" name="Text Box 100"/>
          <p:cNvSpPr txBox="1">
            <a:spLocks noChangeArrowheads="1"/>
          </p:cNvSpPr>
          <p:nvPr/>
        </p:nvSpPr>
        <p:spPr bwMode="auto">
          <a:xfrm>
            <a:off x="1431925" y="3657600"/>
            <a:ext cx="654050" cy="366713"/>
          </a:xfrm>
          <a:prstGeom prst="rect">
            <a:avLst/>
          </a:prstGeom>
          <a:noFill/>
          <a:ln w="12700">
            <a:noFill/>
            <a:miter lim="800000"/>
            <a:headEnd/>
            <a:tailEnd/>
          </a:ln>
          <a:effectLst/>
        </p:spPr>
        <p:txBody>
          <a:bodyPr wrap="none">
            <a:spAutoFit/>
          </a:bodyPr>
          <a:lstStyle/>
          <a:p>
            <a:r>
              <a:rPr lang="en-US"/>
              <a:t>miss</a:t>
            </a:r>
          </a:p>
        </p:txBody>
      </p:sp>
      <p:sp>
        <p:nvSpPr>
          <p:cNvPr id="1596517" name="Text Box 101"/>
          <p:cNvSpPr txBox="1">
            <a:spLocks noChangeArrowheads="1"/>
          </p:cNvSpPr>
          <p:nvPr/>
        </p:nvSpPr>
        <p:spPr bwMode="auto">
          <a:xfrm>
            <a:off x="7680325" y="3657600"/>
            <a:ext cx="654050" cy="366713"/>
          </a:xfrm>
          <a:prstGeom prst="rect">
            <a:avLst/>
          </a:prstGeom>
          <a:noFill/>
          <a:ln w="12700">
            <a:noFill/>
            <a:miter lim="800000"/>
            <a:headEnd/>
            <a:tailEnd/>
          </a:ln>
          <a:effectLst/>
        </p:spPr>
        <p:txBody>
          <a:bodyPr wrap="none">
            <a:spAutoFit/>
          </a:bodyPr>
          <a:lstStyle/>
          <a:p>
            <a:r>
              <a:rPr lang="en-US"/>
              <a:t>miss</a:t>
            </a:r>
          </a:p>
        </p:txBody>
      </p:sp>
      <p:sp>
        <p:nvSpPr>
          <p:cNvPr id="1596518" name="Text Box 102"/>
          <p:cNvSpPr txBox="1">
            <a:spLocks noChangeArrowheads="1"/>
          </p:cNvSpPr>
          <p:nvPr/>
        </p:nvSpPr>
        <p:spPr bwMode="auto">
          <a:xfrm>
            <a:off x="3489325" y="3657600"/>
            <a:ext cx="425450" cy="366713"/>
          </a:xfrm>
          <a:prstGeom prst="rect">
            <a:avLst/>
          </a:prstGeom>
          <a:noFill/>
          <a:ln w="12700">
            <a:noFill/>
            <a:miter lim="800000"/>
            <a:headEnd/>
            <a:tailEnd/>
          </a:ln>
          <a:effectLst/>
        </p:spPr>
        <p:txBody>
          <a:bodyPr wrap="none">
            <a:spAutoFit/>
          </a:bodyPr>
          <a:lstStyle/>
          <a:p>
            <a:r>
              <a:rPr lang="en-US"/>
              <a:t>hit</a:t>
            </a:r>
          </a:p>
        </p:txBody>
      </p:sp>
      <p:sp>
        <p:nvSpPr>
          <p:cNvPr id="1596519" name="Text Box 103"/>
          <p:cNvSpPr txBox="1">
            <a:spLocks noChangeArrowheads="1"/>
          </p:cNvSpPr>
          <p:nvPr/>
        </p:nvSpPr>
        <p:spPr bwMode="auto">
          <a:xfrm>
            <a:off x="5699125" y="3657600"/>
            <a:ext cx="425450" cy="366713"/>
          </a:xfrm>
          <a:prstGeom prst="rect">
            <a:avLst/>
          </a:prstGeom>
          <a:noFill/>
          <a:ln w="12700">
            <a:noFill/>
            <a:miter lim="800000"/>
            <a:headEnd/>
            <a:tailEnd/>
          </a:ln>
          <a:effectLst/>
        </p:spPr>
        <p:txBody>
          <a:bodyPr wrap="none">
            <a:spAutoFit/>
          </a:bodyPr>
          <a:lstStyle/>
          <a:p>
            <a:r>
              <a:rPr lang="en-US"/>
              <a:t>hit</a:t>
            </a:r>
          </a:p>
        </p:txBody>
      </p:sp>
      <p:sp>
        <p:nvSpPr>
          <p:cNvPr id="1596520" name="Text Box 104"/>
          <p:cNvSpPr txBox="1">
            <a:spLocks noChangeArrowheads="1"/>
          </p:cNvSpPr>
          <p:nvPr/>
        </p:nvSpPr>
        <p:spPr bwMode="auto">
          <a:xfrm>
            <a:off x="822325" y="4038600"/>
            <a:ext cx="1479550" cy="1355725"/>
          </a:xfrm>
          <a:prstGeom prst="rect">
            <a:avLst/>
          </a:prstGeom>
          <a:noFill/>
          <a:ln w="12700">
            <a:noFill/>
            <a:miter lim="800000"/>
            <a:headEnd/>
            <a:tailEnd/>
          </a:ln>
          <a:effectLst/>
        </p:spPr>
        <p:txBody>
          <a:bodyPr wrap="none">
            <a:spAutoFit/>
          </a:bodyPr>
          <a:lstStyle/>
          <a:p>
            <a:pPr>
              <a:lnSpc>
                <a:spcPct val="115000"/>
              </a:lnSpc>
            </a:pPr>
            <a:r>
              <a:rPr lang="en-US">
                <a:solidFill>
                  <a:schemeClr val="tx1"/>
                </a:solidFill>
              </a:rPr>
              <a:t>00    Mem(0)</a:t>
            </a:r>
          </a:p>
          <a:p>
            <a:pPr>
              <a:lnSpc>
                <a:spcPct val="115000"/>
              </a:lnSpc>
            </a:pPr>
            <a:r>
              <a:rPr lang="en-US">
                <a:solidFill>
                  <a:schemeClr val="tx1"/>
                </a:solidFill>
              </a:rPr>
              <a:t>00    Mem(1)</a:t>
            </a:r>
          </a:p>
          <a:p>
            <a:pPr>
              <a:lnSpc>
                <a:spcPct val="115000"/>
              </a:lnSpc>
            </a:pPr>
            <a:r>
              <a:rPr lang="en-US">
                <a:solidFill>
                  <a:schemeClr val="tx1"/>
                </a:solidFill>
              </a:rPr>
              <a:t>00    Mem(2)</a:t>
            </a:r>
          </a:p>
          <a:p>
            <a:pPr>
              <a:lnSpc>
                <a:spcPct val="115000"/>
              </a:lnSpc>
            </a:pPr>
            <a:r>
              <a:rPr lang="en-US">
                <a:solidFill>
                  <a:schemeClr val="tx1"/>
                </a:solidFill>
              </a:rPr>
              <a:t>00    Mem(3)</a:t>
            </a:r>
          </a:p>
        </p:txBody>
      </p:sp>
      <p:sp>
        <p:nvSpPr>
          <p:cNvPr id="1596521" name="Text Box 105"/>
          <p:cNvSpPr txBox="1">
            <a:spLocks noChangeArrowheads="1"/>
          </p:cNvSpPr>
          <p:nvPr/>
        </p:nvSpPr>
        <p:spPr bwMode="auto">
          <a:xfrm>
            <a:off x="2879725" y="4038600"/>
            <a:ext cx="1479550" cy="1355725"/>
          </a:xfrm>
          <a:prstGeom prst="rect">
            <a:avLst/>
          </a:prstGeom>
          <a:noFill/>
          <a:ln w="12700">
            <a:noFill/>
            <a:miter lim="800000"/>
            <a:headEnd/>
            <a:tailEnd/>
          </a:ln>
          <a:effectLst/>
        </p:spPr>
        <p:txBody>
          <a:bodyPr wrap="none">
            <a:spAutoFit/>
          </a:bodyPr>
          <a:lstStyle/>
          <a:p>
            <a:pPr>
              <a:lnSpc>
                <a:spcPct val="115000"/>
              </a:lnSpc>
            </a:pPr>
            <a:r>
              <a:rPr lang="en-US">
                <a:solidFill>
                  <a:schemeClr val="tx1"/>
                </a:solidFill>
              </a:rPr>
              <a:t>01    Mem(4)</a:t>
            </a:r>
          </a:p>
          <a:p>
            <a:pPr>
              <a:lnSpc>
                <a:spcPct val="115000"/>
              </a:lnSpc>
            </a:pPr>
            <a:r>
              <a:rPr lang="en-US">
                <a:solidFill>
                  <a:schemeClr val="tx1"/>
                </a:solidFill>
              </a:rPr>
              <a:t>00    Mem(1)</a:t>
            </a:r>
          </a:p>
          <a:p>
            <a:pPr>
              <a:lnSpc>
                <a:spcPct val="115000"/>
              </a:lnSpc>
            </a:pPr>
            <a:r>
              <a:rPr lang="en-US">
                <a:solidFill>
                  <a:schemeClr val="tx1"/>
                </a:solidFill>
              </a:rPr>
              <a:t>00    Mem(2)</a:t>
            </a:r>
          </a:p>
          <a:p>
            <a:pPr>
              <a:lnSpc>
                <a:spcPct val="115000"/>
              </a:lnSpc>
            </a:pPr>
            <a:r>
              <a:rPr lang="en-US">
                <a:solidFill>
                  <a:schemeClr val="tx1"/>
                </a:solidFill>
              </a:rPr>
              <a:t>00    Mem(3)</a:t>
            </a:r>
          </a:p>
        </p:txBody>
      </p:sp>
      <p:sp>
        <p:nvSpPr>
          <p:cNvPr id="1596522" name="Text Box 106"/>
          <p:cNvSpPr txBox="1">
            <a:spLocks noChangeArrowheads="1"/>
          </p:cNvSpPr>
          <p:nvPr/>
        </p:nvSpPr>
        <p:spPr bwMode="auto">
          <a:xfrm>
            <a:off x="4860925" y="4038600"/>
            <a:ext cx="1479550" cy="1355725"/>
          </a:xfrm>
          <a:prstGeom prst="rect">
            <a:avLst/>
          </a:prstGeom>
          <a:noFill/>
          <a:ln w="12700">
            <a:noFill/>
            <a:miter lim="800000"/>
            <a:headEnd/>
            <a:tailEnd/>
          </a:ln>
          <a:effectLst/>
        </p:spPr>
        <p:txBody>
          <a:bodyPr wrap="none">
            <a:spAutoFit/>
          </a:bodyPr>
          <a:lstStyle/>
          <a:p>
            <a:pPr>
              <a:lnSpc>
                <a:spcPct val="115000"/>
              </a:lnSpc>
            </a:pPr>
            <a:r>
              <a:rPr lang="en-US">
                <a:solidFill>
                  <a:schemeClr val="tx1"/>
                </a:solidFill>
              </a:rPr>
              <a:t>01    Mem(4)</a:t>
            </a:r>
          </a:p>
          <a:p>
            <a:pPr>
              <a:lnSpc>
                <a:spcPct val="115000"/>
              </a:lnSpc>
            </a:pPr>
            <a:r>
              <a:rPr lang="en-US">
                <a:solidFill>
                  <a:schemeClr val="tx1"/>
                </a:solidFill>
              </a:rPr>
              <a:t>00    Mem(1)</a:t>
            </a:r>
          </a:p>
          <a:p>
            <a:pPr>
              <a:lnSpc>
                <a:spcPct val="115000"/>
              </a:lnSpc>
            </a:pPr>
            <a:r>
              <a:rPr lang="en-US">
                <a:solidFill>
                  <a:schemeClr val="tx1"/>
                </a:solidFill>
              </a:rPr>
              <a:t>00    Mem(2)</a:t>
            </a:r>
          </a:p>
          <a:p>
            <a:pPr>
              <a:lnSpc>
                <a:spcPct val="115000"/>
              </a:lnSpc>
            </a:pPr>
            <a:r>
              <a:rPr lang="en-US">
                <a:solidFill>
                  <a:schemeClr val="tx1"/>
                </a:solidFill>
              </a:rPr>
              <a:t>00    Mem(3)</a:t>
            </a:r>
          </a:p>
        </p:txBody>
      </p:sp>
      <p:sp>
        <p:nvSpPr>
          <p:cNvPr id="1596523" name="Text Box 107"/>
          <p:cNvSpPr txBox="1">
            <a:spLocks noChangeArrowheads="1"/>
          </p:cNvSpPr>
          <p:nvPr/>
        </p:nvSpPr>
        <p:spPr bwMode="auto">
          <a:xfrm>
            <a:off x="6918325" y="4038600"/>
            <a:ext cx="1479550" cy="1355725"/>
          </a:xfrm>
          <a:prstGeom prst="rect">
            <a:avLst/>
          </a:prstGeom>
          <a:noFill/>
          <a:ln w="12700">
            <a:noFill/>
            <a:miter lim="800000"/>
            <a:headEnd/>
            <a:tailEnd/>
          </a:ln>
          <a:effectLst/>
        </p:spPr>
        <p:txBody>
          <a:bodyPr wrap="none">
            <a:spAutoFit/>
          </a:bodyPr>
          <a:lstStyle/>
          <a:p>
            <a:pPr>
              <a:lnSpc>
                <a:spcPct val="115000"/>
              </a:lnSpc>
            </a:pPr>
            <a:r>
              <a:rPr lang="en-US">
                <a:solidFill>
                  <a:schemeClr val="tx1"/>
                </a:solidFill>
              </a:rPr>
              <a:t>01    Mem(4)</a:t>
            </a:r>
          </a:p>
          <a:p>
            <a:pPr>
              <a:lnSpc>
                <a:spcPct val="115000"/>
              </a:lnSpc>
            </a:pPr>
            <a:r>
              <a:rPr lang="en-US">
                <a:solidFill>
                  <a:schemeClr val="tx1"/>
                </a:solidFill>
              </a:rPr>
              <a:t>00    Mem(1)</a:t>
            </a:r>
          </a:p>
          <a:p>
            <a:pPr>
              <a:lnSpc>
                <a:spcPct val="115000"/>
              </a:lnSpc>
            </a:pPr>
            <a:r>
              <a:rPr lang="en-US">
                <a:solidFill>
                  <a:schemeClr val="tx1"/>
                </a:solidFill>
              </a:rPr>
              <a:t>00    Mem(2)</a:t>
            </a:r>
          </a:p>
          <a:p>
            <a:pPr>
              <a:lnSpc>
                <a:spcPct val="115000"/>
              </a:lnSpc>
            </a:pPr>
            <a:r>
              <a:rPr lang="en-US">
                <a:solidFill>
                  <a:schemeClr val="tx1"/>
                </a:solidFill>
              </a:rPr>
              <a:t>00    Mem(3)</a:t>
            </a:r>
          </a:p>
        </p:txBody>
      </p:sp>
      <p:grpSp>
        <p:nvGrpSpPr>
          <p:cNvPr id="18" name="Group 108"/>
          <p:cNvGrpSpPr>
            <a:grpSpLocks/>
          </p:cNvGrpSpPr>
          <p:nvPr/>
        </p:nvGrpSpPr>
        <p:grpSpPr bwMode="auto">
          <a:xfrm>
            <a:off x="441325" y="3886200"/>
            <a:ext cx="1835150" cy="457200"/>
            <a:chOff x="278" y="2567"/>
            <a:chExt cx="1156" cy="288"/>
          </a:xfrm>
        </p:grpSpPr>
        <p:sp>
          <p:nvSpPr>
            <p:cNvPr id="1596525" name="Line 109"/>
            <p:cNvSpPr>
              <a:spLocks noChangeShapeType="1"/>
            </p:cNvSpPr>
            <p:nvPr/>
          </p:nvSpPr>
          <p:spPr bwMode="auto">
            <a:xfrm>
              <a:off x="518" y="2711"/>
              <a:ext cx="240" cy="144"/>
            </a:xfrm>
            <a:prstGeom prst="line">
              <a:avLst/>
            </a:prstGeom>
            <a:noFill/>
            <a:ln w="28575">
              <a:solidFill>
                <a:schemeClr val="accent1"/>
              </a:solidFill>
              <a:round/>
              <a:headEnd/>
              <a:tailEnd/>
            </a:ln>
            <a:effectLst/>
          </p:spPr>
          <p:txBody>
            <a:bodyPr/>
            <a:lstStyle/>
            <a:p>
              <a:endParaRPr lang="en-US"/>
            </a:p>
          </p:txBody>
        </p:sp>
        <p:sp>
          <p:nvSpPr>
            <p:cNvPr id="1596526" name="Line 110"/>
            <p:cNvSpPr>
              <a:spLocks noChangeShapeType="1"/>
            </p:cNvSpPr>
            <p:nvPr/>
          </p:nvSpPr>
          <p:spPr bwMode="auto">
            <a:xfrm>
              <a:off x="1190" y="2711"/>
              <a:ext cx="240" cy="144"/>
            </a:xfrm>
            <a:prstGeom prst="line">
              <a:avLst/>
            </a:prstGeom>
            <a:noFill/>
            <a:ln w="28575">
              <a:solidFill>
                <a:schemeClr val="accent1"/>
              </a:solidFill>
              <a:round/>
              <a:headEnd/>
              <a:tailEnd/>
            </a:ln>
            <a:effectLst/>
          </p:spPr>
          <p:txBody>
            <a:bodyPr/>
            <a:lstStyle/>
            <a:p>
              <a:endParaRPr lang="en-US"/>
            </a:p>
          </p:txBody>
        </p:sp>
        <p:sp>
          <p:nvSpPr>
            <p:cNvPr id="1596527" name="Text Box 111"/>
            <p:cNvSpPr txBox="1">
              <a:spLocks noChangeArrowheads="1"/>
            </p:cNvSpPr>
            <p:nvPr/>
          </p:nvSpPr>
          <p:spPr bwMode="auto">
            <a:xfrm>
              <a:off x="278" y="2567"/>
              <a:ext cx="276" cy="231"/>
            </a:xfrm>
            <a:prstGeom prst="rect">
              <a:avLst/>
            </a:prstGeom>
            <a:noFill/>
            <a:ln w="12700">
              <a:noFill/>
              <a:miter lim="800000"/>
              <a:headEnd/>
              <a:tailEnd/>
            </a:ln>
            <a:effectLst/>
          </p:spPr>
          <p:txBody>
            <a:bodyPr wrap="none">
              <a:spAutoFit/>
            </a:bodyPr>
            <a:lstStyle/>
            <a:p>
              <a:r>
                <a:rPr lang="en-US"/>
                <a:t>01</a:t>
              </a:r>
            </a:p>
          </p:txBody>
        </p:sp>
        <p:sp>
          <p:nvSpPr>
            <p:cNvPr id="1596528" name="Text Box 112"/>
            <p:cNvSpPr txBox="1">
              <a:spLocks noChangeArrowheads="1"/>
            </p:cNvSpPr>
            <p:nvPr/>
          </p:nvSpPr>
          <p:spPr bwMode="auto">
            <a:xfrm>
              <a:off x="1238" y="2567"/>
              <a:ext cx="196" cy="231"/>
            </a:xfrm>
            <a:prstGeom prst="rect">
              <a:avLst/>
            </a:prstGeom>
            <a:noFill/>
            <a:ln w="12700">
              <a:noFill/>
              <a:miter lim="800000"/>
              <a:headEnd/>
              <a:tailEnd/>
            </a:ln>
            <a:effectLst/>
          </p:spPr>
          <p:txBody>
            <a:bodyPr wrap="none">
              <a:spAutoFit/>
            </a:bodyPr>
            <a:lstStyle/>
            <a:p>
              <a:r>
                <a:rPr lang="en-US"/>
                <a:t>4</a:t>
              </a:r>
            </a:p>
          </p:txBody>
        </p:sp>
      </p:grpSp>
      <p:grpSp>
        <p:nvGrpSpPr>
          <p:cNvPr id="19" name="Group 113"/>
          <p:cNvGrpSpPr>
            <a:grpSpLocks/>
          </p:cNvGrpSpPr>
          <p:nvPr/>
        </p:nvGrpSpPr>
        <p:grpSpPr bwMode="auto">
          <a:xfrm>
            <a:off x="6477000" y="5083175"/>
            <a:ext cx="2266950" cy="442913"/>
            <a:chOff x="4118" y="3095"/>
            <a:chExt cx="1428" cy="279"/>
          </a:xfrm>
        </p:grpSpPr>
        <p:sp>
          <p:nvSpPr>
            <p:cNvPr id="1596530" name="Line 114"/>
            <p:cNvSpPr>
              <a:spLocks noChangeShapeType="1"/>
            </p:cNvSpPr>
            <p:nvPr/>
          </p:nvSpPr>
          <p:spPr bwMode="auto">
            <a:xfrm>
              <a:off x="4358" y="3095"/>
              <a:ext cx="240" cy="144"/>
            </a:xfrm>
            <a:prstGeom prst="line">
              <a:avLst/>
            </a:prstGeom>
            <a:noFill/>
            <a:ln w="28575">
              <a:solidFill>
                <a:schemeClr val="accent1"/>
              </a:solidFill>
              <a:round/>
              <a:headEnd/>
              <a:tailEnd/>
            </a:ln>
            <a:effectLst/>
          </p:spPr>
          <p:txBody>
            <a:bodyPr/>
            <a:lstStyle/>
            <a:p>
              <a:endParaRPr lang="en-US"/>
            </a:p>
          </p:txBody>
        </p:sp>
        <p:sp>
          <p:nvSpPr>
            <p:cNvPr id="1596531" name="Line 115"/>
            <p:cNvSpPr>
              <a:spLocks noChangeShapeType="1"/>
            </p:cNvSpPr>
            <p:nvPr/>
          </p:nvSpPr>
          <p:spPr bwMode="auto">
            <a:xfrm>
              <a:off x="5030" y="3095"/>
              <a:ext cx="240" cy="144"/>
            </a:xfrm>
            <a:prstGeom prst="line">
              <a:avLst/>
            </a:prstGeom>
            <a:noFill/>
            <a:ln w="28575">
              <a:solidFill>
                <a:schemeClr val="accent1"/>
              </a:solidFill>
              <a:round/>
              <a:headEnd/>
              <a:tailEnd/>
            </a:ln>
            <a:effectLst/>
          </p:spPr>
          <p:txBody>
            <a:bodyPr/>
            <a:lstStyle/>
            <a:p>
              <a:endParaRPr lang="en-US"/>
            </a:p>
          </p:txBody>
        </p:sp>
        <p:sp>
          <p:nvSpPr>
            <p:cNvPr id="1596532" name="Text Box 116"/>
            <p:cNvSpPr txBox="1">
              <a:spLocks noChangeArrowheads="1"/>
            </p:cNvSpPr>
            <p:nvPr/>
          </p:nvSpPr>
          <p:spPr bwMode="auto">
            <a:xfrm>
              <a:off x="4118" y="3095"/>
              <a:ext cx="276" cy="231"/>
            </a:xfrm>
            <a:prstGeom prst="rect">
              <a:avLst/>
            </a:prstGeom>
            <a:noFill/>
            <a:ln w="12700">
              <a:noFill/>
              <a:miter lim="800000"/>
              <a:headEnd/>
              <a:tailEnd/>
            </a:ln>
            <a:effectLst/>
          </p:spPr>
          <p:txBody>
            <a:bodyPr wrap="none">
              <a:spAutoFit/>
            </a:bodyPr>
            <a:lstStyle/>
            <a:p>
              <a:r>
                <a:rPr lang="en-US"/>
                <a:t>11</a:t>
              </a:r>
            </a:p>
          </p:txBody>
        </p:sp>
        <p:sp>
          <p:nvSpPr>
            <p:cNvPr id="1596533" name="Text Box 117"/>
            <p:cNvSpPr txBox="1">
              <a:spLocks noChangeArrowheads="1"/>
            </p:cNvSpPr>
            <p:nvPr/>
          </p:nvSpPr>
          <p:spPr bwMode="auto">
            <a:xfrm>
              <a:off x="5270" y="3143"/>
              <a:ext cx="276" cy="231"/>
            </a:xfrm>
            <a:prstGeom prst="rect">
              <a:avLst/>
            </a:prstGeom>
            <a:noFill/>
            <a:ln w="12700">
              <a:noFill/>
              <a:miter lim="800000"/>
              <a:headEnd/>
              <a:tailEnd/>
            </a:ln>
            <a:effectLst/>
          </p:spPr>
          <p:txBody>
            <a:bodyPr wrap="none">
              <a:spAutoFit/>
            </a:bodyPr>
            <a:lstStyle/>
            <a:p>
              <a:r>
                <a:rPr lang="en-US"/>
                <a:t>15</a:t>
              </a:r>
            </a:p>
          </p:txBody>
        </p:sp>
      </p:grpSp>
      <p:sp>
        <p:nvSpPr>
          <p:cNvPr id="1596535" name="Text Box 119"/>
          <p:cNvSpPr txBox="1">
            <a:spLocks noChangeArrowheads="1"/>
          </p:cNvSpPr>
          <p:nvPr/>
        </p:nvSpPr>
        <p:spPr bwMode="auto">
          <a:xfrm>
            <a:off x="2743200" y="2554288"/>
            <a:ext cx="1479550" cy="407987"/>
          </a:xfrm>
          <a:prstGeom prst="rect">
            <a:avLst/>
          </a:prstGeom>
          <a:noFill/>
          <a:ln w="12700">
            <a:noFill/>
            <a:miter lim="800000"/>
            <a:headEnd/>
            <a:tailEnd/>
          </a:ln>
          <a:effectLst/>
        </p:spPr>
        <p:txBody>
          <a:bodyPr wrap="none">
            <a:spAutoFit/>
          </a:bodyPr>
          <a:lstStyle/>
          <a:p>
            <a:pPr>
              <a:lnSpc>
                <a:spcPct val="115000"/>
              </a:lnSpc>
            </a:pPr>
            <a:r>
              <a:rPr lang="en-US">
                <a:solidFill>
                  <a:schemeClr val="tx1"/>
                </a:solidFill>
              </a:rPr>
              <a:t>00    Mem(1)</a:t>
            </a:r>
          </a:p>
        </p:txBody>
      </p:sp>
      <p:sp>
        <p:nvSpPr>
          <p:cNvPr id="1596536" name="Text Box 120"/>
          <p:cNvSpPr txBox="1">
            <a:spLocks noChangeArrowheads="1"/>
          </p:cNvSpPr>
          <p:nvPr/>
        </p:nvSpPr>
        <p:spPr bwMode="auto">
          <a:xfrm>
            <a:off x="4876800" y="2832100"/>
            <a:ext cx="1479550" cy="407988"/>
          </a:xfrm>
          <a:prstGeom prst="rect">
            <a:avLst/>
          </a:prstGeom>
          <a:noFill/>
          <a:ln w="12700">
            <a:noFill/>
            <a:miter lim="800000"/>
            <a:headEnd/>
            <a:tailEnd/>
          </a:ln>
          <a:effectLst/>
        </p:spPr>
        <p:txBody>
          <a:bodyPr wrap="none">
            <a:spAutoFit/>
          </a:bodyPr>
          <a:lstStyle/>
          <a:p>
            <a:pPr>
              <a:lnSpc>
                <a:spcPct val="115000"/>
              </a:lnSpc>
            </a:pPr>
            <a:r>
              <a:rPr lang="en-US">
                <a:solidFill>
                  <a:schemeClr val="tx1"/>
                </a:solidFill>
              </a:rPr>
              <a:t>00    Mem(2)</a:t>
            </a:r>
          </a:p>
        </p:txBody>
      </p:sp>
      <p:sp>
        <p:nvSpPr>
          <p:cNvPr id="1596537" name="Text Box 121"/>
          <p:cNvSpPr txBox="1">
            <a:spLocks noChangeArrowheads="1"/>
          </p:cNvSpPr>
          <p:nvPr/>
        </p:nvSpPr>
        <p:spPr bwMode="auto">
          <a:xfrm>
            <a:off x="6934200" y="3163888"/>
            <a:ext cx="1479550" cy="407987"/>
          </a:xfrm>
          <a:prstGeom prst="rect">
            <a:avLst/>
          </a:prstGeom>
          <a:noFill/>
          <a:ln w="12700">
            <a:noFill/>
            <a:miter lim="800000"/>
            <a:headEnd/>
            <a:tailEnd/>
          </a:ln>
          <a:effectLst/>
        </p:spPr>
        <p:txBody>
          <a:bodyPr wrap="none">
            <a:spAutoFit/>
          </a:bodyPr>
          <a:lstStyle/>
          <a:p>
            <a:pPr>
              <a:lnSpc>
                <a:spcPct val="115000"/>
              </a:lnSpc>
            </a:pPr>
            <a:r>
              <a:rPr lang="en-US">
                <a:solidFill>
                  <a:schemeClr val="tx1"/>
                </a:solidFill>
              </a:rPr>
              <a:t>00    Mem(3)</a:t>
            </a:r>
          </a:p>
        </p:txBody>
      </p:sp>
      <p:sp>
        <p:nvSpPr>
          <p:cNvPr id="1596538" name="Text Box 122"/>
          <p:cNvSpPr txBox="1">
            <a:spLocks noChangeArrowheads="1"/>
          </p:cNvSpPr>
          <p:nvPr/>
        </p:nvSpPr>
        <p:spPr bwMode="auto">
          <a:xfrm>
            <a:off x="457200" y="1143000"/>
            <a:ext cx="3429000" cy="581025"/>
          </a:xfrm>
          <a:prstGeom prst="rect">
            <a:avLst/>
          </a:prstGeom>
          <a:noFill/>
          <a:ln w="12700">
            <a:noFill/>
            <a:miter lim="800000"/>
            <a:headEnd/>
            <a:tailEnd/>
          </a:ln>
          <a:effectLst/>
        </p:spPr>
        <p:txBody>
          <a:bodyPr>
            <a:spAutoFit/>
          </a:bodyPr>
          <a:lstStyle/>
          <a:p>
            <a:r>
              <a:rPr lang="en-US" sz="1600">
                <a:solidFill>
                  <a:schemeClr val="tx1"/>
                </a:solidFill>
              </a:rPr>
              <a:t>Start with an empty cache - all blocks initially marked as not valid</a:t>
            </a:r>
          </a:p>
        </p:txBody>
      </p:sp>
      <p:sp>
        <p:nvSpPr>
          <p:cNvPr id="1596540" name="Rectangle 124"/>
          <p:cNvSpPr>
            <a:spLocks noChangeArrowheads="1"/>
          </p:cNvSpPr>
          <p:nvPr/>
        </p:nvSpPr>
        <p:spPr bwMode="auto">
          <a:xfrm>
            <a:off x="457200" y="5562600"/>
            <a:ext cx="8153400" cy="355600"/>
          </a:xfrm>
          <a:prstGeom prst="rect">
            <a:avLst/>
          </a:prstGeom>
          <a:noFill/>
          <a:ln w="12700">
            <a:noFill/>
            <a:miter lim="800000"/>
            <a:headEnd/>
            <a:tailEnd/>
          </a:ln>
          <a:effectLst/>
        </p:spPr>
        <p:txBody>
          <a:bodyPr lIns="63500" tIns="25400" rIns="63500" bIns="25400">
            <a:spAutoFit/>
          </a:bodyPr>
          <a:lstStyle/>
          <a:p>
            <a:pPr marL="741363" lvl="1" indent="-246063">
              <a:spcBef>
                <a:spcPct val="30000"/>
              </a:spcBef>
              <a:buClr>
                <a:schemeClr val="accent1"/>
              </a:buClr>
              <a:buSzPct val="75000"/>
              <a:buFont typeface="Monotype Sorts" pitchFamily="2" charset="2"/>
              <a:buChar char="l"/>
            </a:pPr>
            <a:r>
              <a:rPr lang="en-US" sz="2000">
                <a:solidFill>
                  <a:schemeClr val="tx1"/>
                </a:solidFill>
              </a:rPr>
              <a:t>8 requests, 6 misses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965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9650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965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965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9653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9650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5965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59653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965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5965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59653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9652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59651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1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59652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159651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59652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159651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59652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159651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499"/>
                                          </p:stCondLst>
                                        </p:cTn>
                                        <p:tgtEl>
                                          <p:spTgt spid="19"/>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5965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6508" grpId="0" autoUpdateAnimBg="0"/>
      <p:bldP spid="1596509" grpId="0"/>
      <p:bldP spid="1596510" grpId="0"/>
      <p:bldP spid="1596511" grpId="0"/>
      <p:bldP spid="1596512" grpId="0" autoUpdateAnimBg="0"/>
      <p:bldP spid="1596513" grpId="0" autoUpdateAnimBg="0"/>
      <p:bldP spid="1596514" grpId="0" autoUpdateAnimBg="0"/>
      <p:bldP spid="1596515" grpId="0" autoUpdateAnimBg="0"/>
      <p:bldP spid="1596516" grpId="0" autoUpdateAnimBg="0"/>
      <p:bldP spid="1596517" grpId="0" autoUpdateAnimBg="0"/>
      <p:bldP spid="1596518" grpId="0" autoUpdateAnimBg="0"/>
      <p:bldP spid="1596519" grpId="0" autoUpdateAnimBg="0"/>
      <p:bldP spid="1596520" grpId="0"/>
      <p:bldP spid="1596521" grpId="0"/>
      <p:bldP spid="1596522" grpId="0"/>
      <p:bldP spid="1596523" grpId="0"/>
      <p:bldP spid="1596535" grpId="0" autoUpdateAnimBg="0"/>
      <p:bldP spid="1596536" grpId="0" autoUpdateAnimBg="0"/>
      <p:bldP spid="1596537" grpId="0" autoUpdateAnimBg="0"/>
      <p:bldP spid="159654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4610" name="Rectangle 2"/>
          <p:cNvSpPr>
            <a:spLocks noChangeArrowheads="1"/>
          </p:cNvSpPr>
          <p:nvPr/>
        </p:nvSpPr>
        <p:spPr bwMode="auto">
          <a:xfrm>
            <a:off x="225425" y="312738"/>
            <a:ext cx="3168650" cy="477837"/>
          </a:xfrm>
          <a:prstGeom prst="rect">
            <a:avLst/>
          </a:prstGeom>
          <a:noFill/>
          <a:ln w="12700">
            <a:noFill/>
            <a:miter lim="800000"/>
            <a:headEnd/>
            <a:tailEnd/>
          </a:ln>
          <a:effectLst/>
        </p:spPr>
        <p:txBody>
          <a:bodyPr wrap="none" anchor="ctr"/>
          <a:lstStyle/>
          <a:p>
            <a:endParaRPr lang="en-US"/>
          </a:p>
        </p:txBody>
      </p:sp>
      <p:sp>
        <p:nvSpPr>
          <p:cNvPr id="1604611" name="Rectangle 3"/>
          <p:cNvSpPr>
            <a:spLocks noGrp="1" noChangeArrowheads="1"/>
          </p:cNvSpPr>
          <p:nvPr>
            <p:ph type="body" idx="1"/>
          </p:nvPr>
        </p:nvSpPr>
        <p:spPr>
          <a:xfrm>
            <a:off x="457200" y="762000"/>
            <a:ext cx="8077200" cy="680699"/>
          </a:xfrm>
          <a:noFill/>
          <a:ln/>
        </p:spPr>
        <p:txBody>
          <a:bodyPr lIns="90488" tIns="44450" rIns="90488" bIns="44450"/>
          <a:lstStyle/>
          <a:p>
            <a:pPr marL="342900" indent="-342900">
              <a:lnSpc>
                <a:spcPct val="80000"/>
              </a:lnSpc>
            </a:pPr>
            <a:r>
              <a:rPr lang="en-US" dirty="0"/>
              <a:t>One </a:t>
            </a:r>
            <a:r>
              <a:rPr lang="en-US" dirty="0" smtClean="0"/>
              <a:t>word blocks, </a:t>
            </a:r>
            <a:r>
              <a:rPr lang="en-US" dirty="0"/>
              <a:t>cache size = 1K </a:t>
            </a:r>
            <a:r>
              <a:rPr lang="en-US" dirty="0" smtClean="0"/>
              <a:t>words (or 4KB)</a:t>
            </a:r>
            <a:r>
              <a:rPr lang="en-US" dirty="0"/>
              <a:t/>
            </a:r>
            <a:br>
              <a:rPr lang="en-US" dirty="0"/>
            </a:br>
            <a:endParaRPr lang="en-US" i="1" dirty="0">
              <a:solidFill>
                <a:schemeClr val="accent1"/>
              </a:solidFill>
            </a:endParaRPr>
          </a:p>
        </p:txBody>
      </p:sp>
      <p:sp>
        <p:nvSpPr>
          <p:cNvPr id="1604612" name="Rectangle 4"/>
          <p:cNvSpPr>
            <a:spLocks noGrp="1" noChangeArrowheads="1"/>
          </p:cNvSpPr>
          <p:nvPr>
            <p:ph type="title"/>
          </p:nvPr>
        </p:nvSpPr>
        <p:spPr>
          <a:noFill/>
          <a:ln/>
        </p:spPr>
        <p:txBody>
          <a:bodyPr lIns="90488" tIns="44450" rIns="90488" bIns="44450" anchor="ctr"/>
          <a:lstStyle/>
          <a:p>
            <a:r>
              <a:rPr lang="en-US"/>
              <a:t>MIPS Direct Mapped Cache Example</a:t>
            </a:r>
          </a:p>
        </p:txBody>
      </p:sp>
      <p:grpSp>
        <p:nvGrpSpPr>
          <p:cNvPr id="2" name="Group 11"/>
          <p:cNvGrpSpPr>
            <a:grpSpLocks/>
          </p:cNvGrpSpPr>
          <p:nvPr/>
        </p:nvGrpSpPr>
        <p:grpSpPr bwMode="auto">
          <a:xfrm>
            <a:off x="1676400" y="1809750"/>
            <a:ext cx="2927350" cy="3408363"/>
            <a:chOff x="1056" y="1183"/>
            <a:chExt cx="1844" cy="2147"/>
          </a:xfrm>
        </p:grpSpPr>
        <p:sp>
          <p:nvSpPr>
            <p:cNvPr id="1604620" name="Freeform 12"/>
            <p:cNvSpPr>
              <a:spLocks/>
            </p:cNvSpPr>
            <p:nvPr/>
          </p:nvSpPr>
          <p:spPr bwMode="auto">
            <a:xfrm>
              <a:off x="2430" y="3165"/>
              <a:ext cx="249" cy="165"/>
            </a:xfrm>
            <a:custGeom>
              <a:avLst/>
              <a:gdLst/>
              <a:ahLst/>
              <a:cxnLst>
                <a:cxn ang="0">
                  <a:pos x="125" y="162"/>
                </a:cxn>
                <a:cxn ang="0">
                  <a:pos x="145" y="162"/>
                </a:cxn>
                <a:cxn ang="0">
                  <a:pos x="165" y="160"/>
                </a:cxn>
                <a:cxn ang="0">
                  <a:pos x="182" y="154"/>
                </a:cxn>
                <a:cxn ang="0">
                  <a:pos x="199" y="147"/>
                </a:cxn>
                <a:cxn ang="0">
                  <a:pos x="216" y="140"/>
                </a:cxn>
                <a:cxn ang="0">
                  <a:pos x="226" y="130"/>
                </a:cxn>
                <a:cxn ang="0">
                  <a:pos x="236" y="121"/>
                </a:cxn>
                <a:cxn ang="0">
                  <a:pos x="246" y="108"/>
                </a:cxn>
                <a:cxn ang="0">
                  <a:pos x="249" y="94"/>
                </a:cxn>
                <a:cxn ang="0">
                  <a:pos x="249" y="81"/>
                </a:cxn>
                <a:cxn ang="0">
                  <a:pos x="249" y="68"/>
                </a:cxn>
                <a:cxn ang="0">
                  <a:pos x="246" y="57"/>
                </a:cxn>
                <a:cxn ang="0">
                  <a:pos x="236" y="44"/>
                </a:cxn>
                <a:cxn ang="0">
                  <a:pos x="226" y="35"/>
                </a:cxn>
                <a:cxn ang="0">
                  <a:pos x="216" y="24"/>
                </a:cxn>
                <a:cxn ang="0">
                  <a:pos x="199" y="15"/>
                </a:cxn>
                <a:cxn ang="0">
                  <a:pos x="182" y="9"/>
                </a:cxn>
                <a:cxn ang="0">
                  <a:pos x="165" y="4"/>
                </a:cxn>
                <a:cxn ang="0">
                  <a:pos x="145" y="2"/>
                </a:cxn>
                <a:cxn ang="0">
                  <a:pos x="125" y="0"/>
                </a:cxn>
                <a:cxn ang="0">
                  <a:pos x="105" y="2"/>
                </a:cxn>
                <a:cxn ang="0">
                  <a:pos x="88" y="4"/>
                </a:cxn>
                <a:cxn ang="0">
                  <a:pos x="68" y="9"/>
                </a:cxn>
                <a:cxn ang="0">
                  <a:pos x="51" y="15"/>
                </a:cxn>
                <a:cxn ang="0">
                  <a:pos x="37" y="24"/>
                </a:cxn>
                <a:cxn ang="0">
                  <a:pos x="24" y="35"/>
                </a:cxn>
                <a:cxn ang="0">
                  <a:pos x="14" y="44"/>
                </a:cxn>
                <a:cxn ang="0">
                  <a:pos x="7" y="57"/>
                </a:cxn>
                <a:cxn ang="0">
                  <a:pos x="4" y="68"/>
                </a:cxn>
                <a:cxn ang="0">
                  <a:pos x="0" y="81"/>
                </a:cxn>
                <a:cxn ang="0">
                  <a:pos x="4" y="94"/>
                </a:cxn>
                <a:cxn ang="0">
                  <a:pos x="7" y="108"/>
                </a:cxn>
                <a:cxn ang="0">
                  <a:pos x="14" y="121"/>
                </a:cxn>
                <a:cxn ang="0">
                  <a:pos x="24" y="130"/>
                </a:cxn>
                <a:cxn ang="0">
                  <a:pos x="37" y="140"/>
                </a:cxn>
                <a:cxn ang="0">
                  <a:pos x="51" y="147"/>
                </a:cxn>
                <a:cxn ang="0">
                  <a:pos x="68" y="154"/>
                </a:cxn>
                <a:cxn ang="0">
                  <a:pos x="88" y="160"/>
                </a:cxn>
                <a:cxn ang="0">
                  <a:pos x="105" y="162"/>
                </a:cxn>
                <a:cxn ang="0">
                  <a:pos x="125" y="165"/>
                </a:cxn>
                <a:cxn ang="0">
                  <a:pos x="125" y="165"/>
                </a:cxn>
              </a:cxnLst>
              <a:rect l="0" t="0" r="r" b="b"/>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lnTo>
                    <a:pt x="125" y="165"/>
                  </a:lnTo>
                </a:path>
              </a:pathLst>
            </a:custGeom>
            <a:noFill/>
            <a:ln w="20638">
              <a:solidFill>
                <a:srgbClr val="000000"/>
              </a:solidFill>
              <a:prstDash val="solid"/>
              <a:round/>
              <a:headEnd/>
              <a:tailEnd/>
            </a:ln>
          </p:spPr>
          <p:txBody>
            <a:bodyPr/>
            <a:lstStyle/>
            <a:p>
              <a:endParaRPr lang="en-US"/>
            </a:p>
          </p:txBody>
        </p:sp>
        <p:sp>
          <p:nvSpPr>
            <p:cNvPr id="1604621" name="Freeform 13"/>
            <p:cNvSpPr>
              <a:spLocks noEditPoints="1"/>
            </p:cNvSpPr>
            <p:nvPr/>
          </p:nvSpPr>
          <p:spPr bwMode="auto">
            <a:xfrm>
              <a:off x="2518" y="3237"/>
              <a:ext cx="74" cy="25"/>
            </a:xfrm>
            <a:custGeom>
              <a:avLst/>
              <a:gdLst/>
              <a:ahLst/>
              <a:cxnLst>
                <a:cxn ang="0">
                  <a:pos x="0" y="0"/>
                </a:cxn>
                <a:cxn ang="0">
                  <a:pos x="74" y="0"/>
                </a:cxn>
                <a:cxn ang="0">
                  <a:pos x="74" y="7"/>
                </a:cxn>
                <a:cxn ang="0">
                  <a:pos x="3" y="7"/>
                </a:cxn>
                <a:cxn ang="0">
                  <a:pos x="3" y="0"/>
                </a:cxn>
                <a:cxn ang="0">
                  <a:pos x="3" y="0"/>
                </a:cxn>
                <a:cxn ang="0">
                  <a:pos x="0" y="0"/>
                </a:cxn>
                <a:cxn ang="0">
                  <a:pos x="3" y="18"/>
                </a:cxn>
                <a:cxn ang="0">
                  <a:pos x="74" y="18"/>
                </a:cxn>
                <a:cxn ang="0">
                  <a:pos x="74" y="25"/>
                </a:cxn>
                <a:cxn ang="0">
                  <a:pos x="3" y="25"/>
                </a:cxn>
                <a:cxn ang="0">
                  <a:pos x="3" y="18"/>
                </a:cxn>
                <a:cxn ang="0">
                  <a:pos x="3" y="18"/>
                </a:cxn>
              </a:cxnLst>
              <a:rect l="0" t="0" r="r" b="b"/>
              <a:pathLst>
                <a:path w="74" h="25">
                  <a:moveTo>
                    <a:pt x="0" y="0"/>
                  </a:moveTo>
                  <a:lnTo>
                    <a:pt x="74" y="0"/>
                  </a:lnTo>
                  <a:lnTo>
                    <a:pt x="74" y="7"/>
                  </a:lnTo>
                  <a:lnTo>
                    <a:pt x="3" y="7"/>
                  </a:lnTo>
                  <a:lnTo>
                    <a:pt x="3" y="0"/>
                  </a:lnTo>
                  <a:lnTo>
                    <a:pt x="3" y="0"/>
                  </a:lnTo>
                  <a:lnTo>
                    <a:pt x="0" y="0"/>
                  </a:lnTo>
                  <a:close/>
                  <a:moveTo>
                    <a:pt x="3" y="18"/>
                  </a:moveTo>
                  <a:lnTo>
                    <a:pt x="74" y="18"/>
                  </a:lnTo>
                  <a:lnTo>
                    <a:pt x="74" y="25"/>
                  </a:lnTo>
                  <a:lnTo>
                    <a:pt x="3" y="25"/>
                  </a:lnTo>
                  <a:lnTo>
                    <a:pt x="3" y="18"/>
                  </a:lnTo>
                  <a:lnTo>
                    <a:pt x="3" y="18"/>
                  </a:lnTo>
                  <a:close/>
                </a:path>
              </a:pathLst>
            </a:custGeom>
            <a:solidFill>
              <a:srgbClr val="000000"/>
            </a:solidFill>
            <a:ln w="9525">
              <a:noFill/>
              <a:round/>
              <a:headEnd/>
              <a:tailEnd/>
            </a:ln>
          </p:spPr>
          <p:txBody>
            <a:bodyPr/>
            <a:lstStyle/>
            <a:p>
              <a:endParaRPr lang="en-US"/>
            </a:p>
          </p:txBody>
        </p:sp>
        <p:grpSp>
          <p:nvGrpSpPr>
            <p:cNvPr id="3" name="Group 14"/>
            <p:cNvGrpSpPr>
              <a:grpSpLocks/>
            </p:cNvGrpSpPr>
            <p:nvPr/>
          </p:nvGrpSpPr>
          <p:grpSpPr bwMode="auto">
            <a:xfrm>
              <a:off x="1056" y="1183"/>
              <a:ext cx="1844" cy="2070"/>
              <a:chOff x="1056" y="1183"/>
              <a:chExt cx="1844" cy="2070"/>
            </a:xfrm>
          </p:grpSpPr>
          <p:sp>
            <p:nvSpPr>
              <p:cNvPr id="1604623" name="Text Box 15"/>
              <p:cNvSpPr txBox="1">
                <a:spLocks noChangeArrowheads="1"/>
              </p:cNvSpPr>
              <p:nvPr/>
            </p:nvSpPr>
            <p:spPr bwMode="auto">
              <a:xfrm>
                <a:off x="2640" y="1200"/>
                <a:ext cx="260" cy="213"/>
              </a:xfrm>
              <a:prstGeom prst="rect">
                <a:avLst/>
              </a:prstGeom>
              <a:noFill/>
              <a:ln w="12700">
                <a:noFill/>
                <a:miter lim="800000"/>
                <a:headEnd/>
                <a:tailEnd/>
              </a:ln>
              <a:effectLst/>
            </p:spPr>
            <p:txBody>
              <a:bodyPr wrap="none">
                <a:spAutoFit/>
              </a:bodyPr>
              <a:lstStyle/>
              <a:p>
                <a:r>
                  <a:rPr lang="en-US" sz="1600" dirty="0">
                    <a:solidFill>
                      <a:schemeClr val="tx1"/>
                    </a:solidFill>
                  </a:rPr>
                  <a:t>20</a:t>
                </a:r>
              </a:p>
            </p:txBody>
          </p:sp>
          <p:grpSp>
            <p:nvGrpSpPr>
              <p:cNvPr id="4" name="Group 16"/>
              <p:cNvGrpSpPr>
                <a:grpSpLocks/>
              </p:cNvGrpSpPr>
              <p:nvPr/>
            </p:nvGrpSpPr>
            <p:grpSpPr bwMode="auto">
              <a:xfrm>
                <a:off x="1056" y="1183"/>
                <a:ext cx="1681" cy="2070"/>
                <a:chOff x="1056" y="1183"/>
                <a:chExt cx="1681" cy="2070"/>
              </a:xfrm>
            </p:grpSpPr>
            <p:sp>
              <p:nvSpPr>
                <p:cNvPr id="1604625" name="Line 17"/>
                <p:cNvSpPr>
                  <a:spLocks noChangeShapeType="1"/>
                </p:cNvSpPr>
                <p:nvPr/>
              </p:nvSpPr>
              <p:spPr bwMode="auto">
                <a:xfrm>
                  <a:off x="2592" y="1296"/>
                  <a:ext cx="145" cy="55"/>
                </a:xfrm>
                <a:prstGeom prst="line">
                  <a:avLst/>
                </a:prstGeom>
                <a:noFill/>
                <a:ln w="20638">
                  <a:solidFill>
                    <a:srgbClr val="000000"/>
                  </a:solidFill>
                  <a:round/>
                  <a:headEnd/>
                  <a:tailEnd/>
                </a:ln>
              </p:spPr>
              <p:txBody>
                <a:bodyPr/>
                <a:lstStyle/>
                <a:p>
                  <a:endParaRPr lang="en-US"/>
                </a:p>
              </p:txBody>
            </p:sp>
            <p:sp>
              <p:nvSpPr>
                <p:cNvPr id="1604626" name="Freeform 18"/>
                <p:cNvSpPr>
                  <a:spLocks/>
                </p:cNvSpPr>
                <p:nvPr/>
              </p:nvSpPr>
              <p:spPr bwMode="auto">
                <a:xfrm>
                  <a:off x="1056" y="1200"/>
                  <a:ext cx="1620" cy="2053"/>
                </a:xfrm>
                <a:custGeom>
                  <a:avLst/>
                  <a:gdLst/>
                  <a:ahLst/>
                  <a:cxnLst>
                    <a:cxn ang="0">
                      <a:pos x="1540" y="0"/>
                    </a:cxn>
                    <a:cxn ang="0">
                      <a:pos x="1544" y="220"/>
                    </a:cxn>
                    <a:cxn ang="0">
                      <a:pos x="0" y="220"/>
                    </a:cxn>
                    <a:cxn ang="0">
                      <a:pos x="0" y="2040"/>
                    </a:cxn>
                    <a:cxn ang="0">
                      <a:pos x="1328" y="2040"/>
                    </a:cxn>
                  </a:cxnLst>
                  <a:rect l="0" t="0" r="r" b="b"/>
                  <a:pathLst>
                    <a:path w="1544" h="2040">
                      <a:moveTo>
                        <a:pt x="1540" y="0"/>
                      </a:moveTo>
                      <a:lnTo>
                        <a:pt x="1544" y="220"/>
                      </a:lnTo>
                      <a:lnTo>
                        <a:pt x="0" y="220"/>
                      </a:lnTo>
                      <a:lnTo>
                        <a:pt x="0" y="2040"/>
                      </a:lnTo>
                      <a:lnTo>
                        <a:pt x="1328" y="2040"/>
                      </a:lnTo>
                    </a:path>
                  </a:pathLst>
                </a:custGeom>
                <a:noFill/>
                <a:ln w="38100">
                  <a:solidFill>
                    <a:srgbClr val="000000"/>
                  </a:solidFill>
                  <a:prstDash val="solid"/>
                  <a:round/>
                  <a:headEnd type="none" w="med" len="med"/>
                  <a:tailEnd type="triangle" w="med" len="med"/>
                </a:ln>
              </p:spPr>
              <p:txBody>
                <a:bodyPr/>
                <a:lstStyle/>
                <a:p>
                  <a:endParaRPr lang="en-US"/>
                </a:p>
              </p:txBody>
            </p:sp>
            <p:sp>
              <p:nvSpPr>
                <p:cNvPr id="1604627" name="Text Box 19"/>
                <p:cNvSpPr txBox="1">
                  <a:spLocks noChangeArrowheads="1"/>
                </p:cNvSpPr>
                <p:nvPr/>
              </p:nvSpPr>
              <p:spPr bwMode="auto">
                <a:xfrm>
                  <a:off x="1632" y="1183"/>
                  <a:ext cx="336" cy="212"/>
                </a:xfrm>
                <a:prstGeom prst="rect">
                  <a:avLst/>
                </a:prstGeom>
                <a:noFill/>
                <a:ln w="12700">
                  <a:noFill/>
                  <a:miter lim="800000"/>
                  <a:headEnd/>
                  <a:tailEnd/>
                </a:ln>
                <a:effectLst/>
              </p:spPr>
              <p:txBody>
                <a:bodyPr wrap="none">
                  <a:spAutoFit/>
                </a:bodyPr>
                <a:lstStyle/>
                <a:p>
                  <a:r>
                    <a:rPr lang="en-US" sz="1600">
                      <a:solidFill>
                        <a:schemeClr val="tx1"/>
                      </a:solidFill>
                    </a:rPr>
                    <a:t>Tag</a:t>
                  </a:r>
                </a:p>
              </p:txBody>
            </p:sp>
          </p:grpSp>
        </p:grpSp>
      </p:grpSp>
      <p:grpSp>
        <p:nvGrpSpPr>
          <p:cNvPr id="5" name="Group 20"/>
          <p:cNvGrpSpPr>
            <a:grpSpLocks/>
          </p:cNvGrpSpPr>
          <p:nvPr/>
        </p:nvGrpSpPr>
        <p:grpSpPr bwMode="auto">
          <a:xfrm>
            <a:off x="2027238" y="1846263"/>
            <a:ext cx="3671887" cy="1811337"/>
            <a:chOff x="1277" y="1206"/>
            <a:chExt cx="2313" cy="1141"/>
          </a:xfrm>
        </p:grpSpPr>
        <p:sp>
          <p:nvSpPr>
            <p:cNvPr id="1604629" name="Line 21"/>
            <p:cNvSpPr>
              <a:spLocks noChangeShapeType="1"/>
            </p:cNvSpPr>
            <p:nvPr/>
          </p:nvSpPr>
          <p:spPr bwMode="auto">
            <a:xfrm>
              <a:off x="3282" y="1291"/>
              <a:ext cx="148" cy="57"/>
            </a:xfrm>
            <a:prstGeom prst="line">
              <a:avLst/>
            </a:prstGeom>
            <a:noFill/>
            <a:ln w="20638">
              <a:solidFill>
                <a:srgbClr val="000000"/>
              </a:solidFill>
              <a:round/>
              <a:headEnd/>
              <a:tailEnd/>
            </a:ln>
          </p:spPr>
          <p:txBody>
            <a:bodyPr/>
            <a:lstStyle/>
            <a:p>
              <a:endParaRPr lang="en-US"/>
            </a:p>
          </p:txBody>
        </p:sp>
        <p:sp>
          <p:nvSpPr>
            <p:cNvPr id="1604630" name="Freeform 22"/>
            <p:cNvSpPr>
              <a:spLocks/>
            </p:cNvSpPr>
            <p:nvPr/>
          </p:nvSpPr>
          <p:spPr bwMode="auto">
            <a:xfrm>
              <a:off x="1277" y="1206"/>
              <a:ext cx="2053" cy="1141"/>
            </a:xfrm>
            <a:custGeom>
              <a:avLst/>
              <a:gdLst/>
              <a:ahLst/>
              <a:cxnLst>
                <a:cxn ang="0">
                  <a:pos x="1974" y="0"/>
                </a:cxn>
                <a:cxn ang="0">
                  <a:pos x="1974" y="358"/>
                </a:cxn>
                <a:cxn ang="0">
                  <a:pos x="0" y="358"/>
                </a:cxn>
                <a:cxn ang="0">
                  <a:pos x="0" y="1110"/>
                </a:cxn>
                <a:cxn ang="0">
                  <a:pos x="884" y="1110"/>
                </a:cxn>
              </a:cxnLst>
              <a:rect l="0" t="0" r="r" b="b"/>
              <a:pathLst>
                <a:path w="1974" h="1110">
                  <a:moveTo>
                    <a:pt x="1974" y="0"/>
                  </a:moveTo>
                  <a:lnTo>
                    <a:pt x="1974" y="358"/>
                  </a:lnTo>
                  <a:lnTo>
                    <a:pt x="0" y="358"/>
                  </a:lnTo>
                  <a:lnTo>
                    <a:pt x="0" y="1110"/>
                  </a:lnTo>
                  <a:lnTo>
                    <a:pt x="884" y="1110"/>
                  </a:lnTo>
                </a:path>
              </a:pathLst>
            </a:custGeom>
            <a:noFill/>
            <a:ln w="38100">
              <a:solidFill>
                <a:srgbClr val="000000"/>
              </a:solidFill>
              <a:prstDash val="solid"/>
              <a:round/>
              <a:headEnd type="none" w="med" len="med"/>
              <a:tailEnd type="triangle" w="med" len="med"/>
            </a:ln>
          </p:spPr>
          <p:txBody>
            <a:bodyPr/>
            <a:lstStyle/>
            <a:p>
              <a:endParaRPr lang="en-US"/>
            </a:p>
          </p:txBody>
        </p:sp>
        <p:sp>
          <p:nvSpPr>
            <p:cNvPr id="1604631" name="Text Box 23"/>
            <p:cNvSpPr txBox="1">
              <a:spLocks noChangeArrowheads="1"/>
            </p:cNvSpPr>
            <p:nvPr/>
          </p:nvSpPr>
          <p:spPr bwMode="auto">
            <a:xfrm>
              <a:off x="3330" y="1243"/>
              <a:ext cx="260" cy="213"/>
            </a:xfrm>
            <a:prstGeom prst="rect">
              <a:avLst/>
            </a:prstGeom>
            <a:noFill/>
            <a:ln w="12700">
              <a:noFill/>
              <a:miter lim="800000"/>
              <a:headEnd/>
              <a:tailEnd/>
            </a:ln>
            <a:effectLst/>
          </p:spPr>
          <p:txBody>
            <a:bodyPr wrap="none">
              <a:spAutoFit/>
            </a:bodyPr>
            <a:lstStyle/>
            <a:p>
              <a:r>
                <a:rPr lang="en-US" sz="1600" dirty="0">
                  <a:solidFill>
                    <a:schemeClr val="tx1"/>
                  </a:solidFill>
                </a:rPr>
                <a:t>10</a:t>
              </a:r>
            </a:p>
          </p:txBody>
        </p:sp>
        <p:sp>
          <p:nvSpPr>
            <p:cNvPr id="1604632" name="Text Box 24"/>
            <p:cNvSpPr txBox="1">
              <a:spLocks noChangeArrowheads="1"/>
            </p:cNvSpPr>
            <p:nvPr/>
          </p:nvSpPr>
          <p:spPr bwMode="auto">
            <a:xfrm>
              <a:off x="2754" y="1370"/>
              <a:ext cx="429" cy="212"/>
            </a:xfrm>
            <a:prstGeom prst="rect">
              <a:avLst/>
            </a:prstGeom>
            <a:noFill/>
            <a:ln w="12700">
              <a:noFill/>
              <a:miter lim="800000"/>
              <a:headEnd/>
              <a:tailEnd/>
            </a:ln>
            <a:effectLst/>
          </p:spPr>
          <p:txBody>
            <a:bodyPr wrap="none">
              <a:spAutoFit/>
            </a:bodyPr>
            <a:lstStyle/>
            <a:p>
              <a:r>
                <a:rPr lang="en-US" sz="1600">
                  <a:solidFill>
                    <a:schemeClr val="tx1"/>
                  </a:solidFill>
                </a:rPr>
                <a:t>Index</a:t>
              </a:r>
            </a:p>
          </p:txBody>
        </p:sp>
      </p:grpSp>
      <p:grpSp>
        <p:nvGrpSpPr>
          <p:cNvPr id="6" name="Group 25"/>
          <p:cNvGrpSpPr>
            <a:grpSpLocks/>
          </p:cNvGrpSpPr>
          <p:nvPr/>
        </p:nvGrpSpPr>
        <p:grpSpPr bwMode="auto">
          <a:xfrm>
            <a:off x="2619375" y="2514600"/>
            <a:ext cx="4267200" cy="2135188"/>
            <a:chOff x="1650" y="1627"/>
            <a:chExt cx="2688" cy="1345"/>
          </a:xfrm>
        </p:grpSpPr>
        <p:sp>
          <p:nvSpPr>
            <p:cNvPr id="1604634" name="Freeform 26"/>
            <p:cNvSpPr>
              <a:spLocks/>
            </p:cNvSpPr>
            <p:nvPr/>
          </p:nvSpPr>
          <p:spPr bwMode="auto">
            <a:xfrm>
              <a:off x="2208" y="1824"/>
              <a:ext cx="2130" cy="1103"/>
            </a:xfrm>
            <a:custGeom>
              <a:avLst/>
              <a:gdLst/>
              <a:ahLst/>
              <a:cxnLst>
                <a:cxn ang="0">
                  <a:pos x="1608" y="1101"/>
                </a:cxn>
                <a:cxn ang="0">
                  <a:pos x="1608" y="0"/>
                </a:cxn>
                <a:cxn ang="0">
                  <a:pos x="0" y="0"/>
                </a:cxn>
                <a:cxn ang="0">
                  <a:pos x="0" y="1103"/>
                </a:cxn>
                <a:cxn ang="0">
                  <a:pos x="1608" y="1103"/>
                </a:cxn>
                <a:cxn ang="0">
                  <a:pos x="1608" y="1103"/>
                </a:cxn>
              </a:cxnLst>
              <a:rect l="0" t="0" r="r" b="b"/>
              <a:pathLst>
                <a:path w="1608" h="1103">
                  <a:moveTo>
                    <a:pt x="1608" y="1101"/>
                  </a:moveTo>
                  <a:lnTo>
                    <a:pt x="1608" y="0"/>
                  </a:lnTo>
                  <a:lnTo>
                    <a:pt x="0" y="0"/>
                  </a:lnTo>
                  <a:lnTo>
                    <a:pt x="0" y="1103"/>
                  </a:lnTo>
                  <a:lnTo>
                    <a:pt x="1608" y="1103"/>
                  </a:lnTo>
                  <a:lnTo>
                    <a:pt x="1608" y="1103"/>
                  </a:lnTo>
                </a:path>
              </a:pathLst>
            </a:custGeom>
            <a:noFill/>
            <a:ln w="20638">
              <a:solidFill>
                <a:srgbClr val="000000"/>
              </a:solidFill>
              <a:prstDash val="solid"/>
              <a:round/>
              <a:headEnd/>
              <a:tailEnd/>
            </a:ln>
          </p:spPr>
          <p:txBody>
            <a:bodyPr/>
            <a:lstStyle/>
            <a:p>
              <a:endParaRPr lang="en-US"/>
            </a:p>
          </p:txBody>
        </p:sp>
        <p:sp>
          <p:nvSpPr>
            <p:cNvPr id="1604635" name="Freeform 27"/>
            <p:cNvSpPr>
              <a:spLocks/>
            </p:cNvSpPr>
            <p:nvPr/>
          </p:nvSpPr>
          <p:spPr bwMode="auto">
            <a:xfrm>
              <a:off x="2208" y="2263"/>
              <a:ext cx="2130" cy="110"/>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close/>
                </a:path>
              </a:pathLst>
            </a:custGeom>
            <a:solidFill>
              <a:schemeClr val="hlink"/>
            </a:solidFill>
            <a:ln w="9525">
              <a:solidFill>
                <a:schemeClr val="hlink"/>
              </a:solidFill>
              <a:round/>
              <a:headEnd/>
              <a:tailEnd/>
            </a:ln>
          </p:spPr>
          <p:txBody>
            <a:bodyPr/>
            <a:lstStyle/>
            <a:p>
              <a:endParaRPr lang="en-US"/>
            </a:p>
          </p:txBody>
        </p:sp>
        <p:sp>
          <p:nvSpPr>
            <p:cNvPr id="1604636" name="Freeform 28"/>
            <p:cNvSpPr>
              <a:spLocks/>
            </p:cNvSpPr>
            <p:nvPr/>
          </p:nvSpPr>
          <p:spPr bwMode="auto">
            <a:xfrm>
              <a:off x="2208" y="2263"/>
              <a:ext cx="2130" cy="110"/>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path>
              </a:pathLst>
            </a:custGeom>
            <a:noFill/>
            <a:ln w="20638">
              <a:solidFill>
                <a:srgbClr val="000000"/>
              </a:solidFill>
              <a:prstDash val="solid"/>
              <a:round/>
              <a:headEnd/>
              <a:tailEnd/>
            </a:ln>
          </p:spPr>
          <p:txBody>
            <a:bodyPr/>
            <a:lstStyle/>
            <a:p>
              <a:endParaRPr lang="en-US"/>
            </a:p>
          </p:txBody>
        </p:sp>
        <p:sp>
          <p:nvSpPr>
            <p:cNvPr id="1604637" name="Line 29"/>
            <p:cNvSpPr>
              <a:spLocks noChangeShapeType="1"/>
            </p:cNvSpPr>
            <p:nvPr/>
          </p:nvSpPr>
          <p:spPr bwMode="auto">
            <a:xfrm flipH="1">
              <a:off x="2208" y="1920"/>
              <a:ext cx="2130" cy="2"/>
            </a:xfrm>
            <a:prstGeom prst="line">
              <a:avLst/>
            </a:prstGeom>
            <a:noFill/>
            <a:ln w="20638">
              <a:solidFill>
                <a:srgbClr val="000000"/>
              </a:solidFill>
              <a:round/>
              <a:headEnd/>
              <a:tailEnd/>
            </a:ln>
          </p:spPr>
          <p:txBody>
            <a:bodyPr/>
            <a:lstStyle/>
            <a:p>
              <a:endParaRPr lang="en-US"/>
            </a:p>
          </p:txBody>
        </p:sp>
        <p:sp>
          <p:nvSpPr>
            <p:cNvPr id="1604638" name="Line 30"/>
            <p:cNvSpPr>
              <a:spLocks noChangeShapeType="1"/>
            </p:cNvSpPr>
            <p:nvPr/>
          </p:nvSpPr>
          <p:spPr bwMode="auto">
            <a:xfrm flipH="1">
              <a:off x="2208" y="2044"/>
              <a:ext cx="2130" cy="2"/>
            </a:xfrm>
            <a:prstGeom prst="line">
              <a:avLst/>
            </a:prstGeom>
            <a:noFill/>
            <a:ln w="20638">
              <a:solidFill>
                <a:srgbClr val="000000"/>
              </a:solidFill>
              <a:round/>
              <a:headEnd/>
              <a:tailEnd/>
            </a:ln>
          </p:spPr>
          <p:txBody>
            <a:bodyPr/>
            <a:lstStyle/>
            <a:p>
              <a:endParaRPr lang="en-US"/>
            </a:p>
          </p:txBody>
        </p:sp>
        <p:sp>
          <p:nvSpPr>
            <p:cNvPr id="1604639" name="Line 31"/>
            <p:cNvSpPr>
              <a:spLocks noChangeShapeType="1"/>
            </p:cNvSpPr>
            <p:nvPr/>
          </p:nvSpPr>
          <p:spPr bwMode="auto">
            <a:xfrm flipH="1">
              <a:off x="2208" y="2154"/>
              <a:ext cx="2130" cy="1"/>
            </a:xfrm>
            <a:prstGeom prst="line">
              <a:avLst/>
            </a:prstGeom>
            <a:noFill/>
            <a:ln w="20638">
              <a:solidFill>
                <a:srgbClr val="000000"/>
              </a:solidFill>
              <a:round/>
              <a:headEnd/>
              <a:tailEnd/>
            </a:ln>
          </p:spPr>
          <p:txBody>
            <a:bodyPr/>
            <a:lstStyle/>
            <a:p>
              <a:endParaRPr lang="en-US"/>
            </a:p>
          </p:txBody>
        </p:sp>
        <p:sp>
          <p:nvSpPr>
            <p:cNvPr id="1604640" name="Line 32"/>
            <p:cNvSpPr>
              <a:spLocks noChangeShapeType="1"/>
            </p:cNvSpPr>
            <p:nvPr/>
          </p:nvSpPr>
          <p:spPr bwMode="auto">
            <a:xfrm flipH="1">
              <a:off x="2208" y="2373"/>
              <a:ext cx="2130" cy="1"/>
            </a:xfrm>
            <a:prstGeom prst="line">
              <a:avLst/>
            </a:prstGeom>
            <a:noFill/>
            <a:ln w="20638">
              <a:solidFill>
                <a:srgbClr val="000000"/>
              </a:solidFill>
              <a:round/>
              <a:headEnd/>
              <a:tailEnd/>
            </a:ln>
          </p:spPr>
          <p:txBody>
            <a:bodyPr/>
            <a:lstStyle/>
            <a:p>
              <a:endParaRPr lang="en-US"/>
            </a:p>
          </p:txBody>
        </p:sp>
        <p:sp>
          <p:nvSpPr>
            <p:cNvPr id="1604641" name="Line 33"/>
            <p:cNvSpPr>
              <a:spLocks noChangeShapeType="1"/>
            </p:cNvSpPr>
            <p:nvPr/>
          </p:nvSpPr>
          <p:spPr bwMode="auto">
            <a:xfrm flipH="1">
              <a:off x="2208" y="2483"/>
              <a:ext cx="2130" cy="1"/>
            </a:xfrm>
            <a:prstGeom prst="line">
              <a:avLst/>
            </a:prstGeom>
            <a:noFill/>
            <a:ln w="20638">
              <a:solidFill>
                <a:srgbClr val="000000"/>
              </a:solidFill>
              <a:round/>
              <a:headEnd/>
              <a:tailEnd/>
            </a:ln>
          </p:spPr>
          <p:txBody>
            <a:bodyPr/>
            <a:lstStyle/>
            <a:p>
              <a:endParaRPr lang="en-US"/>
            </a:p>
          </p:txBody>
        </p:sp>
        <p:sp>
          <p:nvSpPr>
            <p:cNvPr id="1604642" name="Line 34"/>
            <p:cNvSpPr>
              <a:spLocks noChangeShapeType="1"/>
            </p:cNvSpPr>
            <p:nvPr/>
          </p:nvSpPr>
          <p:spPr bwMode="auto">
            <a:xfrm flipH="1">
              <a:off x="2208" y="2593"/>
              <a:ext cx="2130" cy="1"/>
            </a:xfrm>
            <a:prstGeom prst="line">
              <a:avLst/>
            </a:prstGeom>
            <a:noFill/>
            <a:ln w="20638">
              <a:solidFill>
                <a:srgbClr val="000000"/>
              </a:solidFill>
              <a:round/>
              <a:headEnd/>
              <a:tailEnd/>
            </a:ln>
          </p:spPr>
          <p:txBody>
            <a:bodyPr/>
            <a:lstStyle/>
            <a:p>
              <a:endParaRPr lang="en-US"/>
            </a:p>
          </p:txBody>
        </p:sp>
        <p:sp>
          <p:nvSpPr>
            <p:cNvPr id="1604643" name="Line 35"/>
            <p:cNvSpPr>
              <a:spLocks noChangeShapeType="1"/>
            </p:cNvSpPr>
            <p:nvPr/>
          </p:nvSpPr>
          <p:spPr bwMode="auto">
            <a:xfrm flipH="1">
              <a:off x="2208" y="2703"/>
              <a:ext cx="2130" cy="1"/>
            </a:xfrm>
            <a:prstGeom prst="line">
              <a:avLst/>
            </a:prstGeom>
            <a:noFill/>
            <a:ln w="20638">
              <a:solidFill>
                <a:srgbClr val="000000"/>
              </a:solidFill>
              <a:round/>
              <a:headEnd/>
              <a:tailEnd/>
            </a:ln>
          </p:spPr>
          <p:txBody>
            <a:bodyPr/>
            <a:lstStyle/>
            <a:p>
              <a:endParaRPr lang="en-US"/>
            </a:p>
          </p:txBody>
        </p:sp>
        <p:sp>
          <p:nvSpPr>
            <p:cNvPr id="1604644" name="Line 36"/>
            <p:cNvSpPr>
              <a:spLocks noChangeShapeType="1"/>
            </p:cNvSpPr>
            <p:nvPr/>
          </p:nvSpPr>
          <p:spPr bwMode="auto">
            <a:xfrm flipH="1">
              <a:off x="2208" y="2813"/>
              <a:ext cx="2130" cy="1"/>
            </a:xfrm>
            <a:prstGeom prst="line">
              <a:avLst/>
            </a:prstGeom>
            <a:noFill/>
            <a:ln w="20638">
              <a:solidFill>
                <a:srgbClr val="000000"/>
              </a:solidFill>
              <a:round/>
              <a:headEnd/>
              <a:tailEnd/>
            </a:ln>
          </p:spPr>
          <p:txBody>
            <a:bodyPr/>
            <a:lstStyle/>
            <a:p>
              <a:endParaRPr lang="en-US"/>
            </a:p>
          </p:txBody>
        </p:sp>
        <p:sp>
          <p:nvSpPr>
            <p:cNvPr id="1604645" name="Line 37"/>
            <p:cNvSpPr>
              <a:spLocks noChangeShapeType="1"/>
            </p:cNvSpPr>
            <p:nvPr/>
          </p:nvSpPr>
          <p:spPr bwMode="auto">
            <a:xfrm>
              <a:off x="2299" y="1830"/>
              <a:ext cx="5" cy="1100"/>
            </a:xfrm>
            <a:prstGeom prst="line">
              <a:avLst/>
            </a:prstGeom>
            <a:noFill/>
            <a:ln w="20638">
              <a:solidFill>
                <a:srgbClr val="000000"/>
              </a:solidFill>
              <a:round/>
              <a:headEnd/>
              <a:tailEnd/>
            </a:ln>
          </p:spPr>
          <p:txBody>
            <a:bodyPr/>
            <a:lstStyle/>
            <a:p>
              <a:endParaRPr lang="en-US"/>
            </a:p>
          </p:txBody>
        </p:sp>
        <p:sp>
          <p:nvSpPr>
            <p:cNvPr id="1604646" name="Line 38"/>
            <p:cNvSpPr>
              <a:spLocks noChangeShapeType="1"/>
            </p:cNvSpPr>
            <p:nvPr/>
          </p:nvSpPr>
          <p:spPr bwMode="auto">
            <a:xfrm>
              <a:off x="3186" y="1819"/>
              <a:ext cx="1" cy="1106"/>
            </a:xfrm>
            <a:prstGeom prst="line">
              <a:avLst/>
            </a:prstGeom>
            <a:noFill/>
            <a:ln w="20638">
              <a:solidFill>
                <a:srgbClr val="000000"/>
              </a:solidFill>
              <a:round/>
              <a:headEnd/>
              <a:tailEnd/>
            </a:ln>
          </p:spPr>
          <p:txBody>
            <a:bodyPr/>
            <a:lstStyle/>
            <a:p>
              <a:endParaRPr lang="en-US"/>
            </a:p>
          </p:txBody>
        </p:sp>
        <p:sp>
          <p:nvSpPr>
            <p:cNvPr id="1604647" name="Text Box 39"/>
            <p:cNvSpPr txBox="1">
              <a:spLocks noChangeArrowheads="1"/>
            </p:cNvSpPr>
            <p:nvPr/>
          </p:nvSpPr>
          <p:spPr bwMode="auto">
            <a:xfrm>
              <a:off x="3522" y="1627"/>
              <a:ext cx="352" cy="192"/>
            </a:xfrm>
            <a:prstGeom prst="rect">
              <a:avLst/>
            </a:prstGeom>
            <a:noFill/>
            <a:ln w="12700">
              <a:noFill/>
              <a:miter lim="800000"/>
              <a:headEnd/>
              <a:tailEnd/>
            </a:ln>
            <a:effectLst/>
          </p:spPr>
          <p:txBody>
            <a:bodyPr wrap="none">
              <a:spAutoFit/>
            </a:bodyPr>
            <a:lstStyle/>
            <a:p>
              <a:r>
                <a:rPr lang="en-US" sz="1400">
                  <a:solidFill>
                    <a:schemeClr val="tx1"/>
                  </a:solidFill>
                </a:rPr>
                <a:t>Data</a:t>
              </a:r>
            </a:p>
          </p:txBody>
        </p:sp>
        <p:sp>
          <p:nvSpPr>
            <p:cNvPr id="1604648" name="Text Box 40"/>
            <p:cNvSpPr txBox="1">
              <a:spLocks noChangeArrowheads="1"/>
            </p:cNvSpPr>
            <p:nvPr/>
          </p:nvSpPr>
          <p:spPr bwMode="auto">
            <a:xfrm>
              <a:off x="1650" y="1627"/>
              <a:ext cx="451" cy="192"/>
            </a:xfrm>
            <a:prstGeom prst="rect">
              <a:avLst/>
            </a:prstGeom>
            <a:noFill/>
            <a:ln w="12700">
              <a:noFill/>
              <a:miter lim="800000"/>
              <a:headEnd/>
              <a:tailEnd/>
            </a:ln>
            <a:effectLst/>
          </p:spPr>
          <p:txBody>
            <a:bodyPr wrap="none">
              <a:spAutoFit/>
            </a:bodyPr>
            <a:lstStyle/>
            <a:p>
              <a:r>
                <a:rPr lang="en-US" sz="1400">
                  <a:solidFill>
                    <a:schemeClr val="tx1"/>
                  </a:solidFill>
                </a:rPr>
                <a:t>  Index</a:t>
              </a:r>
            </a:p>
          </p:txBody>
        </p:sp>
        <p:sp>
          <p:nvSpPr>
            <p:cNvPr id="1604649" name="Text Box 41"/>
            <p:cNvSpPr txBox="1">
              <a:spLocks noChangeArrowheads="1"/>
            </p:cNvSpPr>
            <p:nvPr/>
          </p:nvSpPr>
          <p:spPr bwMode="auto">
            <a:xfrm>
              <a:off x="2466" y="1627"/>
              <a:ext cx="308" cy="192"/>
            </a:xfrm>
            <a:prstGeom prst="rect">
              <a:avLst/>
            </a:prstGeom>
            <a:noFill/>
            <a:ln w="12700">
              <a:noFill/>
              <a:miter lim="800000"/>
              <a:headEnd/>
              <a:tailEnd/>
            </a:ln>
            <a:effectLst/>
          </p:spPr>
          <p:txBody>
            <a:bodyPr wrap="none">
              <a:spAutoFit/>
            </a:bodyPr>
            <a:lstStyle/>
            <a:p>
              <a:r>
                <a:rPr lang="en-US" sz="1400">
                  <a:solidFill>
                    <a:schemeClr val="tx1"/>
                  </a:solidFill>
                </a:rPr>
                <a:t>Tag</a:t>
              </a:r>
            </a:p>
          </p:txBody>
        </p:sp>
        <p:sp>
          <p:nvSpPr>
            <p:cNvPr id="1604650" name="Text Box 42"/>
            <p:cNvSpPr txBox="1">
              <a:spLocks noChangeArrowheads="1"/>
            </p:cNvSpPr>
            <p:nvPr/>
          </p:nvSpPr>
          <p:spPr bwMode="auto">
            <a:xfrm>
              <a:off x="2034" y="1627"/>
              <a:ext cx="365" cy="192"/>
            </a:xfrm>
            <a:prstGeom prst="rect">
              <a:avLst/>
            </a:prstGeom>
            <a:noFill/>
            <a:ln w="12700">
              <a:noFill/>
              <a:miter lim="800000"/>
              <a:headEnd/>
              <a:tailEnd/>
            </a:ln>
            <a:effectLst/>
          </p:spPr>
          <p:txBody>
            <a:bodyPr wrap="none">
              <a:spAutoFit/>
            </a:bodyPr>
            <a:lstStyle/>
            <a:p>
              <a:r>
                <a:rPr lang="en-US" sz="1400">
                  <a:solidFill>
                    <a:schemeClr val="tx1"/>
                  </a:solidFill>
                </a:rPr>
                <a:t>Valid</a:t>
              </a:r>
            </a:p>
          </p:txBody>
        </p:sp>
        <p:sp>
          <p:nvSpPr>
            <p:cNvPr id="1604651" name="Text Box 43"/>
            <p:cNvSpPr txBox="1">
              <a:spLocks noChangeArrowheads="1"/>
            </p:cNvSpPr>
            <p:nvPr/>
          </p:nvSpPr>
          <p:spPr bwMode="auto">
            <a:xfrm>
              <a:off x="1746" y="1771"/>
              <a:ext cx="328" cy="1201"/>
            </a:xfrm>
            <a:prstGeom prst="rect">
              <a:avLst/>
            </a:prstGeom>
            <a:noFill/>
            <a:ln w="12700">
              <a:noFill/>
              <a:miter lim="800000"/>
              <a:headEnd/>
              <a:tailEnd/>
            </a:ln>
            <a:effectLst/>
          </p:spPr>
          <p:txBody>
            <a:bodyPr wrap="none">
              <a:spAutoFit/>
            </a:bodyPr>
            <a:lstStyle/>
            <a:p>
              <a:pPr algn="r">
                <a:lnSpc>
                  <a:spcPct val="110000"/>
                </a:lnSpc>
              </a:pPr>
              <a:r>
                <a:rPr lang="en-US" sz="1200">
                  <a:solidFill>
                    <a:schemeClr val="tx1"/>
                  </a:solidFill>
                </a:rPr>
                <a:t>0</a:t>
              </a:r>
            </a:p>
            <a:p>
              <a:pPr algn="r">
                <a:lnSpc>
                  <a:spcPct val="110000"/>
                </a:lnSpc>
              </a:pPr>
              <a:r>
                <a:rPr lang="en-US" sz="1200">
                  <a:solidFill>
                    <a:schemeClr val="tx1"/>
                  </a:solidFill>
                </a:rPr>
                <a:t>1</a:t>
              </a:r>
            </a:p>
            <a:p>
              <a:pPr algn="r">
                <a:lnSpc>
                  <a:spcPct val="110000"/>
                </a:lnSpc>
              </a:pPr>
              <a:r>
                <a:rPr lang="en-US" sz="1200">
                  <a:solidFill>
                    <a:schemeClr val="tx1"/>
                  </a:solidFill>
                </a:rPr>
                <a:t>2</a:t>
              </a:r>
            </a:p>
            <a:p>
              <a:pPr algn="r">
                <a:lnSpc>
                  <a:spcPct val="110000"/>
                </a:lnSpc>
              </a:pPr>
              <a:r>
                <a:rPr lang="en-US" sz="1200">
                  <a:solidFill>
                    <a:schemeClr val="tx1"/>
                  </a:solidFill>
                </a:rPr>
                <a:t>.</a:t>
              </a:r>
            </a:p>
            <a:p>
              <a:pPr algn="r">
                <a:lnSpc>
                  <a:spcPct val="110000"/>
                </a:lnSpc>
              </a:pPr>
              <a:r>
                <a:rPr lang="en-US" sz="1200">
                  <a:solidFill>
                    <a:schemeClr val="tx1"/>
                  </a:solidFill>
                </a:rPr>
                <a:t>.</a:t>
              </a:r>
            </a:p>
            <a:p>
              <a:pPr algn="r">
                <a:lnSpc>
                  <a:spcPct val="110000"/>
                </a:lnSpc>
              </a:pPr>
              <a:r>
                <a:rPr lang="en-US" sz="1200">
                  <a:solidFill>
                    <a:schemeClr val="tx1"/>
                  </a:solidFill>
                </a:rPr>
                <a:t>.</a:t>
              </a:r>
            </a:p>
            <a:p>
              <a:pPr algn="r">
                <a:lnSpc>
                  <a:spcPct val="110000"/>
                </a:lnSpc>
              </a:pPr>
              <a:r>
                <a:rPr lang="en-US" sz="1200">
                  <a:solidFill>
                    <a:schemeClr val="tx1"/>
                  </a:solidFill>
                </a:rPr>
                <a:t>1021</a:t>
              </a:r>
            </a:p>
            <a:p>
              <a:pPr algn="r">
                <a:lnSpc>
                  <a:spcPct val="110000"/>
                </a:lnSpc>
              </a:pPr>
              <a:r>
                <a:rPr lang="en-US" sz="1200">
                  <a:solidFill>
                    <a:schemeClr val="tx1"/>
                  </a:solidFill>
                </a:rPr>
                <a:t>1022</a:t>
              </a:r>
            </a:p>
            <a:p>
              <a:pPr algn="r">
                <a:lnSpc>
                  <a:spcPct val="110000"/>
                </a:lnSpc>
              </a:pPr>
              <a:r>
                <a:rPr lang="en-US" sz="1200">
                  <a:solidFill>
                    <a:schemeClr val="tx1"/>
                  </a:solidFill>
                </a:rPr>
                <a:t>1023</a:t>
              </a:r>
            </a:p>
          </p:txBody>
        </p:sp>
      </p:grpSp>
      <p:grpSp>
        <p:nvGrpSpPr>
          <p:cNvPr id="7" name="Group 44"/>
          <p:cNvGrpSpPr>
            <a:grpSpLocks/>
          </p:cNvGrpSpPr>
          <p:nvPr/>
        </p:nvGrpSpPr>
        <p:grpSpPr bwMode="auto">
          <a:xfrm>
            <a:off x="3289300" y="1143000"/>
            <a:ext cx="3597275" cy="709613"/>
            <a:chOff x="2072" y="763"/>
            <a:chExt cx="2266" cy="447"/>
          </a:xfrm>
        </p:grpSpPr>
        <p:sp>
          <p:nvSpPr>
            <p:cNvPr id="1604653" name="Line 45"/>
            <p:cNvSpPr>
              <a:spLocks noChangeShapeType="1"/>
            </p:cNvSpPr>
            <p:nvPr/>
          </p:nvSpPr>
          <p:spPr bwMode="auto">
            <a:xfrm flipV="1">
              <a:off x="3026" y="1061"/>
              <a:ext cx="3" cy="149"/>
            </a:xfrm>
            <a:prstGeom prst="line">
              <a:avLst/>
            </a:prstGeom>
            <a:noFill/>
            <a:ln w="20638">
              <a:solidFill>
                <a:srgbClr val="000000"/>
              </a:solidFill>
              <a:round/>
              <a:headEnd/>
              <a:tailEnd/>
            </a:ln>
          </p:spPr>
          <p:txBody>
            <a:bodyPr/>
            <a:lstStyle/>
            <a:p>
              <a:endParaRPr lang="en-US"/>
            </a:p>
          </p:txBody>
        </p:sp>
        <p:sp>
          <p:nvSpPr>
            <p:cNvPr id="1604654" name="Line 46"/>
            <p:cNvSpPr>
              <a:spLocks noChangeShapeType="1"/>
            </p:cNvSpPr>
            <p:nvPr/>
          </p:nvSpPr>
          <p:spPr bwMode="auto">
            <a:xfrm flipV="1">
              <a:off x="3570" y="1051"/>
              <a:ext cx="1" cy="145"/>
            </a:xfrm>
            <a:prstGeom prst="line">
              <a:avLst/>
            </a:prstGeom>
            <a:noFill/>
            <a:ln w="20638">
              <a:solidFill>
                <a:srgbClr val="000000"/>
              </a:solidFill>
              <a:round/>
              <a:headEnd/>
              <a:tailEnd/>
            </a:ln>
          </p:spPr>
          <p:txBody>
            <a:bodyPr/>
            <a:lstStyle/>
            <a:p>
              <a:endParaRPr lang="en-US"/>
            </a:p>
          </p:txBody>
        </p:sp>
        <p:sp>
          <p:nvSpPr>
            <p:cNvPr id="1604655" name="Freeform 47"/>
            <p:cNvSpPr>
              <a:spLocks/>
            </p:cNvSpPr>
            <p:nvPr/>
          </p:nvSpPr>
          <p:spPr bwMode="auto">
            <a:xfrm>
              <a:off x="2158" y="1059"/>
              <a:ext cx="1570" cy="151"/>
            </a:xfrm>
            <a:custGeom>
              <a:avLst/>
              <a:gdLst/>
              <a:ahLst/>
              <a:cxnLst>
                <a:cxn ang="0">
                  <a:pos x="0" y="149"/>
                </a:cxn>
                <a:cxn ang="0">
                  <a:pos x="3" y="0"/>
                </a:cxn>
                <a:cxn ang="0">
                  <a:pos x="1570" y="0"/>
                </a:cxn>
                <a:cxn ang="0">
                  <a:pos x="1570" y="151"/>
                </a:cxn>
                <a:cxn ang="0">
                  <a:pos x="3" y="151"/>
                </a:cxn>
                <a:cxn ang="0">
                  <a:pos x="3" y="151"/>
                </a:cxn>
              </a:cxnLst>
              <a:rect l="0" t="0" r="r" b="b"/>
              <a:pathLst>
                <a:path w="1570" h="151">
                  <a:moveTo>
                    <a:pt x="0" y="149"/>
                  </a:moveTo>
                  <a:lnTo>
                    <a:pt x="3" y="0"/>
                  </a:lnTo>
                  <a:lnTo>
                    <a:pt x="1570" y="0"/>
                  </a:lnTo>
                  <a:lnTo>
                    <a:pt x="1570" y="151"/>
                  </a:lnTo>
                  <a:lnTo>
                    <a:pt x="3" y="151"/>
                  </a:lnTo>
                  <a:lnTo>
                    <a:pt x="3" y="151"/>
                  </a:lnTo>
                </a:path>
              </a:pathLst>
            </a:custGeom>
            <a:noFill/>
            <a:ln w="20638">
              <a:solidFill>
                <a:srgbClr val="000000"/>
              </a:solidFill>
              <a:prstDash val="solid"/>
              <a:round/>
              <a:headEnd/>
              <a:tailEnd/>
            </a:ln>
          </p:spPr>
          <p:txBody>
            <a:bodyPr/>
            <a:lstStyle/>
            <a:p>
              <a:endParaRPr lang="en-US"/>
            </a:p>
          </p:txBody>
        </p:sp>
        <p:sp>
          <p:nvSpPr>
            <p:cNvPr id="1604656" name="Text Box 48"/>
            <p:cNvSpPr txBox="1">
              <a:spLocks noChangeArrowheads="1"/>
            </p:cNvSpPr>
            <p:nvPr/>
          </p:nvSpPr>
          <p:spPr bwMode="auto">
            <a:xfrm>
              <a:off x="2072" y="896"/>
              <a:ext cx="1786" cy="154"/>
            </a:xfrm>
            <a:prstGeom prst="rect">
              <a:avLst/>
            </a:prstGeom>
            <a:noFill/>
            <a:ln w="12700">
              <a:noFill/>
              <a:miter lim="800000"/>
              <a:headEnd/>
              <a:tailEnd/>
            </a:ln>
            <a:effectLst/>
          </p:spPr>
          <p:txBody>
            <a:bodyPr>
              <a:spAutoFit/>
            </a:bodyPr>
            <a:lstStyle/>
            <a:p>
              <a:r>
                <a:rPr lang="en-US" sz="1000">
                  <a:solidFill>
                    <a:schemeClr val="tx1"/>
                  </a:solidFill>
                </a:rPr>
                <a:t>31 30       . . .        13 12  11     . . .        2  1  0</a:t>
              </a:r>
            </a:p>
          </p:txBody>
        </p:sp>
        <p:sp>
          <p:nvSpPr>
            <p:cNvPr id="1604657" name="Text Box 49"/>
            <p:cNvSpPr txBox="1">
              <a:spLocks noChangeArrowheads="1"/>
            </p:cNvSpPr>
            <p:nvPr/>
          </p:nvSpPr>
          <p:spPr bwMode="auto">
            <a:xfrm>
              <a:off x="3810" y="763"/>
              <a:ext cx="528" cy="366"/>
            </a:xfrm>
            <a:prstGeom prst="rect">
              <a:avLst/>
            </a:prstGeom>
            <a:noFill/>
            <a:ln w="12700">
              <a:noFill/>
              <a:miter lim="800000"/>
              <a:headEnd/>
              <a:tailEnd/>
            </a:ln>
            <a:effectLst/>
          </p:spPr>
          <p:txBody>
            <a:bodyPr>
              <a:spAutoFit/>
            </a:bodyPr>
            <a:lstStyle/>
            <a:p>
              <a:r>
                <a:rPr lang="en-US" sz="1600">
                  <a:solidFill>
                    <a:schemeClr val="tx1"/>
                  </a:solidFill>
                </a:rPr>
                <a:t>Byte offset</a:t>
              </a:r>
            </a:p>
          </p:txBody>
        </p:sp>
        <p:sp>
          <p:nvSpPr>
            <p:cNvPr id="1604658" name="Line 50"/>
            <p:cNvSpPr>
              <a:spLocks noChangeShapeType="1"/>
            </p:cNvSpPr>
            <p:nvPr/>
          </p:nvSpPr>
          <p:spPr bwMode="auto">
            <a:xfrm flipH="1">
              <a:off x="3666" y="955"/>
              <a:ext cx="192" cy="192"/>
            </a:xfrm>
            <a:prstGeom prst="line">
              <a:avLst/>
            </a:prstGeom>
            <a:noFill/>
            <a:ln w="12700">
              <a:solidFill>
                <a:schemeClr val="tx1"/>
              </a:solidFill>
              <a:round/>
              <a:headEnd/>
              <a:tailEnd type="triangle" w="med" len="med"/>
            </a:ln>
            <a:effectLst/>
          </p:spPr>
          <p:txBody>
            <a:bodyPr/>
            <a:lstStyle/>
            <a:p>
              <a:endParaRPr lang="en-US"/>
            </a:p>
          </p:txBody>
        </p:sp>
      </p:grpSp>
      <p:sp>
        <p:nvSpPr>
          <p:cNvPr id="1604659" name="Rectangle 51"/>
          <p:cNvSpPr>
            <a:spLocks noChangeArrowheads="1"/>
          </p:cNvSpPr>
          <p:nvPr/>
        </p:nvSpPr>
        <p:spPr bwMode="auto">
          <a:xfrm>
            <a:off x="533400" y="6096000"/>
            <a:ext cx="8077200" cy="457200"/>
          </a:xfrm>
          <a:prstGeom prst="rect">
            <a:avLst/>
          </a:prstGeom>
          <a:noFill/>
          <a:ln w="12700">
            <a:noFill/>
            <a:miter lim="800000"/>
            <a:headEnd/>
            <a:tailEnd/>
          </a:ln>
          <a:effectLst/>
        </p:spPr>
        <p:txBody>
          <a:bodyPr lIns="90488" tIns="44450" rIns="90488" bIns="44450"/>
          <a:lstStyle/>
          <a:p>
            <a:pPr marL="342900" indent="-342900" algn="ctr">
              <a:lnSpc>
                <a:spcPct val="90000"/>
              </a:lnSpc>
              <a:spcBef>
                <a:spcPct val="65000"/>
              </a:spcBef>
              <a:buClr>
                <a:schemeClr val="accent1"/>
              </a:buClr>
              <a:buSzPct val="75000"/>
              <a:buFont typeface="Wingdings" pitchFamily="2" charset="2"/>
              <a:buNone/>
            </a:pPr>
            <a:r>
              <a:rPr lang="en-US" sz="2400" i="1"/>
              <a:t>What kind of locality are we taking advantage of?</a:t>
            </a:r>
          </a:p>
        </p:txBody>
      </p:sp>
      <p:grpSp>
        <p:nvGrpSpPr>
          <p:cNvPr id="8" name="Group 52"/>
          <p:cNvGrpSpPr>
            <a:grpSpLocks/>
          </p:cNvGrpSpPr>
          <p:nvPr/>
        </p:nvGrpSpPr>
        <p:grpSpPr bwMode="auto">
          <a:xfrm>
            <a:off x="3886200" y="3589338"/>
            <a:ext cx="623888" cy="1371600"/>
            <a:chOff x="2477" y="2299"/>
            <a:chExt cx="393" cy="864"/>
          </a:xfrm>
        </p:grpSpPr>
        <p:sp>
          <p:nvSpPr>
            <p:cNvPr id="1604661" name="Line 53"/>
            <p:cNvSpPr>
              <a:spLocks noChangeShapeType="1"/>
            </p:cNvSpPr>
            <p:nvPr/>
          </p:nvSpPr>
          <p:spPr bwMode="auto">
            <a:xfrm>
              <a:off x="2477" y="2976"/>
              <a:ext cx="196" cy="54"/>
            </a:xfrm>
            <a:prstGeom prst="line">
              <a:avLst/>
            </a:prstGeom>
            <a:noFill/>
            <a:ln w="20638">
              <a:solidFill>
                <a:srgbClr val="000000"/>
              </a:solidFill>
              <a:round/>
              <a:headEnd/>
              <a:tailEnd/>
            </a:ln>
          </p:spPr>
          <p:txBody>
            <a:bodyPr/>
            <a:lstStyle/>
            <a:p>
              <a:endParaRPr lang="en-US"/>
            </a:p>
          </p:txBody>
        </p:sp>
        <p:sp>
          <p:nvSpPr>
            <p:cNvPr id="1604662" name="Line 54"/>
            <p:cNvSpPr>
              <a:spLocks noChangeShapeType="1"/>
            </p:cNvSpPr>
            <p:nvPr/>
          </p:nvSpPr>
          <p:spPr bwMode="auto">
            <a:xfrm>
              <a:off x="2562" y="2299"/>
              <a:ext cx="0" cy="864"/>
            </a:xfrm>
            <a:prstGeom prst="line">
              <a:avLst/>
            </a:prstGeom>
            <a:noFill/>
            <a:ln w="38100">
              <a:solidFill>
                <a:srgbClr val="000000"/>
              </a:solidFill>
              <a:round/>
              <a:headEnd type="oval" w="sm" len="sm"/>
              <a:tailEnd type="triangle" w="med" len="med"/>
            </a:ln>
          </p:spPr>
          <p:txBody>
            <a:bodyPr/>
            <a:lstStyle/>
            <a:p>
              <a:endParaRPr lang="en-US"/>
            </a:p>
          </p:txBody>
        </p:sp>
        <p:sp>
          <p:nvSpPr>
            <p:cNvPr id="1604663" name="Text Box 55"/>
            <p:cNvSpPr txBox="1">
              <a:spLocks noChangeArrowheads="1"/>
            </p:cNvSpPr>
            <p:nvPr/>
          </p:nvSpPr>
          <p:spPr bwMode="auto">
            <a:xfrm>
              <a:off x="2610" y="2923"/>
              <a:ext cx="260" cy="213"/>
            </a:xfrm>
            <a:prstGeom prst="rect">
              <a:avLst/>
            </a:prstGeom>
            <a:noFill/>
            <a:ln w="12700">
              <a:noFill/>
              <a:miter lim="800000"/>
              <a:headEnd/>
              <a:tailEnd/>
            </a:ln>
            <a:effectLst/>
          </p:spPr>
          <p:txBody>
            <a:bodyPr wrap="none">
              <a:spAutoFit/>
            </a:bodyPr>
            <a:lstStyle/>
            <a:p>
              <a:r>
                <a:rPr lang="en-US" sz="1600" dirty="0">
                  <a:solidFill>
                    <a:schemeClr val="tx1"/>
                  </a:solidFill>
                </a:rPr>
                <a:t>20</a:t>
              </a:r>
            </a:p>
          </p:txBody>
        </p:sp>
      </p:grpSp>
      <p:grpSp>
        <p:nvGrpSpPr>
          <p:cNvPr id="9" name="Group 56"/>
          <p:cNvGrpSpPr>
            <a:grpSpLocks/>
          </p:cNvGrpSpPr>
          <p:nvPr/>
        </p:nvGrpSpPr>
        <p:grpSpPr bwMode="auto">
          <a:xfrm>
            <a:off x="5743575" y="1878013"/>
            <a:ext cx="2060575" cy="3043237"/>
            <a:chOff x="3618" y="1226"/>
            <a:chExt cx="1298" cy="1917"/>
          </a:xfrm>
        </p:grpSpPr>
        <p:sp>
          <p:nvSpPr>
            <p:cNvPr id="1604665" name="Freeform 57"/>
            <p:cNvSpPr>
              <a:spLocks/>
            </p:cNvSpPr>
            <p:nvPr/>
          </p:nvSpPr>
          <p:spPr bwMode="auto">
            <a:xfrm>
              <a:off x="3714" y="1404"/>
              <a:ext cx="996" cy="1739"/>
            </a:xfrm>
            <a:custGeom>
              <a:avLst/>
              <a:gdLst/>
              <a:ahLst/>
              <a:cxnLst>
                <a:cxn ang="0">
                  <a:pos x="0" y="919"/>
                </a:cxn>
                <a:cxn ang="0">
                  <a:pos x="3" y="1739"/>
                </a:cxn>
                <a:cxn ang="0">
                  <a:pos x="1432" y="1739"/>
                </a:cxn>
                <a:cxn ang="0">
                  <a:pos x="1432" y="0"/>
                </a:cxn>
              </a:cxnLst>
              <a:rect l="0" t="0" r="r" b="b"/>
              <a:pathLst>
                <a:path w="1432" h="1739">
                  <a:moveTo>
                    <a:pt x="0" y="919"/>
                  </a:moveTo>
                  <a:lnTo>
                    <a:pt x="3" y="1739"/>
                  </a:lnTo>
                  <a:lnTo>
                    <a:pt x="1432" y="1739"/>
                  </a:lnTo>
                  <a:lnTo>
                    <a:pt x="1432" y="0"/>
                  </a:lnTo>
                </a:path>
              </a:pathLst>
            </a:custGeom>
            <a:noFill/>
            <a:ln w="42926">
              <a:solidFill>
                <a:srgbClr val="000000"/>
              </a:solidFill>
              <a:prstDash val="solid"/>
              <a:round/>
              <a:headEnd type="oval" w="sm" len="sm"/>
              <a:tailEnd type="triangle" w="med" len="med"/>
            </a:ln>
          </p:spPr>
          <p:txBody>
            <a:bodyPr/>
            <a:lstStyle/>
            <a:p>
              <a:endParaRPr lang="en-US"/>
            </a:p>
          </p:txBody>
        </p:sp>
        <p:sp>
          <p:nvSpPr>
            <p:cNvPr id="1604666" name="Line 58"/>
            <p:cNvSpPr>
              <a:spLocks noChangeShapeType="1"/>
            </p:cNvSpPr>
            <p:nvPr/>
          </p:nvSpPr>
          <p:spPr bwMode="auto">
            <a:xfrm>
              <a:off x="3618" y="3019"/>
              <a:ext cx="192" cy="57"/>
            </a:xfrm>
            <a:prstGeom prst="line">
              <a:avLst/>
            </a:prstGeom>
            <a:noFill/>
            <a:ln w="20638">
              <a:solidFill>
                <a:srgbClr val="000000"/>
              </a:solidFill>
              <a:round/>
              <a:headEnd/>
              <a:tailEnd/>
            </a:ln>
          </p:spPr>
          <p:txBody>
            <a:bodyPr/>
            <a:lstStyle/>
            <a:p>
              <a:endParaRPr lang="en-US"/>
            </a:p>
          </p:txBody>
        </p:sp>
        <p:sp>
          <p:nvSpPr>
            <p:cNvPr id="1604667" name="Text Box 59"/>
            <p:cNvSpPr txBox="1">
              <a:spLocks noChangeArrowheads="1"/>
            </p:cNvSpPr>
            <p:nvPr/>
          </p:nvSpPr>
          <p:spPr bwMode="auto">
            <a:xfrm>
              <a:off x="4530" y="1226"/>
              <a:ext cx="386" cy="212"/>
            </a:xfrm>
            <a:prstGeom prst="rect">
              <a:avLst/>
            </a:prstGeom>
            <a:noFill/>
            <a:ln w="12700">
              <a:noFill/>
              <a:miter lim="800000"/>
              <a:headEnd/>
              <a:tailEnd/>
            </a:ln>
            <a:effectLst/>
          </p:spPr>
          <p:txBody>
            <a:bodyPr wrap="none">
              <a:spAutoFit/>
            </a:bodyPr>
            <a:lstStyle/>
            <a:p>
              <a:r>
                <a:rPr lang="en-US" sz="1600">
                  <a:solidFill>
                    <a:schemeClr val="tx1"/>
                  </a:solidFill>
                </a:rPr>
                <a:t>Data</a:t>
              </a:r>
            </a:p>
          </p:txBody>
        </p:sp>
        <p:sp>
          <p:nvSpPr>
            <p:cNvPr id="1604668" name="Text Box 60"/>
            <p:cNvSpPr txBox="1">
              <a:spLocks noChangeArrowheads="1"/>
            </p:cNvSpPr>
            <p:nvPr/>
          </p:nvSpPr>
          <p:spPr bwMode="auto">
            <a:xfrm>
              <a:off x="3762" y="2923"/>
              <a:ext cx="260" cy="213"/>
            </a:xfrm>
            <a:prstGeom prst="rect">
              <a:avLst/>
            </a:prstGeom>
            <a:noFill/>
            <a:ln w="12700">
              <a:noFill/>
              <a:miter lim="800000"/>
              <a:headEnd/>
              <a:tailEnd/>
            </a:ln>
            <a:effectLst/>
          </p:spPr>
          <p:txBody>
            <a:bodyPr wrap="none">
              <a:spAutoFit/>
            </a:bodyPr>
            <a:lstStyle/>
            <a:p>
              <a:r>
                <a:rPr lang="en-US" sz="1600" dirty="0">
                  <a:solidFill>
                    <a:schemeClr val="tx1"/>
                  </a:solidFill>
                </a:rPr>
                <a:t>32</a:t>
              </a:r>
            </a:p>
          </p:txBody>
        </p:sp>
      </p:grpSp>
      <p:grpSp>
        <p:nvGrpSpPr>
          <p:cNvPr id="10" name="Group 5"/>
          <p:cNvGrpSpPr>
            <a:grpSpLocks/>
          </p:cNvGrpSpPr>
          <p:nvPr/>
        </p:nvGrpSpPr>
        <p:grpSpPr bwMode="auto">
          <a:xfrm>
            <a:off x="1143000" y="1912938"/>
            <a:ext cx="2913063" cy="3905250"/>
            <a:chOff x="720" y="1248"/>
            <a:chExt cx="1835" cy="2460"/>
          </a:xfrm>
        </p:grpSpPr>
        <p:sp>
          <p:nvSpPr>
            <p:cNvPr id="1604614" name="Freeform 6"/>
            <p:cNvSpPr>
              <a:spLocks/>
            </p:cNvSpPr>
            <p:nvPr/>
          </p:nvSpPr>
          <p:spPr bwMode="auto">
            <a:xfrm>
              <a:off x="2222" y="3468"/>
              <a:ext cx="222" cy="172"/>
            </a:xfrm>
            <a:custGeom>
              <a:avLst/>
              <a:gdLst/>
              <a:ahLst/>
              <a:cxnLst>
                <a:cxn ang="0">
                  <a:pos x="0" y="101"/>
                </a:cxn>
                <a:cxn ang="0">
                  <a:pos x="3" y="114"/>
                </a:cxn>
                <a:cxn ang="0">
                  <a:pos x="7" y="125"/>
                </a:cxn>
                <a:cxn ang="0">
                  <a:pos x="13" y="134"/>
                </a:cxn>
                <a:cxn ang="0">
                  <a:pos x="23" y="143"/>
                </a:cxn>
                <a:cxn ang="0">
                  <a:pos x="33" y="152"/>
                </a:cxn>
                <a:cxn ang="0">
                  <a:pos x="47" y="158"/>
                </a:cxn>
                <a:cxn ang="0">
                  <a:pos x="60" y="165"/>
                </a:cxn>
                <a:cxn ang="0">
                  <a:pos x="77" y="169"/>
                </a:cxn>
                <a:cxn ang="0">
                  <a:pos x="94" y="172"/>
                </a:cxn>
                <a:cxn ang="0">
                  <a:pos x="111" y="172"/>
                </a:cxn>
                <a:cxn ang="0">
                  <a:pos x="131" y="172"/>
                </a:cxn>
                <a:cxn ang="0">
                  <a:pos x="148" y="169"/>
                </a:cxn>
                <a:cxn ang="0">
                  <a:pos x="161" y="165"/>
                </a:cxn>
                <a:cxn ang="0">
                  <a:pos x="178" y="158"/>
                </a:cxn>
                <a:cxn ang="0">
                  <a:pos x="188" y="152"/>
                </a:cxn>
                <a:cxn ang="0">
                  <a:pos x="202" y="143"/>
                </a:cxn>
                <a:cxn ang="0">
                  <a:pos x="208" y="134"/>
                </a:cxn>
                <a:cxn ang="0">
                  <a:pos x="215" y="125"/>
                </a:cxn>
                <a:cxn ang="0">
                  <a:pos x="222" y="114"/>
                </a:cxn>
                <a:cxn ang="0">
                  <a:pos x="222" y="104"/>
                </a:cxn>
                <a:cxn ang="0">
                  <a:pos x="222" y="0"/>
                </a:cxn>
                <a:cxn ang="0">
                  <a:pos x="3" y="0"/>
                </a:cxn>
                <a:cxn ang="0">
                  <a:pos x="3" y="104"/>
                </a:cxn>
                <a:cxn ang="0">
                  <a:pos x="3" y="104"/>
                </a:cxn>
              </a:cxnLst>
              <a:rect l="0" t="0" r="r" b="b"/>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lnTo>
                    <a:pt x="3" y="104"/>
                  </a:lnTo>
                </a:path>
              </a:pathLst>
            </a:custGeom>
            <a:noFill/>
            <a:ln w="20638">
              <a:solidFill>
                <a:srgbClr val="000000"/>
              </a:solidFill>
              <a:prstDash val="solid"/>
              <a:round/>
              <a:headEnd/>
              <a:tailEnd/>
            </a:ln>
          </p:spPr>
          <p:txBody>
            <a:bodyPr/>
            <a:lstStyle/>
            <a:p>
              <a:endParaRPr lang="en-US"/>
            </a:p>
          </p:txBody>
        </p:sp>
        <p:sp>
          <p:nvSpPr>
            <p:cNvPr id="1604615" name="Line 7"/>
            <p:cNvSpPr>
              <a:spLocks noChangeShapeType="1"/>
            </p:cNvSpPr>
            <p:nvPr/>
          </p:nvSpPr>
          <p:spPr bwMode="auto">
            <a:xfrm>
              <a:off x="2252" y="2316"/>
              <a:ext cx="7" cy="1150"/>
            </a:xfrm>
            <a:prstGeom prst="line">
              <a:avLst/>
            </a:prstGeom>
            <a:noFill/>
            <a:ln w="20701">
              <a:solidFill>
                <a:srgbClr val="000000"/>
              </a:solidFill>
              <a:round/>
              <a:headEnd type="oval" w="sm" len="sm"/>
              <a:tailEnd/>
            </a:ln>
          </p:spPr>
          <p:txBody>
            <a:bodyPr/>
            <a:lstStyle/>
            <a:p>
              <a:endParaRPr lang="en-US"/>
            </a:p>
          </p:txBody>
        </p:sp>
        <p:sp>
          <p:nvSpPr>
            <p:cNvPr id="1604616" name="Freeform 8"/>
            <p:cNvSpPr>
              <a:spLocks/>
            </p:cNvSpPr>
            <p:nvPr/>
          </p:nvSpPr>
          <p:spPr bwMode="auto">
            <a:xfrm>
              <a:off x="2303" y="3330"/>
              <a:ext cx="252" cy="136"/>
            </a:xfrm>
            <a:custGeom>
              <a:avLst/>
              <a:gdLst/>
              <a:ahLst/>
              <a:cxnLst>
                <a:cxn ang="0">
                  <a:pos x="248" y="0"/>
                </a:cxn>
                <a:cxn ang="0">
                  <a:pos x="252" y="68"/>
                </a:cxn>
                <a:cxn ang="0">
                  <a:pos x="0" y="68"/>
                </a:cxn>
                <a:cxn ang="0">
                  <a:pos x="0" y="136"/>
                </a:cxn>
              </a:cxnLst>
              <a:rect l="0" t="0" r="r" b="b"/>
              <a:pathLst>
                <a:path w="252" h="136">
                  <a:moveTo>
                    <a:pt x="248" y="0"/>
                  </a:moveTo>
                  <a:lnTo>
                    <a:pt x="252" y="68"/>
                  </a:lnTo>
                  <a:lnTo>
                    <a:pt x="0" y="68"/>
                  </a:lnTo>
                  <a:lnTo>
                    <a:pt x="0" y="136"/>
                  </a:lnTo>
                </a:path>
              </a:pathLst>
            </a:custGeom>
            <a:noFill/>
            <a:ln w="20638">
              <a:solidFill>
                <a:srgbClr val="000000"/>
              </a:solidFill>
              <a:prstDash val="solid"/>
              <a:round/>
              <a:headEnd/>
              <a:tailEnd/>
            </a:ln>
          </p:spPr>
          <p:txBody>
            <a:bodyPr/>
            <a:lstStyle/>
            <a:p>
              <a:endParaRPr lang="en-US"/>
            </a:p>
          </p:txBody>
        </p:sp>
        <p:sp>
          <p:nvSpPr>
            <p:cNvPr id="1604617" name="Freeform 9"/>
            <p:cNvSpPr>
              <a:spLocks/>
            </p:cNvSpPr>
            <p:nvPr/>
          </p:nvSpPr>
          <p:spPr bwMode="auto">
            <a:xfrm>
              <a:off x="857" y="1410"/>
              <a:ext cx="1476" cy="2298"/>
            </a:xfrm>
            <a:custGeom>
              <a:avLst/>
              <a:gdLst/>
              <a:ahLst/>
              <a:cxnLst>
                <a:cxn ang="0">
                  <a:pos x="1476" y="2230"/>
                </a:cxn>
                <a:cxn ang="0">
                  <a:pos x="1476" y="2298"/>
                </a:cxn>
                <a:cxn ang="0">
                  <a:pos x="0" y="2298"/>
                </a:cxn>
                <a:cxn ang="0">
                  <a:pos x="0" y="0"/>
                </a:cxn>
              </a:cxnLst>
              <a:rect l="0" t="0" r="r" b="b"/>
              <a:pathLst>
                <a:path w="1476" h="2298">
                  <a:moveTo>
                    <a:pt x="1476" y="2230"/>
                  </a:moveTo>
                  <a:lnTo>
                    <a:pt x="1476" y="2298"/>
                  </a:lnTo>
                  <a:lnTo>
                    <a:pt x="0" y="2298"/>
                  </a:lnTo>
                  <a:lnTo>
                    <a:pt x="0" y="0"/>
                  </a:lnTo>
                </a:path>
              </a:pathLst>
            </a:custGeom>
            <a:noFill/>
            <a:ln w="20638">
              <a:solidFill>
                <a:srgbClr val="000000"/>
              </a:solidFill>
              <a:prstDash val="solid"/>
              <a:round/>
              <a:headEnd type="none" w="med" len="med"/>
              <a:tailEnd type="triangle" w="med" len="med"/>
            </a:ln>
          </p:spPr>
          <p:txBody>
            <a:bodyPr/>
            <a:lstStyle/>
            <a:p>
              <a:endParaRPr lang="en-US"/>
            </a:p>
          </p:txBody>
        </p:sp>
        <p:sp>
          <p:nvSpPr>
            <p:cNvPr id="1604618" name="Text Box 10"/>
            <p:cNvSpPr txBox="1">
              <a:spLocks noChangeArrowheads="1"/>
            </p:cNvSpPr>
            <p:nvPr/>
          </p:nvSpPr>
          <p:spPr bwMode="auto">
            <a:xfrm>
              <a:off x="720" y="1248"/>
              <a:ext cx="272" cy="212"/>
            </a:xfrm>
            <a:prstGeom prst="rect">
              <a:avLst/>
            </a:prstGeom>
            <a:noFill/>
            <a:ln w="12700">
              <a:noFill/>
              <a:miter lim="800000"/>
              <a:headEnd/>
              <a:tailEnd/>
            </a:ln>
            <a:effectLst/>
          </p:spPr>
          <p:txBody>
            <a:bodyPr wrap="none">
              <a:spAutoFit/>
            </a:bodyPr>
            <a:lstStyle/>
            <a:p>
              <a:r>
                <a:rPr lang="en-US" sz="1600">
                  <a:solidFill>
                    <a:schemeClr val="tx1"/>
                  </a:solidFill>
                </a:rPr>
                <a:t>Hit</a:t>
              </a:r>
            </a:p>
          </p:txBody>
        </p:sp>
      </p:grpSp>
    </p:spTree>
  </p:cSld>
  <p:clrMapOvr>
    <a:masterClrMapping/>
  </p:clrMapOvr>
  <p:transition advTm="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499"/>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046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4659"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8946" name="Rectangle 2"/>
          <p:cNvSpPr>
            <a:spLocks noChangeArrowheads="1"/>
          </p:cNvSpPr>
          <p:nvPr/>
        </p:nvSpPr>
        <p:spPr bwMode="auto">
          <a:xfrm>
            <a:off x="225425" y="312738"/>
            <a:ext cx="3168650" cy="477837"/>
          </a:xfrm>
          <a:prstGeom prst="rect">
            <a:avLst/>
          </a:prstGeom>
          <a:noFill/>
          <a:ln w="12700">
            <a:noFill/>
            <a:miter lim="800000"/>
            <a:headEnd/>
            <a:tailEnd/>
          </a:ln>
          <a:effectLst/>
        </p:spPr>
        <p:txBody>
          <a:bodyPr wrap="none" anchor="ctr"/>
          <a:lstStyle/>
          <a:p>
            <a:endParaRPr lang="en-US"/>
          </a:p>
        </p:txBody>
      </p:sp>
      <p:sp>
        <p:nvSpPr>
          <p:cNvPr id="1618947" name="Rectangle 3"/>
          <p:cNvSpPr>
            <a:spLocks noGrp="1" noChangeArrowheads="1"/>
          </p:cNvSpPr>
          <p:nvPr>
            <p:ph type="title"/>
          </p:nvPr>
        </p:nvSpPr>
        <p:spPr>
          <a:noFill/>
          <a:ln/>
        </p:spPr>
        <p:txBody>
          <a:bodyPr lIns="90488" tIns="44450" rIns="90488" bIns="44450" anchor="ctr"/>
          <a:lstStyle/>
          <a:p>
            <a:r>
              <a:rPr lang="en-US"/>
              <a:t>Multiword Block Direct Mapped Cache</a:t>
            </a:r>
          </a:p>
        </p:txBody>
      </p:sp>
      <p:grpSp>
        <p:nvGrpSpPr>
          <p:cNvPr id="2" name="Group 4"/>
          <p:cNvGrpSpPr>
            <a:grpSpLocks/>
          </p:cNvGrpSpPr>
          <p:nvPr/>
        </p:nvGrpSpPr>
        <p:grpSpPr bwMode="auto">
          <a:xfrm>
            <a:off x="914400" y="1828800"/>
            <a:ext cx="3727450" cy="1828800"/>
            <a:chOff x="576" y="1248"/>
            <a:chExt cx="2348" cy="1152"/>
          </a:xfrm>
        </p:grpSpPr>
        <p:grpSp>
          <p:nvGrpSpPr>
            <p:cNvPr id="3" name="Group 5"/>
            <p:cNvGrpSpPr>
              <a:grpSpLocks/>
            </p:cNvGrpSpPr>
            <p:nvPr/>
          </p:nvGrpSpPr>
          <p:grpSpPr bwMode="auto">
            <a:xfrm>
              <a:off x="576" y="1248"/>
              <a:ext cx="2348" cy="1152"/>
              <a:chOff x="576" y="1248"/>
              <a:chExt cx="2348" cy="1152"/>
            </a:xfrm>
          </p:grpSpPr>
          <p:sp>
            <p:nvSpPr>
              <p:cNvPr id="1618950" name="Line 6"/>
              <p:cNvSpPr>
                <a:spLocks noChangeShapeType="1"/>
              </p:cNvSpPr>
              <p:nvPr/>
            </p:nvSpPr>
            <p:spPr bwMode="auto">
              <a:xfrm>
                <a:off x="2640" y="1344"/>
                <a:ext cx="148" cy="57"/>
              </a:xfrm>
              <a:prstGeom prst="line">
                <a:avLst/>
              </a:prstGeom>
              <a:noFill/>
              <a:ln w="20638">
                <a:solidFill>
                  <a:srgbClr val="000000"/>
                </a:solidFill>
                <a:round/>
                <a:headEnd/>
                <a:tailEnd/>
              </a:ln>
            </p:spPr>
            <p:txBody>
              <a:bodyPr/>
              <a:lstStyle/>
              <a:p>
                <a:endParaRPr lang="en-US"/>
              </a:p>
            </p:txBody>
          </p:sp>
          <p:sp>
            <p:nvSpPr>
              <p:cNvPr id="1618951" name="Text Box 7"/>
              <p:cNvSpPr txBox="1">
                <a:spLocks noChangeArrowheads="1"/>
              </p:cNvSpPr>
              <p:nvPr/>
            </p:nvSpPr>
            <p:spPr bwMode="auto">
              <a:xfrm>
                <a:off x="2736" y="1296"/>
                <a:ext cx="188" cy="213"/>
              </a:xfrm>
              <a:prstGeom prst="rect">
                <a:avLst/>
              </a:prstGeom>
              <a:noFill/>
              <a:ln w="12700">
                <a:noFill/>
                <a:miter lim="800000"/>
                <a:headEnd/>
                <a:tailEnd/>
              </a:ln>
              <a:effectLst/>
            </p:spPr>
            <p:txBody>
              <a:bodyPr wrap="none">
                <a:spAutoFit/>
              </a:bodyPr>
              <a:lstStyle/>
              <a:p>
                <a:r>
                  <a:rPr lang="en-US" sz="1600" dirty="0">
                    <a:solidFill>
                      <a:schemeClr val="tx1"/>
                    </a:solidFill>
                  </a:rPr>
                  <a:t>8</a:t>
                </a:r>
              </a:p>
            </p:txBody>
          </p:sp>
          <p:sp>
            <p:nvSpPr>
              <p:cNvPr id="1618952" name="Text Box 8"/>
              <p:cNvSpPr txBox="1">
                <a:spLocks noChangeArrowheads="1"/>
              </p:cNvSpPr>
              <p:nvPr/>
            </p:nvSpPr>
            <p:spPr bwMode="auto">
              <a:xfrm>
                <a:off x="2208" y="1423"/>
                <a:ext cx="429" cy="212"/>
              </a:xfrm>
              <a:prstGeom prst="rect">
                <a:avLst/>
              </a:prstGeom>
              <a:noFill/>
              <a:ln w="12700">
                <a:noFill/>
                <a:miter lim="800000"/>
                <a:headEnd/>
                <a:tailEnd/>
              </a:ln>
              <a:effectLst/>
            </p:spPr>
            <p:txBody>
              <a:bodyPr wrap="none">
                <a:spAutoFit/>
              </a:bodyPr>
              <a:lstStyle/>
              <a:p>
                <a:r>
                  <a:rPr lang="en-US" sz="1600">
                    <a:solidFill>
                      <a:schemeClr val="tx1"/>
                    </a:solidFill>
                  </a:rPr>
                  <a:t>Index</a:t>
                </a:r>
              </a:p>
            </p:txBody>
          </p:sp>
          <p:sp>
            <p:nvSpPr>
              <p:cNvPr id="1618953" name="Line 9"/>
              <p:cNvSpPr>
                <a:spLocks noChangeShapeType="1"/>
              </p:cNvSpPr>
              <p:nvPr/>
            </p:nvSpPr>
            <p:spPr bwMode="auto">
              <a:xfrm>
                <a:off x="2736" y="1248"/>
                <a:ext cx="0" cy="384"/>
              </a:xfrm>
              <a:prstGeom prst="line">
                <a:avLst/>
              </a:prstGeom>
              <a:noFill/>
              <a:ln w="28575">
                <a:solidFill>
                  <a:schemeClr val="tx1"/>
                </a:solidFill>
                <a:round/>
                <a:headEnd/>
                <a:tailEnd/>
              </a:ln>
              <a:effectLst/>
            </p:spPr>
            <p:txBody>
              <a:bodyPr/>
              <a:lstStyle/>
              <a:p>
                <a:endParaRPr lang="en-US"/>
              </a:p>
            </p:txBody>
          </p:sp>
          <p:sp>
            <p:nvSpPr>
              <p:cNvPr id="1618954" name="Line 10"/>
              <p:cNvSpPr>
                <a:spLocks noChangeShapeType="1"/>
              </p:cNvSpPr>
              <p:nvPr/>
            </p:nvSpPr>
            <p:spPr bwMode="auto">
              <a:xfrm>
                <a:off x="576" y="1632"/>
                <a:ext cx="2160" cy="0"/>
              </a:xfrm>
              <a:prstGeom prst="line">
                <a:avLst/>
              </a:prstGeom>
              <a:noFill/>
              <a:ln w="38100">
                <a:solidFill>
                  <a:schemeClr val="tx1"/>
                </a:solidFill>
                <a:round/>
                <a:headEnd/>
                <a:tailEnd/>
              </a:ln>
              <a:effectLst/>
            </p:spPr>
            <p:txBody>
              <a:bodyPr/>
              <a:lstStyle/>
              <a:p>
                <a:endParaRPr lang="en-US"/>
              </a:p>
            </p:txBody>
          </p:sp>
          <p:sp>
            <p:nvSpPr>
              <p:cNvPr id="1618955" name="Line 11"/>
              <p:cNvSpPr>
                <a:spLocks noChangeShapeType="1"/>
              </p:cNvSpPr>
              <p:nvPr/>
            </p:nvSpPr>
            <p:spPr bwMode="auto">
              <a:xfrm>
                <a:off x="576" y="1632"/>
                <a:ext cx="0" cy="768"/>
              </a:xfrm>
              <a:prstGeom prst="line">
                <a:avLst/>
              </a:prstGeom>
              <a:noFill/>
              <a:ln w="28575">
                <a:solidFill>
                  <a:schemeClr val="tx1"/>
                </a:solidFill>
                <a:round/>
                <a:headEnd/>
                <a:tailEnd/>
              </a:ln>
              <a:effectLst/>
            </p:spPr>
            <p:txBody>
              <a:bodyPr/>
              <a:lstStyle/>
              <a:p>
                <a:endParaRPr lang="en-US"/>
              </a:p>
            </p:txBody>
          </p:sp>
        </p:grpSp>
        <p:sp>
          <p:nvSpPr>
            <p:cNvPr id="1618956" name="Line 12"/>
            <p:cNvSpPr>
              <a:spLocks noChangeShapeType="1"/>
            </p:cNvSpPr>
            <p:nvPr/>
          </p:nvSpPr>
          <p:spPr bwMode="auto">
            <a:xfrm>
              <a:off x="576" y="2400"/>
              <a:ext cx="384" cy="0"/>
            </a:xfrm>
            <a:prstGeom prst="line">
              <a:avLst/>
            </a:prstGeom>
            <a:noFill/>
            <a:ln w="28575">
              <a:solidFill>
                <a:schemeClr val="tx1"/>
              </a:solidFill>
              <a:round/>
              <a:headEnd/>
              <a:tailEnd type="triangle" w="med" len="med"/>
            </a:ln>
            <a:effectLst/>
          </p:spPr>
          <p:txBody>
            <a:bodyPr/>
            <a:lstStyle/>
            <a:p>
              <a:endParaRPr lang="en-US"/>
            </a:p>
          </p:txBody>
        </p:sp>
      </p:grpSp>
      <p:grpSp>
        <p:nvGrpSpPr>
          <p:cNvPr id="4" name="Group 13"/>
          <p:cNvGrpSpPr>
            <a:grpSpLocks/>
          </p:cNvGrpSpPr>
          <p:nvPr/>
        </p:nvGrpSpPr>
        <p:grpSpPr bwMode="auto">
          <a:xfrm>
            <a:off x="914400" y="2514600"/>
            <a:ext cx="7391400" cy="2211388"/>
            <a:chOff x="576" y="1680"/>
            <a:chExt cx="4656" cy="1393"/>
          </a:xfrm>
        </p:grpSpPr>
        <p:sp>
          <p:nvSpPr>
            <p:cNvPr id="1618958" name="Freeform 14"/>
            <p:cNvSpPr>
              <a:spLocks/>
            </p:cNvSpPr>
            <p:nvPr/>
          </p:nvSpPr>
          <p:spPr bwMode="auto">
            <a:xfrm>
              <a:off x="960" y="2352"/>
              <a:ext cx="4260" cy="96"/>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close/>
                </a:path>
              </a:pathLst>
            </a:custGeom>
            <a:solidFill>
              <a:schemeClr val="hlink"/>
            </a:solidFill>
            <a:ln w="9525">
              <a:solidFill>
                <a:schemeClr val="hlink"/>
              </a:solidFill>
              <a:round/>
              <a:headEnd/>
              <a:tailEnd/>
            </a:ln>
          </p:spPr>
          <p:txBody>
            <a:bodyPr/>
            <a:lstStyle/>
            <a:p>
              <a:endParaRPr lang="en-US"/>
            </a:p>
          </p:txBody>
        </p:sp>
        <p:sp>
          <p:nvSpPr>
            <p:cNvPr id="1618959" name="Freeform 15"/>
            <p:cNvSpPr>
              <a:spLocks/>
            </p:cNvSpPr>
            <p:nvPr/>
          </p:nvSpPr>
          <p:spPr bwMode="auto">
            <a:xfrm>
              <a:off x="960" y="2352"/>
              <a:ext cx="4272" cy="96"/>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path>
              </a:pathLst>
            </a:custGeom>
            <a:noFill/>
            <a:ln w="20638">
              <a:solidFill>
                <a:srgbClr val="000000"/>
              </a:solidFill>
              <a:prstDash val="solid"/>
              <a:round/>
              <a:headEnd/>
              <a:tailEnd/>
            </a:ln>
          </p:spPr>
          <p:txBody>
            <a:bodyPr/>
            <a:lstStyle/>
            <a:p>
              <a:endParaRPr lang="en-US"/>
            </a:p>
          </p:txBody>
        </p:sp>
        <p:sp>
          <p:nvSpPr>
            <p:cNvPr id="1618960" name="Line 16"/>
            <p:cNvSpPr>
              <a:spLocks noChangeShapeType="1"/>
            </p:cNvSpPr>
            <p:nvPr/>
          </p:nvSpPr>
          <p:spPr bwMode="auto">
            <a:xfrm flipH="1">
              <a:off x="960" y="2011"/>
              <a:ext cx="4260" cy="0"/>
            </a:xfrm>
            <a:prstGeom prst="line">
              <a:avLst/>
            </a:prstGeom>
            <a:noFill/>
            <a:ln w="20638">
              <a:solidFill>
                <a:srgbClr val="000000"/>
              </a:solidFill>
              <a:round/>
              <a:headEnd/>
              <a:tailEnd/>
            </a:ln>
          </p:spPr>
          <p:txBody>
            <a:bodyPr/>
            <a:lstStyle/>
            <a:p>
              <a:endParaRPr lang="en-US"/>
            </a:p>
          </p:txBody>
        </p:sp>
        <p:sp>
          <p:nvSpPr>
            <p:cNvPr id="1618961" name="Line 17"/>
            <p:cNvSpPr>
              <a:spLocks noChangeShapeType="1"/>
            </p:cNvSpPr>
            <p:nvPr/>
          </p:nvSpPr>
          <p:spPr bwMode="auto">
            <a:xfrm flipH="1">
              <a:off x="960" y="2121"/>
              <a:ext cx="4260" cy="0"/>
            </a:xfrm>
            <a:prstGeom prst="line">
              <a:avLst/>
            </a:prstGeom>
            <a:noFill/>
            <a:ln w="20638">
              <a:solidFill>
                <a:srgbClr val="000000"/>
              </a:solidFill>
              <a:round/>
              <a:headEnd/>
              <a:tailEnd/>
            </a:ln>
          </p:spPr>
          <p:txBody>
            <a:bodyPr/>
            <a:lstStyle/>
            <a:p>
              <a:endParaRPr lang="en-US"/>
            </a:p>
          </p:txBody>
        </p:sp>
        <p:sp>
          <p:nvSpPr>
            <p:cNvPr id="1618962" name="Line 18"/>
            <p:cNvSpPr>
              <a:spLocks noChangeShapeType="1"/>
            </p:cNvSpPr>
            <p:nvPr/>
          </p:nvSpPr>
          <p:spPr bwMode="auto">
            <a:xfrm flipH="1">
              <a:off x="960" y="2230"/>
              <a:ext cx="4260" cy="0"/>
            </a:xfrm>
            <a:prstGeom prst="line">
              <a:avLst/>
            </a:prstGeom>
            <a:noFill/>
            <a:ln w="20638">
              <a:solidFill>
                <a:srgbClr val="000000"/>
              </a:solidFill>
              <a:round/>
              <a:headEnd/>
              <a:tailEnd/>
            </a:ln>
          </p:spPr>
          <p:txBody>
            <a:bodyPr/>
            <a:lstStyle/>
            <a:p>
              <a:endParaRPr lang="en-US"/>
            </a:p>
          </p:txBody>
        </p:sp>
        <p:sp>
          <p:nvSpPr>
            <p:cNvPr id="1618963" name="Line 19"/>
            <p:cNvSpPr>
              <a:spLocks noChangeShapeType="1"/>
            </p:cNvSpPr>
            <p:nvPr/>
          </p:nvSpPr>
          <p:spPr bwMode="auto">
            <a:xfrm flipH="1">
              <a:off x="960" y="2559"/>
              <a:ext cx="4260" cy="0"/>
            </a:xfrm>
            <a:prstGeom prst="line">
              <a:avLst/>
            </a:prstGeom>
            <a:noFill/>
            <a:ln w="20638">
              <a:solidFill>
                <a:srgbClr val="000000"/>
              </a:solidFill>
              <a:round/>
              <a:headEnd/>
              <a:tailEnd/>
            </a:ln>
          </p:spPr>
          <p:txBody>
            <a:bodyPr/>
            <a:lstStyle/>
            <a:p>
              <a:endParaRPr lang="en-US"/>
            </a:p>
          </p:txBody>
        </p:sp>
        <p:sp>
          <p:nvSpPr>
            <p:cNvPr id="1618964" name="Line 20"/>
            <p:cNvSpPr>
              <a:spLocks noChangeShapeType="1"/>
            </p:cNvSpPr>
            <p:nvPr/>
          </p:nvSpPr>
          <p:spPr bwMode="auto">
            <a:xfrm flipH="1">
              <a:off x="960" y="2669"/>
              <a:ext cx="4260" cy="0"/>
            </a:xfrm>
            <a:prstGeom prst="line">
              <a:avLst/>
            </a:prstGeom>
            <a:noFill/>
            <a:ln w="20638">
              <a:solidFill>
                <a:srgbClr val="000000"/>
              </a:solidFill>
              <a:round/>
              <a:headEnd/>
              <a:tailEnd/>
            </a:ln>
          </p:spPr>
          <p:txBody>
            <a:bodyPr/>
            <a:lstStyle/>
            <a:p>
              <a:endParaRPr lang="en-US"/>
            </a:p>
          </p:txBody>
        </p:sp>
        <p:sp>
          <p:nvSpPr>
            <p:cNvPr id="1618965" name="Line 21"/>
            <p:cNvSpPr>
              <a:spLocks noChangeShapeType="1"/>
            </p:cNvSpPr>
            <p:nvPr/>
          </p:nvSpPr>
          <p:spPr bwMode="auto">
            <a:xfrm flipH="1">
              <a:off x="960" y="2779"/>
              <a:ext cx="4260" cy="0"/>
            </a:xfrm>
            <a:prstGeom prst="line">
              <a:avLst/>
            </a:prstGeom>
            <a:noFill/>
            <a:ln w="20638">
              <a:solidFill>
                <a:srgbClr val="000000"/>
              </a:solidFill>
              <a:round/>
              <a:headEnd/>
              <a:tailEnd/>
            </a:ln>
          </p:spPr>
          <p:txBody>
            <a:bodyPr/>
            <a:lstStyle/>
            <a:p>
              <a:endParaRPr lang="en-US"/>
            </a:p>
          </p:txBody>
        </p:sp>
        <p:sp>
          <p:nvSpPr>
            <p:cNvPr id="1618966" name="Line 22"/>
            <p:cNvSpPr>
              <a:spLocks noChangeShapeType="1"/>
            </p:cNvSpPr>
            <p:nvPr/>
          </p:nvSpPr>
          <p:spPr bwMode="auto">
            <a:xfrm flipH="1">
              <a:off x="960" y="2889"/>
              <a:ext cx="4260" cy="0"/>
            </a:xfrm>
            <a:prstGeom prst="line">
              <a:avLst/>
            </a:prstGeom>
            <a:noFill/>
            <a:ln w="20638">
              <a:solidFill>
                <a:srgbClr val="000000"/>
              </a:solidFill>
              <a:round/>
              <a:headEnd/>
              <a:tailEnd/>
            </a:ln>
          </p:spPr>
          <p:txBody>
            <a:bodyPr/>
            <a:lstStyle/>
            <a:p>
              <a:endParaRPr lang="en-US"/>
            </a:p>
          </p:txBody>
        </p:sp>
        <p:sp>
          <p:nvSpPr>
            <p:cNvPr id="1618967" name="Text Box 23"/>
            <p:cNvSpPr txBox="1">
              <a:spLocks noChangeArrowheads="1"/>
            </p:cNvSpPr>
            <p:nvPr/>
          </p:nvSpPr>
          <p:spPr bwMode="auto">
            <a:xfrm>
              <a:off x="3216" y="1680"/>
              <a:ext cx="352" cy="192"/>
            </a:xfrm>
            <a:prstGeom prst="rect">
              <a:avLst/>
            </a:prstGeom>
            <a:noFill/>
            <a:ln w="12700">
              <a:noFill/>
              <a:miter lim="800000"/>
              <a:headEnd/>
              <a:tailEnd/>
            </a:ln>
            <a:effectLst/>
          </p:spPr>
          <p:txBody>
            <a:bodyPr wrap="none">
              <a:spAutoFit/>
            </a:bodyPr>
            <a:lstStyle/>
            <a:p>
              <a:r>
                <a:rPr lang="en-US" sz="1400">
                  <a:solidFill>
                    <a:schemeClr val="tx1"/>
                  </a:solidFill>
                </a:rPr>
                <a:t>Data</a:t>
              </a:r>
            </a:p>
          </p:txBody>
        </p:sp>
        <p:sp>
          <p:nvSpPr>
            <p:cNvPr id="1618968" name="Text Box 24"/>
            <p:cNvSpPr txBox="1">
              <a:spLocks noChangeArrowheads="1"/>
            </p:cNvSpPr>
            <p:nvPr/>
          </p:nvSpPr>
          <p:spPr bwMode="auto">
            <a:xfrm>
              <a:off x="576" y="1728"/>
              <a:ext cx="389" cy="192"/>
            </a:xfrm>
            <a:prstGeom prst="rect">
              <a:avLst/>
            </a:prstGeom>
            <a:noFill/>
            <a:ln w="12700">
              <a:noFill/>
              <a:miter lim="800000"/>
              <a:headEnd/>
              <a:tailEnd/>
            </a:ln>
            <a:effectLst/>
          </p:spPr>
          <p:txBody>
            <a:bodyPr wrap="none">
              <a:spAutoFit/>
            </a:bodyPr>
            <a:lstStyle/>
            <a:p>
              <a:r>
                <a:rPr lang="en-US" sz="1400">
                  <a:solidFill>
                    <a:schemeClr val="tx1"/>
                  </a:solidFill>
                </a:rPr>
                <a:t>Index</a:t>
              </a:r>
            </a:p>
          </p:txBody>
        </p:sp>
        <p:sp>
          <p:nvSpPr>
            <p:cNvPr id="1618969" name="Text Box 25"/>
            <p:cNvSpPr txBox="1">
              <a:spLocks noChangeArrowheads="1"/>
            </p:cNvSpPr>
            <p:nvPr/>
          </p:nvSpPr>
          <p:spPr bwMode="auto">
            <a:xfrm>
              <a:off x="1200" y="1728"/>
              <a:ext cx="308" cy="192"/>
            </a:xfrm>
            <a:prstGeom prst="rect">
              <a:avLst/>
            </a:prstGeom>
            <a:noFill/>
            <a:ln w="12700">
              <a:noFill/>
              <a:miter lim="800000"/>
              <a:headEnd/>
              <a:tailEnd/>
            </a:ln>
            <a:effectLst/>
          </p:spPr>
          <p:txBody>
            <a:bodyPr wrap="none">
              <a:spAutoFit/>
            </a:bodyPr>
            <a:lstStyle/>
            <a:p>
              <a:r>
                <a:rPr lang="en-US" sz="1400">
                  <a:solidFill>
                    <a:schemeClr val="tx1"/>
                  </a:solidFill>
                </a:rPr>
                <a:t>Tag</a:t>
              </a:r>
            </a:p>
          </p:txBody>
        </p:sp>
        <p:sp>
          <p:nvSpPr>
            <p:cNvPr id="1618970" name="Text Box 26"/>
            <p:cNvSpPr txBox="1">
              <a:spLocks noChangeArrowheads="1"/>
            </p:cNvSpPr>
            <p:nvPr/>
          </p:nvSpPr>
          <p:spPr bwMode="auto">
            <a:xfrm>
              <a:off x="864" y="1728"/>
              <a:ext cx="365" cy="192"/>
            </a:xfrm>
            <a:prstGeom prst="rect">
              <a:avLst/>
            </a:prstGeom>
            <a:noFill/>
            <a:ln w="12700">
              <a:noFill/>
              <a:miter lim="800000"/>
              <a:headEnd/>
              <a:tailEnd/>
            </a:ln>
            <a:effectLst/>
          </p:spPr>
          <p:txBody>
            <a:bodyPr wrap="none">
              <a:spAutoFit/>
            </a:bodyPr>
            <a:lstStyle/>
            <a:p>
              <a:r>
                <a:rPr lang="en-US" sz="1400">
                  <a:solidFill>
                    <a:schemeClr val="tx1"/>
                  </a:solidFill>
                </a:rPr>
                <a:t>Valid</a:t>
              </a:r>
            </a:p>
          </p:txBody>
        </p:sp>
        <p:sp>
          <p:nvSpPr>
            <p:cNvPr id="1618971" name="Text Box 27"/>
            <p:cNvSpPr txBox="1">
              <a:spLocks noChangeArrowheads="1"/>
            </p:cNvSpPr>
            <p:nvPr/>
          </p:nvSpPr>
          <p:spPr bwMode="auto">
            <a:xfrm>
              <a:off x="677" y="1872"/>
              <a:ext cx="275" cy="1201"/>
            </a:xfrm>
            <a:prstGeom prst="rect">
              <a:avLst/>
            </a:prstGeom>
            <a:noFill/>
            <a:ln w="12700">
              <a:noFill/>
              <a:miter lim="800000"/>
              <a:headEnd/>
              <a:tailEnd/>
            </a:ln>
            <a:effectLst/>
          </p:spPr>
          <p:txBody>
            <a:bodyPr wrap="none">
              <a:spAutoFit/>
            </a:bodyPr>
            <a:lstStyle/>
            <a:p>
              <a:pPr algn="r">
                <a:lnSpc>
                  <a:spcPct val="110000"/>
                </a:lnSpc>
              </a:pPr>
              <a:r>
                <a:rPr lang="en-US" sz="1200">
                  <a:solidFill>
                    <a:schemeClr val="tx1"/>
                  </a:solidFill>
                </a:rPr>
                <a:t>0</a:t>
              </a:r>
            </a:p>
            <a:p>
              <a:pPr algn="r">
                <a:lnSpc>
                  <a:spcPct val="110000"/>
                </a:lnSpc>
              </a:pPr>
              <a:r>
                <a:rPr lang="en-US" sz="1200">
                  <a:solidFill>
                    <a:schemeClr val="tx1"/>
                  </a:solidFill>
                </a:rPr>
                <a:t>1</a:t>
              </a:r>
            </a:p>
            <a:p>
              <a:pPr algn="r">
                <a:lnSpc>
                  <a:spcPct val="110000"/>
                </a:lnSpc>
              </a:pPr>
              <a:r>
                <a:rPr lang="en-US" sz="1200">
                  <a:solidFill>
                    <a:schemeClr val="tx1"/>
                  </a:solidFill>
                </a:rPr>
                <a:t>2</a:t>
              </a:r>
            </a:p>
            <a:p>
              <a:pPr algn="r">
                <a:lnSpc>
                  <a:spcPct val="110000"/>
                </a:lnSpc>
              </a:pPr>
              <a:r>
                <a:rPr lang="en-US" sz="1200">
                  <a:solidFill>
                    <a:schemeClr val="tx1"/>
                  </a:solidFill>
                </a:rPr>
                <a:t>.</a:t>
              </a:r>
            </a:p>
            <a:p>
              <a:pPr algn="r">
                <a:lnSpc>
                  <a:spcPct val="110000"/>
                </a:lnSpc>
              </a:pPr>
              <a:r>
                <a:rPr lang="en-US" sz="1200">
                  <a:solidFill>
                    <a:schemeClr val="tx1"/>
                  </a:solidFill>
                </a:rPr>
                <a:t>.</a:t>
              </a:r>
            </a:p>
            <a:p>
              <a:pPr algn="r">
                <a:lnSpc>
                  <a:spcPct val="110000"/>
                </a:lnSpc>
              </a:pPr>
              <a:r>
                <a:rPr lang="en-US" sz="1200">
                  <a:solidFill>
                    <a:schemeClr val="tx1"/>
                  </a:solidFill>
                </a:rPr>
                <a:t>.</a:t>
              </a:r>
            </a:p>
            <a:p>
              <a:pPr algn="r">
                <a:lnSpc>
                  <a:spcPct val="110000"/>
                </a:lnSpc>
              </a:pPr>
              <a:r>
                <a:rPr lang="en-US" sz="1200">
                  <a:solidFill>
                    <a:schemeClr val="tx1"/>
                  </a:solidFill>
                </a:rPr>
                <a:t>253</a:t>
              </a:r>
            </a:p>
            <a:p>
              <a:pPr algn="r">
                <a:lnSpc>
                  <a:spcPct val="110000"/>
                </a:lnSpc>
              </a:pPr>
              <a:r>
                <a:rPr lang="en-US" sz="1200">
                  <a:solidFill>
                    <a:schemeClr val="tx1"/>
                  </a:solidFill>
                </a:rPr>
                <a:t>254</a:t>
              </a:r>
            </a:p>
            <a:p>
              <a:pPr algn="r">
                <a:lnSpc>
                  <a:spcPct val="110000"/>
                </a:lnSpc>
              </a:pPr>
              <a:r>
                <a:rPr lang="en-US" sz="1200">
                  <a:solidFill>
                    <a:schemeClr val="tx1"/>
                  </a:solidFill>
                </a:rPr>
                <a:t>255</a:t>
              </a:r>
            </a:p>
          </p:txBody>
        </p:sp>
        <p:sp>
          <p:nvSpPr>
            <p:cNvPr id="1618972" name="Rectangle 28"/>
            <p:cNvSpPr>
              <a:spLocks noChangeArrowheads="1"/>
            </p:cNvSpPr>
            <p:nvPr/>
          </p:nvSpPr>
          <p:spPr bwMode="auto">
            <a:xfrm>
              <a:off x="960" y="1920"/>
              <a:ext cx="4272" cy="1104"/>
            </a:xfrm>
            <a:prstGeom prst="rect">
              <a:avLst/>
            </a:prstGeom>
            <a:noFill/>
            <a:ln w="28575">
              <a:solidFill>
                <a:schemeClr val="tx1"/>
              </a:solidFill>
              <a:miter lim="800000"/>
              <a:headEnd/>
              <a:tailEnd/>
            </a:ln>
            <a:effectLst/>
          </p:spPr>
          <p:txBody>
            <a:bodyPr wrap="none" anchor="ctr"/>
            <a:lstStyle/>
            <a:p>
              <a:endParaRPr lang="en-US"/>
            </a:p>
          </p:txBody>
        </p:sp>
        <p:sp>
          <p:nvSpPr>
            <p:cNvPr id="1618973" name="Line 29"/>
            <p:cNvSpPr>
              <a:spLocks noChangeShapeType="1"/>
            </p:cNvSpPr>
            <p:nvPr/>
          </p:nvSpPr>
          <p:spPr bwMode="auto">
            <a:xfrm>
              <a:off x="3408" y="1920"/>
              <a:ext cx="1" cy="1106"/>
            </a:xfrm>
            <a:prstGeom prst="line">
              <a:avLst/>
            </a:prstGeom>
            <a:noFill/>
            <a:ln w="20638">
              <a:solidFill>
                <a:srgbClr val="000000"/>
              </a:solidFill>
              <a:round/>
              <a:headEnd/>
              <a:tailEnd/>
            </a:ln>
          </p:spPr>
          <p:txBody>
            <a:bodyPr/>
            <a:lstStyle/>
            <a:p>
              <a:endParaRPr lang="en-US"/>
            </a:p>
          </p:txBody>
        </p:sp>
        <p:sp>
          <p:nvSpPr>
            <p:cNvPr id="1618974" name="Line 30"/>
            <p:cNvSpPr>
              <a:spLocks noChangeShapeType="1"/>
            </p:cNvSpPr>
            <p:nvPr/>
          </p:nvSpPr>
          <p:spPr bwMode="auto">
            <a:xfrm>
              <a:off x="4320" y="1920"/>
              <a:ext cx="1" cy="1106"/>
            </a:xfrm>
            <a:prstGeom prst="line">
              <a:avLst/>
            </a:prstGeom>
            <a:noFill/>
            <a:ln w="20638">
              <a:solidFill>
                <a:srgbClr val="000000"/>
              </a:solidFill>
              <a:round/>
              <a:headEnd/>
              <a:tailEnd/>
            </a:ln>
          </p:spPr>
          <p:txBody>
            <a:bodyPr/>
            <a:lstStyle/>
            <a:p>
              <a:endParaRPr lang="en-US"/>
            </a:p>
          </p:txBody>
        </p:sp>
        <p:sp>
          <p:nvSpPr>
            <p:cNvPr id="1618975" name="Line 31"/>
            <p:cNvSpPr>
              <a:spLocks noChangeShapeType="1"/>
            </p:cNvSpPr>
            <p:nvPr/>
          </p:nvSpPr>
          <p:spPr bwMode="auto">
            <a:xfrm>
              <a:off x="2496" y="1920"/>
              <a:ext cx="1" cy="1106"/>
            </a:xfrm>
            <a:prstGeom prst="line">
              <a:avLst/>
            </a:prstGeom>
            <a:noFill/>
            <a:ln w="20638">
              <a:solidFill>
                <a:srgbClr val="000000"/>
              </a:solidFill>
              <a:round/>
              <a:headEnd/>
              <a:tailEnd/>
            </a:ln>
          </p:spPr>
          <p:txBody>
            <a:bodyPr/>
            <a:lstStyle/>
            <a:p>
              <a:endParaRPr lang="en-US"/>
            </a:p>
          </p:txBody>
        </p:sp>
        <p:sp>
          <p:nvSpPr>
            <p:cNvPr id="1618976" name="Line 32"/>
            <p:cNvSpPr>
              <a:spLocks noChangeShapeType="1"/>
            </p:cNvSpPr>
            <p:nvPr/>
          </p:nvSpPr>
          <p:spPr bwMode="auto">
            <a:xfrm>
              <a:off x="1584" y="1920"/>
              <a:ext cx="0" cy="1104"/>
            </a:xfrm>
            <a:prstGeom prst="line">
              <a:avLst/>
            </a:prstGeom>
            <a:noFill/>
            <a:ln w="20638">
              <a:solidFill>
                <a:srgbClr val="000000"/>
              </a:solidFill>
              <a:round/>
              <a:headEnd/>
              <a:tailEnd/>
            </a:ln>
          </p:spPr>
          <p:txBody>
            <a:bodyPr/>
            <a:lstStyle/>
            <a:p>
              <a:endParaRPr lang="en-US"/>
            </a:p>
          </p:txBody>
        </p:sp>
        <p:sp>
          <p:nvSpPr>
            <p:cNvPr id="1618977" name="Line 33"/>
            <p:cNvSpPr>
              <a:spLocks noChangeShapeType="1"/>
            </p:cNvSpPr>
            <p:nvPr/>
          </p:nvSpPr>
          <p:spPr bwMode="auto">
            <a:xfrm>
              <a:off x="1056" y="1920"/>
              <a:ext cx="1" cy="1106"/>
            </a:xfrm>
            <a:prstGeom prst="line">
              <a:avLst/>
            </a:prstGeom>
            <a:noFill/>
            <a:ln w="20638">
              <a:solidFill>
                <a:srgbClr val="000000"/>
              </a:solidFill>
              <a:round/>
              <a:headEnd/>
              <a:tailEnd/>
            </a:ln>
          </p:spPr>
          <p:txBody>
            <a:bodyPr/>
            <a:lstStyle/>
            <a:p>
              <a:endParaRPr lang="en-US"/>
            </a:p>
          </p:txBody>
        </p:sp>
        <p:sp>
          <p:nvSpPr>
            <p:cNvPr id="1618978" name="Line 34"/>
            <p:cNvSpPr>
              <a:spLocks noChangeShapeType="1"/>
            </p:cNvSpPr>
            <p:nvPr/>
          </p:nvSpPr>
          <p:spPr bwMode="auto">
            <a:xfrm>
              <a:off x="1584" y="1824"/>
              <a:ext cx="3648" cy="0"/>
            </a:xfrm>
            <a:prstGeom prst="line">
              <a:avLst/>
            </a:prstGeom>
            <a:noFill/>
            <a:ln w="12700">
              <a:solidFill>
                <a:schemeClr val="tx1"/>
              </a:solidFill>
              <a:round/>
              <a:headEnd type="triangle" w="med" len="med"/>
              <a:tailEnd type="triangle" w="med" len="med"/>
            </a:ln>
            <a:effectLst/>
          </p:spPr>
          <p:txBody>
            <a:bodyPr/>
            <a:lstStyle/>
            <a:p>
              <a:endParaRPr lang="en-US"/>
            </a:p>
          </p:txBody>
        </p:sp>
      </p:grpSp>
      <p:grpSp>
        <p:nvGrpSpPr>
          <p:cNvPr id="5" name="Group 35"/>
          <p:cNvGrpSpPr>
            <a:grpSpLocks/>
          </p:cNvGrpSpPr>
          <p:nvPr/>
        </p:nvGrpSpPr>
        <p:grpSpPr bwMode="auto">
          <a:xfrm>
            <a:off x="2590800" y="1219200"/>
            <a:ext cx="3505200" cy="633413"/>
            <a:chOff x="1632" y="864"/>
            <a:chExt cx="2208" cy="399"/>
          </a:xfrm>
        </p:grpSpPr>
        <p:sp>
          <p:nvSpPr>
            <p:cNvPr id="1618980" name="Line 36"/>
            <p:cNvSpPr>
              <a:spLocks noChangeShapeType="1"/>
            </p:cNvSpPr>
            <p:nvPr/>
          </p:nvSpPr>
          <p:spPr bwMode="auto">
            <a:xfrm flipV="1">
              <a:off x="2528" y="1114"/>
              <a:ext cx="3" cy="149"/>
            </a:xfrm>
            <a:prstGeom prst="line">
              <a:avLst/>
            </a:prstGeom>
            <a:noFill/>
            <a:ln w="20638">
              <a:solidFill>
                <a:srgbClr val="000000"/>
              </a:solidFill>
              <a:round/>
              <a:headEnd/>
              <a:tailEnd/>
            </a:ln>
          </p:spPr>
          <p:txBody>
            <a:bodyPr/>
            <a:lstStyle/>
            <a:p>
              <a:endParaRPr lang="en-US"/>
            </a:p>
          </p:txBody>
        </p:sp>
        <p:sp>
          <p:nvSpPr>
            <p:cNvPr id="1618981" name="Line 37"/>
            <p:cNvSpPr>
              <a:spLocks noChangeShapeType="1"/>
            </p:cNvSpPr>
            <p:nvPr/>
          </p:nvSpPr>
          <p:spPr bwMode="auto">
            <a:xfrm flipV="1">
              <a:off x="3072" y="1104"/>
              <a:ext cx="1" cy="145"/>
            </a:xfrm>
            <a:prstGeom prst="line">
              <a:avLst/>
            </a:prstGeom>
            <a:noFill/>
            <a:ln w="20638">
              <a:solidFill>
                <a:srgbClr val="000000"/>
              </a:solidFill>
              <a:round/>
              <a:headEnd/>
              <a:tailEnd/>
            </a:ln>
          </p:spPr>
          <p:txBody>
            <a:bodyPr/>
            <a:lstStyle/>
            <a:p>
              <a:endParaRPr lang="en-US"/>
            </a:p>
          </p:txBody>
        </p:sp>
        <p:sp>
          <p:nvSpPr>
            <p:cNvPr id="1618982" name="Freeform 38"/>
            <p:cNvSpPr>
              <a:spLocks/>
            </p:cNvSpPr>
            <p:nvPr/>
          </p:nvSpPr>
          <p:spPr bwMode="auto">
            <a:xfrm>
              <a:off x="1660" y="1112"/>
              <a:ext cx="1570" cy="151"/>
            </a:xfrm>
            <a:custGeom>
              <a:avLst/>
              <a:gdLst/>
              <a:ahLst/>
              <a:cxnLst>
                <a:cxn ang="0">
                  <a:pos x="0" y="149"/>
                </a:cxn>
                <a:cxn ang="0">
                  <a:pos x="3" y="0"/>
                </a:cxn>
                <a:cxn ang="0">
                  <a:pos x="1570" y="0"/>
                </a:cxn>
                <a:cxn ang="0">
                  <a:pos x="1570" y="151"/>
                </a:cxn>
                <a:cxn ang="0">
                  <a:pos x="3" y="151"/>
                </a:cxn>
                <a:cxn ang="0">
                  <a:pos x="3" y="151"/>
                </a:cxn>
              </a:cxnLst>
              <a:rect l="0" t="0" r="r" b="b"/>
              <a:pathLst>
                <a:path w="1570" h="151">
                  <a:moveTo>
                    <a:pt x="0" y="149"/>
                  </a:moveTo>
                  <a:lnTo>
                    <a:pt x="3" y="0"/>
                  </a:lnTo>
                  <a:lnTo>
                    <a:pt x="1570" y="0"/>
                  </a:lnTo>
                  <a:lnTo>
                    <a:pt x="1570" y="151"/>
                  </a:lnTo>
                  <a:lnTo>
                    <a:pt x="3" y="151"/>
                  </a:lnTo>
                  <a:lnTo>
                    <a:pt x="3" y="151"/>
                  </a:lnTo>
                </a:path>
              </a:pathLst>
            </a:custGeom>
            <a:noFill/>
            <a:ln w="20638">
              <a:solidFill>
                <a:srgbClr val="000000"/>
              </a:solidFill>
              <a:prstDash val="solid"/>
              <a:round/>
              <a:headEnd/>
              <a:tailEnd/>
            </a:ln>
          </p:spPr>
          <p:txBody>
            <a:bodyPr/>
            <a:lstStyle/>
            <a:p>
              <a:endParaRPr lang="en-US"/>
            </a:p>
          </p:txBody>
        </p:sp>
        <p:sp>
          <p:nvSpPr>
            <p:cNvPr id="1618983" name="Text Box 39"/>
            <p:cNvSpPr txBox="1">
              <a:spLocks noChangeArrowheads="1"/>
            </p:cNvSpPr>
            <p:nvPr/>
          </p:nvSpPr>
          <p:spPr bwMode="auto">
            <a:xfrm>
              <a:off x="1632" y="960"/>
              <a:ext cx="1930" cy="154"/>
            </a:xfrm>
            <a:prstGeom prst="rect">
              <a:avLst/>
            </a:prstGeom>
            <a:noFill/>
            <a:ln w="12700">
              <a:noFill/>
              <a:miter lim="800000"/>
              <a:headEnd/>
              <a:tailEnd/>
            </a:ln>
            <a:effectLst/>
          </p:spPr>
          <p:txBody>
            <a:bodyPr>
              <a:spAutoFit/>
            </a:bodyPr>
            <a:lstStyle/>
            <a:p>
              <a:r>
                <a:rPr lang="en-US" sz="1000">
                  <a:solidFill>
                    <a:schemeClr val="tx1"/>
                  </a:solidFill>
                </a:rPr>
                <a:t>31 30   . . .         13 12  11    . . .    4  3 2  1 0</a:t>
              </a:r>
            </a:p>
          </p:txBody>
        </p:sp>
        <p:sp>
          <p:nvSpPr>
            <p:cNvPr id="1618984" name="Line 40"/>
            <p:cNvSpPr>
              <a:spLocks noChangeShapeType="1"/>
            </p:cNvSpPr>
            <p:nvPr/>
          </p:nvSpPr>
          <p:spPr bwMode="auto">
            <a:xfrm flipV="1">
              <a:off x="2928" y="1104"/>
              <a:ext cx="1" cy="145"/>
            </a:xfrm>
            <a:prstGeom prst="line">
              <a:avLst/>
            </a:prstGeom>
            <a:noFill/>
            <a:ln w="20638">
              <a:solidFill>
                <a:srgbClr val="000000"/>
              </a:solidFill>
              <a:round/>
              <a:headEnd/>
              <a:tailEnd/>
            </a:ln>
          </p:spPr>
          <p:txBody>
            <a:bodyPr/>
            <a:lstStyle/>
            <a:p>
              <a:endParaRPr lang="en-US"/>
            </a:p>
          </p:txBody>
        </p:sp>
        <p:sp>
          <p:nvSpPr>
            <p:cNvPr id="1618985" name="Text Box 41"/>
            <p:cNvSpPr txBox="1">
              <a:spLocks noChangeArrowheads="1"/>
            </p:cNvSpPr>
            <p:nvPr/>
          </p:nvSpPr>
          <p:spPr bwMode="auto">
            <a:xfrm>
              <a:off x="3312" y="864"/>
              <a:ext cx="528" cy="366"/>
            </a:xfrm>
            <a:prstGeom prst="rect">
              <a:avLst/>
            </a:prstGeom>
            <a:noFill/>
            <a:ln w="12700">
              <a:noFill/>
              <a:miter lim="800000"/>
              <a:headEnd/>
              <a:tailEnd/>
            </a:ln>
            <a:effectLst/>
          </p:spPr>
          <p:txBody>
            <a:bodyPr>
              <a:spAutoFit/>
            </a:bodyPr>
            <a:lstStyle/>
            <a:p>
              <a:r>
                <a:rPr lang="en-US" sz="1600">
                  <a:solidFill>
                    <a:schemeClr val="tx1"/>
                  </a:solidFill>
                </a:rPr>
                <a:t>Byte offset</a:t>
              </a:r>
            </a:p>
          </p:txBody>
        </p:sp>
        <p:sp>
          <p:nvSpPr>
            <p:cNvPr id="1618986" name="Line 42"/>
            <p:cNvSpPr>
              <a:spLocks noChangeShapeType="1"/>
            </p:cNvSpPr>
            <p:nvPr/>
          </p:nvSpPr>
          <p:spPr bwMode="auto">
            <a:xfrm flipH="1">
              <a:off x="3168" y="1056"/>
              <a:ext cx="192" cy="144"/>
            </a:xfrm>
            <a:prstGeom prst="line">
              <a:avLst/>
            </a:prstGeom>
            <a:noFill/>
            <a:ln w="12700">
              <a:solidFill>
                <a:schemeClr val="tx1"/>
              </a:solidFill>
              <a:round/>
              <a:headEnd/>
              <a:tailEnd type="triangle" w="med" len="med"/>
            </a:ln>
            <a:effectLst/>
          </p:spPr>
          <p:txBody>
            <a:bodyPr/>
            <a:lstStyle/>
            <a:p>
              <a:endParaRPr lang="en-US"/>
            </a:p>
          </p:txBody>
        </p:sp>
      </p:grpSp>
      <p:grpSp>
        <p:nvGrpSpPr>
          <p:cNvPr id="6" name="Group 43"/>
          <p:cNvGrpSpPr>
            <a:grpSpLocks/>
          </p:cNvGrpSpPr>
          <p:nvPr/>
        </p:nvGrpSpPr>
        <p:grpSpPr bwMode="auto">
          <a:xfrm>
            <a:off x="1981200" y="3657600"/>
            <a:ext cx="623888" cy="1371600"/>
            <a:chOff x="1229" y="2400"/>
            <a:chExt cx="393" cy="864"/>
          </a:xfrm>
        </p:grpSpPr>
        <p:sp>
          <p:nvSpPr>
            <p:cNvPr id="1618988" name="Line 44"/>
            <p:cNvSpPr>
              <a:spLocks noChangeShapeType="1"/>
            </p:cNvSpPr>
            <p:nvPr/>
          </p:nvSpPr>
          <p:spPr bwMode="auto">
            <a:xfrm>
              <a:off x="1229" y="3071"/>
              <a:ext cx="196" cy="54"/>
            </a:xfrm>
            <a:prstGeom prst="line">
              <a:avLst/>
            </a:prstGeom>
            <a:noFill/>
            <a:ln w="20638">
              <a:solidFill>
                <a:srgbClr val="000000"/>
              </a:solidFill>
              <a:round/>
              <a:headEnd/>
              <a:tailEnd/>
            </a:ln>
          </p:spPr>
          <p:txBody>
            <a:bodyPr/>
            <a:lstStyle/>
            <a:p>
              <a:endParaRPr lang="en-US"/>
            </a:p>
          </p:txBody>
        </p:sp>
        <p:sp>
          <p:nvSpPr>
            <p:cNvPr id="1618989" name="Text Box 45"/>
            <p:cNvSpPr txBox="1">
              <a:spLocks noChangeArrowheads="1"/>
            </p:cNvSpPr>
            <p:nvPr/>
          </p:nvSpPr>
          <p:spPr bwMode="auto">
            <a:xfrm>
              <a:off x="1362" y="2998"/>
              <a:ext cx="260" cy="213"/>
            </a:xfrm>
            <a:prstGeom prst="rect">
              <a:avLst/>
            </a:prstGeom>
            <a:noFill/>
            <a:ln w="12700">
              <a:noFill/>
              <a:miter lim="800000"/>
              <a:headEnd/>
              <a:tailEnd/>
            </a:ln>
            <a:effectLst/>
          </p:spPr>
          <p:txBody>
            <a:bodyPr wrap="none">
              <a:spAutoFit/>
            </a:bodyPr>
            <a:lstStyle/>
            <a:p>
              <a:r>
                <a:rPr lang="en-US" sz="1600" dirty="0">
                  <a:solidFill>
                    <a:schemeClr val="tx1"/>
                  </a:solidFill>
                </a:rPr>
                <a:t>20</a:t>
              </a:r>
            </a:p>
          </p:txBody>
        </p:sp>
        <p:sp>
          <p:nvSpPr>
            <p:cNvPr id="1618990" name="Line 46"/>
            <p:cNvSpPr>
              <a:spLocks noChangeShapeType="1"/>
            </p:cNvSpPr>
            <p:nvPr/>
          </p:nvSpPr>
          <p:spPr bwMode="auto">
            <a:xfrm>
              <a:off x="1296" y="2400"/>
              <a:ext cx="0" cy="864"/>
            </a:xfrm>
            <a:prstGeom prst="line">
              <a:avLst/>
            </a:prstGeom>
            <a:noFill/>
            <a:ln w="28575">
              <a:solidFill>
                <a:schemeClr val="tx1"/>
              </a:solidFill>
              <a:round/>
              <a:headEnd type="oval" w="sm" len="sm"/>
              <a:tailEnd type="triangle" w="med" len="med"/>
            </a:ln>
            <a:effectLst/>
          </p:spPr>
          <p:txBody>
            <a:bodyPr/>
            <a:lstStyle/>
            <a:p>
              <a:endParaRPr lang="en-US"/>
            </a:p>
          </p:txBody>
        </p:sp>
      </p:grpSp>
      <p:grpSp>
        <p:nvGrpSpPr>
          <p:cNvPr id="7" name="Group 47"/>
          <p:cNvGrpSpPr>
            <a:grpSpLocks/>
          </p:cNvGrpSpPr>
          <p:nvPr/>
        </p:nvGrpSpPr>
        <p:grpSpPr bwMode="auto">
          <a:xfrm>
            <a:off x="762000" y="1828800"/>
            <a:ext cx="3003550" cy="3424238"/>
            <a:chOff x="480" y="1248"/>
            <a:chExt cx="1892" cy="2157"/>
          </a:xfrm>
        </p:grpSpPr>
        <p:grpSp>
          <p:nvGrpSpPr>
            <p:cNvPr id="8" name="Group 48"/>
            <p:cNvGrpSpPr>
              <a:grpSpLocks/>
            </p:cNvGrpSpPr>
            <p:nvPr/>
          </p:nvGrpSpPr>
          <p:grpSpPr bwMode="auto">
            <a:xfrm>
              <a:off x="480" y="1248"/>
              <a:ext cx="1892" cy="2064"/>
              <a:chOff x="432" y="1248"/>
              <a:chExt cx="1892" cy="2064"/>
            </a:xfrm>
          </p:grpSpPr>
          <p:sp>
            <p:nvSpPr>
              <p:cNvPr id="1618993" name="Line 49"/>
              <p:cNvSpPr>
                <a:spLocks noChangeShapeType="1"/>
              </p:cNvSpPr>
              <p:nvPr/>
            </p:nvSpPr>
            <p:spPr bwMode="auto">
              <a:xfrm>
                <a:off x="2016" y="1344"/>
                <a:ext cx="145" cy="55"/>
              </a:xfrm>
              <a:prstGeom prst="line">
                <a:avLst/>
              </a:prstGeom>
              <a:noFill/>
              <a:ln w="20638">
                <a:solidFill>
                  <a:srgbClr val="000000"/>
                </a:solidFill>
                <a:round/>
                <a:headEnd/>
                <a:tailEnd/>
              </a:ln>
            </p:spPr>
            <p:txBody>
              <a:bodyPr/>
              <a:lstStyle/>
              <a:p>
                <a:endParaRPr lang="en-US"/>
              </a:p>
            </p:txBody>
          </p:sp>
          <p:sp>
            <p:nvSpPr>
              <p:cNvPr id="1618994" name="Text Box 50"/>
              <p:cNvSpPr txBox="1">
                <a:spLocks noChangeArrowheads="1"/>
              </p:cNvSpPr>
              <p:nvPr/>
            </p:nvSpPr>
            <p:spPr bwMode="auto">
              <a:xfrm>
                <a:off x="2064" y="1248"/>
                <a:ext cx="260" cy="213"/>
              </a:xfrm>
              <a:prstGeom prst="rect">
                <a:avLst/>
              </a:prstGeom>
              <a:noFill/>
              <a:ln w="12700">
                <a:noFill/>
                <a:miter lim="800000"/>
                <a:headEnd/>
                <a:tailEnd/>
              </a:ln>
              <a:effectLst/>
            </p:spPr>
            <p:txBody>
              <a:bodyPr wrap="none">
                <a:spAutoFit/>
              </a:bodyPr>
              <a:lstStyle/>
              <a:p>
                <a:r>
                  <a:rPr lang="en-US" sz="1600" dirty="0">
                    <a:solidFill>
                      <a:schemeClr val="tx1"/>
                    </a:solidFill>
                  </a:rPr>
                  <a:t>20</a:t>
                </a:r>
              </a:p>
            </p:txBody>
          </p:sp>
          <p:sp>
            <p:nvSpPr>
              <p:cNvPr id="1618995" name="Text Box 51"/>
              <p:cNvSpPr txBox="1">
                <a:spLocks noChangeArrowheads="1"/>
              </p:cNvSpPr>
              <p:nvPr/>
            </p:nvSpPr>
            <p:spPr bwMode="auto">
              <a:xfrm>
                <a:off x="1152" y="1279"/>
                <a:ext cx="336" cy="212"/>
              </a:xfrm>
              <a:prstGeom prst="rect">
                <a:avLst/>
              </a:prstGeom>
              <a:noFill/>
              <a:ln w="12700">
                <a:noFill/>
                <a:miter lim="800000"/>
                <a:headEnd/>
                <a:tailEnd/>
              </a:ln>
              <a:effectLst/>
            </p:spPr>
            <p:txBody>
              <a:bodyPr wrap="none">
                <a:spAutoFit/>
              </a:bodyPr>
              <a:lstStyle/>
              <a:p>
                <a:r>
                  <a:rPr lang="en-US" sz="1600">
                    <a:solidFill>
                      <a:schemeClr val="tx1"/>
                    </a:solidFill>
                  </a:rPr>
                  <a:t>Tag</a:t>
                </a:r>
              </a:p>
            </p:txBody>
          </p:sp>
          <p:sp>
            <p:nvSpPr>
              <p:cNvPr id="1618996" name="Line 52"/>
              <p:cNvSpPr>
                <a:spLocks noChangeShapeType="1"/>
              </p:cNvSpPr>
              <p:nvPr/>
            </p:nvSpPr>
            <p:spPr bwMode="auto">
              <a:xfrm>
                <a:off x="2112" y="1248"/>
                <a:ext cx="0" cy="240"/>
              </a:xfrm>
              <a:prstGeom prst="line">
                <a:avLst/>
              </a:prstGeom>
              <a:noFill/>
              <a:ln w="28575">
                <a:solidFill>
                  <a:schemeClr val="tx1"/>
                </a:solidFill>
                <a:round/>
                <a:headEnd/>
                <a:tailEnd/>
              </a:ln>
              <a:effectLst/>
            </p:spPr>
            <p:txBody>
              <a:bodyPr/>
              <a:lstStyle/>
              <a:p>
                <a:endParaRPr lang="en-US"/>
              </a:p>
            </p:txBody>
          </p:sp>
          <p:sp>
            <p:nvSpPr>
              <p:cNvPr id="1618997" name="Line 53"/>
              <p:cNvSpPr>
                <a:spLocks noChangeShapeType="1"/>
              </p:cNvSpPr>
              <p:nvPr/>
            </p:nvSpPr>
            <p:spPr bwMode="auto">
              <a:xfrm>
                <a:off x="432" y="1488"/>
                <a:ext cx="1680" cy="0"/>
              </a:xfrm>
              <a:prstGeom prst="line">
                <a:avLst/>
              </a:prstGeom>
              <a:noFill/>
              <a:ln w="38100">
                <a:solidFill>
                  <a:schemeClr val="tx1"/>
                </a:solidFill>
                <a:round/>
                <a:headEnd/>
                <a:tailEnd/>
              </a:ln>
              <a:effectLst/>
            </p:spPr>
            <p:txBody>
              <a:bodyPr/>
              <a:lstStyle/>
              <a:p>
                <a:endParaRPr lang="en-US"/>
              </a:p>
            </p:txBody>
          </p:sp>
          <p:sp>
            <p:nvSpPr>
              <p:cNvPr id="1618998" name="Line 54"/>
              <p:cNvSpPr>
                <a:spLocks noChangeShapeType="1"/>
              </p:cNvSpPr>
              <p:nvPr/>
            </p:nvSpPr>
            <p:spPr bwMode="auto">
              <a:xfrm>
                <a:off x="432" y="1488"/>
                <a:ext cx="0" cy="1824"/>
              </a:xfrm>
              <a:prstGeom prst="line">
                <a:avLst/>
              </a:prstGeom>
              <a:noFill/>
              <a:ln w="28575">
                <a:solidFill>
                  <a:schemeClr val="tx1"/>
                </a:solidFill>
                <a:round/>
                <a:headEnd/>
                <a:tailEnd/>
              </a:ln>
              <a:effectLst/>
            </p:spPr>
            <p:txBody>
              <a:bodyPr/>
              <a:lstStyle/>
              <a:p>
                <a:endParaRPr lang="en-US"/>
              </a:p>
            </p:txBody>
          </p:sp>
          <p:sp>
            <p:nvSpPr>
              <p:cNvPr id="1618999" name="Line 55"/>
              <p:cNvSpPr>
                <a:spLocks noChangeShapeType="1"/>
              </p:cNvSpPr>
              <p:nvPr/>
            </p:nvSpPr>
            <p:spPr bwMode="auto">
              <a:xfrm>
                <a:off x="432" y="3312"/>
                <a:ext cx="720" cy="0"/>
              </a:xfrm>
              <a:prstGeom prst="line">
                <a:avLst/>
              </a:prstGeom>
              <a:noFill/>
              <a:ln w="28575">
                <a:solidFill>
                  <a:schemeClr val="tx1"/>
                </a:solidFill>
                <a:round/>
                <a:headEnd/>
                <a:tailEnd type="triangle" w="med" len="med"/>
              </a:ln>
              <a:effectLst/>
            </p:spPr>
            <p:txBody>
              <a:bodyPr/>
              <a:lstStyle/>
              <a:p>
                <a:endParaRPr lang="en-US"/>
              </a:p>
            </p:txBody>
          </p:sp>
        </p:grpSp>
        <p:sp>
          <p:nvSpPr>
            <p:cNvPr id="1619000" name="Freeform 56"/>
            <p:cNvSpPr>
              <a:spLocks/>
            </p:cNvSpPr>
            <p:nvPr/>
          </p:nvSpPr>
          <p:spPr bwMode="auto">
            <a:xfrm>
              <a:off x="1182" y="3240"/>
              <a:ext cx="249" cy="165"/>
            </a:xfrm>
            <a:custGeom>
              <a:avLst/>
              <a:gdLst/>
              <a:ahLst/>
              <a:cxnLst>
                <a:cxn ang="0">
                  <a:pos x="125" y="162"/>
                </a:cxn>
                <a:cxn ang="0">
                  <a:pos x="145" y="162"/>
                </a:cxn>
                <a:cxn ang="0">
                  <a:pos x="165" y="160"/>
                </a:cxn>
                <a:cxn ang="0">
                  <a:pos x="182" y="154"/>
                </a:cxn>
                <a:cxn ang="0">
                  <a:pos x="199" y="147"/>
                </a:cxn>
                <a:cxn ang="0">
                  <a:pos x="216" y="140"/>
                </a:cxn>
                <a:cxn ang="0">
                  <a:pos x="226" y="130"/>
                </a:cxn>
                <a:cxn ang="0">
                  <a:pos x="236" y="121"/>
                </a:cxn>
                <a:cxn ang="0">
                  <a:pos x="246" y="108"/>
                </a:cxn>
                <a:cxn ang="0">
                  <a:pos x="249" y="94"/>
                </a:cxn>
                <a:cxn ang="0">
                  <a:pos x="249" y="81"/>
                </a:cxn>
                <a:cxn ang="0">
                  <a:pos x="249" y="68"/>
                </a:cxn>
                <a:cxn ang="0">
                  <a:pos x="246" y="57"/>
                </a:cxn>
                <a:cxn ang="0">
                  <a:pos x="236" y="44"/>
                </a:cxn>
                <a:cxn ang="0">
                  <a:pos x="226" y="35"/>
                </a:cxn>
                <a:cxn ang="0">
                  <a:pos x="216" y="24"/>
                </a:cxn>
                <a:cxn ang="0">
                  <a:pos x="199" y="15"/>
                </a:cxn>
                <a:cxn ang="0">
                  <a:pos x="182" y="9"/>
                </a:cxn>
                <a:cxn ang="0">
                  <a:pos x="165" y="4"/>
                </a:cxn>
                <a:cxn ang="0">
                  <a:pos x="145" y="2"/>
                </a:cxn>
                <a:cxn ang="0">
                  <a:pos x="125" y="0"/>
                </a:cxn>
                <a:cxn ang="0">
                  <a:pos x="105" y="2"/>
                </a:cxn>
                <a:cxn ang="0">
                  <a:pos x="88" y="4"/>
                </a:cxn>
                <a:cxn ang="0">
                  <a:pos x="68" y="9"/>
                </a:cxn>
                <a:cxn ang="0">
                  <a:pos x="51" y="15"/>
                </a:cxn>
                <a:cxn ang="0">
                  <a:pos x="37" y="24"/>
                </a:cxn>
                <a:cxn ang="0">
                  <a:pos x="24" y="35"/>
                </a:cxn>
                <a:cxn ang="0">
                  <a:pos x="14" y="44"/>
                </a:cxn>
                <a:cxn ang="0">
                  <a:pos x="7" y="57"/>
                </a:cxn>
                <a:cxn ang="0">
                  <a:pos x="4" y="68"/>
                </a:cxn>
                <a:cxn ang="0">
                  <a:pos x="0" y="81"/>
                </a:cxn>
                <a:cxn ang="0">
                  <a:pos x="4" y="94"/>
                </a:cxn>
                <a:cxn ang="0">
                  <a:pos x="7" y="108"/>
                </a:cxn>
                <a:cxn ang="0">
                  <a:pos x="14" y="121"/>
                </a:cxn>
                <a:cxn ang="0">
                  <a:pos x="24" y="130"/>
                </a:cxn>
                <a:cxn ang="0">
                  <a:pos x="37" y="140"/>
                </a:cxn>
                <a:cxn ang="0">
                  <a:pos x="51" y="147"/>
                </a:cxn>
                <a:cxn ang="0">
                  <a:pos x="68" y="154"/>
                </a:cxn>
                <a:cxn ang="0">
                  <a:pos x="88" y="160"/>
                </a:cxn>
                <a:cxn ang="0">
                  <a:pos x="105" y="162"/>
                </a:cxn>
                <a:cxn ang="0">
                  <a:pos x="125" y="165"/>
                </a:cxn>
                <a:cxn ang="0">
                  <a:pos x="125" y="165"/>
                </a:cxn>
              </a:cxnLst>
              <a:rect l="0" t="0" r="r" b="b"/>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lnTo>
                    <a:pt x="125" y="165"/>
                  </a:lnTo>
                </a:path>
              </a:pathLst>
            </a:custGeom>
            <a:noFill/>
            <a:ln w="20638">
              <a:solidFill>
                <a:srgbClr val="000000"/>
              </a:solidFill>
              <a:prstDash val="solid"/>
              <a:round/>
              <a:headEnd/>
              <a:tailEnd/>
            </a:ln>
          </p:spPr>
          <p:txBody>
            <a:bodyPr/>
            <a:lstStyle/>
            <a:p>
              <a:endParaRPr lang="en-US"/>
            </a:p>
          </p:txBody>
        </p:sp>
        <p:sp>
          <p:nvSpPr>
            <p:cNvPr id="1619001" name="Freeform 57"/>
            <p:cNvSpPr>
              <a:spLocks noEditPoints="1"/>
            </p:cNvSpPr>
            <p:nvPr/>
          </p:nvSpPr>
          <p:spPr bwMode="auto">
            <a:xfrm>
              <a:off x="1270" y="3312"/>
              <a:ext cx="74" cy="25"/>
            </a:xfrm>
            <a:custGeom>
              <a:avLst/>
              <a:gdLst/>
              <a:ahLst/>
              <a:cxnLst>
                <a:cxn ang="0">
                  <a:pos x="0" y="0"/>
                </a:cxn>
                <a:cxn ang="0">
                  <a:pos x="74" y="0"/>
                </a:cxn>
                <a:cxn ang="0">
                  <a:pos x="74" y="7"/>
                </a:cxn>
                <a:cxn ang="0">
                  <a:pos x="3" y="7"/>
                </a:cxn>
                <a:cxn ang="0">
                  <a:pos x="3" y="0"/>
                </a:cxn>
                <a:cxn ang="0">
                  <a:pos x="3" y="0"/>
                </a:cxn>
                <a:cxn ang="0">
                  <a:pos x="0" y="0"/>
                </a:cxn>
                <a:cxn ang="0">
                  <a:pos x="3" y="18"/>
                </a:cxn>
                <a:cxn ang="0">
                  <a:pos x="74" y="18"/>
                </a:cxn>
                <a:cxn ang="0">
                  <a:pos x="74" y="25"/>
                </a:cxn>
                <a:cxn ang="0">
                  <a:pos x="3" y="25"/>
                </a:cxn>
                <a:cxn ang="0">
                  <a:pos x="3" y="18"/>
                </a:cxn>
                <a:cxn ang="0">
                  <a:pos x="3" y="18"/>
                </a:cxn>
              </a:cxnLst>
              <a:rect l="0" t="0" r="r" b="b"/>
              <a:pathLst>
                <a:path w="74" h="25">
                  <a:moveTo>
                    <a:pt x="0" y="0"/>
                  </a:moveTo>
                  <a:lnTo>
                    <a:pt x="74" y="0"/>
                  </a:lnTo>
                  <a:lnTo>
                    <a:pt x="74" y="7"/>
                  </a:lnTo>
                  <a:lnTo>
                    <a:pt x="3" y="7"/>
                  </a:lnTo>
                  <a:lnTo>
                    <a:pt x="3" y="0"/>
                  </a:lnTo>
                  <a:lnTo>
                    <a:pt x="3" y="0"/>
                  </a:lnTo>
                  <a:lnTo>
                    <a:pt x="0" y="0"/>
                  </a:lnTo>
                  <a:close/>
                  <a:moveTo>
                    <a:pt x="3" y="18"/>
                  </a:moveTo>
                  <a:lnTo>
                    <a:pt x="74" y="18"/>
                  </a:lnTo>
                  <a:lnTo>
                    <a:pt x="74" y="25"/>
                  </a:lnTo>
                  <a:lnTo>
                    <a:pt x="3" y="25"/>
                  </a:lnTo>
                  <a:lnTo>
                    <a:pt x="3" y="18"/>
                  </a:lnTo>
                  <a:lnTo>
                    <a:pt x="3" y="18"/>
                  </a:lnTo>
                  <a:close/>
                </a:path>
              </a:pathLst>
            </a:custGeom>
            <a:solidFill>
              <a:srgbClr val="000000"/>
            </a:solidFill>
            <a:ln w="9525">
              <a:noFill/>
              <a:round/>
              <a:headEnd/>
              <a:tailEnd/>
            </a:ln>
          </p:spPr>
          <p:txBody>
            <a:bodyPr/>
            <a:lstStyle/>
            <a:p>
              <a:endParaRPr lang="en-US"/>
            </a:p>
          </p:txBody>
        </p:sp>
      </p:grpSp>
      <p:grpSp>
        <p:nvGrpSpPr>
          <p:cNvPr id="9" name="Group 58"/>
          <p:cNvGrpSpPr>
            <a:grpSpLocks/>
          </p:cNvGrpSpPr>
          <p:nvPr/>
        </p:nvGrpSpPr>
        <p:grpSpPr bwMode="auto">
          <a:xfrm>
            <a:off x="304800" y="1371600"/>
            <a:ext cx="1770063" cy="4572000"/>
            <a:chOff x="192" y="960"/>
            <a:chExt cx="1115" cy="2880"/>
          </a:xfrm>
        </p:grpSpPr>
        <p:sp>
          <p:nvSpPr>
            <p:cNvPr id="1619003" name="Freeform 59"/>
            <p:cNvSpPr>
              <a:spLocks/>
            </p:cNvSpPr>
            <p:nvPr/>
          </p:nvSpPr>
          <p:spPr bwMode="auto">
            <a:xfrm>
              <a:off x="912" y="3552"/>
              <a:ext cx="222" cy="172"/>
            </a:xfrm>
            <a:custGeom>
              <a:avLst/>
              <a:gdLst/>
              <a:ahLst/>
              <a:cxnLst>
                <a:cxn ang="0">
                  <a:pos x="0" y="101"/>
                </a:cxn>
                <a:cxn ang="0">
                  <a:pos x="3" y="114"/>
                </a:cxn>
                <a:cxn ang="0">
                  <a:pos x="7" y="125"/>
                </a:cxn>
                <a:cxn ang="0">
                  <a:pos x="13" y="134"/>
                </a:cxn>
                <a:cxn ang="0">
                  <a:pos x="23" y="143"/>
                </a:cxn>
                <a:cxn ang="0">
                  <a:pos x="33" y="152"/>
                </a:cxn>
                <a:cxn ang="0">
                  <a:pos x="47" y="158"/>
                </a:cxn>
                <a:cxn ang="0">
                  <a:pos x="60" y="165"/>
                </a:cxn>
                <a:cxn ang="0">
                  <a:pos x="77" y="169"/>
                </a:cxn>
                <a:cxn ang="0">
                  <a:pos x="94" y="172"/>
                </a:cxn>
                <a:cxn ang="0">
                  <a:pos x="111" y="172"/>
                </a:cxn>
                <a:cxn ang="0">
                  <a:pos x="131" y="172"/>
                </a:cxn>
                <a:cxn ang="0">
                  <a:pos x="148" y="169"/>
                </a:cxn>
                <a:cxn ang="0">
                  <a:pos x="161" y="165"/>
                </a:cxn>
                <a:cxn ang="0">
                  <a:pos x="178" y="158"/>
                </a:cxn>
                <a:cxn ang="0">
                  <a:pos x="188" y="152"/>
                </a:cxn>
                <a:cxn ang="0">
                  <a:pos x="202" y="143"/>
                </a:cxn>
                <a:cxn ang="0">
                  <a:pos x="208" y="134"/>
                </a:cxn>
                <a:cxn ang="0">
                  <a:pos x="215" y="125"/>
                </a:cxn>
                <a:cxn ang="0">
                  <a:pos x="222" y="114"/>
                </a:cxn>
                <a:cxn ang="0">
                  <a:pos x="222" y="104"/>
                </a:cxn>
                <a:cxn ang="0">
                  <a:pos x="222" y="0"/>
                </a:cxn>
                <a:cxn ang="0">
                  <a:pos x="3" y="0"/>
                </a:cxn>
                <a:cxn ang="0">
                  <a:pos x="3" y="104"/>
                </a:cxn>
                <a:cxn ang="0">
                  <a:pos x="3" y="104"/>
                </a:cxn>
              </a:cxnLst>
              <a:rect l="0" t="0" r="r" b="b"/>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lnTo>
                    <a:pt x="3" y="104"/>
                  </a:lnTo>
                </a:path>
              </a:pathLst>
            </a:custGeom>
            <a:noFill/>
            <a:ln w="20638">
              <a:solidFill>
                <a:srgbClr val="000000"/>
              </a:solidFill>
              <a:prstDash val="solid"/>
              <a:round/>
              <a:headEnd/>
              <a:tailEnd/>
            </a:ln>
          </p:spPr>
          <p:txBody>
            <a:bodyPr/>
            <a:lstStyle/>
            <a:p>
              <a:endParaRPr lang="en-US"/>
            </a:p>
          </p:txBody>
        </p:sp>
        <p:sp>
          <p:nvSpPr>
            <p:cNvPr id="1619004" name="Line 60"/>
            <p:cNvSpPr>
              <a:spLocks noChangeShapeType="1"/>
            </p:cNvSpPr>
            <p:nvPr/>
          </p:nvSpPr>
          <p:spPr bwMode="auto">
            <a:xfrm>
              <a:off x="1004" y="2391"/>
              <a:ext cx="4" cy="1161"/>
            </a:xfrm>
            <a:prstGeom prst="line">
              <a:avLst/>
            </a:prstGeom>
            <a:noFill/>
            <a:ln w="20701">
              <a:solidFill>
                <a:srgbClr val="000000"/>
              </a:solidFill>
              <a:round/>
              <a:headEnd type="oval" w="sm" len="sm"/>
              <a:tailEnd/>
            </a:ln>
          </p:spPr>
          <p:txBody>
            <a:bodyPr/>
            <a:lstStyle/>
            <a:p>
              <a:endParaRPr lang="en-US"/>
            </a:p>
          </p:txBody>
        </p:sp>
        <p:sp>
          <p:nvSpPr>
            <p:cNvPr id="1619005" name="Freeform 61"/>
            <p:cNvSpPr>
              <a:spLocks/>
            </p:cNvSpPr>
            <p:nvPr/>
          </p:nvSpPr>
          <p:spPr bwMode="auto">
            <a:xfrm>
              <a:off x="1055" y="3405"/>
              <a:ext cx="252" cy="136"/>
            </a:xfrm>
            <a:custGeom>
              <a:avLst/>
              <a:gdLst/>
              <a:ahLst/>
              <a:cxnLst>
                <a:cxn ang="0">
                  <a:pos x="248" y="0"/>
                </a:cxn>
                <a:cxn ang="0">
                  <a:pos x="252" y="68"/>
                </a:cxn>
                <a:cxn ang="0">
                  <a:pos x="0" y="68"/>
                </a:cxn>
                <a:cxn ang="0">
                  <a:pos x="0" y="136"/>
                </a:cxn>
              </a:cxnLst>
              <a:rect l="0" t="0" r="r" b="b"/>
              <a:pathLst>
                <a:path w="252" h="136">
                  <a:moveTo>
                    <a:pt x="248" y="0"/>
                  </a:moveTo>
                  <a:lnTo>
                    <a:pt x="252" y="68"/>
                  </a:lnTo>
                  <a:lnTo>
                    <a:pt x="0" y="68"/>
                  </a:lnTo>
                  <a:lnTo>
                    <a:pt x="0" y="136"/>
                  </a:lnTo>
                </a:path>
              </a:pathLst>
            </a:custGeom>
            <a:noFill/>
            <a:ln w="20638">
              <a:solidFill>
                <a:srgbClr val="000000"/>
              </a:solidFill>
              <a:prstDash val="solid"/>
              <a:round/>
              <a:headEnd/>
              <a:tailEnd/>
            </a:ln>
          </p:spPr>
          <p:txBody>
            <a:bodyPr/>
            <a:lstStyle/>
            <a:p>
              <a:endParaRPr lang="en-US"/>
            </a:p>
          </p:txBody>
        </p:sp>
        <p:sp>
          <p:nvSpPr>
            <p:cNvPr id="1619006" name="Text Box 62"/>
            <p:cNvSpPr txBox="1">
              <a:spLocks noChangeArrowheads="1"/>
            </p:cNvSpPr>
            <p:nvPr/>
          </p:nvSpPr>
          <p:spPr bwMode="auto">
            <a:xfrm>
              <a:off x="192" y="960"/>
              <a:ext cx="272" cy="212"/>
            </a:xfrm>
            <a:prstGeom prst="rect">
              <a:avLst/>
            </a:prstGeom>
            <a:noFill/>
            <a:ln w="12700">
              <a:noFill/>
              <a:miter lim="800000"/>
              <a:headEnd/>
              <a:tailEnd/>
            </a:ln>
            <a:effectLst/>
          </p:spPr>
          <p:txBody>
            <a:bodyPr wrap="none">
              <a:spAutoFit/>
            </a:bodyPr>
            <a:lstStyle/>
            <a:p>
              <a:r>
                <a:rPr lang="en-US" sz="1600">
                  <a:solidFill>
                    <a:schemeClr val="tx1"/>
                  </a:solidFill>
                </a:rPr>
                <a:t>Hit</a:t>
              </a:r>
            </a:p>
          </p:txBody>
        </p:sp>
        <p:sp>
          <p:nvSpPr>
            <p:cNvPr id="1619007" name="Line 63"/>
            <p:cNvSpPr>
              <a:spLocks noChangeShapeType="1"/>
            </p:cNvSpPr>
            <p:nvPr/>
          </p:nvSpPr>
          <p:spPr bwMode="auto">
            <a:xfrm>
              <a:off x="1008" y="3744"/>
              <a:ext cx="0" cy="96"/>
            </a:xfrm>
            <a:prstGeom prst="line">
              <a:avLst/>
            </a:prstGeom>
            <a:noFill/>
            <a:ln w="12700">
              <a:solidFill>
                <a:schemeClr val="tx1"/>
              </a:solidFill>
              <a:round/>
              <a:headEnd/>
              <a:tailEnd/>
            </a:ln>
            <a:effectLst/>
          </p:spPr>
          <p:txBody>
            <a:bodyPr/>
            <a:lstStyle/>
            <a:p>
              <a:endParaRPr lang="en-US"/>
            </a:p>
          </p:txBody>
        </p:sp>
        <p:sp>
          <p:nvSpPr>
            <p:cNvPr id="1619008" name="Line 64"/>
            <p:cNvSpPr>
              <a:spLocks noChangeShapeType="1"/>
            </p:cNvSpPr>
            <p:nvPr/>
          </p:nvSpPr>
          <p:spPr bwMode="auto">
            <a:xfrm flipH="1">
              <a:off x="288" y="3840"/>
              <a:ext cx="720" cy="0"/>
            </a:xfrm>
            <a:prstGeom prst="line">
              <a:avLst/>
            </a:prstGeom>
            <a:noFill/>
            <a:ln w="12700">
              <a:solidFill>
                <a:schemeClr val="tx1"/>
              </a:solidFill>
              <a:round/>
              <a:headEnd/>
              <a:tailEnd/>
            </a:ln>
            <a:effectLst/>
          </p:spPr>
          <p:txBody>
            <a:bodyPr/>
            <a:lstStyle/>
            <a:p>
              <a:endParaRPr lang="en-US"/>
            </a:p>
          </p:txBody>
        </p:sp>
        <p:sp>
          <p:nvSpPr>
            <p:cNvPr id="1619009" name="Line 65"/>
            <p:cNvSpPr>
              <a:spLocks noChangeShapeType="1"/>
            </p:cNvSpPr>
            <p:nvPr/>
          </p:nvSpPr>
          <p:spPr bwMode="auto">
            <a:xfrm flipV="1">
              <a:off x="288" y="1200"/>
              <a:ext cx="0" cy="2640"/>
            </a:xfrm>
            <a:prstGeom prst="line">
              <a:avLst/>
            </a:prstGeom>
            <a:noFill/>
            <a:ln w="12700">
              <a:solidFill>
                <a:schemeClr val="tx1"/>
              </a:solidFill>
              <a:round/>
              <a:headEnd/>
              <a:tailEnd type="triangle" w="med" len="med"/>
            </a:ln>
            <a:effectLst/>
          </p:spPr>
          <p:txBody>
            <a:bodyPr/>
            <a:lstStyle/>
            <a:p>
              <a:endParaRPr lang="en-US"/>
            </a:p>
          </p:txBody>
        </p:sp>
      </p:grpSp>
      <p:grpSp>
        <p:nvGrpSpPr>
          <p:cNvPr id="10" name="Group 66"/>
          <p:cNvGrpSpPr>
            <a:grpSpLocks/>
          </p:cNvGrpSpPr>
          <p:nvPr/>
        </p:nvGrpSpPr>
        <p:grpSpPr bwMode="auto">
          <a:xfrm>
            <a:off x="3124200" y="1371600"/>
            <a:ext cx="5794375" cy="4757738"/>
            <a:chOff x="1968" y="960"/>
            <a:chExt cx="3650" cy="2997"/>
          </a:xfrm>
        </p:grpSpPr>
        <p:sp>
          <p:nvSpPr>
            <p:cNvPr id="1619011" name="Line 67"/>
            <p:cNvSpPr>
              <a:spLocks noChangeShapeType="1"/>
            </p:cNvSpPr>
            <p:nvPr/>
          </p:nvSpPr>
          <p:spPr bwMode="auto">
            <a:xfrm>
              <a:off x="3888" y="3696"/>
              <a:ext cx="144" cy="96"/>
            </a:xfrm>
            <a:prstGeom prst="line">
              <a:avLst/>
            </a:prstGeom>
            <a:noFill/>
            <a:ln w="20638">
              <a:solidFill>
                <a:srgbClr val="000000"/>
              </a:solidFill>
              <a:round/>
              <a:headEnd/>
              <a:tailEnd/>
            </a:ln>
          </p:spPr>
          <p:txBody>
            <a:bodyPr/>
            <a:lstStyle/>
            <a:p>
              <a:endParaRPr lang="en-US"/>
            </a:p>
          </p:txBody>
        </p:sp>
        <p:sp>
          <p:nvSpPr>
            <p:cNvPr id="1619012" name="Text Box 68"/>
            <p:cNvSpPr txBox="1">
              <a:spLocks noChangeArrowheads="1"/>
            </p:cNvSpPr>
            <p:nvPr/>
          </p:nvSpPr>
          <p:spPr bwMode="auto">
            <a:xfrm>
              <a:off x="5232" y="960"/>
              <a:ext cx="386" cy="212"/>
            </a:xfrm>
            <a:prstGeom prst="rect">
              <a:avLst/>
            </a:prstGeom>
            <a:noFill/>
            <a:ln w="12700">
              <a:noFill/>
              <a:miter lim="800000"/>
              <a:headEnd/>
              <a:tailEnd/>
            </a:ln>
            <a:effectLst/>
          </p:spPr>
          <p:txBody>
            <a:bodyPr wrap="none">
              <a:spAutoFit/>
            </a:bodyPr>
            <a:lstStyle/>
            <a:p>
              <a:r>
                <a:rPr lang="en-US" sz="1600">
                  <a:solidFill>
                    <a:schemeClr val="tx1"/>
                  </a:solidFill>
                </a:rPr>
                <a:t>Data</a:t>
              </a:r>
            </a:p>
          </p:txBody>
        </p:sp>
        <p:sp>
          <p:nvSpPr>
            <p:cNvPr id="1619013" name="Text Box 69"/>
            <p:cNvSpPr txBox="1">
              <a:spLocks noChangeArrowheads="1"/>
            </p:cNvSpPr>
            <p:nvPr/>
          </p:nvSpPr>
          <p:spPr bwMode="auto">
            <a:xfrm>
              <a:off x="3984" y="3744"/>
              <a:ext cx="260" cy="213"/>
            </a:xfrm>
            <a:prstGeom prst="rect">
              <a:avLst/>
            </a:prstGeom>
            <a:noFill/>
            <a:ln w="12700">
              <a:noFill/>
              <a:miter lim="800000"/>
              <a:headEnd/>
              <a:tailEnd/>
            </a:ln>
            <a:effectLst/>
          </p:spPr>
          <p:txBody>
            <a:bodyPr wrap="none">
              <a:spAutoFit/>
            </a:bodyPr>
            <a:lstStyle/>
            <a:p>
              <a:r>
                <a:rPr lang="en-US" sz="1600" dirty="0">
                  <a:solidFill>
                    <a:schemeClr val="tx1"/>
                  </a:solidFill>
                </a:rPr>
                <a:t>32</a:t>
              </a:r>
            </a:p>
          </p:txBody>
        </p:sp>
        <p:sp>
          <p:nvSpPr>
            <p:cNvPr id="1619014" name="Text Box 70"/>
            <p:cNvSpPr txBox="1">
              <a:spLocks noChangeArrowheads="1"/>
            </p:cNvSpPr>
            <p:nvPr/>
          </p:nvSpPr>
          <p:spPr bwMode="auto">
            <a:xfrm>
              <a:off x="3984" y="1248"/>
              <a:ext cx="1008" cy="212"/>
            </a:xfrm>
            <a:prstGeom prst="rect">
              <a:avLst/>
            </a:prstGeom>
            <a:noFill/>
            <a:ln w="12700">
              <a:noFill/>
              <a:miter lim="800000"/>
              <a:headEnd/>
              <a:tailEnd/>
            </a:ln>
            <a:effectLst/>
          </p:spPr>
          <p:txBody>
            <a:bodyPr>
              <a:spAutoFit/>
            </a:bodyPr>
            <a:lstStyle/>
            <a:p>
              <a:r>
                <a:rPr lang="en-US" sz="1600" dirty="0">
                  <a:solidFill>
                    <a:schemeClr val="tx1"/>
                  </a:solidFill>
                </a:rPr>
                <a:t>Block offset</a:t>
              </a:r>
            </a:p>
          </p:txBody>
        </p:sp>
        <p:sp>
          <p:nvSpPr>
            <p:cNvPr id="1619015" name="Line 71"/>
            <p:cNvSpPr>
              <a:spLocks noChangeShapeType="1"/>
            </p:cNvSpPr>
            <p:nvPr/>
          </p:nvSpPr>
          <p:spPr bwMode="auto">
            <a:xfrm>
              <a:off x="5424" y="1200"/>
              <a:ext cx="0" cy="2544"/>
            </a:xfrm>
            <a:prstGeom prst="line">
              <a:avLst/>
            </a:prstGeom>
            <a:noFill/>
            <a:ln w="28575">
              <a:solidFill>
                <a:schemeClr val="tx1"/>
              </a:solidFill>
              <a:round/>
              <a:headEnd type="triangle" w="med" len="med"/>
              <a:tailEnd/>
            </a:ln>
            <a:effectLst/>
          </p:spPr>
          <p:txBody>
            <a:bodyPr/>
            <a:lstStyle/>
            <a:p>
              <a:endParaRPr lang="en-US"/>
            </a:p>
          </p:txBody>
        </p:sp>
        <p:sp>
          <p:nvSpPr>
            <p:cNvPr id="1619016" name="AutoShape 72"/>
            <p:cNvSpPr>
              <a:spLocks noChangeArrowheads="1"/>
            </p:cNvSpPr>
            <p:nvPr/>
          </p:nvSpPr>
          <p:spPr bwMode="auto">
            <a:xfrm>
              <a:off x="2832" y="3456"/>
              <a:ext cx="1008"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619017" name="Line 73"/>
            <p:cNvSpPr>
              <a:spLocks noChangeShapeType="1"/>
            </p:cNvSpPr>
            <p:nvPr/>
          </p:nvSpPr>
          <p:spPr bwMode="auto">
            <a:xfrm>
              <a:off x="1968" y="2400"/>
              <a:ext cx="0" cy="864"/>
            </a:xfrm>
            <a:prstGeom prst="line">
              <a:avLst/>
            </a:prstGeom>
            <a:noFill/>
            <a:ln w="28575">
              <a:solidFill>
                <a:schemeClr val="tx1"/>
              </a:solidFill>
              <a:round/>
              <a:headEnd type="oval" w="sm" len="sm"/>
              <a:tailEnd/>
            </a:ln>
            <a:effectLst/>
          </p:spPr>
          <p:txBody>
            <a:bodyPr/>
            <a:lstStyle/>
            <a:p>
              <a:endParaRPr lang="en-US"/>
            </a:p>
          </p:txBody>
        </p:sp>
        <p:sp>
          <p:nvSpPr>
            <p:cNvPr id="1619018" name="Line 74"/>
            <p:cNvSpPr>
              <a:spLocks noChangeShapeType="1"/>
            </p:cNvSpPr>
            <p:nvPr/>
          </p:nvSpPr>
          <p:spPr bwMode="auto">
            <a:xfrm>
              <a:off x="2928" y="2400"/>
              <a:ext cx="0" cy="768"/>
            </a:xfrm>
            <a:prstGeom prst="line">
              <a:avLst/>
            </a:prstGeom>
            <a:noFill/>
            <a:ln w="28575">
              <a:solidFill>
                <a:schemeClr val="tx1"/>
              </a:solidFill>
              <a:round/>
              <a:headEnd type="oval" w="sm" len="sm"/>
              <a:tailEnd/>
            </a:ln>
            <a:effectLst/>
          </p:spPr>
          <p:txBody>
            <a:bodyPr/>
            <a:lstStyle/>
            <a:p>
              <a:endParaRPr lang="en-US"/>
            </a:p>
          </p:txBody>
        </p:sp>
        <p:sp>
          <p:nvSpPr>
            <p:cNvPr id="1619019" name="Line 75"/>
            <p:cNvSpPr>
              <a:spLocks noChangeShapeType="1"/>
            </p:cNvSpPr>
            <p:nvPr/>
          </p:nvSpPr>
          <p:spPr bwMode="auto">
            <a:xfrm>
              <a:off x="3840" y="2400"/>
              <a:ext cx="0" cy="768"/>
            </a:xfrm>
            <a:prstGeom prst="line">
              <a:avLst/>
            </a:prstGeom>
            <a:noFill/>
            <a:ln w="28575">
              <a:solidFill>
                <a:schemeClr val="tx1"/>
              </a:solidFill>
              <a:round/>
              <a:headEnd type="oval" w="sm" len="sm"/>
              <a:tailEnd/>
            </a:ln>
            <a:effectLst/>
          </p:spPr>
          <p:txBody>
            <a:bodyPr/>
            <a:lstStyle/>
            <a:p>
              <a:endParaRPr lang="en-US"/>
            </a:p>
          </p:txBody>
        </p:sp>
        <p:sp>
          <p:nvSpPr>
            <p:cNvPr id="1619020" name="Line 76"/>
            <p:cNvSpPr>
              <a:spLocks noChangeShapeType="1"/>
            </p:cNvSpPr>
            <p:nvPr/>
          </p:nvSpPr>
          <p:spPr bwMode="auto">
            <a:xfrm>
              <a:off x="4752" y="2400"/>
              <a:ext cx="0" cy="864"/>
            </a:xfrm>
            <a:prstGeom prst="line">
              <a:avLst/>
            </a:prstGeom>
            <a:noFill/>
            <a:ln w="28575">
              <a:solidFill>
                <a:schemeClr val="tx1"/>
              </a:solidFill>
              <a:round/>
              <a:headEnd type="oval" w="sm" len="sm"/>
              <a:tailEnd/>
            </a:ln>
            <a:effectLst/>
          </p:spPr>
          <p:txBody>
            <a:bodyPr/>
            <a:lstStyle/>
            <a:p>
              <a:endParaRPr lang="en-US"/>
            </a:p>
          </p:txBody>
        </p:sp>
        <p:sp>
          <p:nvSpPr>
            <p:cNvPr id="1619021" name="Line 77"/>
            <p:cNvSpPr>
              <a:spLocks noChangeShapeType="1"/>
            </p:cNvSpPr>
            <p:nvPr/>
          </p:nvSpPr>
          <p:spPr bwMode="auto">
            <a:xfrm>
              <a:off x="1968" y="3264"/>
              <a:ext cx="1056" cy="0"/>
            </a:xfrm>
            <a:prstGeom prst="line">
              <a:avLst/>
            </a:prstGeom>
            <a:noFill/>
            <a:ln w="28575">
              <a:solidFill>
                <a:schemeClr val="tx1"/>
              </a:solidFill>
              <a:round/>
              <a:headEnd/>
              <a:tailEnd/>
            </a:ln>
            <a:effectLst/>
          </p:spPr>
          <p:txBody>
            <a:bodyPr/>
            <a:lstStyle/>
            <a:p>
              <a:endParaRPr lang="en-US"/>
            </a:p>
          </p:txBody>
        </p:sp>
        <p:sp>
          <p:nvSpPr>
            <p:cNvPr id="1619022" name="Line 78"/>
            <p:cNvSpPr>
              <a:spLocks noChangeShapeType="1"/>
            </p:cNvSpPr>
            <p:nvPr/>
          </p:nvSpPr>
          <p:spPr bwMode="auto">
            <a:xfrm>
              <a:off x="3744" y="3264"/>
              <a:ext cx="1008" cy="0"/>
            </a:xfrm>
            <a:prstGeom prst="line">
              <a:avLst/>
            </a:prstGeom>
            <a:noFill/>
            <a:ln w="28575">
              <a:solidFill>
                <a:schemeClr val="tx1"/>
              </a:solidFill>
              <a:round/>
              <a:headEnd/>
              <a:tailEnd/>
            </a:ln>
            <a:effectLst/>
          </p:spPr>
          <p:txBody>
            <a:bodyPr/>
            <a:lstStyle/>
            <a:p>
              <a:endParaRPr lang="en-US"/>
            </a:p>
          </p:txBody>
        </p:sp>
        <p:sp>
          <p:nvSpPr>
            <p:cNvPr id="1619023" name="Line 79"/>
            <p:cNvSpPr>
              <a:spLocks noChangeShapeType="1"/>
            </p:cNvSpPr>
            <p:nvPr/>
          </p:nvSpPr>
          <p:spPr bwMode="auto">
            <a:xfrm>
              <a:off x="3504" y="3168"/>
              <a:ext cx="336" cy="0"/>
            </a:xfrm>
            <a:prstGeom prst="line">
              <a:avLst/>
            </a:prstGeom>
            <a:noFill/>
            <a:ln w="28575">
              <a:solidFill>
                <a:schemeClr val="tx1"/>
              </a:solidFill>
              <a:round/>
              <a:headEnd/>
              <a:tailEnd/>
            </a:ln>
            <a:effectLst/>
          </p:spPr>
          <p:txBody>
            <a:bodyPr/>
            <a:lstStyle/>
            <a:p>
              <a:endParaRPr lang="en-US"/>
            </a:p>
          </p:txBody>
        </p:sp>
        <p:sp>
          <p:nvSpPr>
            <p:cNvPr id="1619024" name="Line 80"/>
            <p:cNvSpPr>
              <a:spLocks noChangeShapeType="1"/>
            </p:cNvSpPr>
            <p:nvPr/>
          </p:nvSpPr>
          <p:spPr bwMode="auto">
            <a:xfrm>
              <a:off x="2928" y="3168"/>
              <a:ext cx="336" cy="0"/>
            </a:xfrm>
            <a:prstGeom prst="line">
              <a:avLst/>
            </a:prstGeom>
            <a:noFill/>
            <a:ln w="28575">
              <a:solidFill>
                <a:schemeClr val="tx1"/>
              </a:solidFill>
              <a:round/>
              <a:headEnd/>
              <a:tailEnd/>
            </a:ln>
            <a:effectLst/>
          </p:spPr>
          <p:txBody>
            <a:bodyPr/>
            <a:lstStyle/>
            <a:p>
              <a:endParaRPr lang="en-US"/>
            </a:p>
          </p:txBody>
        </p:sp>
        <p:sp>
          <p:nvSpPr>
            <p:cNvPr id="1619025" name="Line 81"/>
            <p:cNvSpPr>
              <a:spLocks noChangeShapeType="1"/>
            </p:cNvSpPr>
            <p:nvPr/>
          </p:nvSpPr>
          <p:spPr bwMode="auto">
            <a:xfrm>
              <a:off x="3264" y="3168"/>
              <a:ext cx="0" cy="288"/>
            </a:xfrm>
            <a:prstGeom prst="line">
              <a:avLst/>
            </a:prstGeom>
            <a:noFill/>
            <a:ln w="28575">
              <a:solidFill>
                <a:schemeClr val="tx1"/>
              </a:solidFill>
              <a:round/>
              <a:headEnd/>
              <a:tailEnd type="triangle" w="med" len="med"/>
            </a:ln>
            <a:effectLst/>
          </p:spPr>
          <p:txBody>
            <a:bodyPr/>
            <a:lstStyle/>
            <a:p>
              <a:endParaRPr lang="en-US"/>
            </a:p>
          </p:txBody>
        </p:sp>
        <p:sp>
          <p:nvSpPr>
            <p:cNvPr id="1619026" name="Line 82"/>
            <p:cNvSpPr>
              <a:spLocks noChangeShapeType="1"/>
            </p:cNvSpPr>
            <p:nvPr/>
          </p:nvSpPr>
          <p:spPr bwMode="auto">
            <a:xfrm>
              <a:off x="3504" y="3168"/>
              <a:ext cx="0" cy="288"/>
            </a:xfrm>
            <a:prstGeom prst="line">
              <a:avLst/>
            </a:prstGeom>
            <a:noFill/>
            <a:ln w="28575">
              <a:solidFill>
                <a:schemeClr val="tx1"/>
              </a:solidFill>
              <a:round/>
              <a:headEnd/>
              <a:tailEnd type="triangle" w="med" len="med"/>
            </a:ln>
            <a:effectLst/>
          </p:spPr>
          <p:txBody>
            <a:bodyPr/>
            <a:lstStyle/>
            <a:p>
              <a:endParaRPr lang="en-US"/>
            </a:p>
          </p:txBody>
        </p:sp>
        <p:sp>
          <p:nvSpPr>
            <p:cNvPr id="1619027" name="Line 83"/>
            <p:cNvSpPr>
              <a:spLocks noChangeShapeType="1"/>
            </p:cNvSpPr>
            <p:nvPr/>
          </p:nvSpPr>
          <p:spPr bwMode="auto">
            <a:xfrm>
              <a:off x="3744" y="3264"/>
              <a:ext cx="0" cy="192"/>
            </a:xfrm>
            <a:prstGeom prst="line">
              <a:avLst/>
            </a:prstGeom>
            <a:noFill/>
            <a:ln w="28575">
              <a:solidFill>
                <a:schemeClr val="tx1"/>
              </a:solidFill>
              <a:round/>
              <a:headEnd/>
              <a:tailEnd type="triangle" w="med" len="med"/>
            </a:ln>
            <a:effectLst/>
          </p:spPr>
          <p:txBody>
            <a:bodyPr/>
            <a:lstStyle/>
            <a:p>
              <a:endParaRPr lang="en-US"/>
            </a:p>
          </p:txBody>
        </p:sp>
        <p:sp>
          <p:nvSpPr>
            <p:cNvPr id="1619028" name="Line 84"/>
            <p:cNvSpPr>
              <a:spLocks noChangeShapeType="1"/>
            </p:cNvSpPr>
            <p:nvPr/>
          </p:nvSpPr>
          <p:spPr bwMode="auto">
            <a:xfrm>
              <a:off x="3024" y="3264"/>
              <a:ext cx="0" cy="192"/>
            </a:xfrm>
            <a:prstGeom prst="line">
              <a:avLst/>
            </a:prstGeom>
            <a:noFill/>
            <a:ln w="28575">
              <a:solidFill>
                <a:schemeClr val="tx1"/>
              </a:solidFill>
              <a:round/>
              <a:headEnd/>
              <a:tailEnd type="triangle" w="med" len="med"/>
            </a:ln>
            <a:effectLst/>
          </p:spPr>
          <p:txBody>
            <a:bodyPr/>
            <a:lstStyle/>
            <a:p>
              <a:endParaRPr lang="en-US"/>
            </a:p>
          </p:txBody>
        </p:sp>
        <p:sp>
          <p:nvSpPr>
            <p:cNvPr id="1619029" name="Line 85"/>
            <p:cNvSpPr>
              <a:spLocks noChangeShapeType="1"/>
            </p:cNvSpPr>
            <p:nvPr/>
          </p:nvSpPr>
          <p:spPr bwMode="auto">
            <a:xfrm>
              <a:off x="3024" y="1248"/>
              <a:ext cx="0" cy="192"/>
            </a:xfrm>
            <a:prstGeom prst="line">
              <a:avLst/>
            </a:prstGeom>
            <a:noFill/>
            <a:ln w="12700">
              <a:solidFill>
                <a:schemeClr val="tx1"/>
              </a:solidFill>
              <a:round/>
              <a:headEnd/>
              <a:tailEnd/>
            </a:ln>
            <a:effectLst/>
          </p:spPr>
          <p:txBody>
            <a:bodyPr/>
            <a:lstStyle/>
            <a:p>
              <a:endParaRPr lang="en-US"/>
            </a:p>
          </p:txBody>
        </p:sp>
        <p:sp>
          <p:nvSpPr>
            <p:cNvPr id="1619030" name="Line 86"/>
            <p:cNvSpPr>
              <a:spLocks noChangeShapeType="1"/>
            </p:cNvSpPr>
            <p:nvPr/>
          </p:nvSpPr>
          <p:spPr bwMode="auto">
            <a:xfrm>
              <a:off x="3024" y="1440"/>
              <a:ext cx="2304" cy="0"/>
            </a:xfrm>
            <a:prstGeom prst="line">
              <a:avLst/>
            </a:prstGeom>
            <a:noFill/>
            <a:ln w="12700">
              <a:solidFill>
                <a:schemeClr val="tx1"/>
              </a:solidFill>
              <a:round/>
              <a:headEnd/>
              <a:tailEnd/>
            </a:ln>
            <a:effectLst/>
          </p:spPr>
          <p:txBody>
            <a:bodyPr/>
            <a:lstStyle/>
            <a:p>
              <a:endParaRPr lang="en-US"/>
            </a:p>
          </p:txBody>
        </p:sp>
        <p:sp>
          <p:nvSpPr>
            <p:cNvPr id="1619031" name="Line 87"/>
            <p:cNvSpPr>
              <a:spLocks noChangeShapeType="1"/>
            </p:cNvSpPr>
            <p:nvPr/>
          </p:nvSpPr>
          <p:spPr bwMode="auto">
            <a:xfrm>
              <a:off x="5328" y="1440"/>
              <a:ext cx="0" cy="2112"/>
            </a:xfrm>
            <a:prstGeom prst="line">
              <a:avLst/>
            </a:prstGeom>
            <a:noFill/>
            <a:ln w="12700">
              <a:solidFill>
                <a:schemeClr val="tx1"/>
              </a:solidFill>
              <a:round/>
              <a:headEnd/>
              <a:tailEnd/>
            </a:ln>
            <a:effectLst/>
          </p:spPr>
          <p:txBody>
            <a:bodyPr/>
            <a:lstStyle/>
            <a:p>
              <a:endParaRPr lang="en-US"/>
            </a:p>
          </p:txBody>
        </p:sp>
        <p:sp>
          <p:nvSpPr>
            <p:cNvPr id="1619032" name="Line 88"/>
            <p:cNvSpPr>
              <a:spLocks noChangeShapeType="1"/>
            </p:cNvSpPr>
            <p:nvPr/>
          </p:nvSpPr>
          <p:spPr bwMode="auto">
            <a:xfrm flipH="1">
              <a:off x="3696" y="3552"/>
              <a:ext cx="1632" cy="0"/>
            </a:xfrm>
            <a:prstGeom prst="line">
              <a:avLst/>
            </a:prstGeom>
            <a:noFill/>
            <a:ln w="12700">
              <a:solidFill>
                <a:schemeClr val="tx1"/>
              </a:solidFill>
              <a:round/>
              <a:headEnd/>
              <a:tailEnd type="triangle" w="med" len="med"/>
            </a:ln>
            <a:effectLst/>
          </p:spPr>
          <p:txBody>
            <a:bodyPr/>
            <a:lstStyle/>
            <a:p>
              <a:endParaRPr lang="en-US"/>
            </a:p>
          </p:txBody>
        </p:sp>
        <p:sp>
          <p:nvSpPr>
            <p:cNvPr id="1619033" name="Line 89"/>
            <p:cNvSpPr>
              <a:spLocks noChangeShapeType="1"/>
            </p:cNvSpPr>
            <p:nvPr/>
          </p:nvSpPr>
          <p:spPr bwMode="auto">
            <a:xfrm>
              <a:off x="3360" y="3600"/>
              <a:ext cx="0" cy="144"/>
            </a:xfrm>
            <a:prstGeom prst="line">
              <a:avLst/>
            </a:prstGeom>
            <a:noFill/>
            <a:ln w="28575">
              <a:solidFill>
                <a:schemeClr val="tx1"/>
              </a:solidFill>
              <a:round/>
              <a:headEnd/>
              <a:tailEnd/>
            </a:ln>
            <a:effectLst/>
          </p:spPr>
          <p:txBody>
            <a:bodyPr/>
            <a:lstStyle/>
            <a:p>
              <a:endParaRPr lang="en-US"/>
            </a:p>
          </p:txBody>
        </p:sp>
        <p:sp>
          <p:nvSpPr>
            <p:cNvPr id="1619034" name="Line 90"/>
            <p:cNvSpPr>
              <a:spLocks noChangeShapeType="1"/>
            </p:cNvSpPr>
            <p:nvPr/>
          </p:nvSpPr>
          <p:spPr bwMode="auto">
            <a:xfrm>
              <a:off x="3360" y="3744"/>
              <a:ext cx="2064" cy="0"/>
            </a:xfrm>
            <a:prstGeom prst="line">
              <a:avLst/>
            </a:prstGeom>
            <a:noFill/>
            <a:ln w="28575">
              <a:solidFill>
                <a:schemeClr val="tx1"/>
              </a:solidFill>
              <a:round/>
              <a:headEnd/>
              <a:tailEnd/>
            </a:ln>
            <a:effectLst/>
          </p:spPr>
          <p:txBody>
            <a:bodyPr/>
            <a:lstStyle/>
            <a:p>
              <a:endParaRPr lang="en-US"/>
            </a:p>
          </p:txBody>
        </p:sp>
      </p:grpSp>
      <p:sp>
        <p:nvSpPr>
          <p:cNvPr id="1619035" name="Rectangle 91"/>
          <p:cNvSpPr>
            <a:spLocks noGrp="1" noChangeArrowheads="1"/>
          </p:cNvSpPr>
          <p:nvPr>
            <p:ph type="body" idx="1"/>
          </p:nvPr>
        </p:nvSpPr>
        <p:spPr>
          <a:xfrm>
            <a:off x="457200" y="762000"/>
            <a:ext cx="8077200" cy="533400"/>
          </a:xfrm>
          <a:noFill/>
          <a:ln/>
        </p:spPr>
        <p:txBody>
          <a:bodyPr lIns="90488" tIns="44450" rIns="90488" bIns="44450"/>
          <a:lstStyle/>
          <a:p>
            <a:pPr marL="342900" indent="-342900">
              <a:lnSpc>
                <a:spcPct val="80000"/>
              </a:lnSpc>
            </a:pPr>
            <a:r>
              <a:rPr lang="en-US"/>
              <a:t>Four  words/block, cache size = 1K words</a:t>
            </a:r>
            <a:br>
              <a:rPr lang="en-US"/>
            </a:br>
            <a:endParaRPr lang="en-US" i="1">
              <a:solidFill>
                <a:schemeClr val="accent1"/>
              </a:solidFill>
            </a:endParaRPr>
          </a:p>
        </p:txBody>
      </p:sp>
      <p:sp>
        <p:nvSpPr>
          <p:cNvPr id="1619036" name="Rectangle 92"/>
          <p:cNvSpPr>
            <a:spLocks noChangeArrowheads="1"/>
          </p:cNvSpPr>
          <p:nvPr/>
        </p:nvSpPr>
        <p:spPr bwMode="auto">
          <a:xfrm>
            <a:off x="533400" y="6172200"/>
            <a:ext cx="8077200" cy="457200"/>
          </a:xfrm>
          <a:prstGeom prst="rect">
            <a:avLst/>
          </a:prstGeom>
          <a:noFill/>
          <a:ln w="12700">
            <a:noFill/>
            <a:miter lim="800000"/>
            <a:headEnd/>
            <a:tailEnd/>
          </a:ln>
          <a:effectLst/>
        </p:spPr>
        <p:txBody>
          <a:bodyPr lIns="90488" tIns="44450" rIns="90488" bIns="44450"/>
          <a:lstStyle/>
          <a:p>
            <a:pPr marL="342900" indent="-342900" algn="ctr">
              <a:lnSpc>
                <a:spcPct val="90000"/>
              </a:lnSpc>
              <a:spcBef>
                <a:spcPct val="65000"/>
              </a:spcBef>
              <a:buClr>
                <a:schemeClr val="accent1"/>
              </a:buClr>
              <a:buSzPct val="75000"/>
              <a:buFont typeface="Wingdings" pitchFamily="2" charset="2"/>
              <a:buNone/>
            </a:pPr>
            <a:r>
              <a:rPr lang="en-US" sz="2400" i="1"/>
              <a:t>What kind of locality are we taking advantage of?</a:t>
            </a:r>
          </a:p>
        </p:txBody>
      </p:sp>
    </p:spTree>
  </p:cSld>
  <p:clrMapOvr>
    <a:masterClrMapping/>
  </p:clrMapOvr>
  <p:transition advTm="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499"/>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190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9036"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6898" name="Rectangle 2"/>
          <p:cNvSpPr>
            <a:spLocks noGrp="1" noChangeArrowheads="1"/>
          </p:cNvSpPr>
          <p:nvPr>
            <p:ph type="title"/>
          </p:nvPr>
        </p:nvSpPr>
        <p:spPr/>
        <p:txBody>
          <a:bodyPr/>
          <a:lstStyle/>
          <a:p>
            <a:r>
              <a:rPr lang="en-US"/>
              <a:t>Taking Advantage of Spatial Locality </a:t>
            </a:r>
          </a:p>
        </p:txBody>
      </p:sp>
      <p:grpSp>
        <p:nvGrpSpPr>
          <p:cNvPr id="2" name="Group 3"/>
          <p:cNvGrpSpPr>
            <a:grpSpLocks/>
          </p:cNvGrpSpPr>
          <p:nvPr/>
        </p:nvGrpSpPr>
        <p:grpSpPr bwMode="auto">
          <a:xfrm>
            <a:off x="533400" y="1828800"/>
            <a:ext cx="2514600" cy="990600"/>
            <a:chOff x="336" y="1248"/>
            <a:chExt cx="1584" cy="624"/>
          </a:xfrm>
        </p:grpSpPr>
        <p:sp>
          <p:nvSpPr>
            <p:cNvPr id="1616900" name="Rectangle 4"/>
            <p:cNvSpPr>
              <a:spLocks noChangeArrowheads="1"/>
            </p:cNvSpPr>
            <p:nvPr/>
          </p:nvSpPr>
          <p:spPr bwMode="auto">
            <a:xfrm>
              <a:off x="672" y="1488"/>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01" name="Line 5"/>
            <p:cNvSpPr>
              <a:spLocks noChangeShapeType="1"/>
            </p:cNvSpPr>
            <p:nvPr/>
          </p:nvSpPr>
          <p:spPr bwMode="auto">
            <a:xfrm>
              <a:off x="672" y="1680"/>
              <a:ext cx="624" cy="0"/>
            </a:xfrm>
            <a:prstGeom prst="line">
              <a:avLst/>
            </a:prstGeom>
            <a:noFill/>
            <a:ln w="12700">
              <a:solidFill>
                <a:schemeClr val="tx1"/>
              </a:solidFill>
              <a:round/>
              <a:headEnd/>
              <a:tailEnd/>
            </a:ln>
            <a:effectLst/>
          </p:spPr>
          <p:txBody>
            <a:bodyPr wrap="none" anchor="ctr"/>
            <a:lstStyle/>
            <a:p>
              <a:endParaRPr lang="en-US"/>
            </a:p>
          </p:txBody>
        </p:sp>
        <p:sp>
          <p:nvSpPr>
            <p:cNvPr id="1616902" name="Rectangle 6"/>
            <p:cNvSpPr>
              <a:spLocks noChangeArrowheads="1"/>
            </p:cNvSpPr>
            <p:nvPr/>
          </p:nvSpPr>
          <p:spPr bwMode="auto">
            <a:xfrm>
              <a:off x="1296" y="1488"/>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03" name="Line 7"/>
            <p:cNvSpPr>
              <a:spLocks noChangeShapeType="1"/>
            </p:cNvSpPr>
            <p:nvPr/>
          </p:nvSpPr>
          <p:spPr bwMode="auto">
            <a:xfrm>
              <a:off x="1296" y="1680"/>
              <a:ext cx="624" cy="0"/>
            </a:xfrm>
            <a:prstGeom prst="line">
              <a:avLst/>
            </a:prstGeom>
            <a:noFill/>
            <a:ln w="12700">
              <a:solidFill>
                <a:schemeClr val="tx1"/>
              </a:solidFill>
              <a:round/>
              <a:headEnd/>
              <a:tailEnd/>
            </a:ln>
            <a:effectLst/>
          </p:spPr>
          <p:txBody>
            <a:bodyPr wrap="none" anchor="ctr"/>
            <a:lstStyle/>
            <a:p>
              <a:endParaRPr lang="en-US"/>
            </a:p>
          </p:txBody>
        </p:sp>
        <p:sp>
          <p:nvSpPr>
            <p:cNvPr id="1616904" name="Text Box 8"/>
            <p:cNvSpPr txBox="1">
              <a:spLocks noChangeArrowheads="1"/>
            </p:cNvSpPr>
            <p:nvPr/>
          </p:nvSpPr>
          <p:spPr bwMode="auto">
            <a:xfrm>
              <a:off x="960" y="1248"/>
              <a:ext cx="196" cy="231"/>
            </a:xfrm>
            <a:prstGeom prst="rect">
              <a:avLst/>
            </a:prstGeom>
            <a:noFill/>
            <a:ln w="12700">
              <a:noFill/>
              <a:miter lim="800000"/>
              <a:headEnd/>
              <a:tailEnd/>
            </a:ln>
            <a:effectLst/>
          </p:spPr>
          <p:txBody>
            <a:bodyPr wrap="none">
              <a:spAutoFit/>
            </a:bodyPr>
            <a:lstStyle/>
            <a:p>
              <a:r>
                <a:rPr lang="en-US" b="1">
                  <a:solidFill>
                    <a:schemeClr val="tx1"/>
                  </a:solidFill>
                </a:rPr>
                <a:t>0</a:t>
              </a:r>
            </a:p>
          </p:txBody>
        </p:sp>
        <p:sp>
          <p:nvSpPr>
            <p:cNvPr id="1616905" name="Rectangle 9"/>
            <p:cNvSpPr>
              <a:spLocks noChangeArrowheads="1"/>
            </p:cNvSpPr>
            <p:nvPr/>
          </p:nvSpPr>
          <p:spPr bwMode="auto">
            <a:xfrm>
              <a:off x="336" y="1488"/>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6906" name="Line 10"/>
            <p:cNvSpPr>
              <a:spLocks noChangeShapeType="1"/>
            </p:cNvSpPr>
            <p:nvPr/>
          </p:nvSpPr>
          <p:spPr bwMode="auto">
            <a:xfrm>
              <a:off x="336" y="1680"/>
              <a:ext cx="336" cy="0"/>
            </a:xfrm>
            <a:prstGeom prst="line">
              <a:avLst/>
            </a:prstGeom>
            <a:noFill/>
            <a:ln w="12700">
              <a:solidFill>
                <a:schemeClr val="tx1"/>
              </a:solidFill>
              <a:round/>
              <a:headEnd/>
              <a:tailEnd/>
            </a:ln>
            <a:effectLst/>
          </p:spPr>
          <p:txBody>
            <a:bodyPr wrap="none" anchor="ctr"/>
            <a:lstStyle/>
            <a:p>
              <a:endParaRPr lang="en-US"/>
            </a:p>
          </p:txBody>
        </p:sp>
      </p:grpSp>
      <p:sp>
        <p:nvSpPr>
          <p:cNvPr id="1616907" name="Rectangle 11"/>
          <p:cNvSpPr>
            <a:spLocks noGrp="1" noChangeArrowheads="1"/>
          </p:cNvSpPr>
          <p:nvPr>
            <p:ph type="body" idx="1"/>
          </p:nvPr>
        </p:nvSpPr>
        <p:spPr>
          <a:xfrm>
            <a:off x="685800" y="762000"/>
            <a:ext cx="7848600" cy="812800"/>
          </a:xfrm>
          <a:noFill/>
          <a:ln/>
        </p:spPr>
        <p:txBody>
          <a:bodyPr/>
          <a:lstStyle/>
          <a:p>
            <a:r>
              <a:rPr lang="en-US"/>
              <a:t>Let cache block hold more than one word</a:t>
            </a:r>
          </a:p>
          <a:p>
            <a:pPr lvl="1" algn="ctr">
              <a:buFont typeface="Monotype Sorts" pitchFamily="2" charset="2"/>
              <a:buNone/>
            </a:pPr>
            <a:r>
              <a:rPr lang="en-US"/>
              <a:t>                          0   1   2   3   4   3   4   15</a:t>
            </a:r>
          </a:p>
        </p:txBody>
      </p:sp>
      <p:grpSp>
        <p:nvGrpSpPr>
          <p:cNvPr id="3" name="Group 13"/>
          <p:cNvGrpSpPr>
            <a:grpSpLocks/>
          </p:cNvGrpSpPr>
          <p:nvPr/>
        </p:nvGrpSpPr>
        <p:grpSpPr bwMode="auto">
          <a:xfrm>
            <a:off x="3429000" y="1843088"/>
            <a:ext cx="2514600" cy="976312"/>
            <a:chOff x="2160" y="1257"/>
            <a:chExt cx="1584" cy="615"/>
          </a:xfrm>
        </p:grpSpPr>
        <p:sp>
          <p:nvSpPr>
            <p:cNvPr id="1616910" name="Text Box 14"/>
            <p:cNvSpPr txBox="1">
              <a:spLocks noChangeArrowheads="1"/>
            </p:cNvSpPr>
            <p:nvPr/>
          </p:nvSpPr>
          <p:spPr bwMode="auto">
            <a:xfrm>
              <a:off x="2832" y="1257"/>
              <a:ext cx="196" cy="231"/>
            </a:xfrm>
            <a:prstGeom prst="rect">
              <a:avLst/>
            </a:prstGeom>
            <a:noFill/>
            <a:ln w="12700">
              <a:noFill/>
              <a:miter lim="800000"/>
              <a:headEnd/>
              <a:tailEnd/>
            </a:ln>
            <a:effectLst/>
          </p:spPr>
          <p:txBody>
            <a:bodyPr wrap="none">
              <a:spAutoFit/>
            </a:bodyPr>
            <a:lstStyle/>
            <a:p>
              <a:r>
                <a:rPr lang="en-US" b="1">
                  <a:solidFill>
                    <a:schemeClr val="tx1"/>
                  </a:solidFill>
                </a:rPr>
                <a:t>1</a:t>
              </a:r>
            </a:p>
          </p:txBody>
        </p:sp>
        <p:sp>
          <p:nvSpPr>
            <p:cNvPr id="1616911" name="Rectangle 15"/>
            <p:cNvSpPr>
              <a:spLocks noChangeArrowheads="1"/>
            </p:cNvSpPr>
            <p:nvPr/>
          </p:nvSpPr>
          <p:spPr bwMode="auto">
            <a:xfrm>
              <a:off x="2496" y="1488"/>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12" name="Line 16"/>
            <p:cNvSpPr>
              <a:spLocks noChangeShapeType="1"/>
            </p:cNvSpPr>
            <p:nvPr/>
          </p:nvSpPr>
          <p:spPr bwMode="auto">
            <a:xfrm>
              <a:off x="2496" y="1680"/>
              <a:ext cx="624" cy="0"/>
            </a:xfrm>
            <a:prstGeom prst="line">
              <a:avLst/>
            </a:prstGeom>
            <a:noFill/>
            <a:ln w="12700">
              <a:solidFill>
                <a:schemeClr val="tx1"/>
              </a:solidFill>
              <a:round/>
              <a:headEnd/>
              <a:tailEnd/>
            </a:ln>
            <a:effectLst/>
          </p:spPr>
          <p:txBody>
            <a:bodyPr wrap="none" anchor="ctr"/>
            <a:lstStyle/>
            <a:p>
              <a:endParaRPr lang="en-US"/>
            </a:p>
          </p:txBody>
        </p:sp>
        <p:sp>
          <p:nvSpPr>
            <p:cNvPr id="1616913" name="Rectangle 17"/>
            <p:cNvSpPr>
              <a:spLocks noChangeArrowheads="1"/>
            </p:cNvSpPr>
            <p:nvPr/>
          </p:nvSpPr>
          <p:spPr bwMode="auto">
            <a:xfrm>
              <a:off x="3120" y="1488"/>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14" name="Line 18"/>
            <p:cNvSpPr>
              <a:spLocks noChangeShapeType="1"/>
            </p:cNvSpPr>
            <p:nvPr/>
          </p:nvSpPr>
          <p:spPr bwMode="auto">
            <a:xfrm>
              <a:off x="3120" y="1680"/>
              <a:ext cx="624" cy="0"/>
            </a:xfrm>
            <a:prstGeom prst="line">
              <a:avLst/>
            </a:prstGeom>
            <a:noFill/>
            <a:ln w="12700">
              <a:solidFill>
                <a:schemeClr val="tx1"/>
              </a:solidFill>
              <a:round/>
              <a:headEnd/>
              <a:tailEnd/>
            </a:ln>
            <a:effectLst/>
          </p:spPr>
          <p:txBody>
            <a:bodyPr wrap="none" anchor="ctr"/>
            <a:lstStyle/>
            <a:p>
              <a:endParaRPr lang="en-US"/>
            </a:p>
          </p:txBody>
        </p:sp>
        <p:sp>
          <p:nvSpPr>
            <p:cNvPr id="1616915" name="Rectangle 19"/>
            <p:cNvSpPr>
              <a:spLocks noChangeArrowheads="1"/>
            </p:cNvSpPr>
            <p:nvPr/>
          </p:nvSpPr>
          <p:spPr bwMode="auto">
            <a:xfrm>
              <a:off x="2160" y="1488"/>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6916" name="Line 20"/>
            <p:cNvSpPr>
              <a:spLocks noChangeShapeType="1"/>
            </p:cNvSpPr>
            <p:nvPr/>
          </p:nvSpPr>
          <p:spPr bwMode="auto">
            <a:xfrm>
              <a:off x="2160" y="1680"/>
              <a:ext cx="336" cy="0"/>
            </a:xfrm>
            <a:prstGeom prst="line">
              <a:avLst/>
            </a:prstGeom>
            <a:noFill/>
            <a:ln w="12700">
              <a:solidFill>
                <a:schemeClr val="tx1"/>
              </a:solidFill>
              <a:round/>
              <a:headEnd/>
              <a:tailEnd/>
            </a:ln>
            <a:effectLst/>
          </p:spPr>
          <p:txBody>
            <a:bodyPr wrap="none" anchor="ctr"/>
            <a:lstStyle/>
            <a:p>
              <a:endParaRPr lang="en-US"/>
            </a:p>
          </p:txBody>
        </p:sp>
      </p:grpSp>
      <p:grpSp>
        <p:nvGrpSpPr>
          <p:cNvPr id="4" name="Group 21"/>
          <p:cNvGrpSpPr>
            <a:grpSpLocks/>
          </p:cNvGrpSpPr>
          <p:nvPr/>
        </p:nvGrpSpPr>
        <p:grpSpPr bwMode="auto">
          <a:xfrm>
            <a:off x="6248400" y="1868488"/>
            <a:ext cx="2514600" cy="950912"/>
            <a:chOff x="3936" y="1273"/>
            <a:chExt cx="1584" cy="599"/>
          </a:xfrm>
        </p:grpSpPr>
        <p:sp>
          <p:nvSpPr>
            <p:cNvPr id="1616918" name="Text Box 22"/>
            <p:cNvSpPr txBox="1">
              <a:spLocks noChangeArrowheads="1"/>
            </p:cNvSpPr>
            <p:nvPr/>
          </p:nvSpPr>
          <p:spPr bwMode="auto">
            <a:xfrm>
              <a:off x="4608" y="1273"/>
              <a:ext cx="196" cy="231"/>
            </a:xfrm>
            <a:prstGeom prst="rect">
              <a:avLst/>
            </a:prstGeom>
            <a:noFill/>
            <a:ln w="12700">
              <a:noFill/>
              <a:miter lim="800000"/>
              <a:headEnd/>
              <a:tailEnd/>
            </a:ln>
            <a:effectLst/>
          </p:spPr>
          <p:txBody>
            <a:bodyPr wrap="none">
              <a:spAutoFit/>
            </a:bodyPr>
            <a:lstStyle/>
            <a:p>
              <a:r>
                <a:rPr lang="en-US" b="1">
                  <a:solidFill>
                    <a:schemeClr val="tx1"/>
                  </a:solidFill>
                </a:rPr>
                <a:t>2</a:t>
              </a:r>
            </a:p>
          </p:txBody>
        </p:sp>
        <p:sp>
          <p:nvSpPr>
            <p:cNvPr id="1616919" name="Rectangle 23"/>
            <p:cNvSpPr>
              <a:spLocks noChangeArrowheads="1"/>
            </p:cNvSpPr>
            <p:nvPr/>
          </p:nvSpPr>
          <p:spPr bwMode="auto">
            <a:xfrm>
              <a:off x="4272" y="1488"/>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20" name="Line 24"/>
            <p:cNvSpPr>
              <a:spLocks noChangeShapeType="1"/>
            </p:cNvSpPr>
            <p:nvPr/>
          </p:nvSpPr>
          <p:spPr bwMode="auto">
            <a:xfrm>
              <a:off x="4272" y="1680"/>
              <a:ext cx="624" cy="0"/>
            </a:xfrm>
            <a:prstGeom prst="line">
              <a:avLst/>
            </a:prstGeom>
            <a:noFill/>
            <a:ln w="12700">
              <a:solidFill>
                <a:schemeClr val="tx1"/>
              </a:solidFill>
              <a:round/>
              <a:headEnd/>
              <a:tailEnd/>
            </a:ln>
            <a:effectLst/>
          </p:spPr>
          <p:txBody>
            <a:bodyPr wrap="none" anchor="ctr"/>
            <a:lstStyle/>
            <a:p>
              <a:endParaRPr lang="en-US"/>
            </a:p>
          </p:txBody>
        </p:sp>
        <p:sp>
          <p:nvSpPr>
            <p:cNvPr id="1616921" name="Rectangle 25"/>
            <p:cNvSpPr>
              <a:spLocks noChangeArrowheads="1"/>
            </p:cNvSpPr>
            <p:nvPr/>
          </p:nvSpPr>
          <p:spPr bwMode="auto">
            <a:xfrm>
              <a:off x="4896" y="1488"/>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22" name="Line 26"/>
            <p:cNvSpPr>
              <a:spLocks noChangeShapeType="1"/>
            </p:cNvSpPr>
            <p:nvPr/>
          </p:nvSpPr>
          <p:spPr bwMode="auto">
            <a:xfrm>
              <a:off x="4896" y="1680"/>
              <a:ext cx="624" cy="0"/>
            </a:xfrm>
            <a:prstGeom prst="line">
              <a:avLst/>
            </a:prstGeom>
            <a:noFill/>
            <a:ln w="12700">
              <a:solidFill>
                <a:schemeClr val="tx1"/>
              </a:solidFill>
              <a:round/>
              <a:headEnd/>
              <a:tailEnd/>
            </a:ln>
            <a:effectLst/>
          </p:spPr>
          <p:txBody>
            <a:bodyPr wrap="none" anchor="ctr"/>
            <a:lstStyle/>
            <a:p>
              <a:endParaRPr lang="en-US"/>
            </a:p>
          </p:txBody>
        </p:sp>
        <p:sp>
          <p:nvSpPr>
            <p:cNvPr id="1616923" name="Rectangle 27"/>
            <p:cNvSpPr>
              <a:spLocks noChangeArrowheads="1"/>
            </p:cNvSpPr>
            <p:nvPr/>
          </p:nvSpPr>
          <p:spPr bwMode="auto">
            <a:xfrm>
              <a:off x="3936" y="1488"/>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6924" name="Line 28"/>
            <p:cNvSpPr>
              <a:spLocks noChangeShapeType="1"/>
            </p:cNvSpPr>
            <p:nvPr/>
          </p:nvSpPr>
          <p:spPr bwMode="auto">
            <a:xfrm>
              <a:off x="3936" y="1680"/>
              <a:ext cx="336" cy="0"/>
            </a:xfrm>
            <a:prstGeom prst="line">
              <a:avLst/>
            </a:prstGeom>
            <a:noFill/>
            <a:ln w="12700">
              <a:solidFill>
                <a:schemeClr val="tx1"/>
              </a:solidFill>
              <a:round/>
              <a:headEnd/>
              <a:tailEnd/>
            </a:ln>
            <a:effectLst/>
          </p:spPr>
          <p:txBody>
            <a:bodyPr wrap="none" anchor="ctr"/>
            <a:lstStyle/>
            <a:p>
              <a:endParaRPr lang="en-US"/>
            </a:p>
          </p:txBody>
        </p:sp>
      </p:grpSp>
      <p:grpSp>
        <p:nvGrpSpPr>
          <p:cNvPr id="5" name="Group 29"/>
          <p:cNvGrpSpPr>
            <a:grpSpLocks/>
          </p:cNvGrpSpPr>
          <p:nvPr/>
        </p:nvGrpSpPr>
        <p:grpSpPr bwMode="auto">
          <a:xfrm>
            <a:off x="533400" y="3200400"/>
            <a:ext cx="2514600" cy="990600"/>
            <a:chOff x="336" y="2112"/>
            <a:chExt cx="1584" cy="624"/>
          </a:xfrm>
        </p:grpSpPr>
        <p:sp>
          <p:nvSpPr>
            <p:cNvPr id="1616926" name="Text Box 30"/>
            <p:cNvSpPr txBox="1">
              <a:spLocks noChangeArrowheads="1"/>
            </p:cNvSpPr>
            <p:nvPr/>
          </p:nvSpPr>
          <p:spPr bwMode="auto">
            <a:xfrm>
              <a:off x="1008" y="2112"/>
              <a:ext cx="196" cy="231"/>
            </a:xfrm>
            <a:prstGeom prst="rect">
              <a:avLst/>
            </a:prstGeom>
            <a:noFill/>
            <a:ln w="12700">
              <a:noFill/>
              <a:miter lim="800000"/>
              <a:headEnd/>
              <a:tailEnd/>
            </a:ln>
            <a:effectLst/>
          </p:spPr>
          <p:txBody>
            <a:bodyPr wrap="none">
              <a:spAutoFit/>
            </a:bodyPr>
            <a:lstStyle/>
            <a:p>
              <a:r>
                <a:rPr lang="en-US" b="1">
                  <a:solidFill>
                    <a:schemeClr val="tx1"/>
                  </a:solidFill>
                </a:rPr>
                <a:t>3</a:t>
              </a:r>
            </a:p>
          </p:txBody>
        </p:sp>
        <p:sp>
          <p:nvSpPr>
            <p:cNvPr id="1616927" name="Rectangle 31"/>
            <p:cNvSpPr>
              <a:spLocks noChangeArrowheads="1"/>
            </p:cNvSpPr>
            <p:nvPr/>
          </p:nvSpPr>
          <p:spPr bwMode="auto">
            <a:xfrm>
              <a:off x="672" y="2352"/>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28" name="Line 32"/>
            <p:cNvSpPr>
              <a:spLocks noChangeShapeType="1"/>
            </p:cNvSpPr>
            <p:nvPr/>
          </p:nvSpPr>
          <p:spPr bwMode="auto">
            <a:xfrm>
              <a:off x="672" y="2544"/>
              <a:ext cx="624" cy="0"/>
            </a:xfrm>
            <a:prstGeom prst="line">
              <a:avLst/>
            </a:prstGeom>
            <a:noFill/>
            <a:ln w="12700">
              <a:solidFill>
                <a:schemeClr val="tx1"/>
              </a:solidFill>
              <a:round/>
              <a:headEnd/>
              <a:tailEnd/>
            </a:ln>
            <a:effectLst/>
          </p:spPr>
          <p:txBody>
            <a:bodyPr wrap="none" anchor="ctr"/>
            <a:lstStyle/>
            <a:p>
              <a:endParaRPr lang="en-US"/>
            </a:p>
          </p:txBody>
        </p:sp>
        <p:sp>
          <p:nvSpPr>
            <p:cNvPr id="1616929" name="Rectangle 33"/>
            <p:cNvSpPr>
              <a:spLocks noChangeArrowheads="1"/>
            </p:cNvSpPr>
            <p:nvPr/>
          </p:nvSpPr>
          <p:spPr bwMode="auto">
            <a:xfrm>
              <a:off x="1296" y="2352"/>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30" name="Line 34"/>
            <p:cNvSpPr>
              <a:spLocks noChangeShapeType="1"/>
            </p:cNvSpPr>
            <p:nvPr/>
          </p:nvSpPr>
          <p:spPr bwMode="auto">
            <a:xfrm>
              <a:off x="1296" y="2544"/>
              <a:ext cx="624" cy="0"/>
            </a:xfrm>
            <a:prstGeom prst="line">
              <a:avLst/>
            </a:prstGeom>
            <a:noFill/>
            <a:ln w="12700">
              <a:solidFill>
                <a:schemeClr val="tx1"/>
              </a:solidFill>
              <a:round/>
              <a:headEnd/>
              <a:tailEnd/>
            </a:ln>
            <a:effectLst/>
          </p:spPr>
          <p:txBody>
            <a:bodyPr wrap="none" anchor="ctr"/>
            <a:lstStyle/>
            <a:p>
              <a:endParaRPr lang="en-US"/>
            </a:p>
          </p:txBody>
        </p:sp>
        <p:sp>
          <p:nvSpPr>
            <p:cNvPr id="1616931" name="Rectangle 35"/>
            <p:cNvSpPr>
              <a:spLocks noChangeArrowheads="1"/>
            </p:cNvSpPr>
            <p:nvPr/>
          </p:nvSpPr>
          <p:spPr bwMode="auto">
            <a:xfrm>
              <a:off x="336" y="2352"/>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6932" name="Line 36"/>
            <p:cNvSpPr>
              <a:spLocks noChangeShapeType="1"/>
            </p:cNvSpPr>
            <p:nvPr/>
          </p:nvSpPr>
          <p:spPr bwMode="auto">
            <a:xfrm>
              <a:off x="336" y="2544"/>
              <a:ext cx="336" cy="0"/>
            </a:xfrm>
            <a:prstGeom prst="line">
              <a:avLst/>
            </a:prstGeom>
            <a:noFill/>
            <a:ln w="12700">
              <a:solidFill>
                <a:schemeClr val="tx1"/>
              </a:solidFill>
              <a:round/>
              <a:headEnd/>
              <a:tailEnd/>
            </a:ln>
            <a:effectLst/>
          </p:spPr>
          <p:txBody>
            <a:bodyPr wrap="none" anchor="ctr"/>
            <a:lstStyle/>
            <a:p>
              <a:endParaRPr lang="en-US"/>
            </a:p>
          </p:txBody>
        </p:sp>
      </p:grpSp>
      <p:grpSp>
        <p:nvGrpSpPr>
          <p:cNvPr id="6" name="Group 37"/>
          <p:cNvGrpSpPr>
            <a:grpSpLocks/>
          </p:cNvGrpSpPr>
          <p:nvPr/>
        </p:nvGrpSpPr>
        <p:grpSpPr bwMode="auto">
          <a:xfrm>
            <a:off x="3429000" y="3200400"/>
            <a:ext cx="2514600" cy="990600"/>
            <a:chOff x="2160" y="2112"/>
            <a:chExt cx="1584" cy="624"/>
          </a:xfrm>
        </p:grpSpPr>
        <p:sp>
          <p:nvSpPr>
            <p:cNvPr id="1616934" name="Text Box 38"/>
            <p:cNvSpPr txBox="1">
              <a:spLocks noChangeArrowheads="1"/>
            </p:cNvSpPr>
            <p:nvPr/>
          </p:nvSpPr>
          <p:spPr bwMode="auto">
            <a:xfrm>
              <a:off x="2880" y="2112"/>
              <a:ext cx="196" cy="231"/>
            </a:xfrm>
            <a:prstGeom prst="rect">
              <a:avLst/>
            </a:prstGeom>
            <a:noFill/>
            <a:ln w="12700">
              <a:noFill/>
              <a:miter lim="800000"/>
              <a:headEnd/>
              <a:tailEnd/>
            </a:ln>
            <a:effectLst/>
          </p:spPr>
          <p:txBody>
            <a:bodyPr wrap="none">
              <a:spAutoFit/>
            </a:bodyPr>
            <a:lstStyle/>
            <a:p>
              <a:r>
                <a:rPr lang="en-US" b="1">
                  <a:solidFill>
                    <a:schemeClr val="tx1"/>
                  </a:solidFill>
                </a:rPr>
                <a:t>4</a:t>
              </a:r>
            </a:p>
          </p:txBody>
        </p:sp>
        <p:sp>
          <p:nvSpPr>
            <p:cNvPr id="1616935" name="Rectangle 39"/>
            <p:cNvSpPr>
              <a:spLocks noChangeArrowheads="1"/>
            </p:cNvSpPr>
            <p:nvPr/>
          </p:nvSpPr>
          <p:spPr bwMode="auto">
            <a:xfrm>
              <a:off x="2496" y="2352"/>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36" name="Line 40"/>
            <p:cNvSpPr>
              <a:spLocks noChangeShapeType="1"/>
            </p:cNvSpPr>
            <p:nvPr/>
          </p:nvSpPr>
          <p:spPr bwMode="auto">
            <a:xfrm>
              <a:off x="2496" y="2544"/>
              <a:ext cx="624" cy="0"/>
            </a:xfrm>
            <a:prstGeom prst="line">
              <a:avLst/>
            </a:prstGeom>
            <a:noFill/>
            <a:ln w="12700">
              <a:solidFill>
                <a:schemeClr val="tx1"/>
              </a:solidFill>
              <a:round/>
              <a:headEnd/>
              <a:tailEnd/>
            </a:ln>
            <a:effectLst/>
          </p:spPr>
          <p:txBody>
            <a:bodyPr wrap="none" anchor="ctr"/>
            <a:lstStyle/>
            <a:p>
              <a:endParaRPr lang="en-US"/>
            </a:p>
          </p:txBody>
        </p:sp>
        <p:sp>
          <p:nvSpPr>
            <p:cNvPr id="1616937" name="Rectangle 41"/>
            <p:cNvSpPr>
              <a:spLocks noChangeArrowheads="1"/>
            </p:cNvSpPr>
            <p:nvPr/>
          </p:nvSpPr>
          <p:spPr bwMode="auto">
            <a:xfrm>
              <a:off x="3120" y="2352"/>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38" name="Line 42"/>
            <p:cNvSpPr>
              <a:spLocks noChangeShapeType="1"/>
            </p:cNvSpPr>
            <p:nvPr/>
          </p:nvSpPr>
          <p:spPr bwMode="auto">
            <a:xfrm>
              <a:off x="3120" y="2544"/>
              <a:ext cx="624" cy="0"/>
            </a:xfrm>
            <a:prstGeom prst="line">
              <a:avLst/>
            </a:prstGeom>
            <a:noFill/>
            <a:ln w="12700">
              <a:solidFill>
                <a:schemeClr val="tx1"/>
              </a:solidFill>
              <a:round/>
              <a:headEnd/>
              <a:tailEnd/>
            </a:ln>
            <a:effectLst/>
          </p:spPr>
          <p:txBody>
            <a:bodyPr wrap="none" anchor="ctr"/>
            <a:lstStyle/>
            <a:p>
              <a:endParaRPr lang="en-US"/>
            </a:p>
          </p:txBody>
        </p:sp>
        <p:sp>
          <p:nvSpPr>
            <p:cNvPr id="1616939" name="Rectangle 43"/>
            <p:cNvSpPr>
              <a:spLocks noChangeArrowheads="1"/>
            </p:cNvSpPr>
            <p:nvPr/>
          </p:nvSpPr>
          <p:spPr bwMode="auto">
            <a:xfrm>
              <a:off x="2160" y="2352"/>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6940" name="Line 44"/>
            <p:cNvSpPr>
              <a:spLocks noChangeShapeType="1"/>
            </p:cNvSpPr>
            <p:nvPr/>
          </p:nvSpPr>
          <p:spPr bwMode="auto">
            <a:xfrm>
              <a:off x="2160" y="2544"/>
              <a:ext cx="336" cy="0"/>
            </a:xfrm>
            <a:prstGeom prst="line">
              <a:avLst/>
            </a:prstGeom>
            <a:noFill/>
            <a:ln w="12700">
              <a:solidFill>
                <a:schemeClr val="tx1"/>
              </a:solidFill>
              <a:round/>
              <a:headEnd/>
              <a:tailEnd/>
            </a:ln>
            <a:effectLst/>
          </p:spPr>
          <p:txBody>
            <a:bodyPr wrap="none" anchor="ctr"/>
            <a:lstStyle/>
            <a:p>
              <a:endParaRPr lang="en-US"/>
            </a:p>
          </p:txBody>
        </p:sp>
      </p:grpSp>
      <p:grpSp>
        <p:nvGrpSpPr>
          <p:cNvPr id="7" name="Group 45"/>
          <p:cNvGrpSpPr>
            <a:grpSpLocks/>
          </p:cNvGrpSpPr>
          <p:nvPr/>
        </p:nvGrpSpPr>
        <p:grpSpPr bwMode="auto">
          <a:xfrm>
            <a:off x="6248400" y="3200400"/>
            <a:ext cx="2514600" cy="990600"/>
            <a:chOff x="3936" y="2112"/>
            <a:chExt cx="1584" cy="624"/>
          </a:xfrm>
        </p:grpSpPr>
        <p:sp>
          <p:nvSpPr>
            <p:cNvPr id="1616942" name="Text Box 46"/>
            <p:cNvSpPr txBox="1">
              <a:spLocks noChangeArrowheads="1"/>
            </p:cNvSpPr>
            <p:nvPr/>
          </p:nvSpPr>
          <p:spPr bwMode="auto">
            <a:xfrm>
              <a:off x="4608" y="2112"/>
              <a:ext cx="196" cy="231"/>
            </a:xfrm>
            <a:prstGeom prst="rect">
              <a:avLst/>
            </a:prstGeom>
            <a:noFill/>
            <a:ln w="12700">
              <a:noFill/>
              <a:miter lim="800000"/>
              <a:headEnd/>
              <a:tailEnd/>
            </a:ln>
            <a:effectLst/>
          </p:spPr>
          <p:txBody>
            <a:bodyPr wrap="none">
              <a:spAutoFit/>
            </a:bodyPr>
            <a:lstStyle/>
            <a:p>
              <a:r>
                <a:rPr lang="en-US" b="1">
                  <a:solidFill>
                    <a:schemeClr val="tx1"/>
                  </a:solidFill>
                </a:rPr>
                <a:t>3</a:t>
              </a:r>
            </a:p>
          </p:txBody>
        </p:sp>
        <p:sp>
          <p:nvSpPr>
            <p:cNvPr id="1616943" name="Rectangle 47"/>
            <p:cNvSpPr>
              <a:spLocks noChangeArrowheads="1"/>
            </p:cNvSpPr>
            <p:nvPr/>
          </p:nvSpPr>
          <p:spPr bwMode="auto">
            <a:xfrm>
              <a:off x="4272" y="2352"/>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44" name="Line 48"/>
            <p:cNvSpPr>
              <a:spLocks noChangeShapeType="1"/>
            </p:cNvSpPr>
            <p:nvPr/>
          </p:nvSpPr>
          <p:spPr bwMode="auto">
            <a:xfrm>
              <a:off x="4272" y="2544"/>
              <a:ext cx="624" cy="0"/>
            </a:xfrm>
            <a:prstGeom prst="line">
              <a:avLst/>
            </a:prstGeom>
            <a:noFill/>
            <a:ln w="12700">
              <a:solidFill>
                <a:schemeClr val="tx1"/>
              </a:solidFill>
              <a:round/>
              <a:headEnd/>
              <a:tailEnd/>
            </a:ln>
            <a:effectLst/>
          </p:spPr>
          <p:txBody>
            <a:bodyPr wrap="none" anchor="ctr"/>
            <a:lstStyle/>
            <a:p>
              <a:endParaRPr lang="en-US"/>
            </a:p>
          </p:txBody>
        </p:sp>
        <p:sp>
          <p:nvSpPr>
            <p:cNvPr id="1616945" name="Rectangle 49"/>
            <p:cNvSpPr>
              <a:spLocks noChangeArrowheads="1"/>
            </p:cNvSpPr>
            <p:nvPr/>
          </p:nvSpPr>
          <p:spPr bwMode="auto">
            <a:xfrm>
              <a:off x="4896" y="2352"/>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46" name="Line 50"/>
            <p:cNvSpPr>
              <a:spLocks noChangeShapeType="1"/>
            </p:cNvSpPr>
            <p:nvPr/>
          </p:nvSpPr>
          <p:spPr bwMode="auto">
            <a:xfrm>
              <a:off x="4896" y="2544"/>
              <a:ext cx="624" cy="0"/>
            </a:xfrm>
            <a:prstGeom prst="line">
              <a:avLst/>
            </a:prstGeom>
            <a:noFill/>
            <a:ln w="12700">
              <a:solidFill>
                <a:schemeClr val="tx1"/>
              </a:solidFill>
              <a:round/>
              <a:headEnd/>
              <a:tailEnd/>
            </a:ln>
            <a:effectLst/>
          </p:spPr>
          <p:txBody>
            <a:bodyPr wrap="none" anchor="ctr"/>
            <a:lstStyle/>
            <a:p>
              <a:endParaRPr lang="en-US"/>
            </a:p>
          </p:txBody>
        </p:sp>
        <p:sp>
          <p:nvSpPr>
            <p:cNvPr id="1616947" name="Rectangle 51"/>
            <p:cNvSpPr>
              <a:spLocks noChangeArrowheads="1"/>
            </p:cNvSpPr>
            <p:nvPr/>
          </p:nvSpPr>
          <p:spPr bwMode="auto">
            <a:xfrm>
              <a:off x="3936" y="2352"/>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6948" name="Line 52"/>
            <p:cNvSpPr>
              <a:spLocks noChangeShapeType="1"/>
            </p:cNvSpPr>
            <p:nvPr/>
          </p:nvSpPr>
          <p:spPr bwMode="auto">
            <a:xfrm>
              <a:off x="3936" y="2544"/>
              <a:ext cx="336" cy="0"/>
            </a:xfrm>
            <a:prstGeom prst="line">
              <a:avLst/>
            </a:prstGeom>
            <a:noFill/>
            <a:ln w="12700">
              <a:solidFill>
                <a:schemeClr val="tx1"/>
              </a:solidFill>
              <a:round/>
              <a:headEnd/>
              <a:tailEnd/>
            </a:ln>
            <a:effectLst/>
          </p:spPr>
          <p:txBody>
            <a:bodyPr wrap="none" anchor="ctr"/>
            <a:lstStyle/>
            <a:p>
              <a:endParaRPr lang="en-US"/>
            </a:p>
          </p:txBody>
        </p:sp>
      </p:grpSp>
      <p:grpSp>
        <p:nvGrpSpPr>
          <p:cNvPr id="8" name="Group 53"/>
          <p:cNvGrpSpPr>
            <a:grpSpLocks/>
          </p:cNvGrpSpPr>
          <p:nvPr/>
        </p:nvGrpSpPr>
        <p:grpSpPr bwMode="auto">
          <a:xfrm>
            <a:off x="1905000" y="4572000"/>
            <a:ext cx="2514600" cy="990600"/>
            <a:chOff x="1200" y="2976"/>
            <a:chExt cx="1584" cy="624"/>
          </a:xfrm>
        </p:grpSpPr>
        <p:sp>
          <p:nvSpPr>
            <p:cNvPr id="1616950" name="Text Box 54"/>
            <p:cNvSpPr txBox="1">
              <a:spLocks noChangeArrowheads="1"/>
            </p:cNvSpPr>
            <p:nvPr/>
          </p:nvSpPr>
          <p:spPr bwMode="auto">
            <a:xfrm>
              <a:off x="1824" y="2976"/>
              <a:ext cx="196" cy="231"/>
            </a:xfrm>
            <a:prstGeom prst="rect">
              <a:avLst/>
            </a:prstGeom>
            <a:noFill/>
            <a:ln w="12700">
              <a:noFill/>
              <a:miter lim="800000"/>
              <a:headEnd/>
              <a:tailEnd/>
            </a:ln>
            <a:effectLst/>
          </p:spPr>
          <p:txBody>
            <a:bodyPr wrap="none">
              <a:spAutoFit/>
            </a:bodyPr>
            <a:lstStyle/>
            <a:p>
              <a:r>
                <a:rPr lang="en-US" b="1">
                  <a:solidFill>
                    <a:schemeClr val="tx1"/>
                  </a:solidFill>
                </a:rPr>
                <a:t>4</a:t>
              </a:r>
            </a:p>
          </p:txBody>
        </p:sp>
        <p:sp>
          <p:nvSpPr>
            <p:cNvPr id="1616951" name="Rectangle 55"/>
            <p:cNvSpPr>
              <a:spLocks noChangeArrowheads="1"/>
            </p:cNvSpPr>
            <p:nvPr/>
          </p:nvSpPr>
          <p:spPr bwMode="auto">
            <a:xfrm>
              <a:off x="1536" y="3216"/>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52" name="Line 56"/>
            <p:cNvSpPr>
              <a:spLocks noChangeShapeType="1"/>
            </p:cNvSpPr>
            <p:nvPr/>
          </p:nvSpPr>
          <p:spPr bwMode="auto">
            <a:xfrm>
              <a:off x="1536" y="3408"/>
              <a:ext cx="624" cy="0"/>
            </a:xfrm>
            <a:prstGeom prst="line">
              <a:avLst/>
            </a:prstGeom>
            <a:noFill/>
            <a:ln w="12700">
              <a:solidFill>
                <a:schemeClr val="tx1"/>
              </a:solidFill>
              <a:round/>
              <a:headEnd/>
              <a:tailEnd/>
            </a:ln>
            <a:effectLst/>
          </p:spPr>
          <p:txBody>
            <a:bodyPr wrap="none" anchor="ctr"/>
            <a:lstStyle/>
            <a:p>
              <a:endParaRPr lang="en-US"/>
            </a:p>
          </p:txBody>
        </p:sp>
        <p:sp>
          <p:nvSpPr>
            <p:cNvPr id="1616953" name="Rectangle 57"/>
            <p:cNvSpPr>
              <a:spLocks noChangeArrowheads="1"/>
            </p:cNvSpPr>
            <p:nvPr/>
          </p:nvSpPr>
          <p:spPr bwMode="auto">
            <a:xfrm>
              <a:off x="2160" y="3216"/>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54" name="Line 58"/>
            <p:cNvSpPr>
              <a:spLocks noChangeShapeType="1"/>
            </p:cNvSpPr>
            <p:nvPr/>
          </p:nvSpPr>
          <p:spPr bwMode="auto">
            <a:xfrm>
              <a:off x="2160" y="3408"/>
              <a:ext cx="624" cy="0"/>
            </a:xfrm>
            <a:prstGeom prst="line">
              <a:avLst/>
            </a:prstGeom>
            <a:noFill/>
            <a:ln w="12700">
              <a:solidFill>
                <a:schemeClr val="tx1"/>
              </a:solidFill>
              <a:round/>
              <a:headEnd/>
              <a:tailEnd/>
            </a:ln>
            <a:effectLst/>
          </p:spPr>
          <p:txBody>
            <a:bodyPr wrap="none" anchor="ctr"/>
            <a:lstStyle/>
            <a:p>
              <a:endParaRPr lang="en-US"/>
            </a:p>
          </p:txBody>
        </p:sp>
        <p:sp>
          <p:nvSpPr>
            <p:cNvPr id="1616955" name="Rectangle 59"/>
            <p:cNvSpPr>
              <a:spLocks noChangeArrowheads="1"/>
            </p:cNvSpPr>
            <p:nvPr/>
          </p:nvSpPr>
          <p:spPr bwMode="auto">
            <a:xfrm>
              <a:off x="1200" y="3216"/>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6956" name="Line 60"/>
            <p:cNvSpPr>
              <a:spLocks noChangeShapeType="1"/>
            </p:cNvSpPr>
            <p:nvPr/>
          </p:nvSpPr>
          <p:spPr bwMode="auto">
            <a:xfrm>
              <a:off x="1200" y="3408"/>
              <a:ext cx="336" cy="0"/>
            </a:xfrm>
            <a:prstGeom prst="line">
              <a:avLst/>
            </a:prstGeom>
            <a:noFill/>
            <a:ln w="12700">
              <a:solidFill>
                <a:schemeClr val="tx1"/>
              </a:solidFill>
              <a:round/>
              <a:headEnd/>
              <a:tailEnd/>
            </a:ln>
            <a:effectLst/>
          </p:spPr>
          <p:txBody>
            <a:bodyPr wrap="none" anchor="ctr"/>
            <a:lstStyle/>
            <a:p>
              <a:endParaRPr lang="en-US"/>
            </a:p>
          </p:txBody>
        </p:sp>
      </p:grpSp>
      <p:grpSp>
        <p:nvGrpSpPr>
          <p:cNvPr id="9" name="Group 61"/>
          <p:cNvGrpSpPr>
            <a:grpSpLocks/>
          </p:cNvGrpSpPr>
          <p:nvPr/>
        </p:nvGrpSpPr>
        <p:grpSpPr bwMode="auto">
          <a:xfrm>
            <a:off x="4953000" y="4572000"/>
            <a:ext cx="2514600" cy="990600"/>
            <a:chOff x="3120" y="2976"/>
            <a:chExt cx="1584" cy="624"/>
          </a:xfrm>
        </p:grpSpPr>
        <p:sp>
          <p:nvSpPr>
            <p:cNvPr id="1616958" name="Text Box 62"/>
            <p:cNvSpPr txBox="1">
              <a:spLocks noChangeArrowheads="1"/>
            </p:cNvSpPr>
            <p:nvPr/>
          </p:nvSpPr>
          <p:spPr bwMode="auto">
            <a:xfrm>
              <a:off x="3888" y="2976"/>
              <a:ext cx="276" cy="231"/>
            </a:xfrm>
            <a:prstGeom prst="rect">
              <a:avLst/>
            </a:prstGeom>
            <a:noFill/>
            <a:ln w="12700">
              <a:noFill/>
              <a:miter lim="800000"/>
              <a:headEnd/>
              <a:tailEnd/>
            </a:ln>
            <a:effectLst/>
          </p:spPr>
          <p:txBody>
            <a:bodyPr wrap="none">
              <a:spAutoFit/>
            </a:bodyPr>
            <a:lstStyle/>
            <a:p>
              <a:r>
                <a:rPr lang="en-US" b="1">
                  <a:solidFill>
                    <a:schemeClr val="tx1"/>
                  </a:solidFill>
                </a:rPr>
                <a:t>15</a:t>
              </a:r>
            </a:p>
          </p:txBody>
        </p:sp>
        <p:sp>
          <p:nvSpPr>
            <p:cNvPr id="1616959" name="Rectangle 63"/>
            <p:cNvSpPr>
              <a:spLocks noChangeArrowheads="1"/>
            </p:cNvSpPr>
            <p:nvPr/>
          </p:nvSpPr>
          <p:spPr bwMode="auto">
            <a:xfrm>
              <a:off x="3456" y="3216"/>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60" name="Line 64"/>
            <p:cNvSpPr>
              <a:spLocks noChangeShapeType="1"/>
            </p:cNvSpPr>
            <p:nvPr/>
          </p:nvSpPr>
          <p:spPr bwMode="auto">
            <a:xfrm>
              <a:off x="3456" y="3408"/>
              <a:ext cx="624" cy="0"/>
            </a:xfrm>
            <a:prstGeom prst="line">
              <a:avLst/>
            </a:prstGeom>
            <a:noFill/>
            <a:ln w="12700">
              <a:solidFill>
                <a:schemeClr val="tx1"/>
              </a:solidFill>
              <a:round/>
              <a:headEnd/>
              <a:tailEnd/>
            </a:ln>
            <a:effectLst/>
          </p:spPr>
          <p:txBody>
            <a:bodyPr wrap="none" anchor="ctr"/>
            <a:lstStyle/>
            <a:p>
              <a:endParaRPr lang="en-US"/>
            </a:p>
          </p:txBody>
        </p:sp>
        <p:sp>
          <p:nvSpPr>
            <p:cNvPr id="1616961" name="Rectangle 65"/>
            <p:cNvSpPr>
              <a:spLocks noChangeArrowheads="1"/>
            </p:cNvSpPr>
            <p:nvPr/>
          </p:nvSpPr>
          <p:spPr bwMode="auto">
            <a:xfrm>
              <a:off x="4080" y="3216"/>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62" name="Line 66"/>
            <p:cNvSpPr>
              <a:spLocks noChangeShapeType="1"/>
            </p:cNvSpPr>
            <p:nvPr/>
          </p:nvSpPr>
          <p:spPr bwMode="auto">
            <a:xfrm>
              <a:off x="4080" y="3408"/>
              <a:ext cx="624" cy="0"/>
            </a:xfrm>
            <a:prstGeom prst="line">
              <a:avLst/>
            </a:prstGeom>
            <a:noFill/>
            <a:ln w="12700">
              <a:solidFill>
                <a:schemeClr val="tx1"/>
              </a:solidFill>
              <a:round/>
              <a:headEnd/>
              <a:tailEnd/>
            </a:ln>
            <a:effectLst/>
          </p:spPr>
          <p:txBody>
            <a:bodyPr wrap="none" anchor="ctr"/>
            <a:lstStyle/>
            <a:p>
              <a:endParaRPr lang="en-US"/>
            </a:p>
          </p:txBody>
        </p:sp>
        <p:sp>
          <p:nvSpPr>
            <p:cNvPr id="1616963" name="Rectangle 67"/>
            <p:cNvSpPr>
              <a:spLocks noChangeArrowheads="1"/>
            </p:cNvSpPr>
            <p:nvPr/>
          </p:nvSpPr>
          <p:spPr bwMode="auto">
            <a:xfrm>
              <a:off x="3120" y="3216"/>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6964" name="Line 68"/>
            <p:cNvSpPr>
              <a:spLocks noChangeShapeType="1"/>
            </p:cNvSpPr>
            <p:nvPr/>
          </p:nvSpPr>
          <p:spPr bwMode="auto">
            <a:xfrm>
              <a:off x="3120" y="3408"/>
              <a:ext cx="336" cy="0"/>
            </a:xfrm>
            <a:prstGeom prst="line">
              <a:avLst/>
            </a:prstGeom>
            <a:noFill/>
            <a:ln w="12700">
              <a:solidFill>
                <a:schemeClr val="tx1"/>
              </a:solidFill>
              <a:round/>
              <a:headEnd/>
              <a:tailEnd/>
            </a:ln>
            <a:effectLst/>
          </p:spPr>
          <p:txBody>
            <a:bodyPr wrap="none" anchor="ctr"/>
            <a:lstStyle/>
            <a:p>
              <a:endParaRPr lang="en-US"/>
            </a:p>
          </p:txBody>
        </p:sp>
      </p:grpSp>
      <p:sp>
        <p:nvSpPr>
          <p:cNvPr id="1616965" name="Text Box 69"/>
          <p:cNvSpPr txBox="1">
            <a:spLocks noChangeArrowheads="1"/>
          </p:cNvSpPr>
          <p:nvPr/>
        </p:nvSpPr>
        <p:spPr bwMode="auto">
          <a:xfrm>
            <a:off x="533400" y="2224088"/>
            <a:ext cx="2520950" cy="366712"/>
          </a:xfrm>
          <a:prstGeom prst="rect">
            <a:avLst/>
          </a:prstGeom>
          <a:noFill/>
          <a:ln w="12700">
            <a:noFill/>
            <a:miter lim="800000"/>
            <a:headEnd/>
            <a:tailEnd/>
          </a:ln>
          <a:effectLst/>
        </p:spPr>
        <p:txBody>
          <a:bodyPr wrap="none">
            <a:spAutoFit/>
          </a:bodyPr>
          <a:lstStyle/>
          <a:p>
            <a:r>
              <a:rPr lang="en-US">
                <a:solidFill>
                  <a:schemeClr val="tx1"/>
                </a:solidFill>
              </a:rPr>
              <a:t>00    Mem(1)    Mem(0)</a:t>
            </a:r>
          </a:p>
        </p:txBody>
      </p:sp>
      <p:sp>
        <p:nvSpPr>
          <p:cNvPr id="1616966" name="Text Box 70"/>
          <p:cNvSpPr txBox="1">
            <a:spLocks noChangeArrowheads="1"/>
          </p:cNvSpPr>
          <p:nvPr/>
        </p:nvSpPr>
        <p:spPr bwMode="auto">
          <a:xfrm>
            <a:off x="1752600" y="1828800"/>
            <a:ext cx="654050" cy="366713"/>
          </a:xfrm>
          <a:prstGeom prst="rect">
            <a:avLst/>
          </a:prstGeom>
          <a:noFill/>
          <a:ln w="12700">
            <a:noFill/>
            <a:miter lim="800000"/>
            <a:headEnd/>
            <a:tailEnd/>
          </a:ln>
          <a:effectLst/>
        </p:spPr>
        <p:txBody>
          <a:bodyPr wrap="none">
            <a:spAutoFit/>
          </a:bodyPr>
          <a:lstStyle/>
          <a:p>
            <a:r>
              <a:rPr lang="en-US"/>
              <a:t>miss</a:t>
            </a:r>
          </a:p>
        </p:txBody>
      </p:sp>
      <p:sp>
        <p:nvSpPr>
          <p:cNvPr id="1616967" name="Text Box 71"/>
          <p:cNvSpPr txBox="1">
            <a:spLocks noChangeArrowheads="1"/>
          </p:cNvSpPr>
          <p:nvPr/>
        </p:nvSpPr>
        <p:spPr bwMode="auto">
          <a:xfrm>
            <a:off x="3429000" y="2209800"/>
            <a:ext cx="2520950" cy="366713"/>
          </a:xfrm>
          <a:prstGeom prst="rect">
            <a:avLst/>
          </a:prstGeom>
          <a:noFill/>
          <a:ln w="12700">
            <a:noFill/>
            <a:miter lim="800000"/>
            <a:headEnd/>
            <a:tailEnd/>
          </a:ln>
          <a:effectLst/>
        </p:spPr>
        <p:txBody>
          <a:bodyPr wrap="none">
            <a:spAutoFit/>
          </a:bodyPr>
          <a:lstStyle/>
          <a:p>
            <a:r>
              <a:rPr lang="en-US">
                <a:solidFill>
                  <a:schemeClr val="tx1"/>
                </a:solidFill>
              </a:rPr>
              <a:t>00    Mem(1)    Mem(0)</a:t>
            </a:r>
          </a:p>
        </p:txBody>
      </p:sp>
      <p:sp>
        <p:nvSpPr>
          <p:cNvPr id="1616968" name="Text Box 72"/>
          <p:cNvSpPr txBox="1">
            <a:spLocks noChangeArrowheads="1"/>
          </p:cNvSpPr>
          <p:nvPr/>
        </p:nvSpPr>
        <p:spPr bwMode="auto">
          <a:xfrm>
            <a:off x="4724400" y="1828800"/>
            <a:ext cx="425450" cy="366713"/>
          </a:xfrm>
          <a:prstGeom prst="rect">
            <a:avLst/>
          </a:prstGeom>
          <a:noFill/>
          <a:ln w="12700">
            <a:noFill/>
            <a:miter lim="800000"/>
            <a:headEnd/>
            <a:tailEnd/>
          </a:ln>
          <a:effectLst/>
        </p:spPr>
        <p:txBody>
          <a:bodyPr wrap="none">
            <a:spAutoFit/>
          </a:bodyPr>
          <a:lstStyle/>
          <a:p>
            <a:r>
              <a:rPr lang="en-US"/>
              <a:t>hit</a:t>
            </a:r>
          </a:p>
        </p:txBody>
      </p:sp>
      <p:sp>
        <p:nvSpPr>
          <p:cNvPr id="1616969" name="Text Box 73"/>
          <p:cNvSpPr txBox="1">
            <a:spLocks noChangeArrowheads="1"/>
          </p:cNvSpPr>
          <p:nvPr/>
        </p:nvSpPr>
        <p:spPr bwMode="auto">
          <a:xfrm>
            <a:off x="6248400" y="2514600"/>
            <a:ext cx="2520950" cy="366713"/>
          </a:xfrm>
          <a:prstGeom prst="rect">
            <a:avLst/>
          </a:prstGeom>
          <a:noFill/>
          <a:ln w="12700">
            <a:noFill/>
            <a:miter lim="800000"/>
            <a:headEnd/>
            <a:tailEnd/>
          </a:ln>
          <a:effectLst/>
        </p:spPr>
        <p:txBody>
          <a:bodyPr wrap="none">
            <a:spAutoFit/>
          </a:bodyPr>
          <a:lstStyle/>
          <a:p>
            <a:r>
              <a:rPr lang="en-US">
                <a:solidFill>
                  <a:schemeClr val="tx1"/>
                </a:solidFill>
              </a:rPr>
              <a:t>00    Mem(3)    Mem(2)</a:t>
            </a:r>
          </a:p>
        </p:txBody>
      </p:sp>
      <p:sp>
        <p:nvSpPr>
          <p:cNvPr id="1616970" name="Text Box 74"/>
          <p:cNvSpPr txBox="1">
            <a:spLocks noChangeArrowheads="1"/>
          </p:cNvSpPr>
          <p:nvPr/>
        </p:nvSpPr>
        <p:spPr bwMode="auto">
          <a:xfrm>
            <a:off x="6248400" y="2209800"/>
            <a:ext cx="2520950" cy="366713"/>
          </a:xfrm>
          <a:prstGeom prst="rect">
            <a:avLst/>
          </a:prstGeom>
          <a:noFill/>
          <a:ln w="12700">
            <a:noFill/>
            <a:miter lim="800000"/>
            <a:headEnd/>
            <a:tailEnd/>
          </a:ln>
          <a:effectLst/>
        </p:spPr>
        <p:txBody>
          <a:bodyPr wrap="none">
            <a:spAutoFit/>
          </a:bodyPr>
          <a:lstStyle/>
          <a:p>
            <a:r>
              <a:rPr lang="en-US">
                <a:solidFill>
                  <a:schemeClr val="tx1"/>
                </a:solidFill>
              </a:rPr>
              <a:t>00    Mem(1)    Mem(0)</a:t>
            </a:r>
          </a:p>
        </p:txBody>
      </p:sp>
      <p:sp>
        <p:nvSpPr>
          <p:cNvPr id="1616971" name="Text Box 75"/>
          <p:cNvSpPr txBox="1">
            <a:spLocks noChangeArrowheads="1"/>
          </p:cNvSpPr>
          <p:nvPr/>
        </p:nvSpPr>
        <p:spPr bwMode="auto">
          <a:xfrm>
            <a:off x="7543800" y="1828800"/>
            <a:ext cx="654050" cy="366713"/>
          </a:xfrm>
          <a:prstGeom prst="rect">
            <a:avLst/>
          </a:prstGeom>
          <a:noFill/>
          <a:ln w="12700">
            <a:noFill/>
            <a:miter lim="800000"/>
            <a:headEnd/>
            <a:tailEnd/>
          </a:ln>
          <a:effectLst/>
        </p:spPr>
        <p:txBody>
          <a:bodyPr wrap="none">
            <a:spAutoFit/>
          </a:bodyPr>
          <a:lstStyle/>
          <a:p>
            <a:r>
              <a:rPr lang="en-US"/>
              <a:t>miss</a:t>
            </a:r>
          </a:p>
        </p:txBody>
      </p:sp>
      <p:sp>
        <p:nvSpPr>
          <p:cNvPr id="1616972" name="Text Box 76"/>
          <p:cNvSpPr txBox="1">
            <a:spLocks noChangeArrowheads="1"/>
          </p:cNvSpPr>
          <p:nvPr/>
        </p:nvSpPr>
        <p:spPr bwMode="auto">
          <a:xfrm>
            <a:off x="1828800" y="3200400"/>
            <a:ext cx="425450" cy="366713"/>
          </a:xfrm>
          <a:prstGeom prst="rect">
            <a:avLst/>
          </a:prstGeom>
          <a:noFill/>
          <a:ln w="12700">
            <a:noFill/>
            <a:miter lim="800000"/>
            <a:headEnd/>
            <a:tailEnd/>
          </a:ln>
          <a:effectLst/>
        </p:spPr>
        <p:txBody>
          <a:bodyPr wrap="none">
            <a:spAutoFit/>
          </a:bodyPr>
          <a:lstStyle/>
          <a:p>
            <a:r>
              <a:rPr lang="en-US"/>
              <a:t>hit</a:t>
            </a:r>
          </a:p>
        </p:txBody>
      </p:sp>
      <p:sp>
        <p:nvSpPr>
          <p:cNvPr id="1616973" name="Text Box 77"/>
          <p:cNvSpPr txBox="1">
            <a:spLocks noChangeArrowheads="1"/>
          </p:cNvSpPr>
          <p:nvPr/>
        </p:nvSpPr>
        <p:spPr bwMode="auto">
          <a:xfrm>
            <a:off x="533400" y="3886200"/>
            <a:ext cx="2520950" cy="366713"/>
          </a:xfrm>
          <a:prstGeom prst="rect">
            <a:avLst/>
          </a:prstGeom>
          <a:noFill/>
          <a:ln w="12700">
            <a:noFill/>
            <a:miter lim="800000"/>
            <a:headEnd/>
            <a:tailEnd/>
          </a:ln>
          <a:effectLst/>
        </p:spPr>
        <p:txBody>
          <a:bodyPr wrap="none">
            <a:spAutoFit/>
          </a:bodyPr>
          <a:lstStyle/>
          <a:p>
            <a:r>
              <a:rPr lang="en-US">
                <a:solidFill>
                  <a:schemeClr val="tx1"/>
                </a:solidFill>
              </a:rPr>
              <a:t>00    Mem(3)    Mem(2)</a:t>
            </a:r>
          </a:p>
        </p:txBody>
      </p:sp>
      <p:sp>
        <p:nvSpPr>
          <p:cNvPr id="1616974" name="Text Box 78"/>
          <p:cNvSpPr txBox="1">
            <a:spLocks noChangeArrowheads="1"/>
          </p:cNvSpPr>
          <p:nvPr/>
        </p:nvSpPr>
        <p:spPr bwMode="auto">
          <a:xfrm>
            <a:off x="533400" y="3581400"/>
            <a:ext cx="2520950" cy="366713"/>
          </a:xfrm>
          <a:prstGeom prst="rect">
            <a:avLst/>
          </a:prstGeom>
          <a:noFill/>
          <a:ln w="12700">
            <a:noFill/>
            <a:miter lim="800000"/>
            <a:headEnd/>
            <a:tailEnd/>
          </a:ln>
          <a:effectLst/>
        </p:spPr>
        <p:txBody>
          <a:bodyPr wrap="none">
            <a:spAutoFit/>
          </a:bodyPr>
          <a:lstStyle/>
          <a:p>
            <a:r>
              <a:rPr lang="en-US">
                <a:solidFill>
                  <a:schemeClr val="tx1"/>
                </a:solidFill>
              </a:rPr>
              <a:t>00    Mem(1)    Mem(0)</a:t>
            </a:r>
          </a:p>
        </p:txBody>
      </p:sp>
      <p:sp>
        <p:nvSpPr>
          <p:cNvPr id="1616975" name="Text Box 79"/>
          <p:cNvSpPr txBox="1">
            <a:spLocks noChangeArrowheads="1"/>
          </p:cNvSpPr>
          <p:nvPr/>
        </p:nvSpPr>
        <p:spPr bwMode="auto">
          <a:xfrm>
            <a:off x="4800600" y="3200400"/>
            <a:ext cx="654050" cy="366713"/>
          </a:xfrm>
          <a:prstGeom prst="rect">
            <a:avLst/>
          </a:prstGeom>
          <a:noFill/>
          <a:ln w="12700">
            <a:noFill/>
            <a:miter lim="800000"/>
            <a:headEnd/>
            <a:tailEnd/>
          </a:ln>
          <a:effectLst/>
        </p:spPr>
        <p:txBody>
          <a:bodyPr wrap="none">
            <a:spAutoFit/>
          </a:bodyPr>
          <a:lstStyle/>
          <a:p>
            <a:r>
              <a:rPr lang="en-US"/>
              <a:t>miss</a:t>
            </a:r>
          </a:p>
        </p:txBody>
      </p:sp>
      <p:sp>
        <p:nvSpPr>
          <p:cNvPr id="1616977" name="Text Box 81"/>
          <p:cNvSpPr txBox="1">
            <a:spLocks noChangeArrowheads="1"/>
          </p:cNvSpPr>
          <p:nvPr/>
        </p:nvSpPr>
        <p:spPr bwMode="auto">
          <a:xfrm>
            <a:off x="3429000" y="3886200"/>
            <a:ext cx="2520950" cy="366713"/>
          </a:xfrm>
          <a:prstGeom prst="rect">
            <a:avLst/>
          </a:prstGeom>
          <a:noFill/>
          <a:ln w="12700">
            <a:noFill/>
            <a:miter lim="800000"/>
            <a:headEnd/>
            <a:tailEnd/>
          </a:ln>
          <a:effectLst/>
        </p:spPr>
        <p:txBody>
          <a:bodyPr wrap="none">
            <a:spAutoFit/>
          </a:bodyPr>
          <a:lstStyle/>
          <a:p>
            <a:r>
              <a:rPr lang="en-US">
                <a:solidFill>
                  <a:schemeClr val="tx1"/>
                </a:solidFill>
              </a:rPr>
              <a:t>00    Mem(3)    Mem(2)</a:t>
            </a:r>
          </a:p>
        </p:txBody>
      </p:sp>
      <p:sp>
        <p:nvSpPr>
          <p:cNvPr id="1616978" name="Text Box 82"/>
          <p:cNvSpPr txBox="1">
            <a:spLocks noChangeArrowheads="1"/>
          </p:cNvSpPr>
          <p:nvPr/>
        </p:nvSpPr>
        <p:spPr bwMode="auto">
          <a:xfrm>
            <a:off x="3429000" y="3581400"/>
            <a:ext cx="2520950" cy="366713"/>
          </a:xfrm>
          <a:prstGeom prst="rect">
            <a:avLst/>
          </a:prstGeom>
          <a:noFill/>
          <a:ln w="12700">
            <a:noFill/>
            <a:miter lim="800000"/>
            <a:headEnd/>
            <a:tailEnd/>
          </a:ln>
          <a:effectLst/>
        </p:spPr>
        <p:txBody>
          <a:bodyPr wrap="none">
            <a:spAutoFit/>
          </a:bodyPr>
          <a:lstStyle/>
          <a:p>
            <a:r>
              <a:rPr lang="en-US">
                <a:solidFill>
                  <a:schemeClr val="tx1"/>
                </a:solidFill>
              </a:rPr>
              <a:t>00    Mem(1)    Mem(0)</a:t>
            </a:r>
          </a:p>
        </p:txBody>
      </p:sp>
      <p:grpSp>
        <p:nvGrpSpPr>
          <p:cNvPr id="10" name="Group 83"/>
          <p:cNvGrpSpPr>
            <a:grpSpLocks/>
          </p:cNvGrpSpPr>
          <p:nvPr/>
        </p:nvGrpSpPr>
        <p:grpSpPr bwMode="auto">
          <a:xfrm>
            <a:off x="3200400" y="3352800"/>
            <a:ext cx="2825750" cy="533400"/>
            <a:chOff x="2016" y="2208"/>
            <a:chExt cx="1780" cy="336"/>
          </a:xfrm>
        </p:grpSpPr>
        <p:sp>
          <p:nvSpPr>
            <p:cNvPr id="1616980" name="Line 84"/>
            <p:cNvSpPr>
              <a:spLocks noChangeShapeType="1"/>
            </p:cNvSpPr>
            <p:nvPr/>
          </p:nvSpPr>
          <p:spPr bwMode="auto">
            <a:xfrm>
              <a:off x="2208" y="2400"/>
              <a:ext cx="240" cy="144"/>
            </a:xfrm>
            <a:prstGeom prst="line">
              <a:avLst/>
            </a:prstGeom>
            <a:noFill/>
            <a:ln w="28575">
              <a:solidFill>
                <a:schemeClr val="accent1"/>
              </a:solidFill>
              <a:round/>
              <a:headEnd/>
              <a:tailEnd/>
            </a:ln>
            <a:effectLst/>
          </p:spPr>
          <p:txBody>
            <a:bodyPr/>
            <a:lstStyle/>
            <a:p>
              <a:endParaRPr lang="en-US"/>
            </a:p>
          </p:txBody>
        </p:sp>
        <p:sp>
          <p:nvSpPr>
            <p:cNvPr id="1616981" name="Line 85"/>
            <p:cNvSpPr>
              <a:spLocks noChangeShapeType="1"/>
            </p:cNvSpPr>
            <p:nvPr/>
          </p:nvSpPr>
          <p:spPr bwMode="auto">
            <a:xfrm>
              <a:off x="3504" y="2400"/>
              <a:ext cx="240" cy="144"/>
            </a:xfrm>
            <a:prstGeom prst="line">
              <a:avLst/>
            </a:prstGeom>
            <a:noFill/>
            <a:ln w="28575">
              <a:solidFill>
                <a:schemeClr val="accent1"/>
              </a:solidFill>
              <a:round/>
              <a:headEnd/>
              <a:tailEnd/>
            </a:ln>
            <a:effectLst/>
          </p:spPr>
          <p:txBody>
            <a:bodyPr/>
            <a:lstStyle/>
            <a:p>
              <a:endParaRPr lang="en-US"/>
            </a:p>
          </p:txBody>
        </p:sp>
        <p:sp>
          <p:nvSpPr>
            <p:cNvPr id="1616982" name="Text Box 86"/>
            <p:cNvSpPr txBox="1">
              <a:spLocks noChangeArrowheads="1"/>
            </p:cNvSpPr>
            <p:nvPr/>
          </p:nvSpPr>
          <p:spPr bwMode="auto">
            <a:xfrm>
              <a:off x="2016" y="2208"/>
              <a:ext cx="276" cy="231"/>
            </a:xfrm>
            <a:prstGeom prst="rect">
              <a:avLst/>
            </a:prstGeom>
            <a:noFill/>
            <a:ln w="12700">
              <a:noFill/>
              <a:miter lim="800000"/>
              <a:headEnd/>
              <a:tailEnd/>
            </a:ln>
            <a:effectLst/>
          </p:spPr>
          <p:txBody>
            <a:bodyPr wrap="none">
              <a:spAutoFit/>
            </a:bodyPr>
            <a:lstStyle/>
            <a:p>
              <a:r>
                <a:rPr lang="en-US"/>
                <a:t>01</a:t>
              </a:r>
            </a:p>
          </p:txBody>
        </p:sp>
        <p:sp>
          <p:nvSpPr>
            <p:cNvPr id="1616983" name="Text Box 87"/>
            <p:cNvSpPr txBox="1">
              <a:spLocks noChangeArrowheads="1"/>
            </p:cNvSpPr>
            <p:nvPr/>
          </p:nvSpPr>
          <p:spPr bwMode="auto">
            <a:xfrm>
              <a:off x="2928" y="2256"/>
              <a:ext cx="196" cy="231"/>
            </a:xfrm>
            <a:prstGeom prst="rect">
              <a:avLst/>
            </a:prstGeom>
            <a:noFill/>
            <a:ln w="12700">
              <a:noFill/>
              <a:miter lim="800000"/>
              <a:headEnd/>
              <a:tailEnd/>
            </a:ln>
            <a:effectLst/>
          </p:spPr>
          <p:txBody>
            <a:bodyPr wrap="none">
              <a:spAutoFit/>
            </a:bodyPr>
            <a:lstStyle/>
            <a:p>
              <a:r>
                <a:rPr lang="en-US"/>
                <a:t>5</a:t>
              </a:r>
            </a:p>
          </p:txBody>
        </p:sp>
        <p:sp>
          <p:nvSpPr>
            <p:cNvPr id="1616984" name="Line 88"/>
            <p:cNvSpPr>
              <a:spLocks noChangeShapeType="1"/>
            </p:cNvSpPr>
            <p:nvPr/>
          </p:nvSpPr>
          <p:spPr bwMode="auto">
            <a:xfrm>
              <a:off x="2784" y="2400"/>
              <a:ext cx="240" cy="144"/>
            </a:xfrm>
            <a:prstGeom prst="line">
              <a:avLst/>
            </a:prstGeom>
            <a:noFill/>
            <a:ln w="28575">
              <a:solidFill>
                <a:schemeClr val="accent1"/>
              </a:solidFill>
              <a:round/>
              <a:headEnd/>
              <a:tailEnd/>
            </a:ln>
            <a:effectLst/>
          </p:spPr>
          <p:txBody>
            <a:bodyPr/>
            <a:lstStyle/>
            <a:p>
              <a:endParaRPr lang="en-US"/>
            </a:p>
          </p:txBody>
        </p:sp>
        <p:sp>
          <p:nvSpPr>
            <p:cNvPr id="1616985" name="Text Box 89"/>
            <p:cNvSpPr txBox="1">
              <a:spLocks noChangeArrowheads="1"/>
            </p:cNvSpPr>
            <p:nvPr/>
          </p:nvSpPr>
          <p:spPr bwMode="auto">
            <a:xfrm>
              <a:off x="3600" y="2256"/>
              <a:ext cx="196" cy="231"/>
            </a:xfrm>
            <a:prstGeom prst="rect">
              <a:avLst/>
            </a:prstGeom>
            <a:noFill/>
            <a:ln w="12700">
              <a:noFill/>
              <a:miter lim="800000"/>
              <a:headEnd/>
              <a:tailEnd/>
            </a:ln>
            <a:effectLst/>
          </p:spPr>
          <p:txBody>
            <a:bodyPr wrap="none">
              <a:spAutoFit/>
            </a:bodyPr>
            <a:lstStyle/>
            <a:p>
              <a:r>
                <a:rPr lang="en-US"/>
                <a:t>4</a:t>
              </a:r>
            </a:p>
          </p:txBody>
        </p:sp>
      </p:grpSp>
      <p:sp>
        <p:nvSpPr>
          <p:cNvPr id="1616986" name="Text Box 90"/>
          <p:cNvSpPr txBox="1">
            <a:spLocks noChangeArrowheads="1"/>
          </p:cNvSpPr>
          <p:nvPr/>
        </p:nvSpPr>
        <p:spPr bwMode="auto">
          <a:xfrm>
            <a:off x="7467600" y="3200400"/>
            <a:ext cx="425450" cy="366713"/>
          </a:xfrm>
          <a:prstGeom prst="rect">
            <a:avLst/>
          </a:prstGeom>
          <a:noFill/>
          <a:ln w="12700">
            <a:noFill/>
            <a:miter lim="800000"/>
            <a:headEnd/>
            <a:tailEnd/>
          </a:ln>
          <a:effectLst/>
        </p:spPr>
        <p:txBody>
          <a:bodyPr wrap="none">
            <a:spAutoFit/>
          </a:bodyPr>
          <a:lstStyle/>
          <a:p>
            <a:r>
              <a:rPr lang="en-US"/>
              <a:t>hit</a:t>
            </a:r>
          </a:p>
        </p:txBody>
      </p:sp>
      <p:sp>
        <p:nvSpPr>
          <p:cNvPr id="1616988" name="Text Box 92"/>
          <p:cNvSpPr txBox="1">
            <a:spLocks noChangeArrowheads="1"/>
          </p:cNvSpPr>
          <p:nvPr/>
        </p:nvSpPr>
        <p:spPr bwMode="auto">
          <a:xfrm>
            <a:off x="6248400" y="3886200"/>
            <a:ext cx="2520950" cy="366713"/>
          </a:xfrm>
          <a:prstGeom prst="rect">
            <a:avLst/>
          </a:prstGeom>
          <a:noFill/>
          <a:ln w="12700">
            <a:noFill/>
            <a:miter lim="800000"/>
            <a:headEnd/>
            <a:tailEnd/>
          </a:ln>
          <a:effectLst/>
        </p:spPr>
        <p:txBody>
          <a:bodyPr wrap="none">
            <a:spAutoFit/>
          </a:bodyPr>
          <a:lstStyle/>
          <a:p>
            <a:r>
              <a:rPr lang="en-US">
                <a:solidFill>
                  <a:schemeClr val="tx1"/>
                </a:solidFill>
              </a:rPr>
              <a:t>00    Mem(3)    Mem(2)</a:t>
            </a:r>
          </a:p>
        </p:txBody>
      </p:sp>
      <p:sp>
        <p:nvSpPr>
          <p:cNvPr id="1616989" name="Text Box 93"/>
          <p:cNvSpPr txBox="1">
            <a:spLocks noChangeArrowheads="1"/>
          </p:cNvSpPr>
          <p:nvPr/>
        </p:nvSpPr>
        <p:spPr bwMode="auto">
          <a:xfrm>
            <a:off x="6248400" y="3581400"/>
            <a:ext cx="2520950" cy="366713"/>
          </a:xfrm>
          <a:prstGeom prst="rect">
            <a:avLst/>
          </a:prstGeom>
          <a:noFill/>
          <a:ln w="12700">
            <a:noFill/>
            <a:miter lim="800000"/>
            <a:headEnd/>
            <a:tailEnd/>
          </a:ln>
          <a:effectLst/>
        </p:spPr>
        <p:txBody>
          <a:bodyPr wrap="none">
            <a:spAutoFit/>
          </a:bodyPr>
          <a:lstStyle/>
          <a:p>
            <a:r>
              <a:rPr lang="en-US">
                <a:solidFill>
                  <a:schemeClr val="tx1"/>
                </a:solidFill>
              </a:rPr>
              <a:t>01    Mem(5)    Mem(4)</a:t>
            </a:r>
          </a:p>
        </p:txBody>
      </p:sp>
      <p:sp>
        <p:nvSpPr>
          <p:cNvPr id="1616990" name="Text Box 94"/>
          <p:cNvSpPr txBox="1">
            <a:spLocks noChangeArrowheads="1"/>
          </p:cNvSpPr>
          <p:nvPr/>
        </p:nvSpPr>
        <p:spPr bwMode="auto">
          <a:xfrm>
            <a:off x="3124200" y="4572000"/>
            <a:ext cx="425450" cy="366713"/>
          </a:xfrm>
          <a:prstGeom prst="rect">
            <a:avLst/>
          </a:prstGeom>
          <a:noFill/>
          <a:ln w="12700">
            <a:noFill/>
            <a:miter lim="800000"/>
            <a:headEnd/>
            <a:tailEnd/>
          </a:ln>
          <a:effectLst/>
        </p:spPr>
        <p:txBody>
          <a:bodyPr wrap="none">
            <a:spAutoFit/>
          </a:bodyPr>
          <a:lstStyle/>
          <a:p>
            <a:r>
              <a:rPr lang="en-US"/>
              <a:t>hit</a:t>
            </a:r>
          </a:p>
        </p:txBody>
      </p:sp>
      <p:sp>
        <p:nvSpPr>
          <p:cNvPr id="1616992" name="Text Box 96"/>
          <p:cNvSpPr txBox="1">
            <a:spLocks noChangeArrowheads="1"/>
          </p:cNvSpPr>
          <p:nvPr/>
        </p:nvSpPr>
        <p:spPr bwMode="auto">
          <a:xfrm>
            <a:off x="1905000" y="5257800"/>
            <a:ext cx="2520950" cy="366713"/>
          </a:xfrm>
          <a:prstGeom prst="rect">
            <a:avLst/>
          </a:prstGeom>
          <a:noFill/>
          <a:ln w="12700">
            <a:noFill/>
            <a:miter lim="800000"/>
            <a:headEnd/>
            <a:tailEnd/>
          </a:ln>
          <a:effectLst/>
        </p:spPr>
        <p:txBody>
          <a:bodyPr wrap="none">
            <a:spAutoFit/>
          </a:bodyPr>
          <a:lstStyle/>
          <a:p>
            <a:r>
              <a:rPr lang="en-US">
                <a:solidFill>
                  <a:schemeClr val="tx1"/>
                </a:solidFill>
              </a:rPr>
              <a:t>00    Mem(3)    Mem(2)</a:t>
            </a:r>
          </a:p>
        </p:txBody>
      </p:sp>
      <p:sp>
        <p:nvSpPr>
          <p:cNvPr id="1616993" name="Text Box 97"/>
          <p:cNvSpPr txBox="1">
            <a:spLocks noChangeArrowheads="1"/>
          </p:cNvSpPr>
          <p:nvPr/>
        </p:nvSpPr>
        <p:spPr bwMode="auto">
          <a:xfrm>
            <a:off x="1905000" y="4953000"/>
            <a:ext cx="2520950" cy="366713"/>
          </a:xfrm>
          <a:prstGeom prst="rect">
            <a:avLst/>
          </a:prstGeom>
          <a:noFill/>
          <a:ln w="12700">
            <a:noFill/>
            <a:miter lim="800000"/>
            <a:headEnd/>
            <a:tailEnd/>
          </a:ln>
          <a:effectLst/>
        </p:spPr>
        <p:txBody>
          <a:bodyPr wrap="none">
            <a:spAutoFit/>
          </a:bodyPr>
          <a:lstStyle/>
          <a:p>
            <a:r>
              <a:rPr lang="en-US">
                <a:solidFill>
                  <a:schemeClr val="tx1"/>
                </a:solidFill>
              </a:rPr>
              <a:t>01    Mem(5)    Mem(4)</a:t>
            </a:r>
          </a:p>
        </p:txBody>
      </p:sp>
      <p:sp>
        <p:nvSpPr>
          <p:cNvPr id="1616995" name="Text Box 99"/>
          <p:cNvSpPr txBox="1">
            <a:spLocks noChangeArrowheads="1"/>
          </p:cNvSpPr>
          <p:nvPr/>
        </p:nvSpPr>
        <p:spPr bwMode="auto">
          <a:xfrm>
            <a:off x="4953000" y="5257800"/>
            <a:ext cx="2520950" cy="366713"/>
          </a:xfrm>
          <a:prstGeom prst="rect">
            <a:avLst/>
          </a:prstGeom>
          <a:noFill/>
          <a:ln w="12700">
            <a:noFill/>
            <a:miter lim="800000"/>
            <a:headEnd/>
            <a:tailEnd/>
          </a:ln>
          <a:effectLst/>
        </p:spPr>
        <p:txBody>
          <a:bodyPr wrap="none">
            <a:spAutoFit/>
          </a:bodyPr>
          <a:lstStyle/>
          <a:p>
            <a:r>
              <a:rPr lang="en-US">
                <a:solidFill>
                  <a:schemeClr val="tx1"/>
                </a:solidFill>
              </a:rPr>
              <a:t>00    Mem(3)    Mem(2)</a:t>
            </a:r>
          </a:p>
        </p:txBody>
      </p:sp>
      <p:sp>
        <p:nvSpPr>
          <p:cNvPr id="1616996" name="Text Box 100"/>
          <p:cNvSpPr txBox="1">
            <a:spLocks noChangeArrowheads="1"/>
          </p:cNvSpPr>
          <p:nvPr/>
        </p:nvSpPr>
        <p:spPr bwMode="auto">
          <a:xfrm>
            <a:off x="4953000" y="4953000"/>
            <a:ext cx="2520950" cy="366713"/>
          </a:xfrm>
          <a:prstGeom prst="rect">
            <a:avLst/>
          </a:prstGeom>
          <a:noFill/>
          <a:ln w="12700">
            <a:noFill/>
            <a:miter lim="800000"/>
            <a:headEnd/>
            <a:tailEnd/>
          </a:ln>
          <a:effectLst/>
        </p:spPr>
        <p:txBody>
          <a:bodyPr wrap="none">
            <a:spAutoFit/>
          </a:bodyPr>
          <a:lstStyle/>
          <a:p>
            <a:r>
              <a:rPr lang="en-US">
                <a:solidFill>
                  <a:schemeClr val="tx1"/>
                </a:solidFill>
              </a:rPr>
              <a:t>01    Mem(5)    Mem(4)</a:t>
            </a:r>
          </a:p>
        </p:txBody>
      </p:sp>
      <p:sp>
        <p:nvSpPr>
          <p:cNvPr id="1616997" name="Text Box 101"/>
          <p:cNvSpPr txBox="1">
            <a:spLocks noChangeArrowheads="1"/>
          </p:cNvSpPr>
          <p:nvPr/>
        </p:nvSpPr>
        <p:spPr bwMode="auto">
          <a:xfrm>
            <a:off x="6477000" y="4572000"/>
            <a:ext cx="654050" cy="366713"/>
          </a:xfrm>
          <a:prstGeom prst="rect">
            <a:avLst/>
          </a:prstGeom>
          <a:noFill/>
          <a:ln w="12700">
            <a:noFill/>
            <a:miter lim="800000"/>
            <a:headEnd/>
            <a:tailEnd/>
          </a:ln>
          <a:effectLst/>
        </p:spPr>
        <p:txBody>
          <a:bodyPr wrap="none">
            <a:spAutoFit/>
          </a:bodyPr>
          <a:lstStyle/>
          <a:p>
            <a:r>
              <a:rPr lang="en-US"/>
              <a:t>miss</a:t>
            </a:r>
          </a:p>
        </p:txBody>
      </p:sp>
      <p:grpSp>
        <p:nvGrpSpPr>
          <p:cNvPr id="11" name="Group 102"/>
          <p:cNvGrpSpPr>
            <a:grpSpLocks/>
          </p:cNvGrpSpPr>
          <p:nvPr/>
        </p:nvGrpSpPr>
        <p:grpSpPr bwMode="auto">
          <a:xfrm>
            <a:off x="4724400" y="5029200"/>
            <a:ext cx="2952750" cy="533400"/>
            <a:chOff x="2016" y="2208"/>
            <a:chExt cx="1860" cy="336"/>
          </a:xfrm>
        </p:grpSpPr>
        <p:sp>
          <p:nvSpPr>
            <p:cNvPr id="1616999" name="Line 103"/>
            <p:cNvSpPr>
              <a:spLocks noChangeShapeType="1"/>
            </p:cNvSpPr>
            <p:nvPr/>
          </p:nvSpPr>
          <p:spPr bwMode="auto">
            <a:xfrm>
              <a:off x="2208" y="2400"/>
              <a:ext cx="240" cy="144"/>
            </a:xfrm>
            <a:prstGeom prst="line">
              <a:avLst/>
            </a:prstGeom>
            <a:noFill/>
            <a:ln w="28575">
              <a:solidFill>
                <a:schemeClr val="accent1"/>
              </a:solidFill>
              <a:round/>
              <a:headEnd/>
              <a:tailEnd/>
            </a:ln>
            <a:effectLst/>
          </p:spPr>
          <p:txBody>
            <a:bodyPr/>
            <a:lstStyle/>
            <a:p>
              <a:endParaRPr lang="en-US"/>
            </a:p>
          </p:txBody>
        </p:sp>
        <p:sp>
          <p:nvSpPr>
            <p:cNvPr id="1617000" name="Line 104"/>
            <p:cNvSpPr>
              <a:spLocks noChangeShapeType="1"/>
            </p:cNvSpPr>
            <p:nvPr/>
          </p:nvSpPr>
          <p:spPr bwMode="auto">
            <a:xfrm>
              <a:off x="3504" y="2400"/>
              <a:ext cx="240" cy="144"/>
            </a:xfrm>
            <a:prstGeom prst="line">
              <a:avLst/>
            </a:prstGeom>
            <a:noFill/>
            <a:ln w="28575">
              <a:solidFill>
                <a:schemeClr val="accent1"/>
              </a:solidFill>
              <a:round/>
              <a:headEnd/>
              <a:tailEnd/>
            </a:ln>
            <a:effectLst/>
          </p:spPr>
          <p:txBody>
            <a:bodyPr/>
            <a:lstStyle/>
            <a:p>
              <a:endParaRPr lang="en-US"/>
            </a:p>
          </p:txBody>
        </p:sp>
        <p:sp>
          <p:nvSpPr>
            <p:cNvPr id="1617001" name="Text Box 105"/>
            <p:cNvSpPr txBox="1">
              <a:spLocks noChangeArrowheads="1"/>
            </p:cNvSpPr>
            <p:nvPr/>
          </p:nvSpPr>
          <p:spPr bwMode="auto">
            <a:xfrm>
              <a:off x="2016" y="2208"/>
              <a:ext cx="276" cy="231"/>
            </a:xfrm>
            <a:prstGeom prst="rect">
              <a:avLst/>
            </a:prstGeom>
            <a:noFill/>
            <a:ln w="12700">
              <a:noFill/>
              <a:miter lim="800000"/>
              <a:headEnd/>
              <a:tailEnd/>
            </a:ln>
            <a:effectLst/>
          </p:spPr>
          <p:txBody>
            <a:bodyPr wrap="none">
              <a:spAutoFit/>
            </a:bodyPr>
            <a:lstStyle/>
            <a:p>
              <a:r>
                <a:rPr lang="en-US"/>
                <a:t>11</a:t>
              </a:r>
            </a:p>
          </p:txBody>
        </p:sp>
        <p:sp>
          <p:nvSpPr>
            <p:cNvPr id="1617002" name="Text Box 106"/>
            <p:cNvSpPr txBox="1">
              <a:spLocks noChangeArrowheads="1"/>
            </p:cNvSpPr>
            <p:nvPr/>
          </p:nvSpPr>
          <p:spPr bwMode="auto">
            <a:xfrm>
              <a:off x="2928" y="2256"/>
              <a:ext cx="276" cy="231"/>
            </a:xfrm>
            <a:prstGeom prst="rect">
              <a:avLst/>
            </a:prstGeom>
            <a:noFill/>
            <a:ln w="12700">
              <a:noFill/>
              <a:miter lim="800000"/>
              <a:headEnd/>
              <a:tailEnd/>
            </a:ln>
            <a:effectLst/>
          </p:spPr>
          <p:txBody>
            <a:bodyPr wrap="none">
              <a:spAutoFit/>
            </a:bodyPr>
            <a:lstStyle/>
            <a:p>
              <a:r>
                <a:rPr lang="en-US"/>
                <a:t>15</a:t>
              </a:r>
            </a:p>
          </p:txBody>
        </p:sp>
        <p:sp>
          <p:nvSpPr>
            <p:cNvPr id="1617003" name="Line 107"/>
            <p:cNvSpPr>
              <a:spLocks noChangeShapeType="1"/>
            </p:cNvSpPr>
            <p:nvPr/>
          </p:nvSpPr>
          <p:spPr bwMode="auto">
            <a:xfrm>
              <a:off x="2784" y="2400"/>
              <a:ext cx="240" cy="144"/>
            </a:xfrm>
            <a:prstGeom prst="line">
              <a:avLst/>
            </a:prstGeom>
            <a:noFill/>
            <a:ln w="28575">
              <a:solidFill>
                <a:schemeClr val="accent1"/>
              </a:solidFill>
              <a:round/>
              <a:headEnd/>
              <a:tailEnd/>
            </a:ln>
            <a:effectLst/>
          </p:spPr>
          <p:txBody>
            <a:bodyPr/>
            <a:lstStyle/>
            <a:p>
              <a:endParaRPr lang="en-US"/>
            </a:p>
          </p:txBody>
        </p:sp>
        <p:sp>
          <p:nvSpPr>
            <p:cNvPr id="1617004" name="Text Box 108"/>
            <p:cNvSpPr txBox="1">
              <a:spLocks noChangeArrowheads="1"/>
            </p:cNvSpPr>
            <p:nvPr/>
          </p:nvSpPr>
          <p:spPr bwMode="auto">
            <a:xfrm>
              <a:off x="3600" y="2256"/>
              <a:ext cx="276" cy="231"/>
            </a:xfrm>
            <a:prstGeom prst="rect">
              <a:avLst/>
            </a:prstGeom>
            <a:noFill/>
            <a:ln w="12700">
              <a:noFill/>
              <a:miter lim="800000"/>
              <a:headEnd/>
              <a:tailEnd/>
            </a:ln>
            <a:effectLst/>
          </p:spPr>
          <p:txBody>
            <a:bodyPr wrap="none">
              <a:spAutoFit/>
            </a:bodyPr>
            <a:lstStyle/>
            <a:p>
              <a:r>
                <a:rPr lang="en-US"/>
                <a:t>14</a:t>
              </a:r>
            </a:p>
          </p:txBody>
        </p:sp>
      </p:grpSp>
      <p:sp>
        <p:nvSpPr>
          <p:cNvPr id="1617005" name="Text Box 109"/>
          <p:cNvSpPr txBox="1">
            <a:spLocks noChangeArrowheads="1"/>
          </p:cNvSpPr>
          <p:nvPr/>
        </p:nvSpPr>
        <p:spPr bwMode="auto">
          <a:xfrm>
            <a:off x="457200" y="1143000"/>
            <a:ext cx="3429000" cy="581025"/>
          </a:xfrm>
          <a:prstGeom prst="rect">
            <a:avLst/>
          </a:prstGeom>
          <a:noFill/>
          <a:ln w="12700">
            <a:noFill/>
            <a:miter lim="800000"/>
            <a:headEnd/>
            <a:tailEnd/>
          </a:ln>
          <a:effectLst/>
        </p:spPr>
        <p:txBody>
          <a:bodyPr>
            <a:spAutoFit/>
          </a:bodyPr>
          <a:lstStyle/>
          <a:p>
            <a:r>
              <a:rPr lang="en-US" sz="1600">
                <a:solidFill>
                  <a:schemeClr val="tx1"/>
                </a:solidFill>
              </a:rPr>
              <a:t>Start with an empty cache - all blocks initially marked as not valid</a:t>
            </a:r>
          </a:p>
        </p:txBody>
      </p:sp>
      <p:sp>
        <p:nvSpPr>
          <p:cNvPr id="1617006" name="Rectangle 110"/>
          <p:cNvSpPr>
            <a:spLocks noChangeArrowheads="1"/>
          </p:cNvSpPr>
          <p:nvPr/>
        </p:nvSpPr>
        <p:spPr bwMode="auto">
          <a:xfrm>
            <a:off x="762000" y="5791200"/>
            <a:ext cx="8153400" cy="355600"/>
          </a:xfrm>
          <a:prstGeom prst="rect">
            <a:avLst/>
          </a:prstGeom>
          <a:noFill/>
          <a:ln w="12700">
            <a:noFill/>
            <a:miter lim="800000"/>
            <a:headEnd/>
            <a:tailEnd/>
          </a:ln>
          <a:effectLst/>
        </p:spPr>
        <p:txBody>
          <a:bodyPr lIns="63500" tIns="25400" rIns="63500" bIns="25400">
            <a:spAutoFit/>
          </a:bodyPr>
          <a:lstStyle/>
          <a:p>
            <a:pPr marL="741363" lvl="1" indent="-246063">
              <a:spcBef>
                <a:spcPct val="30000"/>
              </a:spcBef>
              <a:buClr>
                <a:schemeClr val="accent1"/>
              </a:buClr>
              <a:buSzPct val="75000"/>
              <a:buFont typeface="Monotype Sorts" pitchFamily="2" charset="2"/>
              <a:buChar char="l"/>
            </a:pPr>
            <a:r>
              <a:rPr lang="en-US" sz="2000">
                <a:solidFill>
                  <a:schemeClr val="tx1"/>
                </a:solidFill>
              </a:rPr>
              <a:t>8 requests, 4 misses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169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169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169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1696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1697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61697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61696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1697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1697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61697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61697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1697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61697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61698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61698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161698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1699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61699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161699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61699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61699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499"/>
                                          </p:stCondLst>
                                        </p:cTn>
                                        <p:tgtEl>
                                          <p:spTgt spid="161699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499"/>
                                          </p:stCondLst>
                                        </p:cTn>
                                        <p:tgtEl>
                                          <p:spTgt spid="1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6170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6965" grpId="0" autoUpdateAnimBg="0"/>
      <p:bldP spid="1616966" grpId="0" autoUpdateAnimBg="0"/>
      <p:bldP spid="1616967" grpId="0"/>
      <p:bldP spid="1616968" grpId="0" autoUpdateAnimBg="0"/>
      <p:bldP spid="1616969" grpId="0" autoUpdateAnimBg="0"/>
      <p:bldP spid="1616970" grpId="0"/>
      <p:bldP spid="1616971" grpId="0" autoUpdateAnimBg="0"/>
      <p:bldP spid="1616972" grpId="0" autoUpdateAnimBg="0"/>
      <p:bldP spid="1616973" grpId="0"/>
      <p:bldP spid="1616974" grpId="0"/>
      <p:bldP spid="1616975" grpId="0" autoUpdateAnimBg="0"/>
      <p:bldP spid="1616977" grpId="0"/>
      <p:bldP spid="1616978" grpId="0"/>
      <p:bldP spid="1616986" grpId="0" autoUpdateAnimBg="0"/>
      <p:bldP spid="1616988" grpId="0"/>
      <p:bldP spid="1616989" grpId="0"/>
      <p:bldP spid="1616990" grpId="0" autoUpdateAnimBg="0"/>
      <p:bldP spid="1616992" grpId="0"/>
      <p:bldP spid="1616993" grpId="0"/>
      <p:bldP spid="1616995" grpId="0"/>
      <p:bldP spid="1616996" grpId="0"/>
      <p:bldP spid="1616997" grpId="0" autoUpdateAnimBg="0"/>
      <p:bldP spid="1617006" grpId="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23042" name="Rectangle 2"/>
          <p:cNvSpPr>
            <a:spLocks noGrp="1" noChangeArrowheads="1"/>
          </p:cNvSpPr>
          <p:nvPr>
            <p:ph type="title"/>
          </p:nvPr>
        </p:nvSpPr>
        <p:spPr/>
        <p:txBody>
          <a:bodyPr/>
          <a:lstStyle/>
          <a:p>
            <a:r>
              <a:rPr lang="en-US"/>
              <a:t>Miss Rate vs Block Size vs Cache Size</a:t>
            </a:r>
          </a:p>
        </p:txBody>
      </p:sp>
      <p:graphicFrame>
        <p:nvGraphicFramePr>
          <p:cNvPr id="5" name="Object 3"/>
          <p:cNvGraphicFramePr>
            <a:graphicFrameLocks noGrp="1" noChangeAspect="1"/>
          </p:cNvGraphicFramePr>
          <p:nvPr>
            <p:ph type="chart" idx="1"/>
          </p:nvPr>
        </p:nvGraphicFramePr>
        <p:xfrm>
          <a:off x="685800" y="766763"/>
          <a:ext cx="7896225" cy="4238625"/>
        </p:xfrm>
        <a:graphic>
          <a:graphicData uri="http://schemas.openxmlformats.org/drawingml/2006/chart">
            <c:chart xmlns:c="http://schemas.openxmlformats.org/drawingml/2006/chart" xmlns:r="http://schemas.openxmlformats.org/officeDocument/2006/relationships" r:id="rId3"/>
          </a:graphicData>
        </a:graphic>
      </p:graphicFrame>
      <p:sp>
        <p:nvSpPr>
          <p:cNvPr id="1623045" name="Rectangle 5"/>
          <p:cNvSpPr>
            <a:spLocks noChangeArrowheads="1"/>
          </p:cNvSpPr>
          <p:nvPr/>
        </p:nvSpPr>
        <p:spPr bwMode="auto">
          <a:xfrm>
            <a:off x="533400" y="4953000"/>
            <a:ext cx="8382000" cy="1511300"/>
          </a:xfrm>
          <a:prstGeom prst="rect">
            <a:avLst/>
          </a:prstGeom>
          <a:noFill/>
          <a:ln w="12700">
            <a:noFill/>
            <a:miter lim="800000"/>
            <a:headEnd/>
            <a:tailEnd/>
          </a:ln>
          <a:effectLst/>
        </p:spPr>
        <p:txBody>
          <a:bodyPr lIns="63500" tIns="25400" rIns="63500" bIns="25400">
            <a:spAutoFit/>
          </a:bodyPr>
          <a:lstStyle/>
          <a:p>
            <a:pPr marL="287338" indent="-287338">
              <a:buClr>
                <a:schemeClr val="accent1"/>
              </a:buClr>
              <a:buSzPct val="75000"/>
              <a:buFont typeface="Wingdings" pitchFamily="2" charset="2"/>
              <a:buChar char="q"/>
            </a:pPr>
            <a:r>
              <a:rPr lang="en-US" sz="2400">
                <a:solidFill>
                  <a:schemeClr val="tx1"/>
                </a:solidFill>
              </a:rPr>
              <a:t>Miss rate goes up if the block size becomes a significant fraction of the cache size because the number of blocks that can be held in the same size cache is smaller (increasing </a:t>
            </a:r>
            <a:r>
              <a:rPr lang="en-US" sz="2400"/>
              <a:t>capacity</a:t>
            </a:r>
            <a:r>
              <a:rPr lang="en-US" sz="2400">
                <a:solidFill>
                  <a:schemeClr val="tx1"/>
                </a:solidFill>
              </a:rPr>
              <a:t> misses)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graphicEl>
                                              <a:chart seriesIdx="0" categoryIdx="-4" bldStep="series"/>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
                                            <p:graphicEl>
                                              <a:chart seriesIdx="1"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
                                            <p:graphicEl>
                                              <a:chart seriesIdx="2"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
                                            <p:graphicEl>
                                              <a:chart seriesIdx="3" categoryIdx="-4" bldStep="series"/>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230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series" animBg="0"/>
        </p:bldSub>
      </p:bldGraphic>
      <p:bldP spid="162304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Field Sizes</a:t>
            </a:r>
            <a:endParaRPr lang="en-US" dirty="0"/>
          </a:p>
        </p:txBody>
      </p:sp>
      <p:sp>
        <p:nvSpPr>
          <p:cNvPr id="3" name="Content Placeholder 2"/>
          <p:cNvSpPr>
            <a:spLocks noGrp="1"/>
          </p:cNvSpPr>
          <p:nvPr>
            <p:ph idx="1"/>
          </p:nvPr>
        </p:nvSpPr>
        <p:spPr>
          <a:xfrm>
            <a:off x="533400" y="914400"/>
            <a:ext cx="8153400" cy="5329664"/>
          </a:xfrm>
        </p:spPr>
        <p:txBody>
          <a:bodyPr/>
          <a:lstStyle/>
          <a:p>
            <a:pPr>
              <a:lnSpc>
                <a:spcPct val="100000"/>
              </a:lnSpc>
              <a:spcBef>
                <a:spcPts val="600"/>
              </a:spcBef>
            </a:pPr>
            <a:r>
              <a:rPr lang="en-US" dirty="0" smtClean="0"/>
              <a:t>The number of bits in a cache includes both the storage for data and for the tags</a:t>
            </a:r>
          </a:p>
          <a:p>
            <a:pPr lvl="1">
              <a:lnSpc>
                <a:spcPct val="100000"/>
              </a:lnSpc>
              <a:spcBef>
                <a:spcPts val="600"/>
              </a:spcBef>
            </a:pPr>
            <a:r>
              <a:rPr lang="en-US" dirty="0" smtClean="0"/>
              <a:t>32-bit byte address</a:t>
            </a:r>
          </a:p>
          <a:p>
            <a:pPr lvl="1">
              <a:lnSpc>
                <a:spcPct val="100000"/>
              </a:lnSpc>
              <a:spcBef>
                <a:spcPts val="600"/>
              </a:spcBef>
            </a:pPr>
            <a:r>
              <a:rPr lang="en-US" dirty="0" smtClean="0"/>
              <a:t>For a direct mapped cache with 2</a:t>
            </a:r>
            <a:r>
              <a:rPr lang="en-US" baseline="30000" dirty="0" smtClean="0"/>
              <a:t>n</a:t>
            </a:r>
            <a:r>
              <a:rPr lang="en-US" dirty="0" smtClean="0"/>
              <a:t> blocks, </a:t>
            </a:r>
            <a:r>
              <a:rPr lang="en-US" i="1" dirty="0" smtClean="0"/>
              <a:t>n</a:t>
            </a:r>
            <a:r>
              <a:rPr lang="en-US" dirty="0" smtClean="0"/>
              <a:t> bits are used for the index</a:t>
            </a:r>
          </a:p>
          <a:p>
            <a:pPr lvl="1">
              <a:lnSpc>
                <a:spcPct val="100000"/>
              </a:lnSpc>
              <a:spcBef>
                <a:spcPts val="600"/>
              </a:spcBef>
            </a:pPr>
            <a:r>
              <a:rPr lang="en-US" dirty="0" smtClean="0"/>
              <a:t>For a block size of 2</a:t>
            </a:r>
            <a:r>
              <a:rPr lang="en-US" baseline="30000" dirty="0" smtClean="0"/>
              <a:t>m</a:t>
            </a:r>
            <a:r>
              <a:rPr lang="en-US" dirty="0" smtClean="0"/>
              <a:t> words (2</a:t>
            </a:r>
            <a:r>
              <a:rPr lang="en-US" baseline="30000" dirty="0" smtClean="0"/>
              <a:t>m+2</a:t>
            </a:r>
            <a:r>
              <a:rPr lang="en-US" dirty="0" smtClean="0"/>
              <a:t> bytes), </a:t>
            </a:r>
            <a:r>
              <a:rPr lang="en-US" i="1" dirty="0" smtClean="0"/>
              <a:t>m</a:t>
            </a:r>
            <a:r>
              <a:rPr lang="en-US" dirty="0" smtClean="0"/>
              <a:t> bits are used to address the word within the block and 2 bits are used to address the byte within the word</a:t>
            </a:r>
          </a:p>
          <a:p>
            <a:pPr>
              <a:lnSpc>
                <a:spcPct val="100000"/>
              </a:lnSpc>
              <a:spcBef>
                <a:spcPts val="600"/>
              </a:spcBef>
            </a:pPr>
            <a:r>
              <a:rPr lang="en-US" dirty="0" smtClean="0"/>
              <a:t>What is the size of the tag field?</a:t>
            </a:r>
          </a:p>
          <a:p>
            <a:pPr>
              <a:lnSpc>
                <a:spcPct val="100000"/>
              </a:lnSpc>
              <a:spcBef>
                <a:spcPts val="600"/>
              </a:spcBef>
            </a:pPr>
            <a:r>
              <a:rPr lang="en-US" dirty="0" smtClean="0"/>
              <a:t>The total number of bits in a direct-mapped cache is then</a:t>
            </a:r>
          </a:p>
          <a:p>
            <a:pPr lvl="1" algn="ctr">
              <a:lnSpc>
                <a:spcPct val="100000"/>
              </a:lnSpc>
              <a:spcBef>
                <a:spcPts val="600"/>
              </a:spcBef>
              <a:buNone/>
            </a:pPr>
            <a:r>
              <a:rPr lang="en-US" dirty="0" smtClean="0"/>
              <a:t>2</a:t>
            </a:r>
            <a:r>
              <a:rPr lang="en-US" baseline="30000" dirty="0" smtClean="0"/>
              <a:t>n</a:t>
            </a:r>
            <a:r>
              <a:rPr lang="en-US" dirty="0" smtClean="0"/>
              <a:t> x (block size + tag field size + valid field size)</a:t>
            </a:r>
          </a:p>
          <a:p>
            <a:pPr>
              <a:lnSpc>
                <a:spcPct val="100000"/>
              </a:lnSpc>
              <a:spcBef>
                <a:spcPts val="600"/>
              </a:spcBef>
            </a:pPr>
            <a:r>
              <a:rPr lang="en-US" dirty="0" smtClean="0"/>
              <a:t>How many total bits are required for a direct mapped cache with 16KB of data and 4-word blocks assuming a 32-bit address?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5826" name="Rectangle 2"/>
          <p:cNvSpPr>
            <a:spLocks noGrp="1" noChangeArrowheads="1"/>
          </p:cNvSpPr>
          <p:nvPr>
            <p:ph type="title"/>
          </p:nvPr>
        </p:nvSpPr>
        <p:spPr>
          <a:xfrm>
            <a:off x="533400" y="304800"/>
            <a:ext cx="7405688" cy="422275"/>
          </a:xfrm>
          <a:noFill/>
          <a:ln/>
        </p:spPr>
        <p:txBody>
          <a:bodyPr wrap="none"/>
          <a:lstStyle/>
          <a:p>
            <a:r>
              <a:rPr lang="en-US"/>
              <a:t>Review:  Major Components of a Computer</a:t>
            </a:r>
          </a:p>
        </p:txBody>
      </p:sp>
      <p:sp>
        <p:nvSpPr>
          <p:cNvPr id="1485827" name="Rectangle 3"/>
          <p:cNvSpPr>
            <a:spLocks noChangeArrowheads="1"/>
          </p:cNvSpPr>
          <p:nvPr/>
        </p:nvSpPr>
        <p:spPr bwMode="auto">
          <a:xfrm>
            <a:off x="1905000" y="1371600"/>
            <a:ext cx="5143500" cy="28575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485828" name="Rectangle 4"/>
          <p:cNvSpPr>
            <a:spLocks noChangeArrowheads="1"/>
          </p:cNvSpPr>
          <p:nvPr/>
        </p:nvSpPr>
        <p:spPr bwMode="auto">
          <a:xfrm>
            <a:off x="2286000" y="1778000"/>
            <a:ext cx="1460500" cy="21971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485829" name="Rectangle 5"/>
          <p:cNvSpPr>
            <a:spLocks noChangeArrowheads="1"/>
          </p:cNvSpPr>
          <p:nvPr/>
        </p:nvSpPr>
        <p:spPr bwMode="auto">
          <a:xfrm>
            <a:off x="2317750" y="1905000"/>
            <a:ext cx="1308100" cy="284163"/>
          </a:xfrm>
          <a:prstGeom prst="rect">
            <a:avLst/>
          </a:prstGeom>
          <a:noFill/>
          <a:ln w="12700">
            <a:noFill/>
            <a:miter lim="800000"/>
            <a:headEnd/>
            <a:tailEnd/>
          </a:ln>
          <a:effectLst/>
        </p:spPr>
        <p:txBody>
          <a:bodyPr wrap="none" lIns="63500" tIns="25400" rIns="63500" bIns="25400">
            <a:spAutoFit/>
          </a:bodyPr>
          <a:lstStyle/>
          <a:p>
            <a:pPr>
              <a:lnSpc>
                <a:spcPct val="85000"/>
              </a:lnSpc>
            </a:pPr>
            <a:r>
              <a:rPr lang="en-US" b="1">
                <a:solidFill>
                  <a:schemeClr val="tx1"/>
                </a:solidFill>
              </a:rPr>
              <a:t> Processor</a:t>
            </a:r>
          </a:p>
        </p:txBody>
      </p:sp>
      <p:sp>
        <p:nvSpPr>
          <p:cNvPr id="1485830" name="Rectangle 6"/>
          <p:cNvSpPr>
            <a:spLocks noChangeArrowheads="1"/>
          </p:cNvSpPr>
          <p:nvPr/>
        </p:nvSpPr>
        <p:spPr bwMode="auto">
          <a:xfrm>
            <a:off x="3937000" y="1778000"/>
            <a:ext cx="1333500" cy="22225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485831" name="Rectangle 7"/>
          <p:cNvSpPr>
            <a:spLocks noChangeArrowheads="1"/>
          </p:cNvSpPr>
          <p:nvPr/>
        </p:nvSpPr>
        <p:spPr bwMode="auto">
          <a:xfrm>
            <a:off x="5435600" y="1778000"/>
            <a:ext cx="1333500" cy="22225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485832" name="AutoShape 8"/>
          <p:cNvSpPr>
            <a:spLocks noChangeArrowheads="1"/>
          </p:cNvSpPr>
          <p:nvPr/>
        </p:nvSpPr>
        <p:spPr bwMode="auto">
          <a:xfrm>
            <a:off x="2489200" y="2463800"/>
            <a:ext cx="1079500" cy="596900"/>
          </a:xfrm>
          <a:prstGeom prst="roundRect">
            <a:avLst>
              <a:gd name="adj" fmla="val 12495"/>
            </a:avLst>
          </a:prstGeom>
          <a:solidFill>
            <a:schemeClr val="bg1"/>
          </a:solidFill>
          <a:ln w="12700">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1485833" name="AutoShape 9"/>
          <p:cNvSpPr>
            <a:spLocks noChangeArrowheads="1"/>
          </p:cNvSpPr>
          <p:nvPr/>
        </p:nvSpPr>
        <p:spPr bwMode="auto">
          <a:xfrm>
            <a:off x="2489200" y="3225800"/>
            <a:ext cx="1079500" cy="596900"/>
          </a:xfrm>
          <a:prstGeom prst="roundRect">
            <a:avLst>
              <a:gd name="adj" fmla="val 12495"/>
            </a:avLst>
          </a:prstGeom>
          <a:solidFill>
            <a:schemeClr val="bg1"/>
          </a:solidFill>
          <a:ln w="12700">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1485834" name="Rectangle 10"/>
          <p:cNvSpPr>
            <a:spLocks noChangeArrowheads="1"/>
          </p:cNvSpPr>
          <p:nvPr/>
        </p:nvSpPr>
        <p:spPr bwMode="auto">
          <a:xfrm>
            <a:off x="2540000" y="2628900"/>
            <a:ext cx="939800" cy="284163"/>
          </a:xfrm>
          <a:prstGeom prst="rect">
            <a:avLst/>
          </a:prstGeom>
          <a:noFill/>
          <a:ln w="12700">
            <a:noFill/>
            <a:miter lim="800000"/>
            <a:headEnd/>
            <a:tailEnd/>
          </a:ln>
          <a:effectLst/>
        </p:spPr>
        <p:txBody>
          <a:bodyPr wrap="none" lIns="63500" tIns="25400" rIns="63500" bIns="25400">
            <a:spAutoFit/>
          </a:bodyPr>
          <a:lstStyle/>
          <a:p>
            <a:pPr>
              <a:lnSpc>
                <a:spcPct val="85000"/>
              </a:lnSpc>
            </a:pPr>
            <a:r>
              <a:rPr lang="en-US" b="1">
                <a:solidFill>
                  <a:schemeClr val="tx1"/>
                </a:solidFill>
              </a:rPr>
              <a:t>Control</a:t>
            </a:r>
          </a:p>
        </p:txBody>
      </p:sp>
      <p:sp>
        <p:nvSpPr>
          <p:cNvPr id="1485835" name="Rectangle 11"/>
          <p:cNvSpPr>
            <a:spLocks noChangeArrowheads="1"/>
          </p:cNvSpPr>
          <p:nvPr/>
        </p:nvSpPr>
        <p:spPr bwMode="auto">
          <a:xfrm>
            <a:off x="2438400" y="3429000"/>
            <a:ext cx="1104900" cy="284163"/>
          </a:xfrm>
          <a:prstGeom prst="rect">
            <a:avLst/>
          </a:prstGeom>
          <a:noFill/>
          <a:ln w="12700">
            <a:noFill/>
            <a:miter lim="800000"/>
            <a:headEnd/>
            <a:tailEnd/>
          </a:ln>
          <a:effectLst/>
        </p:spPr>
        <p:txBody>
          <a:bodyPr wrap="none" lIns="63500" tIns="25400" rIns="63500" bIns="25400">
            <a:spAutoFit/>
          </a:bodyPr>
          <a:lstStyle/>
          <a:p>
            <a:pPr>
              <a:lnSpc>
                <a:spcPct val="85000"/>
              </a:lnSpc>
            </a:pPr>
            <a:r>
              <a:rPr lang="en-US" b="1">
                <a:solidFill>
                  <a:schemeClr val="tx1"/>
                </a:solidFill>
              </a:rPr>
              <a:t>Datapath</a:t>
            </a:r>
          </a:p>
        </p:txBody>
      </p:sp>
      <p:sp>
        <p:nvSpPr>
          <p:cNvPr id="1485836" name="Rectangle 12"/>
          <p:cNvSpPr>
            <a:spLocks noChangeArrowheads="1"/>
          </p:cNvSpPr>
          <p:nvPr/>
        </p:nvSpPr>
        <p:spPr bwMode="auto">
          <a:xfrm>
            <a:off x="4114800" y="2743200"/>
            <a:ext cx="1003300" cy="284163"/>
          </a:xfrm>
          <a:prstGeom prst="rect">
            <a:avLst/>
          </a:prstGeom>
          <a:noFill/>
          <a:ln w="12700">
            <a:noFill/>
            <a:miter lim="800000"/>
            <a:headEnd/>
            <a:tailEnd/>
          </a:ln>
          <a:effectLst/>
        </p:spPr>
        <p:txBody>
          <a:bodyPr wrap="none" lIns="63500" tIns="25400" rIns="63500" bIns="25400">
            <a:spAutoFit/>
          </a:bodyPr>
          <a:lstStyle/>
          <a:p>
            <a:pPr>
              <a:lnSpc>
                <a:spcPct val="85000"/>
              </a:lnSpc>
            </a:pPr>
            <a:r>
              <a:rPr lang="en-US" b="1"/>
              <a:t>Memory</a:t>
            </a:r>
          </a:p>
        </p:txBody>
      </p:sp>
      <p:sp>
        <p:nvSpPr>
          <p:cNvPr id="1485837" name="Rectangle 13"/>
          <p:cNvSpPr>
            <a:spLocks noChangeArrowheads="1"/>
          </p:cNvSpPr>
          <p:nvPr/>
        </p:nvSpPr>
        <p:spPr bwMode="auto">
          <a:xfrm>
            <a:off x="5562600" y="1968500"/>
            <a:ext cx="990600" cy="284163"/>
          </a:xfrm>
          <a:prstGeom prst="rect">
            <a:avLst/>
          </a:prstGeom>
          <a:noFill/>
          <a:ln w="12700">
            <a:noFill/>
            <a:miter lim="800000"/>
            <a:headEnd/>
            <a:tailEnd/>
          </a:ln>
          <a:effectLst/>
        </p:spPr>
        <p:txBody>
          <a:bodyPr wrap="none" lIns="63500" tIns="25400" rIns="63500" bIns="25400">
            <a:spAutoFit/>
          </a:bodyPr>
          <a:lstStyle/>
          <a:p>
            <a:pPr>
              <a:lnSpc>
                <a:spcPct val="85000"/>
              </a:lnSpc>
            </a:pPr>
            <a:r>
              <a:rPr lang="en-US" b="1">
                <a:solidFill>
                  <a:schemeClr val="tx1"/>
                </a:solidFill>
              </a:rPr>
              <a:t>Devices</a:t>
            </a:r>
          </a:p>
        </p:txBody>
      </p:sp>
      <p:sp>
        <p:nvSpPr>
          <p:cNvPr id="1485838" name="AutoShape 14"/>
          <p:cNvSpPr>
            <a:spLocks noChangeArrowheads="1"/>
          </p:cNvSpPr>
          <p:nvPr/>
        </p:nvSpPr>
        <p:spPr bwMode="auto">
          <a:xfrm>
            <a:off x="5562600" y="2514600"/>
            <a:ext cx="1079500" cy="596900"/>
          </a:xfrm>
          <a:prstGeom prst="roundRect">
            <a:avLst>
              <a:gd name="adj" fmla="val 12495"/>
            </a:avLst>
          </a:prstGeom>
          <a:solidFill>
            <a:schemeClr val="bg1"/>
          </a:solidFill>
          <a:ln w="12700">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1485839" name="AutoShape 15"/>
          <p:cNvSpPr>
            <a:spLocks noChangeArrowheads="1"/>
          </p:cNvSpPr>
          <p:nvPr/>
        </p:nvSpPr>
        <p:spPr bwMode="auto">
          <a:xfrm>
            <a:off x="5562600" y="3276600"/>
            <a:ext cx="1079500" cy="596900"/>
          </a:xfrm>
          <a:prstGeom prst="roundRect">
            <a:avLst>
              <a:gd name="adj" fmla="val 12495"/>
            </a:avLst>
          </a:prstGeom>
          <a:solidFill>
            <a:schemeClr val="bg1"/>
          </a:solidFill>
          <a:ln w="12700">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1485840" name="Rectangle 16"/>
          <p:cNvSpPr>
            <a:spLocks noChangeArrowheads="1"/>
          </p:cNvSpPr>
          <p:nvPr/>
        </p:nvSpPr>
        <p:spPr bwMode="auto">
          <a:xfrm>
            <a:off x="5613400" y="2679700"/>
            <a:ext cx="685800" cy="284163"/>
          </a:xfrm>
          <a:prstGeom prst="rect">
            <a:avLst/>
          </a:prstGeom>
          <a:noFill/>
          <a:ln w="12700">
            <a:noFill/>
            <a:miter lim="800000"/>
            <a:headEnd/>
            <a:tailEnd/>
          </a:ln>
          <a:effectLst/>
        </p:spPr>
        <p:txBody>
          <a:bodyPr wrap="none" lIns="63500" tIns="25400" rIns="63500" bIns="25400">
            <a:spAutoFit/>
          </a:bodyPr>
          <a:lstStyle/>
          <a:p>
            <a:pPr>
              <a:lnSpc>
                <a:spcPct val="85000"/>
              </a:lnSpc>
            </a:pPr>
            <a:r>
              <a:rPr lang="en-US" b="1">
                <a:solidFill>
                  <a:schemeClr val="tx1"/>
                </a:solidFill>
              </a:rPr>
              <a:t>Input</a:t>
            </a:r>
          </a:p>
        </p:txBody>
      </p:sp>
      <p:sp>
        <p:nvSpPr>
          <p:cNvPr id="1485841" name="Rectangle 17"/>
          <p:cNvSpPr>
            <a:spLocks noChangeArrowheads="1"/>
          </p:cNvSpPr>
          <p:nvPr/>
        </p:nvSpPr>
        <p:spPr bwMode="auto">
          <a:xfrm>
            <a:off x="5613400" y="3441700"/>
            <a:ext cx="876300" cy="284163"/>
          </a:xfrm>
          <a:prstGeom prst="rect">
            <a:avLst/>
          </a:prstGeom>
          <a:noFill/>
          <a:ln w="12700">
            <a:noFill/>
            <a:miter lim="800000"/>
            <a:headEnd/>
            <a:tailEnd/>
          </a:ln>
          <a:effectLst/>
        </p:spPr>
        <p:txBody>
          <a:bodyPr wrap="none" lIns="63500" tIns="25400" rIns="63500" bIns="25400">
            <a:spAutoFit/>
          </a:bodyPr>
          <a:lstStyle/>
          <a:p>
            <a:pPr>
              <a:lnSpc>
                <a:spcPct val="85000"/>
              </a:lnSpc>
            </a:pPr>
            <a:r>
              <a:rPr lang="en-US" b="1">
                <a:solidFill>
                  <a:schemeClr val="tx1"/>
                </a:solidFill>
              </a:rPr>
              <a:t>Output</a:t>
            </a:r>
          </a:p>
        </p:txBody>
      </p:sp>
      <p:sp>
        <p:nvSpPr>
          <p:cNvPr id="1485842" name="Rectangle 18"/>
          <p:cNvSpPr>
            <a:spLocks noChangeArrowheads="1"/>
          </p:cNvSpPr>
          <p:nvPr/>
        </p:nvSpPr>
        <p:spPr bwMode="auto">
          <a:xfrm>
            <a:off x="131763" y="2943225"/>
            <a:ext cx="180975" cy="363538"/>
          </a:xfrm>
          <a:prstGeom prst="rect">
            <a:avLst/>
          </a:prstGeom>
          <a:noFill/>
          <a:ln w="12700">
            <a:noFill/>
            <a:miter lim="800000"/>
            <a:headEnd/>
            <a:tailEnd/>
          </a:ln>
          <a:effectLst/>
        </p:spPr>
        <p:txBody>
          <a:bodyPr wrap="none" lIns="90488" tIns="44450" rIns="90488" bIns="44450">
            <a:spAutoFit/>
          </a:bodyPr>
          <a:lstStyle/>
          <a:p>
            <a:endParaRPr lang="en-US">
              <a:solidFill>
                <a:schemeClr val="tx1"/>
              </a:solidFill>
            </a:endParaRPr>
          </a:p>
        </p:txBody>
      </p:sp>
      <p:grpSp>
        <p:nvGrpSpPr>
          <p:cNvPr id="19" name="Group 19"/>
          <p:cNvGrpSpPr>
            <a:grpSpLocks/>
          </p:cNvGrpSpPr>
          <p:nvPr/>
        </p:nvGrpSpPr>
        <p:grpSpPr bwMode="auto">
          <a:xfrm>
            <a:off x="3276600" y="3730625"/>
            <a:ext cx="2590800" cy="2746375"/>
            <a:chOff x="2160" y="2304"/>
            <a:chExt cx="1632" cy="1730"/>
          </a:xfrm>
        </p:grpSpPr>
        <p:sp>
          <p:nvSpPr>
            <p:cNvPr id="20" name="Rectangle 20"/>
            <p:cNvSpPr>
              <a:spLocks noChangeArrowheads="1"/>
            </p:cNvSpPr>
            <p:nvPr/>
          </p:nvSpPr>
          <p:spPr bwMode="auto">
            <a:xfrm>
              <a:off x="2170" y="2890"/>
              <a:ext cx="416" cy="616"/>
            </a:xfrm>
            <a:prstGeom prst="rect">
              <a:avLst/>
            </a:prstGeom>
            <a:noFill/>
            <a:ln w="25400">
              <a:solidFill>
                <a:schemeClr val="tx1"/>
              </a:solidFill>
              <a:miter lim="800000"/>
              <a:headEnd/>
              <a:tailEnd/>
            </a:ln>
            <a:effectLst/>
          </p:spPr>
          <p:txBody>
            <a:bodyPr wrap="none" anchor="ctr"/>
            <a:lstStyle/>
            <a:p>
              <a:endParaRPr lang="en-US"/>
            </a:p>
          </p:txBody>
        </p:sp>
        <p:sp>
          <p:nvSpPr>
            <p:cNvPr id="21" name="Rectangle 21"/>
            <p:cNvSpPr>
              <a:spLocks noChangeArrowheads="1"/>
            </p:cNvSpPr>
            <p:nvPr/>
          </p:nvSpPr>
          <p:spPr bwMode="auto">
            <a:xfrm rot="5400000">
              <a:off x="2130" y="3143"/>
              <a:ext cx="497" cy="210"/>
            </a:xfrm>
            <a:prstGeom prst="rect">
              <a:avLst/>
            </a:prstGeom>
            <a:noFill/>
            <a:ln w="12700">
              <a:noFill/>
              <a:miter lim="800000"/>
              <a:headEnd/>
              <a:tailEnd/>
            </a:ln>
            <a:effectLst/>
          </p:spPr>
          <p:txBody>
            <a:bodyPr wrap="none" lIns="90488" tIns="44450" rIns="90488" bIns="44450">
              <a:spAutoFit/>
            </a:bodyPr>
            <a:lstStyle/>
            <a:p>
              <a:r>
                <a:rPr lang="en-US" sz="1600" b="1"/>
                <a:t>Cache</a:t>
              </a:r>
            </a:p>
          </p:txBody>
        </p:sp>
        <p:sp>
          <p:nvSpPr>
            <p:cNvPr id="22" name="Rectangle 22"/>
            <p:cNvSpPr>
              <a:spLocks noChangeArrowheads="1"/>
            </p:cNvSpPr>
            <p:nvPr/>
          </p:nvSpPr>
          <p:spPr bwMode="auto">
            <a:xfrm>
              <a:off x="2698" y="2890"/>
              <a:ext cx="464" cy="856"/>
            </a:xfrm>
            <a:prstGeom prst="rect">
              <a:avLst/>
            </a:prstGeom>
            <a:noFill/>
            <a:ln w="25400">
              <a:solidFill>
                <a:schemeClr val="tx1"/>
              </a:solidFill>
              <a:miter lim="800000"/>
              <a:headEnd/>
              <a:tailEnd/>
            </a:ln>
            <a:effectLst/>
          </p:spPr>
          <p:txBody>
            <a:bodyPr wrap="none" anchor="ctr"/>
            <a:lstStyle/>
            <a:p>
              <a:endParaRPr lang="en-US"/>
            </a:p>
          </p:txBody>
        </p:sp>
        <p:sp>
          <p:nvSpPr>
            <p:cNvPr id="23" name="Rectangle 23"/>
            <p:cNvSpPr>
              <a:spLocks noChangeArrowheads="1"/>
            </p:cNvSpPr>
            <p:nvPr/>
          </p:nvSpPr>
          <p:spPr bwMode="auto">
            <a:xfrm rot="5400000">
              <a:off x="2558" y="3154"/>
              <a:ext cx="720" cy="364"/>
            </a:xfrm>
            <a:prstGeom prst="rect">
              <a:avLst/>
            </a:prstGeom>
            <a:noFill/>
            <a:ln w="12700">
              <a:noFill/>
              <a:miter lim="800000"/>
              <a:headEnd/>
              <a:tailEnd/>
            </a:ln>
            <a:effectLst/>
          </p:spPr>
          <p:txBody>
            <a:bodyPr lIns="90488" tIns="44450" rIns="90488" bIns="44450">
              <a:spAutoFit/>
            </a:bodyPr>
            <a:lstStyle/>
            <a:p>
              <a:r>
                <a:rPr lang="en-US" sz="1600" b="1"/>
                <a:t>Main Memory</a:t>
              </a:r>
            </a:p>
          </p:txBody>
        </p:sp>
        <p:sp>
          <p:nvSpPr>
            <p:cNvPr id="24" name="Rectangle 24"/>
            <p:cNvSpPr>
              <a:spLocks noChangeArrowheads="1"/>
            </p:cNvSpPr>
            <p:nvPr/>
          </p:nvSpPr>
          <p:spPr bwMode="auto">
            <a:xfrm>
              <a:off x="3274" y="2890"/>
              <a:ext cx="512" cy="1144"/>
            </a:xfrm>
            <a:prstGeom prst="rect">
              <a:avLst/>
            </a:prstGeom>
            <a:noFill/>
            <a:ln w="25400">
              <a:solidFill>
                <a:schemeClr val="tx1"/>
              </a:solidFill>
              <a:miter lim="800000"/>
              <a:headEnd/>
              <a:tailEnd/>
            </a:ln>
            <a:effectLst/>
          </p:spPr>
          <p:txBody>
            <a:bodyPr wrap="none" anchor="ctr"/>
            <a:lstStyle/>
            <a:p>
              <a:endParaRPr lang="en-US"/>
            </a:p>
          </p:txBody>
        </p:sp>
        <p:sp>
          <p:nvSpPr>
            <p:cNvPr id="25" name="Rectangle 25"/>
            <p:cNvSpPr>
              <a:spLocks noChangeArrowheads="1"/>
            </p:cNvSpPr>
            <p:nvPr/>
          </p:nvSpPr>
          <p:spPr bwMode="auto">
            <a:xfrm rot="5400000">
              <a:off x="3043" y="3245"/>
              <a:ext cx="960" cy="518"/>
            </a:xfrm>
            <a:prstGeom prst="rect">
              <a:avLst/>
            </a:prstGeom>
            <a:noFill/>
            <a:ln w="12700">
              <a:noFill/>
              <a:miter lim="800000"/>
              <a:headEnd/>
              <a:tailEnd/>
            </a:ln>
            <a:effectLst/>
          </p:spPr>
          <p:txBody>
            <a:bodyPr lIns="90488" tIns="44450" rIns="90488" bIns="44450">
              <a:spAutoFit/>
            </a:bodyPr>
            <a:lstStyle/>
            <a:p>
              <a:pPr algn="ctr"/>
              <a:r>
                <a:rPr lang="en-US" sz="1600" b="1"/>
                <a:t>Secondary Memory</a:t>
              </a:r>
            </a:p>
            <a:p>
              <a:pPr algn="ctr"/>
              <a:r>
                <a:rPr lang="en-US" sz="1600" b="1"/>
                <a:t>(Disk)</a:t>
              </a:r>
            </a:p>
          </p:txBody>
        </p:sp>
        <p:sp>
          <p:nvSpPr>
            <p:cNvPr id="26" name="Line 26"/>
            <p:cNvSpPr>
              <a:spLocks noChangeShapeType="1"/>
            </p:cNvSpPr>
            <p:nvPr/>
          </p:nvSpPr>
          <p:spPr bwMode="auto">
            <a:xfrm flipH="1">
              <a:off x="2160" y="2304"/>
              <a:ext cx="432" cy="576"/>
            </a:xfrm>
            <a:prstGeom prst="line">
              <a:avLst/>
            </a:prstGeom>
            <a:noFill/>
            <a:ln w="12700">
              <a:solidFill>
                <a:schemeClr val="accent1"/>
              </a:solidFill>
              <a:round/>
              <a:headEnd/>
              <a:tailEnd/>
            </a:ln>
            <a:effectLst/>
          </p:spPr>
          <p:txBody>
            <a:bodyPr/>
            <a:lstStyle/>
            <a:p>
              <a:endParaRPr lang="en-US"/>
            </a:p>
          </p:txBody>
        </p:sp>
        <p:sp>
          <p:nvSpPr>
            <p:cNvPr id="27" name="Line 27"/>
            <p:cNvSpPr>
              <a:spLocks noChangeShapeType="1"/>
            </p:cNvSpPr>
            <p:nvPr/>
          </p:nvSpPr>
          <p:spPr bwMode="auto">
            <a:xfrm>
              <a:off x="3408" y="2352"/>
              <a:ext cx="384" cy="528"/>
            </a:xfrm>
            <a:prstGeom prst="line">
              <a:avLst/>
            </a:prstGeom>
            <a:noFill/>
            <a:ln w="12700">
              <a:solidFill>
                <a:schemeClr val="accent1"/>
              </a:solidFill>
              <a:round/>
              <a:headEnd/>
              <a:tailEnd/>
            </a:ln>
            <a:effectLst/>
          </p:spPr>
          <p:txBody>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07682" name="Rectangle 2"/>
          <p:cNvSpPr>
            <a:spLocks noGrp="1" noChangeArrowheads="1"/>
          </p:cNvSpPr>
          <p:nvPr>
            <p:ph type="body" idx="1"/>
          </p:nvPr>
        </p:nvSpPr>
        <p:spPr>
          <a:xfrm>
            <a:off x="381000" y="762000"/>
            <a:ext cx="8382000" cy="5491247"/>
          </a:xfrm>
          <a:noFill/>
          <a:ln/>
        </p:spPr>
        <p:txBody>
          <a:bodyPr lIns="90488" tIns="44450" rIns="90488" bIns="44450"/>
          <a:lstStyle/>
          <a:p>
            <a:pPr marL="342900" indent="-342900">
              <a:lnSpc>
                <a:spcPct val="100000"/>
              </a:lnSpc>
              <a:spcBef>
                <a:spcPts val="600"/>
              </a:spcBef>
            </a:pPr>
            <a:r>
              <a:rPr lang="en-US" dirty="0"/>
              <a:t>Read hits (I$ and D$)</a:t>
            </a:r>
          </a:p>
          <a:p>
            <a:pPr marL="742950" lvl="1" indent="-285750">
              <a:lnSpc>
                <a:spcPct val="100000"/>
              </a:lnSpc>
              <a:spcBef>
                <a:spcPts val="600"/>
              </a:spcBef>
            </a:pPr>
            <a:r>
              <a:rPr lang="en-US" dirty="0"/>
              <a:t>this is what we want!</a:t>
            </a:r>
          </a:p>
          <a:p>
            <a:pPr marL="1143000" lvl="2" indent="-228600">
              <a:lnSpc>
                <a:spcPct val="100000"/>
              </a:lnSpc>
              <a:spcBef>
                <a:spcPts val="600"/>
              </a:spcBef>
            </a:pPr>
            <a:endParaRPr lang="en-US" dirty="0"/>
          </a:p>
          <a:p>
            <a:pPr marL="342900" indent="-342900">
              <a:lnSpc>
                <a:spcPct val="100000"/>
              </a:lnSpc>
              <a:spcBef>
                <a:spcPts val="600"/>
              </a:spcBef>
            </a:pPr>
            <a:r>
              <a:rPr lang="en-US" dirty="0"/>
              <a:t>Write hits (D$ only)</a:t>
            </a:r>
          </a:p>
          <a:p>
            <a:pPr marL="742950" lvl="1" indent="-285750">
              <a:lnSpc>
                <a:spcPct val="100000"/>
              </a:lnSpc>
              <a:spcBef>
                <a:spcPts val="600"/>
              </a:spcBef>
            </a:pPr>
            <a:r>
              <a:rPr lang="en-US" dirty="0" smtClean="0"/>
              <a:t>require the cache and memory to be </a:t>
            </a:r>
            <a:r>
              <a:rPr lang="en-US" dirty="0" smtClean="0">
                <a:solidFill>
                  <a:schemeClr val="accent1"/>
                </a:solidFill>
              </a:rPr>
              <a:t>consistent</a:t>
            </a:r>
          </a:p>
          <a:p>
            <a:pPr marL="1143000" lvl="2" indent="-228600">
              <a:lnSpc>
                <a:spcPct val="100000"/>
              </a:lnSpc>
              <a:spcBef>
                <a:spcPts val="600"/>
              </a:spcBef>
            </a:pPr>
            <a:r>
              <a:rPr lang="en-US" dirty="0" smtClean="0"/>
              <a:t>always write the data into both the cache block and the next level in the memory hierarchy (</a:t>
            </a:r>
            <a:r>
              <a:rPr lang="en-US" dirty="0" smtClean="0">
                <a:solidFill>
                  <a:schemeClr val="accent1"/>
                </a:solidFill>
              </a:rPr>
              <a:t>write-through</a:t>
            </a:r>
            <a:r>
              <a:rPr lang="en-US" dirty="0" smtClean="0"/>
              <a:t>)</a:t>
            </a:r>
          </a:p>
          <a:p>
            <a:pPr marL="1143000" lvl="2" indent="-228600">
              <a:lnSpc>
                <a:spcPct val="100000"/>
              </a:lnSpc>
              <a:spcBef>
                <a:spcPts val="600"/>
              </a:spcBef>
            </a:pPr>
            <a:r>
              <a:rPr lang="en-US" dirty="0" smtClean="0"/>
              <a:t>writes run at the speed of the next level in the memory hierarchy – so slow! – or can use a </a:t>
            </a:r>
            <a:r>
              <a:rPr lang="en-US" dirty="0" smtClean="0">
                <a:solidFill>
                  <a:schemeClr val="accent1"/>
                </a:solidFill>
              </a:rPr>
              <a:t>write buffer </a:t>
            </a:r>
            <a:r>
              <a:rPr lang="en-US" dirty="0" smtClean="0"/>
              <a:t>and stall only if the write buffer is full</a:t>
            </a:r>
          </a:p>
          <a:p>
            <a:pPr marL="742950" lvl="1" indent="-285750">
              <a:lnSpc>
                <a:spcPct val="100000"/>
              </a:lnSpc>
              <a:spcBef>
                <a:spcPts val="600"/>
              </a:spcBef>
            </a:pPr>
            <a:r>
              <a:rPr lang="en-US" dirty="0" smtClean="0"/>
              <a:t>allow </a:t>
            </a:r>
            <a:r>
              <a:rPr lang="en-US" dirty="0"/>
              <a:t>cache and memory to be </a:t>
            </a:r>
            <a:r>
              <a:rPr lang="en-US" dirty="0">
                <a:solidFill>
                  <a:schemeClr val="accent1"/>
                </a:solidFill>
              </a:rPr>
              <a:t>inconsistent</a:t>
            </a:r>
          </a:p>
          <a:p>
            <a:pPr marL="1143000" lvl="2" indent="-228600">
              <a:lnSpc>
                <a:spcPct val="100000"/>
              </a:lnSpc>
              <a:spcBef>
                <a:spcPts val="600"/>
              </a:spcBef>
            </a:pPr>
            <a:r>
              <a:rPr lang="en-US" dirty="0"/>
              <a:t>write the data only into the cache block (</a:t>
            </a:r>
            <a:r>
              <a:rPr lang="en-US" dirty="0">
                <a:solidFill>
                  <a:schemeClr val="accent1"/>
                </a:solidFill>
              </a:rPr>
              <a:t>write-back</a:t>
            </a:r>
            <a:r>
              <a:rPr lang="en-US" dirty="0"/>
              <a:t> the cache </a:t>
            </a:r>
            <a:r>
              <a:rPr lang="en-US" dirty="0" smtClean="0"/>
              <a:t>block to </a:t>
            </a:r>
            <a:r>
              <a:rPr lang="en-US" dirty="0"/>
              <a:t>the next level in the memory hierarchy when that cache block is “evicted”)</a:t>
            </a:r>
          </a:p>
          <a:p>
            <a:pPr marL="1143000" lvl="2" indent="-228600">
              <a:lnSpc>
                <a:spcPct val="100000"/>
              </a:lnSpc>
              <a:spcBef>
                <a:spcPts val="600"/>
              </a:spcBef>
            </a:pPr>
            <a:r>
              <a:rPr lang="en-US" dirty="0"/>
              <a:t>need a </a:t>
            </a:r>
            <a:r>
              <a:rPr lang="en-US" dirty="0">
                <a:solidFill>
                  <a:schemeClr val="accent1"/>
                </a:solidFill>
              </a:rPr>
              <a:t>dirty</a:t>
            </a:r>
            <a:r>
              <a:rPr lang="en-US" dirty="0"/>
              <a:t> bit for each data cache block to tell if it needs to be written back to memory when it is </a:t>
            </a:r>
            <a:r>
              <a:rPr lang="en-US" dirty="0" smtClean="0"/>
              <a:t>evicted – can use a </a:t>
            </a:r>
            <a:r>
              <a:rPr lang="en-US" dirty="0" smtClean="0">
                <a:solidFill>
                  <a:srgbClr val="FF0000"/>
                </a:solidFill>
              </a:rPr>
              <a:t>write buffer </a:t>
            </a:r>
            <a:r>
              <a:rPr lang="en-US" dirty="0" smtClean="0"/>
              <a:t>to help “buffer” write-backs of dirty blocks</a:t>
            </a:r>
            <a:endParaRPr lang="en-US" dirty="0"/>
          </a:p>
        </p:txBody>
      </p:sp>
      <p:sp>
        <p:nvSpPr>
          <p:cNvPr id="1607683" name="Rectangle 3"/>
          <p:cNvSpPr>
            <a:spLocks noGrp="1" noChangeArrowheads="1"/>
          </p:cNvSpPr>
          <p:nvPr>
            <p:ph type="title"/>
          </p:nvPr>
        </p:nvSpPr>
        <p:spPr>
          <a:noFill/>
          <a:ln/>
        </p:spPr>
        <p:txBody>
          <a:bodyPr lIns="90488" tIns="44450" rIns="90488" bIns="44450" anchor="ctr"/>
          <a:lstStyle/>
          <a:p>
            <a:r>
              <a:rPr lang="en-US"/>
              <a:t>Handling Cache Hits</a:t>
            </a:r>
          </a:p>
        </p:txBody>
      </p:sp>
    </p:spTree>
  </p:cSld>
  <p:clrMapOvr>
    <a:masterClrMapping/>
  </p:clrMapOvr>
  <p:transition advTm="2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16076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076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0768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0768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60768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60768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607682">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1607682">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160768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682" grpId="0" build="p" bldLvl="2"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02562" name="Rectangle 2"/>
          <p:cNvSpPr>
            <a:spLocks noGrp="1" noChangeArrowheads="1"/>
          </p:cNvSpPr>
          <p:nvPr>
            <p:ph type="title"/>
          </p:nvPr>
        </p:nvSpPr>
        <p:spPr>
          <a:xfrm>
            <a:off x="533400" y="304800"/>
            <a:ext cx="4422775" cy="422275"/>
          </a:xfrm>
          <a:noFill/>
          <a:ln/>
        </p:spPr>
        <p:txBody>
          <a:bodyPr wrap="none"/>
          <a:lstStyle/>
          <a:p>
            <a:r>
              <a:rPr lang="en-US"/>
              <a:t>Sources of Cache Misses</a:t>
            </a:r>
          </a:p>
        </p:txBody>
      </p:sp>
      <p:sp>
        <p:nvSpPr>
          <p:cNvPr id="1602563" name="Rectangle 3"/>
          <p:cNvSpPr>
            <a:spLocks noGrp="1" noChangeArrowheads="1"/>
          </p:cNvSpPr>
          <p:nvPr>
            <p:ph type="body" idx="1"/>
          </p:nvPr>
        </p:nvSpPr>
        <p:spPr>
          <a:xfrm>
            <a:off x="546100" y="850900"/>
            <a:ext cx="7988300" cy="5600508"/>
          </a:xfrm>
          <a:noFill/>
          <a:ln/>
        </p:spPr>
        <p:txBody>
          <a:bodyPr/>
          <a:lstStyle/>
          <a:p>
            <a:r>
              <a:rPr lang="en-US" dirty="0">
                <a:solidFill>
                  <a:schemeClr val="accent1"/>
                </a:solidFill>
              </a:rPr>
              <a:t>Compulsory</a:t>
            </a:r>
            <a:r>
              <a:rPr lang="en-US" dirty="0"/>
              <a:t> (cold start or process migration, first reference):</a:t>
            </a:r>
          </a:p>
          <a:p>
            <a:pPr lvl="1"/>
            <a:r>
              <a:rPr lang="en-US" dirty="0"/>
              <a:t>First access to a block, “cold” fact of life, not a whole lot you can do about </a:t>
            </a:r>
            <a:r>
              <a:rPr lang="en-US" dirty="0" smtClean="0"/>
              <a:t>it.  If </a:t>
            </a:r>
            <a:r>
              <a:rPr lang="en-US" dirty="0"/>
              <a:t>you are going to run “millions” of instruction, compulsory misses are </a:t>
            </a:r>
            <a:r>
              <a:rPr lang="en-US" dirty="0" smtClean="0"/>
              <a:t>insignificant</a:t>
            </a:r>
          </a:p>
          <a:p>
            <a:pPr lvl="1"/>
            <a:r>
              <a:rPr lang="en-US" dirty="0" smtClean="0"/>
              <a:t>Solution: increase block size (increases miss penalty; </a:t>
            </a:r>
            <a:r>
              <a:rPr lang="en-US" smtClean="0"/>
              <a:t>very large </a:t>
            </a:r>
            <a:r>
              <a:rPr lang="en-US" dirty="0" smtClean="0"/>
              <a:t>blocks could increase miss rate)</a:t>
            </a:r>
            <a:endParaRPr lang="en-US" dirty="0"/>
          </a:p>
          <a:p>
            <a:r>
              <a:rPr lang="en-US" dirty="0" smtClean="0">
                <a:solidFill>
                  <a:schemeClr val="accent1"/>
                </a:solidFill>
              </a:rPr>
              <a:t>Capacity</a:t>
            </a:r>
            <a:r>
              <a:rPr lang="en-US" dirty="0" smtClean="0"/>
              <a:t>:</a:t>
            </a:r>
          </a:p>
          <a:p>
            <a:pPr lvl="1"/>
            <a:r>
              <a:rPr lang="en-US" dirty="0" smtClean="0"/>
              <a:t>Cache cannot contain all blocks accessed by the program</a:t>
            </a:r>
          </a:p>
          <a:p>
            <a:pPr lvl="1"/>
            <a:r>
              <a:rPr lang="en-US" dirty="0" smtClean="0"/>
              <a:t>Solution: increase cache size (may increase access time)</a:t>
            </a:r>
          </a:p>
          <a:p>
            <a:r>
              <a:rPr lang="en-US" dirty="0" smtClean="0">
                <a:solidFill>
                  <a:schemeClr val="accent1"/>
                </a:solidFill>
              </a:rPr>
              <a:t>Conflict </a:t>
            </a:r>
            <a:r>
              <a:rPr lang="en-US" dirty="0"/>
              <a:t>(collision):</a:t>
            </a:r>
          </a:p>
          <a:p>
            <a:pPr lvl="1"/>
            <a:r>
              <a:rPr lang="en-US" dirty="0"/>
              <a:t>Multiple memory locations mapped to the same cache location</a:t>
            </a:r>
          </a:p>
          <a:p>
            <a:pPr lvl="1"/>
            <a:r>
              <a:rPr lang="en-US" dirty="0"/>
              <a:t>Solution 1: increase cache size</a:t>
            </a:r>
          </a:p>
          <a:p>
            <a:pPr lvl="1"/>
            <a:r>
              <a:rPr lang="en-US" dirty="0"/>
              <a:t>Solution 2: increase </a:t>
            </a:r>
            <a:r>
              <a:rPr lang="en-US" dirty="0" err="1"/>
              <a:t>associativity</a:t>
            </a:r>
            <a:r>
              <a:rPr lang="en-US" dirty="0"/>
              <a:t> </a:t>
            </a:r>
            <a:r>
              <a:rPr lang="en-US" dirty="0" smtClean="0"/>
              <a:t>(stay tuned) (may increase access time)</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16025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6025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6025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0256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60256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60256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0256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60256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60256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160256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2563"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11778" name="Rectangle 2"/>
          <p:cNvSpPr>
            <a:spLocks noGrp="1" noChangeArrowheads="1"/>
          </p:cNvSpPr>
          <p:nvPr>
            <p:ph type="title"/>
          </p:nvPr>
        </p:nvSpPr>
        <p:spPr/>
        <p:txBody>
          <a:bodyPr/>
          <a:lstStyle/>
          <a:p>
            <a:r>
              <a:rPr lang="en-US" dirty="0"/>
              <a:t>Handling Cache </a:t>
            </a:r>
            <a:r>
              <a:rPr lang="en-US" dirty="0" smtClean="0"/>
              <a:t>Misses (Single Word Blocks)</a:t>
            </a:r>
            <a:endParaRPr lang="en-US" dirty="0"/>
          </a:p>
        </p:txBody>
      </p:sp>
      <p:sp>
        <p:nvSpPr>
          <p:cNvPr id="1611779" name="Rectangle 3"/>
          <p:cNvSpPr>
            <a:spLocks noGrp="1" noChangeArrowheads="1"/>
          </p:cNvSpPr>
          <p:nvPr>
            <p:ph type="body" idx="1"/>
          </p:nvPr>
        </p:nvSpPr>
        <p:spPr>
          <a:xfrm>
            <a:off x="381000" y="762000"/>
            <a:ext cx="8458200" cy="5945217"/>
          </a:xfrm>
        </p:spPr>
        <p:txBody>
          <a:bodyPr/>
          <a:lstStyle/>
          <a:p>
            <a:pPr marL="457200" indent="-457200">
              <a:lnSpc>
                <a:spcPct val="100000"/>
              </a:lnSpc>
              <a:spcBef>
                <a:spcPts val="600"/>
              </a:spcBef>
            </a:pPr>
            <a:r>
              <a:rPr lang="en-US" dirty="0"/>
              <a:t>Read misses (I$ and D$)</a:t>
            </a:r>
          </a:p>
          <a:p>
            <a:pPr marL="876300" lvl="1" indent="-381000">
              <a:lnSpc>
                <a:spcPct val="100000"/>
              </a:lnSpc>
              <a:spcBef>
                <a:spcPts val="600"/>
              </a:spcBef>
            </a:pPr>
            <a:r>
              <a:rPr lang="en-US" dirty="0">
                <a:solidFill>
                  <a:schemeClr val="accent2"/>
                </a:solidFill>
              </a:rPr>
              <a:t>stall</a:t>
            </a:r>
            <a:r>
              <a:rPr lang="en-US" dirty="0"/>
              <a:t> the </a:t>
            </a:r>
            <a:r>
              <a:rPr lang="en-US" dirty="0" smtClean="0"/>
              <a:t>pipeline</a:t>
            </a:r>
            <a:r>
              <a:rPr lang="en-US" dirty="0"/>
              <a:t>, fetch the block from the next level in the memory hierarchy, install it in the cache and send the requested word to the processor, then let the pipeline resume</a:t>
            </a:r>
          </a:p>
          <a:p>
            <a:pPr marL="457200" indent="-457200">
              <a:lnSpc>
                <a:spcPct val="100000"/>
              </a:lnSpc>
              <a:spcBef>
                <a:spcPts val="600"/>
              </a:spcBef>
            </a:pPr>
            <a:r>
              <a:rPr lang="en-US" dirty="0"/>
              <a:t>Write misses (D$ only)</a:t>
            </a:r>
          </a:p>
          <a:p>
            <a:pPr marL="876300" lvl="1" indent="-381000">
              <a:lnSpc>
                <a:spcPct val="100000"/>
              </a:lnSpc>
              <a:spcBef>
                <a:spcPts val="600"/>
              </a:spcBef>
              <a:buFont typeface="Monotype Sorts" pitchFamily="2" charset="2"/>
              <a:buAutoNum type="arabicPeriod"/>
            </a:pPr>
            <a:r>
              <a:rPr lang="en-US" dirty="0">
                <a:solidFill>
                  <a:schemeClr val="accent2"/>
                </a:solidFill>
              </a:rPr>
              <a:t>stall</a:t>
            </a:r>
            <a:r>
              <a:rPr lang="en-US" dirty="0"/>
              <a:t> the pipeline, fetch the block from next level in the memory hierarchy, install it in the cache (which may involve having to evict a dirty block if using a write-back cache), write the word from the processor to the cache, then let the pipeline resume</a:t>
            </a:r>
          </a:p>
          <a:p>
            <a:pPr marL="876300" lvl="1" indent="-381000">
              <a:lnSpc>
                <a:spcPct val="100000"/>
              </a:lnSpc>
              <a:spcBef>
                <a:spcPts val="600"/>
              </a:spcBef>
              <a:buFont typeface="Monotype Sorts" pitchFamily="2" charset="2"/>
              <a:buNone/>
            </a:pPr>
            <a:r>
              <a:rPr lang="en-US" dirty="0" smtClean="0"/>
              <a:t>or</a:t>
            </a:r>
            <a:endParaRPr lang="en-US" dirty="0"/>
          </a:p>
          <a:p>
            <a:pPr marL="876300" lvl="1" indent="-381000">
              <a:lnSpc>
                <a:spcPct val="100000"/>
              </a:lnSpc>
              <a:spcBef>
                <a:spcPts val="600"/>
              </a:spcBef>
              <a:buFont typeface="Monotype Sorts" pitchFamily="2" charset="2"/>
              <a:buAutoNum type="arabicPeriod" startAt="2"/>
            </a:pPr>
            <a:r>
              <a:rPr lang="en-US" dirty="0">
                <a:solidFill>
                  <a:schemeClr val="accent1"/>
                </a:solidFill>
              </a:rPr>
              <a:t>Write allocate</a:t>
            </a:r>
            <a:r>
              <a:rPr lang="en-US" dirty="0"/>
              <a:t> – </a:t>
            </a:r>
            <a:r>
              <a:rPr lang="en-US" dirty="0" smtClean="0"/>
              <a:t>just write the word into the cache updating both the tag and data, no need to check for cache hit, no need to stall</a:t>
            </a:r>
            <a:endParaRPr lang="en-US" dirty="0"/>
          </a:p>
          <a:p>
            <a:pPr marL="876300" lvl="1" indent="-381000">
              <a:lnSpc>
                <a:spcPct val="100000"/>
              </a:lnSpc>
              <a:spcBef>
                <a:spcPts val="600"/>
              </a:spcBef>
              <a:buFont typeface="Monotype Sorts" pitchFamily="2" charset="2"/>
              <a:buNone/>
            </a:pPr>
            <a:r>
              <a:rPr lang="en-US" dirty="0" smtClean="0"/>
              <a:t>or</a:t>
            </a:r>
            <a:endParaRPr lang="en-US" dirty="0"/>
          </a:p>
          <a:p>
            <a:pPr marL="876300" lvl="1" indent="-381000">
              <a:lnSpc>
                <a:spcPct val="100000"/>
              </a:lnSpc>
              <a:spcBef>
                <a:spcPts val="600"/>
              </a:spcBef>
              <a:buFont typeface="Monotype Sorts" pitchFamily="2" charset="2"/>
              <a:buAutoNum type="arabicPeriod" startAt="3"/>
            </a:pPr>
            <a:r>
              <a:rPr lang="en-US" dirty="0">
                <a:solidFill>
                  <a:schemeClr val="accent1"/>
                </a:solidFill>
              </a:rPr>
              <a:t>No-write allocate</a:t>
            </a:r>
            <a:r>
              <a:rPr lang="en-US" dirty="0"/>
              <a:t> – skip the cache write </a:t>
            </a:r>
            <a:r>
              <a:rPr lang="en-US" dirty="0" smtClean="0"/>
              <a:t>(but must invalidate that cache block since it will now hold stale data) and </a:t>
            </a:r>
            <a:r>
              <a:rPr lang="en-US" dirty="0"/>
              <a:t>just write the word to the write buffer (and eventually to the next memory level), no need to stall if the write buffer isn’t </a:t>
            </a:r>
            <a:r>
              <a:rPr lang="en-US" dirty="0" smtClean="0"/>
              <a:t>full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16117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117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117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1177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1177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61177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61177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6117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1779" grpId="0" build="p" bldLvl="2"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Multiword Block Considerations</a:t>
            </a:r>
            <a:endParaRPr lang="en-US" dirty="0"/>
          </a:p>
        </p:txBody>
      </p:sp>
      <p:sp>
        <p:nvSpPr>
          <p:cNvPr id="4" name="Rectangle 3"/>
          <p:cNvSpPr>
            <a:spLocks noGrp="1" noChangeArrowheads="1"/>
          </p:cNvSpPr>
          <p:nvPr>
            <p:ph idx="1"/>
          </p:nvPr>
        </p:nvSpPr>
        <p:spPr>
          <a:xfrm>
            <a:off x="533400" y="914400"/>
            <a:ext cx="8153400" cy="5514330"/>
          </a:xfrm>
        </p:spPr>
        <p:txBody>
          <a:bodyPr/>
          <a:lstStyle/>
          <a:p>
            <a:pPr>
              <a:lnSpc>
                <a:spcPct val="100000"/>
              </a:lnSpc>
              <a:spcBef>
                <a:spcPts val="600"/>
              </a:spcBef>
            </a:pPr>
            <a:r>
              <a:rPr lang="en-US" dirty="0"/>
              <a:t>Read misses (I$ and D$)</a:t>
            </a:r>
          </a:p>
          <a:p>
            <a:pPr lvl="1">
              <a:lnSpc>
                <a:spcPct val="100000"/>
              </a:lnSpc>
              <a:spcBef>
                <a:spcPts val="600"/>
              </a:spcBef>
            </a:pPr>
            <a:r>
              <a:rPr lang="en-US" dirty="0"/>
              <a:t>Processed the same as for single word blocks – a miss returns the entire block from memory</a:t>
            </a:r>
          </a:p>
          <a:p>
            <a:pPr lvl="1">
              <a:lnSpc>
                <a:spcPct val="100000"/>
              </a:lnSpc>
              <a:spcBef>
                <a:spcPts val="600"/>
              </a:spcBef>
            </a:pPr>
            <a:r>
              <a:rPr lang="en-US" dirty="0"/>
              <a:t>Miss penalty grows as block size grows</a:t>
            </a:r>
          </a:p>
          <a:p>
            <a:pPr lvl="2">
              <a:lnSpc>
                <a:spcPct val="100000"/>
              </a:lnSpc>
              <a:spcBef>
                <a:spcPts val="600"/>
              </a:spcBef>
            </a:pPr>
            <a:r>
              <a:rPr lang="en-US" dirty="0">
                <a:solidFill>
                  <a:schemeClr val="accent1"/>
                </a:solidFill>
              </a:rPr>
              <a:t>Early restart</a:t>
            </a:r>
            <a:r>
              <a:rPr lang="en-US" dirty="0"/>
              <a:t> – </a:t>
            </a:r>
            <a:r>
              <a:rPr lang="en-US" dirty="0" smtClean="0"/>
              <a:t>processor resumes </a:t>
            </a:r>
            <a:r>
              <a:rPr lang="en-US" dirty="0"/>
              <a:t>execution as soon as the requested word of the block is returned</a:t>
            </a:r>
          </a:p>
          <a:p>
            <a:pPr lvl="2">
              <a:lnSpc>
                <a:spcPct val="100000"/>
              </a:lnSpc>
              <a:spcBef>
                <a:spcPts val="600"/>
              </a:spcBef>
            </a:pPr>
            <a:r>
              <a:rPr lang="en-US" dirty="0">
                <a:solidFill>
                  <a:schemeClr val="accent1"/>
                </a:solidFill>
              </a:rPr>
              <a:t>Requested word first</a:t>
            </a:r>
            <a:r>
              <a:rPr lang="en-US" dirty="0"/>
              <a:t> – requested word is transferred from the memory to the cache (and </a:t>
            </a:r>
            <a:r>
              <a:rPr lang="en-US" dirty="0" smtClean="0"/>
              <a:t>processor) </a:t>
            </a:r>
            <a:r>
              <a:rPr lang="en-US" dirty="0"/>
              <a:t>first</a:t>
            </a:r>
          </a:p>
          <a:p>
            <a:pPr lvl="1">
              <a:lnSpc>
                <a:spcPct val="100000"/>
              </a:lnSpc>
              <a:spcBef>
                <a:spcPts val="600"/>
              </a:spcBef>
            </a:pPr>
            <a:r>
              <a:rPr lang="en-US" dirty="0" err="1">
                <a:solidFill>
                  <a:schemeClr val="accent1"/>
                </a:solidFill>
              </a:rPr>
              <a:t>Nonblocking</a:t>
            </a:r>
            <a:r>
              <a:rPr lang="en-US" dirty="0">
                <a:solidFill>
                  <a:schemeClr val="accent1"/>
                </a:solidFill>
              </a:rPr>
              <a:t> cache</a:t>
            </a:r>
            <a:r>
              <a:rPr lang="en-US" dirty="0"/>
              <a:t> – allows the </a:t>
            </a:r>
            <a:r>
              <a:rPr lang="en-US" dirty="0" smtClean="0"/>
              <a:t>processor to </a:t>
            </a:r>
            <a:r>
              <a:rPr lang="en-US" dirty="0"/>
              <a:t>continue to access the cache while the cache is handling an earlier miss</a:t>
            </a:r>
          </a:p>
          <a:p>
            <a:pPr>
              <a:lnSpc>
                <a:spcPct val="100000"/>
              </a:lnSpc>
              <a:spcBef>
                <a:spcPts val="600"/>
              </a:spcBef>
            </a:pPr>
            <a:r>
              <a:rPr lang="en-US" dirty="0"/>
              <a:t>Write misses (D$)</a:t>
            </a:r>
          </a:p>
          <a:p>
            <a:pPr lvl="1">
              <a:lnSpc>
                <a:spcPct val="100000"/>
              </a:lnSpc>
              <a:spcBef>
                <a:spcPts val="600"/>
              </a:spcBef>
            </a:pPr>
            <a:r>
              <a:rPr lang="en-US" dirty="0" smtClean="0"/>
              <a:t>If using write allocate must </a:t>
            </a:r>
            <a:r>
              <a:rPr lang="en-US" i="1" dirty="0" smtClean="0"/>
              <a:t>first</a:t>
            </a:r>
            <a:r>
              <a:rPr lang="en-US" dirty="0" smtClean="0"/>
              <a:t> fetch the block from memory and then write the word to the block (or could end </a:t>
            </a:r>
            <a:r>
              <a:rPr lang="en-US" dirty="0"/>
              <a:t>up with a “garbled” block in the cache (e.g., for 4 word blocks, a new tag, one word of data from the new block, and three words of data from the old block</a:t>
            </a:r>
            <a:r>
              <a:rPr lang="en-US" dirty="0" smtClean="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4">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62" name="Rectangle 2"/>
          <p:cNvSpPr>
            <a:spLocks noChangeArrowheads="1"/>
          </p:cNvSpPr>
          <p:nvPr/>
        </p:nvSpPr>
        <p:spPr bwMode="auto">
          <a:xfrm>
            <a:off x="225425" y="312738"/>
            <a:ext cx="2505075" cy="477837"/>
          </a:xfrm>
          <a:prstGeom prst="rect">
            <a:avLst/>
          </a:prstGeom>
          <a:noFill/>
          <a:ln w="12700">
            <a:noFill/>
            <a:miter lim="800000"/>
            <a:headEnd/>
            <a:tailEnd/>
          </a:ln>
          <a:effectLst/>
        </p:spPr>
        <p:txBody>
          <a:bodyPr wrap="none" anchor="ctr"/>
          <a:lstStyle/>
          <a:p>
            <a:endParaRPr lang="en-US"/>
          </a:p>
        </p:txBody>
      </p:sp>
      <p:sp>
        <p:nvSpPr>
          <p:cNvPr id="1576963" name="Rectangle 3"/>
          <p:cNvSpPr>
            <a:spLocks noGrp="1" noChangeArrowheads="1"/>
          </p:cNvSpPr>
          <p:nvPr>
            <p:ph type="body" idx="1"/>
          </p:nvPr>
        </p:nvSpPr>
        <p:spPr>
          <a:xfrm>
            <a:off x="533400" y="762000"/>
            <a:ext cx="8001000" cy="762000"/>
          </a:xfrm>
          <a:noFill/>
          <a:ln/>
        </p:spPr>
        <p:txBody>
          <a:bodyPr lIns="90488" tIns="44450" rIns="90488" bIns="44450"/>
          <a:lstStyle/>
          <a:p>
            <a:pPr marL="342900" indent="-342900"/>
            <a:r>
              <a:rPr lang="en-US"/>
              <a:t>The off-chip interconnect and memory architecture can affect overall system performance in dramatic ways</a:t>
            </a:r>
          </a:p>
        </p:txBody>
      </p:sp>
      <p:sp>
        <p:nvSpPr>
          <p:cNvPr id="1576964" name="Rectangle 4"/>
          <p:cNvSpPr>
            <a:spLocks noGrp="1" noChangeArrowheads="1"/>
          </p:cNvSpPr>
          <p:nvPr>
            <p:ph type="title"/>
          </p:nvPr>
        </p:nvSpPr>
        <p:spPr>
          <a:noFill/>
          <a:ln/>
        </p:spPr>
        <p:txBody>
          <a:bodyPr lIns="90488" tIns="44450" rIns="90488" bIns="44450" anchor="ctr"/>
          <a:lstStyle/>
          <a:p>
            <a:r>
              <a:rPr lang="en-US"/>
              <a:t>Memory Systems that Support Caches</a:t>
            </a:r>
          </a:p>
        </p:txBody>
      </p:sp>
      <p:sp>
        <p:nvSpPr>
          <p:cNvPr id="1576965" name="Rectangle 5"/>
          <p:cNvSpPr>
            <a:spLocks noChangeArrowheads="1"/>
          </p:cNvSpPr>
          <p:nvPr/>
        </p:nvSpPr>
        <p:spPr bwMode="auto">
          <a:xfrm>
            <a:off x="2854325" y="4868863"/>
            <a:ext cx="0" cy="274637"/>
          </a:xfrm>
          <a:prstGeom prst="rect">
            <a:avLst/>
          </a:prstGeom>
          <a:noFill/>
          <a:ln w="9525">
            <a:noFill/>
            <a:miter lim="800000"/>
            <a:headEnd/>
            <a:tailEnd/>
          </a:ln>
        </p:spPr>
        <p:txBody>
          <a:bodyPr wrap="none" lIns="0" tIns="0" rIns="0" bIns="0">
            <a:spAutoFit/>
          </a:bodyPr>
          <a:lstStyle/>
          <a:p>
            <a:endParaRPr lang="en-US"/>
          </a:p>
        </p:txBody>
      </p:sp>
      <p:sp>
        <p:nvSpPr>
          <p:cNvPr id="1576966" name="Rectangle 6"/>
          <p:cNvSpPr>
            <a:spLocks noChangeArrowheads="1"/>
          </p:cNvSpPr>
          <p:nvPr/>
        </p:nvSpPr>
        <p:spPr bwMode="auto">
          <a:xfrm>
            <a:off x="3009900" y="4987925"/>
            <a:ext cx="0" cy="274638"/>
          </a:xfrm>
          <a:prstGeom prst="rect">
            <a:avLst/>
          </a:prstGeom>
          <a:noFill/>
          <a:ln w="9525">
            <a:noFill/>
            <a:miter lim="800000"/>
            <a:headEnd/>
            <a:tailEnd/>
          </a:ln>
        </p:spPr>
        <p:txBody>
          <a:bodyPr wrap="none" lIns="0" tIns="0" rIns="0" bIns="0">
            <a:spAutoFit/>
          </a:bodyPr>
          <a:lstStyle/>
          <a:p>
            <a:endParaRPr lang="en-US"/>
          </a:p>
        </p:txBody>
      </p:sp>
      <p:sp>
        <p:nvSpPr>
          <p:cNvPr id="1576967" name="Rectangle 7"/>
          <p:cNvSpPr>
            <a:spLocks noChangeArrowheads="1"/>
          </p:cNvSpPr>
          <p:nvPr/>
        </p:nvSpPr>
        <p:spPr bwMode="auto">
          <a:xfrm>
            <a:off x="2032000" y="5110163"/>
            <a:ext cx="0" cy="274637"/>
          </a:xfrm>
          <a:prstGeom prst="rect">
            <a:avLst/>
          </a:prstGeom>
          <a:noFill/>
          <a:ln w="9525">
            <a:noFill/>
            <a:miter lim="800000"/>
            <a:headEnd/>
            <a:tailEnd/>
          </a:ln>
        </p:spPr>
        <p:txBody>
          <a:bodyPr wrap="none" lIns="0" tIns="0" rIns="0" bIns="0">
            <a:spAutoFit/>
          </a:bodyPr>
          <a:lstStyle/>
          <a:p>
            <a:endParaRPr lang="en-US"/>
          </a:p>
        </p:txBody>
      </p:sp>
      <p:sp>
        <p:nvSpPr>
          <p:cNvPr id="1576968" name="Rectangle 8"/>
          <p:cNvSpPr>
            <a:spLocks noChangeArrowheads="1"/>
          </p:cNvSpPr>
          <p:nvPr/>
        </p:nvSpPr>
        <p:spPr bwMode="auto">
          <a:xfrm>
            <a:off x="6423025" y="3471863"/>
            <a:ext cx="0" cy="274637"/>
          </a:xfrm>
          <a:prstGeom prst="rect">
            <a:avLst/>
          </a:prstGeom>
          <a:noFill/>
          <a:ln w="9525">
            <a:noFill/>
            <a:miter lim="800000"/>
            <a:headEnd/>
            <a:tailEnd/>
          </a:ln>
        </p:spPr>
        <p:txBody>
          <a:bodyPr wrap="none" lIns="0" tIns="0" rIns="0" bIns="0">
            <a:spAutoFit/>
          </a:bodyPr>
          <a:lstStyle/>
          <a:p>
            <a:endParaRPr lang="en-US"/>
          </a:p>
        </p:txBody>
      </p:sp>
      <p:sp>
        <p:nvSpPr>
          <p:cNvPr id="1576969" name="Rectangle 9"/>
          <p:cNvSpPr>
            <a:spLocks noChangeArrowheads="1"/>
          </p:cNvSpPr>
          <p:nvPr/>
        </p:nvSpPr>
        <p:spPr bwMode="auto">
          <a:xfrm>
            <a:off x="6919913" y="3471863"/>
            <a:ext cx="0" cy="274637"/>
          </a:xfrm>
          <a:prstGeom prst="rect">
            <a:avLst/>
          </a:prstGeom>
          <a:noFill/>
          <a:ln w="9525">
            <a:noFill/>
            <a:miter lim="800000"/>
            <a:headEnd/>
            <a:tailEnd/>
          </a:ln>
        </p:spPr>
        <p:txBody>
          <a:bodyPr wrap="none" lIns="0" tIns="0" rIns="0" bIns="0">
            <a:spAutoFit/>
          </a:bodyPr>
          <a:lstStyle/>
          <a:p>
            <a:endParaRPr lang="en-US"/>
          </a:p>
        </p:txBody>
      </p:sp>
      <p:sp>
        <p:nvSpPr>
          <p:cNvPr id="1576970" name="Rectangle 10"/>
          <p:cNvSpPr>
            <a:spLocks noChangeArrowheads="1"/>
          </p:cNvSpPr>
          <p:nvPr/>
        </p:nvSpPr>
        <p:spPr bwMode="auto">
          <a:xfrm>
            <a:off x="1447800" y="1905000"/>
            <a:ext cx="838200" cy="457200"/>
          </a:xfrm>
          <a:prstGeom prst="rect">
            <a:avLst/>
          </a:prstGeom>
          <a:noFill/>
          <a:ln w="12700">
            <a:solidFill>
              <a:schemeClr val="tx1"/>
            </a:solidFill>
            <a:miter lim="800000"/>
            <a:headEnd/>
            <a:tailEnd/>
          </a:ln>
          <a:effectLst/>
        </p:spPr>
        <p:txBody>
          <a:bodyPr wrap="none" anchor="ctr"/>
          <a:lstStyle/>
          <a:p>
            <a:endParaRPr lang="en-US"/>
          </a:p>
        </p:txBody>
      </p:sp>
      <p:sp>
        <p:nvSpPr>
          <p:cNvPr id="1576971" name="Text Box 11"/>
          <p:cNvSpPr txBox="1">
            <a:spLocks noChangeArrowheads="1"/>
          </p:cNvSpPr>
          <p:nvPr/>
        </p:nvSpPr>
        <p:spPr bwMode="auto">
          <a:xfrm>
            <a:off x="1524000" y="1981200"/>
            <a:ext cx="777875" cy="366713"/>
          </a:xfrm>
          <a:prstGeom prst="rect">
            <a:avLst/>
          </a:prstGeom>
          <a:noFill/>
          <a:ln w="12700">
            <a:noFill/>
            <a:miter lim="800000"/>
            <a:headEnd/>
            <a:tailEnd/>
          </a:ln>
          <a:effectLst/>
        </p:spPr>
        <p:txBody>
          <a:bodyPr>
            <a:spAutoFit/>
          </a:bodyPr>
          <a:lstStyle/>
          <a:p>
            <a:r>
              <a:rPr lang="en-US">
                <a:solidFill>
                  <a:schemeClr val="tx1"/>
                </a:solidFill>
              </a:rPr>
              <a:t>CPU</a:t>
            </a:r>
          </a:p>
        </p:txBody>
      </p:sp>
      <p:sp>
        <p:nvSpPr>
          <p:cNvPr id="1576972" name="AutoShape 12"/>
          <p:cNvSpPr>
            <a:spLocks noChangeArrowheads="1"/>
          </p:cNvSpPr>
          <p:nvPr/>
        </p:nvSpPr>
        <p:spPr bwMode="auto">
          <a:xfrm>
            <a:off x="1600200" y="2362200"/>
            <a:ext cx="609600" cy="304800"/>
          </a:xfrm>
          <a:prstGeom prst="upDownArrow">
            <a:avLst>
              <a:gd name="adj1" fmla="val 50000"/>
              <a:gd name="adj2" fmla="val 20000"/>
            </a:avLst>
          </a:prstGeom>
          <a:noFill/>
          <a:ln w="12700">
            <a:solidFill>
              <a:schemeClr val="tx1"/>
            </a:solidFill>
            <a:miter lim="800000"/>
            <a:headEnd/>
            <a:tailEnd/>
          </a:ln>
          <a:effectLst/>
        </p:spPr>
        <p:txBody>
          <a:bodyPr wrap="none" anchor="ctr"/>
          <a:lstStyle/>
          <a:p>
            <a:endParaRPr lang="en-US"/>
          </a:p>
        </p:txBody>
      </p:sp>
      <p:sp>
        <p:nvSpPr>
          <p:cNvPr id="1576973" name="Rectangle 13"/>
          <p:cNvSpPr>
            <a:spLocks noChangeArrowheads="1"/>
          </p:cNvSpPr>
          <p:nvPr/>
        </p:nvSpPr>
        <p:spPr bwMode="auto">
          <a:xfrm>
            <a:off x="1447800" y="2667000"/>
            <a:ext cx="838200" cy="838200"/>
          </a:xfrm>
          <a:prstGeom prst="rect">
            <a:avLst/>
          </a:prstGeom>
          <a:noFill/>
          <a:ln w="12700">
            <a:solidFill>
              <a:schemeClr val="tx1"/>
            </a:solidFill>
            <a:miter lim="800000"/>
            <a:headEnd/>
            <a:tailEnd/>
          </a:ln>
          <a:effectLst/>
        </p:spPr>
        <p:txBody>
          <a:bodyPr wrap="none" anchor="ctr"/>
          <a:lstStyle/>
          <a:p>
            <a:endParaRPr lang="en-US"/>
          </a:p>
        </p:txBody>
      </p:sp>
      <p:sp>
        <p:nvSpPr>
          <p:cNvPr id="1576974" name="Text Box 14"/>
          <p:cNvSpPr txBox="1">
            <a:spLocks noChangeArrowheads="1"/>
          </p:cNvSpPr>
          <p:nvPr/>
        </p:nvSpPr>
        <p:spPr bwMode="auto">
          <a:xfrm>
            <a:off x="1447800" y="2895600"/>
            <a:ext cx="914400" cy="366713"/>
          </a:xfrm>
          <a:prstGeom prst="rect">
            <a:avLst/>
          </a:prstGeom>
          <a:noFill/>
          <a:ln w="12700">
            <a:noFill/>
            <a:miter lim="800000"/>
            <a:headEnd/>
            <a:tailEnd/>
          </a:ln>
          <a:effectLst/>
        </p:spPr>
        <p:txBody>
          <a:bodyPr>
            <a:spAutoFit/>
          </a:bodyPr>
          <a:lstStyle/>
          <a:p>
            <a:r>
              <a:rPr lang="en-US">
                <a:solidFill>
                  <a:schemeClr val="tx1"/>
                </a:solidFill>
              </a:rPr>
              <a:t>Cache</a:t>
            </a:r>
          </a:p>
        </p:txBody>
      </p:sp>
      <p:sp>
        <p:nvSpPr>
          <p:cNvPr id="1576975" name="Rectangle 15"/>
          <p:cNvSpPr>
            <a:spLocks noChangeArrowheads="1"/>
          </p:cNvSpPr>
          <p:nvPr/>
        </p:nvSpPr>
        <p:spPr bwMode="auto">
          <a:xfrm>
            <a:off x="1447800" y="4114800"/>
            <a:ext cx="838200" cy="1828800"/>
          </a:xfrm>
          <a:prstGeom prst="rect">
            <a:avLst/>
          </a:prstGeom>
          <a:noFill/>
          <a:ln w="12700">
            <a:solidFill>
              <a:schemeClr val="tx1"/>
            </a:solidFill>
            <a:miter lim="800000"/>
            <a:headEnd/>
            <a:tailEnd/>
          </a:ln>
          <a:effectLst/>
        </p:spPr>
        <p:txBody>
          <a:bodyPr wrap="none" anchor="ctr"/>
          <a:lstStyle/>
          <a:p>
            <a:endParaRPr lang="en-US"/>
          </a:p>
        </p:txBody>
      </p:sp>
      <p:sp>
        <p:nvSpPr>
          <p:cNvPr id="1576976" name="AutoShape 16"/>
          <p:cNvSpPr>
            <a:spLocks noChangeArrowheads="1"/>
          </p:cNvSpPr>
          <p:nvPr/>
        </p:nvSpPr>
        <p:spPr bwMode="auto">
          <a:xfrm>
            <a:off x="1447800" y="3505200"/>
            <a:ext cx="838200" cy="609600"/>
          </a:xfrm>
          <a:prstGeom prst="upDownArrow">
            <a:avLst>
              <a:gd name="adj1" fmla="val 50000"/>
              <a:gd name="adj2" fmla="val 20000"/>
            </a:avLst>
          </a:prstGeom>
          <a:noFill/>
          <a:ln w="12700">
            <a:solidFill>
              <a:schemeClr val="tx1"/>
            </a:solidFill>
            <a:miter lim="800000"/>
            <a:headEnd/>
            <a:tailEnd/>
          </a:ln>
          <a:effectLst/>
        </p:spPr>
        <p:txBody>
          <a:bodyPr wrap="none" anchor="ctr"/>
          <a:lstStyle/>
          <a:p>
            <a:endParaRPr lang="en-US"/>
          </a:p>
        </p:txBody>
      </p:sp>
      <p:sp>
        <p:nvSpPr>
          <p:cNvPr id="1576977" name="Text Box 17"/>
          <p:cNvSpPr txBox="1">
            <a:spLocks noChangeArrowheads="1"/>
          </p:cNvSpPr>
          <p:nvPr/>
        </p:nvSpPr>
        <p:spPr bwMode="auto">
          <a:xfrm>
            <a:off x="1371600" y="4495800"/>
            <a:ext cx="1066800" cy="646331"/>
          </a:xfrm>
          <a:prstGeom prst="rect">
            <a:avLst/>
          </a:prstGeom>
          <a:noFill/>
          <a:ln w="12700">
            <a:noFill/>
            <a:miter lim="800000"/>
            <a:headEnd/>
            <a:tailEnd/>
          </a:ln>
          <a:effectLst/>
        </p:spPr>
        <p:txBody>
          <a:bodyPr>
            <a:spAutoFit/>
          </a:bodyPr>
          <a:lstStyle/>
          <a:p>
            <a:r>
              <a:rPr lang="en-US" dirty="0" smtClean="0">
                <a:solidFill>
                  <a:schemeClr val="tx1"/>
                </a:solidFill>
              </a:rPr>
              <a:t>  DRAM</a:t>
            </a:r>
          </a:p>
          <a:p>
            <a:r>
              <a:rPr lang="en-US" dirty="0" smtClean="0">
                <a:solidFill>
                  <a:schemeClr val="tx1"/>
                </a:solidFill>
              </a:rPr>
              <a:t>Memory</a:t>
            </a:r>
            <a:endParaRPr lang="en-US" dirty="0">
              <a:solidFill>
                <a:schemeClr val="tx1"/>
              </a:solidFill>
            </a:endParaRPr>
          </a:p>
        </p:txBody>
      </p:sp>
      <p:sp>
        <p:nvSpPr>
          <p:cNvPr id="1576978" name="Text Box 18"/>
          <p:cNvSpPr txBox="1">
            <a:spLocks noChangeArrowheads="1"/>
          </p:cNvSpPr>
          <p:nvPr/>
        </p:nvSpPr>
        <p:spPr bwMode="auto">
          <a:xfrm>
            <a:off x="1600200" y="3657600"/>
            <a:ext cx="685800" cy="366713"/>
          </a:xfrm>
          <a:prstGeom prst="rect">
            <a:avLst/>
          </a:prstGeom>
          <a:noFill/>
          <a:ln w="12700">
            <a:noFill/>
            <a:miter lim="800000"/>
            <a:headEnd/>
            <a:tailEnd/>
          </a:ln>
          <a:effectLst/>
        </p:spPr>
        <p:txBody>
          <a:bodyPr>
            <a:spAutoFit/>
          </a:bodyPr>
          <a:lstStyle/>
          <a:p>
            <a:r>
              <a:rPr lang="en-US">
                <a:solidFill>
                  <a:schemeClr val="tx1"/>
                </a:solidFill>
              </a:rPr>
              <a:t>bus</a:t>
            </a:r>
          </a:p>
        </p:txBody>
      </p:sp>
      <p:sp>
        <p:nvSpPr>
          <p:cNvPr id="1576979" name="Rectangle 19"/>
          <p:cNvSpPr>
            <a:spLocks noChangeArrowheads="1"/>
          </p:cNvSpPr>
          <p:nvPr/>
        </p:nvSpPr>
        <p:spPr bwMode="auto">
          <a:xfrm>
            <a:off x="1066800" y="1905000"/>
            <a:ext cx="1600200" cy="1600200"/>
          </a:xfrm>
          <a:prstGeom prst="rect">
            <a:avLst/>
          </a:prstGeom>
          <a:noFill/>
          <a:ln w="12700">
            <a:solidFill>
              <a:schemeClr val="accent2"/>
            </a:solidFill>
            <a:miter lim="800000"/>
            <a:headEnd/>
            <a:tailEnd/>
          </a:ln>
          <a:effectLst/>
        </p:spPr>
        <p:txBody>
          <a:bodyPr wrap="none" anchor="ctr"/>
          <a:lstStyle/>
          <a:p>
            <a:endParaRPr lang="en-US"/>
          </a:p>
        </p:txBody>
      </p:sp>
      <p:sp>
        <p:nvSpPr>
          <p:cNvPr id="1576980" name="Rectangle 20"/>
          <p:cNvSpPr>
            <a:spLocks noChangeArrowheads="1"/>
          </p:cNvSpPr>
          <p:nvPr/>
        </p:nvSpPr>
        <p:spPr bwMode="auto">
          <a:xfrm>
            <a:off x="2819400" y="1524000"/>
            <a:ext cx="5638800" cy="705321"/>
          </a:xfrm>
          <a:prstGeom prst="rect">
            <a:avLst/>
          </a:prstGeom>
          <a:noFill/>
          <a:ln w="12700">
            <a:noFill/>
            <a:miter lim="800000"/>
            <a:headEnd/>
            <a:tailEnd/>
          </a:ln>
          <a:effectLst/>
        </p:spPr>
        <p:txBody>
          <a:bodyPr wrap="square" lIns="90488" tIns="44450" rIns="90488" bIns="44450">
            <a:spAutoFit/>
          </a:bodyPr>
          <a:lstStyle/>
          <a:p>
            <a:r>
              <a:rPr lang="en-US" sz="2000" dirty="0">
                <a:solidFill>
                  <a:schemeClr val="tx1"/>
                </a:solidFill>
              </a:rPr>
              <a:t>One word wide organization (one word wide bus and one word wide memory)</a:t>
            </a:r>
            <a:endParaRPr lang="en-US" sz="2000" dirty="0"/>
          </a:p>
        </p:txBody>
      </p:sp>
      <p:sp>
        <p:nvSpPr>
          <p:cNvPr id="1576981" name="Rectangle 21"/>
          <p:cNvSpPr>
            <a:spLocks noChangeArrowheads="1"/>
          </p:cNvSpPr>
          <p:nvPr/>
        </p:nvSpPr>
        <p:spPr bwMode="auto">
          <a:xfrm>
            <a:off x="2819400" y="2286000"/>
            <a:ext cx="6019800" cy="4343400"/>
          </a:xfrm>
          <a:prstGeom prst="rect">
            <a:avLst/>
          </a:prstGeom>
          <a:noFill/>
          <a:ln w="12700">
            <a:noFill/>
            <a:miter lim="800000"/>
            <a:headEnd/>
            <a:tailEnd/>
          </a:ln>
          <a:effectLst/>
        </p:spPr>
        <p:txBody>
          <a:bodyPr lIns="90488" tIns="44450" rIns="90488" bIns="44450"/>
          <a:lstStyle/>
          <a:p>
            <a:pPr marL="457200" indent="-457200">
              <a:spcBef>
                <a:spcPts val="600"/>
              </a:spcBef>
              <a:buClr>
                <a:schemeClr val="accent1"/>
              </a:buClr>
              <a:buSzPct val="75000"/>
              <a:buFont typeface="Wingdings" pitchFamily="2" charset="2"/>
              <a:buChar char="q"/>
            </a:pPr>
            <a:r>
              <a:rPr lang="en-US" sz="2400" dirty="0">
                <a:solidFill>
                  <a:schemeClr val="tx1"/>
                </a:solidFill>
              </a:rPr>
              <a:t>Assume</a:t>
            </a:r>
          </a:p>
          <a:p>
            <a:pPr marL="914400" lvl="1" indent="-457200">
              <a:spcBef>
                <a:spcPts val="600"/>
              </a:spcBef>
              <a:buClr>
                <a:schemeClr val="accent1"/>
              </a:buClr>
              <a:buSzPct val="75000"/>
              <a:buFont typeface="Wingdings" pitchFamily="2" charset="2"/>
              <a:buAutoNum type="arabicPeriod"/>
            </a:pPr>
            <a:r>
              <a:rPr lang="en-US" sz="2000" dirty="0">
                <a:solidFill>
                  <a:schemeClr val="tx1"/>
                </a:solidFill>
              </a:rPr>
              <a:t>1 </a:t>
            </a:r>
            <a:r>
              <a:rPr lang="en-US" sz="2000" dirty="0" smtClean="0">
                <a:solidFill>
                  <a:schemeClr val="tx1"/>
                </a:solidFill>
              </a:rPr>
              <a:t>memory bus clock </a:t>
            </a:r>
            <a:r>
              <a:rPr lang="en-US" sz="2000" dirty="0">
                <a:solidFill>
                  <a:schemeClr val="tx1"/>
                </a:solidFill>
              </a:rPr>
              <a:t>cycle to send the </a:t>
            </a:r>
            <a:r>
              <a:rPr lang="en-US" sz="2000" dirty="0" err="1" smtClean="0">
                <a:solidFill>
                  <a:schemeClr val="tx1"/>
                </a:solidFill>
              </a:rPr>
              <a:t>addr</a:t>
            </a:r>
            <a:endParaRPr lang="en-US" sz="2000" dirty="0">
              <a:solidFill>
                <a:schemeClr val="tx1"/>
              </a:solidFill>
            </a:endParaRPr>
          </a:p>
          <a:p>
            <a:pPr marL="914400" lvl="1" indent="-457200">
              <a:spcBef>
                <a:spcPts val="600"/>
              </a:spcBef>
              <a:buClr>
                <a:schemeClr val="accent1"/>
              </a:buClr>
              <a:buSzPct val="75000"/>
              <a:buFont typeface="Wingdings" pitchFamily="2" charset="2"/>
              <a:buAutoNum type="arabicPeriod"/>
            </a:pPr>
            <a:r>
              <a:rPr lang="en-US" sz="2000" dirty="0" smtClean="0">
                <a:solidFill>
                  <a:schemeClr val="tx1"/>
                </a:solidFill>
              </a:rPr>
              <a:t>15 memory bus clock </a:t>
            </a:r>
            <a:r>
              <a:rPr lang="en-US" sz="2000" dirty="0">
                <a:solidFill>
                  <a:schemeClr val="tx1"/>
                </a:solidFill>
              </a:rPr>
              <a:t>cycles </a:t>
            </a:r>
            <a:r>
              <a:rPr lang="en-US" sz="2000" dirty="0" smtClean="0">
                <a:solidFill>
                  <a:schemeClr val="tx1"/>
                </a:solidFill>
              </a:rPr>
              <a:t>to get the 1</a:t>
            </a:r>
            <a:r>
              <a:rPr lang="en-US" sz="2000" baseline="30000" dirty="0" smtClean="0">
                <a:solidFill>
                  <a:schemeClr val="tx1"/>
                </a:solidFill>
              </a:rPr>
              <a:t>st</a:t>
            </a:r>
            <a:r>
              <a:rPr lang="en-US" sz="2000" dirty="0" smtClean="0">
                <a:solidFill>
                  <a:schemeClr val="tx1"/>
                </a:solidFill>
              </a:rPr>
              <a:t> word in the block from DRAM (row </a:t>
            </a:r>
            <a:r>
              <a:rPr lang="en-US" sz="2000" dirty="0" smtClean="0">
                <a:solidFill>
                  <a:schemeClr val="accent2"/>
                </a:solidFill>
              </a:rPr>
              <a:t>cycle</a:t>
            </a:r>
            <a:r>
              <a:rPr lang="en-US" sz="2000" dirty="0" smtClean="0">
                <a:solidFill>
                  <a:schemeClr val="tx1"/>
                </a:solidFill>
              </a:rPr>
              <a:t> time), 5 memory bus clock cycles for  2</a:t>
            </a:r>
            <a:r>
              <a:rPr lang="en-US" sz="2000" baseline="30000" dirty="0" smtClean="0">
                <a:solidFill>
                  <a:schemeClr val="tx1"/>
                </a:solidFill>
              </a:rPr>
              <a:t>nd</a:t>
            </a:r>
            <a:r>
              <a:rPr lang="en-US" sz="2000" dirty="0" smtClean="0">
                <a:solidFill>
                  <a:schemeClr val="tx1"/>
                </a:solidFill>
              </a:rPr>
              <a:t>, 3</a:t>
            </a:r>
            <a:r>
              <a:rPr lang="en-US" sz="2000" baseline="30000" dirty="0" smtClean="0">
                <a:solidFill>
                  <a:schemeClr val="tx1"/>
                </a:solidFill>
              </a:rPr>
              <a:t>rd</a:t>
            </a:r>
            <a:r>
              <a:rPr lang="en-US" sz="2000" dirty="0" smtClean="0">
                <a:solidFill>
                  <a:schemeClr val="tx1"/>
                </a:solidFill>
              </a:rPr>
              <a:t>, 4</a:t>
            </a:r>
            <a:r>
              <a:rPr lang="en-US" sz="2000" baseline="30000" dirty="0" smtClean="0">
                <a:solidFill>
                  <a:schemeClr val="tx1"/>
                </a:solidFill>
              </a:rPr>
              <a:t>th</a:t>
            </a:r>
            <a:r>
              <a:rPr lang="en-US" sz="2000" dirty="0" smtClean="0">
                <a:solidFill>
                  <a:schemeClr val="tx1"/>
                </a:solidFill>
              </a:rPr>
              <a:t> words (column </a:t>
            </a:r>
            <a:r>
              <a:rPr lang="en-US" sz="2000" dirty="0">
                <a:solidFill>
                  <a:schemeClr val="accent2"/>
                </a:solidFill>
              </a:rPr>
              <a:t>access</a:t>
            </a:r>
            <a:r>
              <a:rPr lang="en-US" sz="2000" dirty="0">
                <a:solidFill>
                  <a:schemeClr val="tx1"/>
                </a:solidFill>
              </a:rPr>
              <a:t> </a:t>
            </a:r>
            <a:r>
              <a:rPr lang="en-US" sz="2000" dirty="0" smtClean="0">
                <a:solidFill>
                  <a:schemeClr val="tx1"/>
                </a:solidFill>
              </a:rPr>
              <a:t>time)</a:t>
            </a:r>
            <a:endParaRPr lang="en-US" sz="2000" dirty="0">
              <a:solidFill>
                <a:schemeClr val="tx1"/>
              </a:solidFill>
            </a:endParaRPr>
          </a:p>
          <a:p>
            <a:pPr marL="914400" lvl="1" indent="-457200">
              <a:spcBef>
                <a:spcPts val="600"/>
              </a:spcBef>
              <a:buClr>
                <a:schemeClr val="accent1"/>
              </a:buClr>
              <a:buSzPct val="75000"/>
              <a:buFont typeface="Wingdings" pitchFamily="2" charset="2"/>
              <a:buAutoNum type="arabicPeriod"/>
            </a:pPr>
            <a:r>
              <a:rPr lang="en-US" sz="2000" dirty="0">
                <a:solidFill>
                  <a:schemeClr val="tx1"/>
                </a:solidFill>
              </a:rPr>
              <a:t>1 </a:t>
            </a:r>
            <a:r>
              <a:rPr lang="en-US" sz="2000" dirty="0" smtClean="0">
                <a:solidFill>
                  <a:schemeClr val="tx1"/>
                </a:solidFill>
              </a:rPr>
              <a:t>memory bus clock </a:t>
            </a:r>
            <a:r>
              <a:rPr lang="en-US" sz="2000" dirty="0">
                <a:solidFill>
                  <a:schemeClr val="tx1"/>
                </a:solidFill>
              </a:rPr>
              <a:t>cycle to return </a:t>
            </a:r>
            <a:r>
              <a:rPr lang="en-US" sz="2000" dirty="0" smtClean="0">
                <a:solidFill>
                  <a:schemeClr val="tx1"/>
                </a:solidFill>
              </a:rPr>
              <a:t>a word of data</a:t>
            </a:r>
            <a:endParaRPr lang="en-US" sz="2000" dirty="0">
              <a:solidFill>
                <a:schemeClr val="tx1"/>
              </a:solidFill>
            </a:endParaRPr>
          </a:p>
          <a:p>
            <a:pPr marL="457200" indent="-457200">
              <a:spcBef>
                <a:spcPts val="600"/>
              </a:spcBef>
              <a:buClr>
                <a:schemeClr val="accent1"/>
              </a:buClr>
              <a:buSzPct val="75000"/>
              <a:buFont typeface="Wingdings" pitchFamily="2" charset="2"/>
              <a:buChar char="q"/>
            </a:pPr>
            <a:r>
              <a:rPr lang="en-US" sz="2400" dirty="0">
                <a:solidFill>
                  <a:schemeClr val="tx1"/>
                </a:solidFill>
              </a:rPr>
              <a:t>Memory-Bus to Cache bandwidth</a:t>
            </a:r>
          </a:p>
          <a:p>
            <a:pPr marL="914400" lvl="1" indent="-457200">
              <a:spcBef>
                <a:spcPts val="600"/>
              </a:spcBef>
              <a:buClr>
                <a:schemeClr val="accent1"/>
              </a:buClr>
              <a:buSzPct val="75000"/>
              <a:buFont typeface="Wingdings" pitchFamily="2" charset="2"/>
              <a:buChar char="l"/>
            </a:pPr>
            <a:r>
              <a:rPr lang="en-US" sz="2000" dirty="0">
                <a:solidFill>
                  <a:schemeClr val="tx1"/>
                </a:solidFill>
              </a:rPr>
              <a:t>number of bytes accessed from memory and transferred to cache/CPU per </a:t>
            </a:r>
            <a:r>
              <a:rPr lang="en-US" sz="2000" dirty="0" smtClean="0">
                <a:solidFill>
                  <a:schemeClr val="tx1"/>
                </a:solidFill>
              </a:rPr>
              <a:t>memory bus clock </a:t>
            </a:r>
            <a:r>
              <a:rPr lang="en-US" sz="2000" dirty="0">
                <a:solidFill>
                  <a:schemeClr val="tx1"/>
                </a:solidFill>
              </a:rPr>
              <a:t>cycle</a:t>
            </a:r>
          </a:p>
        </p:txBody>
      </p:sp>
      <p:sp>
        <p:nvSpPr>
          <p:cNvPr id="1576982" name="Text Box 22"/>
          <p:cNvSpPr txBox="1">
            <a:spLocks noChangeArrowheads="1"/>
          </p:cNvSpPr>
          <p:nvPr/>
        </p:nvSpPr>
        <p:spPr bwMode="auto">
          <a:xfrm>
            <a:off x="152400" y="3733800"/>
            <a:ext cx="1219200" cy="1069975"/>
          </a:xfrm>
          <a:prstGeom prst="rect">
            <a:avLst/>
          </a:prstGeom>
          <a:noFill/>
          <a:ln w="12700">
            <a:noFill/>
            <a:miter lim="800000"/>
            <a:headEnd/>
            <a:tailEnd/>
          </a:ln>
          <a:effectLst/>
        </p:spPr>
        <p:txBody>
          <a:bodyPr>
            <a:spAutoFit/>
          </a:bodyPr>
          <a:lstStyle/>
          <a:p>
            <a:pPr algn="r"/>
            <a:r>
              <a:rPr lang="en-US" sz="1600"/>
              <a:t>32-bit data</a:t>
            </a:r>
          </a:p>
          <a:p>
            <a:pPr algn="r"/>
            <a:r>
              <a:rPr lang="en-US" sz="1600"/>
              <a:t>&amp;</a:t>
            </a:r>
          </a:p>
          <a:p>
            <a:pPr algn="r"/>
            <a:r>
              <a:rPr lang="en-US" sz="1600"/>
              <a:t>32-bit addr</a:t>
            </a:r>
          </a:p>
          <a:p>
            <a:pPr algn="r"/>
            <a:r>
              <a:rPr lang="en-US" sz="1600"/>
              <a:t>per cycle</a:t>
            </a:r>
          </a:p>
        </p:txBody>
      </p:sp>
      <p:sp>
        <p:nvSpPr>
          <p:cNvPr id="1576983" name="Line 23"/>
          <p:cNvSpPr>
            <a:spLocks noChangeShapeType="1"/>
          </p:cNvSpPr>
          <p:nvPr/>
        </p:nvSpPr>
        <p:spPr bwMode="auto">
          <a:xfrm>
            <a:off x="1371600" y="3733800"/>
            <a:ext cx="1066800" cy="0"/>
          </a:xfrm>
          <a:prstGeom prst="line">
            <a:avLst/>
          </a:prstGeom>
          <a:noFill/>
          <a:ln w="28575">
            <a:solidFill>
              <a:schemeClr val="accent1"/>
            </a:solidFill>
            <a:round/>
            <a:headEnd/>
            <a:tailEnd/>
          </a:ln>
          <a:effectLst/>
        </p:spPr>
        <p:txBody>
          <a:bodyPr/>
          <a:lstStyle/>
          <a:p>
            <a:endParaRPr lang="en-US"/>
          </a:p>
        </p:txBody>
      </p:sp>
      <p:sp>
        <p:nvSpPr>
          <p:cNvPr id="1576984" name="Line 24"/>
          <p:cNvSpPr>
            <a:spLocks noChangeShapeType="1"/>
          </p:cNvSpPr>
          <p:nvPr/>
        </p:nvSpPr>
        <p:spPr bwMode="auto">
          <a:xfrm flipV="1">
            <a:off x="1295400" y="3733800"/>
            <a:ext cx="228600" cy="304800"/>
          </a:xfrm>
          <a:prstGeom prst="line">
            <a:avLst/>
          </a:prstGeom>
          <a:noFill/>
          <a:ln w="12700">
            <a:solidFill>
              <a:schemeClr val="accent1"/>
            </a:solidFill>
            <a:round/>
            <a:headEnd/>
            <a:tailEnd type="triangle" w="med" len="med"/>
          </a:ln>
          <a:effectLst/>
        </p:spPr>
        <p:txBody>
          <a:bodyPr/>
          <a:lstStyle/>
          <a:p>
            <a:endParaRPr lang="en-US"/>
          </a:p>
        </p:txBody>
      </p:sp>
      <p:sp>
        <p:nvSpPr>
          <p:cNvPr id="1576985" name="Text Box 25"/>
          <p:cNvSpPr txBox="1">
            <a:spLocks noChangeArrowheads="1"/>
          </p:cNvSpPr>
          <p:nvPr/>
        </p:nvSpPr>
        <p:spPr bwMode="auto">
          <a:xfrm>
            <a:off x="914400" y="1600200"/>
            <a:ext cx="849313" cy="336550"/>
          </a:xfrm>
          <a:prstGeom prst="rect">
            <a:avLst/>
          </a:prstGeom>
          <a:noFill/>
          <a:ln w="12700">
            <a:noFill/>
            <a:miter lim="800000"/>
            <a:headEnd/>
            <a:tailEnd/>
          </a:ln>
          <a:effectLst/>
        </p:spPr>
        <p:txBody>
          <a:bodyPr wrap="none">
            <a:spAutoFit/>
          </a:bodyPr>
          <a:lstStyle/>
          <a:p>
            <a:r>
              <a:rPr lang="en-US" sz="1600">
                <a:solidFill>
                  <a:schemeClr val="accent2"/>
                </a:solidFill>
              </a:rPr>
              <a:t>on-chip</a:t>
            </a:r>
          </a:p>
        </p:txBody>
      </p:sp>
    </p:spTree>
  </p:cSld>
  <p:clrMapOvr>
    <a:masterClrMapping/>
  </p:clrMapOvr>
  <p:transition advTm="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769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81"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(DDR) SDRAM Operation</a:t>
            </a:r>
            <a:endParaRPr lang="en-US" dirty="0"/>
          </a:p>
        </p:txBody>
      </p:sp>
      <p:sp>
        <p:nvSpPr>
          <p:cNvPr id="4" name="Rectangle 2"/>
          <p:cNvSpPr>
            <a:spLocks noChangeArrowheads="1"/>
          </p:cNvSpPr>
          <p:nvPr/>
        </p:nvSpPr>
        <p:spPr bwMode="auto">
          <a:xfrm>
            <a:off x="5803900" y="1689100"/>
            <a:ext cx="1651000" cy="1651000"/>
          </a:xfrm>
          <a:prstGeom prst="rect">
            <a:avLst/>
          </a:prstGeom>
          <a:noFill/>
          <a:ln w="25400">
            <a:solidFill>
              <a:schemeClr val="tx1"/>
            </a:solidFill>
            <a:miter lim="800000"/>
            <a:headEnd/>
            <a:tailEnd/>
          </a:ln>
          <a:effectLst>
            <a:outerShdw dist="107763" dir="2700000" algn="ctr" rotWithShape="0">
              <a:schemeClr val="bg1"/>
            </a:outerShdw>
          </a:effectLst>
        </p:spPr>
        <p:txBody>
          <a:bodyPr wrap="none" anchor="ctr"/>
          <a:lstStyle/>
          <a:p>
            <a:endParaRPr lang="en-US"/>
          </a:p>
        </p:txBody>
      </p:sp>
      <p:sp>
        <p:nvSpPr>
          <p:cNvPr id="5" name="Line 3"/>
          <p:cNvSpPr>
            <a:spLocks noChangeShapeType="1"/>
          </p:cNvSpPr>
          <p:nvPr/>
        </p:nvSpPr>
        <p:spPr bwMode="auto">
          <a:xfrm>
            <a:off x="5422900" y="1676400"/>
            <a:ext cx="279400" cy="0"/>
          </a:xfrm>
          <a:prstGeom prst="line">
            <a:avLst/>
          </a:prstGeom>
          <a:noFill/>
          <a:ln w="25400">
            <a:solidFill>
              <a:schemeClr val="tx1"/>
            </a:solidFill>
            <a:round/>
            <a:headEnd/>
            <a:tailEnd/>
          </a:ln>
          <a:effectLst/>
        </p:spPr>
        <p:txBody>
          <a:bodyPr wrap="none" anchor="ctr"/>
          <a:lstStyle/>
          <a:p>
            <a:endParaRPr lang="en-US"/>
          </a:p>
        </p:txBody>
      </p:sp>
      <p:sp>
        <p:nvSpPr>
          <p:cNvPr id="6" name="Line 4"/>
          <p:cNvSpPr>
            <a:spLocks noChangeShapeType="1"/>
          </p:cNvSpPr>
          <p:nvPr/>
        </p:nvSpPr>
        <p:spPr bwMode="auto">
          <a:xfrm>
            <a:off x="5435600" y="3352800"/>
            <a:ext cx="279400" cy="0"/>
          </a:xfrm>
          <a:prstGeom prst="line">
            <a:avLst/>
          </a:prstGeom>
          <a:noFill/>
          <a:ln w="25400">
            <a:solidFill>
              <a:schemeClr val="tx1"/>
            </a:solidFill>
            <a:round/>
            <a:headEnd/>
            <a:tailEnd/>
          </a:ln>
          <a:effectLst/>
        </p:spPr>
        <p:txBody>
          <a:bodyPr wrap="none" anchor="ctr"/>
          <a:lstStyle/>
          <a:p>
            <a:endParaRPr lang="en-US"/>
          </a:p>
        </p:txBody>
      </p:sp>
      <p:sp>
        <p:nvSpPr>
          <p:cNvPr id="7" name="Line 5"/>
          <p:cNvSpPr>
            <a:spLocks noChangeShapeType="1"/>
          </p:cNvSpPr>
          <p:nvPr/>
        </p:nvSpPr>
        <p:spPr bwMode="auto">
          <a:xfrm flipV="1">
            <a:off x="5562600" y="2959100"/>
            <a:ext cx="0" cy="406400"/>
          </a:xfrm>
          <a:prstGeom prst="line">
            <a:avLst/>
          </a:prstGeom>
          <a:noFill/>
          <a:ln w="25400">
            <a:solidFill>
              <a:schemeClr val="tx1"/>
            </a:solidFill>
            <a:round/>
            <a:headEnd type="triangle" w="med" len="med"/>
            <a:tailEnd/>
          </a:ln>
          <a:effectLst/>
        </p:spPr>
        <p:txBody>
          <a:bodyPr wrap="none" anchor="ctr"/>
          <a:lstStyle/>
          <a:p>
            <a:endParaRPr lang="en-US"/>
          </a:p>
        </p:txBody>
      </p:sp>
      <p:sp>
        <p:nvSpPr>
          <p:cNvPr id="8" name="Line 6"/>
          <p:cNvSpPr>
            <a:spLocks noChangeShapeType="1"/>
          </p:cNvSpPr>
          <p:nvPr/>
        </p:nvSpPr>
        <p:spPr bwMode="auto">
          <a:xfrm>
            <a:off x="5562600" y="1689100"/>
            <a:ext cx="0" cy="355600"/>
          </a:xfrm>
          <a:prstGeom prst="line">
            <a:avLst/>
          </a:prstGeom>
          <a:noFill/>
          <a:ln w="25400">
            <a:solidFill>
              <a:schemeClr val="tx1"/>
            </a:solidFill>
            <a:round/>
            <a:headEnd type="triangle" w="med" len="med"/>
            <a:tailEnd/>
          </a:ln>
          <a:effectLst/>
        </p:spPr>
        <p:txBody>
          <a:bodyPr wrap="none" anchor="ctr"/>
          <a:lstStyle/>
          <a:p>
            <a:endParaRPr lang="en-US"/>
          </a:p>
        </p:txBody>
      </p:sp>
      <p:sp>
        <p:nvSpPr>
          <p:cNvPr id="9" name="Rectangle 7"/>
          <p:cNvSpPr>
            <a:spLocks noChangeArrowheads="1"/>
          </p:cNvSpPr>
          <p:nvPr/>
        </p:nvSpPr>
        <p:spPr bwMode="auto">
          <a:xfrm rot="16200000">
            <a:off x="5145088" y="2338387"/>
            <a:ext cx="812800" cy="333375"/>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N rows</a:t>
            </a:r>
          </a:p>
        </p:txBody>
      </p:sp>
      <p:sp>
        <p:nvSpPr>
          <p:cNvPr id="10" name="Line 8"/>
          <p:cNvSpPr>
            <a:spLocks noChangeShapeType="1"/>
          </p:cNvSpPr>
          <p:nvPr/>
        </p:nvSpPr>
        <p:spPr bwMode="auto">
          <a:xfrm>
            <a:off x="7842250" y="1009650"/>
            <a:ext cx="0" cy="279400"/>
          </a:xfrm>
          <a:prstGeom prst="line">
            <a:avLst/>
          </a:prstGeom>
          <a:noFill/>
          <a:ln w="25400">
            <a:solidFill>
              <a:schemeClr val="tx1"/>
            </a:solidFill>
            <a:round/>
            <a:headEnd/>
            <a:tailEnd/>
          </a:ln>
          <a:effectLst/>
        </p:spPr>
        <p:txBody>
          <a:bodyPr wrap="none" anchor="ctr"/>
          <a:lstStyle/>
          <a:p>
            <a:endParaRPr lang="en-US"/>
          </a:p>
        </p:txBody>
      </p:sp>
      <p:sp>
        <p:nvSpPr>
          <p:cNvPr id="11" name="Line 9"/>
          <p:cNvSpPr>
            <a:spLocks noChangeShapeType="1"/>
          </p:cNvSpPr>
          <p:nvPr/>
        </p:nvSpPr>
        <p:spPr bwMode="auto">
          <a:xfrm>
            <a:off x="6165850" y="1009650"/>
            <a:ext cx="0" cy="279400"/>
          </a:xfrm>
          <a:prstGeom prst="line">
            <a:avLst/>
          </a:prstGeom>
          <a:noFill/>
          <a:ln w="25400">
            <a:solidFill>
              <a:schemeClr val="tx1"/>
            </a:solidFill>
            <a:round/>
            <a:headEnd/>
            <a:tailEnd/>
          </a:ln>
          <a:effectLst/>
        </p:spPr>
        <p:txBody>
          <a:bodyPr wrap="none" anchor="ctr"/>
          <a:lstStyle/>
          <a:p>
            <a:endParaRPr lang="en-US"/>
          </a:p>
        </p:txBody>
      </p:sp>
      <p:sp>
        <p:nvSpPr>
          <p:cNvPr id="12" name="Line 10"/>
          <p:cNvSpPr>
            <a:spLocks noChangeShapeType="1"/>
          </p:cNvSpPr>
          <p:nvPr/>
        </p:nvSpPr>
        <p:spPr bwMode="auto">
          <a:xfrm>
            <a:off x="6178550" y="1149350"/>
            <a:ext cx="355600" cy="0"/>
          </a:xfrm>
          <a:prstGeom prst="line">
            <a:avLst/>
          </a:prstGeom>
          <a:noFill/>
          <a:ln w="25400">
            <a:solidFill>
              <a:schemeClr val="tx1"/>
            </a:solidFill>
            <a:round/>
            <a:headEnd type="triangle" w="med" len="med"/>
            <a:tailEnd/>
          </a:ln>
          <a:effectLst/>
        </p:spPr>
        <p:txBody>
          <a:bodyPr wrap="none" anchor="ctr"/>
          <a:lstStyle/>
          <a:p>
            <a:endParaRPr lang="en-US"/>
          </a:p>
        </p:txBody>
      </p:sp>
      <p:sp>
        <p:nvSpPr>
          <p:cNvPr id="13" name="Line 11"/>
          <p:cNvSpPr>
            <a:spLocks noChangeShapeType="1"/>
          </p:cNvSpPr>
          <p:nvPr/>
        </p:nvSpPr>
        <p:spPr bwMode="auto">
          <a:xfrm flipH="1">
            <a:off x="7448550" y="1149350"/>
            <a:ext cx="406400" cy="0"/>
          </a:xfrm>
          <a:prstGeom prst="line">
            <a:avLst/>
          </a:prstGeom>
          <a:noFill/>
          <a:ln w="25400">
            <a:solidFill>
              <a:schemeClr val="tx1"/>
            </a:solidFill>
            <a:round/>
            <a:headEnd type="triangle" w="med" len="med"/>
            <a:tailEnd/>
          </a:ln>
          <a:effectLst/>
        </p:spPr>
        <p:txBody>
          <a:bodyPr wrap="none" anchor="ctr"/>
          <a:lstStyle/>
          <a:p>
            <a:endParaRPr lang="en-US"/>
          </a:p>
        </p:txBody>
      </p:sp>
      <p:sp>
        <p:nvSpPr>
          <p:cNvPr id="14" name="Rectangle 12"/>
          <p:cNvSpPr>
            <a:spLocks noChangeArrowheads="1"/>
          </p:cNvSpPr>
          <p:nvPr/>
        </p:nvSpPr>
        <p:spPr bwMode="auto">
          <a:xfrm>
            <a:off x="6594475" y="969963"/>
            <a:ext cx="744538" cy="333375"/>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N cols</a:t>
            </a:r>
          </a:p>
        </p:txBody>
      </p:sp>
      <p:sp>
        <p:nvSpPr>
          <p:cNvPr id="15" name="Line 13"/>
          <p:cNvSpPr>
            <a:spLocks noChangeShapeType="1"/>
          </p:cNvSpPr>
          <p:nvPr/>
        </p:nvSpPr>
        <p:spPr bwMode="auto">
          <a:xfrm flipV="1">
            <a:off x="5803900" y="1358900"/>
            <a:ext cx="279400" cy="330200"/>
          </a:xfrm>
          <a:prstGeom prst="line">
            <a:avLst/>
          </a:prstGeom>
          <a:noFill/>
          <a:ln w="25400">
            <a:solidFill>
              <a:schemeClr val="tx1"/>
            </a:solidFill>
            <a:round/>
            <a:headEnd/>
            <a:tailEnd/>
          </a:ln>
          <a:effectLst/>
        </p:spPr>
        <p:txBody>
          <a:bodyPr wrap="none" anchor="ctr"/>
          <a:lstStyle/>
          <a:p>
            <a:endParaRPr lang="en-US"/>
          </a:p>
        </p:txBody>
      </p:sp>
      <p:sp>
        <p:nvSpPr>
          <p:cNvPr id="16" name="Line 14"/>
          <p:cNvSpPr>
            <a:spLocks noChangeShapeType="1"/>
          </p:cNvSpPr>
          <p:nvPr/>
        </p:nvSpPr>
        <p:spPr bwMode="auto">
          <a:xfrm flipV="1">
            <a:off x="7480300" y="1358900"/>
            <a:ext cx="279400" cy="330200"/>
          </a:xfrm>
          <a:prstGeom prst="line">
            <a:avLst/>
          </a:prstGeom>
          <a:noFill/>
          <a:ln w="25400">
            <a:solidFill>
              <a:schemeClr val="tx1"/>
            </a:solidFill>
            <a:round/>
            <a:headEnd/>
            <a:tailEnd/>
          </a:ln>
          <a:effectLst/>
        </p:spPr>
        <p:txBody>
          <a:bodyPr wrap="none" anchor="ctr"/>
          <a:lstStyle/>
          <a:p>
            <a:endParaRPr lang="en-US"/>
          </a:p>
        </p:txBody>
      </p:sp>
      <p:sp>
        <p:nvSpPr>
          <p:cNvPr id="17" name="Line 15"/>
          <p:cNvSpPr>
            <a:spLocks noChangeShapeType="1"/>
          </p:cNvSpPr>
          <p:nvPr/>
        </p:nvSpPr>
        <p:spPr bwMode="auto">
          <a:xfrm flipV="1">
            <a:off x="7467600" y="3022600"/>
            <a:ext cx="279400" cy="330200"/>
          </a:xfrm>
          <a:prstGeom prst="line">
            <a:avLst/>
          </a:prstGeom>
          <a:noFill/>
          <a:ln w="25400">
            <a:solidFill>
              <a:schemeClr val="tx1"/>
            </a:solidFill>
            <a:round/>
            <a:headEnd/>
            <a:tailEnd/>
          </a:ln>
          <a:effectLst/>
        </p:spPr>
        <p:txBody>
          <a:bodyPr wrap="none" anchor="ctr"/>
          <a:lstStyle/>
          <a:p>
            <a:endParaRPr lang="en-US"/>
          </a:p>
        </p:txBody>
      </p:sp>
      <p:sp>
        <p:nvSpPr>
          <p:cNvPr id="18" name="Line 16"/>
          <p:cNvSpPr>
            <a:spLocks noChangeShapeType="1"/>
          </p:cNvSpPr>
          <p:nvPr/>
        </p:nvSpPr>
        <p:spPr bwMode="auto">
          <a:xfrm>
            <a:off x="6108700" y="1371600"/>
            <a:ext cx="1651000" cy="0"/>
          </a:xfrm>
          <a:prstGeom prst="line">
            <a:avLst/>
          </a:prstGeom>
          <a:noFill/>
          <a:ln w="25400">
            <a:solidFill>
              <a:schemeClr val="tx1"/>
            </a:solidFill>
            <a:round/>
            <a:headEnd/>
            <a:tailEnd/>
          </a:ln>
          <a:effectLst/>
        </p:spPr>
        <p:txBody>
          <a:bodyPr wrap="none" anchor="ctr"/>
          <a:lstStyle/>
          <a:p>
            <a:endParaRPr lang="en-US"/>
          </a:p>
        </p:txBody>
      </p:sp>
      <p:sp>
        <p:nvSpPr>
          <p:cNvPr id="19" name="Line 17"/>
          <p:cNvSpPr>
            <a:spLocks noChangeShapeType="1"/>
          </p:cNvSpPr>
          <p:nvPr/>
        </p:nvSpPr>
        <p:spPr bwMode="auto">
          <a:xfrm>
            <a:off x="7772400" y="1384300"/>
            <a:ext cx="0" cy="1651000"/>
          </a:xfrm>
          <a:prstGeom prst="line">
            <a:avLst/>
          </a:prstGeom>
          <a:noFill/>
          <a:ln w="25400">
            <a:solidFill>
              <a:schemeClr val="tx1"/>
            </a:solidFill>
            <a:round/>
            <a:headEnd/>
            <a:tailEnd/>
          </a:ln>
          <a:effectLst/>
        </p:spPr>
        <p:txBody>
          <a:bodyPr wrap="none" anchor="ctr"/>
          <a:lstStyle/>
          <a:p>
            <a:endParaRPr lang="en-US"/>
          </a:p>
        </p:txBody>
      </p:sp>
      <p:sp>
        <p:nvSpPr>
          <p:cNvPr id="20" name="Rectangle 18"/>
          <p:cNvSpPr>
            <a:spLocks noChangeArrowheads="1"/>
          </p:cNvSpPr>
          <p:nvPr/>
        </p:nvSpPr>
        <p:spPr bwMode="auto">
          <a:xfrm>
            <a:off x="6310313" y="1828800"/>
            <a:ext cx="788987"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DRAM</a:t>
            </a:r>
          </a:p>
        </p:txBody>
      </p:sp>
      <p:sp>
        <p:nvSpPr>
          <p:cNvPr id="21" name="Line 19"/>
          <p:cNvSpPr>
            <a:spLocks noChangeShapeType="1"/>
          </p:cNvSpPr>
          <p:nvPr/>
        </p:nvSpPr>
        <p:spPr bwMode="auto">
          <a:xfrm flipH="1" flipV="1">
            <a:off x="5486400" y="1143000"/>
            <a:ext cx="850900" cy="393700"/>
          </a:xfrm>
          <a:prstGeom prst="line">
            <a:avLst/>
          </a:prstGeom>
          <a:noFill/>
          <a:ln w="25400">
            <a:solidFill>
              <a:schemeClr val="tx1"/>
            </a:solidFill>
            <a:round/>
            <a:headEnd/>
            <a:tailEnd/>
          </a:ln>
          <a:effectLst/>
        </p:spPr>
        <p:txBody>
          <a:bodyPr wrap="none" anchor="ctr"/>
          <a:lstStyle/>
          <a:p>
            <a:endParaRPr lang="en-US"/>
          </a:p>
        </p:txBody>
      </p:sp>
      <p:sp>
        <p:nvSpPr>
          <p:cNvPr id="22" name="Rectangle 20"/>
          <p:cNvSpPr>
            <a:spLocks noChangeArrowheads="1"/>
          </p:cNvSpPr>
          <p:nvPr/>
        </p:nvSpPr>
        <p:spPr bwMode="auto">
          <a:xfrm>
            <a:off x="3657600" y="685800"/>
            <a:ext cx="992188" cy="57785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Column</a:t>
            </a:r>
          </a:p>
          <a:p>
            <a:pPr algn="ctr"/>
            <a:r>
              <a:rPr lang="en-US" sz="1600" b="1">
                <a:solidFill>
                  <a:schemeClr val="tx1"/>
                </a:solidFill>
              </a:rPr>
              <a:t>Address</a:t>
            </a:r>
          </a:p>
        </p:txBody>
      </p:sp>
      <p:sp>
        <p:nvSpPr>
          <p:cNvPr id="23" name="Line 21"/>
          <p:cNvSpPr>
            <a:spLocks noChangeShapeType="1"/>
          </p:cNvSpPr>
          <p:nvPr/>
        </p:nvSpPr>
        <p:spPr bwMode="auto">
          <a:xfrm>
            <a:off x="6324600" y="3822700"/>
            <a:ext cx="0" cy="292100"/>
          </a:xfrm>
          <a:prstGeom prst="line">
            <a:avLst/>
          </a:prstGeom>
          <a:noFill/>
          <a:ln w="25400">
            <a:solidFill>
              <a:schemeClr val="tx1"/>
            </a:solidFill>
            <a:round/>
            <a:headEnd/>
            <a:tailEnd type="triangle" w="med" len="med"/>
          </a:ln>
          <a:effectLst/>
        </p:spPr>
        <p:txBody>
          <a:bodyPr wrap="none" anchor="ctr"/>
          <a:lstStyle/>
          <a:p>
            <a:endParaRPr lang="en-US"/>
          </a:p>
        </p:txBody>
      </p:sp>
      <p:sp>
        <p:nvSpPr>
          <p:cNvPr id="24" name="Rectangle 22"/>
          <p:cNvSpPr>
            <a:spLocks noChangeArrowheads="1"/>
          </p:cNvSpPr>
          <p:nvPr/>
        </p:nvSpPr>
        <p:spPr bwMode="auto">
          <a:xfrm>
            <a:off x="5715000" y="4038600"/>
            <a:ext cx="1392238"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M-bit Output</a:t>
            </a:r>
          </a:p>
        </p:txBody>
      </p:sp>
      <p:grpSp>
        <p:nvGrpSpPr>
          <p:cNvPr id="25" name="Group 23"/>
          <p:cNvGrpSpPr>
            <a:grpSpLocks/>
          </p:cNvGrpSpPr>
          <p:nvPr/>
        </p:nvGrpSpPr>
        <p:grpSpPr bwMode="auto">
          <a:xfrm>
            <a:off x="5803900" y="3187700"/>
            <a:ext cx="3016250" cy="1003300"/>
            <a:chOff x="3656" y="2008"/>
            <a:chExt cx="1900" cy="632"/>
          </a:xfrm>
        </p:grpSpPr>
        <p:sp>
          <p:nvSpPr>
            <p:cNvPr id="26" name="Rectangle 24"/>
            <p:cNvSpPr>
              <a:spLocks noChangeArrowheads="1"/>
            </p:cNvSpPr>
            <p:nvPr/>
          </p:nvSpPr>
          <p:spPr bwMode="auto">
            <a:xfrm>
              <a:off x="3656" y="2216"/>
              <a:ext cx="1040" cy="176"/>
            </a:xfrm>
            <a:prstGeom prst="rect">
              <a:avLst/>
            </a:prstGeom>
            <a:noFill/>
            <a:ln w="25400">
              <a:solidFill>
                <a:schemeClr val="accent1"/>
              </a:solidFill>
              <a:miter lim="800000"/>
              <a:headEnd/>
              <a:tailEnd/>
            </a:ln>
            <a:effectLst/>
          </p:spPr>
          <p:txBody>
            <a:bodyPr wrap="none" anchor="ctr"/>
            <a:lstStyle/>
            <a:p>
              <a:endParaRPr lang="en-US"/>
            </a:p>
          </p:txBody>
        </p:sp>
        <p:sp>
          <p:nvSpPr>
            <p:cNvPr id="27" name="Line 25"/>
            <p:cNvSpPr>
              <a:spLocks noChangeShapeType="1"/>
            </p:cNvSpPr>
            <p:nvPr/>
          </p:nvSpPr>
          <p:spPr bwMode="auto">
            <a:xfrm flipV="1">
              <a:off x="4712" y="2008"/>
              <a:ext cx="176" cy="208"/>
            </a:xfrm>
            <a:prstGeom prst="line">
              <a:avLst/>
            </a:prstGeom>
            <a:noFill/>
            <a:ln w="25400">
              <a:solidFill>
                <a:schemeClr val="accent1"/>
              </a:solidFill>
              <a:round/>
              <a:headEnd/>
              <a:tailEnd/>
            </a:ln>
            <a:effectLst/>
          </p:spPr>
          <p:txBody>
            <a:bodyPr wrap="none" anchor="ctr"/>
            <a:lstStyle/>
            <a:p>
              <a:endParaRPr lang="en-US"/>
            </a:p>
          </p:txBody>
        </p:sp>
        <p:sp>
          <p:nvSpPr>
            <p:cNvPr id="28" name="Line 26"/>
            <p:cNvSpPr>
              <a:spLocks noChangeShapeType="1"/>
            </p:cNvSpPr>
            <p:nvPr/>
          </p:nvSpPr>
          <p:spPr bwMode="auto">
            <a:xfrm>
              <a:off x="4896" y="2024"/>
              <a:ext cx="0" cy="176"/>
            </a:xfrm>
            <a:prstGeom prst="line">
              <a:avLst/>
            </a:prstGeom>
            <a:noFill/>
            <a:ln w="25400">
              <a:solidFill>
                <a:schemeClr val="accent1"/>
              </a:solidFill>
              <a:round/>
              <a:headEnd/>
              <a:tailEnd/>
            </a:ln>
            <a:effectLst/>
          </p:spPr>
          <p:txBody>
            <a:bodyPr wrap="none" anchor="ctr"/>
            <a:lstStyle/>
            <a:p>
              <a:endParaRPr lang="en-US"/>
            </a:p>
          </p:txBody>
        </p:sp>
        <p:sp>
          <p:nvSpPr>
            <p:cNvPr id="29" name="Line 27"/>
            <p:cNvSpPr>
              <a:spLocks noChangeShapeType="1"/>
            </p:cNvSpPr>
            <p:nvPr/>
          </p:nvSpPr>
          <p:spPr bwMode="auto">
            <a:xfrm flipV="1">
              <a:off x="4712" y="2200"/>
              <a:ext cx="176" cy="208"/>
            </a:xfrm>
            <a:prstGeom prst="line">
              <a:avLst/>
            </a:prstGeom>
            <a:noFill/>
            <a:ln w="25400">
              <a:solidFill>
                <a:schemeClr val="accent1"/>
              </a:solidFill>
              <a:round/>
              <a:headEnd/>
              <a:tailEnd/>
            </a:ln>
            <a:effectLst/>
          </p:spPr>
          <p:txBody>
            <a:bodyPr wrap="none" anchor="ctr"/>
            <a:lstStyle/>
            <a:p>
              <a:endParaRPr lang="en-US"/>
            </a:p>
          </p:txBody>
        </p:sp>
        <p:sp>
          <p:nvSpPr>
            <p:cNvPr id="30" name="Line 28"/>
            <p:cNvSpPr>
              <a:spLocks noChangeShapeType="1"/>
            </p:cNvSpPr>
            <p:nvPr/>
          </p:nvSpPr>
          <p:spPr bwMode="auto">
            <a:xfrm>
              <a:off x="4704" y="2456"/>
              <a:ext cx="0" cy="128"/>
            </a:xfrm>
            <a:prstGeom prst="line">
              <a:avLst/>
            </a:prstGeom>
            <a:noFill/>
            <a:ln w="25400">
              <a:solidFill>
                <a:schemeClr val="tx1"/>
              </a:solidFill>
              <a:round/>
              <a:headEnd/>
              <a:tailEnd/>
            </a:ln>
            <a:effectLst/>
          </p:spPr>
          <p:txBody>
            <a:bodyPr wrap="none" anchor="ctr"/>
            <a:lstStyle/>
            <a:p>
              <a:endParaRPr lang="en-US"/>
            </a:p>
          </p:txBody>
        </p:sp>
        <p:sp>
          <p:nvSpPr>
            <p:cNvPr id="31" name="Line 29"/>
            <p:cNvSpPr>
              <a:spLocks noChangeShapeType="1"/>
            </p:cNvSpPr>
            <p:nvPr/>
          </p:nvSpPr>
          <p:spPr bwMode="auto">
            <a:xfrm>
              <a:off x="4944" y="2160"/>
              <a:ext cx="0" cy="176"/>
            </a:xfrm>
            <a:prstGeom prst="line">
              <a:avLst/>
            </a:prstGeom>
            <a:noFill/>
            <a:ln w="25400">
              <a:solidFill>
                <a:schemeClr val="tx1"/>
              </a:solidFill>
              <a:round/>
              <a:headEnd/>
              <a:tailEnd/>
            </a:ln>
            <a:effectLst/>
          </p:spPr>
          <p:txBody>
            <a:bodyPr wrap="none" anchor="ctr"/>
            <a:lstStyle/>
            <a:p>
              <a:endParaRPr lang="en-US"/>
            </a:p>
          </p:txBody>
        </p:sp>
        <p:sp>
          <p:nvSpPr>
            <p:cNvPr id="32" name="Line 30"/>
            <p:cNvSpPr>
              <a:spLocks noChangeShapeType="1"/>
            </p:cNvSpPr>
            <p:nvPr/>
          </p:nvSpPr>
          <p:spPr bwMode="auto">
            <a:xfrm flipV="1">
              <a:off x="4560" y="2488"/>
              <a:ext cx="136" cy="152"/>
            </a:xfrm>
            <a:prstGeom prst="line">
              <a:avLst/>
            </a:prstGeom>
            <a:noFill/>
            <a:ln w="25400">
              <a:solidFill>
                <a:schemeClr val="tx1"/>
              </a:solidFill>
              <a:round/>
              <a:headEnd/>
              <a:tailEnd type="triangle" w="med" len="med"/>
            </a:ln>
            <a:effectLst/>
          </p:spPr>
          <p:txBody>
            <a:bodyPr wrap="none" anchor="ctr"/>
            <a:lstStyle/>
            <a:p>
              <a:endParaRPr lang="en-US"/>
            </a:p>
          </p:txBody>
        </p:sp>
        <p:sp>
          <p:nvSpPr>
            <p:cNvPr id="33" name="Line 31"/>
            <p:cNvSpPr>
              <a:spLocks noChangeShapeType="1"/>
            </p:cNvSpPr>
            <p:nvPr/>
          </p:nvSpPr>
          <p:spPr bwMode="auto">
            <a:xfrm flipV="1">
              <a:off x="4944" y="2016"/>
              <a:ext cx="144" cy="208"/>
            </a:xfrm>
            <a:prstGeom prst="line">
              <a:avLst/>
            </a:prstGeom>
            <a:noFill/>
            <a:ln w="25400">
              <a:solidFill>
                <a:schemeClr val="tx1"/>
              </a:solidFill>
              <a:round/>
              <a:headEnd type="triangle" w="med" len="med"/>
              <a:tailEnd/>
            </a:ln>
            <a:effectLst/>
          </p:spPr>
          <p:txBody>
            <a:bodyPr wrap="none" anchor="ctr"/>
            <a:lstStyle/>
            <a:p>
              <a:endParaRPr lang="en-US"/>
            </a:p>
          </p:txBody>
        </p:sp>
        <p:sp>
          <p:nvSpPr>
            <p:cNvPr id="34" name="Rectangle 32"/>
            <p:cNvSpPr>
              <a:spLocks noChangeArrowheads="1"/>
            </p:cNvSpPr>
            <p:nvPr/>
          </p:nvSpPr>
          <p:spPr bwMode="auto">
            <a:xfrm>
              <a:off x="4752" y="2352"/>
              <a:ext cx="804" cy="210"/>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M bit planes</a:t>
              </a:r>
            </a:p>
          </p:txBody>
        </p:sp>
        <p:sp>
          <p:nvSpPr>
            <p:cNvPr id="35" name="Line 33"/>
            <p:cNvSpPr>
              <a:spLocks noChangeShapeType="1"/>
            </p:cNvSpPr>
            <p:nvPr/>
          </p:nvSpPr>
          <p:spPr bwMode="auto">
            <a:xfrm flipV="1">
              <a:off x="3656" y="2104"/>
              <a:ext cx="80" cy="112"/>
            </a:xfrm>
            <a:prstGeom prst="line">
              <a:avLst/>
            </a:prstGeom>
            <a:noFill/>
            <a:ln w="25400">
              <a:solidFill>
                <a:schemeClr val="accent1"/>
              </a:solidFill>
              <a:round/>
              <a:headEnd/>
              <a:tailEnd/>
            </a:ln>
            <a:effectLst/>
          </p:spPr>
          <p:txBody>
            <a:bodyPr wrap="none" anchor="ctr"/>
            <a:lstStyle/>
            <a:p>
              <a:endParaRPr lang="en-US"/>
            </a:p>
          </p:txBody>
        </p:sp>
        <p:sp>
          <p:nvSpPr>
            <p:cNvPr id="36" name="Line 34"/>
            <p:cNvSpPr>
              <a:spLocks noChangeShapeType="1"/>
            </p:cNvSpPr>
            <p:nvPr/>
          </p:nvSpPr>
          <p:spPr bwMode="auto">
            <a:xfrm flipH="1">
              <a:off x="4792" y="2016"/>
              <a:ext cx="112" cy="0"/>
            </a:xfrm>
            <a:prstGeom prst="line">
              <a:avLst/>
            </a:prstGeom>
            <a:noFill/>
            <a:ln w="25400">
              <a:solidFill>
                <a:schemeClr val="accent1"/>
              </a:solidFill>
              <a:round/>
              <a:headEnd/>
              <a:tailEnd/>
            </a:ln>
            <a:effectLst/>
          </p:spPr>
          <p:txBody>
            <a:bodyPr wrap="none" anchor="ctr"/>
            <a:lstStyle/>
            <a:p>
              <a:endParaRPr lang="en-US"/>
            </a:p>
          </p:txBody>
        </p:sp>
        <p:sp>
          <p:nvSpPr>
            <p:cNvPr id="37" name="Rectangle 35"/>
            <p:cNvSpPr>
              <a:spLocks noChangeArrowheads="1"/>
            </p:cNvSpPr>
            <p:nvPr/>
          </p:nvSpPr>
          <p:spPr bwMode="auto">
            <a:xfrm>
              <a:off x="3687" y="2208"/>
              <a:ext cx="940" cy="210"/>
            </a:xfrm>
            <a:prstGeom prst="rect">
              <a:avLst/>
            </a:prstGeom>
            <a:noFill/>
            <a:ln w="12700">
              <a:noFill/>
              <a:miter lim="800000"/>
              <a:headEnd/>
              <a:tailEnd/>
            </a:ln>
            <a:effectLst/>
          </p:spPr>
          <p:txBody>
            <a:bodyPr wrap="none" lIns="90488" tIns="44450" rIns="90488" bIns="44450">
              <a:spAutoFit/>
            </a:bodyPr>
            <a:lstStyle/>
            <a:p>
              <a:r>
                <a:rPr lang="en-US" sz="1600" b="1"/>
                <a:t>  N x M SRAM</a:t>
              </a:r>
            </a:p>
          </p:txBody>
        </p:sp>
      </p:grpSp>
      <p:sp>
        <p:nvSpPr>
          <p:cNvPr id="38" name="Line 36"/>
          <p:cNvSpPr>
            <a:spLocks noChangeShapeType="1"/>
          </p:cNvSpPr>
          <p:nvPr/>
        </p:nvSpPr>
        <p:spPr bwMode="auto">
          <a:xfrm>
            <a:off x="5803900" y="2514600"/>
            <a:ext cx="1651000" cy="0"/>
          </a:xfrm>
          <a:prstGeom prst="line">
            <a:avLst/>
          </a:prstGeom>
          <a:noFill/>
          <a:ln w="25400">
            <a:solidFill>
              <a:schemeClr val="tx1"/>
            </a:solidFill>
            <a:round/>
            <a:headEnd/>
            <a:tailEnd/>
          </a:ln>
          <a:effectLst/>
        </p:spPr>
        <p:txBody>
          <a:bodyPr wrap="none" anchor="ctr"/>
          <a:lstStyle/>
          <a:p>
            <a:endParaRPr lang="en-US"/>
          </a:p>
        </p:txBody>
      </p:sp>
      <p:sp>
        <p:nvSpPr>
          <p:cNvPr id="39" name="Line 37"/>
          <p:cNvSpPr>
            <a:spLocks noChangeShapeType="1"/>
          </p:cNvSpPr>
          <p:nvPr/>
        </p:nvSpPr>
        <p:spPr bwMode="auto">
          <a:xfrm>
            <a:off x="5803900" y="2819400"/>
            <a:ext cx="1651000" cy="0"/>
          </a:xfrm>
          <a:prstGeom prst="line">
            <a:avLst/>
          </a:prstGeom>
          <a:noFill/>
          <a:ln w="25400">
            <a:solidFill>
              <a:schemeClr val="tx1"/>
            </a:solidFill>
            <a:round/>
            <a:headEnd/>
            <a:tailEnd/>
          </a:ln>
          <a:effectLst/>
        </p:spPr>
        <p:txBody>
          <a:bodyPr wrap="none" anchor="ctr"/>
          <a:lstStyle/>
          <a:p>
            <a:endParaRPr lang="en-US"/>
          </a:p>
        </p:txBody>
      </p:sp>
      <p:sp>
        <p:nvSpPr>
          <p:cNvPr id="40" name="Line 38"/>
          <p:cNvSpPr>
            <a:spLocks noChangeShapeType="1"/>
          </p:cNvSpPr>
          <p:nvPr/>
        </p:nvSpPr>
        <p:spPr bwMode="auto">
          <a:xfrm flipV="1">
            <a:off x="7480300" y="2197100"/>
            <a:ext cx="279400" cy="330200"/>
          </a:xfrm>
          <a:prstGeom prst="line">
            <a:avLst/>
          </a:prstGeom>
          <a:noFill/>
          <a:ln w="25400">
            <a:solidFill>
              <a:schemeClr val="tx1"/>
            </a:solidFill>
            <a:round/>
            <a:headEnd/>
            <a:tailEnd/>
          </a:ln>
          <a:effectLst/>
        </p:spPr>
        <p:txBody>
          <a:bodyPr wrap="none" anchor="ctr"/>
          <a:lstStyle/>
          <a:p>
            <a:endParaRPr lang="en-US"/>
          </a:p>
        </p:txBody>
      </p:sp>
      <p:sp>
        <p:nvSpPr>
          <p:cNvPr id="41" name="Line 39"/>
          <p:cNvSpPr>
            <a:spLocks noChangeShapeType="1"/>
          </p:cNvSpPr>
          <p:nvPr/>
        </p:nvSpPr>
        <p:spPr bwMode="auto">
          <a:xfrm flipV="1">
            <a:off x="7480300" y="2501900"/>
            <a:ext cx="279400" cy="330200"/>
          </a:xfrm>
          <a:prstGeom prst="line">
            <a:avLst/>
          </a:prstGeom>
          <a:noFill/>
          <a:ln w="25400">
            <a:solidFill>
              <a:schemeClr val="tx1"/>
            </a:solidFill>
            <a:round/>
            <a:headEnd/>
            <a:tailEnd/>
          </a:ln>
          <a:effectLst/>
        </p:spPr>
        <p:txBody>
          <a:bodyPr wrap="none" anchor="ctr"/>
          <a:lstStyle/>
          <a:p>
            <a:endParaRPr lang="en-US"/>
          </a:p>
        </p:txBody>
      </p:sp>
      <p:sp>
        <p:nvSpPr>
          <p:cNvPr id="42" name="Line 40"/>
          <p:cNvSpPr>
            <a:spLocks noChangeShapeType="1"/>
          </p:cNvSpPr>
          <p:nvPr/>
        </p:nvSpPr>
        <p:spPr bwMode="auto">
          <a:xfrm>
            <a:off x="6629400" y="2819400"/>
            <a:ext cx="0" cy="660400"/>
          </a:xfrm>
          <a:prstGeom prst="line">
            <a:avLst/>
          </a:prstGeom>
          <a:noFill/>
          <a:ln w="50800">
            <a:solidFill>
              <a:schemeClr val="tx1"/>
            </a:solidFill>
            <a:round/>
            <a:headEnd/>
            <a:tailEnd type="triangle" w="med" len="med"/>
          </a:ln>
          <a:effectLst/>
        </p:spPr>
        <p:txBody>
          <a:bodyPr wrap="none" anchor="ctr"/>
          <a:lstStyle/>
          <a:p>
            <a:endParaRPr lang="en-US"/>
          </a:p>
        </p:txBody>
      </p:sp>
      <p:sp>
        <p:nvSpPr>
          <p:cNvPr id="43" name="Line 41"/>
          <p:cNvSpPr>
            <a:spLocks noChangeShapeType="1"/>
          </p:cNvSpPr>
          <p:nvPr/>
        </p:nvSpPr>
        <p:spPr bwMode="auto">
          <a:xfrm>
            <a:off x="7632700" y="2514600"/>
            <a:ext cx="825500" cy="0"/>
          </a:xfrm>
          <a:prstGeom prst="line">
            <a:avLst/>
          </a:prstGeom>
          <a:noFill/>
          <a:ln w="25400">
            <a:solidFill>
              <a:schemeClr val="tx1"/>
            </a:solidFill>
            <a:round/>
            <a:headEnd type="triangle" w="med" len="med"/>
            <a:tailEnd/>
          </a:ln>
          <a:effectLst/>
        </p:spPr>
        <p:txBody>
          <a:bodyPr wrap="none" anchor="ctr"/>
          <a:lstStyle/>
          <a:p>
            <a:endParaRPr lang="en-US"/>
          </a:p>
        </p:txBody>
      </p:sp>
      <p:sp>
        <p:nvSpPr>
          <p:cNvPr id="44" name="Rectangle 42"/>
          <p:cNvSpPr>
            <a:spLocks noChangeArrowheads="1"/>
          </p:cNvSpPr>
          <p:nvPr/>
        </p:nvSpPr>
        <p:spPr bwMode="auto">
          <a:xfrm>
            <a:off x="7785100" y="1981200"/>
            <a:ext cx="992188" cy="577850"/>
          </a:xfrm>
          <a:prstGeom prst="rect">
            <a:avLst/>
          </a:prstGeom>
          <a:noFill/>
          <a:ln w="12700">
            <a:noFill/>
            <a:miter lim="800000"/>
            <a:headEnd/>
            <a:tailEnd/>
          </a:ln>
          <a:effectLst/>
        </p:spPr>
        <p:txBody>
          <a:bodyPr wrap="none" lIns="90488" tIns="44450" rIns="90488" bIns="44450">
            <a:spAutoFit/>
          </a:bodyPr>
          <a:lstStyle/>
          <a:p>
            <a:pPr algn="ctr"/>
            <a:r>
              <a:rPr lang="en-US" sz="1600" b="1">
                <a:solidFill>
                  <a:schemeClr val="tx1"/>
                </a:solidFill>
              </a:rPr>
              <a:t>Row</a:t>
            </a:r>
          </a:p>
          <a:p>
            <a:pPr algn="ctr"/>
            <a:r>
              <a:rPr lang="en-US" sz="1600" b="1">
                <a:solidFill>
                  <a:schemeClr val="tx1"/>
                </a:solidFill>
              </a:rPr>
              <a:t>Address</a:t>
            </a:r>
          </a:p>
        </p:txBody>
      </p:sp>
      <p:sp>
        <p:nvSpPr>
          <p:cNvPr id="45" name="Line 43"/>
          <p:cNvSpPr>
            <a:spLocks noChangeShapeType="1"/>
          </p:cNvSpPr>
          <p:nvPr/>
        </p:nvSpPr>
        <p:spPr bwMode="auto">
          <a:xfrm>
            <a:off x="6324600" y="1536700"/>
            <a:ext cx="0" cy="1968500"/>
          </a:xfrm>
          <a:prstGeom prst="line">
            <a:avLst/>
          </a:prstGeom>
          <a:noFill/>
          <a:ln w="25400">
            <a:solidFill>
              <a:schemeClr val="tx1"/>
            </a:solidFill>
            <a:round/>
            <a:headEnd/>
            <a:tailEnd type="triangle" w="med" len="med"/>
          </a:ln>
          <a:effectLst/>
        </p:spPr>
        <p:txBody>
          <a:bodyPr wrap="none" anchor="ctr"/>
          <a:lstStyle/>
          <a:p>
            <a:endParaRPr lang="en-US"/>
          </a:p>
        </p:txBody>
      </p:sp>
      <p:sp>
        <p:nvSpPr>
          <p:cNvPr id="46" name="Line 45"/>
          <p:cNvSpPr>
            <a:spLocks noChangeShapeType="1"/>
          </p:cNvSpPr>
          <p:nvPr/>
        </p:nvSpPr>
        <p:spPr bwMode="auto">
          <a:xfrm flipV="1">
            <a:off x="5791200" y="2209800"/>
            <a:ext cx="279400" cy="330200"/>
          </a:xfrm>
          <a:prstGeom prst="line">
            <a:avLst/>
          </a:prstGeom>
          <a:noFill/>
          <a:ln w="25400">
            <a:solidFill>
              <a:schemeClr val="tx1"/>
            </a:solidFill>
            <a:prstDash val="sysDot"/>
            <a:round/>
            <a:headEnd/>
            <a:tailEnd/>
          </a:ln>
          <a:effectLst/>
        </p:spPr>
        <p:txBody>
          <a:bodyPr wrap="none" anchor="ctr"/>
          <a:lstStyle/>
          <a:p>
            <a:endParaRPr lang="en-US"/>
          </a:p>
        </p:txBody>
      </p:sp>
      <p:sp>
        <p:nvSpPr>
          <p:cNvPr id="47" name="Line 46"/>
          <p:cNvSpPr>
            <a:spLocks noChangeShapeType="1"/>
          </p:cNvSpPr>
          <p:nvPr/>
        </p:nvSpPr>
        <p:spPr bwMode="auto">
          <a:xfrm>
            <a:off x="6096000" y="2209800"/>
            <a:ext cx="1651000" cy="0"/>
          </a:xfrm>
          <a:prstGeom prst="line">
            <a:avLst/>
          </a:prstGeom>
          <a:noFill/>
          <a:ln w="25400">
            <a:solidFill>
              <a:schemeClr val="tx1"/>
            </a:solidFill>
            <a:prstDash val="sysDot"/>
            <a:round/>
            <a:headEnd/>
            <a:tailEnd/>
          </a:ln>
          <a:effectLst/>
        </p:spPr>
        <p:txBody>
          <a:bodyPr wrap="none" anchor="ctr"/>
          <a:lstStyle/>
          <a:p>
            <a:endParaRPr lang="en-US"/>
          </a:p>
        </p:txBody>
      </p:sp>
      <p:sp>
        <p:nvSpPr>
          <p:cNvPr id="48" name="Rectangle 47"/>
          <p:cNvSpPr>
            <a:spLocks noChangeArrowheads="1"/>
          </p:cNvSpPr>
          <p:nvPr/>
        </p:nvSpPr>
        <p:spPr bwMode="auto">
          <a:xfrm>
            <a:off x="381000" y="838200"/>
            <a:ext cx="4686300" cy="3427605"/>
          </a:xfrm>
          <a:prstGeom prst="rect">
            <a:avLst/>
          </a:prstGeom>
          <a:noFill/>
          <a:ln w="12700">
            <a:noFill/>
            <a:miter lim="800000"/>
            <a:headEnd/>
            <a:tailEnd/>
          </a:ln>
          <a:effectLst/>
        </p:spPr>
        <p:txBody>
          <a:bodyPr lIns="63500" tIns="25400" rIns="63500" bIns="25400">
            <a:spAutoFit/>
          </a:bodyPr>
          <a:lstStyle/>
          <a:p>
            <a:pPr marL="287338" indent="-287338">
              <a:spcBef>
                <a:spcPct val="30000"/>
              </a:spcBef>
              <a:buClr>
                <a:schemeClr val="accent1"/>
              </a:buClr>
              <a:buSzPct val="75000"/>
              <a:buFont typeface="Wingdings" pitchFamily="2" charset="2"/>
              <a:buChar char="q"/>
            </a:pPr>
            <a:r>
              <a:rPr lang="en-US" sz="2400" dirty="0">
                <a:solidFill>
                  <a:schemeClr val="tx1"/>
                </a:solidFill>
              </a:rPr>
              <a:t>After a row is                       read into the SRAM register</a:t>
            </a:r>
          </a:p>
          <a:p>
            <a:pPr marL="741363" lvl="1" indent="-246063">
              <a:spcBef>
                <a:spcPct val="30000"/>
              </a:spcBef>
              <a:buClr>
                <a:schemeClr val="accent1"/>
              </a:buClr>
              <a:buSzPct val="75000"/>
              <a:buFont typeface="Monotype Sorts" pitchFamily="2" charset="2"/>
              <a:buChar char="l"/>
            </a:pPr>
            <a:r>
              <a:rPr lang="en-US" sz="2000" dirty="0">
                <a:solidFill>
                  <a:schemeClr val="tx1"/>
                </a:solidFill>
              </a:rPr>
              <a:t>Input CAS as the starting “burst” address along with a burst length</a:t>
            </a:r>
          </a:p>
          <a:p>
            <a:pPr marL="741363" lvl="1" indent="-246063">
              <a:spcBef>
                <a:spcPct val="30000"/>
              </a:spcBef>
              <a:buClr>
                <a:schemeClr val="accent1"/>
              </a:buClr>
              <a:buSzPct val="75000"/>
              <a:buFont typeface="Monotype Sorts" pitchFamily="2" charset="2"/>
              <a:buChar char="l"/>
            </a:pPr>
            <a:r>
              <a:rPr lang="en-US" sz="2000" dirty="0">
                <a:solidFill>
                  <a:schemeClr val="tx1"/>
                </a:solidFill>
              </a:rPr>
              <a:t>Transfers a burst of data (</a:t>
            </a:r>
            <a:r>
              <a:rPr lang="en-US" sz="2000" dirty="0"/>
              <a:t>ideally a cache block</a:t>
            </a:r>
            <a:r>
              <a:rPr lang="en-US" sz="2000" dirty="0">
                <a:solidFill>
                  <a:schemeClr val="tx1"/>
                </a:solidFill>
              </a:rPr>
              <a:t>) from a series of sequential </a:t>
            </a:r>
            <a:r>
              <a:rPr lang="en-US" sz="2000" dirty="0" err="1">
                <a:solidFill>
                  <a:schemeClr val="tx1"/>
                </a:solidFill>
              </a:rPr>
              <a:t>addr’s</a:t>
            </a:r>
            <a:r>
              <a:rPr lang="en-US" sz="2000" dirty="0">
                <a:solidFill>
                  <a:schemeClr val="tx1"/>
                </a:solidFill>
              </a:rPr>
              <a:t> within that row</a:t>
            </a:r>
          </a:p>
          <a:p>
            <a:pPr marL="1146175" lvl="2" indent="-176213">
              <a:spcBef>
                <a:spcPct val="30000"/>
              </a:spcBef>
              <a:buClr>
                <a:schemeClr val="accent1"/>
              </a:buClr>
              <a:buFont typeface="Times New Roman" pitchFamily="18" charset="0"/>
              <a:buChar char="-"/>
            </a:pPr>
            <a:r>
              <a:rPr lang="en-US" dirty="0" smtClean="0">
                <a:solidFill>
                  <a:schemeClr val="tx1"/>
                </a:solidFill>
              </a:rPr>
              <a:t>The memory bus clock </a:t>
            </a:r>
            <a:r>
              <a:rPr lang="en-US" dirty="0">
                <a:solidFill>
                  <a:schemeClr val="tx1"/>
                </a:solidFill>
              </a:rPr>
              <a:t>controls transfer of successive words in the burst </a:t>
            </a:r>
          </a:p>
        </p:txBody>
      </p:sp>
      <p:sp>
        <p:nvSpPr>
          <p:cNvPr id="49" name="Rectangle 48"/>
          <p:cNvSpPr>
            <a:spLocks noChangeArrowheads="1"/>
          </p:cNvSpPr>
          <p:nvPr/>
        </p:nvSpPr>
        <p:spPr bwMode="auto">
          <a:xfrm>
            <a:off x="4953000" y="990600"/>
            <a:ext cx="990600" cy="152400"/>
          </a:xfrm>
          <a:prstGeom prst="rect">
            <a:avLst/>
          </a:prstGeom>
          <a:noFill/>
          <a:ln w="12700">
            <a:solidFill>
              <a:schemeClr val="tx1"/>
            </a:solidFill>
            <a:miter lim="800000"/>
            <a:headEnd/>
            <a:tailEnd/>
          </a:ln>
          <a:effectLst/>
        </p:spPr>
        <p:txBody>
          <a:bodyPr wrap="none" anchor="ctr"/>
          <a:lstStyle/>
          <a:p>
            <a:endParaRPr lang="en-US"/>
          </a:p>
        </p:txBody>
      </p:sp>
      <p:sp>
        <p:nvSpPr>
          <p:cNvPr id="50" name="Line 49"/>
          <p:cNvSpPr>
            <a:spLocks noChangeShapeType="1"/>
          </p:cNvSpPr>
          <p:nvPr/>
        </p:nvSpPr>
        <p:spPr bwMode="auto">
          <a:xfrm>
            <a:off x="4648200" y="1066800"/>
            <a:ext cx="304800" cy="0"/>
          </a:xfrm>
          <a:prstGeom prst="line">
            <a:avLst/>
          </a:prstGeom>
          <a:noFill/>
          <a:ln w="12700">
            <a:solidFill>
              <a:schemeClr val="tx1"/>
            </a:solidFill>
            <a:round/>
            <a:headEnd/>
            <a:tailEnd type="triangle" w="med" len="med"/>
          </a:ln>
          <a:effectLst/>
        </p:spPr>
        <p:txBody>
          <a:bodyPr/>
          <a:lstStyle/>
          <a:p>
            <a:endParaRPr lang="en-US"/>
          </a:p>
        </p:txBody>
      </p:sp>
      <p:sp>
        <p:nvSpPr>
          <p:cNvPr id="51" name="Line 50"/>
          <p:cNvSpPr>
            <a:spLocks noChangeShapeType="1"/>
          </p:cNvSpPr>
          <p:nvPr/>
        </p:nvSpPr>
        <p:spPr bwMode="auto">
          <a:xfrm>
            <a:off x="5867400" y="1143000"/>
            <a:ext cx="0" cy="76200"/>
          </a:xfrm>
          <a:prstGeom prst="line">
            <a:avLst/>
          </a:prstGeom>
          <a:noFill/>
          <a:ln w="12700">
            <a:solidFill>
              <a:schemeClr val="tx1"/>
            </a:solidFill>
            <a:round/>
            <a:headEnd/>
            <a:tailEnd/>
          </a:ln>
          <a:effectLst/>
        </p:spPr>
        <p:txBody>
          <a:bodyPr/>
          <a:lstStyle/>
          <a:p>
            <a:endParaRPr lang="en-US"/>
          </a:p>
        </p:txBody>
      </p:sp>
      <p:sp>
        <p:nvSpPr>
          <p:cNvPr id="52" name="Line 51"/>
          <p:cNvSpPr>
            <a:spLocks noChangeShapeType="1"/>
          </p:cNvSpPr>
          <p:nvPr/>
        </p:nvSpPr>
        <p:spPr bwMode="auto">
          <a:xfrm>
            <a:off x="5867400" y="1219200"/>
            <a:ext cx="152400" cy="0"/>
          </a:xfrm>
          <a:prstGeom prst="line">
            <a:avLst/>
          </a:prstGeom>
          <a:noFill/>
          <a:ln w="12700">
            <a:solidFill>
              <a:schemeClr val="tx1"/>
            </a:solidFill>
            <a:round/>
            <a:headEnd/>
            <a:tailEnd/>
          </a:ln>
          <a:effectLst/>
        </p:spPr>
        <p:txBody>
          <a:bodyPr/>
          <a:lstStyle/>
          <a:p>
            <a:endParaRPr lang="en-US"/>
          </a:p>
        </p:txBody>
      </p:sp>
      <p:sp>
        <p:nvSpPr>
          <p:cNvPr id="53" name="Line 52"/>
          <p:cNvSpPr>
            <a:spLocks noChangeShapeType="1"/>
          </p:cNvSpPr>
          <p:nvPr/>
        </p:nvSpPr>
        <p:spPr bwMode="auto">
          <a:xfrm>
            <a:off x="6019800" y="838200"/>
            <a:ext cx="0" cy="381000"/>
          </a:xfrm>
          <a:prstGeom prst="line">
            <a:avLst/>
          </a:prstGeom>
          <a:noFill/>
          <a:ln w="12700">
            <a:solidFill>
              <a:schemeClr val="tx1"/>
            </a:solidFill>
            <a:round/>
            <a:headEnd/>
            <a:tailEnd/>
          </a:ln>
          <a:effectLst/>
        </p:spPr>
        <p:txBody>
          <a:bodyPr/>
          <a:lstStyle/>
          <a:p>
            <a:endParaRPr lang="en-US"/>
          </a:p>
        </p:txBody>
      </p:sp>
      <p:sp>
        <p:nvSpPr>
          <p:cNvPr id="54" name="Line 53"/>
          <p:cNvSpPr>
            <a:spLocks noChangeShapeType="1"/>
          </p:cNvSpPr>
          <p:nvPr/>
        </p:nvSpPr>
        <p:spPr bwMode="auto">
          <a:xfrm>
            <a:off x="5867400" y="838200"/>
            <a:ext cx="152400" cy="0"/>
          </a:xfrm>
          <a:prstGeom prst="line">
            <a:avLst/>
          </a:prstGeom>
          <a:noFill/>
          <a:ln w="12700">
            <a:solidFill>
              <a:schemeClr val="tx1"/>
            </a:solidFill>
            <a:round/>
            <a:headEnd/>
            <a:tailEnd/>
          </a:ln>
          <a:effectLst/>
        </p:spPr>
        <p:txBody>
          <a:bodyPr/>
          <a:lstStyle/>
          <a:p>
            <a:endParaRPr lang="en-US"/>
          </a:p>
        </p:txBody>
      </p:sp>
      <p:sp>
        <p:nvSpPr>
          <p:cNvPr id="55" name="Line 54"/>
          <p:cNvSpPr>
            <a:spLocks noChangeShapeType="1"/>
          </p:cNvSpPr>
          <p:nvPr/>
        </p:nvSpPr>
        <p:spPr bwMode="auto">
          <a:xfrm>
            <a:off x="5867400" y="838200"/>
            <a:ext cx="0" cy="152400"/>
          </a:xfrm>
          <a:prstGeom prst="line">
            <a:avLst/>
          </a:prstGeom>
          <a:noFill/>
          <a:ln w="12700">
            <a:solidFill>
              <a:schemeClr val="tx1"/>
            </a:solidFill>
            <a:round/>
            <a:headEnd/>
            <a:tailEnd type="triangle" w="med" len="med"/>
          </a:ln>
          <a:effectLst/>
        </p:spPr>
        <p:txBody>
          <a:bodyPr/>
          <a:lstStyle/>
          <a:p>
            <a:endParaRPr lang="en-US"/>
          </a:p>
        </p:txBody>
      </p:sp>
      <p:sp>
        <p:nvSpPr>
          <p:cNvPr id="56" name="Rectangle 55"/>
          <p:cNvSpPr>
            <a:spLocks noChangeArrowheads="1"/>
          </p:cNvSpPr>
          <p:nvPr/>
        </p:nvSpPr>
        <p:spPr bwMode="auto">
          <a:xfrm>
            <a:off x="5943600" y="685800"/>
            <a:ext cx="412750" cy="333375"/>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+1</a:t>
            </a:r>
          </a:p>
        </p:txBody>
      </p:sp>
      <p:sp>
        <p:nvSpPr>
          <p:cNvPr id="57" name="Line 56"/>
          <p:cNvSpPr>
            <a:spLocks noChangeShapeType="1"/>
          </p:cNvSpPr>
          <p:nvPr/>
        </p:nvSpPr>
        <p:spPr bwMode="auto">
          <a:xfrm>
            <a:off x="560388" y="6032500"/>
            <a:ext cx="203200" cy="0"/>
          </a:xfrm>
          <a:prstGeom prst="line">
            <a:avLst/>
          </a:prstGeom>
          <a:noFill/>
          <a:ln w="25400">
            <a:solidFill>
              <a:schemeClr val="tx1"/>
            </a:solidFill>
            <a:round/>
            <a:headEnd/>
            <a:tailEnd/>
          </a:ln>
          <a:effectLst/>
        </p:spPr>
        <p:txBody>
          <a:bodyPr wrap="none" anchor="ctr"/>
          <a:lstStyle/>
          <a:p>
            <a:endParaRPr lang="en-US"/>
          </a:p>
        </p:txBody>
      </p:sp>
      <p:sp>
        <p:nvSpPr>
          <p:cNvPr id="58" name="Line 57"/>
          <p:cNvSpPr>
            <a:spLocks noChangeShapeType="1"/>
          </p:cNvSpPr>
          <p:nvPr/>
        </p:nvSpPr>
        <p:spPr bwMode="auto">
          <a:xfrm>
            <a:off x="560388" y="6337300"/>
            <a:ext cx="203200" cy="0"/>
          </a:xfrm>
          <a:prstGeom prst="line">
            <a:avLst/>
          </a:prstGeom>
          <a:noFill/>
          <a:ln w="25400">
            <a:solidFill>
              <a:schemeClr val="tx1"/>
            </a:solidFill>
            <a:round/>
            <a:headEnd/>
            <a:tailEnd/>
          </a:ln>
          <a:effectLst/>
        </p:spPr>
        <p:txBody>
          <a:bodyPr wrap="none" anchor="ctr"/>
          <a:lstStyle/>
          <a:p>
            <a:endParaRPr lang="en-US"/>
          </a:p>
        </p:txBody>
      </p:sp>
      <p:sp>
        <p:nvSpPr>
          <p:cNvPr id="59" name="Line 58"/>
          <p:cNvSpPr>
            <a:spLocks noChangeShapeType="1"/>
          </p:cNvSpPr>
          <p:nvPr/>
        </p:nvSpPr>
        <p:spPr bwMode="auto">
          <a:xfrm>
            <a:off x="788988" y="6045200"/>
            <a:ext cx="127000" cy="279400"/>
          </a:xfrm>
          <a:prstGeom prst="line">
            <a:avLst/>
          </a:prstGeom>
          <a:noFill/>
          <a:ln w="25400">
            <a:solidFill>
              <a:schemeClr val="tx1"/>
            </a:solidFill>
            <a:round/>
            <a:headEnd/>
            <a:tailEnd/>
          </a:ln>
          <a:effectLst/>
        </p:spPr>
        <p:txBody>
          <a:bodyPr wrap="none" anchor="ctr"/>
          <a:lstStyle/>
          <a:p>
            <a:endParaRPr lang="en-US"/>
          </a:p>
        </p:txBody>
      </p:sp>
      <p:sp>
        <p:nvSpPr>
          <p:cNvPr id="60" name="Line 59"/>
          <p:cNvSpPr>
            <a:spLocks noChangeShapeType="1"/>
          </p:cNvSpPr>
          <p:nvPr/>
        </p:nvSpPr>
        <p:spPr bwMode="auto">
          <a:xfrm flipV="1">
            <a:off x="788988" y="6019800"/>
            <a:ext cx="127000" cy="330200"/>
          </a:xfrm>
          <a:prstGeom prst="line">
            <a:avLst/>
          </a:prstGeom>
          <a:noFill/>
          <a:ln w="25400">
            <a:solidFill>
              <a:schemeClr val="tx1"/>
            </a:solidFill>
            <a:round/>
            <a:headEnd/>
            <a:tailEnd/>
          </a:ln>
          <a:effectLst/>
        </p:spPr>
        <p:txBody>
          <a:bodyPr wrap="none" anchor="ctr"/>
          <a:lstStyle/>
          <a:p>
            <a:endParaRPr lang="en-US"/>
          </a:p>
        </p:txBody>
      </p:sp>
      <p:sp>
        <p:nvSpPr>
          <p:cNvPr id="61" name="Line 60"/>
          <p:cNvSpPr>
            <a:spLocks noChangeShapeType="1"/>
          </p:cNvSpPr>
          <p:nvPr/>
        </p:nvSpPr>
        <p:spPr bwMode="auto">
          <a:xfrm>
            <a:off x="941388" y="6032500"/>
            <a:ext cx="1270000" cy="0"/>
          </a:xfrm>
          <a:prstGeom prst="line">
            <a:avLst/>
          </a:prstGeom>
          <a:noFill/>
          <a:ln w="25400">
            <a:solidFill>
              <a:schemeClr val="tx1"/>
            </a:solidFill>
            <a:round/>
            <a:headEnd/>
            <a:tailEnd/>
          </a:ln>
          <a:effectLst/>
        </p:spPr>
        <p:txBody>
          <a:bodyPr wrap="none" anchor="ctr"/>
          <a:lstStyle/>
          <a:p>
            <a:endParaRPr lang="en-US"/>
          </a:p>
        </p:txBody>
      </p:sp>
      <p:sp>
        <p:nvSpPr>
          <p:cNvPr id="62" name="Line 61"/>
          <p:cNvSpPr>
            <a:spLocks noChangeShapeType="1"/>
          </p:cNvSpPr>
          <p:nvPr/>
        </p:nvSpPr>
        <p:spPr bwMode="auto">
          <a:xfrm>
            <a:off x="941388" y="6337300"/>
            <a:ext cx="1270000" cy="0"/>
          </a:xfrm>
          <a:prstGeom prst="line">
            <a:avLst/>
          </a:prstGeom>
          <a:noFill/>
          <a:ln w="25400">
            <a:solidFill>
              <a:schemeClr val="tx1"/>
            </a:solidFill>
            <a:round/>
            <a:headEnd/>
            <a:tailEnd/>
          </a:ln>
          <a:effectLst/>
        </p:spPr>
        <p:txBody>
          <a:bodyPr wrap="none" anchor="ctr"/>
          <a:lstStyle/>
          <a:p>
            <a:endParaRPr lang="en-US"/>
          </a:p>
        </p:txBody>
      </p:sp>
      <p:sp>
        <p:nvSpPr>
          <p:cNvPr id="63" name="Line 62"/>
          <p:cNvSpPr>
            <a:spLocks noChangeShapeType="1"/>
          </p:cNvSpPr>
          <p:nvPr/>
        </p:nvSpPr>
        <p:spPr bwMode="auto">
          <a:xfrm>
            <a:off x="2236788" y="6045200"/>
            <a:ext cx="127000" cy="279400"/>
          </a:xfrm>
          <a:prstGeom prst="line">
            <a:avLst/>
          </a:prstGeom>
          <a:noFill/>
          <a:ln w="25400">
            <a:solidFill>
              <a:schemeClr val="tx1"/>
            </a:solidFill>
            <a:round/>
            <a:headEnd/>
            <a:tailEnd/>
          </a:ln>
          <a:effectLst/>
        </p:spPr>
        <p:txBody>
          <a:bodyPr wrap="none" anchor="ctr"/>
          <a:lstStyle/>
          <a:p>
            <a:endParaRPr lang="en-US"/>
          </a:p>
        </p:txBody>
      </p:sp>
      <p:sp>
        <p:nvSpPr>
          <p:cNvPr id="64" name="Line 63"/>
          <p:cNvSpPr>
            <a:spLocks noChangeShapeType="1"/>
          </p:cNvSpPr>
          <p:nvPr/>
        </p:nvSpPr>
        <p:spPr bwMode="auto">
          <a:xfrm flipV="1">
            <a:off x="2236788" y="6019800"/>
            <a:ext cx="127000" cy="330200"/>
          </a:xfrm>
          <a:prstGeom prst="line">
            <a:avLst/>
          </a:prstGeom>
          <a:noFill/>
          <a:ln w="25400">
            <a:solidFill>
              <a:schemeClr val="tx1"/>
            </a:solidFill>
            <a:round/>
            <a:headEnd/>
            <a:tailEnd/>
          </a:ln>
          <a:effectLst/>
        </p:spPr>
        <p:txBody>
          <a:bodyPr wrap="none" anchor="ctr"/>
          <a:lstStyle/>
          <a:p>
            <a:endParaRPr lang="en-US"/>
          </a:p>
        </p:txBody>
      </p:sp>
      <p:sp>
        <p:nvSpPr>
          <p:cNvPr id="65" name="Rectangle 64"/>
          <p:cNvSpPr>
            <a:spLocks noChangeArrowheads="1"/>
          </p:cNvSpPr>
          <p:nvPr/>
        </p:nvSpPr>
        <p:spPr bwMode="auto">
          <a:xfrm>
            <a:off x="838200" y="6032500"/>
            <a:ext cx="1477963"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Row Address</a:t>
            </a:r>
          </a:p>
        </p:txBody>
      </p:sp>
      <p:sp>
        <p:nvSpPr>
          <p:cNvPr id="66" name="Line 65"/>
          <p:cNvSpPr>
            <a:spLocks noChangeShapeType="1"/>
          </p:cNvSpPr>
          <p:nvPr/>
        </p:nvSpPr>
        <p:spPr bwMode="auto">
          <a:xfrm>
            <a:off x="1462088" y="4902200"/>
            <a:ext cx="0" cy="1498600"/>
          </a:xfrm>
          <a:prstGeom prst="line">
            <a:avLst/>
          </a:prstGeom>
          <a:noFill/>
          <a:ln w="25400">
            <a:solidFill>
              <a:schemeClr val="tx1"/>
            </a:solidFill>
            <a:prstDash val="dash"/>
            <a:round/>
            <a:headEnd/>
            <a:tailEnd/>
          </a:ln>
          <a:effectLst/>
        </p:spPr>
        <p:txBody>
          <a:bodyPr wrap="none" anchor="ctr"/>
          <a:lstStyle/>
          <a:p>
            <a:endParaRPr lang="en-US"/>
          </a:p>
        </p:txBody>
      </p:sp>
      <p:sp>
        <p:nvSpPr>
          <p:cNvPr id="67" name="Line 66"/>
          <p:cNvSpPr>
            <a:spLocks noChangeShapeType="1"/>
          </p:cNvSpPr>
          <p:nvPr/>
        </p:nvSpPr>
        <p:spPr bwMode="auto">
          <a:xfrm>
            <a:off x="560388" y="5575300"/>
            <a:ext cx="2260600" cy="0"/>
          </a:xfrm>
          <a:prstGeom prst="line">
            <a:avLst/>
          </a:prstGeom>
          <a:noFill/>
          <a:ln w="25400">
            <a:solidFill>
              <a:schemeClr val="tx1"/>
            </a:solidFill>
            <a:round/>
            <a:headEnd/>
            <a:tailEnd/>
          </a:ln>
          <a:effectLst/>
        </p:spPr>
        <p:txBody>
          <a:bodyPr wrap="none" anchor="ctr"/>
          <a:lstStyle/>
          <a:p>
            <a:endParaRPr lang="en-US"/>
          </a:p>
        </p:txBody>
      </p:sp>
      <p:sp>
        <p:nvSpPr>
          <p:cNvPr id="68" name="Line 67"/>
          <p:cNvSpPr>
            <a:spLocks noChangeShapeType="1"/>
          </p:cNvSpPr>
          <p:nvPr/>
        </p:nvSpPr>
        <p:spPr bwMode="auto">
          <a:xfrm>
            <a:off x="2846388" y="5588000"/>
            <a:ext cx="127000" cy="203200"/>
          </a:xfrm>
          <a:prstGeom prst="line">
            <a:avLst/>
          </a:prstGeom>
          <a:noFill/>
          <a:ln w="25400">
            <a:solidFill>
              <a:schemeClr val="tx1"/>
            </a:solidFill>
            <a:round/>
            <a:headEnd/>
            <a:tailEnd/>
          </a:ln>
          <a:effectLst/>
        </p:spPr>
        <p:txBody>
          <a:bodyPr wrap="none" anchor="ctr"/>
          <a:lstStyle/>
          <a:p>
            <a:endParaRPr lang="en-US"/>
          </a:p>
        </p:txBody>
      </p:sp>
      <p:sp>
        <p:nvSpPr>
          <p:cNvPr id="69" name="Line 68"/>
          <p:cNvSpPr>
            <a:spLocks noChangeShapeType="1"/>
          </p:cNvSpPr>
          <p:nvPr/>
        </p:nvSpPr>
        <p:spPr bwMode="auto">
          <a:xfrm flipV="1">
            <a:off x="2998788" y="5791200"/>
            <a:ext cx="4011612" cy="12700"/>
          </a:xfrm>
          <a:prstGeom prst="line">
            <a:avLst/>
          </a:prstGeom>
          <a:noFill/>
          <a:ln w="25400">
            <a:solidFill>
              <a:schemeClr val="tx1"/>
            </a:solidFill>
            <a:round/>
            <a:headEnd/>
            <a:tailEnd/>
          </a:ln>
          <a:effectLst/>
        </p:spPr>
        <p:txBody>
          <a:bodyPr wrap="none" anchor="ctr"/>
          <a:lstStyle/>
          <a:p>
            <a:endParaRPr lang="en-US"/>
          </a:p>
        </p:txBody>
      </p:sp>
      <p:sp>
        <p:nvSpPr>
          <p:cNvPr id="70" name="Rectangle 69"/>
          <p:cNvSpPr>
            <a:spLocks noChangeArrowheads="1"/>
          </p:cNvSpPr>
          <p:nvPr/>
        </p:nvSpPr>
        <p:spPr bwMode="auto">
          <a:xfrm>
            <a:off x="457200" y="5575300"/>
            <a:ext cx="608013"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CAS</a:t>
            </a:r>
          </a:p>
        </p:txBody>
      </p:sp>
      <p:sp>
        <p:nvSpPr>
          <p:cNvPr id="71" name="Line 70"/>
          <p:cNvSpPr>
            <a:spLocks noChangeShapeType="1"/>
          </p:cNvSpPr>
          <p:nvPr/>
        </p:nvSpPr>
        <p:spPr bwMode="auto">
          <a:xfrm>
            <a:off x="1398588" y="5054600"/>
            <a:ext cx="127000" cy="203200"/>
          </a:xfrm>
          <a:prstGeom prst="line">
            <a:avLst/>
          </a:prstGeom>
          <a:noFill/>
          <a:ln w="25400">
            <a:solidFill>
              <a:schemeClr val="tx1"/>
            </a:solidFill>
            <a:round/>
            <a:headEnd/>
            <a:tailEnd/>
          </a:ln>
          <a:effectLst/>
        </p:spPr>
        <p:txBody>
          <a:bodyPr wrap="none" anchor="ctr"/>
          <a:lstStyle/>
          <a:p>
            <a:endParaRPr lang="en-US"/>
          </a:p>
        </p:txBody>
      </p:sp>
      <p:sp>
        <p:nvSpPr>
          <p:cNvPr id="72" name="Line 71"/>
          <p:cNvSpPr>
            <a:spLocks noChangeShapeType="1"/>
          </p:cNvSpPr>
          <p:nvPr/>
        </p:nvSpPr>
        <p:spPr bwMode="auto">
          <a:xfrm flipV="1">
            <a:off x="1550988" y="5257800"/>
            <a:ext cx="5459412" cy="12700"/>
          </a:xfrm>
          <a:prstGeom prst="line">
            <a:avLst/>
          </a:prstGeom>
          <a:noFill/>
          <a:ln w="25400">
            <a:solidFill>
              <a:schemeClr val="tx1"/>
            </a:solidFill>
            <a:round/>
            <a:headEnd/>
            <a:tailEnd/>
          </a:ln>
          <a:effectLst/>
        </p:spPr>
        <p:txBody>
          <a:bodyPr wrap="none" anchor="ctr"/>
          <a:lstStyle/>
          <a:p>
            <a:endParaRPr lang="en-US"/>
          </a:p>
        </p:txBody>
      </p:sp>
      <p:sp>
        <p:nvSpPr>
          <p:cNvPr id="73" name="Rectangle 72"/>
          <p:cNvSpPr>
            <a:spLocks noChangeArrowheads="1"/>
          </p:cNvSpPr>
          <p:nvPr/>
        </p:nvSpPr>
        <p:spPr bwMode="auto">
          <a:xfrm>
            <a:off x="457200" y="5041900"/>
            <a:ext cx="608013"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RAS</a:t>
            </a:r>
          </a:p>
        </p:txBody>
      </p:sp>
      <p:sp>
        <p:nvSpPr>
          <p:cNvPr id="74" name="Line 73"/>
          <p:cNvSpPr>
            <a:spLocks noChangeShapeType="1"/>
          </p:cNvSpPr>
          <p:nvPr/>
        </p:nvSpPr>
        <p:spPr bwMode="auto">
          <a:xfrm flipV="1">
            <a:off x="7023100" y="5029200"/>
            <a:ext cx="127000" cy="254000"/>
          </a:xfrm>
          <a:prstGeom prst="line">
            <a:avLst/>
          </a:prstGeom>
          <a:noFill/>
          <a:ln w="25400">
            <a:solidFill>
              <a:schemeClr val="tx1"/>
            </a:solidFill>
            <a:round/>
            <a:headEnd/>
            <a:tailEnd/>
          </a:ln>
          <a:effectLst/>
        </p:spPr>
        <p:txBody>
          <a:bodyPr wrap="none" anchor="ctr"/>
          <a:lstStyle/>
          <a:p>
            <a:endParaRPr lang="en-US"/>
          </a:p>
        </p:txBody>
      </p:sp>
      <p:sp>
        <p:nvSpPr>
          <p:cNvPr id="75" name="Line 74"/>
          <p:cNvSpPr>
            <a:spLocks noChangeShapeType="1"/>
          </p:cNvSpPr>
          <p:nvPr/>
        </p:nvSpPr>
        <p:spPr bwMode="auto">
          <a:xfrm flipV="1">
            <a:off x="7175500" y="5029200"/>
            <a:ext cx="1511300" cy="12700"/>
          </a:xfrm>
          <a:prstGeom prst="line">
            <a:avLst/>
          </a:prstGeom>
          <a:noFill/>
          <a:ln w="25400">
            <a:solidFill>
              <a:schemeClr val="tx1"/>
            </a:solidFill>
            <a:round/>
            <a:headEnd/>
            <a:tailEnd/>
          </a:ln>
          <a:effectLst/>
        </p:spPr>
        <p:txBody>
          <a:bodyPr wrap="none" anchor="ctr"/>
          <a:lstStyle/>
          <a:p>
            <a:endParaRPr lang="en-US"/>
          </a:p>
        </p:txBody>
      </p:sp>
      <p:sp>
        <p:nvSpPr>
          <p:cNvPr id="76" name="Rectangle 75"/>
          <p:cNvSpPr>
            <a:spLocks noChangeArrowheads="1"/>
          </p:cNvSpPr>
          <p:nvPr/>
        </p:nvSpPr>
        <p:spPr bwMode="auto">
          <a:xfrm>
            <a:off x="2438400" y="6019800"/>
            <a:ext cx="1376363"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Col Address</a:t>
            </a:r>
          </a:p>
        </p:txBody>
      </p:sp>
      <p:sp>
        <p:nvSpPr>
          <p:cNvPr id="77" name="Line 76"/>
          <p:cNvSpPr>
            <a:spLocks noChangeShapeType="1"/>
          </p:cNvSpPr>
          <p:nvPr/>
        </p:nvSpPr>
        <p:spPr bwMode="auto">
          <a:xfrm>
            <a:off x="2389188" y="6337300"/>
            <a:ext cx="1422400" cy="0"/>
          </a:xfrm>
          <a:prstGeom prst="line">
            <a:avLst/>
          </a:prstGeom>
          <a:noFill/>
          <a:ln w="25400">
            <a:solidFill>
              <a:schemeClr val="tx1"/>
            </a:solidFill>
            <a:round/>
            <a:headEnd/>
            <a:tailEnd/>
          </a:ln>
          <a:effectLst/>
        </p:spPr>
        <p:txBody>
          <a:bodyPr wrap="none" anchor="ctr"/>
          <a:lstStyle/>
          <a:p>
            <a:endParaRPr lang="en-US"/>
          </a:p>
        </p:txBody>
      </p:sp>
      <p:sp>
        <p:nvSpPr>
          <p:cNvPr id="78" name="Line 77"/>
          <p:cNvSpPr>
            <a:spLocks noChangeShapeType="1"/>
          </p:cNvSpPr>
          <p:nvPr/>
        </p:nvSpPr>
        <p:spPr bwMode="auto">
          <a:xfrm>
            <a:off x="2389188" y="6032500"/>
            <a:ext cx="1422400" cy="0"/>
          </a:xfrm>
          <a:prstGeom prst="line">
            <a:avLst/>
          </a:prstGeom>
          <a:noFill/>
          <a:ln w="25400">
            <a:solidFill>
              <a:schemeClr val="tx1"/>
            </a:solidFill>
            <a:round/>
            <a:headEnd/>
            <a:tailEnd/>
          </a:ln>
          <a:effectLst/>
        </p:spPr>
        <p:txBody>
          <a:bodyPr wrap="none" anchor="ctr"/>
          <a:lstStyle/>
          <a:p>
            <a:endParaRPr lang="en-US"/>
          </a:p>
        </p:txBody>
      </p:sp>
      <p:sp>
        <p:nvSpPr>
          <p:cNvPr id="79" name="Line 78"/>
          <p:cNvSpPr>
            <a:spLocks noChangeShapeType="1"/>
          </p:cNvSpPr>
          <p:nvPr/>
        </p:nvSpPr>
        <p:spPr bwMode="auto">
          <a:xfrm>
            <a:off x="3836988" y="6045200"/>
            <a:ext cx="127000" cy="279400"/>
          </a:xfrm>
          <a:prstGeom prst="line">
            <a:avLst/>
          </a:prstGeom>
          <a:noFill/>
          <a:ln w="25400">
            <a:solidFill>
              <a:schemeClr val="tx1"/>
            </a:solidFill>
            <a:round/>
            <a:headEnd/>
            <a:tailEnd/>
          </a:ln>
          <a:effectLst/>
        </p:spPr>
        <p:txBody>
          <a:bodyPr wrap="none" anchor="ctr"/>
          <a:lstStyle/>
          <a:p>
            <a:endParaRPr lang="en-US"/>
          </a:p>
        </p:txBody>
      </p:sp>
      <p:sp>
        <p:nvSpPr>
          <p:cNvPr id="80" name="Line 79"/>
          <p:cNvSpPr>
            <a:spLocks noChangeShapeType="1"/>
          </p:cNvSpPr>
          <p:nvPr/>
        </p:nvSpPr>
        <p:spPr bwMode="auto">
          <a:xfrm flipV="1">
            <a:off x="3836988" y="6019800"/>
            <a:ext cx="127000" cy="330200"/>
          </a:xfrm>
          <a:prstGeom prst="line">
            <a:avLst/>
          </a:prstGeom>
          <a:noFill/>
          <a:ln w="25400">
            <a:solidFill>
              <a:schemeClr val="tx1"/>
            </a:solidFill>
            <a:round/>
            <a:headEnd/>
            <a:tailEnd/>
          </a:ln>
          <a:effectLst/>
        </p:spPr>
        <p:txBody>
          <a:bodyPr wrap="none" anchor="ctr"/>
          <a:lstStyle/>
          <a:p>
            <a:endParaRPr lang="en-US"/>
          </a:p>
        </p:txBody>
      </p:sp>
      <p:sp>
        <p:nvSpPr>
          <p:cNvPr id="81" name="Line 80"/>
          <p:cNvSpPr>
            <a:spLocks noChangeShapeType="1"/>
          </p:cNvSpPr>
          <p:nvPr/>
        </p:nvSpPr>
        <p:spPr bwMode="auto">
          <a:xfrm>
            <a:off x="3900488" y="4902200"/>
            <a:ext cx="0" cy="1498600"/>
          </a:xfrm>
          <a:prstGeom prst="line">
            <a:avLst/>
          </a:prstGeom>
          <a:noFill/>
          <a:ln w="25400">
            <a:solidFill>
              <a:schemeClr val="tx1"/>
            </a:solidFill>
            <a:prstDash val="dash"/>
            <a:round/>
            <a:headEnd/>
            <a:tailEnd/>
          </a:ln>
          <a:effectLst/>
        </p:spPr>
        <p:txBody>
          <a:bodyPr wrap="none" anchor="ctr"/>
          <a:lstStyle/>
          <a:p>
            <a:endParaRPr lang="en-US"/>
          </a:p>
        </p:txBody>
      </p:sp>
      <p:sp>
        <p:nvSpPr>
          <p:cNvPr id="82" name="Line 81"/>
          <p:cNvSpPr>
            <a:spLocks noChangeShapeType="1"/>
          </p:cNvSpPr>
          <p:nvPr/>
        </p:nvSpPr>
        <p:spPr bwMode="auto">
          <a:xfrm>
            <a:off x="4992688" y="4902200"/>
            <a:ext cx="0" cy="1498600"/>
          </a:xfrm>
          <a:prstGeom prst="line">
            <a:avLst/>
          </a:prstGeom>
          <a:noFill/>
          <a:ln w="25400">
            <a:solidFill>
              <a:schemeClr val="tx1"/>
            </a:solidFill>
            <a:prstDash val="dash"/>
            <a:round/>
            <a:headEnd/>
            <a:tailEnd/>
          </a:ln>
          <a:effectLst/>
        </p:spPr>
        <p:txBody>
          <a:bodyPr wrap="none" anchor="ctr"/>
          <a:lstStyle/>
          <a:p>
            <a:endParaRPr lang="en-US"/>
          </a:p>
        </p:txBody>
      </p:sp>
      <p:sp>
        <p:nvSpPr>
          <p:cNvPr id="83" name="Line 82"/>
          <p:cNvSpPr>
            <a:spLocks noChangeShapeType="1"/>
          </p:cNvSpPr>
          <p:nvPr/>
        </p:nvSpPr>
        <p:spPr bwMode="auto">
          <a:xfrm>
            <a:off x="6034088" y="4902200"/>
            <a:ext cx="0" cy="1498600"/>
          </a:xfrm>
          <a:prstGeom prst="line">
            <a:avLst/>
          </a:prstGeom>
          <a:noFill/>
          <a:ln w="25400">
            <a:solidFill>
              <a:schemeClr val="tx1"/>
            </a:solidFill>
            <a:prstDash val="dash"/>
            <a:round/>
            <a:headEnd/>
            <a:tailEnd/>
          </a:ln>
          <a:effectLst/>
        </p:spPr>
        <p:txBody>
          <a:bodyPr wrap="none" anchor="ctr"/>
          <a:lstStyle/>
          <a:p>
            <a:endParaRPr lang="en-US"/>
          </a:p>
        </p:txBody>
      </p:sp>
      <p:sp>
        <p:nvSpPr>
          <p:cNvPr id="84" name="Line 83"/>
          <p:cNvSpPr>
            <a:spLocks noChangeShapeType="1"/>
          </p:cNvSpPr>
          <p:nvPr/>
        </p:nvSpPr>
        <p:spPr bwMode="auto">
          <a:xfrm>
            <a:off x="7100888" y="4876800"/>
            <a:ext cx="0" cy="1498600"/>
          </a:xfrm>
          <a:prstGeom prst="line">
            <a:avLst/>
          </a:prstGeom>
          <a:noFill/>
          <a:ln w="25400">
            <a:solidFill>
              <a:schemeClr val="tx1"/>
            </a:solidFill>
            <a:prstDash val="dash"/>
            <a:round/>
            <a:headEnd/>
            <a:tailEnd/>
          </a:ln>
          <a:effectLst/>
        </p:spPr>
        <p:txBody>
          <a:bodyPr wrap="none" anchor="ctr"/>
          <a:lstStyle/>
          <a:p>
            <a:endParaRPr lang="en-US"/>
          </a:p>
        </p:txBody>
      </p:sp>
      <p:sp>
        <p:nvSpPr>
          <p:cNvPr id="85" name="Line 84"/>
          <p:cNvSpPr>
            <a:spLocks noChangeShapeType="1"/>
          </p:cNvSpPr>
          <p:nvPr/>
        </p:nvSpPr>
        <p:spPr bwMode="auto">
          <a:xfrm>
            <a:off x="560388" y="5041900"/>
            <a:ext cx="812800" cy="0"/>
          </a:xfrm>
          <a:prstGeom prst="line">
            <a:avLst/>
          </a:prstGeom>
          <a:noFill/>
          <a:ln w="25400">
            <a:solidFill>
              <a:schemeClr val="tx1"/>
            </a:solidFill>
            <a:round/>
            <a:headEnd/>
            <a:tailEnd/>
          </a:ln>
          <a:effectLst/>
        </p:spPr>
        <p:txBody>
          <a:bodyPr wrap="none" anchor="ctr"/>
          <a:lstStyle/>
          <a:p>
            <a:endParaRPr lang="en-US"/>
          </a:p>
        </p:txBody>
      </p:sp>
      <p:sp>
        <p:nvSpPr>
          <p:cNvPr id="86" name="Line 85"/>
          <p:cNvSpPr>
            <a:spLocks noChangeShapeType="1"/>
          </p:cNvSpPr>
          <p:nvPr/>
        </p:nvSpPr>
        <p:spPr bwMode="auto">
          <a:xfrm flipV="1">
            <a:off x="7010400" y="5537200"/>
            <a:ext cx="127000" cy="254000"/>
          </a:xfrm>
          <a:prstGeom prst="line">
            <a:avLst/>
          </a:prstGeom>
          <a:noFill/>
          <a:ln w="25400">
            <a:solidFill>
              <a:schemeClr val="tx1"/>
            </a:solidFill>
            <a:round/>
            <a:headEnd/>
            <a:tailEnd/>
          </a:ln>
          <a:effectLst/>
        </p:spPr>
        <p:txBody>
          <a:bodyPr wrap="none" anchor="ctr"/>
          <a:lstStyle/>
          <a:p>
            <a:endParaRPr lang="en-US"/>
          </a:p>
        </p:txBody>
      </p:sp>
      <p:sp>
        <p:nvSpPr>
          <p:cNvPr id="87" name="Line 86"/>
          <p:cNvSpPr>
            <a:spLocks noChangeShapeType="1"/>
          </p:cNvSpPr>
          <p:nvPr/>
        </p:nvSpPr>
        <p:spPr bwMode="auto">
          <a:xfrm>
            <a:off x="7162800" y="5549900"/>
            <a:ext cx="1524000" cy="12700"/>
          </a:xfrm>
          <a:prstGeom prst="line">
            <a:avLst/>
          </a:prstGeom>
          <a:noFill/>
          <a:ln w="25400">
            <a:solidFill>
              <a:schemeClr val="tx1"/>
            </a:solidFill>
            <a:round/>
            <a:headEnd/>
            <a:tailEnd/>
          </a:ln>
          <a:effectLst/>
        </p:spPr>
        <p:txBody>
          <a:bodyPr wrap="none" anchor="ctr"/>
          <a:lstStyle/>
          <a:p>
            <a:endParaRPr lang="en-US"/>
          </a:p>
        </p:txBody>
      </p:sp>
      <p:sp>
        <p:nvSpPr>
          <p:cNvPr id="88" name="Rectangle 87"/>
          <p:cNvSpPr>
            <a:spLocks noChangeArrowheads="1"/>
          </p:cNvSpPr>
          <p:nvPr/>
        </p:nvSpPr>
        <p:spPr bwMode="auto">
          <a:xfrm>
            <a:off x="2528888" y="4572000"/>
            <a:ext cx="1728787"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1</a:t>
            </a:r>
            <a:r>
              <a:rPr lang="en-US" sz="1600" b="1" baseline="30000">
                <a:solidFill>
                  <a:schemeClr val="tx1"/>
                </a:solidFill>
              </a:rPr>
              <a:t>st</a:t>
            </a:r>
            <a:r>
              <a:rPr lang="en-US" sz="1600" b="1">
                <a:solidFill>
                  <a:schemeClr val="tx1"/>
                </a:solidFill>
              </a:rPr>
              <a:t> M-bit Access</a:t>
            </a:r>
          </a:p>
        </p:txBody>
      </p:sp>
      <p:sp>
        <p:nvSpPr>
          <p:cNvPr id="89" name="Line 88"/>
          <p:cNvSpPr>
            <a:spLocks noChangeShapeType="1"/>
          </p:cNvSpPr>
          <p:nvPr/>
        </p:nvSpPr>
        <p:spPr bwMode="auto">
          <a:xfrm>
            <a:off x="3138488" y="4953000"/>
            <a:ext cx="749300" cy="0"/>
          </a:xfrm>
          <a:prstGeom prst="line">
            <a:avLst/>
          </a:prstGeom>
          <a:noFill/>
          <a:ln w="25400">
            <a:solidFill>
              <a:schemeClr val="tx1"/>
            </a:solidFill>
            <a:round/>
            <a:headEnd type="triangle" w="med" len="med"/>
            <a:tailEnd type="triangle" w="med" len="med"/>
          </a:ln>
          <a:effectLst/>
        </p:spPr>
        <p:txBody>
          <a:bodyPr wrap="none" anchor="ctr"/>
          <a:lstStyle/>
          <a:p>
            <a:endParaRPr lang="en-US"/>
          </a:p>
        </p:txBody>
      </p:sp>
      <p:sp>
        <p:nvSpPr>
          <p:cNvPr id="90" name="Rectangle 89"/>
          <p:cNvSpPr>
            <a:spLocks noChangeArrowheads="1"/>
          </p:cNvSpPr>
          <p:nvPr/>
        </p:nvSpPr>
        <p:spPr bwMode="auto">
          <a:xfrm>
            <a:off x="4205288" y="4572000"/>
            <a:ext cx="1009650"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2</a:t>
            </a:r>
            <a:r>
              <a:rPr lang="en-US" sz="1600" b="1" baseline="30000">
                <a:solidFill>
                  <a:schemeClr val="tx1"/>
                </a:solidFill>
              </a:rPr>
              <a:t>nd</a:t>
            </a:r>
            <a:r>
              <a:rPr lang="en-US" sz="1600" b="1">
                <a:solidFill>
                  <a:schemeClr val="tx1"/>
                </a:solidFill>
              </a:rPr>
              <a:t> M-bit</a:t>
            </a:r>
          </a:p>
        </p:txBody>
      </p:sp>
      <p:sp>
        <p:nvSpPr>
          <p:cNvPr id="91" name="Rectangle 90"/>
          <p:cNvSpPr>
            <a:spLocks noChangeArrowheads="1"/>
          </p:cNvSpPr>
          <p:nvPr/>
        </p:nvSpPr>
        <p:spPr bwMode="auto">
          <a:xfrm>
            <a:off x="5145088" y="4572000"/>
            <a:ext cx="977900"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3</a:t>
            </a:r>
            <a:r>
              <a:rPr lang="en-US" sz="1600" b="1" baseline="30000">
                <a:solidFill>
                  <a:schemeClr val="tx1"/>
                </a:solidFill>
              </a:rPr>
              <a:t>rd</a:t>
            </a:r>
            <a:r>
              <a:rPr lang="en-US" sz="1600" b="1">
                <a:solidFill>
                  <a:schemeClr val="tx1"/>
                </a:solidFill>
              </a:rPr>
              <a:t> M-bit</a:t>
            </a:r>
          </a:p>
        </p:txBody>
      </p:sp>
      <p:sp>
        <p:nvSpPr>
          <p:cNvPr id="92" name="Rectangle 91"/>
          <p:cNvSpPr>
            <a:spLocks noChangeArrowheads="1"/>
          </p:cNvSpPr>
          <p:nvPr/>
        </p:nvSpPr>
        <p:spPr bwMode="auto">
          <a:xfrm>
            <a:off x="6262688" y="4572000"/>
            <a:ext cx="969962"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4</a:t>
            </a:r>
            <a:r>
              <a:rPr lang="en-US" sz="1600" b="1" baseline="30000">
                <a:solidFill>
                  <a:schemeClr val="tx1"/>
                </a:solidFill>
              </a:rPr>
              <a:t>th</a:t>
            </a:r>
            <a:r>
              <a:rPr lang="en-US" sz="1600" b="1">
                <a:solidFill>
                  <a:schemeClr val="tx1"/>
                </a:solidFill>
              </a:rPr>
              <a:t> M-bit</a:t>
            </a:r>
          </a:p>
        </p:txBody>
      </p:sp>
      <p:sp>
        <p:nvSpPr>
          <p:cNvPr id="93" name="Line 92"/>
          <p:cNvSpPr>
            <a:spLocks noChangeShapeType="1"/>
          </p:cNvSpPr>
          <p:nvPr/>
        </p:nvSpPr>
        <p:spPr bwMode="auto">
          <a:xfrm>
            <a:off x="4433888" y="4953000"/>
            <a:ext cx="546100" cy="0"/>
          </a:xfrm>
          <a:prstGeom prst="line">
            <a:avLst/>
          </a:prstGeom>
          <a:noFill/>
          <a:ln w="25400">
            <a:solidFill>
              <a:schemeClr val="tx1"/>
            </a:solidFill>
            <a:round/>
            <a:headEnd type="triangle" w="med" len="med"/>
            <a:tailEnd type="triangle" w="med" len="med"/>
          </a:ln>
          <a:effectLst/>
        </p:spPr>
        <p:txBody>
          <a:bodyPr wrap="none" anchor="ctr"/>
          <a:lstStyle/>
          <a:p>
            <a:endParaRPr lang="en-US"/>
          </a:p>
        </p:txBody>
      </p:sp>
      <p:grpSp>
        <p:nvGrpSpPr>
          <p:cNvPr id="94" name="Group 93"/>
          <p:cNvGrpSpPr>
            <a:grpSpLocks/>
          </p:cNvGrpSpPr>
          <p:nvPr/>
        </p:nvGrpSpPr>
        <p:grpSpPr bwMode="auto">
          <a:xfrm>
            <a:off x="3810000" y="4191000"/>
            <a:ext cx="1254125" cy="381000"/>
            <a:chOff x="2400" y="2640"/>
            <a:chExt cx="790" cy="240"/>
          </a:xfrm>
        </p:grpSpPr>
        <p:sp>
          <p:nvSpPr>
            <p:cNvPr id="95" name="Line 94"/>
            <p:cNvSpPr>
              <a:spLocks noChangeShapeType="1"/>
            </p:cNvSpPr>
            <p:nvPr/>
          </p:nvSpPr>
          <p:spPr bwMode="auto">
            <a:xfrm>
              <a:off x="2457" y="2880"/>
              <a:ext cx="712" cy="0"/>
            </a:xfrm>
            <a:prstGeom prst="line">
              <a:avLst/>
            </a:prstGeom>
            <a:noFill/>
            <a:ln w="25400">
              <a:solidFill>
                <a:schemeClr val="tx1"/>
              </a:solidFill>
              <a:round/>
              <a:headEnd type="triangle" w="med" len="med"/>
              <a:tailEnd type="triangle" w="med" len="med"/>
            </a:ln>
            <a:effectLst/>
          </p:spPr>
          <p:txBody>
            <a:bodyPr wrap="none" anchor="ctr"/>
            <a:lstStyle/>
            <a:p>
              <a:endParaRPr lang="en-US"/>
            </a:p>
          </p:txBody>
        </p:sp>
        <p:sp>
          <p:nvSpPr>
            <p:cNvPr id="96" name="Rectangle 95"/>
            <p:cNvSpPr>
              <a:spLocks noChangeArrowheads="1"/>
            </p:cNvSpPr>
            <p:nvPr/>
          </p:nvSpPr>
          <p:spPr bwMode="auto">
            <a:xfrm>
              <a:off x="2400" y="2640"/>
              <a:ext cx="790" cy="210"/>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Cycle Time</a:t>
              </a:r>
            </a:p>
          </p:txBody>
        </p:sp>
      </p:grpSp>
      <p:sp>
        <p:nvSpPr>
          <p:cNvPr id="97" name="Line 96"/>
          <p:cNvSpPr>
            <a:spLocks noChangeShapeType="1"/>
          </p:cNvSpPr>
          <p:nvPr/>
        </p:nvSpPr>
        <p:spPr bwMode="auto">
          <a:xfrm>
            <a:off x="5500688" y="4953000"/>
            <a:ext cx="546100" cy="0"/>
          </a:xfrm>
          <a:prstGeom prst="line">
            <a:avLst/>
          </a:prstGeom>
          <a:noFill/>
          <a:ln w="25400">
            <a:solidFill>
              <a:schemeClr val="tx1"/>
            </a:solidFill>
            <a:round/>
            <a:headEnd type="triangle" w="med" len="med"/>
            <a:tailEnd type="triangle" w="med" len="med"/>
          </a:ln>
          <a:effectLst/>
        </p:spPr>
        <p:txBody>
          <a:bodyPr wrap="none" anchor="ctr"/>
          <a:lstStyle/>
          <a:p>
            <a:endParaRPr lang="en-US"/>
          </a:p>
        </p:txBody>
      </p:sp>
      <p:sp>
        <p:nvSpPr>
          <p:cNvPr id="98" name="Line 97"/>
          <p:cNvSpPr>
            <a:spLocks noChangeShapeType="1"/>
          </p:cNvSpPr>
          <p:nvPr/>
        </p:nvSpPr>
        <p:spPr bwMode="auto">
          <a:xfrm>
            <a:off x="6567488" y="4953000"/>
            <a:ext cx="546100" cy="0"/>
          </a:xfrm>
          <a:prstGeom prst="line">
            <a:avLst/>
          </a:prstGeom>
          <a:noFill/>
          <a:ln w="25400">
            <a:solidFill>
              <a:schemeClr val="tx1"/>
            </a:solidFill>
            <a:round/>
            <a:headEnd type="triangle" w="med" len="med"/>
            <a:tailEnd type="triangle" w="med" len="med"/>
          </a:ln>
          <a:effectLst/>
        </p:spPr>
        <p:txBody>
          <a:bodyPr wrap="none" anchor="ctr"/>
          <a:lstStyle/>
          <a:p>
            <a:endParaRPr lang="en-US"/>
          </a:p>
        </p:txBody>
      </p:sp>
      <p:sp>
        <p:nvSpPr>
          <p:cNvPr id="99" name="Line 98"/>
          <p:cNvSpPr>
            <a:spLocks noChangeShapeType="1"/>
          </p:cNvSpPr>
          <p:nvPr/>
        </p:nvSpPr>
        <p:spPr bwMode="auto">
          <a:xfrm>
            <a:off x="3963988" y="6019800"/>
            <a:ext cx="3659187" cy="0"/>
          </a:xfrm>
          <a:prstGeom prst="line">
            <a:avLst/>
          </a:prstGeom>
          <a:noFill/>
          <a:ln w="25400">
            <a:solidFill>
              <a:schemeClr val="tx1"/>
            </a:solidFill>
            <a:round/>
            <a:headEnd/>
            <a:tailEnd/>
          </a:ln>
          <a:effectLst/>
        </p:spPr>
        <p:txBody>
          <a:bodyPr wrap="none" anchor="ctr"/>
          <a:lstStyle/>
          <a:p>
            <a:endParaRPr lang="en-US"/>
          </a:p>
        </p:txBody>
      </p:sp>
      <p:sp>
        <p:nvSpPr>
          <p:cNvPr id="100" name="Line 99"/>
          <p:cNvSpPr>
            <a:spLocks noChangeShapeType="1"/>
          </p:cNvSpPr>
          <p:nvPr/>
        </p:nvSpPr>
        <p:spPr bwMode="auto">
          <a:xfrm>
            <a:off x="3963988" y="6324600"/>
            <a:ext cx="3659187" cy="0"/>
          </a:xfrm>
          <a:prstGeom prst="line">
            <a:avLst/>
          </a:prstGeom>
          <a:noFill/>
          <a:ln w="25400">
            <a:solidFill>
              <a:schemeClr val="tx1"/>
            </a:solidFill>
            <a:round/>
            <a:headEnd/>
            <a:tailEnd/>
          </a:ln>
          <a:effectLst/>
        </p:spPr>
        <p:txBody>
          <a:bodyPr wrap="none" anchor="ctr"/>
          <a:lstStyle/>
          <a:p>
            <a:endParaRPr lang="en-US"/>
          </a:p>
        </p:txBody>
      </p:sp>
      <p:sp>
        <p:nvSpPr>
          <p:cNvPr id="101" name="Line 100"/>
          <p:cNvSpPr>
            <a:spLocks noChangeShapeType="1"/>
          </p:cNvSpPr>
          <p:nvPr/>
        </p:nvSpPr>
        <p:spPr bwMode="auto">
          <a:xfrm>
            <a:off x="7620000" y="6032500"/>
            <a:ext cx="127000" cy="279400"/>
          </a:xfrm>
          <a:prstGeom prst="line">
            <a:avLst/>
          </a:prstGeom>
          <a:noFill/>
          <a:ln w="25400">
            <a:solidFill>
              <a:schemeClr val="tx1"/>
            </a:solidFill>
            <a:round/>
            <a:headEnd/>
            <a:tailEnd/>
          </a:ln>
          <a:effectLst/>
        </p:spPr>
        <p:txBody>
          <a:bodyPr wrap="none" anchor="ctr"/>
          <a:lstStyle/>
          <a:p>
            <a:endParaRPr lang="en-US"/>
          </a:p>
        </p:txBody>
      </p:sp>
      <p:sp>
        <p:nvSpPr>
          <p:cNvPr id="102" name="Line 101"/>
          <p:cNvSpPr>
            <a:spLocks noChangeShapeType="1"/>
          </p:cNvSpPr>
          <p:nvPr/>
        </p:nvSpPr>
        <p:spPr bwMode="auto">
          <a:xfrm flipV="1">
            <a:off x="7620000" y="6007100"/>
            <a:ext cx="127000" cy="330200"/>
          </a:xfrm>
          <a:prstGeom prst="line">
            <a:avLst/>
          </a:prstGeom>
          <a:noFill/>
          <a:ln w="25400">
            <a:solidFill>
              <a:schemeClr val="tx1"/>
            </a:solidFill>
            <a:round/>
            <a:headEnd/>
            <a:tailEnd/>
          </a:ln>
          <a:effectLst/>
        </p:spPr>
        <p:txBody>
          <a:bodyPr wrap="none" anchor="ctr"/>
          <a:lstStyle/>
          <a:p>
            <a:endParaRPr lang="en-US"/>
          </a:p>
        </p:txBody>
      </p:sp>
      <p:sp>
        <p:nvSpPr>
          <p:cNvPr id="103" name="Line 102"/>
          <p:cNvSpPr>
            <a:spLocks noChangeShapeType="1"/>
          </p:cNvSpPr>
          <p:nvPr/>
        </p:nvSpPr>
        <p:spPr bwMode="auto">
          <a:xfrm>
            <a:off x="7772400" y="6019800"/>
            <a:ext cx="963613" cy="0"/>
          </a:xfrm>
          <a:prstGeom prst="line">
            <a:avLst/>
          </a:prstGeom>
          <a:noFill/>
          <a:ln w="25400">
            <a:solidFill>
              <a:schemeClr val="tx1"/>
            </a:solidFill>
            <a:round/>
            <a:headEnd/>
            <a:tailEnd/>
          </a:ln>
          <a:effectLst/>
        </p:spPr>
        <p:txBody>
          <a:bodyPr wrap="none" anchor="ctr"/>
          <a:lstStyle/>
          <a:p>
            <a:endParaRPr lang="en-US"/>
          </a:p>
        </p:txBody>
      </p:sp>
      <p:sp>
        <p:nvSpPr>
          <p:cNvPr id="104" name="Line 103"/>
          <p:cNvSpPr>
            <a:spLocks noChangeShapeType="1"/>
          </p:cNvSpPr>
          <p:nvPr/>
        </p:nvSpPr>
        <p:spPr bwMode="auto">
          <a:xfrm>
            <a:off x="7772400" y="6324600"/>
            <a:ext cx="963613" cy="0"/>
          </a:xfrm>
          <a:prstGeom prst="line">
            <a:avLst/>
          </a:prstGeom>
          <a:noFill/>
          <a:ln w="25400">
            <a:solidFill>
              <a:schemeClr val="tx1"/>
            </a:solidFill>
            <a:round/>
            <a:headEnd/>
            <a:tailEnd/>
          </a:ln>
          <a:effectLst/>
        </p:spPr>
        <p:txBody>
          <a:bodyPr wrap="none" anchor="ctr"/>
          <a:lstStyle/>
          <a:p>
            <a:endParaRPr lang="en-US"/>
          </a:p>
        </p:txBody>
      </p:sp>
      <p:sp>
        <p:nvSpPr>
          <p:cNvPr id="105" name="Rectangle 104"/>
          <p:cNvSpPr>
            <a:spLocks noChangeArrowheads="1"/>
          </p:cNvSpPr>
          <p:nvPr/>
        </p:nvSpPr>
        <p:spPr bwMode="auto">
          <a:xfrm>
            <a:off x="7745413" y="6019800"/>
            <a:ext cx="1117600"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Row Add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1058" name="Rectangle 2"/>
          <p:cNvSpPr>
            <a:spLocks noChangeArrowheads="1"/>
          </p:cNvSpPr>
          <p:nvPr/>
        </p:nvSpPr>
        <p:spPr bwMode="auto">
          <a:xfrm>
            <a:off x="225425" y="312738"/>
            <a:ext cx="2505075" cy="477837"/>
          </a:xfrm>
          <a:prstGeom prst="rect">
            <a:avLst/>
          </a:prstGeom>
          <a:noFill/>
          <a:ln w="12700">
            <a:noFill/>
            <a:miter lim="800000"/>
            <a:headEnd/>
            <a:tailEnd/>
          </a:ln>
          <a:effectLst/>
        </p:spPr>
        <p:txBody>
          <a:bodyPr wrap="none" anchor="ctr"/>
          <a:lstStyle/>
          <a:p>
            <a:endParaRPr lang="en-US"/>
          </a:p>
        </p:txBody>
      </p:sp>
      <p:sp>
        <p:nvSpPr>
          <p:cNvPr id="1581059" name="Rectangle 3"/>
          <p:cNvSpPr>
            <a:spLocks noGrp="1" noChangeArrowheads="1"/>
          </p:cNvSpPr>
          <p:nvPr>
            <p:ph type="title"/>
          </p:nvPr>
        </p:nvSpPr>
        <p:spPr>
          <a:xfrm>
            <a:off x="533400" y="304800"/>
            <a:ext cx="8153400" cy="464614"/>
          </a:xfrm>
          <a:noFill/>
          <a:ln/>
        </p:spPr>
        <p:txBody>
          <a:bodyPr lIns="90488" tIns="44450" rIns="90488" bIns="44450" anchor="ctr"/>
          <a:lstStyle/>
          <a:p>
            <a:r>
              <a:rPr lang="en-US" dirty="0"/>
              <a:t>One Word Wide </a:t>
            </a:r>
            <a:r>
              <a:rPr lang="en-US" dirty="0" smtClean="0"/>
              <a:t>Bus, One Word Blocks</a:t>
            </a:r>
            <a:endParaRPr lang="en-US" dirty="0"/>
          </a:p>
        </p:txBody>
      </p:sp>
      <p:sp>
        <p:nvSpPr>
          <p:cNvPr id="1581060" name="Rectangle 4"/>
          <p:cNvSpPr>
            <a:spLocks noChangeArrowheads="1"/>
          </p:cNvSpPr>
          <p:nvPr/>
        </p:nvSpPr>
        <p:spPr bwMode="auto">
          <a:xfrm>
            <a:off x="2854325" y="4868863"/>
            <a:ext cx="0" cy="274637"/>
          </a:xfrm>
          <a:prstGeom prst="rect">
            <a:avLst/>
          </a:prstGeom>
          <a:noFill/>
          <a:ln w="9525">
            <a:noFill/>
            <a:miter lim="800000"/>
            <a:headEnd/>
            <a:tailEnd/>
          </a:ln>
        </p:spPr>
        <p:txBody>
          <a:bodyPr wrap="none" lIns="0" tIns="0" rIns="0" bIns="0">
            <a:spAutoFit/>
          </a:bodyPr>
          <a:lstStyle/>
          <a:p>
            <a:endParaRPr lang="en-US"/>
          </a:p>
        </p:txBody>
      </p:sp>
      <p:sp>
        <p:nvSpPr>
          <p:cNvPr id="1581061" name="Rectangle 5"/>
          <p:cNvSpPr>
            <a:spLocks noChangeArrowheads="1"/>
          </p:cNvSpPr>
          <p:nvPr/>
        </p:nvSpPr>
        <p:spPr bwMode="auto">
          <a:xfrm>
            <a:off x="3009900" y="4987925"/>
            <a:ext cx="0" cy="274638"/>
          </a:xfrm>
          <a:prstGeom prst="rect">
            <a:avLst/>
          </a:prstGeom>
          <a:noFill/>
          <a:ln w="9525">
            <a:noFill/>
            <a:miter lim="800000"/>
            <a:headEnd/>
            <a:tailEnd/>
          </a:ln>
        </p:spPr>
        <p:txBody>
          <a:bodyPr wrap="none" lIns="0" tIns="0" rIns="0" bIns="0">
            <a:spAutoFit/>
          </a:bodyPr>
          <a:lstStyle/>
          <a:p>
            <a:endParaRPr lang="en-US"/>
          </a:p>
        </p:txBody>
      </p:sp>
      <p:sp>
        <p:nvSpPr>
          <p:cNvPr id="1581062" name="Rectangle 6"/>
          <p:cNvSpPr>
            <a:spLocks noChangeArrowheads="1"/>
          </p:cNvSpPr>
          <p:nvPr/>
        </p:nvSpPr>
        <p:spPr bwMode="auto">
          <a:xfrm>
            <a:off x="2032000" y="5110163"/>
            <a:ext cx="0" cy="274637"/>
          </a:xfrm>
          <a:prstGeom prst="rect">
            <a:avLst/>
          </a:prstGeom>
          <a:noFill/>
          <a:ln w="9525">
            <a:noFill/>
            <a:miter lim="800000"/>
            <a:headEnd/>
            <a:tailEnd/>
          </a:ln>
        </p:spPr>
        <p:txBody>
          <a:bodyPr wrap="none" lIns="0" tIns="0" rIns="0" bIns="0">
            <a:spAutoFit/>
          </a:bodyPr>
          <a:lstStyle/>
          <a:p>
            <a:endParaRPr lang="en-US"/>
          </a:p>
        </p:txBody>
      </p:sp>
      <p:sp>
        <p:nvSpPr>
          <p:cNvPr id="1581063" name="Rectangle 7"/>
          <p:cNvSpPr>
            <a:spLocks noChangeArrowheads="1"/>
          </p:cNvSpPr>
          <p:nvPr/>
        </p:nvSpPr>
        <p:spPr bwMode="auto">
          <a:xfrm>
            <a:off x="6423025" y="3471863"/>
            <a:ext cx="0" cy="274637"/>
          </a:xfrm>
          <a:prstGeom prst="rect">
            <a:avLst/>
          </a:prstGeom>
          <a:noFill/>
          <a:ln w="9525">
            <a:noFill/>
            <a:miter lim="800000"/>
            <a:headEnd/>
            <a:tailEnd/>
          </a:ln>
        </p:spPr>
        <p:txBody>
          <a:bodyPr wrap="none" lIns="0" tIns="0" rIns="0" bIns="0">
            <a:spAutoFit/>
          </a:bodyPr>
          <a:lstStyle/>
          <a:p>
            <a:endParaRPr lang="en-US"/>
          </a:p>
        </p:txBody>
      </p:sp>
      <p:sp>
        <p:nvSpPr>
          <p:cNvPr id="1581064" name="Rectangle 8"/>
          <p:cNvSpPr>
            <a:spLocks noChangeArrowheads="1"/>
          </p:cNvSpPr>
          <p:nvPr/>
        </p:nvSpPr>
        <p:spPr bwMode="auto">
          <a:xfrm>
            <a:off x="6919913" y="3471863"/>
            <a:ext cx="0" cy="274637"/>
          </a:xfrm>
          <a:prstGeom prst="rect">
            <a:avLst/>
          </a:prstGeom>
          <a:noFill/>
          <a:ln w="9525">
            <a:noFill/>
            <a:miter lim="800000"/>
            <a:headEnd/>
            <a:tailEnd/>
          </a:ln>
        </p:spPr>
        <p:txBody>
          <a:bodyPr wrap="none" lIns="0" tIns="0" rIns="0" bIns="0">
            <a:spAutoFit/>
          </a:bodyPr>
          <a:lstStyle/>
          <a:p>
            <a:endParaRPr lang="en-US"/>
          </a:p>
        </p:txBody>
      </p:sp>
      <p:sp>
        <p:nvSpPr>
          <p:cNvPr id="1581065" name="Rectangle 9"/>
          <p:cNvSpPr>
            <a:spLocks noChangeArrowheads="1"/>
          </p:cNvSpPr>
          <p:nvPr/>
        </p:nvSpPr>
        <p:spPr bwMode="auto">
          <a:xfrm>
            <a:off x="1143000" y="1524000"/>
            <a:ext cx="838200" cy="457200"/>
          </a:xfrm>
          <a:prstGeom prst="rect">
            <a:avLst/>
          </a:prstGeom>
          <a:noFill/>
          <a:ln w="12700">
            <a:solidFill>
              <a:schemeClr val="tx1"/>
            </a:solidFill>
            <a:miter lim="800000"/>
            <a:headEnd/>
            <a:tailEnd/>
          </a:ln>
          <a:effectLst/>
        </p:spPr>
        <p:txBody>
          <a:bodyPr wrap="none" anchor="ctr"/>
          <a:lstStyle/>
          <a:p>
            <a:endParaRPr lang="en-US"/>
          </a:p>
        </p:txBody>
      </p:sp>
      <p:sp>
        <p:nvSpPr>
          <p:cNvPr id="1581066" name="Text Box 10"/>
          <p:cNvSpPr txBox="1">
            <a:spLocks noChangeArrowheads="1"/>
          </p:cNvSpPr>
          <p:nvPr/>
        </p:nvSpPr>
        <p:spPr bwMode="auto">
          <a:xfrm>
            <a:off x="1219200" y="1600200"/>
            <a:ext cx="777875" cy="366713"/>
          </a:xfrm>
          <a:prstGeom prst="rect">
            <a:avLst/>
          </a:prstGeom>
          <a:noFill/>
          <a:ln w="12700">
            <a:noFill/>
            <a:miter lim="800000"/>
            <a:headEnd/>
            <a:tailEnd/>
          </a:ln>
          <a:effectLst/>
        </p:spPr>
        <p:txBody>
          <a:bodyPr>
            <a:spAutoFit/>
          </a:bodyPr>
          <a:lstStyle/>
          <a:p>
            <a:r>
              <a:rPr lang="en-US">
                <a:solidFill>
                  <a:schemeClr val="tx1"/>
                </a:solidFill>
              </a:rPr>
              <a:t>CPU</a:t>
            </a:r>
          </a:p>
        </p:txBody>
      </p:sp>
      <p:sp>
        <p:nvSpPr>
          <p:cNvPr id="1581067" name="AutoShape 11"/>
          <p:cNvSpPr>
            <a:spLocks noChangeArrowheads="1"/>
          </p:cNvSpPr>
          <p:nvPr/>
        </p:nvSpPr>
        <p:spPr bwMode="auto">
          <a:xfrm>
            <a:off x="1295400" y="1981200"/>
            <a:ext cx="609600" cy="304800"/>
          </a:xfrm>
          <a:prstGeom prst="upDownArrow">
            <a:avLst>
              <a:gd name="adj1" fmla="val 50000"/>
              <a:gd name="adj2" fmla="val 20000"/>
            </a:avLst>
          </a:prstGeom>
          <a:noFill/>
          <a:ln w="12700">
            <a:solidFill>
              <a:schemeClr val="tx1"/>
            </a:solidFill>
            <a:miter lim="800000"/>
            <a:headEnd/>
            <a:tailEnd/>
          </a:ln>
          <a:effectLst/>
        </p:spPr>
        <p:txBody>
          <a:bodyPr wrap="none" anchor="ctr"/>
          <a:lstStyle/>
          <a:p>
            <a:endParaRPr lang="en-US"/>
          </a:p>
        </p:txBody>
      </p:sp>
      <p:sp>
        <p:nvSpPr>
          <p:cNvPr id="1581068" name="Rectangle 12"/>
          <p:cNvSpPr>
            <a:spLocks noChangeArrowheads="1"/>
          </p:cNvSpPr>
          <p:nvPr/>
        </p:nvSpPr>
        <p:spPr bwMode="auto">
          <a:xfrm>
            <a:off x="1143000" y="2286000"/>
            <a:ext cx="838200" cy="838200"/>
          </a:xfrm>
          <a:prstGeom prst="rect">
            <a:avLst/>
          </a:prstGeom>
          <a:noFill/>
          <a:ln w="12700">
            <a:solidFill>
              <a:schemeClr val="tx1"/>
            </a:solidFill>
            <a:miter lim="800000"/>
            <a:headEnd/>
            <a:tailEnd/>
          </a:ln>
          <a:effectLst/>
        </p:spPr>
        <p:txBody>
          <a:bodyPr wrap="none" anchor="ctr"/>
          <a:lstStyle/>
          <a:p>
            <a:endParaRPr lang="en-US"/>
          </a:p>
        </p:txBody>
      </p:sp>
      <p:sp>
        <p:nvSpPr>
          <p:cNvPr id="1581069" name="Text Box 13"/>
          <p:cNvSpPr txBox="1">
            <a:spLocks noChangeArrowheads="1"/>
          </p:cNvSpPr>
          <p:nvPr/>
        </p:nvSpPr>
        <p:spPr bwMode="auto">
          <a:xfrm>
            <a:off x="1143000" y="2514600"/>
            <a:ext cx="914400" cy="366713"/>
          </a:xfrm>
          <a:prstGeom prst="rect">
            <a:avLst/>
          </a:prstGeom>
          <a:noFill/>
          <a:ln w="12700">
            <a:noFill/>
            <a:miter lim="800000"/>
            <a:headEnd/>
            <a:tailEnd/>
          </a:ln>
          <a:effectLst/>
        </p:spPr>
        <p:txBody>
          <a:bodyPr>
            <a:spAutoFit/>
          </a:bodyPr>
          <a:lstStyle/>
          <a:p>
            <a:r>
              <a:rPr lang="en-US">
                <a:solidFill>
                  <a:schemeClr val="tx1"/>
                </a:solidFill>
              </a:rPr>
              <a:t>Cache</a:t>
            </a:r>
          </a:p>
        </p:txBody>
      </p:sp>
      <p:sp>
        <p:nvSpPr>
          <p:cNvPr id="1581070" name="Rectangle 14"/>
          <p:cNvSpPr>
            <a:spLocks noChangeArrowheads="1"/>
          </p:cNvSpPr>
          <p:nvPr/>
        </p:nvSpPr>
        <p:spPr bwMode="auto">
          <a:xfrm>
            <a:off x="1143000" y="3733800"/>
            <a:ext cx="838200" cy="1828800"/>
          </a:xfrm>
          <a:prstGeom prst="rect">
            <a:avLst/>
          </a:prstGeom>
          <a:noFill/>
          <a:ln w="12700">
            <a:solidFill>
              <a:schemeClr val="tx1"/>
            </a:solidFill>
            <a:miter lim="800000"/>
            <a:headEnd/>
            <a:tailEnd/>
          </a:ln>
          <a:effectLst/>
        </p:spPr>
        <p:txBody>
          <a:bodyPr wrap="none" anchor="ctr"/>
          <a:lstStyle/>
          <a:p>
            <a:endParaRPr lang="en-US"/>
          </a:p>
        </p:txBody>
      </p:sp>
      <p:sp>
        <p:nvSpPr>
          <p:cNvPr id="1581071" name="AutoShape 15"/>
          <p:cNvSpPr>
            <a:spLocks noChangeArrowheads="1"/>
          </p:cNvSpPr>
          <p:nvPr/>
        </p:nvSpPr>
        <p:spPr bwMode="auto">
          <a:xfrm>
            <a:off x="1143000" y="3124200"/>
            <a:ext cx="838200" cy="609600"/>
          </a:xfrm>
          <a:prstGeom prst="upDownArrow">
            <a:avLst>
              <a:gd name="adj1" fmla="val 50000"/>
              <a:gd name="adj2" fmla="val 20000"/>
            </a:avLst>
          </a:prstGeom>
          <a:noFill/>
          <a:ln w="12700">
            <a:solidFill>
              <a:schemeClr val="tx1"/>
            </a:solidFill>
            <a:miter lim="800000"/>
            <a:headEnd/>
            <a:tailEnd/>
          </a:ln>
          <a:effectLst/>
        </p:spPr>
        <p:txBody>
          <a:bodyPr wrap="none" anchor="ctr"/>
          <a:lstStyle/>
          <a:p>
            <a:endParaRPr lang="en-US"/>
          </a:p>
        </p:txBody>
      </p:sp>
      <p:sp>
        <p:nvSpPr>
          <p:cNvPr id="1581072" name="Text Box 16"/>
          <p:cNvSpPr txBox="1">
            <a:spLocks noChangeArrowheads="1"/>
          </p:cNvSpPr>
          <p:nvPr/>
        </p:nvSpPr>
        <p:spPr bwMode="auto">
          <a:xfrm>
            <a:off x="1066800" y="4114800"/>
            <a:ext cx="1066800" cy="646331"/>
          </a:xfrm>
          <a:prstGeom prst="rect">
            <a:avLst/>
          </a:prstGeom>
          <a:noFill/>
          <a:ln w="12700">
            <a:noFill/>
            <a:miter lim="800000"/>
            <a:headEnd/>
            <a:tailEnd/>
          </a:ln>
          <a:effectLst/>
        </p:spPr>
        <p:txBody>
          <a:bodyPr>
            <a:spAutoFit/>
          </a:bodyPr>
          <a:lstStyle/>
          <a:p>
            <a:r>
              <a:rPr lang="en-US" dirty="0" smtClean="0">
                <a:solidFill>
                  <a:schemeClr val="tx1"/>
                </a:solidFill>
              </a:rPr>
              <a:t>  DRAM</a:t>
            </a:r>
          </a:p>
          <a:p>
            <a:r>
              <a:rPr lang="en-US" dirty="0" smtClean="0">
                <a:solidFill>
                  <a:schemeClr val="tx1"/>
                </a:solidFill>
              </a:rPr>
              <a:t>Memory</a:t>
            </a:r>
            <a:endParaRPr lang="en-US" dirty="0">
              <a:solidFill>
                <a:schemeClr val="tx1"/>
              </a:solidFill>
            </a:endParaRPr>
          </a:p>
        </p:txBody>
      </p:sp>
      <p:sp>
        <p:nvSpPr>
          <p:cNvPr id="1581073" name="Text Box 17"/>
          <p:cNvSpPr txBox="1">
            <a:spLocks noChangeArrowheads="1"/>
          </p:cNvSpPr>
          <p:nvPr/>
        </p:nvSpPr>
        <p:spPr bwMode="auto">
          <a:xfrm>
            <a:off x="1295400" y="3276600"/>
            <a:ext cx="685800" cy="366713"/>
          </a:xfrm>
          <a:prstGeom prst="rect">
            <a:avLst/>
          </a:prstGeom>
          <a:noFill/>
          <a:ln w="12700">
            <a:noFill/>
            <a:miter lim="800000"/>
            <a:headEnd/>
            <a:tailEnd/>
          </a:ln>
          <a:effectLst/>
        </p:spPr>
        <p:txBody>
          <a:bodyPr>
            <a:spAutoFit/>
          </a:bodyPr>
          <a:lstStyle/>
          <a:p>
            <a:r>
              <a:rPr lang="en-US">
                <a:solidFill>
                  <a:schemeClr val="tx1"/>
                </a:solidFill>
              </a:rPr>
              <a:t>bus</a:t>
            </a:r>
          </a:p>
        </p:txBody>
      </p:sp>
      <p:sp>
        <p:nvSpPr>
          <p:cNvPr id="1581074" name="Rectangle 18"/>
          <p:cNvSpPr>
            <a:spLocks noChangeArrowheads="1"/>
          </p:cNvSpPr>
          <p:nvPr/>
        </p:nvSpPr>
        <p:spPr bwMode="auto">
          <a:xfrm>
            <a:off x="762000" y="1524000"/>
            <a:ext cx="1600200" cy="1600200"/>
          </a:xfrm>
          <a:prstGeom prst="rect">
            <a:avLst/>
          </a:prstGeom>
          <a:noFill/>
          <a:ln w="12700">
            <a:solidFill>
              <a:schemeClr val="accent2"/>
            </a:solidFill>
            <a:miter lim="800000"/>
            <a:headEnd/>
            <a:tailEnd/>
          </a:ln>
          <a:effectLst/>
        </p:spPr>
        <p:txBody>
          <a:bodyPr wrap="none" anchor="ctr"/>
          <a:lstStyle/>
          <a:p>
            <a:endParaRPr lang="en-US"/>
          </a:p>
        </p:txBody>
      </p:sp>
      <p:sp>
        <p:nvSpPr>
          <p:cNvPr id="1581075" name="Rectangle 19"/>
          <p:cNvSpPr>
            <a:spLocks noChangeArrowheads="1"/>
          </p:cNvSpPr>
          <p:nvPr/>
        </p:nvSpPr>
        <p:spPr bwMode="auto">
          <a:xfrm>
            <a:off x="3124200" y="3048000"/>
            <a:ext cx="5638800" cy="2819400"/>
          </a:xfrm>
          <a:prstGeom prst="rect">
            <a:avLst/>
          </a:prstGeom>
          <a:noFill/>
          <a:ln w="12700">
            <a:noFill/>
            <a:miter lim="800000"/>
            <a:headEnd/>
            <a:tailEnd/>
          </a:ln>
          <a:effectLst/>
        </p:spPr>
        <p:txBody>
          <a:bodyPr lIns="90488" tIns="44450" rIns="90488" bIns="44450"/>
          <a:lstStyle/>
          <a:p>
            <a:pPr marL="342900" indent="-342900">
              <a:lnSpc>
                <a:spcPct val="90000"/>
              </a:lnSpc>
              <a:spcBef>
                <a:spcPct val="65000"/>
              </a:spcBef>
              <a:buClr>
                <a:schemeClr val="accent1"/>
              </a:buClr>
              <a:buSzPct val="75000"/>
              <a:buFont typeface="Wingdings" pitchFamily="2" charset="2"/>
              <a:buChar char="q"/>
            </a:pPr>
            <a:endParaRPr lang="en-US" sz="2400">
              <a:solidFill>
                <a:schemeClr val="tx1"/>
              </a:solidFill>
            </a:endParaRPr>
          </a:p>
        </p:txBody>
      </p:sp>
      <p:sp>
        <p:nvSpPr>
          <p:cNvPr id="1581076" name="Text Box 20"/>
          <p:cNvSpPr txBox="1">
            <a:spLocks noChangeArrowheads="1"/>
          </p:cNvSpPr>
          <p:nvPr/>
        </p:nvSpPr>
        <p:spPr bwMode="auto">
          <a:xfrm>
            <a:off x="685800" y="1219200"/>
            <a:ext cx="849313" cy="336550"/>
          </a:xfrm>
          <a:prstGeom prst="rect">
            <a:avLst/>
          </a:prstGeom>
          <a:noFill/>
          <a:ln w="12700">
            <a:noFill/>
            <a:miter lim="800000"/>
            <a:headEnd/>
            <a:tailEnd/>
          </a:ln>
          <a:effectLst/>
        </p:spPr>
        <p:txBody>
          <a:bodyPr wrap="none">
            <a:spAutoFit/>
          </a:bodyPr>
          <a:lstStyle/>
          <a:p>
            <a:r>
              <a:rPr lang="en-US" sz="1600">
                <a:solidFill>
                  <a:schemeClr val="accent2"/>
                </a:solidFill>
              </a:rPr>
              <a:t>on-chip</a:t>
            </a:r>
          </a:p>
        </p:txBody>
      </p:sp>
      <p:sp>
        <p:nvSpPr>
          <p:cNvPr id="1581077" name="Rectangle 21"/>
          <p:cNvSpPr>
            <a:spLocks noGrp="1" noChangeArrowheads="1"/>
          </p:cNvSpPr>
          <p:nvPr>
            <p:ph type="body" idx="1"/>
          </p:nvPr>
        </p:nvSpPr>
        <p:spPr>
          <a:xfrm>
            <a:off x="2743200" y="914400"/>
            <a:ext cx="5791200" cy="5188087"/>
          </a:xfrm>
        </p:spPr>
        <p:txBody>
          <a:bodyPr/>
          <a:lstStyle/>
          <a:p>
            <a:r>
              <a:rPr lang="en-US" dirty="0"/>
              <a:t>If the block size is one word, then for a memory access due to a cache miss, the pipeline will have to stall </a:t>
            </a:r>
            <a:r>
              <a:rPr lang="en-US" dirty="0" smtClean="0"/>
              <a:t>for the </a:t>
            </a:r>
            <a:r>
              <a:rPr lang="en-US" dirty="0"/>
              <a:t>number of cycles required to return one data word from memory</a:t>
            </a:r>
          </a:p>
          <a:p>
            <a:pPr lvl="1">
              <a:buFont typeface="Monotype Sorts" pitchFamily="2" charset="2"/>
              <a:buNone/>
            </a:pPr>
            <a:r>
              <a:rPr lang="en-US" dirty="0"/>
              <a:t>       </a:t>
            </a:r>
            <a:r>
              <a:rPr lang="en-US" dirty="0" smtClean="0"/>
              <a:t>memory bus clock cycle </a:t>
            </a:r>
            <a:r>
              <a:rPr lang="en-US" dirty="0"/>
              <a:t>to send address</a:t>
            </a:r>
          </a:p>
          <a:p>
            <a:pPr lvl="1">
              <a:buFont typeface="Monotype Sorts" pitchFamily="2" charset="2"/>
              <a:buNone/>
            </a:pPr>
            <a:r>
              <a:rPr lang="en-US" dirty="0"/>
              <a:t>       </a:t>
            </a:r>
            <a:r>
              <a:rPr lang="en-US" dirty="0" smtClean="0"/>
              <a:t>memory bus clock cycles </a:t>
            </a:r>
            <a:r>
              <a:rPr lang="en-US" dirty="0"/>
              <a:t>to read DRAM</a:t>
            </a:r>
          </a:p>
          <a:p>
            <a:pPr lvl="1">
              <a:buFont typeface="Monotype Sorts" pitchFamily="2" charset="2"/>
              <a:buNone/>
            </a:pPr>
            <a:r>
              <a:rPr lang="en-US" dirty="0"/>
              <a:t>       </a:t>
            </a:r>
            <a:r>
              <a:rPr lang="en-US" dirty="0" smtClean="0"/>
              <a:t>memory bus clock cycle </a:t>
            </a:r>
            <a:r>
              <a:rPr lang="en-US" dirty="0"/>
              <a:t>to return data</a:t>
            </a:r>
          </a:p>
          <a:p>
            <a:pPr lvl="1">
              <a:buFont typeface="Monotype Sorts" pitchFamily="2" charset="2"/>
              <a:buNone/>
            </a:pPr>
            <a:r>
              <a:rPr lang="en-US" dirty="0"/>
              <a:t>       total clock cycles miss penalty</a:t>
            </a:r>
          </a:p>
          <a:p>
            <a:pPr lvl="1">
              <a:buFont typeface="Monotype Sorts" pitchFamily="2" charset="2"/>
              <a:buNone/>
            </a:pPr>
            <a:endParaRPr lang="en-US" dirty="0"/>
          </a:p>
          <a:p>
            <a:r>
              <a:rPr lang="en-US" dirty="0"/>
              <a:t>Number of bytes transferred per clock cycle (bandwidth) for a single miss is</a:t>
            </a:r>
          </a:p>
          <a:p>
            <a:pPr lvl="1">
              <a:buFont typeface="Monotype Sorts" pitchFamily="2" charset="2"/>
              <a:buNone/>
            </a:pPr>
            <a:r>
              <a:rPr lang="en-US" dirty="0"/>
              <a:t>                         bytes per </a:t>
            </a:r>
            <a:r>
              <a:rPr lang="en-US" dirty="0" smtClean="0"/>
              <a:t>memory bus clock 				cycle</a:t>
            </a:r>
            <a:endParaRPr lang="en-US" dirty="0"/>
          </a:p>
        </p:txBody>
      </p:sp>
      <p:sp>
        <p:nvSpPr>
          <p:cNvPr id="1581078" name="Line 22"/>
          <p:cNvSpPr>
            <a:spLocks noChangeShapeType="1"/>
          </p:cNvSpPr>
          <p:nvPr/>
        </p:nvSpPr>
        <p:spPr bwMode="auto">
          <a:xfrm>
            <a:off x="3124200" y="3733800"/>
            <a:ext cx="457200" cy="0"/>
          </a:xfrm>
          <a:prstGeom prst="line">
            <a:avLst/>
          </a:prstGeom>
          <a:noFill/>
          <a:ln w="28575">
            <a:solidFill>
              <a:schemeClr val="tx1"/>
            </a:solidFill>
            <a:round/>
            <a:headEnd/>
            <a:tailEnd/>
          </a:ln>
          <a:effectLst/>
        </p:spPr>
        <p:txBody>
          <a:bodyPr/>
          <a:lstStyle/>
          <a:p>
            <a:endParaRPr lang="en-US"/>
          </a:p>
        </p:txBody>
      </p:sp>
      <p:sp>
        <p:nvSpPr>
          <p:cNvPr id="1581079" name="Rectangle 23"/>
          <p:cNvSpPr>
            <a:spLocks noChangeArrowheads="1"/>
          </p:cNvSpPr>
          <p:nvPr/>
        </p:nvSpPr>
        <p:spPr bwMode="auto">
          <a:xfrm>
            <a:off x="2667000" y="2209800"/>
            <a:ext cx="1295400" cy="2307298"/>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endParaRPr lang="en-US" sz="2400" dirty="0">
              <a:solidFill>
                <a:schemeClr val="tx1"/>
              </a:solidFill>
            </a:endParaRPr>
          </a:p>
          <a:p>
            <a:pPr marL="741363" lvl="1" indent="-246063">
              <a:lnSpc>
                <a:spcPct val="85000"/>
              </a:lnSpc>
              <a:spcBef>
                <a:spcPct val="40000"/>
              </a:spcBef>
              <a:buClr>
                <a:schemeClr val="accent1"/>
              </a:buClr>
              <a:buSzPct val="75000"/>
              <a:buFont typeface="Monotype Sorts" pitchFamily="2" charset="2"/>
              <a:buNone/>
            </a:pPr>
            <a:r>
              <a:rPr lang="en-US" sz="2000" dirty="0">
                <a:solidFill>
                  <a:schemeClr val="tx1"/>
                </a:solidFill>
              </a:rPr>
              <a:t>  1   </a:t>
            </a:r>
          </a:p>
          <a:p>
            <a:pPr marL="741363" lvl="1" indent="-246063">
              <a:lnSpc>
                <a:spcPct val="85000"/>
              </a:lnSpc>
              <a:spcBef>
                <a:spcPct val="40000"/>
              </a:spcBef>
              <a:buClr>
                <a:schemeClr val="accent1"/>
              </a:buClr>
              <a:buSzPct val="75000"/>
              <a:buFont typeface="Monotype Sorts" pitchFamily="2" charset="2"/>
              <a:buNone/>
            </a:pPr>
            <a:r>
              <a:rPr lang="en-US" sz="2000" dirty="0" smtClean="0">
                <a:solidFill>
                  <a:schemeClr val="tx1"/>
                </a:solidFill>
              </a:rPr>
              <a:t>15</a:t>
            </a:r>
            <a:endParaRPr lang="en-US" sz="2000" dirty="0">
              <a:solidFill>
                <a:schemeClr val="tx1"/>
              </a:solidFill>
            </a:endParaRPr>
          </a:p>
          <a:p>
            <a:pPr marL="741363" lvl="1" indent="-246063">
              <a:lnSpc>
                <a:spcPct val="85000"/>
              </a:lnSpc>
              <a:spcBef>
                <a:spcPct val="40000"/>
              </a:spcBef>
              <a:buClr>
                <a:schemeClr val="accent1"/>
              </a:buClr>
              <a:buSzPct val="75000"/>
              <a:buFont typeface="Monotype Sorts" pitchFamily="2" charset="2"/>
              <a:buNone/>
            </a:pPr>
            <a:r>
              <a:rPr lang="en-US" sz="2000" dirty="0">
                <a:solidFill>
                  <a:schemeClr val="tx1"/>
                </a:solidFill>
              </a:rPr>
              <a:t>  1</a:t>
            </a:r>
          </a:p>
          <a:p>
            <a:pPr marL="741363" lvl="1" indent="-246063">
              <a:lnSpc>
                <a:spcPct val="85000"/>
              </a:lnSpc>
              <a:spcBef>
                <a:spcPct val="40000"/>
              </a:spcBef>
              <a:buClr>
                <a:schemeClr val="accent1"/>
              </a:buClr>
              <a:buSzPct val="75000"/>
              <a:buFont typeface="Monotype Sorts" pitchFamily="2" charset="2"/>
              <a:buNone/>
            </a:pPr>
            <a:r>
              <a:rPr lang="en-US" sz="2000" dirty="0" smtClean="0">
                <a:solidFill>
                  <a:schemeClr val="tx1"/>
                </a:solidFill>
              </a:rPr>
              <a:t>17</a:t>
            </a:r>
            <a:endParaRPr lang="en-US" sz="2000" dirty="0">
              <a:solidFill>
                <a:schemeClr val="tx1"/>
              </a:solidFill>
            </a:endParaRPr>
          </a:p>
          <a:p>
            <a:pPr marL="741363" lvl="1" indent="-246063">
              <a:lnSpc>
                <a:spcPct val="85000"/>
              </a:lnSpc>
              <a:spcBef>
                <a:spcPct val="40000"/>
              </a:spcBef>
              <a:buClr>
                <a:schemeClr val="accent1"/>
              </a:buClr>
              <a:buSzPct val="75000"/>
              <a:buFont typeface="Monotype Sorts" pitchFamily="2" charset="2"/>
              <a:buNone/>
            </a:pPr>
            <a:endParaRPr lang="en-US" sz="2000" dirty="0">
              <a:solidFill>
                <a:schemeClr val="tx1"/>
              </a:solidFill>
            </a:endParaRPr>
          </a:p>
        </p:txBody>
      </p:sp>
      <p:sp>
        <p:nvSpPr>
          <p:cNvPr id="1581080" name="Rectangle 24"/>
          <p:cNvSpPr>
            <a:spLocks noChangeArrowheads="1"/>
          </p:cNvSpPr>
          <p:nvPr/>
        </p:nvSpPr>
        <p:spPr bwMode="auto">
          <a:xfrm>
            <a:off x="2895600" y="5029200"/>
            <a:ext cx="2057400" cy="768415"/>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endParaRPr lang="en-US" sz="2400" dirty="0">
              <a:solidFill>
                <a:schemeClr val="tx1"/>
              </a:solidFill>
            </a:endParaRPr>
          </a:p>
          <a:p>
            <a:pPr marL="741363" lvl="1" indent="-246063">
              <a:lnSpc>
                <a:spcPct val="85000"/>
              </a:lnSpc>
              <a:spcBef>
                <a:spcPct val="40000"/>
              </a:spcBef>
              <a:buClr>
                <a:schemeClr val="accent1"/>
              </a:buClr>
              <a:buSzPct val="75000"/>
              <a:buFont typeface="Monotype Sorts" pitchFamily="2" charset="2"/>
              <a:buNone/>
            </a:pPr>
            <a:r>
              <a:rPr lang="en-US" sz="2000" dirty="0" smtClean="0">
                <a:solidFill>
                  <a:schemeClr val="tx1"/>
                </a:solidFill>
              </a:rPr>
              <a:t>4/17 </a:t>
            </a:r>
            <a:r>
              <a:rPr lang="en-US" sz="2000" dirty="0">
                <a:solidFill>
                  <a:schemeClr val="tx1"/>
                </a:solidFill>
              </a:rPr>
              <a:t>= </a:t>
            </a:r>
            <a:r>
              <a:rPr lang="en-US" sz="2000" dirty="0" smtClean="0">
                <a:solidFill>
                  <a:schemeClr val="tx1"/>
                </a:solidFill>
              </a:rPr>
              <a:t>0.235</a:t>
            </a:r>
            <a:endParaRPr lang="en-US" sz="2000" dirty="0">
              <a:solidFill>
                <a:schemeClr val="tx1"/>
              </a:solidFill>
            </a:endParaRPr>
          </a:p>
        </p:txBody>
      </p:sp>
    </p:spTree>
  </p:cSld>
  <p:clrMapOvr>
    <a:masterClrMapping/>
  </p:clrMapOvr>
  <p:transition advTm="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300"/>
                                  </p:iterate>
                                  <p:childTnLst>
                                    <p:set>
                                      <p:cBhvr>
                                        <p:cTn id="6" dur="1" fill="hold">
                                          <p:stCondLst>
                                            <p:cond delay="299"/>
                                          </p:stCondLst>
                                        </p:cTn>
                                        <p:tgtEl>
                                          <p:spTgt spid="15810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810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1079" grpId="0" autoUpdateAnimBg="0"/>
      <p:bldP spid="1581080"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5154" name="Rectangle 2"/>
          <p:cNvSpPr>
            <a:spLocks noChangeArrowheads="1"/>
          </p:cNvSpPr>
          <p:nvPr/>
        </p:nvSpPr>
        <p:spPr bwMode="auto">
          <a:xfrm>
            <a:off x="225425" y="312738"/>
            <a:ext cx="2505075" cy="477837"/>
          </a:xfrm>
          <a:prstGeom prst="rect">
            <a:avLst/>
          </a:prstGeom>
          <a:noFill/>
          <a:ln w="12700">
            <a:noFill/>
            <a:miter lim="800000"/>
            <a:headEnd/>
            <a:tailEnd/>
          </a:ln>
          <a:effectLst/>
        </p:spPr>
        <p:txBody>
          <a:bodyPr wrap="none" anchor="ctr"/>
          <a:lstStyle/>
          <a:p>
            <a:endParaRPr lang="en-US"/>
          </a:p>
        </p:txBody>
      </p:sp>
      <p:sp>
        <p:nvSpPr>
          <p:cNvPr id="1585155" name="Rectangle 3"/>
          <p:cNvSpPr>
            <a:spLocks noGrp="1" noChangeArrowheads="1"/>
          </p:cNvSpPr>
          <p:nvPr>
            <p:ph type="title"/>
          </p:nvPr>
        </p:nvSpPr>
        <p:spPr>
          <a:xfrm>
            <a:off x="533400" y="304800"/>
            <a:ext cx="8153400" cy="464614"/>
          </a:xfrm>
          <a:noFill/>
          <a:ln/>
        </p:spPr>
        <p:txBody>
          <a:bodyPr lIns="90488" tIns="44450" rIns="90488" bIns="44450" anchor="ctr"/>
          <a:lstStyle/>
          <a:p>
            <a:r>
              <a:rPr lang="en-US" dirty="0" smtClean="0"/>
              <a:t>One Word Wide Bus, Four Word Blocks</a:t>
            </a:r>
            <a:endParaRPr lang="en-US" dirty="0"/>
          </a:p>
        </p:txBody>
      </p:sp>
      <p:sp>
        <p:nvSpPr>
          <p:cNvPr id="1585156" name="Rectangle 4"/>
          <p:cNvSpPr>
            <a:spLocks noChangeArrowheads="1"/>
          </p:cNvSpPr>
          <p:nvPr/>
        </p:nvSpPr>
        <p:spPr bwMode="auto">
          <a:xfrm>
            <a:off x="2854325" y="4868863"/>
            <a:ext cx="0" cy="274637"/>
          </a:xfrm>
          <a:prstGeom prst="rect">
            <a:avLst/>
          </a:prstGeom>
          <a:noFill/>
          <a:ln w="9525">
            <a:noFill/>
            <a:miter lim="800000"/>
            <a:headEnd/>
            <a:tailEnd/>
          </a:ln>
        </p:spPr>
        <p:txBody>
          <a:bodyPr wrap="none" lIns="0" tIns="0" rIns="0" bIns="0">
            <a:spAutoFit/>
          </a:bodyPr>
          <a:lstStyle/>
          <a:p>
            <a:endParaRPr lang="en-US"/>
          </a:p>
        </p:txBody>
      </p:sp>
      <p:sp>
        <p:nvSpPr>
          <p:cNvPr id="1585157" name="Rectangle 5"/>
          <p:cNvSpPr>
            <a:spLocks noChangeArrowheads="1"/>
          </p:cNvSpPr>
          <p:nvPr/>
        </p:nvSpPr>
        <p:spPr bwMode="auto">
          <a:xfrm>
            <a:off x="3009900" y="4987925"/>
            <a:ext cx="0" cy="274638"/>
          </a:xfrm>
          <a:prstGeom prst="rect">
            <a:avLst/>
          </a:prstGeom>
          <a:noFill/>
          <a:ln w="9525">
            <a:noFill/>
            <a:miter lim="800000"/>
            <a:headEnd/>
            <a:tailEnd/>
          </a:ln>
        </p:spPr>
        <p:txBody>
          <a:bodyPr wrap="none" lIns="0" tIns="0" rIns="0" bIns="0">
            <a:spAutoFit/>
          </a:bodyPr>
          <a:lstStyle/>
          <a:p>
            <a:endParaRPr lang="en-US"/>
          </a:p>
        </p:txBody>
      </p:sp>
      <p:sp>
        <p:nvSpPr>
          <p:cNvPr id="1585158" name="Rectangle 6"/>
          <p:cNvSpPr>
            <a:spLocks noChangeArrowheads="1"/>
          </p:cNvSpPr>
          <p:nvPr/>
        </p:nvSpPr>
        <p:spPr bwMode="auto">
          <a:xfrm>
            <a:off x="2032000" y="5110163"/>
            <a:ext cx="0" cy="274637"/>
          </a:xfrm>
          <a:prstGeom prst="rect">
            <a:avLst/>
          </a:prstGeom>
          <a:noFill/>
          <a:ln w="9525">
            <a:noFill/>
            <a:miter lim="800000"/>
            <a:headEnd/>
            <a:tailEnd/>
          </a:ln>
        </p:spPr>
        <p:txBody>
          <a:bodyPr wrap="none" lIns="0" tIns="0" rIns="0" bIns="0">
            <a:spAutoFit/>
          </a:bodyPr>
          <a:lstStyle/>
          <a:p>
            <a:endParaRPr lang="en-US"/>
          </a:p>
        </p:txBody>
      </p:sp>
      <p:sp>
        <p:nvSpPr>
          <p:cNvPr id="1585159" name="Rectangle 7"/>
          <p:cNvSpPr>
            <a:spLocks noChangeArrowheads="1"/>
          </p:cNvSpPr>
          <p:nvPr/>
        </p:nvSpPr>
        <p:spPr bwMode="auto">
          <a:xfrm>
            <a:off x="6423025" y="3471863"/>
            <a:ext cx="0" cy="274637"/>
          </a:xfrm>
          <a:prstGeom prst="rect">
            <a:avLst/>
          </a:prstGeom>
          <a:noFill/>
          <a:ln w="9525">
            <a:noFill/>
            <a:miter lim="800000"/>
            <a:headEnd/>
            <a:tailEnd/>
          </a:ln>
        </p:spPr>
        <p:txBody>
          <a:bodyPr wrap="none" lIns="0" tIns="0" rIns="0" bIns="0">
            <a:spAutoFit/>
          </a:bodyPr>
          <a:lstStyle/>
          <a:p>
            <a:endParaRPr lang="en-US"/>
          </a:p>
        </p:txBody>
      </p:sp>
      <p:sp>
        <p:nvSpPr>
          <p:cNvPr id="1585160" name="Rectangle 8"/>
          <p:cNvSpPr>
            <a:spLocks noChangeArrowheads="1"/>
          </p:cNvSpPr>
          <p:nvPr/>
        </p:nvSpPr>
        <p:spPr bwMode="auto">
          <a:xfrm>
            <a:off x="6919913" y="3471863"/>
            <a:ext cx="0" cy="274637"/>
          </a:xfrm>
          <a:prstGeom prst="rect">
            <a:avLst/>
          </a:prstGeom>
          <a:noFill/>
          <a:ln w="9525">
            <a:noFill/>
            <a:miter lim="800000"/>
            <a:headEnd/>
            <a:tailEnd/>
          </a:ln>
        </p:spPr>
        <p:txBody>
          <a:bodyPr wrap="none" lIns="0" tIns="0" rIns="0" bIns="0">
            <a:spAutoFit/>
          </a:bodyPr>
          <a:lstStyle/>
          <a:p>
            <a:endParaRPr lang="en-US"/>
          </a:p>
        </p:txBody>
      </p:sp>
      <p:sp>
        <p:nvSpPr>
          <p:cNvPr id="1585161" name="Rectangle 9"/>
          <p:cNvSpPr>
            <a:spLocks noChangeArrowheads="1"/>
          </p:cNvSpPr>
          <p:nvPr/>
        </p:nvSpPr>
        <p:spPr bwMode="auto">
          <a:xfrm>
            <a:off x="1143000" y="1524000"/>
            <a:ext cx="838200" cy="457200"/>
          </a:xfrm>
          <a:prstGeom prst="rect">
            <a:avLst/>
          </a:prstGeom>
          <a:noFill/>
          <a:ln w="12700">
            <a:solidFill>
              <a:schemeClr val="tx1"/>
            </a:solidFill>
            <a:miter lim="800000"/>
            <a:headEnd/>
            <a:tailEnd/>
          </a:ln>
          <a:effectLst/>
        </p:spPr>
        <p:txBody>
          <a:bodyPr wrap="none" anchor="ctr"/>
          <a:lstStyle/>
          <a:p>
            <a:endParaRPr lang="en-US"/>
          </a:p>
        </p:txBody>
      </p:sp>
      <p:sp>
        <p:nvSpPr>
          <p:cNvPr id="1585162" name="Text Box 10"/>
          <p:cNvSpPr txBox="1">
            <a:spLocks noChangeArrowheads="1"/>
          </p:cNvSpPr>
          <p:nvPr/>
        </p:nvSpPr>
        <p:spPr bwMode="auto">
          <a:xfrm>
            <a:off x="1219200" y="1600200"/>
            <a:ext cx="777875" cy="366713"/>
          </a:xfrm>
          <a:prstGeom prst="rect">
            <a:avLst/>
          </a:prstGeom>
          <a:noFill/>
          <a:ln w="12700">
            <a:noFill/>
            <a:miter lim="800000"/>
            <a:headEnd/>
            <a:tailEnd/>
          </a:ln>
          <a:effectLst/>
        </p:spPr>
        <p:txBody>
          <a:bodyPr>
            <a:spAutoFit/>
          </a:bodyPr>
          <a:lstStyle/>
          <a:p>
            <a:r>
              <a:rPr lang="en-US">
                <a:solidFill>
                  <a:schemeClr val="tx1"/>
                </a:solidFill>
              </a:rPr>
              <a:t>CPU</a:t>
            </a:r>
          </a:p>
        </p:txBody>
      </p:sp>
      <p:sp>
        <p:nvSpPr>
          <p:cNvPr id="1585163" name="AutoShape 11"/>
          <p:cNvSpPr>
            <a:spLocks noChangeArrowheads="1"/>
          </p:cNvSpPr>
          <p:nvPr/>
        </p:nvSpPr>
        <p:spPr bwMode="auto">
          <a:xfrm>
            <a:off x="1295400" y="1981200"/>
            <a:ext cx="609600" cy="304800"/>
          </a:xfrm>
          <a:prstGeom prst="upDownArrow">
            <a:avLst>
              <a:gd name="adj1" fmla="val 50000"/>
              <a:gd name="adj2" fmla="val 20000"/>
            </a:avLst>
          </a:prstGeom>
          <a:noFill/>
          <a:ln w="12700">
            <a:solidFill>
              <a:schemeClr val="tx1"/>
            </a:solidFill>
            <a:miter lim="800000"/>
            <a:headEnd/>
            <a:tailEnd/>
          </a:ln>
          <a:effectLst/>
        </p:spPr>
        <p:txBody>
          <a:bodyPr wrap="none" anchor="ctr"/>
          <a:lstStyle/>
          <a:p>
            <a:endParaRPr lang="en-US"/>
          </a:p>
        </p:txBody>
      </p:sp>
      <p:sp>
        <p:nvSpPr>
          <p:cNvPr id="1585164" name="Rectangle 12"/>
          <p:cNvSpPr>
            <a:spLocks noChangeArrowheads="1"/>
          </p:cNvSpPr>
          <p:nvPr/>
        </p:nvSpPr>
        <p:spPr bwMode="auto">
          <a:xfrm>
            <a:off x="1143000" y="2286000"/>
            <a:ext cx="838200" cy="838200"/>
          </a:xfrm>
          <a:prstGeom prst="rect">
            <a:avLst/>
          </a:prstGeom>
          <a:noFill/>
          <a:ln w="12700">
            <a:solidFill>
              <a:schemeClr val="tx1"/>
            </a:solidFill>
            <a:miter lim="800000"/>
            <a:headEnd/>
            <a:tailEnd/>
          </a:ln>
          <a:effectLst/>
        </p:spPr>
        <p:txBody>
          <a:bodyPr wrap="none" anchor="ctr"/>
          <a:lstStyle/>
          <a:p>
            <a:endParaRPr lang="en-US"/>
          </a:p>
        </p:txBody>
      </p:sp>
      <p:sp>
        <p:nvSpPr>
          <p:cNvPr id="1585165" name="Text Box 13"/>
          <p:cNvSpPr txBox="1">
            <a:spLocks noChangeArrowheads="1"/>
          </p:cNvSpPr>
          <p:nvPr/>
        </p:nvSpPr>
        <p:spPr bwMode="auto">
          <a:xfrm>
            <a:off x="1143000" y="2514600"/>
            <a:ext cx="914400" cy="366713"/>
          </a:xfrm>
          <a:prstGeom prst="rect">
            <a:avLst/>
          </a:prstGeom>
          <a:noFill/>
          <a:ln w="12700">
            <a:noFill/>
            <a:miter lim="800000"/>
            <a:headEnd/>
            <a:tailEnd/>
          </a:ln>
          <a:effectLst/>
        </p:spPr>
        <p:txBody>
          <a:bodyPr>
            <a:spAutoFit/>
          </a:bodyPr>
          <a:lstStyle/>
          <a:p>
            <a:r>
              <a:rPr lang="en-US">
                <a:solidFill>
                  <a:schemeClr val="tx1"/>
                </a:solidFill>
              </a:rPr>
              <a:t>Cache</a:t>
            </a:r>
          </a:p>
        </p:txBody>
      </p:sp>
      <p:sp>
        <p:nvSpPr>
          <p:cNvPr id="1585166" name="Rectangle 14"/>
          <p:cNvSpPr>
            <a:spLocks noChangeArrowheads="1"/>
          </p:cNvSpPr>
          <p:nvPr/>
        </p:nvSpPr>
        <p:spPr bwMode="auto">
          <a:xfrm>
            <a:off x="1143000" y="3733800"/>
            <a:ext cx="838200" cy="1828800"/>
          </a:xfrm>
          <a:prstGeom prst="rect">
            <a:avLst/>
          </a:prstGeom>
          <a:noFill/>
          <a:ln w="12700">
            <a:solidFill>
              <a:schemeClr val="tx1"/>
            </a:solidFill>
            <a:miter lim="800000"/>
            <a:headEnd/>
            <a:tailEnd/>
          </a:ln>
          <a:effectLst/>
        </p:spPr>
        <p:txBody>
          <a:bodyPr wrap="none" anchor="ctr"/>
          <a:lstStyle/>
          <a:p>
            <a:endParaRPr lang="en-US"/>
          </a:p>
        </p:txBody>
      </p:sp>
      <p:sp>
        <p:nvSpPr>
          <p:cNvPr id="1585167" name="AutoShape 15"/>
          <p:cNvSpPr>
            <a:spLocks noChangeArrowheads="1"/>
          </p:cNvSpPr>
          <p:nvPr/>
        </p:nvSpPr>
        <p:spPr bwMode="auto">
          <a:xfrm>
            <a:off x="1143000" y="3124200"/>
            <a:ext cx="838200" cy="609600"/>
          </a:xfrm>
          <a:prstGeom prst="upDownArrow">
            <a:avLst>
              <a:gd name="adj1" fmla="val 50000"/>
              <a:gd name="adj2" fmla="val 20000"/>
            </a:avLst>
          </a:prstGeom>
          <a:noFill/>
          <a:ln w="12700">
            <a:solidFill>
              <a:schemeClr val="tx1"/>
            </a:solidFill>
            <a:miter lim="800000"/>
            <a:headEnd/>
            <a:tailEnd/>
          </a:ln>
          <a:effectLst/>
        </p:spPr>
        <p:txBody>
          <a:bodyPr wrap="none" anchor="ctr"/>
          <a:lstStyle/>
          <a:p>
            <a:endParaRPr lang="en-US"/>
          </a:p>
        </p:txBody>
      </p:sp>
      <p:sp>
        <p:nvSpPr>
          <p:cNvPr id="1585168" name="Text Box 16"/>
          <p:cNvSpPr txBox="1">
            <a:spLocks noChangeArrowheads="1"/>
          </p:cNvSpPr>
          <p:nvPr/>
        </p:nvSpPr>
        <p:spPr bwMode="auto">
          <a:xfrm>
            <a:off x="1066800" y="4114800"/>
            <a:ext cx="1066800" cy="646331"/>
          </a:xfrm>
          <a:prstGeom prst="rect">
            <a:avLst/>
          </a:prstGeom>
          <a:noFill/>
          <a:ln w="12700">
            <a:noFill/>
            <a:miter lim="800000"/>
            <a:headEnd/>
            <a:tailEnd/>
          </a:ln>
          <a:effectLst/>
        </p:spPr>
        <p:txBody>
          <a:bodyPr>
            <a:spAutoFit/>
          </a:bodyPr>
          <a:lstStyle/>
          <a:p>
            <a:r>
              <a:rPr lang="en-US" dirty="0" smtClean="0">
                <a:solidFill>
                  <a:schemeClr val="tx1"/>
                </a:solidFill>
              </a:rPr>
              <a:t>  DRAM</a:t>
            </a:r>
          </a:p>
          <a:p>
            <a:r>
              <a:rPr lang="en-US" dirty="0" smtClean="0">
                <a:solidFill>
                  <a:schemeClr val="tx1"/>
                </a:solidFill>
              </a:rPr>
              <a:t>Memory</a:t>
            </a:r>
            <a:endParaRPr lang="en-US" dirty="0">
              <a:solidFill>
                <a:schemeClr val="tx1"/>
              </a:solidFill>
            </a:endParaRPr>
          </a:p>
        </p:txBody>
      </p:sp>
      <p:sp>
        <p:nvSpPr>
          <p:cNvPr id="1585169" name="Text Box 17"/>
          <p:cNvSpPr txBox="1">
            <a:spLocks noChangeArrowheads="1"/>
          </p:cNvSpPr>
          <p:nvPr/>
        </p:nvSpPr>
        <p:spPr bwMode="auto">
          <a:xfrm>
            <a:off x="1295400" y="3276600"/>
            <a:ext cx="685800" cy="366713"/>
          </a:xfrm>
          <a:prstGeom prst="rect">
            <a:avLst/>
          </a:prstGeom>
          <a:noFill/>
          <a:ln w="12700">
            <a:noFill/>
            <a:miter lim="800000"/>
            <a:headEnd/>
            <a:tailEnd/>
          </a:ln>
          <a:effectLst/>
        </p:spPr>
        <p:txBody>
          <a:bodyPr>
            <a:spAutoFit/>
          </a:bodyPr>
          <a:lstStyle/>
          <a:p>
            <a:r>
              <a:rPr lang="en-US">
                <a:solidFill>
                  <a:schemeClr val="tx1"/>
                </a:solidFill>
              </a:rPr>
              <a:t>bus</a:t>
            </a:r>
          </a:p>
        </p:txBody>
      </p:sp>
      <p:sp>
        <p:nvSpPr>
          <p:cNvPr id="1585170" name="Rectangle 18"/>
          <p:cNvSpPr>
            <a:spLocks noChangeArrowheads="1"/>
          </p:cNvSpPr>
          <p:nvPr/>
        </p:nvSpPr>
        <p:spPr bwMode="auto">
          <a:xfrm>
            <a:off x="762000" y="1524000"/>
            <a:ext cx="1600200" cy="1600200"/>
          </a:xfrm>
          <a:prstGeom prst="rect">
            <a:avLst/>
          </a:prstGeom>
          <a:noFill/>
          <a:ln w="12700">
            <a:solidFill>
              <a:schemeClr val="accent2"/>
            </a:solidFill>
            <a:miter lim="800000"/>
            <a:headEnd/>
            <a:tailEnd/>
          </a:ln>
          <a:effectLst/>
        </p:spPr>
        <p:txBody>
          <a:bodyPr wrap="none" anchor="ctr"/>
          <a:lstStyle/>
          <a:p>
            <a:endParaRPr lang="en-US"/>
          </a:p>
        </p:txBody>
      </p:sp>
      <p:sp>
        <p:nvSpPr>
          <p:cNvPr id="1585171" name="Rectangle 19"/>
          <p:cNvSpPr>
            <a:spLocks noChangeArrowheads="1"/>
          </p:cNvSpPr>
          <p:nvPr/>
        </p:nvSpPr>
        <p:spPr bwMode="auto">
          <a:xfrm>
            <a:off x="3124200" y="3048000"/>
            <a:ext cx="5638800" cy="2819400"/>
          </a:xfrm>
          <a:prstGeom prst="rect">
            <a:avLst/>
          </a:prstGeom>
          <a:noFill/>
          <a:ln w="12700">
            <a:noFill/>
            <a:miter lim="800000"/>
            <a:headEnd/>
            <a:tailEnd/>
          </a:ln>
          <a:effectLst/>
        </p:spPr>
        <p:txBody>
          <a:bodyPr lIns="90488" tIns="44450" rIns="90488" bIns="44450"/>
          <a:lstStyle/>
          <a:p>
            <a:pPr marL="342900" indent="-342900">
              <a:lnSpc>
                <a:spcPct val="90000"/>
              </a:lnSpc>
              <a:spcBef>
                <a:spcPct val="65000"/>
              </a:spcBef>
              <a:buClr>
                <a:schemeClr val="accent1"/>
              </a:buClr>
              <a:buSzPct val="75000"/>
              <a:buFont typeface="Wingdings" pitchFamily="2" charset="2"/>
              <a:buChar char="q"/>
            </a:pPr>
            <a:endParaRPr lang="en-US" sz="2400">
              <a:solidFill>
                <a:schemeClr val="tx1"/>
              </a:solidFill>
            </a:endParaRPr>
          </a:p>
        </p:txBody>
      </p:sp>
      <p:sp>
        <p:nvSpPr>
          <p:cNvPr id="1585172" name="Text Box 20"/>
          <p:cNvSpPr txBox="1">
            <a:spLocks noChangeArrowheads="1"/>
          </p:cNvSpPr>
          <p:nvPr/>
        </p:nvSpPr>
        <p:spPr bwMode="auto">
          <a:xfrm>
            <a:off x="685800" y="1219200"/>
            <a:ext cx="849313" cy="336550"/>
          </a:xfrm>
          <a:prstGeom prst="rect">
            <a:avLst/>
          </a:prstGeom>
          <a:noFill/>
          <a:ln w="12700">
            <a:noFill/>
            <a:miter lim="800000"/>
            <a:headEnd/>
            <a:tailEnd/>
          </a:ln>
          <a:effectLst/>
        </p:spPr>
        <p:txBody>
          <a:bodyPr wrap="none">
            <a:spAutoFit/>
          </a:bodyPr>
          <a:lstStyle/>
          <a:p>
            <a:r>
              <a:rPr lang="en-US" sz="1600">
                <a:solidFill>
                  <a:schemeClr val="accent2"/>
                </a:solidFill>
              </a:rPr>
              <a:t>on-chip</a:t>
            </a:r>
          </a:p>
        </p:txBody>
      </p:sp>
      <p:sp>
        <p:nvSpPr>
          <p:cNvPr id="1585173" name="Rectangle 21"/>
          <p:cNvSpPr>
            <a:spLocks noGrp="1" noChangeArrowheads="1"/>
          </p:cNvSpPr>
          <p:nvPr>
            <p:ph type="body" idx="1"/>
          </p:nvPr>
        </p:nvSpPr>
        <p:spPr>
          <a:xfrm>
            <a:off x="2590800" y="838200"/>
            <a:ext cx="6248400" cy="5261953"/>
          </a:xfrm>
        </p:spPr>
        <p:txBody>
          <a:bodyPr/>
          <a:lstStyle/>
          <a:p>
            <a:r>
              <a:rPr lang="en-US" dirty="0"/>
              <a:t>What if the block size is four </a:t>
            </a:r>
            <a:r>
              <a:rPr lang="en-US" dirty="0" smtClean="0"/>
              <a:t>words and each word is in a different DRAM row?</a:t>
            </a:r>
            <a:endParaRPr lang="en-US" dirty="0"/>
          </a:p>
          <a:p>
            <a:pPr lvl="1">
              <a:buFont typeface="Monotype Sorts" pitchFamily="2" charset="2"/>
              <a:buNone/>
            </a:pPr>
            <a:r>
              <a:rPr lang="en-US" dirty="0"/>
              <a:t>                       cycle to send 1</a:t>
            </a:r>
            <a:r>
              <a:rPr lang="en-US" baseline="30000" dirty="0"/>
              <a:t>st</a:t>
            </a:r>
            <a:r>
              <a:rPr lang="en-US" dirty="0"/>
              <a:t> address</a:t>
            </a:r>
          </a:p>
          <a:p>
            <a:pPr lvl="1">
              <a:buFont typeface="Monotype Sorts" pitchFamily="2" charset="2"/>
              <a:buNone/>
            </a:pPr>
            <a:r>
              <a:rPr lang="en-US" dirty="0"/>
              <a:t>              </a:t>
            </a:r>
            <a:r>
              <a:rPr lang="en-US" dirty="0" smtClean="0"/>
              <a:t>         </a:t>
            </a:r>
            <a:r>
              <a:rPr lang="en-US" dirty="0"/>
              <a:t>cycles to read DRAM</a:t>
            </a:r>
          </a:p>
          <a:p>
            <a:pPr lvl="1">
              <a:buFont typeface="Monotype Sorts" pitchFamily="2" charset="2"/>
              <a:buNone/>
            </a:pPr>
            <a:r>
              <a:rPr lang="en-US" dirty="0"/>
              <a:t>                       cycles to return last data word</a:t>
            </a:r>
          </a:p>
          <a:p>
            <a:pPr lvl="1">
              <a:buFont typeface="Monotype Sorts" pitchFamily="2" charset="2"/>
              <a:buNone/>
            </a:pPr>
            <a:r>
              <a:rPr lang="en-US" dirty="0"/>
              <a:t>                       total clock cycles miss penalty</a:t>
            </a:r>
          </a:p>
          <a:p>
            <a:endParaRPr lang="en-US" dirty="0"/>
          </a:p>
          <a:p>
            <a:endParaRPr lang="en-US" dirty="0"/>
          </a:p>
          <a:p>
            <a:pPr>
              <a:buNone/>
            </a:pPr>
            <a:endParaRPr lang="en-US" dirty="0"/>
          </a:p>
          <a:p>
            <a:r>
              <a:rPr lang="en-US" dirty="0"/>
              <a:t>Number of bytes transferred per clock cycle (bandwidth) for a single miss is</a:t>
            </a:r>
          </a:p>
          <a:p>
            <a:pPr lvl="1">
              <a:buFont typeface="Monotype Sorts" pitchFamily="2" charset="2"/>
              <a:buNone/>
            </a:pPr>
            <a:r>
              <a:rPr lang="en-US" dirty="0"/>
              <a:t>                                  bytes per clock</a:t>
            </a:r>
          </a:p>
        </p:txBody>
      </p:sp>
      <p:sp>
        <p:nvSpPr>
          <p:cNvPr id="1585174" name="Line 22"/>
          <p:cNvSpPr>
            <a:spLocks noChangeShapeType="1"/>
          </p:cNvSpPr>
          <p:nvPr/>
        </p:nvSpPr>
        <p:spPr bwMode="auto">
          <a:xfrm>
            <a:off x="4191000" y="2743200"/>
            <a:ext cx="457200" cy="0"/>
          </a:xfrm>
          <a:prstGeom prst="line">
            <a:avLst/>
          </a:prstGeom>
          <a:noFill/>
          <a:ln w="28575">
            <a:solidFill>
              <a:schemeClr val="tx1"/>
            </a:solidFill>
            <a:round/>
            <a:headEnd/>
            <a:tailEnd/>
          </a:ln>
          <a:effectLst/>
        </p:spPr>
        <p:txBody>
          <a:bodyPr/>
          <a:lstStyle/>
          <a:p>
            <a:endParaRPr lang="en-US"/>
          </a:p>
        </p:txBody>
      </p:sp>
      <p:grpSp>
        <p:nvGrpSpPr>
          <p:cNvPr id="2" name="Group 23"/>
          <p:cNvGrpSpPr>
            <a:grpSpLocks/>
          </p:cNvGrpSpPr>
          <p:nvPr/>
        </p:nvGrpSpPr>
        <p:grpSpPr bwMode="auto">
          <a:xfrm>
            <a:off x="2438400" y="3352800"/>
            <a:ext cx="6553200" cy="1066800"/>
            <a:chOff x="1536" y="2112"/>
            <a:chExt cx="4128" cy="672"/>
          </a:xfrm>
        </p:grpSpPr>
        <p:sp>
          <p:nvSpPr>
            <p:cNvPr id="1585176" name="Rectangle 24"/>
            <p:cNvSpPr>
              <a:spLocks noChangeArrowheads="1"/>
            </p:cNvSpPr>
            <p:nvPr/>
          </p:nvSpPr>
          <p:spPr bwMode="auto">
            <a:xfrm>
              <a:off x="1536" y="2112"/>
              <a:ext cx="144" cy="96"/>
            </a:xfrm>
            <a:prstGeom prst="rect">
              <a:avLst/>
            </a:prstGeom>
            <a:solidFill>
              <a:schemeClr val="accent2"/>
            </a:solidFill>
            <a:ln w="12700">
              <a:solidFill>
                <a:schemeClr val="tx1"/>
              </a:solidFill>
              <a:miter lim="800000"/>
              <a:headEnd/>
              <a:tailEnd/>
            </a:ln>
            <a:effectLst/>
          </p:spPr>
          <p:txBody>
            <a:bodyPr wrap="none" anchor="ctr"/>
            <a:lstStyle/>
            <a:p>
              <a:pPr algn="ctr"/>
              <a:endParaRPr lang="en-US">
                <a:solidFill>
                  <a:schemeClr val="accent2"/>
                </a:solidFill>
              </a:endParaRPr>
            </a:p>
          </p:txBody>
        </p:sp>
        <p:sp>
          <p:nvSpPr>
            <p:cNvPr id="1585177" name="Rectangle 25"/>
            <p:cNvSpPr>
              <a:spLocks noChangeArrowheads="1"/>
            </p:cNvSpPr>
            <p:nvPr/>
          </p:nvSpPr>
          <p:spPr bwMode="auto">
            <a:xfrm>
              <a:off x="1680" y="2112"/>
              <a:ext cx="960" cy="96"/>
            </a:xfrm>
            <a:prstGeom prst="rect">
              <a:avLst/>
            </a:prstGeom>
            <a:noFill/>
            <a:ln w="12700">
              <a:solidFill>
                <a:schemeClr val="tx1"/>
              </a:solidFill>
              <a:miter lim="800000"/>
              <a:headEnd/>
              <a:tailEnd/>
            </a:ln>
            <a:effectLst/>
          </p:spPr>
          <p:txBody>
            <a:bodyPr wrap="none" anchor="ctr"/>
            <a:lstStyle/>
            <a:p>
              <a:pPr algn="ctr"/>
              <a:r>
                <a:rPr lang="en-US" sz="1400" dirty="0" smtClean="0">
                  <a:solidFill>
                    <a:schemeClr val="tx1"/>
                  </a:solidFill>
                </a:rPr>
                <a:t>15 </a:t>
              </a:r>
              <a:r>
                <a:rPr lang="en-US" sz="1400" dirty="0">
                  <a:solidFill>
                    <a:schemeClr val="tx1"/>
                  </a:solidFill>
                </a:rPr>
                <a:t>cycles</a:t>
              </a:r>
            </a:p>
          </p:txBody>
        </p:sp>
        <p:sp>
          <p:nvSpPr>
            <p:cNvPr id="1585178" name="Rectangle 26"/>
            <p:cNvSpPr>
              <a:spLocks noChangeArrowheads="1"/>
            </p:cNvSpPr>
            <p:nvPr/>
          </p:nvSpPr>
          <p:spPr bwMode="auto">
            <a:xfrm>
              <a:off x="2640" y="2112"/>
              <a:ext cx="144" cy="96"/>
            </a:xfrm>
            <a:prstGeom prst="rect">
              <a:avLst/>
            </a:prstGeom>
            <a:solidFill>
              <a:srgbClr val="00A091"/>
            </a:solidFill>
            <a:ln w="12700">
              <a:solidFill>
                <a:schemeClr val="tx1"/>
              </a:solidFill>
              <a:miter lim="800000"/>
              <a:headEnd/>
              <a:tailEnd/>
            </a:ln>
            <a:effectLst/>
          </p:spPr>
          <p:txBody>
            <a:bodyPr wrap="none" anchor="ctr"/>
            <a:lstStyle/>
            <a:p>
              <a:endParaRPr lang="en-US"/>
            </a:p>
          </p:txBody>
        </p:sp>
        <p:sp>
          <p:nvSpPr>
            <p:cNvPr id="1585179" name="Rectangle 27"/>
            <p:cNvSpPr>
              <a:spLocks noChangeArrowheads="1"/>
            </p:cNvSpPr>
            <p:nvPr/>
          </p:nvSpPr>
          <p:spPr bwMode="auto">
            <a:xfrm>
              <a:off x="2496" y="2304"/>
              <a:ext cx="144" cy="96"/>
            </a:xfrm>
            <a:prstGeom prst="rect">
              <a:avLst/>
            </a:prstGeom>
            <a:solidFill>
              <a:schemeClr val="accent2"/>
            </a:solidFill>
            <a:ln w="12700">
              <a:solidFill>
                <a:schemeClr val="tx1"/>
              </a:solidFill>
              <a:miter lim="800000"/>
              <a:headEnd/>
              <a:tailEnd/>
            </a:ln>
            <a:effectLst/>
          </p:spPr>
          <p:txBody>
            <a:bodyPr wrap="none" anchor="ctr"/>
            <a:lstStyle/>
            <a:p>
              <a:pPr algn="ctr"/>
              <a:endParaRPr lang="en-US">
                <a:solidFill>
                  <a:schemeClr val="accent2"/>
                </a:solidFill>
              </a:endParaRPr>
            </a:p>
          </p:txBody>
        </p:sp>
        <p:sp>
          <p:nvSpPr>
            <p:cNvPr id="1585180" name="Rectangle 28"/>
            <p:cNvSpPr>
              <a:spLocks noChangeArrowheads="1"/>
            </p:cNvSpPr>
            <p:nvPr/>
          </p:nvSpPr>
          <p:spPr bwMode="auto">
            <a:xfrm>
              <a:off x="2640" y="2304"/>
              <a:ext cx="960" cy="96"/>
            </a:xfrm>
            <a:prstGeom prst="rect">
              <a:avLst/>
            </a:prstGeom>
            <a:noFill/>
            <a:ln w="12700">
              <a:solidFill>
                <a:schemeClr val="tx1"/>
              </a:solidFill>
              <a:miter lim="800000"/>
              <a:headEnd/>
              <a:tailEnd/>
            </a:ln>
            <a:effectLst/>
          </p:spPr>
          <p:txBody>
            <a:bodyPr wrap="none" anchor="ctr"/>
            <a:lstStyle/>
            <a:p>
              <a:pPr algn="ctr"/>
              <a:r>
                <a:rPr lang="en-US" sz="1400" dirty="0" smtClean="0">
                  <a:solidFill>
                    <a:schemeClr val="tx1"/>
                  </a:solidFill>
                </a:rPr>
                <a:t>15 </a:t>
              </a:r>
              <a:r>
                <a:rPr lang="en-US" sz="1400" dirty="0">
                  <a:solidFill>
                    <a:schemeClr val="tx1"/>
                  </a:solidFill>
                </a:rPr>
                <a:t>cycles</a:t>
              </a:r>
            </a:p>
          </p:txBody>
        </p:sp>
        <p:sp>
          <p:nvSpPr>
            <p:cNvPr id="1585181" name="Rectangle 29"/>
            <p:cNvSpPr>
              <a:spLocks noChangeArrowheads="1"/>
            </p:cNvSpPr>
            <p:nvPr/>
          </p:nvSpPr>
          <p:spPr bwMode="auto">
            <a:xfrm>
              <a:off x="3600" y="2304"/>
              <a:ext cx="144" cy="96"/>
            </a:xfrm>
            <a:prstGeom prst="rect">
              <a:avLst/>
            </a:prstGeom>
            <a:solidFill>
              <a:srgbClr val="00A091"/>
            </a:solidFill>
            <a:ln w="12700">
              <a:solidFill>
                <a:schemeClr val="tx1"/>
              </a:solidFill>
              <a:miter lim="800000"/>
              <a:headEnd/>
              <a:tailEnd/>
            </a:ln>
            <a:effectLst/>
          </p:spPr>
          <p:txBody>
            <a:bodyPr wrap="none" anchor="ctr"/>
            <a:lstStyle/>
            <a:p>
              <a:endParaRPr lang="en-US"/>
            </a:p>
          </p:txBody>
        </p:sp>
        <p:sp>
          <p:nvSpPr>
            <p:cNvPr id="1585182" name="Rectangle 30"/>
            <p:cNvSpPr>
              <a:spLocks noChangeArrowheads="1"/>
            </p:cNvSpPr>
            <p:nvPr/>
          </p:nvSpPr>
          <p:spPr bwMode="auto">
            <a:xfrm>
              <a:off x="3456" y="2496"/>
              <a:ext cx="144" cy="96"/>
            </a:xfrm>
            <a:prstGeom prst="rect">
              <a:avLst/>
            </a:prstGeom>
            <a:solidFill>
              <a:schemeClr val="accent2"/>
            </a:solidFill>
            <a:ln w="12700">
              <a:solidFill>
                <a:schemeClr val="tx1"/>
              </a:solidFill>
              <a:miter lim="800000"/>
              <a:headEnd/>
              <a:tailEnd/>
            </a:ln>
            <a:effectLst/>
          </p:spPr>
          <p:txBody>
            <a:bodyPr wrap="none" anchor="ctr"/>
            <a:lstStyle/>
            <a:p>
              <a:pPr algn="ctr"/>
              <a:endParaRPr lang="en-US">
                <a:solidFill>
                  <a:schemeClr val="accent2"/>
                </a:solidFill>
              </a:endParaRPr>
            </a:p>
          </p:txBody>
        </p:sp>
        <p:sp>
          <p:nvSpPr>
            <p:cNvPr id="1585183" name="Rectangle 31"/>
            <p:cNvSpPr>
              <a:spLocks noChangeArrowheads="1"/>
            </p:cNvSpPr>
            <p:nvPr/>
          </p:nvSpPr>
          <p:spPr bwMode="auto">
            <a:xfrm>
              <a:off x="3600" y="2496"/>
              <a:ext cx="960" cy="96"/>
            </a:xfrm>
            <a:prstGeom prst="rect">
              <a:avLst/>
            </a:prstGeom>
            <a:noFill/>
            <a:ln w="12700">
              <a:solidFill>
                <a:schemeClr val="tx1"/>
              </a:solidFill>
              <a:miter lim="800000"/>
              <a:headEnd/>
              <a:tailEnd/>
            </a:ln>
            <a:effectLst/>
          </p:spPr>
          <p:txBody>
            <a:bodyPr wrap="none" anchor="ctr"/>
            <a:lstStyle/>
            <a:p>
              <a:pPr algn="ctr"/>
              <a:r>
                <a:rPr lang="en-US" sz="1400" dirty="0" smtClean="0">
                  <a:solidFill>
                    <a:schemeClr val="tx1"/>
                  </a:solidFill>
                </a:rPr>
                <a:t>15 </a:t>
              </a:r>
              <a:r>
                <a:rPr lang="en-US" sz="1400" dirty="0">
                  <a:solidFill>
                    <a:schemeClr val="tx1"/>
                  </a:solidFill>
                </a:rPr>
                <a:t>cycles</a:t>
              </a:r>
            </a:p>
          </p:txBody>
        </p:sp>
        <p:sp>
          <p:nvSpPr>
            <p:cNvPr id="1585184" name="Rectangle 32"/>
            <p:cNvSpPr>
              <a:spLocks noChangeArrowheads="1"/>
            </p:cNvSpPr>
            <p:nvPr/>
          </p:nvSpPr>
          <p:spPr bwMode="auto">
            <a:xfrm>
              <a:off x="4560" y="2496"/>
              <a:ext cx="144" cy="96"/>
            </a:xfrm>
            <a:prstGeom prst="rect">
              <a:avLst/>
            </a:prstGeom>
            <a:solidFill>
              <a:srgbClr val="00A091"/>
            </a:solidFill>
            <a:ln w="12700">
              <a:solidFill>
                <a:schemeClr val="tx1"/>
              </a:solidFill>
              <a:miter lim="800000"/>
              <a:headEnd/>
              <a:tailEnd/>
            </a:ln>
            <a:effectLst/>
          </p:spPr>
          <p:txBody>
            <a:bodyPr wrap="none" anchor="ctr"/>
            <a:lstStyle/>
            <a:p>
              <a:endParaRPr lang="en-US"/>
            </a:p>
          </p:txBody>
        </p:sp>
        <p:sp>
          <p:nvSpPr>
            <p:cNvPr id="1585185" name="Rectangle 33"/>
            <p:cNvSpPr>
              <a:spLocks noChangeArrowheads="1"/>
            </p:cNvSpPr>
            <p:nvPr/>
          </p:nvSpPr>
          <p:spPr bwMode="auto">
            <a:xfrm>
              <a:off x="4416" y="2688"/>
              <a:ext cx="144" cy="96"/>
            </a:xfrm>
            <a:prstGeom prst="rect">
              <a:avLst/>
            </a:prstGeom>
            <a:solidFill>
              <a:schemeClr val="accent2"/>
            </a:solidFill>
            <a:ln w="12700">
              <a:solidFill>
                <a:schemeClr val="tx1"/>
              </a:solidFill>
              <a:miter lim="800000"/>
              <a:headEnd/>
              <a:tailEnd/>
            </a:ln>
            <a:effectLst/>
          </p:spPr>
          <p:txBody>
            <a:bodyPr wrap="none" anchor="ctr"/>
            <a:lstStyle/>
            <a:p>
              <a:pPr algn="ctr"/>
              <a:endParaRPr lang="en-US">
                <a:solidFill>
                  <a:schemeClr val="accent2"/>
                </a:solidFill>
              </a:endParaRPr>
            </a:p>
          </p:txBody>
        </p:sp>
        <p:sp>
          <p:nvSpPr>
            <p:cNvPr id="1585186" name="Rectangle 34"/>
            <p:cNvSpPr>
              <a:spLocks noChangeArrowheads="1"/>
            </p:cNvSpPr>
            <p:nvPr/>
          </p:nvSpPr>
          <p:spPr bwMode="auto">
            <a:xfrm>
              <a:off x="4560" y="2688"/>
              <a:ext cx="960" cy="96"/>
            </a:xfrm>
            <a:prstGeom prst="rect">
              <a:avLst/>
            </a:prstGeom>
            <a:noFill/>
            <a:ln w="12700">
              <a:solidFill>
                <a:schemeClr val="tx1"/>
              </a:solidFill>
              <a:miter lim="800000"/>
              <a:headEnd/>
              <a:tailEnd/>
            </a:ln>
            <a:effectLst/>
          </p:spPr>
          <p:txBody>
            <a:bodyPr wrap="none" anchor="ctr"/>
            <a:lstStyle/>
            <a:p>
              <a:pPr algn="ctr"/>
              <a:r>
                <a:rPr lang="en-US" sz="1400" dirty="0" smtClean="0">
                  <a:solidFill>
                    <a:schemeClr val="tx1"/>
                  </a:solidFill>
                </a:rPr>
                <a:t>15 </a:t>
              </a:r>
              <a:r>
                <a:rPr lang="en-US" sz="1400" dirty="0">
                  <a:solidFill>
                    <a:schemeClr val="tx1"/>
                  </a:solidFill>
                </a:rPr>
                <a:t>cycles</a:t>
              </a:r>
            </a:p>
          </p:txBody>
        </p:sp>
        <p:sp>
          <p:nvSpPr>
            <p:cNvPr id="1585187" name="Rectangle 35"/>
            <p:cNvSpPr>
              <a:spLocks noChangeArrowheads="1"/>
            </p:cNvSpPr>
            <p:nvPr/>
          </p:nvSpPr>
          <p:spPr bwMode="auto">
            <a:xfrm>
              <a:off x="5520" y="2688"/>
              <a:ext cx="144" cy="96"/>
            </a:xfrm>
            <a:prstGeom prst="rect">
              <a:avLst/>
            </a:prstGeom>
            <a:solidFill>
              <a:srgbClr val="00A091"/>
            </a:solidFill>
            <a:ln w="12700">
              <a:solidFill>
                <a:schemeClr val="tx1"/>
              </a:solidFill>
              <a:miter lim="800000"/>
              <a:headEnd/>
              <a:tailEnd/>
            </a:ln>
            <a:effectLst/>
          </p:spPr>
          <p:txBody>
            <a:bodyPr wrap="none" anchor="ctr"/>
            <a:lstStyle/>
            <a:p>
              <a:endParaRPr lang="en-US"/>
            </a:p>
          </p:txBody>
        </p:sp>
      </p:grpSp>
      <p:sp>
        <p:nvSpPr>
          <p:cNvPr id="1585188" name="Rectangle 36"/>
          <p:cNvSpPr>
            <a:spLocks noChangeArrowheads="1"/>
          </p:cNvSpPr>
          <p:nvPr/>
        </p:nvSpPr>
        <p:spPr bwMode="auto">
          <a:xfrm>
            <a:off x="2514600" y="1655763"/>
            <a:ext cx="2286000" cy="1468437"/>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sz="2000" dirty="0">
                <a:solidFill>
                  <a:schemeClr val="tx1"/>
                </a:solidFill>
              </a:rPr>
              <a:t>                          1</a:t>
            </a:r>
          </a:p>
          <a:p>
            <a:pPr marL="741363" lvl="1" indent="-246063">
              <a:lnSpc>
                <a:spcPct val="85000"/>
              </a:lnSpc>
              <a:spcBef>
                <a:spcPct val="40000"/>
              </a:spcBef>
              <a:buClr>
                <a:schemeClr val="accent1"/>
              </a:buClr>
              <a:buSzPct val="75000"/>
              <a:buFont typeface="Monotype Sorts" pitchFamily="2" charset="2"/>
              <a:buNone/>
            </a:pPr>
            <a:r>
              <a:rPr lang="en-US" sz="2000" dirty="0">
                <a:solidFill>
                  <a:schemeClr val="tx1"/>
                </a:solidFill>
              </a:rPr>
              <a:t>4 x </a:t>
            </a:r>
            <a:r>
              <a:rPr lang="en-US" sz="2000" dirty="0" smtClean="0">
                <a:solidFill>
                  <a:schemeClr val="tx1"/>
                </a:solidFill>
              </a:rPr>
              <a:t>15  =   60</a:t>
            </a:r>
            <a:endParaRPr lang="en-US" sz="2000" dirty="0">
              <a:solidFill>
                <a:schemeClr val="tx1"/>
              </a:solidFill>
            </a:endParaRPr>
          </a:p>
          <a:p>
            <a:pPr marL="741363" lvl="1" indent="-246063">
              <a:lnSpc>
                <a:spcPct val="85000"/>
              </a:lnSpc>
              <a:spcBef>
                <a:spcPct val="40000"/>
              </a:spcBef>
              <a:buClr>
                <a:schemeClr val="accent1"/>
              </a:buClr>
              <a:buSzPct val="75000"/>
              <a:buFont typeface="Monotype Sorts" pitchFamily="2" charset="2"/>
              <a:buNone/>
            </a:pPr>
            <a:r>
              <a:rPr lang="en-US" sz="2000" dirty="0">
                <a:solidFill>
                  <a:schemeClr val="tx1"/>
                </a:solidFill>
              </a:rPr>
              <a:t>                   1 </a:t>
            </a:r>
          </a:p>
          <a:p>
            <a:pPr marL="741363" lvl="1" indent="-246063">
              <a:lnSpc>
                <a:spcPct val="85000"/>
              </a:lnSpc>
              <a:spcBef>
                <a:spcPct val="40000"/>
              </a:spcBef>
              <a:buClr>
                <a:schemeClr val="accent1"/>
              </a:buClr>
              <a:buSzPct val="75000"/>
              <a:buFont typeface="Monotype Sorts" pitchFamily="2" charset="2"/>
              <a:buNone/>
            </a:pPr>
            <a:r>
              <a:rPr lang="en-US" sz="2000" dirty="0">
                <a:solidFill>
                  <a:schemeClr val="tx1"/>
                </a:solidFill>
              </a:rPr>
              <a:t>               </a:t>
            </a:r>
            <a:r>
              <a:rPr lang="en-US" sz="2000" dirty="0" smtClean="0">
                <a:solidFill>
                  <a:schemeClr val="tx1"/>
                </a:solidFill>
              </a:rPr>
              <a:t>  62</a:t>
            </a:r>
            <a:endParaRPr lang="en-US" sz="2000" dirty="0">
              <a:solidFill>
                <a:schemeClr val="tx1"/>
              </a:solidFill>
            </a:endParaRPr>
          </a:p>
        </p:txBody>
      </p:sp>
      <p:sp>
        <p:nvSpPr>
          <p:cNvPr id="1585189" name="Rectangle 37"/>
          <p:cNvSpPr>
            <a:spLocks noChangeArrowheads="1"/>
          </p:cNvSpPr>
          <p:nvPr/>
        </p:nvSpPr>
        <p:spPr bwMode="auto">
          <a:xfrm>
            <a:off x="2514600" y="5257800"/>
            <a:ext cx="3124200" cy="768415"/>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endParaRPr lang="en-US" sz="2400" dirty="0">
              <a:solidFill>
                <a:schemeClr val="tx1"/>
              </a:solidFill>
            </a:endParaRPr>
          </a:p>
          <a:p>
            <a:pPr marL="741363" lvl="1" indent="-246063">
              <a:lnSpc>
                <a:spcPct val="85000"/>
              </a:lnSpc>
              <a:spcBef>
                <a:spcPct val="40000"/>
              </a:spcBef>
              <a:buClr>
                <a:schemeClr val="accent1"/>
              </a:buClr>
              <a:buSzPct val="75000"/>
              <a:buFont typeface="Monotype Sorts" pitchFamily="2" charset="2"/>
              <a:buNone/>
            </a:pPr>
            <a:r>
              <a:rPr lang="en-US" sz="2000" dirty="0">
                <a:solidFill>
                  <a:schemeClr val="tx1"/>
                </a:solidFill>
              </a:rPr>
              <a:t>   (4 x 4</a:t>
            </a:r>
            <a:r>
              <a:rPr lang="en-US" sz="2000" dirty="0" smtClean="0">
                <a:solidFill>
                  <a:schemeClr val="tx1"/>
                </a:solidFill>
              </a:rPr>
              <a:t>)/62 </a:t>
            </a:r>
            <a:r>
              <a:rPr lang="en-US" sz="2000" dirty="0">
                <a:solidFill>
                  <a:schemeClr val="tx1"/>
                </a:solidFill>
              </a:rPr>
              <a:t>= </a:t>
            </a:r>
            <a:r>
              <a:rPr lang="en-US" sz="2000" dirty="0" smtClean="0">
                <a:solidFill>
                  <a:schemeClr val="tx1"/>
                </a:solidFill>
              </a:rPr>
              <a:t>0.258</a:t>
            </a:r>
            <a:endParaRPr lang="en-US" sz="2000" dirty="0">
              <a:solidFill>
                <a:schemeClr val="tx1"/>
              </a:solidFill>
            </a:endParaRPr>
          </a:p>
        </p:txBody>
      </p:sp>
    </p:spTree>
  </p:cSld>
  <p:clrMapOvr>
    <a:masterClrMapping/>
  </p:clrMapOvr>
  <p:transition advTm="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300"/>
                                  </p:iterate>
                                  <p:childTnLst>
                                    <p:set>
                                      <p:cBhvr>
                                        <p:cTn id="6" dur="1" fill="hold">
                                          <p:stCondLst>
                                            <p:cond delay="299"/>
                                          </p:stCondLst>
                                        </p:cTn>
                                        <p:tgtEl>
                                          <p:spTgt spid="15851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851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5188" grpId="0" autoUpdateAnimBg="0"/>
      <p:bldP spid="1585189"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9250" name="Rectangle 2"/>
          <p:cNvSpPr>
            <a:spLocks noChangeArrowheads="1"/>
          </p:cNvSpPr>
          <p:nvPr/>
        </p:nvSpPr>
        <p:spPr bwMode="auto">
          <a:xfrm>
            <a:off x="225425" y="312738"/>
            <a:ext cx="2505075" cy="477837"/>
          </a:xfrm>
          <a:prstGeom prst="rect">
            <a:avLst/>
          </a:prstGeom>
          <a:noFill/>
          <a:ln w="12700">
            <a:noFill/>
            <a:miter lim="800000"/>
            <a:headEnd/>
            <a:tailEnd/>
          </a:ln>
          <a:effectLst/>
        </p:spPr>
        <p:txBody>
          <a:bodyPr wrap="none" anchor="ctr"/>
          <a:lstStyle/>
          <a:p>
            <a:endParaRPr lang="en-US"/>
          </a:p>
        </p:txBody>
      </p:sp>
      <p:sp>
        <p:nvSpPr>
          <p:cNvPr id="1589251" name="Rectangle 3"/>
          <p:cNvSpPr>
            <a:spLocks noGrp="1" noChangeArrowheads="1"/>
          </p:cNvSpPr>
          <p:nvPr>
            <p:ph type="title"/>
          </p:nvPr>
        </p:nvSpPr>
        <p:spPr>
          <a:xfrm>
            <a:off x="533400" y="304800"/>
            <a:ext cx="8153400" cy="464614"/>
          </a:xfrm>
          <a:noFill/>
          <a:ln/>
        </p:spPr>
        <p:txBody>
          <a:bodyPr lIns="90488" tIns="44450" rIns="90488" bIns="44450" anchor="ctr"/>
          <a:lstStyle/>
          <a:p>
            <a:r>
              <a:rPr lang="en-US" dirty="0" smtClean="0"/>
              <a:t>One Word Wide Bus, Four Word Blocks</a:t>
            </a:r>
            <a:endParaRPr lang="en-US" dirty="0"/>
          </a:p>
        </p:txBody>
      </p:sp>
      <p:sp>
        <p:nvSpPr>
          <p:cNvPr id="1589252" name="Rectangle 4"/>
          <p:cNvSpPr>
            <a:spLocks noChangeArrowheads="1"/>
          </p:cNvSpPr>
          <p:nvPr/>
        </p:nvSpPr>
        <p:spPr bwMode="auto">
          <a:xfrm>
            <a:off x="2854325" y="4868863"/>
            <a:ext cx="0" cy="274637"/>
          </a:xfrm>
          <a:prstGeom prst="rect">
            <a:avLst/>
          </a:prstGeom>
          <a:noFill/>
          <a:ln w="9525">
            <a:noFill/>
            <a:miter lim="800000"/>
            <a:headEnd/>
            <a:tailEnd/>
          </a:ln>
        </p:spPr>
        <p:txBody>
          <a:bodyPr wrap="none" lIns="0" tIns="0" rIns="0" bIns="0">
            <a:spAutoFit/>
          </a:bodyPr>
          <a:lstStyle/>
          <a:p>
            <a:endParaRPr lang="en-US"/>
          </a:p>
        </p:txBody>
      </p:sp>
      <p:sp>
        <p:nvSpPr>
          <p:cNvPr id="1589253" name="Rectangle 5"/>
          <p:cNvSpPr>
            <a:spLocks noChangeArrowheads="1"/>
          </p:cNvSpPr>
          <p:nvPr/>
        </p:nvSpPr>
        <p:spPr bwMode="auto">
          <a:xfrm>
            <a:off x="3009900" y="4987925"/>
            <a:ext cx="0" cy="274638"/>
          </a:xfrm>
          <a:prstGeom prst="rect">
            <a:avLst/>
          </a:prstGeom>
          <a:noFill/>
          <a:ln w="9525">
            <a:noFill/>
            <a:miter lim="800000"/>
            <a:headEnd/>
            <a:tailEnd/>
          </a:ln>
        </p:spPr>
        <p:txBody>
          <a:bodyPr wrap="none" lIns="0" tIns="0" rIns="0" bIns="0">
            <a:spAutoFit/>
          </a:bodyPr>
          <a:lstStyle/>
          <a:p>
            <a:endParaRPr lang="en-US"/>
          </a:p>
        </p:txBody>
      </p:sp>
      <p:sp>
        <p:nvSpPr>
          <p:cNvPr id="1589254" name="Rectangle 6"/>
          <p:cNvSpPr>
            <a:spLocks noChangeArrowheads="1"/>
          </p:cNvSpPr>
          <p:nvPr/>
        </p:nvSpPr>
        <p:spPr bwMode="auto">
          <a:xfrm>
            <a:off x="2032000" y="5110163"/>
            <a:ext cx="0" cy="274637"/>
          </a:xfrm>
          <a:prstGeom prst="rect">
            <a:avLst/>
          </a:prstGeom>
          <a:noFill/>
          <a:ln w="9525">
            <a:noFill/>
            <a:miter lim="800000"/>
            <a:headEnd/>
            <a:tailEnd/>
          </a:ln>
        </p:spPr>
        <p:txBody>
          <a:bodyPr wrap="none" lIns="0" tIns="0" rIns="0" bIns="0">
            <a:spAutoFit/>
          </a:bodyPr>
          <a:lstStyle/>
          <a:p>
            <a:endParaRPr lang="en-US"/>
          </a:p>
        </p:txBody>
      </p:sp>
      <p:sp>
        <p:nvSpPr>
          <p:cNvPr id="1589255" name="Rectangle 7"/>
          <p:cNvSpPr>
            <a:spLocks noChangeArrowheads="1"/>
          </p:cNvSpPr>
          <p:nvPr/>
        </p:nvSpPr>
        <p:spPr bwMode="auto">
          <a:xfrm>
            <a:off x="6423025" y="3471863"/>
            <a:ext cx="0" cy="274637"/>
          </a:xfrm>
          <a:prstGeom prst="rect">
            <a:avLst/>
          </a:prstGeom>
          <a:noFill/>
          <a:ln w="9525">
            <a:noFill/>
            <a:miter lim="800000"/>
            <a:headEnd/>
            <a:tailEnd/>
          </a:ln>
        </p:spPr>
        <p:txBody>
          <a:bodyPr wrap="none" lIns="0" tIns="0" rIns="0" bIns="0">
            <a:spAutoFit/>
          </a:bodyPr>
          <a:lstStyle/>
          <a:p>
            <a:endParaRPr lang="en-US"/>
          </a:p>
        </p:txBody>
      </p:sp>
      <p:sp>
        <p:nvSpPr>
          <p:cNvPr id="1589256" name="Rectangle 8"/>
          <p:cNvSpPr>
            <a:spLocks noChangeArrowheads="1"/>
          </p:cNvSpPr>
          <p:nvPr/>
        </p:nvSpPr>
        <p:spPr bwMode="auto">
          <a:xfrm>
            <a:off x="6919913" y="3471863"/>
            <a:ext cx="0" cy="274637"/>
          </a:xfrm>
          <a:prstGeom prst="rect">
            <a:avLst/>
          </a:prstGeom>
          <a:noFill/>
          <a:ln w="9525">
            <a:noFill/>
            <a:miter lim="800000"/>
            <a:headEnd/>
            <a:tailEnd/>
          </a:ln>
        </p:spPr>
        <p:txBody>
          <a:bodyPr wrap="none" lIns="0" tIns="0" rIns="0" bIns="0">
            <a:spAutoFit/>
          </a:bodyPr>
          <a:lstStyle/>
          <a:p>
            <a:endParaRPr lang="en-US"/>
          </a:p>
        </p:txBody>
      </p:sp>
      <p:sp>
        <p:nvSpPr>
          <p:cNvPr id="1589257" name="Rectangle 9"/>
          <p:cNvSpPr>
            <a:spLocks noChangeArrowheads="1"/>
          </p:cNvSpPr>
          <p:nvPr/>
        </p:nvSpPr>
        <p:spPr bwMode="auto">
          <a:xfrm>
            <a:off x="1143000" y="1524000"/>
            <a:ext cx="838200" cy="457200"/>
          </a:xfrm>
          <a:prstGeom prst="rect">
            <a:avLst/>
          </a:prstGeom>
          <a:noFill/>
          <a:ln w="12700">
            <a:solidFill>
              <a:schemeClr val="tx1"/>
            </a:solidFill>
            <a:miter lim="800000"/>
            <a:headEnd/>
            <a:tailEnd/>
          </a:ln>
          <a:effectLst/>
        </p:spPr>
        <p:txBody>
          <a:bodyPr wrap="none" anchor="ctr"/>
          <a:lstStyle/>
          <a:p>
            <a:endParaRPr lang="en-US"/>
          </a:p>
        </p:txBody>
      </p:sp>
      <p:sp>
        <p:nvSpPr>
          <p:cNvPr id="1589258" name="Text Box 10"/>
          <p:cNvSpPr txBox="1">
            <a:spLocks noChangeArrowheads="1"/>
          </p:cNvSpPr>
          <p:nvPr/>
        </p:nvSpPr>
        <p:spPr bwMode="auto">
          <a:xfrm>
            <a:off x="1219200" y="1600200"/>
            <a:ext cx="777875" cy="366713"/>
          </a:xfrm>
          <a:prstGeom prst="rect">
            <a:avLst/>
          </a:prstGeom>
          <a:noFill/>
          <a:ln w="12700">
            <a:noFill/>
            <a:miter lim="800000"/>
            <a:headEnd/>
            <a:tailEnd/>
          </a:ln>
          <a:effectLst/>
        </p:spPr>
        <p:txBody>
          <a:bodyPr>
            <a:spAutoFit/>
          </a:bodyPr>
          <a:lstStyle/>
          <a:p>
            <a:r>
              <a:rPr lang="en-US">
                <a:solidFill>
                  <a:schemeClr val="tx1"/>
                </a:solidFill>
              </a:rPr>
              <a:t>CPU</a:t>
            </a:r>
          </a:p>
        </p:txBody>
      </p:sp>
      <p:sp>
        <p:nvSpPr>
          <p:cNvPr id="1589259" name="AutoShape 11"/>
          <p:cNvSpPr>
            <a:spLocks noChangeArrowheads="1"/>
          </p:cNvSpPr>
          <p:nvPr/>
        </p:nvSpPr>
        <p:spPr bwMode="auto">
          <a:xfrm>
            <a:off x="1295400" y="1981200"/>
            <a:ext cx="609600" cy="304800"/>
          </a:xfrm>
          <a:prstGeom prst="upDownArrow">
            <a:avLst>
              <a:gd name="adj1" fmla="val 50000"/>
              <a:gd name="adj2" fmla="val 20000"/>
            </a:avLst>
          </a:prstGeom>
          <a:noFill/>
          <a:ln w="12700">
            <a:solidFill>
              <a:schemeClr val="tx1"/>
            </a:solidFill>
            <a:miter lim="800000"/>
            <a:headEnd/>
            <a:tailEnd/>
          </a:ln>
          <a:effectLst/>
        </p:spPr>
        <p:txBody>
          <a:bodyPr wrap="none" anchor="ctr"/>
          <a:lstStyle/>
          <a:p>
            <a:endParaRPr lang="en-US"/>
          </a:p>
        </p:txBody>
      </p:sp>
      <p:sp>
        <p:nvSpPr>
          <p:cNvPr id="1589260" name="Rectangle 12"/>
          <p:cNvSpPr>
            <a:spLocks noChangeArrowheads="1"/>
          </p:cNvSpPr>
          <p:nvPr/>
        </p:nvSpPr>
        <p:spPr bwMode="auto">
          <a:xfrm>
            <a:off x="1143000" y="2286000"/>
            <a:ext cx="838200" cy="838200"/>
          </a:xfrm>
          <a:prstGeom prst="rect">
            <a:avLst/>
          </a:prstGeom>
          <a:noFill/>
          <a:ln w="12700">
            <a:solidFill>
              <a:schemeClr val="tx1"/>
            </a:solidFill>
            <a:miter lim="800000"/>
            <a:headEnd/>
            <a:tailEnd/>
          </a:ln>
          <a:effectLst/>
        </p:spPr>
        <p:txBody>
          <a:bodyPr wrap="none" anchor="ctr"/>
          <a:lstStyle/>
          <a:p>
            <a:endParaRPr lang="en-US"/>
          </a:p>
        </p:txBody>
      </p:sp>
      <p:sp>
        <p:nvSpPr>
          <p:cNvPr id="1589261" name="Text Box 13"/>
          <p:cNvSpPr txBox="1">
            <a:spLocks noChangeArrowheads="1"/>
          </p:cNvSpPr>
          <p:nvPr/>
        </p:nvSpPr>
        <p:spPr bwMode="auto">
          <a:xfrm>
            <a:off x="1143000" y="2514600"/>
            <a:ext cx="914400" cy="366713"/>
          </a:xfrm>
          <a:prstGeom prst="rect">
            <a:avLst/>
          </a:prstGeom>
          <a:noFill/>
          <a:ln w="12700">
            <a:noFill/>
            <a:miter lim="800000"/>
            <a:headEnd/>
            <a:tailEnd/>
          </a:ln>
          <a:effectLst/>
        </p:spPr>
        <p:txBody>
          <a:bodyPr>
            <a:spAutoFit/>
          </a:bodyPr>
          <a:lstStyle/>
          <a:p>
            <a:r>
              <a:rPr lang="en-US">
                <a:solidFill>
                  <a:schemeClr val="tx1"/>
                </a:solidFill>
              </a:rPr>
              <a:t>Cache</a:t>
            </a:r>
          </a:p>
        </p:txBody>
      </p:sp>
      <p:sp>
        <p:nvSpPr>
          <p:cNvPr id="1589262" name="Rectangle 14"/>
          <p:cNvSpPr>
            <a:spLocks noChangeArrowheads="1"/>
          </p:cNvSpPr>
          <p:nvPr/>
        </p:nvSpPr>
        <p:spPr bwMode="auto">
          <a:xfrm>
            <a:off x="1143000" y="3733800"/>
            <a:ext cx="838200" cy="1828800"/>
          </a:xfrm>
          <a:prstGeom prst="rect">
            <a:avLst/>
          </a:prstGeom>
          <a:noFill/>
          <a:ln w="12700">
            <a:solidFill>
              <a:schemeClr val="tx1"/>
            </a:solidFill>
            <a:miter lim="800000"/>
            <a:headEnd/>
            <a:tailEnd/>
          </a:ln>
          <a:effectLst/>
        </p:spPr>
        <p:txBody>
          <a:bodyPr wrap="none" anchor="ctr"/>
          <a:lstStyle/>
          <a:p>
            <a:endParaRPr lang="en-US"/>
          </a:p>
        </p:txBody>
      </p:sp>
      <p:sp>
        <p:nvSpPr>
          <p:cNvPr id="1589263" name="AutoShape 15"/>
          <p:cNvSpPr>
            <a:spLocks noChangeArrowheads="1"/>
          </p:cNvSpPr>
          <p:nvPr/>
        </p:nvSpPr>
        <p:spPr bwMode="auto">
          <a:xfrm>
            <a:off x="1143000" y="3124200"/>
            <a:ext cx="838200" cy="609600"/>
          </a:xfrm>
          <a:prstGeom prst="upDownArrow">
            <a:avLst>
              <a:gd name="adj1" fmla="val 50000"/>
              <a:gd name="adj2" fmla="val 20000"/>
            </a:avLst>
          </a:prstGeom>
          <a:noFill/>
          <a:ln w="12700">
            <a:solidFill>
              <a:schemeClr val="tx1"/>
            </a:solidFill>
            <a:miter lim="800000"/>
            <a:headEnd/>
            <a:tailEnd/>
          </a:ln>
          <a:effectLst/>
        </p:spPr>
        <p:txBody>
          <a:bodyPr wrap="none" anchor="ctr"/>
          <a:lstStyle/>
          <a:p>
            <a:endParaRPr lang="en-US"/>
          </a:p>
        </p:txBody>
      </p:sp>
      <p:sp>
        <p:nvSpPr>
          <p:cNvPr id="1589264" name="Text Box 16"/>
          <p:cNvSpPr txBox="1">
            <a:spLocks noChangeArrowheads="1"/>
          </p:cNvSpPr>
          <p:nvPr/>
        </p:nvSpPr>
        <p:spPr bwMode="auto">
          <a:xfrm>
            <a:off x="1066800" y="4114800"/>
            <a:ext cx="1066800" cy="646331"/>
          </a:xfrm>
          <a:prstGeom prst="rect">
            <a:avLst/>
          </a:prstGeom>
          <a:noFill/>
          <a:ln w="12700">
            <a:noFill/>
            <a:miter lim="800000"/>
            <a:headEnd/>
            <a:tailEnd/>
          </a:ln>
          <a:effectLst/>
        </p:spPr>
        <p:txBody>
          <a:bodyPr>
            <a:spAutoFit/>
          </a:bodyPr>
          <a:lstStyle/>
          <a:p>
            <a:r>
              <a:rPr lang="en-US" dirty="0" smtClean="0">
                <a:solidFill>
                  <a:schemeClr val="tx1"/>
                </a:solidFill>
              </a:rPr>
              <a:t>  DRAM</a:t>
            </a:r>
          </a:p>
          <a:p>
            <a:r>
              <a:rPr lang="en-US" dirty="0" smtClean="0">
                <a:solidFill>
                  <a:schemeClr val="tx1"/>
                </a:solidFill>
              </a:rPr>
              <a:t>Memory</a:t>
            </a:r>
            <a:endParaRPr lang="en-US" dirty="0">
              <a:solidFill>
                <a:schemeClr val="tx1"/>
              </a:solidFill>
            </a:endParaRPr>
          </a:p>
        </p:txBody>
      </p:sp>
      <p:sp>
        <p:nvSpPr>
          <p:cNvPr id="1589265" name="Text Box 17"/>
          <p:cNvSpPr txBox="1">
            <a:spLocks noChangeArrowheads="1"/>
          </p:cNvSpPr>
          <p:nvPr/>
        </p:nvSpPr>
        <p:spPr bwMode="auto">
          <a:xfrm>
            <a:off x="1295400" y="3276600"/>
            <a:ext cx="685800" cy="366713"/>
          </a:xfrm>
          <a:prstGeom prst="rect">
            <a:avLst/>
          </a:prstGeom>
          <a:noFill/>
          <a:ln w="12700">
            <a:noFill/>
            <a:miter lim="800000"/>
            <a:headEnd/>
            <a:tailEnd/>
          </a:ln>
          <a:effectLst/>
        </p:spPr>
        <p:txBody>
          <a:bodyPr>
            <a:spAutoFit/>
          </a:bodyPr>
          <a:lstStyle/>
          <a:p>
            <a:r>
              <a:rPr lang="en-US">
                <a:solidFill>
                  <a:schemeClr val="tx1"/>
                </a:solidFill>
              </a:rPr>
              <a:t>bus</a:t>
            </a:r>
          </a:p>
        </p:txBody>
      </p:sp>
      <p:sp>
        <p:nvSpPr>
          <p:cNvPr id="1589266" name="Rectangle 18"/>
          <p:cNvSpPr>
            <a:spLocks noChangeArrowheads="1"/>
          </p:cNvSpPr>
          <p:nvPr/>
        </p:nvSpPr>
        <p:spPr bwMode="auto">
          <a:xfrm>
            <a:off x="762000" y="1524000"/>
            <a:ext cx="1600200" cy="1600200"/>
          </a:xfrm>
          <a:prstGeom prst="rect">
            <a:avLst/>
          </a:prstGeom>
          <a:noFill/>
          <a:ln w="12700">
            <a:solidFill>
              <a:schemeClr val="accent2"/>
            </a:solidFill>
            <a:miter lim="800000"/>
            <a:headEnd/>
            <a:tailEnd/>
          </a:ln>
          <a:effectLst/>
        </p:spPr>
        <p:txBody>
          <a:bodyPr wrap="none" anchor="ctr"/>
          <a:lstStyle/>
          <a:p>
            <a:endParaRPr lang="en-US"/>
          </a:p>
        </p:txBody>
      </p:sp>
      <p:sp>
        <p:nvSpPr>
          <p:cNvPr id="1589267" name="Rectangle 19"/>
          <p:cNvSpPr>
            <a:spLocks noChangeArrowheads="1"/>
          </p:cNvSpPr>
          <p:nvPr/>
        </p:nvSpPr>
        <p:spPr bwMode="auto">
          <a:xfrm>
            <a:off x="3124200" y="3048000"/>
            <a:ext cx="5638800" cy="2819400"/>
          </a:xfrm>
          <a:prstGeom prst="rect">
            <a:avLst/>
          </a:prstGeom>
          <a:noFill/>
          <a:ln w="12700">
            <a:noFill/>
            <a:miter lim="800000"/>
            <a:headEnd/>
            <a:tailEnd/>
          </a:ln>
          <a:effectLst/>
        </p:spPr>
        <p:txBody>
          <a:bodyPr lIns="90488" tIns="44450" rIns="90488" bIns="44450"/>
          <a:lstStyle/>
          <a:p>
            <a:pPr marL="342900" indent="-342900">
              <a:lnSpc>
                <a:spcPct val="90000"/>
              </a:lnSpc>
              <a:spcBef>
                <a:spcPct val="65000"/>
              </a:spcBef>
              <a:buClr>
                <a:schemeClr val="accent1"/>
              </a:buClr>
              <a:buSzPct val="75000"/>
              <a:buFont typeface="Wingdings" pitchFamily="2" charset="2"/>
              <a:buChar char="q"/>
            </a:pPr>
            <a:endParaRPr lang="en-US" sz="2400">
              <a:solidFill>
                <a:schemeClr val="tx1"/>
              </a:solidFill>
            </a:endParaRPr>
          </a:p>
        </p:txBody>
      </p:sp>
      <p:sp>
        <p:nvSpPr>
          <p:cNvPr id="1589268" name="Text Box 20"/>
          <p:cNvSpPr txBox="1">
            <a:spLocks noChangeArrowheads="1"/>
          </p:cNvSpPr>
          <p:nvPr/>
        </p:nvSpPr>
        <p:spPr bwMode="auto">
          <a:xfrm>
            <a:off x="685800" y="1219200"/>
            <a:ext cx="849313" cy="336550"/>
          </a:xfrm>
          <a:prstGeom prst="rect">
            <a:avLst/>
          </a:prstGeom>
          <a:noFill/>
          <a:ln w="12700">
            <a:noFill/>
            <a:miter lim="800000"/>
            <a:headEnd/>
            <a:tailEnd/>
          </a:ln>
          <a:effectLst/>
        </p:spPr>
        <p:txBody>
          <a:bodyPr wrap="none">
            <a:spAutoFit/>
          </a:bodyPr>
          <a:lstStyle/>
          <a:p>
            <a:r>
              <a:rPr lang="en-US" sz="1600">
                <a:solidFill>
                  <a:schemeClr val="accent2"/>
                </a:solidFill>
              </a:rPr>
              <a:t>on-chip</a:t>
            </a:r>
          </a:p>
        </p:txBody>
      </p:sp>
      <p:sp>
        <p:nvSpPr>
          <p:cNvPr id="1589269" name="Rectangle 21"/>
          <p:cNvSpPr>
            <a:spLocks noGrp="1" noChangeArrowheads="1"/>
          </p:cNvSpPr>
          <p:nvPr>
            <p:ph type="body" idx="1"/>
          </p:nvPr>
        </p:nvSpPr>
        <p:spPr>
          <a:xfrm>
            <a:off x="2590800" y="838200"/>
            <a:ext cx="6248400" cy="5646674"/>
          </a:xfrm>
        </p:spPr>
        <p:txBody>
          <a:bodyPr/>
          <a:lstStyle/>
          <a:p>
            <a:r>
              <a:rPr lang="en-US" dirty="0" smtClean="0"/>
              <a:t>What if the block size is four words and all words are in the same DRAM row?</a:t>
            </a:r>
          </a:p>
          <a:p>
            <a:pPr lvl="1">
              <a:buFont typeface="Monotype Sorts" pitchFamily="2" charset="2"/>
              <a:buNone/>
            </a:pPr>
            <a:r>
              <a:rPr lang="en-US" dirty="0" smtClean="0"/>
              <a:t>                       </a:t>
            </a:r>
            <a:r>
              <a:rPr lang="en-US" dirty="0"/>
              <a:t>cycle to send 1</a:t>
            </a:r>
            <a:r>
              <a:rPr lang="en-US" baseline="30000" dirty="0"/>
              <a:t>st</a:t>
            </a:r>
            <a:r>
              <a:rPr lang="en-US" dirty="0"/>
              <a:t> address</a:t>
            </a:r>
          </a:p>
          <a:p>
            <a:pPr lvl="1">
              <a:buFont typeface="Monotype Sorts" pitchFamily="2" charset="2"/>
              <a:buNone/>
            </a:pPr>
            <a:r>
              <a:rPr lang="en-US" dirty="0"/>
              <a:t>                       cycles to read DRAM</a:t>
            </a:r>
          </a:p>
          <a:p>
            <a:pPr lvl="1">
              <a:buFont typeface="Monotype Sorts" pitchFamily="2" charset="2"/>
              <a:buNone/>
            </a:pPr>
            <a:r>
              <a:rPr lang="en-US" dirty="0"/>
              <a:t>                       cycles to return last data word</a:t>
            </a:r>
          </a:p>
          <a:p>
            <a:pPr lvl="1">
              <a:buFont typeface="Monotype Sorts" pitchFamily="2" charset="2"/>
              <a:buNone/>
            </a:pPr>
            <a:r>
              <a:rPr lang="en-US" dirty="0"/>
              <a:t>                       total clock cycles miss penalty</a:t>
            </a:r>
          </a:p>
          <a:p>
            <a:endParaRPr lang="en-US" dirty="0"/>
          </a:p>
          <a:p>
            <a:endParaRPr lang="en-US" dirty="0"/>
          </a:p>
          <a:p>
            <a:endParaRPr lang="en-US" dirty="0"/>
          </a:p>
          <a:p>
            <a:pPr lvl="1"/>
            <a:endParaRPr lang="en-US" dirty="0"/>
          </a:p>
          <a:p>
            <a:r>
              <a:rPr lang="en-US" dirty="0"/>
              <a:t>Number of bytes transferred per clock cycle (bandwidth) for a single miss is</a:t>
            </a:r>
          </a:p>
          <a:p>
            <a:pPr lvl="1">
              <a:buFont typeface="Monotype Sorts" pitchFamily="2" charset="2"/>
              <a:buNone/>
            </a:pPr>
            <a:r>
              <a:rPr lang="en-US" dirty="0"/>
              <a:t>                             bytes per clock</a:t>
            </a:r>
          </a:p>
        </p:txBody>
      </p:sp>
      <p:sp>
        <p:nvSpPr>
          <p:cNvPr id="1589270" name="Line 22"/>
          <p:cNvSpPr>
            <a:spLocks noChangeShapeType="1"/>
          </p:cNvSpPr>
          <p:nvPr/>
        </p:nvSpPr>
        <p:spPr bwMode="auto">
          <a:xfrm>
            <a:off x="4114800" y="2819400"/>
            <a:ext cx="457200" cy="0"/>
          </a:xfrm>
          <a:prstGeom prst="line">
            <a:avLst/>
          </a:prstGeom>
          <a:noFill/>
          <a:ln w="28575">
            <a:solidFill>
              <a:schemeClr val="tx1"/>
            </a:solidFill>
            <a:round/>
            <a:headEnd/>
            <a:tailEnd/>
          </a:ln>
          <a:effectLst/>
        </p:spPr>
        <p:txBody>
          <a:bodyPr/>
          <a:lstStyle/>
          <a:p>
            <a:endParaRPr lang="en-US"/>
          </a:p>
        </p:txBody>
      </p:sp>
      <p:grpSp>
        <p:nvGrpSpPr>
          <p:cNvPr id="2" name="Group 23"/>
          <p:cNvGrpSpPr>
            <a:grpSpLocks/>
          </p:cNvGrpSpPr>
          <p:nvPr/>
        </p:nvGrpSpPr>
        <p:grpSpPr bwMode="auto">
          <a:xfrm>
            <a:off x="3429000" y="3581400"/>
            <a:ext cx="4038600" cy="1066800"/>
            <a:chOff x="2160" y="2256"/>
            <a:chExt cx="2544" cy="672"/>
          </a:xfrm>
        </p:grpSpPr>
        <p:sp>
          <p:nvSpPr>
            <p:cNvPr id="1589272" name="Rectangle 24"/>
            <p:cNvSpPr>
              <a:spLocks noChangeArrowheads="1"/>
            </p:cNvSpPr>
            <p:nvPr/>
          </p:nvSpPr>
          <p:spPr bwMode="auto">
            <a:xfrm>
              <a:off x="2160" y="2256"/>
              <a:ext cx="144" cy="96"/>
            </a:xfrm>
            <a:prstGeom prst="rect">
              <a:avLst/>
            </a:prstGeom>
            <a:solidFill>
              <a:schemeClr val="accent2"/>
            </a:solidFill>
            <a:ln w="12700">
              <a:solidFill>
                <a:schemeClr val="tx1"/>
              </a:solidFill>
              <a:miter lim="800000"/>
              <a:headEnd/>
              <a:tailEnd/>
            </a:ln>
            <a:effectLst/>
          </p:spPr>
          <p:txBody>
            <a:bodyPr wrap="none" anchor="ctr"/>
            <a:lstStyle/>
            <a:p>
              <a:pPr algn="ctr"/>
              <a:endParaRPr lang="en-US">
                <a:solidFill>
                  <a:schemeClr val="accent2"/>
                </a:solidFill>
              </a:endParaRPr>
            </a:p>
          </p:txBody>
        </p:sp>
        <p:sp>
          <p:nvSpPr>
            <p:cNvPr id="1589273" name="Rectangle 25"/>
            <p:cNvSpPr>
              <a:spLocks noChangeArrowheads="1"/>
            </p:cNvSpPr>
            <p:nvPr/>
          </p:nvSpPr>
          <p:spPr bwMode="auto">
            <a:xfrm>
              <a:off x="2304" y="2256"/>
              <a:ext cx="960" cy="96"/>
            </a:xfrm>
            <a:prstGeom prst="rect">
              <a:avLst/>
            </a:prstGeom>
            <a:noFill/>
            <a:ln w="12700">
              <a:solidFill>
                <a:schemeClr val="tx1"/>
              </a:solidFill>
              <a:miter lim="800000"/>
              <a:headEnd/>
              <a:tailEnd/>
            </a:ln>
            <a:effectLst/>
          </p:spPr>
          <p:txBody>
            <a:bodyPr wrap="none" anchor="ctr"/>
            <a:lstStyle/>
            <a:p>
              <a:pPr algn="ctr"/>
              <a:r>
                <a:rPr lang="en-US" sz="1400" dirty="0" smtClean="0">
                  <a:solidFill>
                    <a:schemeClr val="tx1"/>
                  </a:solidFill>
                </a:rPr>
                <a:t>15 </a:t>
              </a:r>
              <a:r>
                <a:rPr lang="en-US" sz="1400" dirty="0">
                  <a:solidFill>
                    <a:schemeClr val="tx1"/>
                  </a:solidFill>
                </a:rPr>
                <a:t>cycles</a:t>
              </a:r>
            </a:p>
          </p:txBody>
        </p:sp>
        <p:sp>
          <p:nvSpPr>
            <p:cNvPr id="1589274" name="Rectangle 26"/>
            <p:cNvSpPr>
              <a:spLocks noChangeArrowheads="1"/>
            </p:cNvSpPr>
            <p:nvPr/>
          </p:nvSpPr>
          <p:spPr bwMode="auto">
            <a:xfrm>
              <a:off x="3264" y="2256"/>
              <a:ext cx="144" cy="96"/>
            </a:xfrm>
            <a:prstGeom prst="rect">
              <a:avLst/>
            </a:prstGeom>
            <a:solidFill>
              <a:srgbClr val="00A091"/>
            </a:solidFill>
            <a:ln w="12700">
              <a:solidFill>
                <a:schemeClr val="tx1"/>
              </a:solidFill>
              <a:miter lim="800000"/>
              <a:headEnd/>
              <a:tailEnd/>
            </a:ln>
            <a:effectLst/>
          </p:spPr>
          <p:txBody>
            <a:bodyPr wrap="none" anchor="ctr"/>
            <a:lstStyle/>
            <a:p>
              <a:endParaRPr lang="en-US"/>
            </a:p>
          </p:txBody>
        </p:sp>
        <p:sp>
          <p:nvSpPr>
            <p:cNvPr id="1589275" name="Rectangle 27"/>
            <p:cNvSpPr>
              <a:spLocks noChangeArrowheads="1"/>
            </p:cNvSpPr>
            <p:nvPr/>
          </p:nvSpPr>
          <p:spPr bwMode="auto">
            <a:xfrm>
              <a:off x="3120" y="2448"/>
              <a:ext cx="144" cy="96"/>
            </a:xfrm>
            <a:prstGeom prst="rect">
              <a:avLst/>
            </a:prstGeom>
            <a:solidFill>
              <a:schemeClr val="accent2"/>
            </a:solidFill>
            <a:ln w="12700">
              <a:solidFill>
                <a:schemeClr val="tx1"/>
              </a:solidFill>
              <a:miter lim="800000"/>
              <a:headEnd/>
              <a:tailEnd/>
            </a:ln>
            <a:effectLst/>
          </p:spPr>
          <p:txBody>
            <a:bodyPr wrap="none" anchor="ctr"/>
            <a:lstStyle/>
            <a:p>
              <a:pPr algn="ctr"/>
              <a:endParaRPr lang="en-US">
                <a:solidFill>
                  <a:schemeClr val="accent2"/>
                </a:solidFill>
              </a:endParaRPr>
            </a:p>
          </p:txBody>
        </p:sp>
        <p:sp>
          <p:nvSpPr>
            <p:cNvPr id="1589276" name="Rectangle 28"/>
            <p:cNvSpPr>
              <a:spLocks noChangeArrowheads="1"/>
            </p:cNvSpPr>
            <p:nvPr/>
          </p:nvSpPr>
          <p:spPr bwMode="auto">
            <a:xfrm>
              <a:off x="3264" y="2448"/>
              <a:ext cx="432" cy="96"/>
            </a:xfrm>
            <a:prstGeom prst="rect">
              <a:avLst/>
            </a:prstGeom>
            <a:noFill/>
            <a:ln w="12700">
              <a:solidFill>
                <a:schemeClr val="tx1"/>
              </a:solidFill>
              <a:miter lim="800000"/>
              <a:headEnd/>
              <a:tailEnd/>
            </a:ln>
            <a:effectLst/>
          </p:spPr>
          <p:txBody>
            <a:bodyPr wrap="none" anchor="ctr"/>
            <a:lstStyle/>
            <a:p>
              <a:pPr algn="ctr"/>
              <a:r>
                <a:rPr lang="en-US" sz="1400" dirty="0" smtClean="0">
                  <a:solidFill>
                    <a:schemeClr val="tx1"/>
                  </a:solidFill>
                </a:rPr>
                <a:t>5 </a:t>
              </a:r>
              <a:r>
                <a:rPr lang="en-US" sz="1400" dirty="0">
                  <a:solidFill>
                    <a:schemeClr val="tx1"/>
                  </a:solidFill>
                </a:rPr>
                <a:t>cycles</a:t>
              </a:r>
            </a:p>
          </p:txBody>
        </p:sp>
        <p:sp>
          <p:nvSpPr>
            <p:cNvPr id="1589277" name="Rectangle 29"/>
            <p:cNvSpPr>
              <a:spLocks noChangeArrowheads="1"/>
            </p:cNvSpPr>
            <p:nvPr/>
          </p:nvSpPr>
          <p:spPr bwMode="auto">
            <a:xfrm>
              <a:off x="3696" y="2448"/>
              <a:ext cx="144" cy="96"/>
            </a:xfrm>
            <a:prstGeom prst="rect">
              <a:avLst/>
            </a:prstGeom>
            <a:solidFill>
              <a:srgbClr val="00A091"/>
            </a:solidFill>
            <a:ln w="12700">
              <a:solidFill>
                <a:schemeClr val="tx1"/>
              </a:solidFill>
              <a:miter lim="800000"/>
              <a:headEnd/>
              <a:tailEnd/>
            </a:ln>
            <a:effectLst/>
          </p:spPr>
          <p:txBody>
            <a:bodyPr wrap="none" anchor="ctr"/>
            <a:lstStyle/>
            <a:p>
              <a:endParaRPr lang="en-US"/>
            </a:p>
          </p:txBody>
        </p:sp>
        <p:sp>
          <p:nvSpPr>
            <p:cNvPr id="1589278" name="Rectangle 30"/>
            <p:cNvSpPr>
              <a:spLocks noChangeArrowheads="1"/>
            </p:cNvSpPr>
            <p:nvPr/>
          </p:nvSpPr>
          <p:spPr bwMode="auto">
            <a:xfrm>
              <a:off x="3552" y="2640"/>
              <a:ext cx="144" cy="96"/>
            </a:xfrm>
            <a:prstGeom prst="rect">
              <a:avLst/>
            </a:prstGeom>
            <a:solidFill>
              <a:schemeClr val="accent2"/>
            </a:solidFill>
            <a:ln w="12700">
              <a:solidFill>
                <a:schemeClr val="tx1"/>
              </a:solidFill>
              <a:miter lim="800000"/>
              <a:headEnd/>
              <a:tailEnd/>
            </a:ln>
            <a:effectLst/>
          </p:spPr>
          <p:txBody>
            <a:bodyPr wrap="none" anchor="ctr"/>
            <a:lstStyle/>
            <a:p>
              <a:pPr algn="ctr"/>
              <a:endParaRPr lang="en-US">
                <a:solidFill>
                  <a:schemeClr val="accent2"/>
                </a:solidFill>
              </a:endParaRPr>
            </a:p>
          </p:txBody>
        </p:sp>
        <p:sp>
          <p:nvSpPr>
            <p:cNvPr id="1589279" name="Rectangle 31"/>
            <p:cNvSpPr>
              <a:spLocks noChangeArrowheads="1"/>
            </p:cNvSpPr>
            <p:nvPr/>
          </p:nvSpPr>
          <p:spPr bwMode="auto">
            <a:xfrm>
              <a:off x="3696" y="2640"/>
              <a:ext cx="432" cy="96"/>
            </a:xfrm>
            <a:prstGeom prst="rect">
              <a:avLst/>
            </a:prstGeom>
            <a:noFill/>
            <a:ln w="12700">
              <a:solidFill>
                <a:schemeClr val="tx1"/>
              </a:solidFill>
              <a:miter lim="800000"/>
              <a:headEnd/>
              <a:tailEnd/>
            </a:ln>
            <a:effectLst/>
          </p:spPr>
          <p:txBody>
            <a:bodyPr wrap="none" anchor="ctr"/>
            <a:lstStyle/>
            <a:p>
              <a:pPr algn="ctr"/>
              <a:r>
                <a:rPr lang="en-US" sz="1400" dirty="0" smtClean="0">
                  <a:solidFill>
                    <a:schemeClr val="tx1"/>
                  </a:solidFill>
                </a:rPr>
                <a:t>5 </a:t>
              </a:r>
              <a:r>
                <a:rPr lang="en-US" sz="1400" dirty="0">
                  <a:solidFill>
                    <a:schemeClr val="tx1"/>
                  </a:solidFill>
                </a:rPr>
                <a:t>cycles</a:t>
              </a:r>
            </a:p>
          </p:txBody>
        </p:sp>
        <p:sp>
          <p:nvSpPr>
            <p:cNvPr id="1589280" name="Rectangle 32"/>
            <p:cNvSpPr>
              <a:spLocks noChangeArrowheads="1"/>
            </p:cNvSpPr>
            <p:nvPr/>
          </p:nvSpPr>
          <p:spPr bwMode="auto">
            <a:xfrm>
              <a:off x="4128" y="2640"/>
              <a:ext cx="144" cy="96"/>
            </a:xfrm>
            <a:prstGeom prst="rect">
              <a:avLst/>
            </a:prstGeom>
            <a:solidFill>
              <a:srgbClr val="00A091"/>
            </a:solidFill>
            <a:ln w="12700">
              <a:solidFill>
                <a:schemeClr val="tx1"/>
              </a:solidFill>
              <a:miter lim="800000"/>
              <a:headEnd/>
              <a:tailEnd/>
            </a:ln>
            <a:effectLst/>
          </p:spPr>
          <p:txBody>
            <a:bodyPr wrap="none" anchor="ctr"/>
            <a:lstStyle/>
            <a:p>
              <a:endParaRPr lang="en-US"/>
            </a:p>
          </p:txBody>
        </p:sp>
        <p:sp>
          <p:nvSpPr>
            <p:cNvPr id="1589281" name="Rectangle 33"/>
            <p:cNvSpPr>
              <a:spLocks noChangeArrowheads="1"/>
            </p:cNvSpPr>
            <p:nvPr/>
          </p:nvSpPr>
          <p:spPr bwMode="auto">
            <a:xfrm>
              <a:off x="3984" y="2832"/>
              <a:ext cx="144" cy="96"/>
            </a:xfrm>
            <a:prstGeom prst="rect">
              <a:avLst/>
            </a:prstGeom>
            <a:solidFill>
              <a:schemeClr val="accent2"/>
            </a:solidFill>
            <a:ln w="12700">
              <a:solidFill>
                <a:schemeClr val="tx1"/>
              </a:solidFill>
              <a:miter lim="800000"/>
              <a:headEnd/>
              <a:tailEnd/>
            </a:ln>
            <a:effectLst/>
          </p:spPr>
          <p:txBody>
            <a:bodyPr wrap="none" anchor="ctr"/>
            <a:lstStyle/>
            <a:p>
              <a:pPr algn="ctr"/>
              <a:endParaRPr lang="en-US">
                <a:solidFill>
                  <a:schemeClr val="accent2"/>
                </a:solidFill>
              </a:endParaRPr>
            </a:p>
          </p:txBody>
        </p:sp>
        <p:sp>
          <p:nvSpPr>
            <p:cNvPr id="1589282" name="Rectangle 34"/>
            <p:cNvSpPr>
              <a:spLocks noChangeArrowheads="1"/>
            </p:cNvSpPr>
            <p:nvPr/>
          </p:nvSpPr>
          <p:spPr bwMode="auto">
            <a:xfrm>
              <a:off x="4128" y="2832"/>
              <a:ext cx="432" cy="96"/>
            </a:xfrm>
            <a:prstGeom prst="rect">
              <a:avLst/>
            </a:prstGeom>
            <a:noFill/>
            <a:ln w="12700">
              <a:solidFill>
                <a:schemeClr val="tx1"/>
              </a:solidFill>
              <a:miter lim="800000"/>
              <a:headEnd/>
              <a:tailEnd/>
            </a:ln>
            <a:effectLst/>
          </p:spPr>
          <p:txBody>
            <a:bodyPr wrap="none" anchor="ctr"/>
            <a:lstStyle/>
            <a:p>
              <a:pPr algn="ctr"/>
              <a:r>
                <a:rPr lang="en-US" sz="1400" dirty="0" smtClean="0">
                  <a:solidFill>
                    <a:schemeClr val="tx1"/>
                  </a:solidFill>
                </a:rPr>
                <a:t>5 </a:t>
              </a:r>
              <a:r>
                <a:rPr lang="en-US" sz="1400" dirty="0">
                  <a:solidFill>
                    <a:schemeClr val="tx1"/>
                  </a:solidFill>
                </a:rPr>
                <a:t>cycles</a:t>
              </a:r>
            </a:p>
          </p:txBody>
        </p:sp>
        <p:sp>
          <p:nvSpPr>
            <p:cNvPr id="1589283" name="Rectangle 35"/>
            <p:cNvSpPr>
              <a:spLocks noChangeArrowheads="1"/>
            </p:cNvSpPr>
            <p:nvPr/>
          </p:nvSpPr>
          <p:spPr bwMode="auto">
            <a:xfrm>
              <a:off x="4560" y="2832"/>
              <a:ext cx="144" cy="96"/>
            </a:xfrm>
            <a:prstGeom prst="rect">
              <a:avLst/>
            </a:prstGeom>
            <a:solidFill>
              <a:srgbClr val="00A091"/>
            </a:solidFill>
            <a:ln w="12700">
              <a:solidFill>
                <a:schemeClr val="tx1"/>
              </a:solidFill>
              <a:miter lim="800000"/>
              <a:headEnd/>
              <a:tailEnd/>
            </a:ln>
            <a:effectLst/>
          </p:spPr>
          <p:txBody>
            <a:bodyPr wrap="none" anchor="ctr"/>
            <a:lstStyle/>
            <a:p>
              <a:endParaRPr lang="en-US"/>
            </a:p>
          </p:txBody>
        </p:sp>
      </p:grpSp>
      <p:sp>
        <p:nvSpPr>
          <p:cNvPr id="1589284" name="Rectangle 36"/>
          <p:cNvSpPr>
            <a:spLocks noChangeArrowheads="1"/>
          </p:cNvSpPr>
          <p:nvPr/>
        </p:nvSpPr>
        <p:spPr bwMode="auto">
          <a:xfrm>
            <a:off x="2514600" y="1600200"/>
            <a:ext cx="2590800" cy="1574790"/>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sz="2000" dirty="0">
                <a:solidFill>
                  <a:schemeClr val="tx1"/>
                </a:solidFill>
              </a:rPr>
              <a:t>                          </a:t>
            </a:r>
            <a:r>
              <a:rPr lang="en-US" sz="2000" dirty="0" smtClean="0">
                <a:solidFill>
                  <a:schemeClr val="tx1"/>
                </a:solidFill>
              </a:rPr>
              <a:t>1</a:t>
            </a:r>
          </a:p>
          <a:p>
            <a:pPr marL="287338" indent="-287338">
              <a:lnSpc>
                <a:spcPct val="90000"/>
              </a:lnSpc>
              <a:spcBef>
                <a:spcPct val="65000"/>
              </a:spcBef>
              <a:buClr>
                <a:schemeClr val="accent1"/>
              </a:buClr>
              <a:buSzPct val="75000"/>
              <a:buFont typeface="Wingdings" pitchFamily="2" charset="2"/>
              <a:buNone/>
            </a:pPr>
            <a:r>
              <a:rPr lang="en-US" sz="2000" dirty="0" smtClean="0">
                <a:solidFill>
                  <a:schemeClr val="tx1"/>
                </a:solidFill>
              </a:rPr>
              <a:t>      15 </a:t>
            </a:r>
            <a:r>
              <a:rPr lang="en-US" sz="2000" dirty="0">
                <a:solidFill>
                  <a:schemeClr val="tx1"/>
                </a:solidFill>
              </a:rPr>
              <a:t>+ </a:t>
            </a:r>
            <a:r>
              <a:rPr lang="en-US" sz="2000" dirty="0" smtClean="0">
                <a:solidFill>
                  <a:schemeClr val="tx1"/>
                </a:solidFill>
              </a:rPr>
              <a:t>3*5 </a:t>
            </a:r>
            <a:r>
              <a:rPr lang="en-US" sz="2000" dirty="0">
                <a:solidFill>
                  <a:schemeClr val="tx1"/>
                </a:solidFill>
              </a:rPr>
              <a:t>= </a:t>
            </a:r>
            <a:r>
              <a:rPr lang="en-US" sz="2000" dirty="0" smtClean="0">
                <a:solidFill>
                  <a:schemeClr val="tx1"/>
                </a:solidFill>
              </a:rPr>
              <a:t>30</a:t>
            </a:r>
            <a:endParaRPr lang="en-US" sz="2000" dirty="0">
              <a:solidFill>
                <a:schemeClr val="tx1"/>
              </a:solidFill>
            </a:endParaRPr>
          </a:p>
          <a:p>
            <a:pPr marL="741363" lvl="1" indent="-246063">
              <a:lnSpc>
                <a:spcPct val="85000"/>
              </a:lnSpc>
              <a:spcBef>
                <a:spcPct val="40000"/>
              </a:spcBef>
              <a:buClr>
                <a:schemeClr val="accent1"/>
              </a:buClr>
              <a:buSzPct val="75000"/>
              <a:buFont typeface="Monotype Sorts" pitchFamily="2" charset="2"/>
              <a:buNone/>
            </a:pPr>
            <a:r>
              <a:rPr lang="en-US" sz="2000" dirty="0">
                <a:solidFill>
                  <a:schemeClr val="tx1"/>
                </a:solidFill>
              </a:rPr>
              <a:t>                   1</a:t>
            </a:r>
          </a:p>
          <a:p>
            <a:pPr marL="741363" lvl="1" indent="-246063">
              <a:lnSpc>
                <a:spcPct val="85000"/>
              </a:lnSpc>
              <a:spcBef>
                <a:spcPct val="40000"/>
              </a:spcBef>
              <a:buClr>
                <a:schemeClr val="accent1"/>
              </a:buClr>
              <a:buSzPct val="75000"/>
              <a:buFont typeface="Monotype Sorts" pitchFamily="2" charset="2"/>
              <a:buNone/>
            </a:pPr>
            <a:r>
              <a:rPr lang="en-US" sz="2000" dirty="0">
                <a:solidFill>
                  <a:schemeClr val="tx1"/>
                </a:solidFill>
              </a:rPr>
              <a:t>                 </a:t>
            </a:r>
            <a:r>
              <a:rPr lang="en-US" sz="2000" dirty="0" smtClean="0">
                <a:solidFill>
                  <a:schemeClr val="tx1"/>
                </a:solidFill>
              </a:rPr>
              <a:t>32</a:t>
            </a:r>
            <a:endParaRPr lang="en-US" sz="2000" dirty="0">
              <a:solidFill>
                <a:schemeClr val="tx1"/>
              </a:solidFill>
            </a:endParaRPr>
          </a:p>
        </p:txBody>
      </p:sp>
      <p:sp>
        <p:nvSpPr>
          <p:cNvPr id="1589285" name="Rectangle 37"/>
          <p:cNvSpPr>
            <a:spLocks noChangeArrowheads="1"/>
          </p:cNvSpPr>
          <p:nvPr/>
        </p:nvSpPr>
        <p:spPr bwMode="auto">
          <a:xfrm>
            <a:off x="2514600" y="5640388"/>
            <a:ext cx="2819400" cy="768415"/>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endParaRPr lang="en-US" sz="2400" dirty="0">
              <a:solidFill>
                <a:schemeClr val="tx1"/>
              </a:solidFill>
            </a:endParaRPr>
          </a:p>
          <a:p>
            <a:pPr marL="741363" lvl="1" indent="-246063">
              <a:lnSpc>
                <a:spcPct val="85000"/>
              </a:lnSpc>
              <a:spcBef>
                <a:spcPct val="40000"/>
              </a:spcBef>
              <a:buClr>
                <a:schemeClr val="accent1"/>
              </a:buClr>
              <a:buSzPct val="75000"/>
              <a:buFont typeface="Monotype Sorts" pitchFamily="2" charset="2"/>
              <a:buNone/>
            </a:pPr>
            <a:r>
              <a:rPr lang="en-US" sz="2000" dirty="0">
                <a:solidFill>
                  <a:schemeClr val="tx1"/>
                </a:solidFill>
              </a:rPr>
              <a:t>(4 x 4</a:t>
            </a:r>
            <a:r>
              <a:rPr lang="en-US" sz="2000" dirty="0" smtClean="0">
                <a:solidFill>
                  <a:schemeClr val="tx1"/>
                </a:solidFill>
              </a:rPr>
              <a:t>)/32 </a:t>
            </a:r>
            <a:r>
              <a:rPr lang="en-US" sz="2000" dirty="0">
                <a:solidFill>
                  <a:schemeClr val="tx1"/>
                </a:solidFill>
              </a:rPr>
              <a:t>= </a:t>
            </a:r>
            <a:r>
              <a:rPr lang="en-US" sz="2000" dirty="0" smtClean="0">
                <a:solidFill>
                  <a:schemeClr val="tx1"/>
                </a:solidFill>
              </a:rPr>
              <a:t>0.5</a:t>
            </a:r>
            <a:endParaRPr lang="en-US" sz="2000" dirty="0">
              <a:solidFill>
                <a:schemeClr val="tx1"/>
              </a:solidFill>
            </a:endParaRPr>
          </a:p>
        </p:txBody>
      </p:sp>
    </p:spTree>
  </p:cSld>
  <p:clrMapOvr>
    <a:masterClrMapping/>
  </p:clrMapOvr>
  <p:transition advTm="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300"/>
                                  </p:iterate>
                                  <p:childTnLst>
                                    <p:set>
                                      <p:cBhvr>
                                        <p:cTn id="6" dur="1" fill="hold">
                                          <p:stCondLst>
                                            <p:cond delay="299"/>
                                          </p:stCondLst>
                                        </p:cTn>
                                        <p:tgtEl>
                                          <p:spTgt spid="15892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892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9284" grpId="0" autoUpdateAnimBg="0"/>
      <p:bldP spid="1589285"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3346" name="Rectangle 2"/>
          <p:cNvSpPr>
            <a:spLocks noGrp="1" noChangeArrowheads="1"/>
          </p:cNvSpPr>
          <p:nvPr>
            <p:ph type="title"/>
          </p:nvPr>
        </p:nvSpPr>
        <p:spPr/>
        <p:txBody>
          <a:bodyPr/>
          <a:lstStyle/>
          <a:p>
            <a:r>
              <a:rPr lang="en-US" dirty="0" smtClean="0"/>
              <a:t>Interleaved Memory, One Word Wide Bus</a:t>
            </a:r>
            <a:endParaRPr lang="en-US" dirty="0"/>
          </a:p>
        </p:txBody>
      </p:sp>
      <p:sp>
        <p:nvSpPr>
          <p:cNvPr id="1593347" name="Rectangle 3"/>
          <p:cNvSpPr>
            <a:spLocks noChangeArrowheads="1"/>
          </p:cNvSpPr>
          <p:nvPr/>
        </p:nvSpPr>
        <p:spPr bwMode="auto">
          <a:xfrm>
            <a:off x="3352800" y="914400"/>
            <a:ext cx="5562600" cy="2522742"/>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Char char="q"/>
            </a:pPr>
            <a:r>
              <a:rPr lang="en-US" sz="2400" dirty="0">
                <a:solidFill>
                  <a:schemeClr val="tx1"/>
                </a:solidFill>
              </a:rPr>
              <a:t>For a block size of four words</a:t>
            </a:r>
          </a:p>
          <a:p>
            <a:pPr marL="741363" lvl="1" indent="-246063">
              <a:lnSpc>
                <a:spcPct val="95000"/>
              </a:lnSpc>
              <a:spcBef>
                <a:spcPct val="40000"/>
              </a:spcBef>
              <a:buClr>
                <a:schemeClr val="accent1"/>
              </a:buClr>
              <a:buSzPct val="75000"/>
              <a:buFont typeface="Monotype Sorts" pitchFamily="2" charset="2"/>
              <a:buNone/>
            </a:pPr>
            <a:r>
              <a:rPr lang="en-US" sz="2000" dirty="0">
                <a:solidFill>
                  <a:schemeClr val="tx1"/>
                </a:solidFill>
              </a:rPr>
              <a:t>                      cycle to send 1</a:t>
            </a:r>
            <a:r>
              <a:rPr lang="en-US" sz="2000" baseline="30000" dirty="0">
                <a:solidFill>
                  <a:schemeClr val="tx1"/>
                </a:solidFill>
              </a:rPr>
              <a:t>st</a:t>
            </a:r>
            <a:r>
              <a:rPr lang="en-US" sz="2000" dirty="0">
                <a:solidFill>
                  <a:schemeClr val="tx1"/>
                </a:solidFill>
              </a:rPr>
              <a:t> address</a:t>
            </a:r>
          </a:p>
          <a:p>
            <a:pPr marL="741363" lvl="1" indent="-246063">
              <a:lnSpc>
                <a:spcPct val="95000"/>
              </a:lnSpc>
              <a:spcBef>
                <a:spcPct val="40000"/>
              </a:spcBef>
              <a:buClr>
                <a:schemeClr val="accent1"/>
              </a:buClr>
              <a:buSzPct val="75000"/>
              <a:buFont typeface="Monotype Sorts" pitchFamily="2" charset="2"/>
              <a:buNone/>
            </a:pPr>
            <a:r>
              <a:rPr lang="en-US" sz="2000" dirty="0">
                <a:solidFill>
                  <a:schemeClr val="tx1"/>
                </a:solidFill>
              </a:rPr>
              <a:t>                      cycles to read </a:t>
            </a:r>
            <a:r>
              <a:rPr lang="en-US" sz="2000" dirty="0" smtClean="0">
                <a:solidFill>
                  <a:schemeClr val="tx1"/>
                </a:solidFill>
              </a:rPr>
              <a:t>DRAM banks</a:t>
            </a:r>
            <a:endParaRPr lang="en-US" sz="2000" dirty="0">
              <a:solidFill>
                <a:schemeClr val="tx1"/>
              </a:solidFill>
            </a:endParaRPr>
          </a:p>
          <a:p>
            <a:pPr marL="741363" lvl="1" indent="-246063">
              <a:lnSpc>
                <a:spcPct val="95000"/>
              </a:lnSpc>
              <a:spcBef>
                <a:spcPct val="40000"/>
              </a:spcBef>
              <a:buClr>
                <a:schemeClr val="accent1"/>
              </a:buClr>
              <a:buSzPct val="75000"/>
              <a:buFont typeface="Monotype Sorts" pitchFamily="2" charset="2"/>
              <a:buNone/>
            </a:pPr>
            <a:r>
              <a:rPr lang="en-US" sz="2000" dirty="0">
                <a:solidFill>
                  <a:schemeClr val="tx1"/>
                </a:solidFill>
              </a:rPr>
              <a:t>                      cycles to return last data word</a:t>
            </a:r>
          </a:p>
          <a:p>
            <a:pPr marL="741363" lvl="1" indent="-246063">
              <a:lnSpc>
                <a:spcPct val="95000"/>
              </a:lnSpc>
              <a:spcBef>
                <a:spcPct val="40000"/>
              </a:spcBef>
              <a:buClr>
                <a:schemeClr val="accent1"/>
              </a:buClr>
              <a:buSzPct val="75000"/>
              <a:buFont typeface="Monotype Sorts" pitchFamily="2" charset="2"/>
              <a:buNone/>
            </a:pPr>
            <a:r>
              <a:rPr lang="en-US" sz="2000" dirty="0">
                <a:solidFill>
                  <a:schemeClr val="tx1"/>
                </a:solidFill>
              </a:rPr>
              <a:t>                      total clock cycles miss penalty</a:t>
            </a:r>
          </a:p>
          <a:p>
            <a:pPr marL="287338" indent="-287338">
              <a:lnSpc>
                <a:spcPct val="90000"/>
              </a:lnSpc>
              <a:spcBef>
                <a:spcPct val="65000"/>
              </a:spcBef>
              <a:buClr>
                <a:schemeClr val="accent1"/>
              </a:buClr>
              <a:buSzPct val="75000"/>
              <a:buFont typeface="Wingdings" pitchFamily="2" charset="2"/>
              <a:buChar char="q"/>
            </a:pPr>
            <a:endParaRPr lang="en-US" sz="2000" dirty="0">
              <a:solidFill>
                <a:schemeClr val="tx1"/>
              </a:solidFill>
            </a:endParaRPr>
          </a:p>
        </p:txBody>
      </p:sp>
      <p:sp>
        <p:nvSpPr>
          <p:cNvPr id="1593348" name="Rectangle 4"/>
          <p:cNvSpPr>
            <a:spLocks noChangeArrowheads="1"/>
          </p:cNvSpPr>
          <p:nvPr/>
        </p:nvSpPr>
        <p:spPr bwMode="auto">
          <a:xfrm>
            <a:off x="1524000" y="1524000"/>
            <a:ext cx="838200" cy="457200"/>
          </a:xfrm>
          <a:prstGeom prst="rect">
            <a:avLst/>
          </a:prstGeom>
          <a:noFill/>
          <a:ln w="12700">
            <a:solidFill>
              <a:schemeClr val="tx1"/>
            </a:solidFill>
            <a:miter lim="800000"/>
            <a:headEnd/>
            <a:tailEnd/>
          </a:ln>
          <a:effectLst/>
        </p:spPr>
        <p:txBody>
          <a:bodyPr wrap="none" anchor="ctr"/>
          <a:lstStyle/>
          <a:p>
            <a:endParaRPr lang="en-US"/>
          </a:p>
        </p:txBody>
      </p:sp>
      <p:sp>
        <p:nvSpPr>
          <p:cNvPr id="1593349" name="Text Box 5"/>
          <p:cNvSpPr txBox="1">
            <a:spLocks noChangeArrowheads="1"/>
          </p:cNvSpPr>
          <p:nvPr/>
        </p:nvSpPr>
        <p:spPr bwMode="auto">
          <a:xfrm>
            <a:off x="1600200" y="1600200"/>
            <a:ext cx="777875" cy="366713"/>
          </a:xfrm>
          <a:prstGeom prst="rect">
            <a:avLst/>
          </a:prstGeom>
          <a:noFill/>
          <a:ln w="12700">
            <a:noFill/>
            <a:miter lim="800000"/>
            <a:headEnd/>
            <a:tailEnd/>
          </a:ln>
          <a:effectLst/>
        </p:spPr>
        <p:txBody>
          <a:bodyPr>
            <a:spAutoFit/>
          </a:bodyPr>
          <a:lstStyle/>
          <a:p>
            <a:r>
              <a:rPr lang="en-US">
                <a:solidFill>
                  <a:schemeClr val="tx1"/>
                </a:solidFill>
              </a:rPr>
              <a:t>CPU</a:t>
            </a:r>
          </a:p>
        </p:txBody>
      </p:sp>
      <p:sp>
        <p:nvSpPr>
          <p:cNvPr id="1593350" name="AutoShape 6"/>
          <p:cNvSpPr>
            <a:spLocks noChangeArrowheads="1"/>
          </p:cNvSpPr>
          <p:nvPr/>
        </p:nvSpPr>
        <p:spPr bwMode="auto">
          <a:xfrm>
            <a:off x="1676400" y="1981200"/>
            <a:ext cx="609600" cy="304800"/>
          </a:xfrm>
          <a:prstGeom prst="upDownArrow">
            <a:avLst>
              <a:gd name="adj1" fmla="val 50000"/>
              <a:gd name="adj2" fmla="val 20000"/>
            </a:avLst>
          </a:prstGeom>
          <a:noFill/>
          <a:ln w="12700">
            <a:solidFill>
              <a:schemeClr val="tx1"/>
            </a:solidFill>
            <a:miter lim="800000"/>
            <a:headEnd/>
            <a:tailEnd/>
          </a:ln>
          <a:effectLst/>
        </p:spPr>
        <p:txBody>
          <a:bodyPr wrap="none" anchor="ctr"/>
          <a:lstStyle/>
          <a:p>
            <a:endParaRPr lang="en-US"/>
          </a:p>
        </p:txBody>
      </p:sp>
      <p:sp>
        <p:nvSpPr>
          <p:cNvPr id="1593351" name="Rectangle 7"/>
          <p:cNvSpPr>
            <a:spLocks noChangeArrowheads="1"/>
          </p:cNvSpPr>
          <p:nvPr/>
        </p:nvSpPr>
        <p:spPr bwMode="auto">
          <a:xfrm>
            <a:off x="1524000" y="2286000"/>
            <a:ext cx="838200" cy="838200"/>
          </a:xfrm>
          <a:prstGeom prst="rect">
            <a:avLst/>
          </a:prstGeom>
          <a:noFill/>
          <a:ln w="12700">
            <a:solidFill>
              <a:schemeClr val="tx1"/>
            </a:solidFill>
            <a:miter lim="800000"/>
            <a:headEnd/>
            <a:tailEnd/>
          </a:ln>
          <a:effectLst/>
        </p:spPr>
        <p:txBody>
          <a:bodyPr wrap="none" anchor="ctr"/>
          <a:lstStyle/>
          <a:p>
            <a:endParaRPr lang="en-US"/>
          </a:p>
        </p:txBody>
      </p:sp>
      <p:sp>
        <p:nvSpPr>
          <p:cNvPr id="1593352" name="Text Box 8"/>
          <p:cNvSpPr txBox="1">
            <a:spLocks noChangeArrowheads="1"/>
          </p:cNvSpPr>
          <p:nvPr/>
        </p:nvSpPr>
        <p:spPr bwMode="auto">
          <a:xfrm>
            <a:off x="1524000" y="2514600"/>
            <a:ext cx="914400" cy="366713"/>
          </a:xfrm>
          <a:prstGeom prst="rect">
            <a:avLst/>
          </a:prstGeom>
          <a:noFill/>
          <a:ln w="12700">
            <a:noFill/>
            <a:miter lim="800000"/>
            <a:headEnd/>
            <a:tailEnd/>
          </a:ln>
          <a:effectLst/>
        </p:spPr>
        <p:txBody>
          <a:bodyPr>
            <a:spAutoFit/>
          </a:bodyPr>
          <a:lstStyle/>
          <a:p>
            <a:r>
              <a:rPr lang="en-US">
                <a:solidFill>
                  <a:schemeClr val="tx1"/>
                </a:solidFill>
              </a:rPr>
              <a:t>Cache</a:t>
            </a:r>
          </a:p>
        </p:txBody>
      </p:sp>
      <p:sp>
        <p:nvSpPr>
          <p:cNvPr id="1593354" name="AutoShape 10"/>
          <p:cNvSpPr>
            <a:spLocks noChangeArrowheads="1"/>
          </p:cNvSpPr>
          <p:nvPr/>
        </p:nvSpPr>
        <p:spPr bwMode="auto">
          <a:xfrm>
            <a:off x="1524000" y="3124200"/>
            <a:ext cx="838200" cy="609600"/>
          </a:xfrm>
          <a:prstGeom prst="upDownArrow">
            <a:avLst>
              <a:gd name="adj1" fmla="val 50000"/>
              <a:gd name="adj2" fmla="val 20000"/>
            </a:avLst>
          </a:prstGeom>
          <a:noFill/>
          <a:ln w="12700">
            <a:solidFill>
              <a:schemeClr val="tx1"/>
            </a:solidFill>
            <a:miter lim="800000"/>
            <a:headEnd/>
            <a:tailEnd/>
          </a:ln>
          <a:effectLst/>
        </p:spPr>
        <p:txBody>
          <a:bodyPr wrap="none" anchor="ctr"/>
          <a:lstStyle/>
          <a:p>
            <a:endParaRPr lang="en-US"/>
          </a:p>
        </p:txBody>
      </p:sp>
      <p:sp>
        <p:nvSpPr>
          <p:cNvPr id="1593356" name="Text Box 12"/>
          <p:cNvSpPr txBox="1">
            <a:spLocks noChangeArrowheads="1"/>
          </p:cNvSpPr>
          <p:nvPr/>
        </p:nvSpPr>
        <p:spPr bwMode="auto">
          <a:xfrm>
            <a:off x="1676400" y="3276600"/>
            <a:ext cx="685800" cy="366713"/>
          </a:xfrm>
          <a:prstGeom prst="rect">
            <a:avLst/>
          </a:prstGeom>
          <a:noFill/>
          <a:ln w="12700">
            <a:noFill/>
            <a:miter lim="800000"/>
            <a:headEnd/>
            <a:tailEnd/>
          </a:ln>
          <a:effectLst/>
        </p:spPr>
        <p:txBody>
          <a:bodyPr>
            <a:spAutoFit/>
          </a:bodyPr>
          <a:lstStyle/>
          <a:p>
            <a:r>
              <a:rPr lang="en-US">
                <a:solidFill>
                  <a:schemeClr val="tx1"/>
                </a:solidFill>
              </a:rPr>
              <a:t>bus</a:t>
            </a:r>
          </a:p>
        </p:txBody>
      </p:sp>
      <p:sp>
        <p:nvSpPr>
          <p:cNvPr id="1593357" name="Rectangle 13"/>
          <p:cNvSpPr>
            <a:spLocks noChangeArrowheads="1"/>
          </p:cNvSpPr>
          <p:nvPr/>
        </p:nvSpPr>
        <p:spPr bwMode="auto">
          <a:xfrm>
            <a:off x="1143000" y="1524000"/>
            <a:ext cx="1600200" cy="1600200"/>
          </a:xfrm>
          <a:prstGeom prst="rect">
            <a:avLst/>
          </a:prstGeom>
          <a:noFill/>
          <a:ln w="12700">
            <a:solidFill>
              <a:schemeClr val="accent2"/>
            </a:solidFill>
            <a:miter lim="800000"/>
            <a:headEnd/>
            <a:tailEnd/>
          </a:ln>
          <a:effectLst/>
        </p:spPr>
        <p:txBody>
          <a:bodyPr wrap="none" anchor="ctr"/>
          <a:lstStyle/>
          <a:p>
            <a:endParaRPr lang="en-US"/>
          </a:p>
        </p:txBody>
      </p:sp>
      <p:sp>
        <p:nvSpPr>
          <p:cNvPr id="1593358" name="Text Box 14"/>
          <p:cNvSpPr txBox="1">
            <a:spLocks noChangeArrowheads="1"/>
          </p:cNvSpPr>
          <p:nvPr/>
        </p:nvSpPr>
        <p:spPr bwMode="auto">
          <a:xfrm>
            <a:off x="1066800" y="1219200"/>
            <a:ext cx="849313" cy="336550"/>
          </a:xfrm>
          <a:prstGeom prst="rect">
            <a:avLst/>
          </a:prstGeom>
          <a:noFill/>
          <a:ln w="12700">
            <a:noFill/>
            <a:miter lim="800000"/>
            <a:headEnd/>
            <a:tailEnd/>
          </a:ln>
          <a:effectLst/>
        </p:spPr>
        <p:txBody>
          <a:bodyPr wrap="none">
            <a:spAutoFit/>
          </a:bodyPr>
          <a:lstStyle/>
          <a:p>
            <a:r>
              <a:rPr lang="en-US" sz="1600">
                <a:solidFill>
                  <a:schemeClr val="accent2"/>
                </a:solidFill>
              </a:rPr>
              <a:t>on-chip</a:t>
            </a:r>
          </a:p>
        </p:txBody>
      </p:sp>
      <p:sp>
        <p:nvSpPr>
          <p:cNvPr id="1593365" name="Rectangle 21"/>
          <p:cNvSpPr>
            <a:spLocks noChangeArrowheads="1"/>
          </p:cNvSpPr>
          <p:nvPr/>
        </p:nvSpPr>
        <p:spPr bwMode="auto">
          <a:xfrm>
            <a:off x="3962400" y="4876800"/>
            <a:ext cx="4572000" cy="1519238"/>
          </a:xfrm>
          <a:prstGeom prst="rect">
            <a:avLst/>
          </a:prstGeom>
          <a:noFill/>
          <a:ln w="12700">
            <a:noFill/>
            <a:miter lim="800000"/>
            <a:headEnd/>
            <a:tailEnd/>
          </a:ln>
          <a:effectLst/>
        </p:spPr>
        <p:txBody>
          <a:bodyPr>
            <a:spAutoFit/>
          </a:bodyPr>
          <a:lstStyle/>
          <a:p>
            <a:pPr>
              <a:lnSpc>
                <a:spcPct val="90000"/>
              </a:lnSpc>
              <a:spcBef>
                <a:spcPct val="50000"/>
              </a:spcBef>
              <a:buClr>
                <a:schemeClr val="accent1"/>
              </a:buClr>
              <a:buSzPct val="75000"/>
              <a:buFont typeface="Wingdings" pitchFamily="2" charset="2"/>
              <a:buChar char="q"/>
            </a:pPr>
            <a:r>
              <a:rPr lang="en-US" sz="2400" dirty="0">
                <a:solidFill>
                  <a:schemeClr val="tx1"/>
                </a:solidFill>
              </a:rPr>
              <a:t> Number of bytes transferred per clock cycle (bandwidth) for a single miss is</a:t>
            </a:r>
          </a:p>
          <a:p>
            <a:pPr lvl="1">
              <a:lnSpc>
                <a:spcPct val="95000"/>
              </a:lnSpc>
              <a:spcBef>
                <a:spcPct val="50000"/>
              </a:spcBef>
              <a:buClr>
                <a:schemeClr val="accent1"/>
              </a:buClr>
              <a:buSzPct val="75000"/>
              <a:buFont typeface="Monotype Sorts" pitchFamily="2" charset="2"/>
              <a:buNone/>
            </a:pPr>
            <a:r>
              <a:rPr lang="en-US" sz="2000" dirty="0">
                <a:solidFill>
                  <a:schemeClr val="tx1"/>
                </a:solidFill>
              </a:rPr>
              <a:t>                     </a:t>
            </a:r>
            <a:r>
              <a:rPr lang="en-US" sz="2000" dirty="0" smtClean="0">
                <a:solidFill>
                  <a:schemeClr val="tx1"/>
                </a:solidFill>
              </a:rPr>
              <a:t>       </a:t>
            </a:r>
            <a:r>
              <a:rPr lang="en-US" sz="2000" dirty="0">
                <a:solidFill>
                  <a:schemeClr val="tx1"/>
                </a:solidFill>
              </a:rPr>
              <a:t>bytes per clock</a:t>
            </a:r>
          </a:p>
        </p:txBody>
      </p:sp>
      <p:sp>
        <p:nvSpPr>
          <p:cNvPr id="1593366" name="Line 22"/>
          <p:cNvSpPr>
            <a:spLocks noChangeShapeType="1"/>
          </p:cNvSpPr>
          <p:nvPr/>
        </p:nvSpPr>
        <p:spPr bwMode="auto">
          <a:xfrm>
            <a:off x="4876800" y="2514600"/>
            <a:ext cx="457200" cy="0"/>
          </a:xfrm>
          <a:prstGeom prst="line">
            <a:avLst/>
          </a:prstGeom>
          <a:noFill/>
          <a:ln w="28575">
            <a:solidFill>
              <a:schemeClr val="tx1"/>
            </a:solidFill>
            <a:round/>
            <a:headEnd/>
            <a:tailEnd/>
          </a:ln>
          <a:effectLst/>
        </p:spPr>
        <p:txBody>
          <a:bodyPr/>
          <a:lstStyle/>
          <a:p>
            <a:endParaRPr lang="en-US"/>
          </a:p>
        </p:txBody>
      </p:sp>
      <p:grpSp>
        <p:nvGrpSpPr>
          <p:cNvPr id="46" name="Group 45"/>
          <p:cNvGrpSpPr/>
          <p:nvPr/>
        </p:nvGrpSpPr>
        <p:grpSpPr>
          <a:xfrm>
            <a:off x="4572000" y="3352800"/>
            <a:ext cx="2667000" cy="1066800"/>
            <a:chOff x="4800600" y="3581400"/>
            <a:chExt cx="2667000" cy="1066800"/>
          </a:xfrm>
        </p:grpSpPr>
        <p:sp>
          <p:nvSpPr>
            <p:cNvPr id="1593368" name="Rectangle 24"/>
            <p:cNvSpPr>
              <a:spLocks noChangeArrowheads="1"/>
            </p:cNvSpPr>
            <p:nvPr/>
          </p:nvSpPr>
          <p:spPr bwMode="auto">
            <a:xfrm>
              <a:off x="4800600" y="3581400"/>
              <a:ext cx="228600" cy="152400"/>
            </a:xfrm>
            <a:prstGeom prst="rect">
              <a:avLst/>
            </a:prstGeom>
            <a:solidFill>
              <a:schemeClr val="accent2"/>
            </a:solidFill>
            <a:ln w="12700">
              <a:solidFill>
                <a:schemeClr val="tx1"/>
              </a:solidFill>
              <a:miter lim="800000"/>
              <a:headEnd/>
              <a:tailEnd/>
            </a:ln>
            <a:effectLst/>
          </p:spPr>
          <p:txBody>
            <a:bodyPr wrap="none" anchor="ctr"/>
            <a:lstStyle/>
            <a:p>
              <a:pPr algn="ctr"/>
              <a:endParaRPr lang="en-US">
                <a:solidFill>
                  <a:schemeClr val="accent2"/>
                </a:solidFill>
              </a:endParaRPr>
            </a:p>
          </p:txBody>
        </p:sp>
        <p:sp>
          <p:nvSpPr>
            <p:cNvPr id="1593369" name="Rectangle 25"/>
            <p:cNvSpPr>
              <a:spLocks noChangeArrowheads="1"/>
            </p:cNvSpPr>
            <p:nvPr/>
          </p:nvSpPr>
          <p:spPr bwMode="auto">
            <a:xfrm>
              <a:off x="5029200" y="3581400"/>
              <a:ext cx="1524000" cy="152400"/>
            </a:xfrm>
            <a:prstGeom prst="rect">
              <a:avLst/>
            </a:prstGeom>
            <a:noFill/>
            <a:ln w="12700">
              <a:solidFill>
                <a:schemeClr val="tx1"/>
              </a:solidFill>
              <a:miter lim="800000"/>
              <a:headEnd/>
              <a:tailEnd/>
            </a:ln>
            <a:effectLst/>
          </p:spPr>
          <p:txBody>
            <a:bodyPr wrap="none" anchor="ctr"/>
            <a:lstStyle/>
            <a:p>
              <a:pPr algn="ctr"/>
              <a:r>
                <a:rPr lang="en-US" sz="1400" dirty="0" smtClean="0">
                  <a:solidFill>
                    <a:schemeClr val="tx1"/>
                  </a:solidFill>
                </a:rPr>
                <a:t>15 </a:t>
              </a:r>
              <a:r>
                <a:rPr lang="en-US" sz="1400" dirty="0">
                  <a:solidFill>
                    <a:schemeClr val="tx1"/>
                  </a:solidFill>
                </a:rPr>
                <a:t>cycles</a:t>
              </a:r>
            </a:p>
          </p:txBody>
        </p:sp>
        <p:sp>
          <p:nvSpPr>
            <p:cNvPr id="1593370" name="Rectangle 26"/>
            <p:cNvSpPr>
              <a:spLocks noChangeArrowheads="1"/>
            </p:cNvSpPr>
            <p:nvPr/>
          </p:nvSpPr>
          <p:spPr bwMode="auto">
            <a:xfrm>
              <a:off x="6553200" y="3581400"/>
              <a:ext cx="228600" cy="152400"/>
            </a:xfrm>
            <a:prstGeom prst="rect">
              <a:avLst/>
            </a:prstGeom>
            <a:solidFill>
              <a:srgbClr val="00A091"/>
            </a:solidFill>
            <a:ln w="12700">
              <a:solidFill>
                <a:schemeClr val="tx1"/>
              </a:solidFill>
              <a:miter lim="800000"/>
              <a:headEnd/>
              <a:tailEnd/>
            </a:ln>
            <a:effectLst/>
          </p:spPr>
          <p:txBody>
            <a:bodyPr wrap="none" anchor="ctr"/>
            <a:lstStyle/>
            <a:p>
              <a:endParaRPr lang="en-US"/>
            </a:p>
          </p:txBody>
        </p:sp>
        <p:sp>
          <p:nvSpPr>
            <p:cNvPr id="1593371" name="Rectangle 27"/>
            <p:cNvSpPr>
              <a:spLocks noChangeArrowheads="1"/>
            </p:cNvSpPr>
            <p:nvPr/>
          </p:nvSpPr>
          <p:spPr bwMode="auto">
            <a:xfrm>
              <a:off x="4800600" y="3886200"/>
              <a:ext cx="228600" cy="152400"/>
            </a:xfrm>
            <a:prstGeom prst="rect">
              <a:avLst/>
            </a:prstGeom>
            <a:solidFill>
              <a:schemeClr val="accent2"/>
            </a:solidFill>
            <a:ln w="12700">
              <a:solidFill>
                <a:schemeClr val="tx1"/>
              </a:solidFill>
              <a:miter lim="800000"/>
              <a:headEnd/>
              <a:tailEnd/>
            </a:ln>
            <a:effectLst/>
          </p:spPr>
          <p:txBody>
            <a:bodyPr wrap="none" anchor="ctr"/>
            <a:lstStyle/>
            <a:p>
              <a:pPr algn="ctr"/>
              <a:endParaRPr lang="en-US">
                <a:solidFill>
                  <a:schemeClr val="accent2"/>
                </a:solidFill>
              </a:endParaRPr>
            </a:p>
          </p:txBody>
        </p:sp>
        <p:sp>
          <p:nvSpPr>
            <p:cNvPr id="1593372" name="Rectangle 28"/>
            <p:cNvSpPr>
              <a:spLocks noChangeArrowheads="1"/>
            </p:cNvSpPr>
            <p:nvPr/>
          </p:nvSpPr>
          <p:spPr bwMode="auto">
            <a:xfrm>
              <a:off x="5029200" y="3886200"/>
              <a:ext cx="1524000" cy="152400"/>
            </a:xfrm>
            <a:prstGeom prst="rect">
              <a:avLst/>
            </a:prstGeom>
            <a:noFill/>
            <a:ln w="12700">
              <a:solidFill>
                <a:schemeClr val="tx1"/>
              </a:solidFill>
              <a:miter lim="800000"/>
              <a:headEnd/>
              <a:tailEnd/>
            </a:ln>
            <a:effectLst/>
          </p:spPr>
          <p:txBody>
            <a:bodyPr wrap="none" anchor="ctr"/>
            <a:lstStyle/>
            <a:p>
              <a:pPr algn="ctr"/>
              <a:r>
                <a:rPr lang="en-US" sz="1400" dirty="0" smtClean="0">
                  <a:solidFill>
                    <a:schemeClr val="tx1"/>
                  </a:solidFill>
                </a:rPr>
                <a:t>15 </a:t>
              </a:r>
              <a:r>
                <a:rPr lang="en-US" sz="1400" dirty="0">
                  <a:solidFill>
                    <a:schemeClr val="tx1"/>
                  </a:solidFill>
                </a:rPr>
                <a:t>cycles</a:t>
              </a:r>
            </a:p>
          </p:txBody>
        </p:sp>
        <p:sp>
          <p:nvSpPr>
            <p:cNvPr id="1593373" name="Rectangle 29"/>
            <p:cNvSpPr>
              <a:spLocks noChangeArrowheads="1"/>
            </p:cNvSpPr>
            <p:nvPr/>
          </p:nvSpPr>
          <p:spPr bwMode="auto">
            <a:xfrm>
              <a:off x="6781800" y="3886200"/>
              <a:ext cx="228600" cy="152400"/>
            </a:xfrm>
            <a:prstGeom prst="rect">
              <a:avLst/>
            </a:prstGeom>
            <a:solidFill>
              <a:srgbClr val="00A091"/>
            </a:solidFill>
            <a:ln w="12700">
              <a:solidFill>
                <a:schemeClr val="tx1"/>
              </a:solidFill>
              <a:miter lim="800000"/>
              <a:headEnd/>
              <a:tailEnd/>
            </a:ln>
            <a:effectLst/>
          </p:spPr>
          <p:txBody>
            <a:bodyPr wrap="none" anchor="ctr"/>
            <a:lstStyle/>
            <a:p>
              <a:endParaRPr lang="en-US"/>
            </a:p>
          </p:txBody>
        </p:sp>
        <p:sp>
          <p:nvSpPr>
            <p:cNvPr id="1593374" name="Rectangle 30"/>
            <p:cNvSpPr>
              <a:spLocks noChangeArrowheads="1"/>
            </p:cNvSpPr>
            <p:nvPr/>
          </p:nvSpPr>
          <p:spPr bwMode="auto">
            <a:xfrm>
              <a:off x="4800600" y="4191000"/>
              <a:ext cx="228600" cy="152400"/>
            </a:xfrm>
            <a:prstGeom prst="rect">
              <a:avLst/>
            </a:prstGeom>
            <a:solidFill>
              <a:schemeClr val="accent2"/>
            </a:solidFill>
            <a:ln w="12700">
              <a:solidFill>
                <a:schemeClr val="tx1"/>
              </a:solidFill>
              <a:miter lim="800000"/>
              <a:headEnd/>
              <a:tailEnd/>
            </a:ln>
            <a:effectLst/>
          </p:spPr>
          <p:txBody>
            <a:bodyPr wrap="none" anchor="ctr"/>
            <a:lstStyle/>
            <a:p>
              <a:pPr algn="ctr"/>
              <a:endParaRPr lang="en-US">
                <a:solidFill>
                  <a:schemeClr val="accent2"/>
                </a:solidFill>
              </a:endParaRPr>
            </a:p>
          </p:txBody>
        </p:sp>
        <p:sp>
          <p:nvSpPr>
            <p:cNvPr id="1593375" name="Rectangle 31"/>
            <p:cNvSpPr>
              <a:spLocks noChangeArrowheads="1"/>
            </p:cNvSpPr>
            <p:nvPr/>
          </p:nvSpPr>
          <p:spPr bwMode="auto">
            <a:xfrm>
              <a:off x="5029200" y="4191000"/>
              <a:ext cx="1524000" cy="152400"/>
            </a:xfrm>
            <a:prstGeom prst="rect">
              <a:avLst/>
            </a:prstGeom>
            <a:noFill/>
            <a:ln w="12700">
              <a:solidFill>
                <a:schemeClr val="tx1"/>
              </a:solidFill>
              <a:miter lim="800000"/>
              <a:headEnd/>
              <a:tailEnd/>
            </a:ln>
            <a:effectLst/>
          </p:spPr>
          <p:txBody>
            <a:bodyPr wrap="none" anchor="ctr"/>
            <a:lstStyle/>
            <a:p>
              <a:pPr algn="ctr"/>
              <a:r>
                <a:rPr lang="en-US" sz="1400" dirty="0" smtClean="0">
                  <a:solidFill>
                    <a:schemeClr val="tx1"/>
                  </a:solidFill>
                </a:rPr>
                <a:t>15 </a:t>
              </a:r>
              <a:r>
                <a:rPr lang="en-US" sz="1400" dirty="0">
                  <a:solidFill>
                    <a:schemeClr val="tx1"/>
                  </a:solidFill>
                </a:rPr>
                <a:t>cycles</a:t>
              </a:r>
            </a:p>
          </p:txBody>
        </p:sp>
        <p:sp>
          <p:nvSpPr>
            <p:cNvPr id="1593376" name="Rectangle 32"/>
            <p:cNvSpPr>
              <a:spLocks noChangeArrowheads="1"/>
            </p:cNvSpPr>
            <p:nvPr/>
          </p:nvSpPr>
          <p:spPr bwMode="auto">
            <a:xfrm>
              <a:off x="7010400" y="4191000"/>
              <a:ext cx="228600" cy="152400"/>
            </a:xfrm>
            <a:prstGeom prst="rect">
              <a:avLst/>
            </a:prstGeom>
            <a:solidFill>
              <a:srgbClr val="00A091"/>
            </a:solidFill>
            <a:ln w="12700">
              <a:solidFill>
                <a:schemeClr val="tx1"/>
              </a:solidFill>
              <a:miter lim="800000"/>
              <a:headEnd/>
              <a:tailEnd/>
            </a:ln>
            <a:effectLst/>
          </p:spPr>
          <p:txBody>
            <a:bodyPr wrap="none" anchor="ctr"/>
            <a:lstStyle/>
            <a:p>
              <a:endParaRPr lang="en-US"/>
            </a:p>
          </p:txBody>
        </p:sp>
        <p:sp>
          <p:nvSpPr>
            <p:cNvPr id="1593377" name="Rectangle 33"/>
            <p:cNvSpPr>
              <a:spLocks noChangeArrowheads="1"/>
            </p:cNvSpPr>
            <p:nvPr/>
          </p:nvSpPr>
          <p:spPr bwMode="auto">
            <a:xfrm>
              <a:off x="4800600" y="4495800"/>
              <a:ext cx="228600" cy="152400"/>
            </a:xfrm>
            <a:prstGeom prst="rect">
              <a:avLst/>
            </a:prstGeom>
            <a:solidFill>
              <a:schemeClr val="accent2"/>
            </a:solidFill>
            <a:ln w="12700">
              <a:solidFill>
                <a:schemeClr val="tx1"/>
              </a:solidFill>
              <a:miter lim="800000"/>
              <a:headEnd/>
              <a:tailEnd/>
            </a:ln>
            <a:effectLst/>
          </p:spPr>
          <p:txBody>
            <a:bodyPr wrap="none" anchor="ctr"/>
            <a:lstStyle/>
            <a:p>
              <a:pPr algn="ctr"/>
              <a:endParaRPr lang="en-US">
                <a:solidFill>
                  <a:schemeClr val="accent2"/>
                </a:solidFill>
              </a:endParaRPr>
            </a:p>
          </p:txBody>
        </p:sp>
        <p:sp>
          <p:nvSpPr>
            <p:cNvPr id="1593378" name="Rectangle 34"/>
            <p:cNvSpPr>
              <a:spLocks noChangeArrowheads="1"/>
            </p:cNvSpPr>
            <p:nvPr/>
          </p:nvSpPr>
          <p:spPr bwMode="auto">
            <a:xfrm>
              <a:off x="5029200" y="4495800"/>
              <a:ext cx="1524000" cy="152400"/>
            </a:xfrm>
            <a:prstGeom prst="rect">
              <a:avLst/>
            </a:prstGeom>
            <a:noFill/>
            <a:ln w="12700">
              <a:solidFill>
                <a:schemeClr val="tx1"/>
              </a:solidFill>
              <a:miter lim="800000"/>
              <a:headEnd/>
              <a:tailEnd/>
            </a:ln>
            <a:effectLst/>
          </p:spPr>
          <p:txBody>
            <a:bodyPr wrap="none" anchor="ctr"/>
            <a:lstStyle/>
            <a:p>
              <a:pPr algn="ctr"/>
              <a:r>
                <a:rPr lang="en-US" sz="1400" dirty="0" smtClean="0">
                  <a:solidFill>
                    <a:schemeClr val="tx1"/>
                  </a:solidFill>
                </a:rPr>
                <a:t>15 </a:t>
              </a:r>
              <a:r>
                <a:rPr lang="en-US" sz="1400" dirty="0">
                  <a:solidFill>
                    <a:schemeClr val="tx1"/>
                  </a:solidFill>
                </a:rPr>
                <a:t>cycles</a:t>
              </a:r>
            </a:p>
          </p:txBody>
        </p:sp>
        <p:sp>
          <p:nvSpPr>
            <p:cNvPr id="1593379" name="Rectangle 35"/>
            <p:cNvSpPr>
              <a:spLocks noChangeArrowheads="1"/>
            </p:cNvSpPr>
            <p:nvPr/>
          </p:nvSpPr>
          <p:spPr bwMode="auto">
            <a:xfrm>
              <a:off x="7239000" y="4495800"/>
              <a:ext cx="228600" cy="152400"/>
            </a:xfrm>
            <a:prstGeom prst="rect">
              <a:avLst/>
            </a:prstGeom>
            <a:solidFill>
              <a:srgbClr val="00A091"/>
            </a:solidFill>
            <a:ln w="12700">
              <a:solidFill>
                <a:schemeClr val="tx1"/>
              </a:solidFill>
              <a:miter lim="800000"/>
              <a:headEnd/>
              <a:tailEnd/>
            </a:ln>
            <a:effectLst/>
          </p:spPr>
          <p:txBody>
            <a:bodyPr wrap="none" anchor="ctr"/>
            <a:lstStyle/>
            <a:p>
              <a:endParaRPr lang="en-US"/>
            </a:p>
          </p:txBody>
        </p:sp>
      </p:grpSp>
      <p:sp>
        <p:nvSpPr>
          <p:cNvPr id="1593380" name="Rectangle 36"/>
          <p:cNvSpPr>
            <a:spLocks noChangeArrowheads="1"/>
          </p:cNvSpPr>
          <p:nvPr/>
        </p:nvSpPr>
        <p:spPr bwMode="auto">
          <a:xfrm>
            <a:off x="3810000" y="6019800"/>
            <a:ext cx="2819400" cy="381000"/>
          </a:xfrm>
          <a:prstGeom prst="rect">
            <a:avLst/>
          </a:prstGeom>
          <a:noFill/>
          <a:ln w="12700">
            <a:noFill/>
            <a:miter lim="800000"/>
            <a:headEnd/>
            <a:tailEnd/>
          </a:ln>
          <a:effectLst/>
        </p:spPr>
        <p:txBody>
          <a:bodyPr>
            <a:spAutoFit/>
          </a:bodyPr>
          <a:lstStyle/>
          <a:p>
            <a:pPr lvl="1">
              <a:lnSpc>
                <a:spcPct val="95000"/>
              </a:lnSpc>
              <a:spcBef>
                <a:spcPct val="50000"/>
              </a:spcBef>
              <a:buClr>
                <a:schemeClr val="accent1"/>
              </a:buClr>
              <a:buSzPct val="75000"/>
              <a:buFont typeface="Monotype Sorts" pitchFamily="2" charset="2"/>
              <a:buNone/>
            </a:pPr>
            <a:r>
              <a:rPr lang="en-US" sz="2000" dirty="0">
                <a:solidFill>
                  <a:schemeClr val="tx1"/>
                </a:solidFill>
              </a:rPr>
              <a:t>(4 x 4</a:t>
            </a:r>
            <a:r>
              <a:rPr lang="en-US" sz="2000" dirty="0" smtClean="0">
                <a:solidFill>
                  <a:schemeClr val="tx1"/>
                </a:solidFill>
              </a:rPr>
              <a:t>)/20 </a:t>
            </a:r>
            <a:r>
              <a:rPr lang="en-US" sz="2000" dirty="0">
                <a:solidFill>
                  <a:schemeClr val="tx1"/>
                </a:solidFill>
              </a:rPr>
              <a:t>= </a:t>
            </a:r>
            <a:r>
              <a:rPr lang="en-US" sz="2000" dirty="0" smtClean="0">
                <a:solidFill>
                  <a:schemeClr val="tx1"/>
                </a:solidFill>
              </a:rPr>
              <a:t>0.8</a:t>
            </a:r>
            <a:endParaRPr lang="en-US" sz="2000" dirty="0">
              <a:solidFill>
                <a:schemeClr val="tx1"/>
              </a:solidFill>
            </a:endParaRPr>
          </a:p>
        </p:txBody>
      </p:sp>
      <p:sp>
        <p:nvSpPr>
          <p:cNvPr id="1593381" name="Rectangle 37"/>
          <p:cNvSpPr>
            <a:spLocks noChangeArrowheads="1"/>
          </p:cNvSpPr>
          <p:nvPr/>
        </p:nvSpPr>
        <p:spPr bwMode="auto">
          <a:xfrm>
            <a:off x="3429000" y="1335088"/>
            <a:ext cx="2057400" cy="2093912"/>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sz="2000" dirty="0">
                <a:solidFill>
                  <a:schemeClr val="tx1"/>
                </a:solidFill>
              </a:rPr>
              <a:t>                        1  </a:t>
            </a:r>
          </a:p>
          <a:p>
            <a:pPr marL="287338" indent="-287338">
              <a:lnSpc>
                <a:spcPct val="90000"/>
              </a:lnSpc>
              <a:spcBef>
                <a:spcPct val="65000"/>
              </a:spcBef>
              <a:buClr>
                <a:schemeClr val="accent1"/>
              </a:buClr>
              <a:buSzPct val="75000"/>
              <a:buFont typeface="Wingdings" pitchFamily="2" charset="2"/>
              <a:buNone/>
            </a:pPr>
            <a:r>
              <a:rPr lang="en-US" sz="2000" dirty="0">
                <a:solidFill>
                  <a:schemeClr val="tx1"/>
                </a:solidFill>
              </a:rPr>
              <a:t>       </a:t>
            </a:r>
            <a:r>
              <a:rPr lang="en-US" sz="2000" dirty="0" smtClean="0">
                <a:solidFill>
                  <a:schemeClr val="tx1"/>
                </a:solidFill>
              </a:rPr>
              <a:t>               15</a:t>
            </a:r>
            <a:endParaRPr lang="en-US" sz="2000" dirty="0">
              <a:solidFill>
                <a:schemeClr val="tx1"/>
              </a:solidFill>
            </a:endParaRPr>
          </a:p>
          <a:p>
            <a:pPr marL="741363" lvl="1" indent="-246063">
              <a:lnSpc>
                <a:spcPct val="95000"/>
              </a:lnSpc>
              <a:spcBef>
                <a:spcPct val="40000"/>
              </a:spcBef>
              <a:buClr>
                <a:schemeClr val="accent1"/>
              </a:buClr>
              <a:buSzPct val="75000"/>
              <a:buFont typeface="Monotype Sorts" pitchFamily="2" charset="2"/>
              <a:buNone/>
            </a:pPr>
            <a:r>
              <a:rPr lang="en-US" sz="2000" dirty="0">
                <a:solidFill>
                  <a:schemeClr val="tx1"/>
                </a:solidFill>
              </a:rPr>
              <a:t>   </a:t>
            </a:r>
            <a:r>
              <a:rPr lang="en-US" sz="2000" dirty="0" smtClean="0">
                <a:solidFill>
                  <a:schemeClr val="tx1"/>
                </a:solidFill>
              </a:rPr>
              <a:t>4*1  =    4</a:t>
            </a:r>
            <a:endParaRPr lang="en-US" sz="2000" dirty="0">
              <a:solidFill>
                <a:schemeClr val="tx1"/>
              </a:solidFill>
            </a:endParaRPr>
          </a:p>
          <a:p>
            <a:pPr marL="741363" lvl="1" indent="-246063">
              <a:lnSpc>
                <a:spcPct val="95000"/>
              </a:lnSpc>
              <a:spcBef>
                <a:spcPct val="40000"/>
              </a:spcBef>
              <a:buClr>
                <a:schemeClr val="accent1"/>
              </a:buClr>
              <a:buSzPct val="75000"/>
              <a:buFont typeface="Monotype Sorts" pitchFamily="2" charset="2"/>
              <a:buNone/>
            </a:pPr>
            <a:r>
              <a:rPr lang="en-US" sz="2000" dirty="0">
                <a:solidFill>
                  <a:schemeClr val="tx1"/>
                </a:solidFill>
              </a:rPr>
              <a:t>               </a:t>
            </a:r>
            <a:r>
              <a:rPr lang="en-US" sz="2000" dirty="0" smtClean="0">
                <a:solidFill>
                  <a:schemeClr val="tx1"/>
                </a:solidFill>
              </a:rPr>
              <a:t>20</a:t>
            </a:r>
            <a:endParaRPr lang="en-US" sz="2000" dirty="0">
              <a:solidFill>
                <a:schemeClr val="tx1"/>
              </a:solidFill>
            </a:endParaRPr>
          </a:p>
          <a:p>
            <a:pPr marL="287338" indent="-287338">
              <a:lnSpc>
                <a:spcPct val="90000"/>
              </a:lnSpc>
              <a:spcBef>
                <a:spcPct val="65000"/>
              </a:spcBef>
              <a:buClr>
                <a:schemeClr val="accent1"/>
              </a:buClr>
              <a:buSzPct val="75000"/>
              <a:buFont typeface="Wingdings" pitchFamily="2" charset="2"/>
              <a:buChar char="q"/>
            </a:pPr>
            <a:endParaRPr lang="en-US" sz="2000" dirty="0">
              <a:solidFill>
                <a:schemeClr val="tx1"/>
              </a:solidFill>
            </a:endParaRPr>
          </a:p>
        </p:txBody>
      </p:sp>
      <p:sp>
        <p:nvSpPr>
          <p:cNvPr id="38" name="Rectangle 9"/>
          <p:cNvSpPr>
            <a:spLocks noChangeArrowheads="1"/>
          </p:cNvSpPr>
          <p:nvPr/>
        </p:nvSpPr>
        <p:spPr bwMode="auto">
          <a:xfrm>
            <a:off x="1143000" y="3733800"/>
            <a:ext cx="838200" cy="914400"/>
          </a:xfrm>
          <a:prstGeom prst="rect">
            <a:avLst/>
          </a:prstGeom>
          <a:noFill/>
          <a:ln w="12700">
            <a:solidFill>
              <a:schemeClr val="tx1"/>
            </a:solidFill>
            <a:miter lim="800000"/>
            <a:headEnd/>
            <a:tailEnd/>
          </a:ln>
          <a:effectLst/>
        </p:spPr>
        <p:txBody>
          <a:bodyPr wrap="none" anchor="ctr"/>
          <a:lstStyle/>
          <a:p>
            <a:endParaRPr lang="en-US"/>
          </a:p>
        </p:txBody>
      </p:sp>
      <p:sp>
        <p:nvSpPr>
          <p:cNvPr id="39" name="Text Box 11"/>
          <p:cNvSpPr txBox="1">
            <a:spLocks noChangeArrowheads="1"/>
          </p:cNvSpPr>
          <p:nvPr/>
        </p:nvSpPr>
        <p:spPr bwMode="auto">
          <a:xfrm>
            <a:off x="1066800" y="3733800"/>
            <a:ext cx="1066800" cy="923330"/>
          </a:xfrm>
          <a:prstGeom prst="rect">
            <a:avLst/>
          </a:prstGeom>
          <a:noFill/>
          <a:ln w="12700">
            <a:noFill/>
            <a:miter lim="800000"/>
            <a:headEnd/>
            <a:tailEnd/>
          </a:ln>
          <a:effectLst/>
        </p:spPr>
        <p:txBody>
          <a:bodyPr>
            <a:spAutoFit/>
          </a:bodyPr>
          <a:lstStyle/>
          <a:p>
            <a:r>
              <a:rPr lang="en-US" dirty="0" smtClean="0">
                <a:solidFill>
                  <a:schemeClr val="tx1"/>
                </a:solidFill>
              </a:rPr>
              <a:t>  DRAM</a:t>
            </a:r>
          </a:p>
          <a:p>
            <a:r>
              <a:rPr lang="en-US" dirty="0" smtClean="0">
                <a:solidFill>
                  <a:schemeClr val="tx1"/>
                </a:solidFill>
              </a:rPr>
              <a:t>Memory</a:t>
            </a:r>
            <a:endParaRPr lang="en-US" dirty="0">
              <a:solidFill>
                <a:schemeClr val="tx1"/>
              </a:solidFill>
            </a:endParaRPr>
          </a:p>
          <a:p>
            <a:r>
              <a:rPr lang="en-US" dirty="0">
                <a:solidFill>
                  <a:schemeClr val="tx1"/>
                </a:solidFill>
              </a:rPr>
              <a:t>bank 1</a:t>
            </a:r>
          </a:p>
        </p:txBody>
      </p:sp>
      <p:sp>
        <p:nvSpPr>
          <p:cNvPr id="40" name="Rectangle 15"/>
          <p:cNvSpPr>
            <a:spLocks noChangeArrowheads="1"/>
          </p:cNvSpPr>
          <p:nvPr/>
        </p:nvSpPr>
        <p:spPr bwMode="auto">
          <a:xfrm>
            <a:off x="304800" y="3733800"/>
            <a:ext cx="838200" cy="914400"/>
          </a:xfrm>
          <a:prstGeom prst="rect">
            <a:avLst/>
          </a:prstGeom>
          <a:noFill/>
          <a:ln w="12700">
            <a:solidFill>
              <a:schemeClr val="tx1"/>
            </a:solidFill>
            <a:miter lim="800000"/>
            <a:headEnd/>
            <a:tailEnd/>
          </a:ln>
          <a:effectLst/>
        </p:spPr>
        <p:txBody>
          <a:bodyPr wrap="none" anchor="ctr"/>
          <a:lstStyle/>
          <a:p>
            <a:endParaRPr lang="en-US"/>
          </a:p>
        </p:txBody>
      </p:sp>
      <p:sp>
        <p:nvSpPr>
          <p:cNvPr id="41" name="Text Box 16"/>
          <p:cNvSpPr txBox="1">
            <a:spLocks noChangeArrowheads="1"/>
          </p:cNvSpPr>
          <p:nvPr/>
        </p:nvSpPr>
        <p:spPr bwMode="auto">
          <a:xfrm>
            <a:off x="228600" y="3733800"/>
            <a:ext cx="1066800" cy="923330"/>
          </a:xfrm>
          <a:prstGeom prst="rect">
            <a:avLst/>
          </a:prstGeom>
          <a:noFill/>
          <a:ln w="12700">
            <a:noFill/>
            <a:miter lim="800000"/>
            <a:headEnd/>
            <a:tailEnd/>
          </a:ln>
          <a:effectLst/>
        </p:spPr>
        <p:txBody>
          <a:bodyPr>
            <a:spAutoFit/>
          </a:bodyPr>
          <a:lstStyle/>
          <a:p>
            <a:r>
              <a:rPr lang="en-US" dirty="0" smtClean="0">
                <a:solidFill>
                  <a:schemeClr val="tx1"/>
                </a:solidFill>
              </a:rPr>
              <a:t>  DRAM</a:t>
            </a:r>
          </a:p>
          <a:p>
            <a:r>
              <a:rPr lang="en-US" dirty="0" smtClean="0">
                <a:solidFill>
                  <a:schemeClr val="tx1"/>
                </a:solidFill>
              </a:rPr>
              <a:t>Memory</a:t>
            </a:r>
            <a:endParaRPr lang="en-US" dirty="0">
              <a:solidFill>
                <a:schemeClr val="tx1"/>
              </a:solidFill>
            </a:endParaRPr>
          </a:p>
          <a:p>
            <a:r>
              <a:rPr lang="en-US" dirty="0">
                <a:solidFill>
                  <a:schemeClr val="tx1"/>
                </a:solidFill>
              </a:rPr>
              <a:t>bank 0</a:t>
            </a:r>
          </a:p>
        </p:txBody>
      </p:sp>
      <p:sp>
        <p:nvSpPr>
          <p:cNvPr id="42" name="Rectangle 17"/>
          <p:cNvSpPr>
            <a:spLocks noChangeArrowheads="1"/>
          </p:cNvSpPr>
          <p:nvPr/>
        </p:nvSpPr>
        <p:spPr bwMode="auto">
          <a:xfrm>
            <a:off x="1981200" y="3733800"/>
            <a:ext cx="838200" cy="914400"/>
          </a:xfrm>
          <a:prstGeom prst="rect">
            <a:avLst/>
          </a:prstGeom>
          <a:noFill/>
          <a:ln w="12700">
            <a:solidFill>
              <a:schemeClr val="tx1"/>
            </a:solidFill>
            <a:miter lim="800000"/>
            <a:headEnd/>
            <a:tailEnd/>
          </a:ln>
          <a:effectLst/>
        </p:spPr>
        <p:txBody>
          <a:bodyPr wrap="none" anchor="ctr"/>
          <a:lstStyle/>
          <a:p>
            <a:endParaRPr lang="en-US"/>
          </a:p>
        </p:txBody>
      </p:sp>
      <p:sp>
        <p:nvSpPr>
          <p:cNvPr id="43" name="Text Box 18"/>
          <p:cNvSpPr txBox="1">
            <a:spLocks noChangeArrowheads="1"/>
          </p:cNvSpPr>
          <p:nvPr/>
        </p:nvSpPr>
        <p:spPr bwMode="auto">
          <a:xfrm>
            <a:off x="1905000" y="3733800"/>
            <a:ext cx="1066800" cy="923330"/>
          </a:xfrm>
          <a:prstGeom prst="rect">
            <a:avLst/>
          </a:prstGeom>
          <a:noFill/>
          <a:ln w="12700">
            <a:noFill/>
            <a:miter lim="800000"/>
            <a:headEnd/>
            <a:tailEnd/>
          </a:ln>
          <a:effectLst/>
        </p:spPr>
        <p:txBody>
          <a:bodyPr>
            <a:spAutoFit/>
          </a:bodyPr>
          <a:lstStyle/>
          <a:p>
            <a:r>
              <a:rPr lang="en-US" dirty="0" smtClean="0">
                <a:solidFill>
                  <a:schemeClr val="tx1"/>
                </a:solidFill>
              </a:rPr>
              <a:t>  DRAM</a:t>
            </a:r>
          </a:p>
          <a:p>
            <a:r>
              <a:rPr lang="en-US" dirty="0" smtClean="0">
                <a:solidFill>
                  <a:schemeClr val="tx1"/>
                </a:solidFill>
              </a:rPr>
              <a:t>Memory</a:t>
            </a:r>
            <a:endParaRPr lang="en-US" dirty="0">
              <a:solidFill>
                <a:schemeClr val="tx1"/>
              </a:solidFill>
            </a:endParaRPr>
          </a:p>
          <a:p>
            <a:r>
              <a:rPr lang="en-US" dirty="0">
                <a:solidFill>
                  <a:schemeClr val="tx1"/>
                </a:solidFill>
              </a:rPr>
              <a:t>bank 2</a:t>
            </a:r>
          </a:p>
        </p:txBody>
      </p:sp>
      <p:sp>
        <p:nvSpPr>
          <p:cNvPr id="44" name="Rectangle 19"/>
          <p:cNvSpPr>
            <a:spLocks noChangeArrowheads="1"/>
          </p:cNvSpPr>
          <p:nvPr/>
        </p:nvSpPr>
        <p:spPr bwMode="auto">
          <a:xfrm>
            <a:off x="2819400" y="3733800"/>
            <a:ext cx="838200" cy="914400"/>
          </a:xfrm>
          <a:prstGeom prst="rect">
            <a:avLst/>
          </a:prstGeom>
          <a:noFill/>
          <a:ln w="12700">
            <a:solidFill>
              <a:schemeClr val="tx1"/>
            </a:solidFill>
            <a:miter lim="800000"/>
            <a:headEnd/>
            <a:tailEnd/>
          </a:ln>
          <a:effectLst/>
        </p:spPr>
        <p:txBody>
          <a:bodyPr wrap="none" anchor="ctr"/>
          <a:lstStyle/>
          <a:p>
            <a:endParaRPr lang="en-US"/>
          </a:p>
        </p:txBody>
      </p:sp>
      <p:sp>
        <p:nvSpPr>
          <p:cNvPr id="45" name="Text Box 20"/>
          <p:cNvSpPr txBox="1">
            <a:spLocks noChangeArrowheads="1"/>
          </p:cNvSpPr>
          <p:nvPr/>
        </p:nvSpPr>
        <p:spPr bwMode="auto">
          <a:xfrm>
            <a:off x="2743200" y="3733800"/>
            <a:ext cx="1066800" cy="923330"/>
          </a:xfrm>
          <a:prstGeom prst="rect">
            <a:avLst/>
          </a:prstGeom>
          <a:noFill/>
          <a:ln w="12700">
            <a:noFill/>
            <a:miter lim="800000"/>
            <a:headEnd/>
            <a:tailEnd/>
          </a:ln>
          <a:effectLst/>
        </p:spPr>
        <p:txBody>
          <a:bodyPr>
            <a:spAutoFit/>
          </a:bodyPr>
          <a:lstStyle/>
          <a:p>
            <a:r>
              <a:rPr lang="en-US" dirty="0" smtClean="0">
                <a:solidFill>
                  <a:schemeClr val="tx1"/>
                </a:solidFill>
              </a:rPr>
              <a:t>  DRAM</a:t>
            </a:r>
          </a:p>
          <a:p>
            <a:r>
              <a:rPr lang="en-US" dirty="0" smtClean="0">
                <a:solidFill>
                  <a:schemeClr val="tx1"/>
                </a:solidFill>
              </a:rPr>
              <a:t>Memory</a:t>
            </a:r>
            <a:endParaRPr lang="en-US" dirty="0">
              <a:solidFill>
                <a:schemeClr val="tx1"/>
              </a:solidFill>
            </a:endParaRPr>
          </a:p>
          <a:p>
            <a:r>
              <a:rPr lang="en-US" dirty="0">
                <a:solidFill>
                  <a:schemeClr val="tx1"/>
                </a:solidFill>
              </a:rPr>
              <a:t>bank 3</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300"/>
                                  </p:iterate>
                                  <p:childTnLst>
                                    <p:set>
                                      <p:cBhvr>
                                        <p:cTn id="6" dur="1" fill="hold">
                                          <p:stCondLst>
                                            <p:cond delay="299"/>
                                          </p:stCondLst>
                                        </p:cTn>
                                        <p:tgtEl>
                                          <p:spTgt spid="15933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933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3380" grpId="0" autoUpdateAnimBg="0"/>
      <p:bldP spid="1593381"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60578" name="Rectangle 2"/>
          <p:cNvSpPr>
            <a:spLocks noGrp="1" noChangeArrowheads="1"/>
          </p:cNvSpPr>
          <p:nvPr>
            <p:ph type="title"/>
          </p:nvPr>
        </p:nvSpPr>
        <p:spPr/>
        <p:txBody>
          <a:bodyPr/>
          <a:lstStyle/>
          <a:p>
            <a:r>
              <a:rPr lang="en-US"/>
              <a:t>Processor-Memory Performance Gap</a:t>
            </a:r>
          </a:p>
        </p:txBody>
      </p:sp>
      <p:graphicFrame>
        <p:nvGraphicFramePr>
          <p:cNvPr id="1560580" name="Object 4"/>
          <p:cNvGraphicFramePr>
            <a:graphicFrameLocks noGrp="1" noChangeAspect="1"/>
          </p:cNvGraphicFramePr>
          <p:nvPr>
            <p:ph sz="half" idx="2"/>
          </p:nvPr>
        </p:nvGraphicFramePr>
        <p:xfrm>
          <a:off x="76200" y="1143000"/>
          <a:ext cx="7924800" cy="5486400"/>
        </p:xfrm>
        <a:graphic>
          <a:graphicData uri="http://schemas.openxmlformats.org/presentationml/2006/ole">
            <mc:AlternateContent xmlns:mc="http://schemas.openxmlformats.org/markup-compatibility/2006">
              <mc:Choice xmlns:v="urn:schemas-microsoft-com:vml" Requires="v">
                <p:oleObj spid="_x0000_s1031" name="Chart" r:id="rId4" imgW="6096000" imgH="4067251" progId="MSGraph.Chart.8">
                  <p:embed followColorScheme="full"/>
                </p:oleObj>
              </mc:Choice>
              <mc:Fallback>
                <p:oleObj name="Chart" r:id="rId4" imgW="6096000" imgH="4067251" progId="MSGraph.Chart.8">
                  <p:embed followColorScheme="full"/>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1143000"/>
                        <a:ext cx="7924800" cy="548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60582" name="Rectangle 6"/>
          <p:cNvSpPr>
            <a:spLocks noChangeArrowheads="1"/>
          </p:cNvSpPr>
          <p:nvPr/>
        </p:nvSpPr>
        <p:spPr bwMode="auto">
          <a:xfrm>
            <a:off x="4114800" y="1981200"/>
            <a:ext cx="2114550" cy="454025"/>
          </a:xfrm>
          <a:prstGeom prst="rect">
            <a:avLst/>
          </a:prstGeom>
          <a:noFill/>
          <a:ln w="12700">
            <a:noFill/>
            <a:miter lim="800000"/>
            <a:headEnd/>
            <a:tailEnd/>
          </a:ln>
          <a:effectLst/>
        </p:spPr>
        <p:txBody>
          <a:bodyPr wrap="none" lIns="90488" tIns="44450" rIns="90488" bIns="44450">
            <a:spAutoFit/>
          </a:bodyPr>
          <a:lstStyle/>
          <a:p>
            <a:r>
              <a:rPr lang="en-US" sz="2400">
                <a:solidFill>
                  <a:srgbClr val="FC0128"/>
                </a:solidFill>
              </a:rPr>
              <a:t>“Moore’s Law”</a:t>
            </a:r>
          </a:p>
        </p:txBody>
      </p:sp>
      <p:grpSp>
        <p:nvGrpSpPr>
          <p:cNvPr id="2" name="Group 7"/>
          <p:cNvGrpSpPr>
            <a:grpSpLocks/>
          </p:cNvGrpSpPr>
          <p:nvPr/>
        </p:nvGrpSpPr>
        <p:grpSpPr bwMode="auto">
          <a:xfrm>
            <a:off x="7177088" y="762000"/>
            <a:ext cx="1890712" cy="1184275"/>
            <a:chOff x="4449" y="816"/>
            <a:chExt cx="1191" cy="746"/>
          </a:xfrm>
        </p:grpSpPr>
        <p:sp>
          <p:nvSpPr>
            <p:cNvPr id="1560584" name="Rectangle 8"/>
            <p:cNvSpPr>
              <a:spLocks noChangeArrowheads="1"/>
            </p:cNvSpPr>
            <p:nvPr/>
          </p:nvSpPr>
          <p:spPr bwMode="auto">
            <a:xfrm>
              <a:off x="4608" y="816"/>
              <a:ext cx="1032" cy="746"/>
            </a:xfrm>
            <a:prstGeom prst="rect">
              <a:avLst/>
            </a:prstGeom>
            <a:noFill/>
            <a:ln w="12700">
              <a:noFill/>
              <a:miter lim="800000"/>
              <a:headEnd/>
              <a:tailEnd/>
            </a:ln>
            <a:effectLst/>
          </p:spPr>
          <p:txBody>
            <a:bodyPr lIns="90488" tIns="44450" rIns="90488" bIns="44450">
              <a:spAutoFit/>
            </a:bodyPr>
            <a:lstStyle/>
            <a:p>
              <a:r>
                <a:rPr lang="en-US" sz="2400">
                  <a:solidFill>
                    <a:schemeClr val="tx1"/>
                  </a:solidFill>
                </a:rPr>
                <a:t>µProc</a:t>
              </a:r>
            </a:p>
            <a:p>
              <a:r>
                <a:rPr lang="en-US" sz="2400">
                  <a:solidFill>
                    <a:schemeClr val="tx1"/>
                  </a:solidFill>
                </a:rPr>
                <a:t>55%/year</a:t>
              </a:r>
            </a:p>
            <a:p>
              <a:r>
                <a:rPr lang="en-US" sz="2400">
                  <a:solidFill>
                    <a:schemeClr val="tx1"/>
                  </a:solidFill>
                </a:rPr>
                <a:t>(2X/1.5yr)</a:t>
              </a:r>
            </a:p>
          </p:txBody>
        </p:sp>
        <p:cxnSp>
          <p:nvCxnSpPr>
            <p:cNvPr id="1560585" name="AutoShape 9"/>
            <p:cNvCxnSpPr>
              <a:cxnSpLocks noChangeShapeType="1"/>
              <a:stCxn id="1560584" idx="1"/>
            </p:cNvCxnSpPr>
            <p:nvPr/>
          </p:nvCxnSpPr>
          <p:spPr bwMode="auto">
            <a:xfrm rot="10800000" flipV="1">
              <a:off x="4449" y="1189"/>
              <a:ext cx="159" cy="135"/>
            </a:xfrm>
            <a:prstGeom prst="curvedConnector2">
              <a:avLst/>
            </a:prstGeom>
            <a:noFill/>
            <a:ln w="12700">
              <a:solidFill>
                <a:schemeClr val="accent1"/>
              </a:solidFill>
              <a:round/>
              <a:headEnd/>
              <a:tailEnd type="triangle" w="med" len="med"/>
            </a:ln>
            <a:effectLst/>
          </p:spPr>
        </p:cxnSp>
      </p:grpSp>
      <p:grpSp>
        <p:nvGrpSpPr>
          <p:cNvPr id="3" name="Group 10"/>
          <p:cNvGrpSpPr>
            <a:grpSpLocks/>
          </p:cNvGrpSpPr>
          <p:nvPr/>
        </p:nvGrpSpPr>
        <p:grpSpPr bwMode="auto">
          <a:xfrm>
            <a:off x="6781799" y="4114800"/>
            <a:ext cx="2209799" cy="1524000"/>
            <a:chOff x="4319" y="2606"/>
            <a:chExt cx="1392" cy="746"/>
          </a:xfrm>
        </p:grpSpPr>
        <p:sp>
          <p:nvSpPr>
            <p:cNvPr id="1560587" name="Rectangle 11"/>
            <p:cNvSpPr>
              <a:spLocks noChangeArrowheads="1"/>
            </p:cNvSpPr>
            <p:nvPr/>
          </p:nvSpPr>
          <p:spPr bwMode="auto">
            <a:xfrm>
              <a:off x="4657" y="2606"/>
              <a:ext cx="1054" cy="746"/>
            </a:xfrm>
            <a:prstGeom prst="rect">
              <a:avLst/>
            </a:prstGeom>
            <a:noFill/>
            <a:ln w="12700">
              <a:noFill/>
              <a:miter lim="800000"/>
              <a:headEnd/>
              <a:tailEnd/>
            </a:ln>
            <a:effectLst/>
          </p:spPr>
          <p:txBody>
            <a:bodyPr lIns="90488" tIns="44450" rIns="90488" bIns="44450">
              <a:spAutoFit/>
            </a:bodyPr>
            <a:lstStyle/>
            <a:p>
              <a:r>
                <a:rPr lang="en-US" sz="2400">
                  <a:solidFill>
                    <a:schemeClr val="tx1"/>
                  </a:solidFill>
                </a:rPr>
                <a:t>DRAM</a:t>
              </a:r>
            </a:p>
            <a:p>
              <a:r>
                <a:rPr lang="en-US" sz="2400">
                  <a:solidFill>
                    <a:schemeClr val="tx1"/>
                  </a:solidFill>
                </a:rPr>
                <a:t>7%/year</a:t>
              </a:r>
            </a:p>
            <a:p>
              <a:r>
                <a:rPr lang="en-US" sz="2400">
                  <a:solidFill>
                    <a:schemeClr val="tx1"/>
                  </a:solidFill>
                </a:rPr>
                <a:t>(2X/10yrs)</a:t>
              </a:r>
            </a:p>
          </p:txBody>
        </p:sp>
        <p:cxnSp>
          <p:nvCxnSpPr>
            <p:cNvPr id="1560588" name="AutoShape 12"/>
            <p:cNvCxnSpPr>
              <a:cxnSpLocks noChangeShapeType="1"/>
              <a:stCxn id="1560587" idx="1"/>
            </p:cNvCxnSpPr>
            <p:nvPr/>
          </p:nvCxnSpPr>
          <p:spPr bwMode="auto">
            <a:xfrm rot="10800000">
              <a:off x="4319" y="2830"/>
              <a:ext cx="338" cy="149"/>
            </a:xfrm>
            <a:prstGeom prst="curvedConnector3">
              <a:avLst>
                <a:gd name="adj1" fmla="val 82154"/>
              </a:avLst>
            </a:prstGeom>
            <a:noFill/>
            <a:ln w="12700">
              <a:solidFill>
                <a:schemeClr val="accent1"/>
              </a:solidFill>
              <a:round/>
              <a:headEnd/>
              <a:tailEnd type="triangle" w="med" len="med"/>
            </a:ln>
            <a:effectLst/>
          </p:spPr>
        </p:cxnSp>
      </p:grpSp>
      <p:sp>
        <p:nvSpPr>
          <p:cNvPr id="1560589" name="Line 13"/>
          <p:cNvSpPr>
            <a:spLocks noChangeShapeType="1"/>
          </p:cNvSpPr>
          <p:nvPr/>
        </p:nvSpPr>
        <p:spPr bwMode="auto">
          <a:xfrm>
            <a:off x="6096000" y="2514600"/>
            <a:ext cx="0" cy="2133600"/>
          </a:xfrm>
          <a:prstGeom prst="line">
            <a:avLst/>
          </a:prstGeom>
          <a:noFill/>
          <a:ln w="25400">
            <a:solidFill>
              <a:srgbClr val="FC0128"/>
            </a:solidFill>
            <a:round/>
            <a:headEnd type="triangle" w="med" len="med"/>
            <a:tailEnd type="triangle" w="med" len="med"/>
          </a:ln>
          <a:effectLst/>
        </p:spPr>
        <p:txBody>
          <a:bodyPr wrap="none" anchor="ctr"/>
          <a:lstStyle/>
          <a:p>
            <a:endParaRPr lang="en-US"/>
          </a:p>
        </p:txBody>
      </p:sp>
      <p:sp>
        <p:nvSpPr>
          <p:cNvPr id="1560590" name="Rectangle 14"/>
          <p:cNvSpPr>
            <a:spLocks noChangeArrowheads="1"/>
          </p:cNvSpPr>
          <p:nvPr/>
        </p:nvSpPr>
        <p:spPr bwMode="auto">
          <a:xfrm>
            <a:off x="6096000" y="2819400"/>
            <a:ext cx="2757488" cy="1184275"/>
          </a:xfrm>
          <a:prstGeom prst="rect">
            <a:avLst/>
          </a:prstGeom>
          <a:noFill/>
          <a:ln w="12700">
            <a:noFill/>
            <a:miter lim="800000"/>
            <a:headEnd/>
            <a:tailEnd/>
          </a:ln>
          <a:effectLst/>
        </p:spPr>
        <p:txBody>
          <a:bodyPr wrap="none" lIns="90488" tIns="44450" rIns="90488" bIns="44450">
            <a:spAutoFit/>
          </a:bodyPr>
          <a:lstStyle/>
          <a:p>
            <a:r>
              <a:rPr lang="en-US" sz="2400"/>
              <a:t>Processor-Memory</a:t>
            </a:r>
          </a:p>
          <a:p>
            <a:r>
              <a:rPr lang="en-US" sz="2400"/>
              <a:t>Performance Gap</a:t>
            </a:r>
            <a:br>
              <a:rPr lang="en-US" sz="2400"/>
            </a:br>
            <a:r>
              <a:rPr lang="en-US" sz="2400"/>
              <a:t>(grows 50%/year)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6058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6058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605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0582" grpId="0"/>
      <p:bldP spid="1560589" grpId="0" animBg="1"/>
      <p:bldP spid="156059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5394" name="Rectangle 2"/>
          <p:cNvSpPr>
            <a:spLocks noGrp="1" noChangeArrowheads="1"/>
          </p:cNvSpPr>
          <p:nvPr>
            <p:ph type="title"/>
          </p:nvPr>
        </p:nvSpPr>
        <p:spPr/>
        <p:txBody>
          <a:bodyPr/>
          <a:lstStyle/>
          <a:p>
            <a:r>
              <a:rPr lang="en-US"/>
              <a:t>DRAM Memory System Summary</a:t>
            </a:r>
          </a:p>
        </p:txBody>
      </p:sp>
      <p:sp>
        <p:nvSpPr>
          <p:cNvPr id="1595395" name="Rectangle 3"/>
          <p:cNvSpPr>
            <a:spLocks noGrp="1" noChangeArrowheads="1"/>
          </p:cNvSpPr>
          <p:nvPr>
            <p:ph type="body" idx="1"/>
          </p:nvPr>
        </p:nvSpPr>
        <p:spPr>
          <a:xfrm>
            <a:off x="685800" y="914400"/>
            <a:ext cx="7848600" cy="4833938"/>
          </a:xfrm>
        </p:spPr>
        <p:txBody>
          <a:bodyPr/>
          <a:lstStyle/>
          <a:p>
            <a:r>
              <a:rPr lang="en-US"/>
              <a:t>Its important to match the cache characteristics</a:t>
            </a:r>
          </a:p>
          <a:p>
            <a:pPr lvl="1"/>
            <a:r>
              <a:rPr lang="en-US"/>
              <a:t>caches access one block at a time (usually more than one word)</a:t>
            </a:r>
          </a:p>
          <a:p>
            <a:pPr lvl="1"/>
            <a:endParaRPr lang="en-US"/>
          </a:p>
          <a:p>
            <a:r>
              <a:rPr lang="en-US"/>
              <a:t>with the DRAM characteristics</a:t>
            </a:r>
          </a:p>
          <a:p>
            <a:pPr lvl="1"/>
            <a:r>
              <a:rPr lang="en-US"/>
              <a:t>use DRAMs that support fast multiple word accesses, preferably ones that match the block size of the cache</a:t>
            </a:r>
          </a:p>
          <a:p>
            <a:pPr lvl="1"/>
            <a:endParaRPr lang="en-US"/>
          </a:p>
          <a:p>
            <a:r>
              <a:rPr lang="en-US"/>
              <a:t>with the memory-bus characteristics</a:t>
            </a:r>
          </a:p>
          <a:p>
            <a:pPr lvl="1"/>
            <a:r>
              <a:rPr lang="en-US"/>
              <a:t>make sure the memory-bus can support the DRAM access rates and patterns</a:t>
            </a:r>
          </a:p>
          <a:p>
            <a:pPr lvl="1"/>
            <a:r>
              <a:rPr lang="en-US"/>
              <a:t>with the goal of increasing the Memory-Bus to Cache bandwidth</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4242" name="Rectangle 2"/>
          <p:cNvSpPr>
            <a:spLocks noGrp="1" noChangeArrowheads="1"/>
          </p:cNvSpPr>
          <p:nvPr>
            <p:ph type="title"/>
          </p:nvPr>
        </p:nvSpPr>
        <p:spPr/>
        <p:txBody>
          <a:bodyPr/>
          <a:lstStyle/>
          <a:p>
            <a:r>
              <a:rPr lang="en-US"/>
              <a:t>Measuring Cache Performance</a:t>
            </a:r>
          </a:p>
        </p:txBody>
      </p:sp>
      <p:sp>
        <p:nvSpPr>
          <p:cNvPr id="1674243" name="Rectangle 3"/>
          <p:cNvSpPr>
            <a:spLocks noGrp="1" noChangeArrowheads="1"/>
          </p:cNvSpPr>
          <p:nvPr>
            <p:ph type="body" idx="1"/>
          </p:nvPr>
        </p:nvSpPr>
        <p:spPr>
          <a:xfrm>
            <a:off x="533400" y="762000"/>
            <a:ext cx="8153400" cy="1574800"/>
          </a:xfrm>
        </p:spPr>
        <p:txBody>
          <a:bodyPr/>
          <a:lstStyle/>
          <a:p>
            <a:r>
              <a:rPr lang="en-US" dirty="0"/>
              <a:t>Assuming cache hit costs are included as part of the normal CPU execution cycle, then</a:t>
            </a:r>
          </a:p>
          <a:p>
            <a:pPr lvl="1" algn="ctr">
              <a:buFont typeface="Monotype Sorts" pitchFamily="2" charset="2"/>
              <a:buNone/>
            </a:pPr>
            <a:r>
              <a:rPr lang="en-US" dirty="0">
                <a:solidFill>
                  <a:schemeClr val="accent2"/>
                </a:solidFill>
              </a:rPr>
              <a:t>CPU time = IC </a:t>
            </a:r>
            <a:r>
              <a:rPr lang="en-US" dirty="0">
                <a:solidFill>
                  <a:schemeClr val="accent2"/>
                </a:solidFill>
                <a:cs typeface="Arial" charset="0"/>
              </a:rPr>
              <a:t>×</a:t>
            </a:r>
            <a:r>
              <a:rPr lang="en-US" dirty="0">
                <a:solidFill>
                  <a:schemeClr val="accent2"/>
                </a:solidFill>
              </a:rPr>
              <a:t> CPI </a:t>
            </a:r>
            <a:r>
              <a:rPr lang="en-US" dirty="0">
                <a:solidFill>
                  <a:schemeClr val="accent2"/>
                </a:solidFill>
                <a:cs typeface="Arial" charset="0"/>
              </a:rPr>
              <a:t>×</a:t>
            </a:r>
            <a:r>
              <a:rPr lang="en-US" dirty="0">
                <a:solidFill>
                  <a:schemeClr val="accent2"/>
                </a:solidFill>
              </a:rPr>
              <a:t> CC</a:t>
            </a:r>
          </a:p>
          <a:p>
            <a:pPr lvl="1" algn="ctr">
              <a:buFont typeface="Monotype Sorts" pitchFamily="2" charset="2"/>
              <a:buNone/>
            </a:pPr>
            <a:r>
              <a:rPr lang="en-US" dirty="0">
                <a:solidFill>
                  <a:schemeClr val="accent2"/>
                </a:solidFill>
              </a:rPr>
              <a:t>=  IC </a:t>
            </a:r>
            <a:r>
              <a:rPr lang="en-US" dirty="0">
                <a:solidFill>
                  <a:schemeClr val="accent2"/>
                </a:solidFill>
                <a:cs typeface="Arial" charset="0"/>
              </a:rPr>
              <a:t>×</a:t>
            </a:r>
            <a:r>
              <a:rPr lang="en-US" dirty="0">
                <a:solidFill>
                  <a:schemeClr val="accent2"/>
                </a:solidFill>
              </a:rPr>
              <a:t> (</a:t>
            </a:r>
            <a:r>
              <a:rPr lang="en-US" dirty="0" err="1">
                <a:solidFill>
                  <a:schemeClr val="accent2"/>
                </a:solidFill>
              </a:rPr>
              <a:t>CPI</a:t>
            </a:r>
            <a:r>
              <a:rPr lang="en-US" baseline="-25000" dirty="0" err="1">
                <a:solidFill>
                  <a:schemeClr val="accent2"/>
                </a:solidFill>
              </a:rPr>
              <a:t>ideal</a:t>
            </a:r>
            <a:r>
              <a:rPr lang="en-US" dirty="0">
                <a:solidFill>
                  <a:schemeClr val="accent2"/>
                </a:solidFill>
              </a:rPr>
              <a:t> + Memory-stall cycles) </a:t>
            </a:r>
            <a:r>
              <a:rPr lang="en-US" dirty="0">
                <a:solidFill>
                  <a:schemeClr val="accent2"/>
                </a:solidFill>
                <a:cs typeface="Arial" charset="0"/>
              </a:rPr>
              <a:t>×</a:t>
            </a:r>
            <a:r>
              <a:rPr lang="en-US" dirty="0">
                <a:solidFill>
                  <a:schemeClr val="accent2"/>
                </a:solidFill>
              </a:rPr>
              <a:t> CC</a:t>
            </a:r>
          </a:p>
        </p:txBody>
      </p:sp>
      <p:grpSp>
        <p:nvGrpSpPr>
          <p:cNvPr id="2" name="Group 8"/>
          <p:cNvGrpSpPr>
            <a:grpSpLocks/>
          </p:cNvGrpSpPr>
          <p:nvPr/>
        </p:nvGrpSpPr>
        <p:grpSpPr bwMode="auto">
          <a:xfrm>
            <a:off x="3200400" y="2362200"/>
            <a:ext cx="3505200" cy="473075"/>
            <a:chOff x="2016" y="1488"/>
            <a:chExt cx="2208" cy="298"/>
          </a:xfrm>
        </p:grpSpPr>
        <p:sp>
          <p:nvSpPr>
            <p:cNvPr id="1674245" name="AutoShape 5"/>
            <p:cNvSpPr>
              <a:spLocks/>
            </p:cNvSpPr>
            <p:nvPr/>
          </p:nvSpPr>
          <p:spPr bwMode="auto">
            <a:xfrm rot="5400000">
              <a:off x="3072" y="432"/>
              <a:ext cx="96" cy="2208"/>
            </a:xfrm>
            <a:prstGeom prst="rightBrace">
              <a:avLst>
                <a:gd name="adj1" fmla="val 191667"/>
                <a:gd name="adj2" fmla="val 50000"/>
              </a:avLst>
            </a:prstGeom>
            <a:noFill/>
            <a:ln w="12700">
              <a:solidFill>
                <a:schemeClr val="accent2"/>
              </a:solidFill>
              <a:round/>
              <a:headEnd/>
              <a:tailEnd/>
            </a:ln>
            <a:effectLst/>
          </p:spPr>
          <p:txBody>
            <a:bodyPr wrap="none" anchor="ctr"/>
            <a:lstStyle/>
            <a:p>
              <a:endParaRPr lang="en-US"/>
            </a:p>
          </p:txBody>
        </p:sp>
        <p:sp>
          <p:nvSpPr>
            <p:cNvPr id="1674246" name="Text Box 6"/>
            <p:cNvSpPr txBox="1">
              <a:spLocks noChangeArrowheads="1"/>
            </p:cNvSpPr>
            <p:nvPr/>
          </p:nvSpPr>
          <p:spPr bwMode="auto">
            <a:xfrm>
              <a:off x="2688" y="1536"/>
              <a:ext cx="912" cy="250"/>
            </a:xfrm>
            <a:prstGeom prst="rect">
              <a:avLst/>
            </a:prstGeom>
            <a:noFill/>
            <a:ln w="12700">
              <a:noFill/>
              <a:miter lim="800000"/>
              <a:headEnd/>
              <a:tailEnd/>
            </a:ln>
            <a:effectLst/>
          </p:spPr>
          <p:txBody>
            <a:bodyPr>
              <a:spAutoFit/>
            </a:bodyPr>
            <a:lstStyle/>
            <a:p>
              <a:pPr algn="ctr"/>
              <a:r>
                <a:rPr lang="en-US" sz="2000">
                  <a:solidFill>
                    <a:schemeClr val="accent2"/>
                  </a:solidFill>
                </a:rPr>
                <a:t>CPI</a:t>
              </a:r>
              <a:r>
                <a:rPr lang="en-US" sz="2000" baseline="-25000">
                  <a:solidFill>
                    <a:schemeClr val="accent2"/>
                  </a:solidFill>
                </a:rPr>
                <a:t>stall</a:t>
              </a:r>
            </a:p>
          </p:txBody>
        </p:sp>
      </p:grpSp>
      <p:sp>
        <p:nvSpPr>
          <p:cNvPr id="1674247" name="Rectangle 7"/>
          <p:cNvSpPr>
            <a:spLocks noChangeArrowheads="1"/>
          </p:cNvSpPr>
          <p:nvPr/>
        </p:nvSpPr>
        <p:spPr bwMode="auto">
          <a:xfrm>
            <a:off x="533400" y="2795588"/>
            <a:ext cx="8153400" cy="3486083"/>
          </a:xfrm>
          <a:prstGeom prst="rect">
            <a:avLst/>
          </a:prstGeom>
          <a:noFill/>
          <a:ln w="12700">
            <a:noFill/>
            <a:miter lim="800000"/>
            <a:headEnd/>
            <a:tailEnd/>
          </a:ln>
          <a:effectLst/>
        </p:spPr>
        <p:txBody>
          <a:bodyPr lIns="63500" tIns="25400" rIns="63500" bIns="25400">
            <a:spAutoFit/>
          </a:bodyPr>
          <a:lstStyle/>
          <a:p>
            <a:pPr marL="287338" indent="-287338" algn="ctr">
              <a:spcBef>
                <a:spcPct val="30000"/>
              </a:spcBef>
              <a:buClr>
                <a:schemeClr val="accent1"/>
              </a:buClr>
              <a:buSzPct val="75000"/>
              <a:buFont typeface="Wingdings" pitchFamily="2" charset="2"/>
              <a:buChar char="q"/>
            </a:pPr>
            <a:r>
              <a:rPr lang="en-US" sz="2400" dirty="0">
                <a:solidFill>
                  <a:schemeClr val="tx1"/>
                </a:solidFill>
              </a:rPr>
              <a:t>Memory-stall cycles come from cache misses (a sum of read-stalls and write-stalls)</a:t>
            </a:r>
          </a:p>
          <a:p>
            <a:pPr marL="741363" lvl="1" indent="-246063" algn="ctr">
              <a:spcBef>
                <a:spcPct val="30000"/>
              </a:spcBef>
              <a:buClr>
                <a:schemeClr val="accent1"/>
              </a:buClr>
              <a:buSzPct val="75000"/>
              <a:buFont typeface="Monotype Sorts" pitchFamily="2" charset="2"/>
              <a:buNone/>
            </a:pPr>
            <a:r>
              <a:rPr lang="en-US" sz="2000" dirty="0">
                <a:solidFill>
                  <a:schemeClr val="accent2"/>
                </a:solidFill>
              </a:rPr>
              <a:t>Read-stall cycles  =   reads/program </a:t>
            </a:r>
            <a:r>
              <a:rPr lang="en-US" sz="2000" dirty="0">
                <a:solidFill>
                  <a:schemeClr val="accent2"/>
                </a:solidFill>
                <a:cs typeface="Arial" charset="0"/>
              </a:rPr>
              <a:t>×</a:t>
            </a:r>
            <a:r>
              <a:rPr lang="en-US" sz="2000" dirty="0">
                <a:solidFill>
                  <a:schemeClr val="accent2"/>
                </a:solidFill>
              </a:rPr>
              <a:t> read miss rate       		 </a:t>
            </a:r>
            <a:r>
              <a:rPr lang="en-US" sz="2000" dirty="0">
                <a:solidFill>
                  <a:schemeClr val="accent2"/>
                </a:solidFill>
                <a:cs typeface="Arial" charset="0"/>
              </a:rPr>
              <a:t>×</a:t>
            </a:r>
            <a:r>
              <a:rPr lang="en-US" sz="2000" dirty="0">
                <a:solidFill>
                  <a:schemeClr val="accent2"/>
                </a:solidFill>
              </a:rPr>
              <a:t> read miss penalty</a:t>
            </a:r>
          </a:p>
          <a:p>
            <a:pPr marL="741363" lvl="1" indent="-246063" algn="ctr">
              <a:spcBef>
                <a:spcPct val="30000"/>
              </a:spcBef>
              <a:buClr>
                <a:schemeClr val="accent1"/>
              </a:buClr>
              <a:buSzPct val="75000"/>
              <a:buFont typeface="Monotype Sorts" pitchFamily="2" charset="2"/>
              <a:buNone/>
            </a:pPr>
            <a:r>
              <a:rPr lang="en-US" sz="2000" dirty="0">
                <a:solidFill>
                  <a:schemeClr val="accent2"/>
                </a:solidFill>
              </a:rPr>
              <a:t>Write-stall cycles   =  (writes/program </a:t>
            </a:r>
            <a:r>
              <a:rPr lang="en-US" sz="2000" dirty="0">
                <a:solidFill>
                  <a:schemeClr val="accent2"/>
                </a:solidFill>
                <a:cs typeface="Arial" charset="0"/>
              </a:rPr>
              <a:t>×</a:t>
            </a:r>
            <a:r>
              <a:rPr lang="en-US" sz="2000" dirty="0">
                <a:solidFill>
                  <a:schemeClr val="accent2"/>
                </a:solidFill>
              </a:rPr>
              <a:t> write miss rate     		  </a:t>
            </a:r>
            <a:r>
              <a:rPr lang="en-US" sz="2000" dirty="0">
                <a:solidFill>
                  <a:schemeClr val="accent2"/>
                </a:solidFill>
                <a:cs typeface="Arial" charset="0"/>
              </a:rPr>
              <a:t>×</a:t>
            </a:r>
            <a:r>
              <a:rPr lang="en-US" sz="2000" dirty="0">
                <a:solidFill>
                  <a:schemeClr val="accent2"/>
                </a:solidFill>
              </a:rPr>
              <a:t> write miss penalty)</a:t>
            </a:r>
          </a:p>
          <a:p>
            <a:pPr marL="741363" lvl="1" indent="-246063" algn="ctr">
              <a:spcBef>
                <a:spcPct val="30000"/>
              </a:spcBef>
              <a:buClr>
                <a:schemeClr val="accent1"/>
              </a:buClr>
              <a:buSzPct val="75000"/>
              <a:buFont typeface="Monotype Sorts" pitchFamily="2" charset="2"/>
              <a:buNone/>
            </a:pPr>
            <a:r>
              <a:rPr lang="en-US" sz="2000" dirty="0">
                <a:solidFill>
                  <a:schemeClr val="accent2"/>
                </a:solidFill>
              </a:rPr>
              <a:t>     +  write buffer stalls</a:t>
            </a:r>
          </a:p>
          <a:p>
            <a:pPr marL="287338" indent="-287338">
              <a:spcBef>
                <a:spcPct val="30000"/>
              </a:spcBef>
              <a:buClr>
                <a:schemeClr val="accent1"/>
              </a:buClr>
              <a:buSzPct val="75000"/>
              <a:buFont typeface="Wingdings" pitchFamily="2" charset="2"/>
              <a:buChar char="q"/>
            </a:pPr>
            <a:r>
              <a:rPr lang="en-US" sz="2400" dirty="0">
                <a:solidFill>
                  <a:schemeClr val="tx1"/>
                </a:solidFill>
              </a:rPr>
              <a:t>For write-through caches, we can simplify this </a:t>
            </a:r>
            <a:r>
              <a:rPr lang="en-US" sz="2400" dirty="0" smtClean="0">
                <a:solidFill>
                  <a:schemeClr val="tx1"/>
                </a:solidFill>
              </a:rPr>
              <a:t>to</a:t>
            </a:r>
          </a:p>
          <a:p>
            <a:pPr marL="287338" indent="-287338" algn="ctr">
              <a:spcBef>
                <a:spcPct val="30000"/>
              </a:spcBef>
              <a:buClr>
                <a:schemeClr val="accent1"/>
              </a:buClr>
              <a:buSzPct val="75000"/>
            </a:pPr>
            <a:r>
              <a:rPr lang="en-US" sz="2000" dirty="0" smtClean="0">
                <a:solidFill>
                  <a:schemeClr val="accent2"/>
                </a:solidFill>
              </a:rPr>
              <a:t>Memory-stall </a:t>
            </a:r>
            <a:r>
              <a:rPr lang="en-US" sz="2000" dirty="0">
                <a:solidFill>
                  <a:schemeClr val="accent2"/>
                </a:solidFill>
              </a:rPr>
              <a:t>cycles </a:t>
            </a:r>
            <a:r>
              <a:rPr lang="en-US" sz="2000" dirty="0" smtClean="0">
                <a:solidFill>
                  <a:schemeClr val="accent2"/>
                </a:solidFill>
              </a:rPr>
              <a:t>= accesses/program </a:t>
            </a:r>
            <a:r>
              <a:rPr lang="en-US" sz="2000" dirty="0" smtClean="0">
                <a:solidFill>
                  <a:schemeClr val="accent2"/>
                </a:solidFill>
                <a:cs typeface="Arial" charset="0"/>
              </a:rPr>
              <a:t>× </a:t>
            </a:r>
            <a:r>
              <a:rPr lang="en-US" sz="2000" dirty="0" smtClean="0">
                <a:solidFill>
                  <a:schemeClr val="accent2"/>
                </a:solidFill>
              </a:rPr>
              <a:t>miss </a:t>
            </a:r>
            <a:r>
              <a:rPr lang="en-US" sz="2000" dirty="0">
                <a:solidFill>
                  <a:schemeClr val="accent2"/>
                </a:solidFill>
              </a:rPr>
              <a:t>rate </a:t>
            </a:r>
            <a:r>
              <a:rPr lang="en-US" sz="2000" dirty="0">
                <a:solidFill>
                  <a:schemeClr val="accent2"/>
                </a:solidFill>
                <a:cs typeface="Arial" charset="0"/>
              </a:rPr>
              <a:t>×</a:t>
            </a:r>
            <a:r>
              <a:rPr lang="en-US" sz="2000" dirty="0">
                <a:solidFill>
                  <a:schemeClr val="accent2"/>
                </a:solidFill>
              </a:rPr>
              <a:t> miss penalty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742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424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6290" name="Rectangle 2"/>
          <p:cNvSpPr>
            <a:spLocks noGrp="1" noChangeArrowheads="1"/>
          </p:cNvSpPr>
          <p:nvPr>
            <p:ph type="title"/>
          </p:nvPr>
        </p:nvSpPr>
        <p:spPr/>
        <p:txBody>
          <a:bodyPr/>
          <a:lstStyle/>
          <a:p>
            <a:r>
              <a:rPr lang="en-US"/>
              <a:t>Impacts of Cache Performance</a:t>
            </a:r>
          </a:p>
        </p:txBody>
      </p:sp>
      <p:sp>
        <p:nvSpPr>
          <p:cNvPr id="1676291" name="Rectangle 3"/>
          <p:cNvSpPr>
            <a:spLocks noGrp="1" noChangeArrowheads="1"/>
          </p:cNvSpPr>
          <p:nvPr>
            <p:ph type="body" idx="1"/>
          </p:nvPr>
        </p:nvSpPr>
        <p:spPr>
          <a:xfrm>
            <a:off x="533400" y="762000"/>
            <a:ext cx="8305800" cy="5914440"/>
          </a:xfrm>
        </p:spPr>
        <p:txBody>
          <a:bodyPr/>
          <a:lstStyle/>
          <a:p>
            <a:pPr>
              <a:lnSpc>
                <a:spcPct val="100000"/>
              </a:lnSpc>
              <a:spcBef>
                <a:spcPts val="600"/>
              </a:spcBef>
            </a:pPr>
            <a:r>
              <a:rPr lang="en-US" dirty="0"/>
              <a:t>Relative cache penalty increases as processor performance improves (faster clock rate and/or lower CPI)</a:t>
            </a:r>
          </a:p>
          <a:p>
            <a:pPr lvl="1">
              <a:lnSpc>
                <a:spcPct val="100000"/>
              </a:lnSpc>
              <a:spcBef>
                <a:spcPts val="600"/>
              </a:spcBef>
            </a:pPr>
            <a:r>
              <a:rPr lang="en-US" dirty="0"/>
              <a:t>The memory speed is unlikely to improve as fast as processor cycle time.  When calculating </a:t>
            </a:r>
            <a:r>
              <a:rPr lang="en-US" dirty="0" err="1"/>
              <a:t>CPI</a:t>
            </a:r>
            <a:r>
              <a:rPr lang="en-US" baseline="-25000" dirty="0" err="1"/>
              <a:t>stall</a:t>
            </a:r>
            <a:r>
              <a:rPr lang="en-US" dirty="0"/>
              <a:t>, the cache miss penalty is measured in </a:t>
            </a:r>
            <a:r>
              <a:rPr lang="en-US" i="1" dirty="0"/>
              <a:t>processor</a:t>
            </a:r>
            <a:r>
              <a:rPr lang="en-US" dirty="0"/>
              <a:t> clock cycles needed to handle a miss</a:t>
            </a:r>
          </a:p>
          <a:p>
            <a:pPr lvl="1">
              <a:lnSpc>
                <a:spcPct val="100000"/>
              </a:lnSpc>
              <a:spcBef>
                <a:spcPts val="600"/>
              </a:spcBef>
            </a:pPr>
            <a:r>
              <a:rPr lang="en-US" dirty="0"/>
              <a:t>The lower the </a:t>
            </a:r>
            <a:r>
              <a:rPr lang="en-US" dirty="0" err="1"/>
              <a:t>CPI</a:t>
            </a:r>
            <a:r>
              <a:rPr lang="en-US" baseline="-25000" dirty="0" err="1"/>
              <a:t>ideal</a:t>
            </a:r>
            <a:r>
              <a:rPr lang="en-US" dirty="0"/>
              <a:t>, the more pronounced the impact of stalls</a:t>
            </a:r>
          </a:p>
          <a:p>
            <a:pPr>
              <a:lnSpc>
                <a:spcPct val="100000"/>
              </a:lnSpc>
              <a:spcBef>
                <a:spcPts val="600"/>
              </a:spcBef>
            </a:pPr>
            <a:r>
              <a:rPr lang="en-US" dirty="0"/>
              <a:t>A processor with a </a:t>
            </a:r>
            <a:r>
              <a:rPr lang="en-US" dirty="0" err="1"/>
              <a:t>CPI</a:t>
            </a:r>
            <a:r>
              <a:rPr lang="en-US" baseline="-25000" dirty="0" err="1"/>
              <a:t>ideal</a:t>
            </a:r>
            <a:r>
              <a:rPr lang="en-US" dirty="0"/>
              <a:t> of 2, a 100 cycle miss penalty, 36% load/store </a:t>
            </a:r>
            <a:r>
              <a:rPr lang="en-US" dirty="0" err="1"/>
              <a:t>instr’s</a:t>
            </a:r>
            <a:r>
              <a:rPr lang="en-US" dirty="0"/>
              <a:t>, and 2% I$ and 4% D$ miss rates</a:t>
            </a:r>
          </a:p>
          <a:p>
            <a:pPr lvl="1" algn="ctr">
              <a:lnSpc>
                <a:spcPct val="100000"/>
              </a:lnSpc>
              <a:spcBef>
                <a:spcPts val="600"/>
              </a:spcBef>
              <a:buFont typeface="Monotype Sorts" pitchFamily="2" charset="2"/>
              <a:buNone/>
            </a:pPr>
            <a:r>
              <a:rPr lang="en-US" dirty="0"/>
              <a:t>Memory-stall cycles = 2% </a:t>
            </a:r>
            <a:r>
              <a:rPr lang="en-US" dirty="0">
                <a:cs typeface="Arial" charset="0"/>
              </a:rPr>
              <a:t>×</a:t>
            </a:r>
            <a:r>
              <a:rPr lang="en-US" dirty="0"/>
              <a:t> 100 + 36% </a:t>
            </a:r>
            <a:r>
              <a:rPr lang="en-US" dirty="0">
                <a:cs typeface="Arial" charset="0"/>
              </a:rPr>
              <a:t>×</a:t>
            </a:r>
            <a:r>
              <a:rPr lang="en-US" dirty="0"/>
              <a:t> 4% </a:t>
            </a:r>
            <a:r>
              <a:rPr lang="en-US" dirty="0">
                <a:cs typeface="Arial" charset="0"/>
              </a:rPr>
              <a:t>×</a:t>
            </a:r>
            <a:r>
              <a:rPr lang="en-US" dirty="0"/>
              <a:t> 100 = 3.44</a:t>
            </a:r>
          </a:p>
          <a:p>
            <a:pPr lvl="1" algn="ctr">
              <a:lnSpc>
                <a:spcPct val="100000"/>
              </a:lnSpc>
              <a:spcBef>
                <a:spcPts val="600"/>
              </a:spcBef>
              <a:buFont typeface="Monotype Sorts" pitchFamily="2" charset="2"/>
              <a:buNone/>
            </a:pPr>
            <a:r>
              <a:rPr lang="en-US" dirty="0"/>
              <a:t>So    </a:t>
            </a:r>
            <a:r>
              <a:rPr lang="en-US" dirty="0" err="1"/>
              <a:t>CPI</a:t>
            </a:r>
            <a:r>
              <a:rPr lang="en-US" baseline="-25000" dirty="0" err="1"/>
              <a:t>stalls</a:t>
            </a:r>
            <a:r>
              <a:rPr lang="en-US" dirty="0"/>
              <a:t>  =  2 + 3.44 = </a:t>
            </a:r>
            <a:r>
              <a:rPr lang="en-US" b="1" dirty="0"/>
              <a:t>5.44</a:t>
            </a:r>
          </a:p>
          <a:p>
            <a:pPr>
              <a:lnSpc>
                <a:spcPct val="100000"/>
              </a:lnSpc>
              <a:spcBef>
                <a:spcPts val="600"/>
              </a:spcBef>
              <a:buFont typeface="Monotype Sorts" pitchFamily="2" charset="2"/>
              <a:buNone/>
            </a:pPr>
            <a:r>
              <a:rPr lang="en-US" dirty="0"/>
              <a:t>	</a:t>
            </a:r>
            <a:r>
              <a:rPr lang="en-US" dirty="0" smtClean="0"/>
              <a:t>more than twice the </a:t>
            </a:r>
            <a:r>
              <a:rPr lang="en-US" dirty="0" err="1" smtClean="0"/>
              <a:t>CPI</a:t>
            </a:r>
            <a:r>
              <a:rPr lang="en-US" baseline="-25000" dirty="0" err="1" smtClean="0"/>
              <a:t>ideal</a:t>
            </a:r>
            <a:r>
              <a:rPr lang="en-US" dirty="0" smtClean="0"/>
              <a:t> !</a:t>
            </a:r>
            <a:endParaRPr lang="en-US" dirty="0"/>
          </a:p>
          <a:p>
            <a:pPr>
              <a:lnSpc>
                <a:spcPct val="100000"/>
              </a:lnSpc>
              <a:spcBef>
                <a:spcPts val="600"/>
              </a:spcBef>
            </a:pPr>
            <a:r>
              <a:rPr lang="en-US" dirty="0"/>
              <a:t>What if the </a:t>
            </a:r>
            <a:r>
              <a:rPr lang="en-US" dirty="0" err="1"/>
              <a:t>CPI</a:t>
            </a:r>
            <a:r>
              <a:rPr lang="en-US" baseline="-25000" dirty="0" err="1"/>
              <a:t>ideal</a:t>
            </a:r>
            <a:r>
              <a:rPr lang="en-US" dirty="0"/>
              <a:t> is reduced to 1?   0.5?   0.25</a:t>
            </a:r>
            <a:r>
              <a:rPr lang="en-US" dirty="0" smtClean="0"/>
              <a:t>?</a:t>
            </a:r>
          </a:p>
          <a:p>
            <a:pPr>
              <a:lnSpc>
                <a:spcPct val="100000"/>
              </a:lnSpc>
              <a:spcBef>
                <a:spcPts val="600"/>
              </a:spcBef>
            </a:pPr>
            <a:r>
              <a:rPr lang="en-US" dirty="0" smtClean="0"/>
              <a:t>What if the D$ miss rate went up 1%?  2%?</a:t>
            </a:r>
            <a:endParaRPr lang="en-US" dirty="0"/>
          </a:p>
          <a:p>
            <a:pPr>
              <a:lnSpc>
                <a:spcPct val="100000"/>
              </a:lnSpc>
              <a:spcBef>
                <a:spcPts val="600"/>
              </a:spcBef>
            </a:pPr>
            <a:r>
              <a:rPr lang="en-US" dirty="0"/>
              <a:t>What if the processor clock rate is doubled (doubling the miss penalty)?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762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762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762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762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762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7629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7629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76291">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76291">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7629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6291"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Average Memory Access Time (AMAT)</a:t>
            </a:r>
            <a:endParaRPr lang="en-US" dirty="0"/>
          </a:p>
        </p:txBody>
      </p:sp>
      <p:sp>
        <p:nvSpPr>
          <p:cNvPr id="3" name="Content Placeholder 2"/>
          <p:cNvSpPr>
            <a:spLocks noGrp="1"/>
          </p:cNvSpPr>
          <p:nvPr>
            <p:ph idx="1"/>
          </p:nvPr>
        </p:nvSpPr>
        <p:spPr>
          <a:xfrm>
            <a:off x="533400" y="914400"/>
            <a:ext cx="8153400" cy="5483552"/>
          </a:xfrm>
        </p:spPr>
        <p:txBody>
          <a:bodyPr/>
          <a:lstStyle/>
          <a:p>
            <a:pPr>
              <a:lnSpc>
                <a:spcPct val="100000"/>
              </a:lnSpc>
              <a:spcBef>
                <a:spcPts val="600"/>
              </a:spcBef>
            </a:pPr>
            <a:r>
              <a:rPr lang="en-US" dirty="0" smtClean="0"/>
              <a:t>A larger cache will have a longer access time.  An increase in hit time will likely add another stage to the pipeline.  At some point the increase in hit time for a larger cache will overcome the improvement in hit rate leading to a decrease in performance.</a:t>
            </a:r>
          </a:p>
          <a:p>
            <a:pPr>
              <a:lnSpc>
                <a:spcPct val="100000"/>
              </a:lnSpc>
              <a:spcBef>
                <a:spcPts val="600"/>
              </a:spcBef>
            </a:pPr>
            <a:r>
              <a:rPr lang="en-US" dirty="0" smtClean="0"/>
              <a:t>Average Memory Access Time (AMAT) is the average to access memory considering both hits and misses</a:t>
            </a:r>
          </a:p>
          <a:p>
            <a:pPr lvl="1">
              <a:lnSpc>
                <a:spcPct val="100000"/>
              </a:lnSpc>
              <a:spcBef>
                <a:spcPts val="600"/>
              </a:spcBef>
            </a:pPr>
            <a:endParaRPr lang="en-US" dirty="0" smtClean="0"/>
          </a:p>
          <a:p>
            <a:pPr marL="287338" lvl="1" indent="-287338" algn="ctr">
              <a:lnSpc>
                <a:spcPct val="100000"/>
              </a:lnSpc>
              <a:spcBef>
                <a:spcPts val="600"/>
              </a:spcBef>
              <a:buNone/>
            </a:pPr>
            <a:r>
              <a:rPr lang="en-US" sz="2400" dirty="0" smtClean="0">
                <a:solidFill>
                  <a:schemeClr val="accent2"/>
                </a:solidFill>
              </a:rPr>
              <a:t>AMAT =  Time for a hit  +  Miss rate x Miss penalty</a:t>
            </a:r>
          </a:p>
          <a:p>
            <a:pPr marL="287338" lvl="1" indent="-287338">
              <a:lnSpc>
                <a:spcPct val="100000"/>
              </a:lnSpc>
              <a:spcBef>
                <a:spcPts val="600"/>
              </a:spcBef>
            </a:pPr>
            <a:endParaRPr lang="en-US" dirty="0" smtClean="0">
              <a:solidFill>
                <a:schemeClr val="accent2"/>
              </a:solidFill>
            </a:endParaRPr>
          </a:p>
          <a:p>
            <a:pPr>
              <a:lnSpc>
                <a:spcPct val="100000"/>
              </a:lnSpc>
              <a:spcBef>
                <a:spcPts val="600"/>
              </a:spcBef>
            </a:pPr>
            <a:r>
              <a:rPr lang="en-US" dirty="0" smtClean="0"/>
              <a:t>What is the AMAT for a processor with a 20 </a:t>
            </a:r>
            <a:r>
              <a:rPr lang="en-US" dirty="0" err="1" smtClean="0"/>
              <a:t>psec</a:t>
            </a:r>
            <a:r>
              <a:rPr lang="en-US" dirty="0" smtClean="0"/>
              <a:t> clock, a miss penalty of 50 clock cycles, a miss rate of 0.02 misses per instruction and a cache access time of 1 clock cycle?</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8338" name="Rectangle 2"/>
          <p:cNvSpPr>
            <a:spLocks noGrp="1" noChangeArrowheads="1"/>
          </p:cNvSpPr>
          <p:nvPr>
            <p:ph type="title"/>
          </p:nvPr>
        </p:nvSpPr>
        <p:spPr/>
        <p:txBody>
          <a:bodyPr/>
          <a:lstStyle/>
          <a:p>
            <a:r>
              <a:rPr lang="en-US"/>
              <a:t>Reducing Cache Miss Rates #1</a:t>
            </a:r>
          </a:p>
        </p:txBody>
      </p:sp>
      <p:sp>
        <p:nvSpPr>
          <p:cNvPr id="1678339" name="Rectangle 3"/>
          <p:cNvSpPr>
            <a:spLocks noGrp="1" noChangeArrowheads="1"/>
          </p:cNvSpPr>
          <p:nvPr>
            <p:ph type="body" idx="1"/>
          </p:nvPr>
        </p:nvSpPr>
        <p:spPr>
          <a:xfrm>
            <a:off x="533400" y="914400"/>
            <a:ext cx="8153400" cy="5625130"/>
          </a:xfrm>
        </p:spPr>
        <p:txBody>
          <a:bodyPr/>
          <a:lstStyle/>
          <a:p>
            <a:pPr marL="457200" indent="-457200">
              <a:buFont typeface="Wingdings" pitchFamily="2" charset="2"/>
              <a:buAutoNum type="arabicPeriod"/>
            </a:pPr>
            <a:r>
              <a:rPr lang="en-US" dirty="0"/>
              <a:t>Allow more flexible block placement</a:t>
            </a:r>
          </a:p>
          <a:p>
            <a:pPr marL="457200" indent="-457200"/>
            <a:endParaRPr lang="en-US" dirty="0"/>
          </a:p>
          <a:p>
            <a:pPr marL="457200" indent="-457200"/>
            <a:r>
              <a:rPr lang="en-US" dirty="0"/>
              <a:t>In a </a:t>
            </a:r>
            <a:r>
              <a:rPr lang="en-US" dirty="0">
                <a:solidFill>
                  <a:schemeClr val="accent1"/>
                </a:solidFill>
              </a:rPr>
              <a:t>direct mapped</a:t>
            </a:r>
            <a:r>
              <a:rPr lang="en-US" dirty="0"/>
              <a:t> </a:t>
            </a:r>
            <a:r>
              <a:rPr lang="en-US" dirty="0">
                <a:solidFill>
                  <a:schemeClr val="accent1"/>
                </a:solidFill>
              </a:rPr>
              <a:t>cache</a:t>
            </a:r>
            <a:r>
              <a:rPr lang="en-US" dirty="0"/>
              <a:t> a memory block maps to exactly one cache block</a:t>
            </a:r>
          </a:p>
          <a:p>
            <a:pPr marL="457200" indent="-457200"/>
            <a:r>
              <a:rPr lang="en-US" dirty="0"/>
              <a:t>At the other extreme, could allow a memory block to be mapped to </a:t>
            </a:r>
            <a:r>
              <a:rPr lang="en-US" i="1" dirty="0"/>
              <a:t>any</a:t>
            </a:r>
            <a:r>
              <a:rPr lang="en-US" dirty="0"/>
              <a:t> cache block – </a:t>
            </a:r>
            <a:r>
              <a:rPr lang="en-US" dirty="0">
                <a:solidFill>
                  <a:schemeClr val="accent1"/>
                </a:solidFill>
              </a:rPr>
              <a:t>fully associative cache</a:t>
            </a:r>
          </a:p>
          <a:p>
            <a:pPr marL="457200" indent="-457200"/>
            <a:endParaRPr lang="en-US" dirty="0">
              <a:solidFill>
                <a:schemeClr val="accent1"/>
              </a:solidFill>
            </a:endParaRPr>
          </a:p>
          <a:p>
            <a:pPr marL="457200" indent="-457200"/>
            <a:r>
              <a:rPr lang="en-US" dirty="0"/>
              <a:t>A compromise is to divide the cache into </a:t>
            </a:r>
            <a:r>
              <a:rPr lang="en-US" dirty="0">
                <a:solidFill>
                  <a:schemeClr val="accent1"/>
                </a:solidFill>
              </a:rPr>
              <a:t>sets</a:t>
            </a:r>
            <a:r>
              <a:rPr lang="en-US" dirty="0"/>
              <a:t> each of which consists of n “ways” (</a:t>
            </a:r>
            <a:r>
              <a:rPr lang="en-US" dirty="0">
                <a:solidFill>
                  <a:schemeClr val="accent1"/>
                </a:solidFill>
              </a:rPr>
              <a:t>n-way set associative</a:t>
            </a:r>
            <a:r>
              <a:rPr lang="en-US" dirty="0"/>
              <a:t>).  A memory block maps to a unique set (specified by the index field) and can be placed in any way of that set (so there are n choices)</a:t>
            </a:r>
            <a:endParaRPr lang="en-US" dirty="0">
              <a:solidFill>
                <a:schemeClr val="accent1"/>
              </a:solidFill>
            </a:endParaRPr>
          </a:p>
          <a:p>
            <a:pPr marL="876300" lvl="1" indent="-381000" algn="ctr">
              <a:buFont typeface="Monotype Sorts" pitchFamily="2" charset="2"/>
              <a:buNone/>
            </a:pPr>
            <a:r>
              <a:rPr lang="en-US" dirty="0">
                <a:solidFill>
                  <a:srgbClr val="FF0000"/>
                </a:solidFill>
              </a:rPr>
              <a:t>(block address) modulo (# sets in the cache)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78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783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7833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7833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783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8339"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0514" name="Rectangle 2"/>
          <p:cNvSpPr>
            <a:spLocks noGrp="1" noChangeArrowheads="1"/>
          </p:cNvSpPr>
          <p:nvPr>
            <p:ph type="title"/>
          </p:nvPr>
        </p:nvSpPr>
        <p:spPr/>
        <p:txBody>
          <a:bodyPr/>
          <a:lstStyle/>
          <a:p>
            <a:r>
              <a:rPr lang="en-US"/>
              <a:t>Another Reference String Mapping</a:t>
            </a:r>
          </a:p>
        </p:txBody>
      </p:sp>
      <p:sp>
        <p:nvSpPr>
          <p:cNvPr id="1600515" name="Rectangle 3"/>
          <p:cNvSpPr>
            <a:spLocks noChangeArrowheads="1"/>
          </p:cNvSpPr>
          <p:nvPr/>
        </p:nvSpPr>
        <p:spPr bwMode="auto">
          <a:xfrm>
            <a:off x="1295400" y="2209800"/>
            <a:ext cx="990600" cy="1219200"/>
          </a:xfrm>
          <a:prstGeom prst="rect">
            <a:avLst/>
          </a:prstGeom>
          <a:noFill/>
          <a:ln w="12700">
            <a:solidFill>
              <a:schemeClr val="tx1"/>
            </a:solidFill>
            <a:miter lim="800000"/>
            <a:headEnd/>
            <a:tailEnd/>
          </a:ln>
          <a:effectLst/>
        </p:spPr>
        <p:txBody>
          <a:bodyPr wrap="none" anchor="ctr"/>
          <a:lstStyle/>
          <a:p>
            <a:endParaRPr lang="en-US"/>
          </a:p>
        </p:txBody>
      </p:sp>
      <p:sp>
        <p:nvSpPr>
          <p:cNvPr id="1600516" name="Line 4"/>
          <p:cNvSpPr>
            <a:spLocks noChangeShapeType="1"/>
          </p:cNvSpPr>
          <p:nvPr/>
        </p:nvSpPr>
        <p:spPr bwMode="auto">
          <a:xfrm>
            <a:off x="1295400" y="2819400"/>
            <a:ext cx="990600" cy="0"/>
          </a:xfrm>
          <a:prstGeom prst="line">
            <a:avLst/>
          </a:prstGeom>
          <a:noFill/>
          <a:ln w="12700">
            <a:solidFill>
              <a:schemeClr val="tx1"/>
            </a:solidFill>
            <a:round/>
            <a:headEnd/>
            <a:tailEnd/>
          </a:ln>
          <a:effectLst/>
        </p:spPr>
        <p:txBody>
          <a:bodyPr wrap="none" anchor="ctr"/>
          <a:lstStyle/>
          <a:p>
            <a:endParaRPr lang="en-US"/>
          </a:p>
        </p:txBody>
      </p:sp>
      <p:sp>
        <p:nvSpPr>
          <p:cNvPr id="1600517" name="Line 5"/>
          <p:cNvSpPr>
            <a:spLocks noChangeShapeType="1"/>
          </p:cNvSpPr>
          <p:nvPr/>
        </p:nvSpPr>
        <p:spPr bwMode="auto">
          <a:xfrm>
            <a:off x="1295400" y="2514600"/>
            <a:ext cx="990600" cy="0"/>
          </a:xfrm>
          <a:prstGeom prst="line">
            <a:avLst/>
          </a:prstGeom>
          <a:noFill/>
          <a:ln w="12700">
            <a:solidFill>
              <a:schemeClr val="tx1"/>
            </a:solidFill>
            <a:round/>
            <a:headEnd/>
            <a:tailEnd/>
          </a:ln>
          <a:effectLst/>
        </p:spPr>
        <p:txBody>
          <a:bodyPr wrap="none" anchor="ctr"/>
          <a:lstStyle/>
          <a:p>
            <a:endParaRPr lang="en-US"/>
          </a:p>
        </p:txBody>
      </p:sp>
      <p:sp>
        <p:nvSpPr>
          <p:cNvPr id="1600518" name="Line 6"/>
          <p:cNvSpPr>
            <a:spLocks noChangeShapeType="1"/>
          </p:cNvSpPr>
          <p:nvPr/>
        </p:nvSpPr>
        <p:spPr bwMode="auto">
          <a:xfrm>
            <a:off x="1295400" y="3124200"/>
            <a:ext cx="990600" cy="0"/>
          </a:xfrm>
          <a:prstGeom prst="line">
            <a:avLst/>
          </a:prstGeom>
          <a:noFill/>
          <a:ln w="12700">
            <a:solidFill>
              <a:schemeClr val="tx1"/>
            </a:solidFill>
            <a:round/>
            <a:headEnd/>
            <a:tailEnd/>
          </a:ln>
          <a:effectLst/>
        </p:spPr>
        <p:txBody>
          <a:bodyPr wrap="none" anchor="ctr"/>
          <a:lstStyle/>
          <a:p>
            <a:endParaRPr lang="en-US"/>
          </a:p>
        </p:txBody>
      </p:sp>
      <p:sp>
        <p:nvSpPr>
          <p:cNvPr id="1600519" name="Rectangle 7"/>
          <p:cNvSpPr>
            <a:spLocks noChangeArrowheads="1"/>
          </p:cNvSpPr>
          <p:nvPr/>
        </p:nvSpPr>
        <p:spPr bwMode="auto">
          <a:xfrm>
            <a:off x="3276600" y="2209800"/>
            <a:ext cx="990600" cy="1219200"/>
          </a:xfrm>
          <a:prstGeom prst="rect">
            <a:avLst/>
          </a:prstGeom>
          <a:noFill/>
          <a:ln w="12700">
            <a:solidFill>
              <a:schemeClr val="tx1"/>
            </a:solidFill>
            <a:miter lim="800000"/>
            <a:headEnd/>
            <a:tailEnd/>
          </a:ln>
          <a:effectLst/>
        </p:spPr>
        <p:txBody>
          <a:bodyPr wrap="none" anchor="ctr"/>
          <a:lstStyle/>
          <a:p>
            <a:endParaRPr lang="en-US"/>
          </a:p>
        </p:txBody>
      </p:sp>
      <p:sp>
        <p:nvSpPr>
          <p:cNvPr id="1600520" name="Line 8"/>
          <p:cNvSpPr>
            <a:spLocks noChangeShapeType="1"/>
          </p:cNvSpPr>
          <p:nvPr/>
        </p:nvSpPr>
        <p:spPr bwMode="auto">
          <a:xfrm>
            <a:off x="3276600" y="2819400"/>
            <a:ext cx="990600" cy="0"/>
          </a:xfrm>
          <a:prstGeom prst="line">
            <a:avLst/>
          </a:prstGeom>
          <a:noFill/>
          <a:ln w="12700">
            <a:solidFill>
              <a:schemeClr val="tx1"/>
            </a:solidFill>
            <a:round/>
            <a:headEnd/>
            <a:tailEnd/>
          </a:ln>
          <a:effectLst/>
        </p:spPr>
        <p:txBody>
          <a:bodyPr wrap="none" anchor="ctr"/>
          <a:lstStyle/>
          <a:p>
            <a:endParaRPr lang="en-US"/>
          </a:p>
        </p:txBody>
      </p:sp>
      <p:sp>
        <p:nvSpPr>
          <p:cNvPr id="1600521" name="Line 9"/>
          <p:cNvSpPr>
            <a:spLocks noChangeShapeType="1"/>
          </p:cNvSpPr>
          <p:nvPr/>
        </p:nvSpPr>
        <p:spPr bwMode="auto">
          <a:xfrm>
            <a:off x="3276600" y="2514600"/>
            <a:ext cx="990600" cy="0"/>
          </a:xfrm>
          <a:prstGeom prst="line">
            <a:avLst/>
          </a:prstGeom>
          <a:noFill/>
          <a:ln w="12700">
            <a:solidFill>
              <a:schemeClr val="tx1"/>
            </a:solidFill>
            <a:round/>
            <a:headEnd/>
            <a:tailEnd/>
          </a:ln>
          <a:effectLst/>
        </p:spPr>
        <p:txBody>
          <a:bodyPr wrap="none" anchor="ctr"/>
          <a:lstStyle/>
          <a:p>
            <a:endParaRPr lang="en-US"/>
          </a:p>
        </p:txBody>
      </p:sp>
      <p:sp>
        <p:nvSpPr>
          <p:cNvPr id="1600522" name="Line 10"/>
          <p:cNvSpPr>
            <a:spLocks noChangeShapeType="1"/>
          </p:cNvSpPr>
          <p:nvPr/>
        </p:nvSpPr>
        <p:spPr bwMode="auto">
          <a:xfrm>
            <a:off x="3276600" y="3124200"/>
            <a:ext cx="990600" cy="0"/>
          </a:xfrm>
          <a:prstGeom prst="line">
            <a:avLst/>
          </a:prstGeom>
          <a:noFill/>
          <a:ln w="12700">
            <a:solidFill>
              <a:schemeClr val="tx1"/>
            </a:solidFill>
            <a:round/>
            <a:headEnd/>
            <a:tailEnd/>
          </a:ln>
          <a:effectLst/>
        </p:spPr>
        <p:txBody>
          <a:bodyPr wrap="none" anchor="ctr"/>
          <a:lstStyle/>
          <a:p>
            <a:endParaRPr lang="en-US"/>
          </a:p>
        </p:txBody>
      </p:sp>
      <p:sp>
        <p:nvSpPr>
          <p:cNvPr id="1600523" name="Rectangle 11"/>
          <p:cNvSpPr>
            <a:spLocks noChangeArrowheads="1"/>
          </p:cNvSpPr>
          <p:nvPr/>
        </p:nvSpPr>
        <p:spPr bwMode="auto">
          <a:xfrm>
            <a:off x="5334000" y="2209800"/>
            <a:ext cx="990600" cy="1219200"/>
          </a:xfrm>
          <a:prstGeom prst="rect">
            <a:avLst/>
          </a:prstGeom>
          <a:noFill/>
          <a:ln w="12700">
            <a:solidFill>
              <a:schemeClr val="tx1"/>
            </a:solidFill>
            <a:miter lim="800000"/>
            <a:headEnd/>
            <a:tailEnd/>
          </a:ln>
          <a:effectLst/>
        </p:spPr>
        <p:txBody>
          <a:bodyPr wrap="none" anchor="ctr"/>
          <a:lstStyle/>
          <a:p>
            <a:endParaRPr lang="en-US"/>
          </a:p>
        </p:txBody>
      </p:sp>
      <p:sp>
        <p:nvSpPr>
          <p:cNvPr id="1600524" name="Line 12"/>
          <p:cNvSpPr>
            <a:spLocks noChangeShapeType="1"/>
          </p:cNvSpPr>
          <p:nvPr/>
        </p:nvSpPr>
        <p:spPr bwMode="auto">
          <a:xfrm>
            <a:off x="5334000" y="2819400"/>
            <a:ext cx="990600" cy="0"/>
          </a:xfrm>
          <a:prstGeom prst="line">
            <a:avLst/>
          </a:prstGeom>
          <a:noFill/>
          <a:ln w="12700">
            <a:solidFill>
              <a:schemeClr val="tx1"/>
            </a:solidFill>
            <a:round/>
            <a:headEnd/>
            <a:tailEnd/>
          </a:ln>
          <a:effectLst/>
        </p:spPr>
        <p:txBody>
          <a:bodyPr wrap="none" anchor="ctr"/>
          <a:lstStyle/>
          <a:p>
            <a:endParaRPr lang="en-US"/>
          </a:p>
        </p:txBody>
      </p:sp>
      <p:sp>
        <p:nvSpPr>
          <p:cNvPr id="1600525" name="Line 13"/>
          <p:cNvSpPr>
            <a:spLocks noChangeShapeType="1"/>
          </p:cNvSpPr>
          <p:nvPr/>
        </p:nvSpPr>
        <p:spPr bwMode="auto">
          <a:xfrm>
            <a:off x="5334000" y="2514600"/>
            <a:ext cx="990600" cy="0"/>
          </a:xfrm>
          <a:prstGeom prst="line">
            <a:avLst/>
          </a:prstGeom>
          <a:noFill/>
          <a:ln w="12700">
            <a:solidFill>
              <a:schemeClr val="tx1"/>
            </a:solidFill>
            <a:round/>
            <a:headEnd/>
            <a:tailEnd/>
          </a:ln>
          <a:effectLst/>
        </p:spPr>
        <p:txBody>
          <a:bodyPr wrap="none" anchor="ctr"/>
          <a:lstStyle/>
          <a:p>
            <a:endParaRPr lang="en-US"/>
          </a:p>
        </p:txBody>
      </p:sp>
      <p:sp>
        <p:nvSpPr>
          <p:cNvPr id="1600526" name="Line 14"/>
          <p:cNvSpPr>
            <a:spLocks noChangeShapeType="1"/>
          </p:cNvSpPr>
          <p:nvPr/>
        </p:nvSpPr>
        <p:spPr bwMode="auto">
          <a:xfrm>
            <a:off x="5334000" y="3124200"/>
            <a:ext cx="990600" cy="0"/>
          </a:xfrm>
          <a:prstGeom prst="line">
            <a:avLst/>
          </a:prstGeom>
          <a:noFill/>
          <a:ln w="12700">
            <a:solidFill>
              <a:schemeClr val="tx1"/>
            </a:solidFill>
            <a:round/>
            <a:headEnd/>
            <a:tailEnd/>
          </a:ln>
          <a:effectLst/>
        </p:spPr>
        <p:txBody>
          <a:bodyPr wrap="none" anchor="ctr"/>
          <a:lstStyle/>
          <a:p>
            <a:endParaRPr lang="en-US"/>
          </a:p>
        </p:txBody>
      </p:sp>
      <p:sp>
        <p:nvSpPr>
          <p:cNvPr id="1600527" name="Rectangle 15"/>
          <p:cNvSpPr>
            <a:spLocks noChangeArrowheads="1"/>
          </p:cNvSpPr>
          <p:nvPr/>
        </p:nvSpPr>
        <p:spPr bwMode="auto">
          <a:xfrm>
            <a:off x="7391400" y="2209800"/>
            <a:ext cx="990600" cy="1219200"/>
          </a:xfrm>
          <a:prstGeom prst="rect">
            <a:avLst/>
          </a:prstGeom>
          <a:noFill/>
          <a:ln w="12700">
            <a:solidFill>
              <a:schemeClr val="tx1"/>
            </a:solidFill>
            <a:miter lim="800000"/>
            <a:headEnd/>
            <a:tailEnd/>
          </a:ln>
          <a:effectLst/>
        </p:spPr>
        <p:txBody>
          <a:bodyPr wrap="none" anchor="ctr"/>
          <a:lstStyle/>
          <a:p>
            <a:endParaRPr lang="en-US"/>
          </a:p>
        </p:txBody>
      </p:sp>
      <p:sp>
        <p:nvSpPr>
          <p:cNvPr id="1600528" name="Line 16"/>
          <p:cNvSpPr>
            <a:spLocks noChangeShapeType="1"/>
          </p:cNvSpPr>
          <p:nvPr/>
        </p:nvSpPr>
        <p:spPr bwMode="auto">
          <a:xfrm>
            <a:off x="7391400" y="2819400"/>
            <a:ext cx="990600" cy="0"/>
          </a:xfrm>
          <a:prstGeom prst="line">
            <a:avLst/>
          </a:prstGeom>
          <a:noFill/>
          <a:ln w="12700">
            <a:solidFill>
              <a:schemeClr val="tx1"/>
            </a:solidFill>
            <a:round/>
            <a:headEnd/>
            <a:tailEnd/>
          </a:ln>
          <a:effectLst/>
        </p:spPr>
        <p:txBody>
          <a:bodyPr wrap="none" anchor="ctr"/>
          <a:lstStyle/>
          <a:p>
            <a:endParaRPr lang="en-US"/>
          </a:p>
        </p:txBody>
      </p:sp>
      <p:sp>
        <p:nvSpPr>
          <p:cNvPr id="1600529" name="Line 17"/>
          <p:cNvSpPr>
            <a:spLocks noChangeShapeType="1"/>
          </p:cNvSpPr>
          <p:nvPr/>
        </p:nvSpPr>
        <p:spPr bwMode="auto">
          <a:xfrm>
            <a:off x="7391400" y="2514600"/>
            <a:ext cx="990600" cy="0"/>
          </a:xfrm>
          <a:prstGeom prst="line">
            <a:avLst/>
          </a:prstGeom>
          <a:noFill/>
          <a:ln w="12700">
            <a:solidFill>
              <a:schemeClr val="tx1"/>
            </a:solidFill>
            <a:round/>
            <a:headEnd/>
            <a:tailEnd/>
          </a:ln>
          <a:effectLst/>
        </p:spPr>
        <p:txBody>
          <a:bodyPr wrap="none" anchor="ctr"/>
          <a:lstStyle/>
          <a:p>
            <a:endParaRPr lang="en-US"/>
          </a:p>
        </p:txBody>
      </p:sp>
      <p:sp>
        <p:nvSpPr>
          <p:cNvPr id="1600530" name="Line 18"/>
          <p:cNvSpPr>
            <a:spLocks noChangeShapeType="1"/>
          </p:cNvSpPr>
          <p:nvPr/>
        </p:nvSpPr>
        <p:spPr bwMode="auto">
          <a:xfrm>
            <a:off x="7391400" y="3124200"/>
            <a:ext cx="990600" cy="0"/>
          </a:xfrm>
          <a:prstGeom prst="line">
            <a:avLst/>
          </a:prstGeom>
          <a:noFill/>
          <a:ln w="12700">
            <a:solidFill>
              <a:schemeClr val="tx1"/>
            </a:solidFill>
            <a:round/>
            <a:headEnd/>
            <a:tailEnd/>
          </a:ln>
          <a:effectLst/>
        </p:spPr>
        <p:txBody>
          <a:bodyPr wrap="none" anchor="ctr"/>
          <a:lstStyle/>
          <a:p>
            <a:endParaRPr lang="en-US"/>
          </a:p>
        </p:txBody>
      </p:sp>
      <p:sp>
        <p:nvSpPr>
          <p:cNvPr id="1600531" name="Rectangle 19"/>
          <p:cNvSpPr>
            <a:spLocks noChangeArrowheads="1"/>
          </p:cNvSpPr>
          <p:nvPr/>
        </p:nvSpPr>
        <p:spPr bwMode="auto">
          <a:xfrm>
            <a:off x="7391400" y="4038600"/>
            <a:ext cx="990600" cy="1219200"/>
          </a:xfrm>
          <a:prstGeom prst="rect">
            <a:avLst/>
          </a:prstGeom>
          <a:noFill/>
          <a:ln w="12700">
            <a:solidFill>
              <a:schemeClr val="tx1"/>
            </a:solidFill>
            <a:miter lim="800000"/>
            <a:headEnd/>
            <a:tailEnd/>
          </a:ln>
          <a:effectLst/>
        </p:spPr>
        <p:txBody>
          <a:bodyPr wrap="none" anchor="ctr"/>
          <a:lstStyle/>
          <a:p>
            <a:endParaRPr lang="en-US"/>
          </a:p>
        </p:txBody>
      </p:sp>
      <p:sp>
        <p:nvSpPr>
          <p:cNvPr id="1600532" name="Line 20"/>
          <p:cNvSpPr>
            <a:spLocks noChangeShapeType="1"/>
          </p:cNvSpPr>
          <p:nvPr/>
        </p:nvSpPr>
        <p:spPr bwMode="auto">
          <a:xfrm>
            <a:off x="7391400" y="4648200"/>
            <a:ext cx="990600" cy="0"/>
          </a:xfrm>
          <a:prstGeom prst="line">
            <a:avLst/>
          </a:prstGeom>
          <a:noFill/>
          <a:ln w="12700">
            <a:solidFill>
              <a:schemeClr val="tx1"/>
            </a:solidFill>
            <a:round/>
            <a:headEnd/>
            <a:tailEnd/>
          </a:ln>
          <a:effectLst/>
        </p:spPr>
        <p:txBody>
          <a:bodyPr wrap="none" anchor="ctr"/>
          <a:lstStyle/>
          <a:p>
            <a:endParaRPr lang="en-US"/>
          </a:p>
        </p:txBody>
      </p:sp>
      <p:sp>
        <p:nvSpPr>
          <p:cNvPr id="1600533" name="Line 21"/>
          <p:cNvSpPr>
            <a:spLocks noChangeShapeType="1"/>
          </p:cNvSpPr>
          <p:nvPr/>
        </p:nvSpPr>
        <p:spPr bwMode="auto">
          <a:xfrm>
            <a:off x="7391400" y="4343400"/>
            <a:ext cx="990600" cy="0"/>
          </a:xfrm>
          <a:prstGeom prst="line">
            <a:avLst/>
          </a:prstGeom>
          <a:noFill/>
          <a:ln w="12700">
            <a:solidFill>
              <a:schemeClr val="tx1"/>
            </a:solidFill>
            <a:round/>
            <a:headEnd/>
            <a:tailEnd/>
          </a:ln>
          <a:effectLst/>
        </p:spPr>
        <p:txBody>
          <a:bodyPr wrap="none" anchor="ctr"/>
          <a:lstStyle/>
          <a:p>
            <a:endParaRPr lang="en-US"/>
          </a:p>
        </p:txBody>
      </p:sp>
      <p:sp>
        <p:nvSpPr>
          <p:cNvPr id="1600534" name="Line 22"/>
          <p:cNvSpPr>
            <a:spLocks noChangeShapeType="1"/>
          </p:cNvSpPr>
          <p:nvPr/>
        </p:nvSpPr>
        <p:spPr bwMode="auto">
          <a:xfrm>
            <a:off x="7391400" y="4953000"/>
            <a:ext cx="990600" cy="0"/>
          </a:xfrm>
          <a:prstGeom prst="line">
            <a:avLst/>
          </a:prstGeom>
          <a:noFill/>
          <a:ln w="12700">
            <a:solidFill>
              <a:schemeClr val="tx1"/>
            </a:solidFill>
            <a:round/>
            <a:headEnd/>
            <a:tailEnd/>
          </a:ln>
          <a:effectLst/>
        </p:spPr>
        <p:txBody>
          <a:bodyPr wrap="none" anchor="ctr"/>
          <a:lstStyle/>
          <a:p>
            <a:endParaRPr lang="en-US"/>
          </a:p>
        </p:txBody>
      </p:sp>
      <p:sp>
        <p:nvSpPr>
          <p:cNvPr id="1600535" name="Rectangle 23"/>
          <p:cNvSpPr>
            <a:spLocks noChangeArrowheads="1"/>
          </p:cNvSpPr>
          <p:nvPr/>
        </p:nvSpPr>
        <p:spPr bwMode="auto">
          <a:xfrm>
            <a:off x="5334000" y="4038600"/>
            <a:ext cx="990600" cy="1219200"/>
          </a:xfrm>
          <a:prstGeom prst="rect">
            <a:avLst/>
          </a:prstGeom>
          <a:noFill/>
          <a:ln w="12700">
            <a:solidFill>
              <a:schemeClr val="tx1"/>
            </a:solidFill>
            <a:miter lim="800000"/>
            <a:headEnd/>
            <a:tailEnd/>
          </a:ln>
          <a:effectLst/>
        </p:spPr>
        <p:txBody>
          <a:bodyPr wrap="none" anchor="ctr"/>
          <a:lstStyle/>
          <a:p>
            <a:endParaRPr lang="en-US"/>
          </a:p>
        </p:txBody>
      </p:sp>
      <p:sp>
        <p:nvSpPr>
          <p:cNvPr id="1600536" name="Line 24"/>
          <p:cNvSpPr>
            <a:spLocks noChangeShapeType="1"/>
          </p:cNvSpPr>
          <p:nvPr/>
        </p:nvSpPr>
        <p:spPr bwMode="auto">
          <a:xfrm>
            <a:off x="5334000" y="4648200"/>
            <a:ext cx="990600" cy="0"/>
          </a:xfrm>
          <a:prstGeom prst="line">
            <a:avLst/>
          </a:prstGeom>
          <a:noFill/>
          <a:ln w="12700">
            <a:solidFill>
              <a:schemeClr val="tx1"/>
            </a:solidFill>
            <a:round/>
            <a:headEnd/>
            <a:tailEnd/>
          </a:ln>
          <a:effectLst/>
        </p:spPr>
        <p:txBody>
          <a:bodyPr wrap="none" anchor="ctr"/>
          <a:lstStyle/>
          <a:p>
            <a:endParaRPr lang="en-US"/>
          </a:p>
        </p:txBody>
      </p:sp>
      <p:sp>
        <p:nvSpPr>
          <p:cNvPr id="1600537" name="Line 25"/>
          <p:cNvSpPr>
            <a:spLocks noChangeShapeType="1"/>
          </p:cNvSpPr>
          <p:nvPr/>
        </p:nvSpPr>
        <p:spPr bwMode="auto">
          <a:xfrm>
            <a:off x="5334000" y="4343400"/>
            <a:ext cx="990600" cy="0"/>
          </a:xfrm>
          <a:prstGeom prst="line">
            <a:avLst/>
          </a:prstGeom>
          <a:noFill/>
          <a:ln w="12700">
            <a:solidFill>
              <a:schemeClr val="tx1"/>
            </a:solidFill>
            <a:round/>
            <a:headEnd/>
            <a:tailEnd/>
          </a:ln>
          <a:effectLst/>
        </p:spPr>
        <p:txBody>
          <a:bodyPr wrap="none" anchor="ctr"/>
          <a:lstStyle/>
          <a:p>
            <a:endParaRPr lang="en-US"/>
          </a:p>
        </p:txBody>
      </p:sp>
      <p:sp>
        <p:nvSpPr>
          <p:cNvPr id="1600538" name="Line 26"/>
          <p:cNvSpPr>
            <a:spLocks noChangeShapeType="1"/>
          </p:cNvSpPr>
          <p:nvPr/>
        </p:nvSpPr>
        <p:spPr bwMode="auto">
          <a:xfrm>
            <a:off x="5334000" y="4953000"/>
            <a:ext cx="990600" cy="0"/>
          </a:xfrm>
          <a:prstGeom prst="line">
            <a:avLst/>
          </a:prstGeom>
          <a:noFill/>
          <a:ln w="12700">
            <a:solidFill>
              <a:schemeClr val="tx1"/>
            </a:solidFill>
            <a:round/>
            <a:headEnd/>
            <a:tailEnd/>
          </a:ln>
          <a:effectLst/>
        </p:spPr>
        <p:txBody>
          <a:bodyPr wrap="none" anchor="ctr"/>
          <a:lstStyle/>
          <a:p>
            <a:endParaRPr lang="en-US"/>
          </a:p>
        </p:txBody>
      </p:sp>
      <p:sp>
        <p:nvSpPr>
          <p:cNvPr id="1600539" name="Rectangle 27"/>
          <p:cNvSpPr>
            <a:spLocks noChangeArrowheads="1"/>
          </p:cNvSpPr>
          <p:nvPr/>
        </p:nvSpPr>
        <p:spPr bwMode="auto">
          <a:xfrm>
            <a:off x="3352800" y="4038600"/>
            <a:ext cx="990600" cy="1219200"/>
          </a:xfrm>
          <a:prstGeom prst="rect">
            <a:avLst/>
          </a:prstGeom>
          <a:noFill/>
          <a:ln w="12700">
            <a:solidFill>
              <a:schemeClr val="tx1"/>
            </a:solidFill>
            <a:miter lim="800000"/>
            <a:headEnd/>
            <a:tailEnd/>
          </a:ln>
          <a:effectLst/>
        </p:spPr>
        <p:txBody>
          <a:bodyPr wrap="none" anchor="ctr"/>
          <a:lstStyle/>
          <a:p>
            <a:endParaRPr lang="en-US"/>
          </a:p>
        </p:txBody>
      </p:sp>
      <p:sp>
        <p:nvSpPr>
          <p:cNvPr id="1600540" name="Line 28"/>
          <p:cNvSpPr>
            <a:spLocks noChangeShapeType="1"/>
          </p:cNvSpPr>
          <p:nvPr/>
        </p:nvSpPr>
        <p:spPr bwMode="auto">
          <a:xfrm>
            <a:off x="3352800" y="4648200"/>
            <a:ext cx="990600" cy="0"/>
          </a:xfrm>
          <a:prstGeom prst="line">
            <a:avLst/>
          </a:prstGeom>
          <a:noFill/>
          <a:ln w="12700">
            <a:solidFill>
              <a:schemeClr val="tx1"/>
            </a:solidFill>
            <a:round/>
            <a:headEnd/>
            <a:tailEnd/>
          </a:ln>
          <a:effectLst/>
        </p:spPr>
        <p:txBody>
          <a:bodyPr wrap="none" anchor="ctr"/>
          <a:lstStyle/>
          <a:p>
            <a:endParaRPr lang="en-US"/>
          </a:p>
        </p:txBody>
      </p:sp>
      <p:sp>
        <p:nvSpPr>
          <p:cNvPr id="1600541" name="Line 29"/>
          <p:cNvSpPr>
            <a:spLocks noChangeShapeType="1"/>
          </p:cNvSpPr>
          <p:nvPr/>
        </p:nvSpPr>
        <p:spPr bwMode="auto">
          <a:xfrm>
            <a:off x="3352800" y="4343400"/>
            <a:ext cx="990600" cy="0"/>
          </a:xfrm>
          <a:prstGeom prst="line">
            <a:avLst/>
          </a:prstGeom>
          <a:noFill/>
          <a:ln w="12700">
            <a:solidFill>
              <a:schemeClr val="tx1"/>
            </a:solidFill>
            <a:round/>
            <a:headEnd/>
            <a:tailEnd/>
          </a:ln>
          <a:effectLst/>
        </p:spPr>
        <p:txBody>
          <a:bodyPr wrap="none" anchor="ctr"/>
          <a:lstStyle/>
          <a:p>
            <a:endParaRPr lang="en-US"/>
          </a:p>
        </p:txBody>
      </p:sp>
      <p:sp>
        <p:nvSpPr>
          <p:cNvPr id="1600542" name="Line 30"/>
          <p:cNvSpPr>
            <a:spLocks noChangeShapeType="1"/>
          </p:cNvSpPr>
          <p:nvPr/>
        </p:nvSpPr>
        <p:spPr bwMode="auto">
          <a:xfrm>
            <a:off x="3352800" y="4953000"/>
            <a:ext cx="990600" cy="0"/>
          </a:xfrm>
          <a:prstGeom prst="line">
            <a:avLst/>
          </a:prstGeom>
          <a:noFill/>
          <a:ln w="12700">
            <a:solidFill>
              <a:schemeClr val="tx1"/>
            </a:solidFill>
            <a:round/>
            <a:headEnd/>
            <a:tailEnd/>
          </a:ln>
          <a:effectLst/>
        </p:spPr>
        <p:txBody>
          <a:bodyPr wrap="none" anchor="ctr"/>
          <a:lstStyle/>
          <a:p>
            <a:endParaRPr lang="en-US"/>
          </a:p>
        </p:txBody>
      </p:sp>
      <p:sp>
        <p:nvSpPr>
          <p:cNvPr id="1600543" name="Rectangle 31"/>
          <p:cNvSpPr>
            <a:spLocks noChangeArrowheads="1"/>
          </p:cNvSpPr>
          <p:nvPr/>
        </p:nvSpPr>
        <p:spPr bwMode="auto">
          <a:xfrm>
            <a:off x="1295400" y="4038600"/>
            <a:ext cx="990600" cy="1219200"/>
          </a:xfrm>
          <a:prstGeom prst="rect">
            <a:avLst/>
          </a:prstGeom>
          <a:noFill/>
          <a:ln w="12700">
            <a:solidFill>
              <a:schemeClr val="tx1"/>
            </a:solidFill>
            <a:miter lim="800000"/>
            <a:headEnd/>
            <a:tailEnd/>
          </a:ln>
          <a:effectLst/>
        </p:spPr>
        <p:txBody>
          <a:bodyPr wrap="none" anchor="ctr"/>
          <a:lstStyle/>
          <a:p>
            <a:endParaRPr lang="en-US"/>
          </a:p>
        </p:txBody>
      </p:sp>
      <p:sp>
        <p:nvSpPr>
          <p:cNvPr id="1600544" name="Line 32"/>
          <p:cNvSpPr>
            <a:spLocks noChangeShapeType="1"/>
          </p:cNvSpPr>
          <p:nvPr/>
        </p:nvSpPr>
        <p:spPr bwMode="auto">
          <a:xfrm>
            <a:off x="1295400" y="4648200"/>
            <a:ext cx="990600" cy="0"/>
          </a:xfrm>
          <a:prstGeom prst="line">
            <a:avLst/>
          </a:prstGeom>
          <a:noFill/>
          <a:ln w="12700">
            <a:solidFill>
              <a:schemeClr val="tx1"/>
            </a:solidFill>
            <a:round/>
            <a:headEnd/>
            <a:tailEnd/>
          </a:ln>
          <a:effectLst/>
        </p:spPr>
        <p:txBody>
          <a:bodyPr wrap="none" anchor="ctr"/>
          <a:lstStyle/>
          <a:p>
            <a:endParaRPr lang="en-US"/>
          </a:p>
        </p:txBody>
      </p:sp>
      <p:sp>
        <p:nvSpPr>
          <p:cNvPr id="1600545" name="Line 33"/>
          <p:cNvSpPr>
            <a:spLocks noChangeShapeType="1"/>
          </p:cNvSpPr>
          <p:nvPr/>
        </p:nvSpPr>
        <p:spPr bwMode="auto">
          <a:xfrm>
            <a:off x="1295400" y="4343400"/>
            <a:ext cx="990600" cy="0"/>
          </a:xfrm>
          <a:prstGeom prst="line">
            <a:avLst/>
          </a:prstGeom>
          <a:noFill/>
          <a:ln w="12700">
            <a:solidFill>
              <a:schemeClr val="tx1"/>
            </a:solidFill>
            <a:round/>
            <a:headEnd/>
            <a:tailEnd/>
          </a:ln>
          <a:effectLst/>
        </p:spPr>
        <p:txBody>
          <a:bodyPr wrap="none" anchor="ctr"/>
          <a:lstStyle/>
          <a:p>
            <a:endParaRPr lang="en-US"/>
          </a:p>
        </p:txBody>
      </p:sp>
      <p:sp>
        <p:nvSpPr>
          <p:cNvPr id="1600546" name="Line 34"/>
          <p:cNvSpPr>
            <a:spLocks noChangeShapeType="1"/>
          </p:cNvSpPr>
          <p:nvPr/>
        </p:nvSpPr>
        <p:spPr bwMode="auto">
          <a:xfrm>
            <a:off x="1295400" y="4953000"/>
            <a:ext cx="990600" cy="0"/>
          </a:xfrm>
          <a:prstGeom prst="line">
            <a:avLst/>
          </a:prstGeom>
          <a:noFill/>
          <a:ln w="12700">
            <a:solidFill>
              <a:schemeClr val="tx1"/>
            </a:solidFill>
            <a:round/>
            <a:headEnd/>
            <a:tailEnd/>
          </a:ln>
          <a:effectLst/>
        </p:spPr>
        <p:txBody>
          <a:bodyPr wrap="none" anchor="ctr"/>
          <a:lstStyle/>
          <a:p>
            <a:endParaRPr lang="en-US"/>
          </a:p>
        </p:txBody>
      </p:sp>
      <p:sp>
        <p:nvSpPr>
          <p:cNvPr id="1600547" name="Text Box 35"/>
          <p:cNvSpPr txBox="1">
            <a:spLocks noChangeArrowheads="1"/>
          </p:cNvSpPr>
          <p:nvPr/>
        </p:nvSpPr>
        <p:spPr bwMode="auto">
          <a:xfrm>
            <a:off x="1355725" y="1789113"/>
            <a:ext cx="311150" cy="366712"/>
          </a:xfrm>
          <a:prstGeom prst="rect">
            <a:avLst/>
          </a:prstGeom>
          <a:noFill/>
          <a:ln w="12700">
            <a:noFill/>
            <a:miter lim="800000"/>
            <a:headEnd/>
            <a:tailEnd/>
          </a:ln>
          <a:effectLst/>
        </p:spPr>
        <p:txBody>
          <a:bodyPr wrap="none">
            <a:spAutoFit/>
          </a:bodyPr>
          <a:lstStyle/>
          <a:p>
            <a:r>
              <a:rPr lang="en-US" b="1">
                <a:solidFill>
                  <a:schemeClr val="tx1"/>
                </a:solidFill>
              </a:rPr>
              <a:t>0</a:t>
            </a:r>
          </a:p>
        </p:txBody>
      </p:sp>
      <p:sp>
        <p:nvSpPr>
          <p:cNvPr id="1600548" name="Text Box 36"/>
          <p:cNvSpPr txBox="1">
            <a:spLocks noChangeArrowheads="1"/>
          </p:cNvSpPr>
          <p:nvPr/>
        </p:nvSpPr>
        <p:spPr bwMode="auto">
          <a:xfrm>
            <a:off x="3260725" y="1789113"/>
            <a:ext cx="311150" cy="366712"/>
          </a:xfrm>
          <a:prstGeom prst="rect">
            <a:avLst/>
          </a:prstGeom>
          <a:noFill/>
          <a:ln w="12700">
            <a:noFill/>
            <a:miter lim="800000"/>
            <a:headEnd/>
            <a:tailEnd/>
          </a:ln>
          <a:effectLst/>
        </p:spPr>
        <p:txBody>
          <a:bodyPr wrap="none">
            <a:spAutoFit/>
          </a:bodyPr>
          <a:lstStyle/>
          <a:p>
            <a:r>
              <a:rPr lang="en-US" b="1">
                <a:solidFill>
                  <a:schemeClr val="tx1"/>
                </a:solidFill>
              </a:rPr>
              <a:t>4</a:t>
            </a:r>
          </a:p>
        </p:txBody>
      </p:sp>
      <p:sp>
        <p:nvSpPr>
          <p:cNvPr id="1600549" name="Text Box 37"/>
          <p:cNvSpPr txBox="1">
            <a:spLocks noChangeArrowheads="1"/>
          </p:cNvSpPr>
          <p:nvPr/>
        </p:nvSpPr>
        <p:spPr bwMode="auto">
          <a:xfrm>
            <a:off x="5241925" y="1789113"/>
            <a:ext cx="311150" cy="366712"/>
          </a:xfrm>
          <a:prstGeom prst="rect">
            <a:avLst/>
          </a:prstGeom>
          <a:noFill/>
          <a:ln w="12700">
            <a:noFill/>
            <a:miter lim="800000"/>
            <a:headEnd/>
            <a:tailEnd/>
          </a:ln>
          <a:effectLst/>
        </p:spPr>
        <p:txBody>
          <a:bodyPr wrap="none">
            <a:spAutoFit/>
          </a:bodyPr>
          <a:lstStyle/>
          <a:p>
            <a:r>
              <a:rPr lang="en-US" b="1">
                <a:solidFill>
                  <a:schemeClr val="tx1"/>
                </a:solidFill>
              </a:rPr>
              <a:t>0</a:t>
            </a:r>
          </a:p>
        </p:txBody>
      </p:sp>
      <p:sp>
        <p:nvSpPr>
          <p:cNvPr id="1600550" name="Text Box 38"/>
          <p:cNvSpPr txBox="1">
            <a:spLocks noChangeArrowheads="1"/>
          </p:cNvSpPr>
          <p:nvPr/>
        </p:nvSpPr>
        <p:spPr bwMode="auto">
          <a:xfrm>
            <a:off x="7375525" y="1789113"/>
            <a:ext cx="311150" cy="366712"/>
          </a:xfrm>
          <a:prstGeom prst="rect">
            <a:avLst/>
          </a:prstGeom>
          <a:noFill/>
          <a:ln w="12700">
            <a:noFill/>
            <a:miter lim="800000"/>
            <a:headEnd/>
            <a:tailEnd/>
          </a:ln>
          <a:effectLst/>
        </p:spPr>
        <p:txBody>
          <a:bodyPr wrap="none">
            <a:spAutoFit/>
          </a:bodyPr>
          <a:lstStyle/>
          <a:p>
            <a:r>
              <a:rPr lang="en-US" b="1">
                <a:solidFill>
                  <a:schemeClr val="tx1"/>
                </a:solidFill>
              </a:rPr>
              <a:t>4</a:t>
            </a:r>
          </a:p>
        </p:txBody>
      </p:sp>
      <p:sp>
        <p:nvSpPr>
          <p:cNvPr id="1600551" name="Text Box 39"/>
          <p:cNvSpPr txBox="1">
            <a:spLocks noChangeArrowheads="1"/>
          </p:cNvSpPr>
          <p:nvPr/>
        </p:nvSpPr>
        <p:spPr bwMode="auto">
          <a:xfrm>
            <a:off x="1219200" y="3657600"/>
            <a:ext cx="311150" cy="366713"/>
          </a:xfrm>
          <a:prstGeom prst="rect">
            <a:avLst/>
          </a:prstGeom>
          <a:noFill/>
          <a:ln w="12700">
            <a:noFill/>
            <a:miter lim="800000"/>
            <a:headEnd/>
            <a:tailEnd/>
          </a:ln>
          <a:effectLst/>
        </p:spPr>
        <p:txBody>
          <a:bodyPr wrap="none">
            <a:spAutoFit/>
          </a:bodyPr>
          <a:lstStyle/>
          <a:p>
            <a:r>
              <a:rPr lang="en-US" b="1">
                <a:solidFill>
                  <a:schemeClr val="tx1"/>
                </a:solidFill>
              </a:rPr>
              <a:t>0</a:t>
            </a:r>
          </a:p>
        </p:txBody>
      </p:sp>
      <p:sp>
        <p:nvSpPr>
          <p:cNvPr id="1600552" name="Text Box 40"/>
          <p:cNvSpPr txBox="1">
            <a:spLocks noChangeArrowheads="1"/>
          </p:cNvSpPr>
          <p:nvPr/>
        </p:nvSpPr>
        <p:spPr bwMode="auto">
          <a:xfrm>
            <a:off x="3260725" y="3617913"/>
            <a:ext cx="311150" cy="366712"/>
          </a:xfrm>
          <a:prstGeom prst="rect">
            <a:avLst/>
          </a:prstGeom>
          <a:noFill/>
          <a:ln w="12700">
            <a:noFill/>
            <a:miter lim="800000"/>
            <a:headEnd/>
            <a:tailEnd/>
          </a:ln>
          <a:effectLst/>
        </p:spPr>
        <p:txBody>
          <a:bodyPr wrap="none">
            <a:spAutoFit/>
          </a:bodyPr>
          <a:lstStyle/>
          <a:p>
            <a:r>
              <a:rPr lang="en-US" b="1">
                <a:solidFill>
                  <a:schemeClr val="tx1"/>
                </a:solidFill>
              </a:rPr>
              <a:t>4</a:t>
            </a:r>
          </a:p>
        </p:txBody>
      </p:sp>
      <p:sp>
        <p:nvSpPr>
          <p:cNvPr id="1600553" name="Text Box 41"/>
          <p:cNvSpPr txBox="1">
            <a:spLocks noChangeArrowheads="1"/>
          </p:cNvSpPr>
          <p:nvPr/>
        </p:nvSpPr>
        <p:spPr bwMode="auto">
          <a:xfrm>
            <a:off x="5318125" y="3617913"/>
            <a:ext cx="311150" cy="366712"/>
          </a:xfrm>
          <a:prstGeom prst="rect">
            <a:avLst/>
          </a:prstGeom>
          <a:noFill/>
          <a:ln w="12700">
            <a:noFill/>
            <a:miter lim="800000"/>
            <a:headEnd/>
            <a:tailEnd/>
          </a:ln>
          <a:effectLst/>
        </p:spPr>
        <p:txBody>
          <a:bodyPr wrap="none">
            <a:spAutoFit/>
          </a:bodyPr>
          <a:lstStyle/>
          <a:p>
            <a:r>
              <a:rPr lang="en-US" b="1">
                <a:solidFill>
                  <a:schemeClr val="tx1"/>
                </a:solidFill>
              </a:rPr>
              <a:t>0</a:t>
            </a:r>
          </a:p>
        </p:txBody>
      </p:sp>
      <p:sp>
        <p:nvSpPr>
          <p:cNvPr id="1600554" name="Text Box 42"/>
          <p:cNvSpPr txBox="1">
            <a:spLocks noChangeArrowheads="1"/>
          </p:cNvSpPr>
          <p:nvPr/>
        </p:nvSpPr>
        <p:spPr bwMode="auto">
          <a:xfrm>
            <a:off x="7299325" y="3617913"/>
            <a:ext cx="311150" cy="366712"/>
          </a:xfrm>
          <a:prstGeom prst="rect">
            <a:avLst/>
          </a:prstGeom>
          <a:noFill/>
          <a:ln w="12700">
            <a:noFill/>
            <a:miter lim="800000"/>
            <a:headEnd/>
            <a:tailEnd/>
          </a:ln>
          <a:effectLst/>
        </p:spPr>
        <p:txBody>
          <a:bodyPr wrap="none">
            <a:spAutoFit/>
          </a:bodyPr>
          <a:lstStyle/>
          <a:p>
            <a:r>
              <a:rPr lang="en-US" b="1">
                <a:solidFill>
                  <a:schemeClr val="tx1"/>
                </a:solidFill>
              </a:rPr>
              <a:t>4</a:t>
            </a:r>
          </a:p>
        </p:txBody>
      </p:sp>
      <p:sp>
        <p:nvSpPr>
          <p:cNvPr id="1600555" name="Rectangle 43"/>
          <p:cNvSpPr>
            <a:spLocks noChangeArrowheads="1"/>
          </p:cNvSpPr>
          <p:nvPr/>
        </p:nvSpPr>
        <p:spPr bwMode="auto">
          <a:xfrm>
            <a:off x="762000" y="2209800"/>
            <a:ext cx="533400" cy="1219200"/>
          </a:xfrm>
          <a:prstGeom prst="rect">
            <a:avLst/>
          </a:prstGeom>
          <a:noFill/>
          <a:ln w="12700">
            <a:solidFill>
              <a:schemeClr val="tx1"/>
            </a:solidFill>
            <a:miter lim="800000"/>
            <a:headEnd/>
            <a:tailEnd/>
          </a:ln>
          <a:effectLst/>
        </p:spPr>
        <p:txBody>
          <a:bodyPr wrap="none" anchor="ctr"/>
          <a:lstStyle/>
          <a:p>
            <a:endParaRPr lang="en-US"/>
          </a:p>
        </p:txBody>
      </p:sp>
      <p:sp>
        <p:nvSpPr>
          <p:cNvPr id="1600556" name="Line 44"/>
          <p:cNvSpPr>
            <a:spLocks noChangeShapeType="1"/>
          </p:cNvSpPr>
          <p:nvPr/>
        </p:nvSpPr>
        <p:spPr bwMode="auto">
          <a:xfrm>
            <a:off x="762000" y="2819400"/>
            <a:ext cx="533400" cy="0"/>
          </a:xfrm>
          <a:prstGeom prst="line">
            <a:avLst/>
          </a:prstGeom>
          <a:noFill/>
          <a:ln w="12700">
            <a:solidFill>
              <a:schemeClr val="tx1"/>
            </a:solidFill>
            <a:round/>
            <a:headEnd/>
            <a:tailEnd/>
          </a:ln>
          <a:effectLst/>
        </p:spPr>
        <p:txBody>
          <a:bodyPr wrap="none" anchor="ctr"/>
          <a:lstStyle/>
          <a:p>
            <a:endParaRPr lang="en-US"/>
          </a:p>
        </p:txBody>
      </p:sp>
      <p:sp>
        <p:nvSpPr>
          <p:cNvPr id="1600557" name="Line 45"/>
          <p:cNvSpPr>
            <a:spLocks noChangeShapeType="1"/>
          </p:cNvSpPr>
          <p:nvPr/>
        </p:nvSpPr>
        <p:spPr bwMode="auto">
          <a:xfrm>
            <a:off x="762000" y="2514600"/>
            <a:ext cx="533400" cy="0"/>
          </a:xfrm>
          <a:prstGeom prst="line">
            <a:avLst/>
          </a:prstGeom>
          <a:noFill/>
          <a:ln w="12700">
            <a:solidFill>
              <a:schemeClr val="tx1"/>
            </a:solidFill>
            <a:round/>
            <a:headEnd/>
            <a:tailEnd/>
          </a:ln>
          <a:effectLst/>
        </p:spPr>
        <p:txBody>
          <a:bodyPr wrap="none" anchor="ctr"/>
          <a:lstStyle/>
          <a:p>
            <a:endParaRPr lang="en-US"/>
          </a:p>
        </p:txBody>
      </p:sp>
      <p:sp>
        <p:nvSpPr>
          <p:cNvPr id="1600558" name="Line 46"/>
          <p:cNvSpPr>
            <a:spLocks noChangeShapeType="1"/>
          </p:cNvSpPr>
          <p:nvPr/>
        </p:nvSpPr>
        <p:spPr bwMode="auto">
          <a:xfrm>
            <a:off x="762000" y="3124200"/>
            <a:ext cx="533400" cy="0"/>
          </a:xfrm>
          <a:prstGeom prst="line">
            <a:avLst/>
          </a:prstGeom>
          <a:noFill/>
          <a:ln w="12700">
            <a:solidFill>
              <a:schemeClr val="tx1"/>
            </a:solidFill>
            <a:round/>
            <a:headEnd/>
            <a:tailEnd/>
          </a:ln>
          <a:effectLst/>
        </p:spPr>
        <p:txBody>
          <a:bodyPr wrap="none" anchor="ctr"/>
          <a:lstStyle/>
          <a:p>
            <a:endParaRPr lang="en-US"/>
          </a:p>
        </p:txBody>
      </p:sp>
      <p:sp>
        <p:nvSpPr>
          <p:cNvPr id="1600559" name="Rectangle 47"/>
          <p:cNvSpPr>
            <a:spLocks noChangeArrowheads="1"/>
          </p:cNvSpPr>
          <p:nvPr/>
        </p:nvSpPr>
        <p:spPr bwMode="auto">
          <a:xfrm>
            <a:off x="2743200" y="2209800"/>
            <a:ext cx="533400" cy="1219200"/>
          </a:xfrm>
          <a:prstGeom prst="rect">
            <a:avLst/>
          </a:prstGeom>
          <a:noFill/>
          <a:ln w="12700">
            <a:solidFill>
              <a:schemeClr val="tx1"/>
            </a:solidFill>
            <a:miter lim="800000"/>
            <a:headEnd/>
            <a:tailEnd/>
          </a:ln>
          <a:effectLst/>
        </p:spPr>
        <p:txBody>
          <a:bodyPr wrap="none" anchor="ctr"/>
          <a:lstStyle/>
          <a:p>
            <a:endParaRPr lang="en-US"/>
          </a:p>
        </p:txBody>
      </p:sp>
      <p:sp>
        <p:nvSpPr>
          <p:cNvPr id="1600560" name="Line 48"/>
          <p:cNvSpPr>
            <a:spLocks noChangeShapeType="1"/>
          </p:cNvSpPr>
          <p:nvPr/>
        </p:nvSpPr>
        <p:spPr bwMode="auto">
          <a:xfrm>
            <a:off x="2743200" y="2819400"/>
            <a:ext cx="533400" cy="0"/>
          </a:xfrm>
          <a:prstGeom prst="line">
            <a:avLst/>
          </a:prstGeom>
          <a:noFill/>
          <a:ln w="12700">
            <a:solidFill>
              <a:schemeClr val="tx1"/>
            </a:solidFill>
            <a:round/>
            <a:headEnd/>
            <a:tailEnd/>
          </a:ln>
          <a:effectLst/>
        </p:spPr>
        <p:txBody>
          <a:bodyPr wrap="none" anchor="ctr"/>
          <a:lstStyle/>
          <a:p>
            <a:endParaRPr lang="en-US"/>
          </a:p>
        </p:txBody>
      </p:sp>
      <p:sp>
        <p:nvSpPr>
          <p:cNvPr id="1600561" name="Line 49"/>
          <p:cNvSpPr>
            <a:spLocks noChangeShapeType="1"/>
          </p:cNvSpPr>
          <p:nvPr/>
        </p:nvSpPr>
        <p:spPr bwMode="auto">
          <a:xfrm>
            <a:off x="2743200" y="2514600"/>
            <a:ext cx="533400" cy="0"/>
          </a:xfrm>
          <a:prstGeom prst="line">
            <a:avLst/>
          </a:prstGeom>
          <a:noFill/>
          <a:ln w="12700">
            <a:solidFill>
              <a:schemeClr val="tx1"/>
            </a:solidFill>
            <a:round/>
            <a:headEnd/>
            <a:tailEnd/>
          </a:ln>
          <a:effectLst/>
        </p:spPr>
        <p:txBody>
          <a:bodyPr wrap="none" anchor="ctr"/>
          <a:lstStyle/>
          <a:p>
            <a:endParaRPr lang="en-US"/>
          </a:p>
        </p:txBody>
      </p:sp>
      <p:sp>
        <p:nvSpPr>
          <p:cNvPr id="1600562" name="Line 50"/>
          <p:cNvSpPr>
            <a:spLocks noChangeShapeType="1"/>
          </p:cNvSpPr>
          <p:nvPr/>
        </p:nvSpPr>
        <p:spPr bwMode="auto">
          <a:xfrm>
            <a:off x="2743200" y="3124200"/>
            <a:ext cx="533400" cy="0"/>
          </a:xfrm>
          <a:prstGeom prst="line">
            <a:avLst/>
          </a:prstGeom>
          <a:noFill/>
          <a:ln w="12700">
            <a:solidFill>
              <a:schemeClr val="tx1"/>
            </a:solidFill>
            <a:round/>
            <a:headEnd/>
            <a:tailEnd/>
          </a:ln>
          <a:effectLst/>
        </p:spPr>
        <p:txBody>
          <a:bodyPr wrap="none" anchor="ctr"/>
          <a:lstStyle/>
          <a:p>
            <a:endParaRPr lang="en-US"/>
          </a:p>
        </p:txBody>
      </p:sp>
      <p:sp>
        <p:nvSpPr>
          <p:cNvPr id="1600563" name="Rectangle 51"/>
          <p:cNvSpPr>
            <a:spLocks noChangeArrowheads="1"/>
          </p:cNvSpPr>
          <p:nvPr/>
        </p:nvSpPr>
        <p:spPr bwMode="auto">
          <a:xfrm>
            <a:off x="4800600" y="2209800"/>
            <a:ext cx="533400" cy="1219200"/>
          </a:xfrm>
          <a:prstGeom prst="rect">
            <a:avLst/>
          </a:prstGeom>
          <a:noFill/>
          <a:ln w="12700">
            <a:solidFill>
              <a:schemeClr val="tx1"/>
            </a:solidFill>
            <a:miter lim="800000"/>
            <a:headEnd/>
            <a:tailEnd/>
          </a:ln>
          <a:effectLst/>
        </p:spPr>
        <p:txBody>
          <a:bodyPr wrap="none" anchor="ctr"/>
          <a:lstStyle/>
          <a:p>
            <a:endParaRPr lang="en-US"/>
          </a:p>
        </p:txBody>
      </p:sp>
      <p:sp>
        <p:nvSpPr>
          <p:cNvPr id="1600564" name="Line 52"/>
          <p:cNvSpPr>
            <a:spLocks noChangeShapeType="1"/>
          </p:cNvSpPr>
          <p:nvPr/>
        </p:nvSpPr>
        <p:spPr bwMode="auto">
          <a:xfrm>
            <a:off x="4800600" y="2819400"/>
            <a:ext cx="533400" cy="0"/>
          </a:xfrm>
          <a:prstGeom prst="line">
            <a:avLst/>
          </a:prstGeom>
          <a:noFill/>
          <a:ln w="12700">
            <a:solidFill>
              <a:schemeClr val="tx1"/>
            </a:solidFill>
            <a:round/>
            <a:headEnd/>
            <a:tailEnd/>
          </a:ln>
          <a:effectLst/>
        </p:spPr>
        <p:txBody>
          <a:bodyPr wrap="none" anchor="ctr"/>
          <a:lstStyle/>
          <a:p>
            <a:endParaRPr lang="en-US"/>
          </a:p>
        </p:txBody>
      </p:sp>
      <p:sp>
        <p:nvSpPr>
          <p:cNvPr id="1600565" name="Line 53"/>
          <p:cNvSpPr>
            <a:spLocks noChangeShapeType="1"/>
          </p:cNvSpPr>
          <p:nvPr/>
        </p:nvSpPr>
        <p:spPr bwMode="auto">
          <a:xfrm>
            <a:off x="4800600" y="2514600"/>
            <a:ext cx="533400" cy="0"/>
          </a:xfrm>
          <a:prstGeom prst="line">
            <a:avLst/>
          </a:prstGeom>
          <a:noFill/>
          <a:ln w="12700">
            <a:solidFill>
              <a:schemeClr val="tx1"/>
            </a:solidFill>
            <a:round/>
            <a:headEnd/>
            <a:tailEnd/>
          </a:ln>
          <a:effectLst/>
        </p:spPr>
        <p:txBody>
          <a:bodyPr wrap="none" anchor="ctr"/>
          <a:lstStyle/>
          <a:p>
            <a:endParaRPr lang="en-US"/>
          </a:p>
        </p:txBody>
      </p:sp>
      <p:sp>
        <p:nvSpPr>
          <p:cNvPr id="1600566" name="Line 54"/>
          <p:cNvSpPr>
            <a:spLocks noChangeShapeType="1"/>
          </p:cNvSpPr>
          <p:nvPr/>
        </p:nvSpPr>
        <p:spPr bwMode="auto">
          <a:xfrm>
            <a:off x="4800600" y="3124200"/>
            <a:ext cx="533400" cy="0"/>
          </a:xfrm>
          <a:prstGeom prst="line">
            <a:avLst/>
          </a:prstGeom>
          <a:noFill/>
          <a:ln w="12700">
            <a:solidFill>
              <a:schemeClr val="tx1"/>
            </a:solidFill>
            <a:round/>
            <a:headEnd/>
            <a:tailEnd/>
          </a:ln>
          <a:effectLst/>
        </p:spPr>
        <p:txBody>
          <a:bodyPr wrap="none" anchor="ctr"/>
          <a:lstStyle/>
          <a:p>
            <a:endParaRPr lang="en-US"/>
          </a:p>
        </p:txBody>
      </p:sp>
      <p:sp>
        <p:nvSpPr>
          <p:cNvPr id="1600567" name="Rectangle 55"/>
          <p:cNvSpPr>
            <a:spLocks noChangeArrowheads="1"/>
          </p:cNvSpPr>
          <p:nvPr/>
        </p:nvSpPr>
        <p:spPr bwMode="auto">
          <a:xfrm>
            <a:off x="6858000" y="2209800"/>
            <a:ext cx="533400" cy="1219200"/>
          </a:xfrm>
          <a:prstGeom prst="rect">
            <a:avLst/>
          </a:prstGeom>
          <a:noFill/>
          <a:ln w="12700">
            <a:solidFill>
              <a:schemeClr val="tx1"/>
            </a:solidFill>
            <a:miter lim="800000"/>
            <a:headEnd/>
            <a:tailEnd/>
          </a:ln>
          <a:effectLst/>
        </p:spPr>
        <p:txBody>
          <a:bodyPr wrap="none" anchor="ctr"/>
          <a:lstStyle/>
          <a:p>
            <a:endParaRPr lang="en-US"/>
          </a:p>
        </p:txBody>
      </p:sp>
      <p:sp>
        <p:nvSpPr>
          <p:cNvPr id="1600568" name="Line 56"/>
          <p:cNvSpPr>
            <a:spLocks noChangeShapeType="1"/>
          </p:cNvSpPr>
          <p:nvPr/>
        </p:nvSpPr>
        <p:spPr bwMode="auto">
          <a:xfrm>
            <a:off x="6858000" y="2819400"/>
            <a:ext cx="533400" cy="0"/>
          </a:xfrm>
          <a:prstGeom prst="line">
            <a:avLst/>
          </a:prstGeom>
          <a:noFill/>
          <a:ln w="12700">
            <a:solidFill>
              <a:schemeClr val="tx1"/>
            </a:solidFill>
            <a:round/>
            <a:headEnd/>
            <a:tailEnd/>
          </a:ln>
          <a:effectLst/>
        </p:spPr>
        <p:txBody>
          <a:bodyPr wrap="none" anchor="ctr"/>
          <a:lstStyle/>
          <a:p>
            <a:endParaRPr lang="en-US"/>
          </a:p>
        </p:txBody>
      </p:sp>
      <p:sp>
        <p:nvSpPr>
          <p:cNvPr id="1600569" name="Line 57"/>
          <p:cNvSpPr>
            <a:spLocks noChangeShapeType="1"/>
          </p:cNvSpPr>
          <p:nvPr/>
        </p:nvSpPr>
        <p:spPr bwMode="auto">
          <a:xfrm>
            <a:off x="6858000" y="2514600"/>
            <a:ext cx="533400" cy="0"/>
          </a:xfrm>
          <a:prstGeom prst="line">
            <a:avLst/>
          </a:prstGeom>
          <a:noFill/>
          <a:ln w="12700">
            <a:solidFill>
              <a:schemeClr val="tx1"/>
            </a:solidFill>
            <a:round/>
            <a:headEnd/>
            <a:tailEnd/>
          </a:ln>
          <a:effectLst/>
        </p:spPr>
        <p:txBody>
          <a:bodyPr wrap="none" anchor="ctr"/>
          <a:lstStyle/>
          <a:p>
            <a:endParaRPr lang="en-US"/>
          </a:p>
        </p:txBody>
      </p:sp>
      <p:sp>
        <p:nvSpPr>
          <p:cNvPr id="1600570" name="Line 58"/>
          <p:cNvSpPr>
            <a:spLocks noChangeShapeType="1"/>
          </p:cNvSpPr>
          <p:nvPr/>
        </p:nvSpPr>
        <p:spPr bwMode="auto">
          <a:xfrm>
            <a:off x="6858000" y="3124200"/>
            <a:ext cx="533400" cy="0"/>
          </a:xfrm>
          <a:prstGeom prst="line">
            <a:avLst/>
          </a:prstGeom>
          <a:noFill/>
          <a:ln w="12700">
            <a:solidFill>
              <a:schemeClr val="tx1"/>
            </a:solidFill>
            <a:round/>
            <a:headEnd/>
            <a:tailEnd/>
          </a:ln>
          <a:effectLst/>
        </p:spPr>
        <p:txBody>
          <a:bodyPr wrap="none" anchor="ctr"/>
          <a:lstStyle/>
          <a:p>
            <a:endParaRPr lang="en-US"/>
          </a:p>
        </p:txBody>
      </p:sp>
      <p:sp>
        <p:nvSpPr>
          <p:cNvPr id="1600571" name="Rectangle 59"/>
          <p:cNvSpPr>
            <a:spLocks noChangeArrowheads="1"/>
          </p:cNvSpPr>
          <p:nvPr/>
        </p:nvSpPr>
        <p:spPr bwMode="auto">
          <a:xfrm>
            <a:off x="762000" y="4038600"/>
            <a:ext cx="533400" cy="1219200"/>
          </a:xfrm>
          <a:prstGeom prst="rect">
            <a:avLst/>
          </a:prstGeom>
          <a:noFill/>
          <a:ln w="12700">
            <a:solidFill>
              <a:schemeClr val="tx1"/>
            </a:solidFill>
            <a:miter lim="800000"/>
            <a:headEnd/>
            <a:tailEnd/>
          </a:ln>
          <a:effectLst/>
        </p:spPr>
        <p:txBody>
          <a:bodyPr wrap="none" anchor="ctr"/>
          <a:lstStyle/>
          <a:p>
            <a:endParaRPr lang="en-US"/>
          </a:p>
        </p:txBody>
      </p:sp>
      <p:sp>
        <p:nvSpPr>
          <p:cNvPr id="1600572" name="Line 60"/>
          <p:cNvSpPr>
            <a:spLocks noChangeShapeType="1"/>
          </p:cNvSpPr>
          <p:nvPr/>
        </p:nvSpPr>
        <p:spPr bwMode="auto">
          <a:xfrm>
            <a:off x="762000" y="4648200"/>
            <a:ext cx="533400" cy="0"/>
          </a:xfrm>
          <a:prstGeom prst="line">
            <a:avLst/>
          </a:prstGeom>
          <a:noFill/>
          <a:ln w="12700">
            <a:solidFill>
              <a:schemeClr val="tx1"/>
            </a:solidFill>
            <a:round/>
            <a:headEnd/>
            <a:tailEnd/>
          </a:ln>
          <a:effectLst/>
        </p:spPr>
        <p:txBody>
          <a:bodyPr wrap="none" anchor="ctr"/>
          <a:lstStyle/>
          <a:p>
            <a:endParaRPr lang="en-US"/>
          </a:p>
        </p:txBody>
      </p:sp>
      <p:sp>
        <p:nvSpPr>
          <p:cNvPr id="1600573" name="Line 61"/>
          <p:cNvSpPr>
            <a:spLocks noChangeShapeType="1"/>
          </p:cNvSpPr>
          <p:nvPr/>
        </p:nvSpPr>
        <p:spPr bwMode="auto">
          <a:xfrm>
            <a:off x="762000" y="4343400"/>
            <a:ext cx="533400" cy="0"/>
          </a:xfrm>
          <a:prstGeom prst="line">
            <a:avLst/>
          </a:prstGeom>
          <a:noFill/>
          <a:ln w="12700">
            <a:solidFill>
              <a:schemeClr val="tx1"/>
            </a:solidFill>
            <a:round/>
            <a:headEnd/>
            <a:tailEnd/>
          </a:ln>
          <a:effectLst/>
        </p:spPr>
        <p:txBody>
          <a:bodyPr wrap="none" anchor="ctr"/>
          <a:lstStyle/>
          <a:p>
            <a:endParaRPr lang="en-US"/>
          </a:p>
        </p:txBody>
      </p:sp>
      <p:sp>
        <p:nvSpPr>
          <p:cNvPr id="1600574" name="Line 62"/>
          <p:cNvSpPr>
            <a:spLocks noChangeShapeType="1"/>
          </p:cNvSpPr>
          <p:nvPr/>
        </p:nvSpPr>
        <p:spPr bwMode="auto">
          <a:xfrm>
            <a:off x="762000" y="4953000"/>
            <a:ext cx="533400" cy="0"/>
          </a:xfrm>
          <a:prstGeom prst="line">
            <a:avLst/>
          </a:prstGeom>
          <a:noFill/>
          <a:ln w="12700">
            <a:solidFill>
              <a:schemeClr val="tx1"/>
            </a:solidFill>
            <a:round/>
            <a:headEnd/>
            <a:tailEnd/>
          </a:ln>
          <a:effectLst/>
        </p:spPr>
        <p:txBody>
          <a:bodyPr wrap="none" anchor="ctr"/>
          <a:lstStyle/>
          <a:p>
            <a:endParaRPr lang="en-US"/>
          </a:p>
        </p:txBody>
      </p:sp>
      <p:sp>
        <p:nvSpPr>
          <p:cNvPr id="1600575" name="Rectangle 63"/>
          <p:cNvSpPr>
            <a:spLocks noChangeArrowheads="1"/>
          </p:cNvSpPr>
          <p:nvPr/>
        </p:nvSpPr>
        <p:spPr bwMode="auto">
          <a:xfrm>
            <a:off x="2819400" y="4038600"/>
            <a:ext cx="533400" cy="1219200"/>
          </a:xfrm>
          <a:prstGeom prst="rect">
            <a:avLst/>
          </a:prstGeom>
          <a:noFill/>
          <a:ln w="12700">
            <a:solidFill>
              <a:schemeClr val="tx1"/>
            </a:solidFill>
            <a:miter lim="800000"/>
            <a:headEnd/>
            <a:tailEnd/>
          </a:ln>
          <a:effectLst/>
        </p:spPr>
        <p:txBody>
          <a:bodyPr wrap="none" anchor="ctr"/>
          <a:lstStyle/>
          <a:p>
            <a:endParaRPr lang="en-US"/>
          </a:p>
        </p:txBody>
      </p:sp>
      <p:sp>
        <p:nvSpPr>
          <p:cNvPr id="1600576" name="Line 64"/>
          <p:cNvSpPr>
            <a:spLocks noChangeShapeType="1"/>
          </p:cNvSpPr>
          <p:nvPr/>
        </p:nvSpPr>
        <p:spPr bwMode="auto">
          <a:xfrm>
            <a:off x="2819400" y="4648200"/>
            <a:ext cx="533400" cy="0"/>
          </a:xfrm>
          <a:prstGeom prst="line">
            <a:avLst/>
          </a:prstGeom>
          <a:noFill/>
          <a:ln w="12700">
            <a:solidFill>
              <a:schemeClr val="tx1"/>
            </a:solidFill>
            <a:round/>
            <a:headEnd/>
            <a:tailEnd/>
          </a:ln>
          <a:effectLst/>
        </p:spPr>
        <p:txBody>
          <a:bodyPr wrap="none" anchor="ctr"/>
          <a:lstStyle/>
          <a:p>
            <a:endParaRPr lang="en-US"/>
          </a:p>
        </p:txBody>
      </p:sp>
      <p:sp>
        <p:nvSpPr>
          <p:cNvPr id="1600577" name="Line 65"/>
          <p:cNvSpPr>
            <a:spLocks noChangeShapeType="1"/>
          </p:cNvSpPr>
          <p:nvPr/>
        </p:nvSpPr>
        <p:spPr bwMode="auto">
          <a:xfrm>
            <a:off x="2819400" y="4343400"/>
            <a:ext cx="533400" cy="0"/>
          </a:xfrm>
          <a:prstGeom prst="line">
            <a:avLst/>
          </a:prstGeom>
          <a:noFill/>
          <a:ln w="12700">
            <a:solidFill>
              <a:schemeClr val="tx1"/>
            </a:solidFill>
            <a:round/>
            <a:headEnd/>
            <a:tailEnd/>
          </a:ln>
          <a:effectLst/>
        </p:spPr>
        <p:txBody>
          <a:bodyPr wrap="none" anchor="ctr"/>
          <a:lstStyle/>
          <a:p>
            <a:endParaRPr lang="en-US"/>
          </a:p>
        </p:txBody>
      </p:sp>
      <p:sp>
        <p:nvSpPr>
          <p:cNvPr id="1600578" name="Line 66"/>
          <p:cNvSpPr>
            <a:spLocks noChangeShapeType="1"/>
          </p:cNvSpPr>
          <p:nvPr/>
        </p:nvSpPr>
        <p:spPr bwMode="auto">
          <a:xfrm>
            <a:off x="2819400" y="4953000"/>
            <a:ext cx="533400" cy="0"/>
          </a:xfrm>
          <a:prstGeom prst="line">
            <a:avLst/>
          </a:prstGeom>
          <a:noFill/>
          <a:ln w="12700">
            <a:solidFill>
              <a:schemeClr val="tx1"/>
            </a:solidFill>
            <a:round/>
            <a:headEnd/>
            <a:tailEnd/>
          </a:ln>
          <a:effectLst/>
        </p:spPr>
        <p:txBody>
          <a:bodyPr wrap="none" anchor="ctr"/>
          <a:lstStyle/>
          <a:p>
            <a:endParaRPr lang="en-US"/>
          </a:p>
        </p:txBody>
      </p:sp>
      <p:sp>
        <p:nvSpPr>
          <p:cNvPr id="1600579" name="Rectangle 67"/>
          <p:cNvSpPr>
            <a:spLocks noChangeArrowheads="1"/>
          </p:cNvSpPr>
          <p:nvPr/>
        </p:nvSpPr>
        <p:spPr bwMode="auto">
          <a:xfrm>
            <a:off x="4800600" y="4038600"/>
            <a:ext cx="533400" cy="1219200"/>
          </a:xfrm>
          <a:prstGeom prst="rect">
            <a:avLst/>
          </a:prstGeom>
          <a:noFill/>
          <a:ln w="12700">
            <a:solidFill>
              <a:schemeClr val="tx1"/>
            </a:solidFill>
            <a:miter lim="800000"/>
            <a:headEnd/>
            <a:tailEnd/>
          </a:ln>
          <a:effectLst/>
        </p:spPr>
        <p:txBody>
          <a:bodyPr wrap="none" anchor="ctr"/>
          <a:lstStyle/>
          <a:p>
            <a:endParaRPr lang="en-US"/>
          </a:p>
        </p:txBody>
      </p:sp>
      <p:sp>
        <p:nvSpPr>
          <p:cNvPr id="1600580" name="Line 68"/>
          <p:cNvSpPr>
            <a:spLocks noChangeShapeType="1"/>
          </p:cNvSpPr>
          <p:nvPr/>
        </p:nvSpPr>
        <p:spPr bwMode="auto">
          <a:xfrm>
            <a:off x="4800600" y="4648200"/>
            <a:ext cx="533400" cy="0"/>
          </a:xfrm>
          <a:prstGeom prst="line">
            <a:avLst/>
          </a:prstGeom>
          <a:noFill/>
          <a:ln w="12700">
            <a:solidFill>
              <a:schemeClr val="tx1"/>
            </a:solidFill>
            <a:round/>
            <a:headEnd/>
            <a:tailEnd/>
          </a:ln>
          <a:effectLst/>
        </p:spPr>
        <p:txBody>
          <a:bodyPr wrap="none" anchor="ctr"/>
          <a:lstStyle/>
          <a:p>
            <a:endParaRPr lang="en-US"/>
          </a:p>
        </p:txBody>
      </p:sp>
      <p:sp>
        <p:nvSpPr>
          <p:cNvPr id="1600581" name="Line 69"/>
          <p:cNvSpPr>
            <a:spLocks noChangeShapeType="1"/>
          </p:cNvSpPr>
          <p:nvPr/>
        </p:nvSpPr>
        <p:spPr bwMode="auto">
          <a:xfrm>
            <a:off x="4800600" y="4343400"/>
            <a:ext cx="533400" cy="0"/>
          </a:xfrm>
          <a:prstGeom prst="line">
            <a:avLst/>
          </a:prstGeom>
          <a:noFill/>
          <a:ln w="12700">
            <a:solidFill>
              <a:schemeClr val="tx1"/>
            </a:solidFill>
            <a:round/>
            <a:headEnd/>
            <a:tailEnd/>
          </a:ln>
          <a:effectLst/>
        </p:spPr>
        <p:txBody>
          <a:bodyPr wrap="none" anchor="ctr"/>
          <a:lstStyle/>
          <a:p>
            <a:endParaRPr lang="en-US"/>
          </a:p>
        </p:txBody>
      </p:sp>
      <p:sp>
        <p:nvSpPr>
          <p:cNvPr id="1600582" name="Line 70"/>
          <p:cNvSpPr>
            <a:spLocks noChangeShapeType="1"/>
          </p:cNvSpPr>
          <p:nvPr/>
        </p:nvSpPr>
        <p:spPr bwMode="auto">
          <a:xfrm>
            <a:off x="4800600" y="4953000"/>
            <a:ext cx="533400" cy="0"/>
          </a:xfrm>
          <a:prstGeom prst="line">
            <a:avLst/>
          </a:prstGeom>
          <a:noFill/>
          <a:ln w="12700">
            <a:solidFill>
              <a:schemeClr val="tx1"/>
            </a:solidFill>
            <a:round/>
            <a:headEnd/>
            <a:tailEnd/>
          </a:ln>
          <a:effectLst/>
        </p:spPr>
        <p:txBody>
          <a:bodyPr wrap="none" anchor="ctr"/>
          <a:lstStyle/>
          <a:p>
            <a:endParaRPr lang="en-US"/>
          </a:p>
        </p:txBody>
      </p:sp>
      <p:sp>
        <p:nvSpPr>
          <p:cNvPr id="1600583" name="Rectangle 71"/>
          <p:cNvSpPr>
            <a:spLocks noChangeArrowheads="1"/>
          </p:cNvSpPr>
          <p:nvPr/>
        </p:nvSpPr>
        <p:spPr bwMode="auto">
          <a:xfrm>
            <a:off x="6858000" y="4038600"/>
            <a:ext cx="533400" cy="1219200"/>
          </a:xfrm>
          <a:prstGeom prst="rect">
            <a:avLst/>
          </a:prstGeom>
          <a:noFill/>
          <a:ln w="12700">
            <a:solidFill>
              <a:schemeClr val="tx1"/>
            </a:solidFill>
            <a:miter lim="800000"/>
            <a:headEnd/>
            <a:tailEnd/>
          </a:ln>
          <a:effectLst/>
        </p:spPr>
        <p:txBody>
          <a:bodyPr wrap="none" anchor="ctr"/>
          <a:lstStyle/>
          <a:p>
            <a:endParaRPr lang="en-US"/>
          </a:p>
        </p:txBody>
      </p:sp>
      <p:sp>
        <p:nvSpPr>
          <p:cNvPr id="1600584" name="Line 72"/>
          <p:cNvSpPr>
            <a:spLocks noChangeShapeType="1"/>
          </p:cNvSpPr>
          <p:nvPr/>
        </p:nvSpPr>
        <p:spPr bwMode="auto">
          <a:xfrm>
            <a:off x="6858000" y="4648200"/>
            <a:ext cx="533400" cy="0"/>
          </a:xfrm>
          <a:prstGeom prst="line">
            <a:avLst/>
          </a:prstGeom>
          <a:noFill/>
          <a:ln w="12700">
            <a:solidFill>
              <a:schemeClr val="tx1"/>
            </a:solidFill>
            <a:round/>
            <a:headEnd/>
            <a:tailEnd/>
          </a:ln>
          <a:effectLst/>
        </p:spPr>
        <p:txBody>
          <a:bodyPr wrap="none" anchor="ctr"/>
          <a:lstStyle/>
          <a:p>
            <a:endParaRPr lang="en-US"/>
          </a:p>
        </p:txBody>
      </p:sp>
      <p:sp>
        <p:nvSpPr>
          <p:cNvPr id="1600585" name="Line 73"/>
          <p:cNvSpPr>
            <a:spLocks noChangeShapeType="1"/>
          </p:cNvSpPr>
          <p:nvPr/>
        </p:nvSpPr>
        <p:spPr bwMode="auto">
          <a:xfrm>
            <a:off x="6858000" y="4343400"/>
            <a:ext cx="533400" cy="0"/>
          </a:xfrm>
          <a:prstGeom prst="line">
            <a:avLst/>
          </a:prstGeom>
          <a:noFill/>
          <a:ln w="12700">
            <a:solidFill>
              <a:schemeClr val="tx1"/>
            </a:solidFill>
            <a:round/>
            <a:headEnd/>
            <a:tailEnd/>
          </a:ln>
          <a:effectLst/>
        </p:spPr>
        <p:txBody>
          <a:bodyPr wrap="none" anchor="ctr"/>
          <a:lstStyle/>
          <a:p>
            <a:endParaRPr lang="en-US"/>
          </a:p>
        </p:txBody>
      </p:sp>
      <p:sp>
        <p:nvSpPr>
          <p:cNvPr id="1600586" name="Line 74"/>
          <p:cNvSpPr>
            <a:spLocks noChangeShapeType="1"/>
          </p:cNvSpPr>
          <p:nvPr/>
        </p:nvSpPr>
        <p:spPr bwMode="auto">
          <a:xfrm>
            <a:off x="6858000" y="4953000"/>
            <a:ext cx="533400" cy="0"/>
          </a:xfrm>
          <a:prstGeom prst="line">
            <a:avLst/>
          </a:prstGeom>
          <a:noFill/>
          <a:ln w="12700">
            <a:solidFill>
              <a:schemeClr val="tx1"/>
            </a:solidFill>
            <a:round/>
            <a:headEnd/>
            <a:tailEnd/>
          </a:ln>
          <a:effectLst/>
        </p:spPr>
        <p:txBody>
          <a:bodyPr wrap="none" anchor="ctr"/>
          <a:lstStyle/>
          <a:p>
            <a:endParaRPr lang="en-US"/>
          </a:p>
        </p:txBody>
      </p:sp>
      <p:sp>
        <p:nvSpPr>
          <p:cNvPr id="1600587" name="Rectangle 75"/>
          <p:cNvSpPr>
            <a:spLocks noGrp="1" noChangeArrowheads="1"/>
          </p:cNvSpPr>
          <p:nvPr>
            <p:ph type="body" idx="1"/>
          </p:nvPr>
        </p:nvSpPr>
        <p:spPr>
          <a:xfrm>
            <a:off x="533400" y="762000"/>
            <a:ext cx="8153400" cy="812800"/>
          </a:xfrm>
          <a:noFill/>
          <a:ln/>
        </p:spPr>
        <p:txBody>
          <a:bodyPr/>
          <a:lstStyle/>
          <a:p>
            <a:r>
              <a:rPr lang="en-US"/>
              <a:t>Consider the main memory word reference string</a:t>
            </a:r>
          </a:p>
          <a:p>
            <a:pPr lvl="1" algn="ctr">
              <a:buFont typeface="Monotype Sorts" pitchFamily="2" charset="2"/>
              <a:buNone/>
            </a:pPr>
            <a:r>
              <a:rPr lang="en-US"/>
              <a:t>              0   4   0   4   0   4   0   4</a:t>
            </a:r>
          </a:p>
        </p:txBody>
      </p:sp>
      <p:sp>
        <p:nvSpPr>
          <p:cNvPr id="1600589" name="Text Box 77"/>
          <p:cNvSpPr txBox="1">
            <a:spLocks noChangeArrowheads="1"/>
          </p:cNvSpPr>
          <p:nvPr/>
        </p:nvSpPr>
        <p:spPr bwMode="auto">
          <a:xfrm>
            <a:off x="1600200" y="1752600"/>
            <a:ext cx="654050" cy="366713"/>
          </a:xfrm>
          <a:prstGeom prst="rect">
            <a:avLst/>
          </a:prstGeom>
          <a:noFill/>
          <a:ln w="12700">
            <a:noFill/>
            <a:miter lim="800000"/>
            <a:headEnd/>
            <a:tailEnd/>
          </a:ln>
          <a:effectLst/>
        </p:spPr>
        <p:txBody>
          <a:bodyPr wrap="none">
            <a:spAutoFit/>
          </a:bodyPr>
          <a:lstStyle/>
          <a:p>
            <a:r>
              <a:rPr lang="en-US"/>
              <a:t>miss</a:t>
            </a:r>
          </a:p>
        </p:txBody>
      </p:sp>
      <p:sp>
        <p:nvSpPr>
          <p:cNvPr id="1600590" name="Text Box 78"/>
          <p:cNvSpPr txBox="1">
            <a:spLocks noChangeArrowheads="1"/>
          </p:cNvSpPr>
          <p:nvPr/>
        </p:nvSpPr>
        <p:spPr bwMode="auto">
          <a:xfrm>
            <a:off x="3505200" y="1752600"/>
            <a:ext cx="654050" cy="366713"/>
          </a:xfrm>
          <a:prstGeom prst="rect">
            <a:avLst/>
          </a:prstGeom>
          <a:noFill/>
          <a:ln w="12700">
            <a:noFill/>
            <a:miter lim="800000"/>
            <a:headEnd/>
            <a:tailEnd/>
          </a:ln>
          <a:effectLst/>
        </p:spPr>
        <p:txBody>
          <a:bodyPr wrap="none">
            <a:spAutoFit/>
          </a:bodyPr>
          <a:lstStyle/>
          <a:p>
            <a:r>
              <a:rPr lang="en-US"/>
              <a:t>miss</a:t>
            </a:r>
          </a:p>
        </p:txBody>
      </p:sp>
      <p:sp>
        <p:nvSpPr>
          <p:cNvPr id="1600591" name="Text Box 79"/>
          <p:cNvSpPr txBox="1">
            <a:spLocks noChangeArrowheads="1"/>
          </p:cNvSpPr>
          <p:nvPr/>
        </p:nvSpPr>
        <p:spPr bwMode="auto">
          <a:xfrm>
            <a:off x="5486400" y="1752600"/>
            <a:ext cx="654050" cy="366713"/>
          </a:xfrm>
          <a:prstGeom prst="rect">
            <a:avLst/>
          </a:prstGeom>
          <a:noFill/>
          <a:ln w="12700">
            <a:noFill/>
            <a:miter lim="800000"/>
            <a:headEnd/>
            <a:tailEnd/>
          </a:ln>
          <a:effectLst/>
        </p:spPr>
        <p:txBody>
          <a:bodyPr wrap="none">
            <a:spAutoFit/>
          </a:bodyPr>
          <a:lstStyle/>
          <a:p>
            <a:r>
              <a:rPr lang="en-US"/>
              <a:t>miss</a:t>
            </a:r>
          </a:p>
        </p:txBody>
      </p:sp>
      <p:sp>
        <p:nvSpPr>
          <p:cNvPr id="1600592" name="Text Box 80"/>
          <p:cNvSpPr txBox="1">
            <a:spLocks noChangeArrowheads="1"/>
          </p:cNvSpPr>
          <p:nvPr/>
        </p:nvSpPr>
        <p:spPr bwMode="auto">
          <a:xfrm>
            <a:off x="7620000" y="1752600"/>
            <a:ext cx="654050" cy="366713"/>
          </a:xfrm>
          <a:prstGeom prst="rect">
            <a:avLst/>
          </a:prstGeom>
          <a:noFill/>
          <a:ln w="12700">
            <a:noFill/>
            <a:miter lim="800000"/>
            <a:headEnd/>
            <a:tailEnd/>
          </a:ln>
          <a:effectLst/>
        </p:spPr>
        <p:txBody>
          <a:bodyPr wrap="none">
            <a:spAutoFit/>
          </a:bodyPr>
          <a:lstStyle/>
          <a:p>
            <a:r>
              <a:rPr lang="en-US"/>
              <a:t>miss</a:t>
            </a:r>
          </a:p>
        </p:txBody>
      </p:sp>
      <p:sp>
        <p:nvSpPr>
          <p:cNvPr id="1600593" name="Text Box 81"/>
          <p:cNvSpPr txBox="1">
            <a:spLocks noChangeArrowheads="1"/>
          </p:cNvSpPr>
          <p:nvPr/>
        </p:nvSpPr>
        <p:spPr bwMode="auto">
          <a:xfrm>
            <a:off x="1447800" y="3657600"/>
            <a:ext cx="654050" cy="366713"/>
          </a:xfrm>
          <a:prstGeom prst="rect">
            <a:avLst/>
          </a:prstGeom>
          <a:noFill/>
          <a:ln w="12700">
            <a:noFill/>
            <a:miter lim="800000"/>
            <a:headEnd/>
            <a:tailEnd/>
          </a:ln>
          <a:effectLst/>
        </p:spPr>
        <p:txBody>
          <a:bodyPr wrap="none">
            <a:spAutoFit/>
          </a:bodyPr>
          <a:lstStyle/>
          <a:p>
            <a:r>
              <a:rPr lang="en-US"/>
              <a:t>miss</a:t>
            </a:r>
          </a:p>
        </p:txBody>
      </p:sp>
      <p:sp>
        <p:nvSpPr>
          <p:cNvPr id="1600594" name="Text Box 82"/>
          <p:cNvSpPr txBox="1">
            <a:spLocks noChangeArrowheads="1"/>
          </p:cNvSpPr>
          <p:nvPr/>
        </p:nvSpPr>
        <p:spPr bwMode="auto">
          <a:xfrm>
            <a:off x="3505200" y="3657600"/>
            <a:ext cx="654050" cy="366713"/>
          </a:xfrm>
          <a:prstGeom prst="rect">
            <a:avLst/>
          </a:prstGeom>
          <a:noFill/>
          <a:ln w="12700">
            <a:noFill/>
            <a:miter lim="800000"/>
            <a:headEnd/>
            <a:tailEnd/>
          </a:ln>
          <a:effectLst/>
        </p:spPr>
        <p:txBody>
          <a:bodyPr wrap="none">
            <a:spAutoFit/>
          </a:bodyPr>
          <a:lstStyle/>
          <a:p>
            <a:r>
              <a:rPr lang="en-US"/>
              <a:t>miss</a:t>
            </a:r>
          </a:p>
        </p:txBody>
      </p:sp>
      <p:sp>
        <p:nvSpPr>
          <p:cNvPr id="1600595" name="Text Box 83"/>
          <p:cNvSpPr txBox="1">
            <a:spLocks noChangeArrowheads="1"/>
          </p:cNvSpPr>
          <p:nvPr/>
        </p:nvSpPr>
        <p:spPr bwMode="auto">
          <a:xfrm>
            <a:off x="5638800" y="3657600"/>
            <a:ext cx="654050" cy="366713"/>
          </a:xfrm>
          <a:prstGeom prst="rect">
            <a:avLst/>
          </a:prstGeom>
          <a:noFill/>
          <a:ln w="12700">
            <a:noFill/>
            <a:miter lim="800000"/>
            <a:headEnd/>
            <a:tailEnd/>
          </a:ln>
          <a:effectLst/>
        </p:spPr>
        <p:txBody>
          <a:bodyPr wrap="none">
            <a:spAutoFit/>
          </a:bodyPr>
          <a:lstStyle/>
          <a:p>
            <a:r>
              <a:rPr lang="en-US"/>
              <a:t>miss</a:t>
            </a:r>
          </a:p>
        </p:txBody>
      </p:sp>
      <p:sp>
        <p:nvSpPr>
          <p:cNvPr id="1600596" name="Text Box 84"/>
          <p:cNvSpPr txBox="1">
            <a:spLocks noChangeArrowheads="1"/>
          </p:cNvSpPr>
          <p:nvPr/>
        </p:nvSpPr>
        <p:spPr bwMode="auto">
          <a:xfrm>
            <a:off x="7620000" y="3657600"/>
            <a:ext cx="654050" cy="366713"/>
          </a:xfrm>
          <a:prstGeom prst="rect">
            <a:avLst/>
          </a:prstGeom>
          <a:noFill/>
          <a:ln w="12700">
            <a:noFill/>
            <a:miter lim="800000"/>
            <a:headEnd/>
            <a:tailEnd/>
          </a:ln>
          <a:effectLst/>
        </p:spPr>
        <p:txBody>
          <a:bodyPr wrap="none">
            <a:spAutoFit/>
          </a:bodyPr>
          <a:lstStyle/>
          <a:p>
            <a:r>
              <a:rPr lang="en-US"/>
              <a:t>miss</a:t>
            </a:r>
          </a:p>
        </p:txBody>
      </p:sp>
      <p:sp>
        <p:nvSpPr>
          <p:cNvPr id="1600597" name="Text Box 85"/>
          <p:cNvSpPr txBox="1">
            <a:spLocks noChangeArrowheads="1"/>
          </p:cNvSpPr>
          <p:nvPr/>
        </p:nvSpPr>
        <p:spPr bwMode="auto">
          <a:xfrm>
            <a:off x="838200" y="2209800"/>
            <a:ext cx="1479550" cy="366713"/>
          </a:xfrm>
          <a:prstGeom prst="rect">
            <a:avLst/>
          </a:prstGeom>
          <a:noFill/>
          <a:ln w="12700">
            <a:noFill/>
            <a:miter lim="800000"/>
            <a:headEnd/>
            <a:tailEnd/>
          </a:ln>
          <a:effectLst/>
        </p:spPr>
        <p:txBody>
          <a:bodyPr wrap="none">
            <a:spAutoFit/>
          </a:bodyPr>
          <a:lstStyle/>
          <a:p>
            <a:r>
              <a:rPr lang="en-US">
                <a:solidFill>
                  <a:schemeClr val="tx1"/>
                </a:solidFill>
              </a:rPr>
              <a:t>00    Mem(0)</a:t>
            </a:r>
          </a:p>
        </p:txBody>
      </p:sp>
      <p:sp>
        <p:nvSpPr>
          <p:cNvPr id="1600598" name="Text Box 86"/>
          <p:cNvSpPr txBox="1">
            <a:spLocks noChangeArrowheads="1"/>
          </p:cNvSpPr>
          <p:nvPr/>
        </p:nvSpPr>
        <p:spPr bwMode="auto">
          <a:xfrm>
            <a:off x="2743200" y="2209800"/>
            <a:ext cx="1479550" cy="366713"/>
          </a:xfrm>
          <a:prstGeom prst="rect">
            <a:avLst/>
          </a:prstGeom>
          <a:noFill/>
          <a:ln w="12700">
            <a:noFill/>
            <a:miter lim="800000"/>
            <a:headEnd/>
            <a:tailEnd/>
          </a:ln>
          <a:effectLst/>
        </p:spPr>
        <p:txBody>
          <a:bodyPr wrap="none">
            <a:spAutoFit/>
          </a:bodyPr>
          <a:lstStyle/>
          <a:p>
            <a:r>
              <a:rPr lang="en-US">
                <a:solidFill>
                  <a:schemeClr val="tx1"/>
                </a:solidFill>
              </a:rPr>
              <a:t>00    Mem(0)</a:t>
            </a:r>
          </a:p>
        </p:txBody>
      </p:sp>
      <p:grpSp>
        <p:nvGrpSpPr>
          <p:cNvPr id="2" name="Group 87"/>
          <p:cNvGrpSpPr>
            <a:grpSpLocks/>
          </p:cNvGrpSpPr>
          <p:nvPr/>
        </p:nvGrpSpPr>
        <p:grpSpPr bwMode="auto">
          <a:xfrm>
            <a:off x="2514600" y="1981200"/>
            <a:ext cx="1835150" cy="533400"/>
            <a:chOff x="1584" y="960"/>
            <a:chExt cx="1156" cy="336"/>
          </a:xfrm>
        </p:grpSpPr>
        <p:sp>
          <p:nvSpPr>
            <p:cNvPr id="1600600" name="Line 88"/>
            <p:cNvSpPr>
              <a:spLocks noChangeShapeType="1"/>
            </p:cNvSpPr>
            <p:nvPr/>
          </p:nvSpPr>
          <p:spPr bwMode="auto">
            <a:xfrm>
              <a:off x="1776" y="1152"/>
              <a:ext cx="240" cy="144"/>
            </a:xfrm>
            <a:prstGeom prst="line">
              <a:avLst/>
            </a:prstGeom>
            <a:noFill/>
            <a:ln w="28575">
              <a:solidFill>
                <a:schemeClr val="accent1"/>
              </a:solidFill>
              <a:round/>
              <a:headEnd/>
              <a:tailEnd/>
            </a:ln>
            <a:effectLst/>
          </p:spPr>
          <p:txBody>
            <a:bodyPr/>
            <a:lstStyle/>
            <a:p>
              <a:endParaRPr lang="en-US"/>
            </a:p>
          </p:txBody>
        </p:sp>
        <p:sp>
          <p:nvSpPr>
            <p:cNvPr id="1600601" name="Text Box 89"/>
            <p:cNvSpPr txBox="1">
              <a:spLocks noChangeArrowheads="1"/>
            </p:cNvSpPr>
            <p:nvPr/>
          </p:nvSpPr>
          <p:spPr bwMode="auto">
            <a:xfrm>
              <a:off x="1584" y="960"/>
              <a:ext cx="276" cy="231"/>
            </a:xfrm>
            <a:prstGeom prst="rect">
              <a:avLst/>
            </a:prstGeom>
            <a:noFill/>
            <a:ln w="12700">
              <a:noFill/>
              <a:miter lim="800000"/>
              <a:headEnd/>
              <a:tailEnd/>
            </a:ln>
            <a:effectLst/>
          </p:spPr>
          <p:txBody>
            <a:bodyPr wrap="none">
              <a:spAutoFit/>
            </a:bodyPr>
            <a:lstStyle/>
            <a:p>
              <a:r>
                <a:rPr lang="en-US"/>
                <a:t>01</a:t>
              </a:r>
            </a:p>
          </p:txBody>
        </p:sp>
        <p:sp>
          <p:nvSpPr>
            <p:cNvPr id="1600602" name="Text Box 90"/>
            <p:cNvSpPr txBox="1">
              <a:spLocks noChangeArrowheads="1"/>
            </p:cNvSpPr>
            <p:nvPr/>
          </p:nvSpPr>
          <p:spPr bwMode="auto">
            <a:xfrm>
              <a:off x="2544" y="1008"/>
              <a:ext cx="196" cy="231"/>
            </a:xfrm>
            <a:prstGeom prst="rect">
              <a:avLst/>
            </a:prstGeom>
            <a:noFill/>
            <a:ln w="12700">
              <a:noFill/>
              <a:miter lim="800000"/>
              <a:headEnd/>
              <a:tailEnd/>
            </a:ln>
            <a:effectLst/>
          </p:spPr>
          <p:txBody>
            <a:bodyPr wrap="none">
              <a:spAutoFit/>
            </a:bodyPr>
            <a:lstStyle/>
            <a:p>
              <a:r>
                <a:rPr lang="en-US"/>
                <a:t>4</a:t>
              </a:r>
            </a:p>
          </p:txBody>
        </p:sp>
        <p:sp>
          <p:nvSpPr>
            <p:cNvPr id="1600603" name="Line 91"/>
            <p:cNvSpPr>
              <a:spLocks noChangeShapeType="1"/>
            </p:cNvSpPr>
            <p:nvPr/>
          </p:nvSpPr>
          <p:spPr bwMode="auto">
            <a:xfrm>
              <a:off x="2448" y="1152"/>
              <a:ext cx="144" cy="144"/>
            </a:xfrm>
            <a:prstGeom prst="line">
              <a:avLst/>
            </a:prstGeom>
            <a:noFill/>
            <a:ln w="28575">
              <a:solidFill>
                <a:schemeClr val="accent1"/>
              </a:solidFill>
              <a:round/>
              <a:headEnd/>
              <a:tailEnd/>
            </a:ln>
            <a:effectLst/>
          </p:spPr>
          <p:txBody>
            <a:bodyPr/>
            <a:lstStyle/>
            <a:p>
              <a:endParaRPr lang="en-US"/>
            </a:p>
          </p:txBody>
        </p:sp>
      </p:grpSp>
      <p:sp>
        <p:nvSpPr>
          <p:cNvPr id="1600604" name="Text Box 92"/>
          <p:cNvSpPr txBox="1">
            <a:spLocks noChangeArrowheads="1"/>
          </p:cNvSpPr>
          <p:nvPr/>
        </p:nvSpPr>
        <p:spPr bwMode="auto">
          <a:xfrm>
            <a:off x="4800600" y="2209800"/>
            <a:ext cx="1479550" cy="366713"/>
          </a:xfrm>
          <a:prstGeom prst="rect">
            <a:avLst/>
          </a:prstGeom>
          <a:noFill/>
          <a:ln w="12700">
            <a:noFill/>
            <a:miter lim="800000"/>
            <a:headEnd/>
            <a:tailEnd/>
          </a:ln>
          <a:effectLst/>
        </p:spPr>
        <p:txBody>
          <a:bodyPr wrap="none">
            <a:spAutoFit/>
          </a:bodyPr>
          <a:lstStyle/>
          <a:p>
            <a:r>
              <a:rPr lang="en-US">
                <a:solidFill>
                  <a:schemeClr val="tx1"/>
                </a:solidFill>
              </a:rPr>
              <a:t>01    Mem(4)</a:t>
            </a:r>
          </a:p>
        </p:txBody>
      </p:sp>
      <p:grpSp>
        <p:nvGrpSpPr>
          <p:cNvPr id="3" name="Group 93"/>
          <p:cNvGrpSpPr>
            <a:grpSpLocks/>
          </p:cNvGrpSpPr>
          <p:nvPr/>
        </p:nvGrpSpPr>
        <p:grpSpPr bwMode="auto">
          <a:xfrm>
            <a:off x="4572000" y="1981200"/>
            <a:ext cx="1835150" cy="533400"/>
            <a:chOff x="2880" y="1008"/>
            <a:chExt cx="1156" cy="336"/>
          </a:xfrm>
        </p:grpSpPr>
        <p:sp>
          <p:nvSpPr>
            <p:cNvPr id="1600606" name="Line 94"/>
            <p:cNvSpPr>
              <a:spLocks noChangeShapeType="1"/>
            </p:cNvSpPr>
            <p:nvPr/>
          </p:nvSpPr>
          <p:spPr bwMode="auto">
            <a:xfrm>
              <a:off x="3072" y="1200"/>
              <a:ext cx="240" cy="144"/>
            </a:xfrm>
            <a:prstGeom prst="line">
              <a:avLst/>
            </a:prstGeom>
            <a:noFill/>
            <a:ln w="28575">
              <a:solidFill>
                <a:schemeClr val="accent1"/>
              </a:solidFill>
              <a:round/>
              <a:headEnd/>
              <a:tailEnd/>
            </a:ln>
            <a:effectLst/>
          </p:spPr>
          <p:txBody>
            <a:bodyPr/>
            <a:lstStyle/>
            <a:p>
              <a:endParaRPr lang="en-US"/>
            </a:p>
          </p:txBody>
        </p:sp>
        <p:sp>
          <p:nvSpPr>
            <p:cNvPr id="1600607" name="Line 95"/>
            <p:cNvSpPr>
              <a:spLocks noChangeShapeType="1"/>
            </p:cNvSpPr>
            <p:nvPr/>
          </p:nvSpPr>
          <p:spPr bwMode="auto">
            <a:xfrm>
              <a:off x="3744" y="1200"/>
              <a:ext cx="144" cy="144"/>
            </a:xfrm>
            <a:prstGeom prst="line">
              <a:avLst/>
            </a:prstGeom>
            <a:noFill/>
            <a:ln w="28575">
              <a:solidFill>
                <a:schemeClr val="accent1"/>
              </a:solidFill>
              <a:round/>
              <a:headEnd/>
              <a:tailEnd/>
            </a:ln>
            <a:effectLst/>
          </p:spPr>
          <p:txBody>
            <a:bodyPr/>
            <a:lstStyle/>
            <a:p>
              <a:endParaRPr lang="en-US"/>
            </a:p>
          </p:txBody>
        </p:sp>
        <p:sp>
          <p:nvSpPr>
            <p:cNvPr id="1600608" name="Text Box 96"/>
            <p:cNvSpPr txBox="1">
              <a:spLocks noChangeArrowheads="1"/>
            </p:cNvSpPr>
            <p:nvPr/>
          </p:nvSpPr>
          <p:spPr bwMode="auto">
            <a:xfrm>
              <a:off x="3840" y="1056"/>
              <a:ext cx="196" cy="231"/>
            </a:xfrm>
            <a:prstGeom prst="rect">
              <a:avLst/>
            </a:prstGeom>
            <a:noFill/>
            <a:ln w="12700">
              <a:noFill/>
              <a:miter lim="800000"/>
              <a:headEnd/>
              <a:tailEnd/>
            </a:ln>
            <a:effectLst/>
          </p:spPr>
          <p:txBody>
            <a:bodyPr wrap="none">
              <a:spAutoFit/>
            </a:bodyPr>
            <a:lstStyle/>
            <a:p>
              <a:r>
                <a:rPr lang="en-US"/>
                <a:t>0</a:t>
              </a:r>
            </a:p>
          </p:txBody>
        </p:sp>
        <p:sp>
          <p:nvSpPr>
            <p:cNvPr id="1600609" name="Text Box 97"/>
            <p:cNvSpPr txBox="1">
              <a:spLocks noChangeArrowheads="1"/>
            </p:cNvSpPr>
            <p:nvPr/>
          </p:nvSpPr>
          <p:spPr bwMode="auto">
            <a:xfrm>
              <a:off x="2880" y="1008"/>
              <a:ext cx="276" cy="231"/>
            </a:xfrm>
            <a:prstGeom prst="rect">
              <a:avLst/>
            </a:prstGeom>
            <a:noFill/>
            <a:ln w="12700">
              <a:noFill/>
              <a:miter lim="800000"/>
              <a:headEnd/>
              <a:tailEnd/>
            </a:ln>
            <a:effectLst/>
          </p:spPr>
          <p:txBody>
            <a:bodyPr wrap="none">
              <a:spAutoFit/>
            </a:bodyPr>
            <a:lstStyle/>
            <a:p>
              <a:r>
                <a:rPr lang="en-US"/>
                <a:t>00</a:t>
              </a:r>
            </a:p>
          </p:txBody>
        </p:sp>
      </p:grpSp>
      <p:sp>
        <p:nvSpPr>
          <p:cNvPr id="1600610" name="Text Box 98"/>
          <p:cNvSpPr txBox="1">
            <a:spLocks noChangeArrowheads="1"/>
          </p:cNvSpPr>
          <p:nvPr/>
        </p:nvSpPr>
        <p:spPr bwMode="auto">
          <a:xfrm>
            <a:off x="6858000" y="2209800"/>
            <a:ext cx="1479550" cy="366713"/>
          </a:xfrm>
          <a:prstGeom prst="rect">
            <a:avLst/>
          </a:prstGeom>
          <a:noFill/>
          <a:ln w="12700">
            <a:noFill/>
            <a:miter lim="800000"/>
            <a:headEnd/>
            <a:tailEnd/>
          </a:ln>
          <a:effectLst/>
        </p:spPr>
        <p:txBody>
          <a:bodyPr wrap="none">
            <a:spAutoFit/>
          </a:bodyPr>
          <a:lstStyle/>
          <a:p>
            <a:r>
              <a:rPr lang="en-US">
                <a:solidFill>
                  <a:schemeClr val="tx1"/>
                </a:solidFill>
              </a:rPr>
              <a:t>00    Mem(0)</a:t>
            </a:r>
          </a:p>
        </p:txBody>
      </p:sp>
      <p:grpSp>
        <p:nvGrpSpPr>
          <p:cNvPr id="4" name="Group 99"/>
          <p:cNvGrpSpPr>
            <a:grpSpLocks/>
          </p:cNvGrpSpPr>
          <p:nvPr/>
        </p:nvGrpSpPr>
        <p:grpSpPr bwMode="auto">
          <a:xfrm>
            <a:off x="6629400" y="1981200"/>
            <a:ext cx="1835150" cy="533400"/>
            <a:chOff x="4176" y="1008"/>
            <a:chExt cx="1156" cy="336"/>
          </a:xfrm>
        </p:grpSpPr>
        <p:sp>
          <p:nvSpPr>
            <p:cNvPr id="1600612" name="Line 100"/>
            <p:cNvSpPr>
              <a:spLocks noChangeShapeType="1"/>
            </p:cNvSpPr>
            <p:nvPr/>
          </p:nvSpPr>
          <p:spPr bwMode="auto">
            <a:xfrm>
              <a:off x="4368" y="1200"/>
              <a:ext cx="240" cy="144"/>
            </a:xfrm>
            <a:prstGeom prst="line">
              <a:avLst/>
            </a:prstGeom>
            <a:noFill/>
            <a:ln w="28575">
              <a:solidFill>
                <a:schemeClr val="accent1"/>
              </a:solidFill>
              <a:round/>
              <a:headEnd/>
              <a:tailEnd/>
            </a:ln>
            <a:effectLst/>
          </p:spPr>
          <p:txBody>
            <a:bodyPr/>
            <a:lstStyle/>
            <a:p>
              <a:endParaRPr lang="en-US"/>
            </a:p>
          </p:txBody>
        </p:sp>
        <p:sp>
          <p:nvSpPr>
            <p:cNvPr id="1600613" name="Text Box 101"/>
            <p:cNvSpPr txBox="1">
              <a:spLocks noChangeArrowheads="1"/>
            </p:cNvSpPr>
            <p:nvPr/>
          </p:nvSpPr>
          <p:spPr bwMode="auto">
            <a:xfrm>
              <a:off x="4176" y="1008"/>
              <a:ext cx="276" cy="231"/>
            </a:xfrm>
            <a:prstGeom prst="rect">
              <a:avLst/>
            </a:prstGeom>
            <a:noFill/>
            <a:ln w="12700">
              <a:noFill/>
              <a:miter lim="800000"/>
              <a:headEnd/>
              <a:tailEnd/>
            </a:ln>
            <a:effectLst/>
          </p:spPr>
          <p:txBody>
            <a:bodyPr wrap="none">
              <a:spAutoFit/>
            </a:bodyPr>
            <a:lstStyle/>
            <a:p>
              <a:r>
                <a:rPr lang="en-US"/>
                <a:t>01</a:t>
              </a:r>
            </a:p>
          </p:txBody>
        </p:sp>
        <p:sp>
          <p:nvSpPr>
            <p:cNvPr id="1600614" name="Text Box 102"/>
            <p:cNvSpPr txBox="1">
              <a:spLocks noChangeArrowheads="1"/>
            </p:cNvSpPr>
            <p:nvPr/>
          </p:nvSpPr>
          <p:spPr bwMode="auto">
            <a:xfrm>
              <a:off x="5136" y="1104"/>
              <a:ext cx="196" cy="231"/>
            </a:xfrm>
            <a:prstGeom prst="rect">
              <a:avLst/>
            </a:prstGeom>
            <a:noFill/>
            <a:ln w="12700">
              <a:noFill/>
              <a:miter lim="800000"/>
              <a:headEnd/>
              <a:tailEnd/>
            </a:ln>
            <a:effectLst/>
          </p:spPr>
          <p:txBody>
            <a:bodyPr wrap="none">
              <a:spAutoFit/>
            </a:bodyPr>
            <a:lstStyle/>
            <a:p>
              <a:r>
                <a:rPr lang="en-US"/>
                <a:t>4</a:t>
              </a:r>
            </a:p>
          </p:txBody>
        </p:sp>
        <p:sp>
          <p:nvSpPr>
            <p:cNvPr id="1600615" name="Line 103"/>
            <p:cNvSpPr>
              <a:spLocks noChangeShapeType="1"/>
            </p:cNvSpPr>
            <p:nvPr/>
          </p:nvSpPr>
          <p:spPr bwMode="auto">
            <a:xfrm>
              <a:off x="5040" y="1200"/>
              <a:ext cx="144" cy="144"/>
            </a:xfrm>
            <a:prstGeom prst="line">
              <a:avLst/>
            </a:prstGeom>
            <a:noFill/>
            <a:ln w="28575">
              <a:solidFill>
                <a:schemeClr val="accent1"/>
              </a:solidFill>
              <a:round/>
              <a:headEnd/>
              <a:tailEnd/>
            </a:ln>
            <a:effectLst/>
          </p:spPr>
          <p:txBody>
            <a:bodyPr/>
            <a:lstStyle/>
            <a:p>
              <a:endParaRPr lang="en-US"/>
            </a:p>
          </p:txBody>
        </p:sp>
      </p:grpSp>
      <p:sp>
        <p:nvSpPr>
          <p:cNvPr id="1600616" name="Text Box 104"/>
          <p:cNvSpPr txBox="1">
            <a:spLocks noChangeArrowheads="1"/>
          </p:cNvSpPr>
          <p:nvPr/>
        </p:nvSpPr>
        <p:spPr bwMode="auto">
          <a:xfrm>
            <a:off x="2819400" y="4038600"/>
            <a:ext cx="1479550" cy="366713"/>
          </a:xfrm>
          <a:prstGeom prst="rect">
            <a:avLst/>
          </a:prstGeom>
          <a:noFill/>
          <a:ln w="12700">
            <a:noFill/>
            <a:miter lim="800000"/>
            <a:headEnd/>
            <a:tailEnd/>
          </a:ln>
          <a:effectLst/>
        </p:spPr>
        <p:txBody>
          <a:bodyPr wrap="none">
            <a:spAutoFit/>
          </a:bodyPr>
          <a:lstStyle/>
          <a:p>
            <a:r>
              <a:rPr lang="en-US">
                <a:solidFill>
                  <a:schemeClr val="tx1"/>
                </a:solidFill>
              </a:rPr>
              <a:t>00    Mem(0)</a:t>
            </a:r>
          </a:p>
        </p:txBody>
      </p:sp>
      <p:grpSp>
        <p:nvGrpSpPr>
          <p:cNvPr id="5" name="Group 105"/>
          <p:cNvGrpSpPr>
            <a:grpSpLocks/>
          </p:cNvGrpSpPr>
          <p:nvPr/>
        </p:nvGrpSpPr>
        <p:grpSpPr bwMode="auto">
          <a:xfrm>
            <a:off x="2590800" y="3733800"/>
            <a:ext cx="1835150" cy="595313"/>
            <a:chOff x="1632" y="3273"/>
            <a:chExt cx="1156" cy="375"/>
          </a:xfrm>
        </p:grpSpPr>
        <p:sp>
          <p:nvSpPr>
            <p:cNvPr id="1600618" name="Line 106"/>
            <p:cNvSpPr>
              <a:spLocks noChangeShapeType="1"/>
            </p:cNvSpPr>
            <p:nvPr/>
          </p:nvSpPr>
          <p:spPr bwMode="auto">
            <a:xfrm>
              <a:off x="1824" y="3504"/>
              <a:ext cx="240" cy="144"/>
            </a:xfrm>
            <a:prstGeom prst="line">
              <a:avLst/>
            </a:prstGeom>
            <a:noFill/>
            <a:ln w="28575">
              <a:solidFill>
                <a:schemeClr val="accent1"/>
              </a:solidFill>
              <a:round/>
              <a:headEnd/>
              <a:tailEnd/>
            </a:ln>
            <a:effectLst/>
          </p:spPr>
          <p:txBody>
            <a:bodyPr/>
            <a:lstStyle/>
            <a:p>
              <a:endParaRPr lang="en-US"/>
            </a:p>
          </p:txBody>
        </p:sp>
        <p:sp>
          <p:nvSpPr>
            <p:cNvPr id="1600619" name="Text Box 107"/>
            <p:cNvSpPr txBox="1">
              <a:spLocks noChangeArrowheads="1"/>
            </p:cNvSpPr>
            <p:nvPr/>
          </p:nvSpPr>
          <p:spPr bwMode="auto">
            <a:xfrm>
              <a:off x="1632" y="3273"/>
              <a:ext cx="276" cy="231"/>
            </a:xfrm>
            <a:prstGeom prst="rect">
              <a:avLst/>
            </a:prstGeom>
            <a:noFill/>
            <a:ln w="12700">
              <a:noFill/>
              <a:miter lim="800000"/>
              <a:headEnd/>
              <a:tailEnd/>
            </a:ln>
            <a:effectLst/>
          </p:spPr>
          <p:txBody>
            <a:bodyPr wrap="none">
              <a:spAutoFit/>
            </a:bodyPr>
            <a:lstStyle/>
            <a:p>
              <a:r>
                <a:rPr lang="en-US"/>
                <a:t>01</a:t>
              </a:r>
            </a:p>
          </p:txBody>
        </p:sp>
        <p:sp>
          <p:nvSpPr>
            <p:cNvPr id="1600620" name="Text Box 108"/>
            <p:cNvSpPr txBox="1">
              <a:spLocks noChangeArrowheads="1"/>
            </p:cNvSpPr>
            <p:nvPr/>
          </p:nvSpPr>
          <p:spPr bwMode="auto">
            <a:xfrm>
              <a:off x="2592" y="3321"/>
              <a:ext cx="196" cy="231"/>
            </a:xfrm>
            <a:prstGeom prst="rect">
              <a:avLst/>
            </a:prstGeom>
            <a:noFill/>
            <a:ln w="12700">
              <a:noFill/>
              <a:miter lim="800000"/>
              <a:headEnd/>
              <a:tailEnd/>
            </a:ln>
            <a:effectLst/>
          </p:spPr>
          <p:txBody>
            <a:bodyPr wrap="none">
              <a:spAutoFit/>
            </a:bodyPr>
            <a:lstStyle/>
            <a:p>
              <a:r>
                <a:rPr lang="en-US"/>
                <a:t>4</a:t>
              </a:r>
            </a:p>
          </p:txBody>
        </p:sp>
        <p:sp>
          <p:nvSpPr>
            <p:cNvPr id="1600621" name="Line 109"/>
            <p:cNvSpPr>
              <a:spLocks noChangeShapeType="1"/>
            </p:cNvSpPr>
            <p:nvPr/>
          </p:nvSpPr>
          <p:spPr bwMode="auto">
            <a:xfrm>
              <a:off x="2496" y="3504"/>
              <a:ext cx="144" cy="144"/>
            </a:xfrm>
            <a:prstGeom prst="line">
              <a:avLst/>
            </a:prstGeom>
            <a:noFill/>
            <a:ln w="28575">
              <a:solidFill>
                <a:schemeClr val="accent1"/>
              </a:solidFill>
              <a:round/>
              <a:headEnd/>
              <a:tailEnd/>
            </a:ln>
            <a:effectLst/>
          </p:spPr>
          <p:txBody>
            <a:bodyPr/>
            <a:lstStyle/>
            <a:p>
              <a:endParaRPr lang="en-US"/>
            </a:p>
          </p:txBody>
        </p:sp>
      </p:grpSp>
      <p:sp>
        <p:nvSpPr>
          <p:cNvPr id="1600622" name="Text Box 110"/>
          <p:cNvSpPr txBox="1">
            <a:spLocks noChangeArrowheads="1"/>
          </p:cNvSpPr>
          <p:nvPr/>
        </p:nvSpPr>
        <p:spPr bwMode="auto">
          <a:xfrm>
            <a:off x="6858000" y="4038600"/>
            <a:ext cx="1479550" cy="366713"/>
          </a:xfrm>
          <a:prstGeom prst="rect">
            <a:avLst/>
          </a:prstGeom>
          <a:noFill/>
          <a:ln w="12700">
            <a:noFill/>
            <a:miter lim="800000"/>
            <a:headEnd/>
            <a:tailEnd/>
          </a:ln>
          <a:effectLst/>
        </p:spPr>
        <p:txBody>
          <a:bodyPr wrap="none">
            <a:spAutoFit/>
          </a:bodyPr>
          <a:lstStyle/>
          <a:p>
            <a:r>
              <a:rPr lang="en-US">
                <a:solidFill>
                  <a:schemeClr val="tx1"/>
                </a:solidFill>
              </a:rPr>
              <a:t>00    Mem(0)</a:t>
            </a:r>
          </a:p>
        </p:txBody>
      </p:sp>
      <p:grpSp>
        <p:nvGrpSpPr>
          <p:cNvPr id="6" name="Group 111"/>
          <p:cNvGrpSpPr>
            <a:grpSpLocks/>
          </p:cNvGrpSpPr>
          <p:nvPr/>
        </p:nvGrpSpPr>
        <p:grpSpPr bwMode="auto">
          <a:xfrm>
            <a:off x="6629400" y="3733800"/>
            <a:ext cx="1835150" cy="595313"/>
            <a:chOff x="4176" y="3369"/>
            <a:chExt cx="1156" cy="375"/>
          </a:xfrm>
        </p:grpSpPr>
        <p:sp>
          <p:nvSpPr>
            <p:cNvPr id="1600624" name="Line 112"/>
            <p:cNvSpPr>
              <a:spLocks noChangeShapeType="1"/>
            </p:cNvSpPr>
            <p:nvPr/>
          </p:nvSpPr>
          <p:spPr bwMode="auto">
            <a:xfrm>
              <a:off x="4368" y="3600"/>
              <a:ext cx="240" cy="144"/>
            </a:xfrm>
            <a:prstGeom prst="line">
              <a:avLst/>
            </a:prstGeom>
            <a:noFill/>
            <a:ln w="28575">
              <a:solidFill>
                <a:schemeClr val="accent1"/>
              </a:solidFill>
              <a:round/>
              <a:headEnd/>
              <a:tailEnd/>
            </a:ln>
            <a:effectLst/>
          </p:spPr>
          <p:txBody>
            <a:bodyPr/>
            <a:lstStyle/>
            <a:p>
              <a:endParaRPr lang="en-US"/>
            </a:p>
          </p:txBody>
        </p:sp>
        <p:sp>
          <p:nvSpPr>
            <p:cNvPr id="1600625" name="Text Box 113"/>
            <p:cNvSpPr txBox="1">
              <a:spLocks noChangeArrowheads="1"/>
            </p:cNvSpPr>
            <p:nvPr/>
          </p:nvSpPr>
          <p:spPr bwMode="auto">
            <a:xfrm>
              <a:off x="4176" y="3369"/>
              <a:ext cx="276" cy="231"/>
            </a:xfrm>
            <a:prstGeom prst="rect">
              <a:avLst/>
            </a:prstGeom>
            <a:noFill/>
            <a:ln w="12700">
              <a:noFill/>
              <a:miter lim="800000"/>
              <a:headEnd/>
              <a:tailEnd/>
            </a:ln>
            <a:effectLst/>
          </p:spPr>
          <p:txBody>
            <a:bodyPr wrap="none">
              <a:spAutoFit/>
            </a:bodyPr>
            <a:lstStyle/>
            <a:p>
              <a:r>
                <a:rPr lang="en-US"/>
                <a:t>01</a:t>
              </a:r>
            </a:p>
          </p:txBody>
        </p:sp>
        <p:sp>
          <p:nvSpPr>
            <p:cNvPr id="1600626" name="Text Box 114"/>
            <p:cNvSpPr txBox="1">
              <a:spLocks noChangeArrowheads="1"/>
            </p:cNvSpPr>
            <p:nvPr/>
          </p:nvSpPr>
          <p:spPr bwMode="auto">
            <a:xfrm>
              <a:off x="5136" y="3465"/>
              <a:ext cx="196" cy="231"/>
            </a:xfrm>
            <a:prstGeom prst="rect">
              <a:avLst/>
            </a:prstGeom>
            <a:noFill/>
            <a:ln w="12700">
              <a:noFill/>
              <a:miter lim="800000"/>
              <a:headEnd/>
              <a:tailEnd/>
            </a:ln>
            <a:effectLst/>
          </p:spPr>
          <p:txBody>
            <a:bodyPr wrap="none">
              <a:spAutoFit/>
            </a:bodyPr>
            <a:lstStyle/>
            <a:p>
              <a:r>
                <a:rPr lang="en-US"/>
                <a:t>4</a:t>
              </a:r>
            </a:p>
          </p:txBody>
        </p:sp>
        <p:sp>
          <p:nvSpPr>
            <p:cNvPr id="1600627" name="Line 115"/>
            <p:cNvSpPr>
              <a:spLocks noChangeShapeType="1"/>
            </p:cNvSpPr>
            <p:nvPr/>
          </p:nvSpPr>
          <p:spPr bwMode="auto">
            <a:xfrm>
              <a:off x="5040" y="3600"/>
              <a:ext cx="144" cy="144"/>
            </a:xfrm>
            <a:prstGeom prst="line">
              <a:avLst/>
            </a:prstGeom>
            <a:noFill/>
            <a:ln w="28575">
              <a:solidFill>
                <a:schemeClr val="accent1"/>
              </a:solidFill>
              <a:round/>
              <a:headEnd/>
              <a:tailEnd/>
            </a:ln>
            <a:effectLst/>
          </p:spPr>
          <p:txBody>
            <a:bodyPr/>
            <a:lstStyle/>
            <a:p>
              <a:endParaRPr lang="en-US"/>
            </a:p>
          </p:txBody>
        </p:sp>
      </p:grpSp>
      <p:sp>
        <p:nvSpPr>
          <p:cNvPr id="1600628" name="Text Box 116"/>
          <p:cNvSpPr txBox="1">
            <a:spLocks noChangeArrowheads="1"/>
          </p:cNvSpPr>
          <p:nvPr/>
        </p:nvSpPr>
        <p:spPr bwMode="auto">
          <a:xfrm>
            <a:off x="762000" y="4038600"/>
            <a:ext cx="1479550" cy="366713"/>
          </a:xfrm>
          <a:prstGeom prst="rect">
            <a:avLst/>
          </a:prstGeom>
          <a:noFill/>
          <a:ln w="12700">
            <a:noFill/>
            <a:miter lim="800000"/>
            <a:headEnd/>
            <a:tailEnd/>
          </a:ln>
          <a:effectLst/>
        </p:spPr>
        <p:txBody>
          <a:bodyPr wrap="none">
            <a:spAutoFit/>
          </a:bodyPr>
          <a:lstStyle/>
          <a:p>
            <a:r>
              <a:rPr lang="en-US">
                <a:solidFill>
                  <a:schemeClr val="tx1"/>
                </a:solidFill>
              </a:rPr>
              <a:t>01    Mem(4)</a:t>
            </a:r>
          </a:p>
        </p:txBody>
      </p:sp>
      <p:grpSp>
        <p:nvGrpSpPr>
          <p:cNvPr id="7" name="Group 117"/>
          <p:cNvGrpSpPr>
            <a:grpSpLocks/>
          </p:cNvGrpSpPr>
          <p:nvPr/>
        </p:nvGrpSpPr>
        <p:grpSpPr bwMode="auto">
          <a:xfrm>
            <a:off x="533400" y="3810000"/>
            <a:ext cx="1835150" cy="533400"/>
            <a:chOff x="336" y="2496"/>
            <a:chExt cx="1156" cy="336"/>
          </a:xfrm>
        </p:grpSpPr>
        <p:sp>
          <p:nvSpPr>
            <p:cNvPr id="1600630" name="Line 118"/>
            <p:cNvSpPr>
              <a:spLocks noChangeShapeType="1"/>
            </p:cNvSpPr>
            <p:nvPr/>
          </p:nvSpPr>
          <p:spPr bwMode="auto">
            <a:xfrm>
              <a:off x="528" y="2688"/>
              <a:ext cx="240" cy="144"/>
            </a:xfrm>
            <a:prstGeom prst="line">
              <a:avLst/>
            </a:prstGeom>
            <a:noFill/>
            <a:ln w="28575">
              <a:solidFill>
                <a:schemeClr val="accent1"/>
              </a:solidFill>
              <a:round/>
              <a:headEnd/>
              <a:tailEnd/>
            </a:ln>
            <a:effectLst/>
          </p:spPr>
          <p:txBody>
            <a:bodyPr/>
            <a:lstStyle/>
            <a:p>
              <a:endParaRPr lang="en-US"/>
            </a:p>
          </p:txBody>
        </p:sp>
        <p:sp>
          <p:nvSpPr>
            <p:cNvPr id="1600631" name="Line 119"/>
            <p:cNvSpPr>
              <a:spLocks noChangeShapeType="1"/>
            </p:cNvSpPr>
            <p:nvPr/>
          </p:nvSpPr>
          <p:spPr bwMode="auto">
            <a:xfrm>
              <a:off x="1200" y="2688"/>
              <a:ext cx="144" cy="144"/>
            </a:xfrm>
            <a:prstGeom prst="line">
              <a:avLst/>
            </a:prstGeom>
            <a:noFill/>
            <a:ln w="28575">
              <a:solidFill>
                <a:schemeClr val="accent1"/>
              </a:solidFill>
              <a:round/>
              <a:headEnd/>
              <a:tailEnd/>
            </a:ln>
            <a:effectLst/>
          </p:spPr>
          <p:txBody>
            <a:bodyPr/>
            <a:lstStyle/>
            <a:p>
              <a:endParaRPr lang="en-US"/>
            </a:p>
          </p:txBody>
        </p:sp>
        <p:sp>
          <p:nvSpPr>
            <p:cNvPr id="1600632" name="Text Box 120"/>
            <p:cNvSpPr txBox="1">
              <a:spLocks noChangeArrowheads="1"/>
            </p:cNvSpPr>
            <p:nvPr/>
          </p:nvSpPr>
          <p:spPr bwMode="auto">
            <a:xfrm>
              <a:off x="1296" y="2544"/>
              <a:ext cx="196" cy="231"/>
            </a:xfrm>
            <a:prstGeom prst="rect">
              <a:avLst/>
            </a:prstGeom>
            <a:noFill/>
            <a:ln w="12700">
              <a:noFill/>
              <a:miter lim="800000"/>
              <a:headEnd/>
              <a:tailEnd/>
            </a:ln>
            <a:effectLst/>
          </p:spPr>
          <p:txBody>
            <a:bodyPr wrap="none">
              <a:spAutoFit/>
            </a:bodyPr>
            <a:lstStyle/>
            <a:p>
              <a:r>
                <a:rPr lang="en-US"/>
                <a:t>0</a:t>
              </a:r>
            </a:p>
          </p:txBody>
        </p:sp>
        <p:sp>
          <p:nvSpPr>
            <p:cNvPr id="1600633" name="Text Box 121"/>
            <p:cNvSpPr txBox="1">
              <a:spLocks noChangeArrowheads="1"/>
            </p:cNvSpPr>
            <p:nvPr/>
          </p:nvSpPr>
          <p:spPr bwMode="auto">
            <a:xfrm>
              <a:off x="336" y="2496"/>
              <a:ext cx="276" cy="231"/>
            </a:xfrm>
            <a:prstGeom prst="rect">
              <a:avLst/>
            </a:prstGeom>
            <a:noFill/>
            <a:ln w="12700">
              <a:noFill/>
              <a:miter lim="800000"/>
              <a:headEnd/>
              <a:tailEnd/>
            </a:ln>
            <a:effectLst/>
          </p:spPr>
          <p:txBody>
            <a:bodyPr wrap="none">
              <a:spAutoFit/>
            </a:bodyPr>
            <a:lstStyle/>
            <a:p>
              <a:r>
                <a:rPr lang="en-US"/>
                <a:t>00</a:t>
              </a:r>
            </a:p>
          </p:txBody>
        </p:sp>
      </p:grpSp>
      <p:sp>
        <p:nvSpPr>
          <p:cNvPr id="1600634" name="Text Box 122"/>
          <p:cNvSpPr txBox="1">
            <a:spLocks noChangeArrowheads="1"/>
          </p:cNvSpPr>
          <p:nvPr/>
        </p:nvSpPr>
        <p:spPr bwMode="auto">
          <a:xfrm>
            <a:off x="4800600" y="4038600"/>
            <a:ext cx="1479550" cy="366713"/>
          </a:xfrm>
          <a:prstGeom prst="rect">
            <a:avLst/>
          </a:prstGeom>
          <a:noFill/>
          <a:ln w="12700">
            <a:noFill/>
            <a:miter lim="800000"/>
            <a:headEnd/>
            <a:tailEnd/>
          </a:ln>
          <a:effectLst/>
        </p:spPr>
        <p:txBody>
          <a:bodyPr wrap="none">
            <a:spAutoFit/>
          </a:bodyPr>
          <a:lstStyle/>
          <a:p>
            <a:r>
              <a:rPr lang="en-US">
                <a:solidFill>
                  <a:schemeClr val="tx1"/>
                </a:solidFill>
              </a:rPr>
              <a:t>01    Mem(4)</a:t>
            </a:r>
          </a:p>
        </p:txBody>
      </p:sp>
      <p:grpSp>
        <p:nvGrpSpPr>
          <p:cNvPr id="8" name="Group 123"/>
          <p:cNvGrpSpPr>
            <a:grpSpLocks/>
          </p:cNvGrpSpPr>
          <p:nvPr/>
        </p:nvGrpSpPr>
        <p:grpSpPr bwMode="auto">
          <a:xfrm>
            <a:off x="4572000" y="3733800"/>
            <a:ext cx="1835150" cy="595313"/>
            <a:chOff x="2880" y="3321"/>
            <a:chExt cx="1156" cy="375"/>
          </a:xfrm>
        </p:grpSpPr>
        <p:sp>
          <p:nvSpPr>
            <p:cNvPr id="1600636" name="Line 124"/>
            <p:cNvSpPr>
              <a:spLocks noChangeShapeType="1"/>
            </p:cNvSpPr>
            <p:nvPr/>
          </p:nvSpPr>
          <p:spPr bwMode="auto">
            <a:xfrm>
              <a:off x="3072" y="3552"/>
              <a:ext cx="240" cy="144"/>
            </a:xfrm>
            <a:prstGeom prst="line">
              <a:avLst/>
            </a:prstGeom>
            <a:noFill/>
            <a:ln w="28575">
              <a:solidFill>
                <a:schemeClr val="accent1"/>
              </a:solidFill>
              <a:round/>
              <a:headEnd/>
              <a:tailEnd/>
            </a:ln>
            <a:effectLst/>
          </p:spPr>
          <p:txBody>
            <a:bodyPr/>
            <a:lstStyle/>
            <a:p>
              <a:endParaRPr lang="en-US"/>
            </a:p>
          </p:txBody>
        </p:sp>
        <p:sp>
          <p:nvSpPr>
            <p:cNvPr id="1600637" name="Line 125"/>
            <p:cNvSpPr>
              <a:spLocks noChangeShapeType="1"/>
            </p:cNvSpPr>
            <p:nvPr/>
          </p:nvSpPr>
          <p:spPr bwMode="auto">
            <a:xfrm>
              <a:off x="3744" y="3552"/>
              <a:ext cx="144" cy="144"/>
            </a:xfrm>
            <a:prstGeom prst="line">
              <a:avLst/>
            </a:prstGeom>
            <a:noFill/>
            <a:ln w="28575">
              <a:solidFill>
                <a:schemeClr val="accent1"/>
              </a:solidFill>
              <a:round/>
              <a:headEnd/>
              <a:tailEnd/>
            </a:ln>
            <a:effectLst/>
          </p:spPr>
          <p:txBody>
            <a:bodyPr/>
            <a:lstStyle/>
            <a:p>
              <a:endParaRPr lang="en-US"/>
            </a:p>
          </p:txBody>
        </p:sp>
        <p:sp>
          <p:nvSpPr>
            <p:cNvPr id="1600638" name="Text Box 126"/>
            <p:cNvSpPr txBox="1">
              <a:spLocks noChangeArrowheads="1"/>
            </p:cNvSpPr>
            <p:nvPr/>
          </p:nvSpPr>
          <p:spPr bwMode="auto">
            <a:xfrm>
              <a:off x="3840" y="3369"/>
              <a:ext cx="196" cy="231"/>
            </a:xfrm>
            <a:prstGeom prst="rect">
              <a:avLst/>
            </a:prstGeom>
            <a:noFill/>
            <a:ln w="12700">
              <a:noFill/>
              <a:miter lim="800000"/>
              <a:headEnd/>
              <a:tailEnd/>
            </a:ln>
            <a:effectLst/>
          </p:spPr>
          <p:txBody>
            <a:bodyPr wrap="none">
              <a:spAutoFit/>
            </a:bodyPr>
            <a:lstStyle/>
            <a:p>
              <a:r>
                <a:rPr lang="en-US"/>
                <a:t>0</a:t>
              </a:r>
            </a:p>
          </p:txBody>
        </p:sp>
        <p:sp>
          <p:nvSpPr>
            <p:cNvPr id="1600639" name="Text Box 127"/>
            <p:cNvSpPr txBox="1">
              <a:spLocks noChangeArrowheads="1"/>
            </p:cNvSpPr>
            <p:nvPr/>
          </p:nvSpPr>
          <p:spPr bwMode="auto">
            <a:xfrm>
              <a:off x="2880" y="3321"/>
              <a:ext cx="276" cy="231"/>
            </a:xfrm>
            <a:prstGeom prst="rect">
              <a:avLst/>
            </a:prstGeom>
            <a:noFill/>
            <a:ln w="12700">
              <a:noFill/>
              <a:miter lim="800000"/>
              <a:headEnd/>
              <a:tailEnd/>
            </a:ln>
            <a:effectLst/>
          </p:spPr>
          <p:txBody>
            <a:bodyPr wrap="none">
              <a:spAutoFit/>
            </a:bodyPr>
            <a:lstStyle/>
            <a:p>
              <a:r>
                <a:rPr lang="en-US"/>
                <a:t>00</a:t>
              </a:r>
            </a:p>
          </p:txBody>
        </p:sp>
      </p:grpSp>
      <p:sp>
        <p:nvSpPr>
          <p:cNvPr id="1600640" name="Text Box 128"/>
          <p:cNvSpPr txBox="1">
            <a:spLocks noChangeArrowheads="1"/>
          </p:cNvSpPr>
          <p:nvPr/>
        </p:nvSpPr>
        <p:spPr bwMode="auto">
          <a:xfrm>
            <a:off x="457200" y="1143000"/>
            <a:ext cx="3429000" cy="581025"/>
          </a:xfrm>
          <a:prstGeom prst="rect">
            <a:avLst/>
          </a:prstGeom>
          <a:noFill/>
          <a:ln w="12700">
            <a:noFill/>
            <a:miter lim="800000"/>
            <a:headEnd/>
            <a:tailEnd/>
          </a:ln>
          <a:effectLst/>
        </p:spPr>
        <p:txBody>
          <a:bodyPr>
            <a:spAutoFit/>
          </a:bodyPr>
          <a:lstStyle/>
          <a:p>
            <a:r>
              <a:rPr lang="en-US" sz="1600">
                <a:solidFill>
                  <a:schemeClr val="tx1"/>
                </a:solidFill>
              </a:rPr>
              <a:t>Start with an empty cache - all blocks initially marked as not valid</a:t>
            </a:r>
          </a:p>
        </p:txBody>
      </p:sp>
      <p:sp>
        <p:nvSpPr>
          <p:cNvPr id="1600641" name="Rectangle 129"/>
          <p:cNvSpPr>
            <a:spLocks noChangeArrowheads="1"/>
          </p:cNvSpPr>
          <p:nvPr/>
        </p:nvSpPr>
        <p:spPr bwMode="auto">
          <a:xfrm>
            <a:off x="304800" y="5791200"/>
            <a:ext cx="8153400" cy="781050"/>
          </a:xfrm>
          <a:prstGeom prst="rect">
            <a:avLst/>
          </a:prstGeom>
          <a:noFill/>
          <a:ln w="12700">
            <a:noFill/>
            <a:miter lim="800000"/>
            <a:headEnd/>
            <a:tailEnd/>
          </a:ln>
          <a:effectLst/>
        </p:spPr>
        <p:txBody>
          <a:bodyPr lIns="63500" tIns="25400" rIns="63500" bIns="25400">
            <a:spAutoFit/>
          </a:bodyPr>
          <a:lstStyle/>
          <a:p>
            <a:pPr marL="287338" indent="-287338" algn="ctr">
              <a:spcBef>
                <a:spcPct val="30000"/>
              </a:spcBef>
              <a:buClr>
                <a:schemeClr val="accent1"/>
              </a:buClr>
              <a:buSzPct val="75000"/>
              <a:buFont typeface="Wingdings" pitchFamily="2" charset="2"/>
              <a:buChar char="q"/>
            </a:pPr>
            <a:r>
              <a:rPr lang="en-US" sz="2400">
                <a:solidFill>
                  <a:schemeClr val="tx1"/>
                </a:solidFill>
              </a:rPr>
              <a:t>Ping pong effect due to </a:t>
            </a:r>
            <a:r>
              <a:rPr lang="en-US" sz="2400"/>
              <a:t>conflict</a:t>
            </a:r>
            <a:r>
              <a:rPr lang="en-US" sz="2400">
                <a:solidFill>
                  <a:schemeClr val="tx1"/>
                </a:solidFill>
              </a:rPr>
              <a:t> misses - two memory locations that map into the same cache block</a:t>
            </a:r>
          </a:p>
        </p:txBody>
      </p:sp>
      <p:sp>
        <p:nvSpPr>
          <p:cNvPr id="1600642" name="Rectangle 130"/>
          <p:cNvSpPr>
            <a:spLocks noChangeArrowheads="1"/>
          </p:cNvSpPr>
          <p:nvPr/>
        </p:nvSpPr>
        <p:spPr bwMode="auto">
          <a:xfrm>
            <a:off x="533400" y="5410200"/>
            <a:ext cx="8153400" cy="355600"/>
          </a:xfrm>
          <a:prstGeom prst="rect">
            <a:avLst/>
          </a:prstGeom>
          <a:noFill/>
          <a:ln w="12700">
            <a:noFill/>
            <a:miter lim="800000"/>
            <a:headEnd/>
            <a:tailEnd/>
          </a:ln>
          <a:effectLst/>
        </p:spPr>
        <p:txBody>
          <a:bodyPr lIns="63500" tIns="25400" rIns="63500" bIns="25400">
            <a:spAutoFit/>
          </a:bodyPr>
          <a:lstStyle/>
          <a:p>
            <a:pPr marL="741363" lvl="1" indent="-246063">
              <a:spcBef>
                <a:spcPct val="30000"/>
              </a:spcBef>
              <a:buClr>
                <a:schemeClr val="accent1"/>
              </a:buClr>
              <a:buSzPct val="75000"/>
              <a:buFont typeface="Monotype Sorts" pitchFamily="2" charset="2"/>
              <a:buChar char="l"/>
            </a:pPr>
            <a:r>
              <a:rPr lang="en-US" sz="2000">
                <a:solidFill>
                  <a:schemeClr val="tx1"/>
                </a:solidFill>
              </a:rPr>
              <a:t>8 requests, 8 misses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005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0059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0059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0059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0060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60059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006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60059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0062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60059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7"/>
                                        </p:tgtEl>
                                        <p:attrNameLst>
                                          <p:attrName>style.visibility</p:attrName>
                                        </p:attrNameLst>
                                      </p:cBhvr>
                                      <p:to>
                                        <p:strVal val="visible"/>
                                      </p:to>
                                    </p:set>
                                  </p:childTnLst>
                                </p:cTn>
                              </p:par>
                            </p:childTnLst>
                          </p:cTn>
                        </p:par>
                        <p:par>
                          <p:cTn id="59" fill="hold">
                            <p:stCondLst>
                              <p:cond delay="500"/>
                            </p:stCondLst>
                            <p:childTnLst>
                              <p:par>
                                <p:cTn id="60" presetID="1" presetClass="entr" presetSubtype="0" fill="hold" grpId="0" nodeType="afterEffect">
                                  <p:stCondLst>
                                    <p:cond delay="0"/>
                                  </p:stCondLst>
                                  <p:childTnLst>
                                    <p:set>
                                      <p:cBhvr>
                                        <p:cTn id="61" dur="1" fill="hold">
                                          <p:stCondLst>
                                            <p:cond delay="0"/>
                                          </p:stCondLst>
                                        </p:cTn>
                                        <p:tgtEl>
                                          <p:spTgt spid="1600616"/>
                                        </p:tgtEl>
                                        <p:attrNameLst>
                                          <p:attrName>style.visibility</p:attrName>
                                        </p:attrNameLst>
                                      </p:cBhvr>
                                      <p:to>
                                        <p:strVal val="visible"/>
                                      </p:to>
                                    </p:set>
                                  </p:childTnLst>
                                </p:cTn>
                              </p:par>
                            </p:childTnLst>
                          </p:cTn>
                        </p:par>
                        <p:par>
                          <p:cTn id="62" fill="hold">
                            <p:stCondLst>
                              <p:cond delay="500"/>
                            </p:stCondLst>
                            <p:childTnLst>
                              <p:par>
                                <p:cTn id="63" presetID="1" presetClass="entr" presetSubtype="0" fill="hold" grpId="0" nodeType="afterEffect">
                                  <p:stCondLst>
                                    <p:cond delay="0"/>
                                  </p:stCondLst>
                                  <p:childTnLst>
                                    <p:set>
                                      <p:cBhvr>
                                        <p:cTn id="64" dur="1" fill="hold">
                                          <p:stCondLst>
                                            <p:cond delay="499"/>
                                          </p:stCondLst>
                                        </p:cTn>
                                        <p:tgtEl>
                                          <p:spTgt spid="1600594"/>
                                        </p:tgtEl>
                                        <p:attrNameLst>
                                          <p:attrName>style.visibility</p:attrName>
                                        </p:attrNameLst>
                                      </p:cBhvr>
                                      <p:to>
                                        <p:strVal val="visible"/>
                                      </p:to>
                                    </p:set>
                                  </p:childTnLst>
                                </p:cTn>
                              </p:par>
                            </p:childTnLst>
                          </p:cTn>
                        </p:par>
                        <p:par>
                          <p:cTn id="65" fill="hold">
                            <p:stCondLst>
                              <p:cond delay="1000"/>
                            </p:stCondLst>
                            <p:childTnLst>
                              <p:par>
                                <p:cTn id="66" presetID="1" presetClass="entr" presetSubtype="0" fill="hold" nodeType="afterEffect">
                                  <p:stCondLst>
                                    <p:cond delay="0"/>
                                  </p:stCondLst>
                                  <p:childTnLst>
                                    <p:set>
                                      <p:cBhvr>
                                        <p:cTn id="67" dur="1" fill="hold">
                                          <p:stCondLst>
                                            <p:cond delay="499"/>
                                          </p:stCondLst>
                                        </p:cTn>
                                        <p:tgtEl>
                                          <p:spTgt spid="5"/>
                                        </p:tgtEl>
                                        <p:attrNameLst>
                                          <p:attrName>style.visibility</p:attrName>
                                        </p:attrNameLst>
                                      </p:cBhvr>
                                      <p:to>
                                        <p:strVal val="visible"/>
                                      </p:to>
                                    </p:set>
                                  </p:childTnLst>
                                </p:cTn>
                              </p:par>
                            </p:childTnLst>
                          </p:cTn>
                        </p:par>
                        <p:par>
                          <p:cTn id="68" fill="hold">
                            <p:stCondLst>
                              <p:cond delay="1500"/>
                            </p:stCondLst>
                            <p:childTnLst>
                              <p:par>
                                <p:cTn id="69" presetID="1" presetClass="entr" presetSubtype="0" fill="hold" grpId="0" nodeType="afterEffect">
                                  <p:stCondLst>
                                    <p:cond delay="0"/>
                                  </p:stCondLst>
                                  <p:childTnLst>
                                    <p:set>
                                      <p:cBhvr>
                                        <p:cTn id="70" dur="1" fill="hold">
                                          <p:stCondLst>
                                            <p:cond delay="0"/>
                                          </p:stCondLst>
                                        </p:cTn>
                                        <p:tgtEl>
                                          <p:spTgt spid="1600634"/>
                                        </p:tgtEl>
                                        <p:attrNameLst>
                                          <p:attrName>style.visibility</p:attrName>
                                        </p:attrNameLst>
                                      </p:cBhvr>
                                      <p:to>
                                        <p:strVal val="visible"/>
                                      </p:to>
                                    </p:set>
                                  </p:childTnLst>
                                </p:cTn>
                              </p:par>
                            </p:childTnLst>
                          </p:cTn>
                        </p:par>
                        <p:par>
                          <p:cTn id="71" fill="hold">
                            <p:stCondLst>
                              <p:cond delay="1500"/>
                            </p:stCondLst>
                            <p:childTnLst>
                              <p:par>
                                <p:cTn id="72" presetID="1" presetClass="entr" presetSubtype="0" fill="hold" grpId="0" nodeType="afterEffect">
                                  <p:stCondLst>
                                    <p:cond delay="0"/>
                                  </p:stCondLst>
                                  <p:childTnLst>
                                    <p:set>
                                      <p:cBhvr>
                                        <p:cTn id="73" dur="1" fill="hold">
                                          <p:stCondLst>
                                            <p:cond delay="499"/>
                                          </p:stCondLst>
                                        </p:cTn>
                                        <p:tgtEl>
                                          <p:spTgt spid="1600595"/>
                                        </p:tgtEl>
                                        <p:attrNameLst>
                                          <p:attrName>style.visibility</p:attrName>
                                        </p:attrNameLst>
                                      </p:cBhvr>
                                      <p:to>
                                        <p:strVal val="visible"/>
                                      </p:to>
                                    </p:set>
                                  </p:childTnLst>
                                </p:cTn>
                              </p:par>
                            </p:childTnLst>
                          </p:cTn>
                        </p:par>
                        <p:par>
                          <p:cTn id="74" fill="hold">
                            <p:stCondLst>
                              <p:cond delay="2000"/>
                            </p:stCondLst>
                            <p:childTnLst>
                              <p:par>
                                <p:cTn id="75" presetID="1" presetClass="entr" presetSubtype="0" fill="hold" nodeType="afterEffect">
                                  <p:stCondLst>
                                    <p:cond delay="0"/>
                                  </p:stCondLst>
                                  <p:childTnLst>
                                    <p:set>
                                      <p:cBhvr>
                                        <p:cTn id="76" dur="1" fill="hold">
                                          <p:stCondLst>
                                            <p:cond delay="499"/>
                                          </p:stCondLst>
                                        </p:cTn>
                                        <p:tgtEl>
                                          <p:spTgt spid="8"/>
                                        </p:tgtEl>
                                        <p:attrNameLst>
                                          <p:attrName>style.visibility</p:attrName>
                                        </p:attrNameLst>
                                      </p:cBhvr>
                                      <p:to>
                                        <p:strVal val="visible"/>
                                      </p:to>
                                    </p:set>
                                  </p:childTnLst>
                                </p:cTn>
                              </p:par>
                            </p:childTnLst>
                          </p:cTn>
                        </p:par>
                        <p:par>
                          <p:cTn id="77" fill="hold">
                            <p:stCondLst>
                              <p:cond delay="2500"/>
                            </p:stCondLst>
                            <p:childTnLst>
                              <p:par>
                                <p:cTn id="78" presetID="1" presetClass="entr" presetSubtype="0" fill="hold" grpId="0" nodeType="afterEffect">
                                  <p:stCondLst>
                                    <p:cond delay="0"/>
                                  </p:stCondLst>
                                  <p:childTnLst>
                                    <p:set>
                                      <p:cBhvr>
                                        <p:cTn id="79" dur="1" fill="hold">
                                          <p:stCondLst>
                                            <p:cond delay="0"/>
                                          </p:stCondLst>
                                        </p:cTn>
                                        <p:tgtEl>
                                          <p:spTgt spid="1600622"/>
                                        </p:tgtEl>
                                        <p:attrNameLst>
                                          <p:attrName>style.visibility</p:attrName>
                                        </p:attrNameLst>
                                      </p:cBhvr>
                                      <p:to>
                                        <p:strVal val="visible"/>
                                      </p:to>
                                    </p:set>
                                  </p:childTnLst>
                                </p:cTn>
                              </p:par>
                            </p:childTnLst>
                          </p:cTn>
                        </p:par>
                        <p:par>
                          <p:cTn id="80" fill="hold">
                            <p:stCondLst>
                              <p:cond delay="2500"/>
                            </p:stCondLst>
                            <p:childTnLst>
                              <p:par>
                                <p:cTn id="81" presetID="1" presetClass="entr" presetSubtype="0" fill="hold" grpId="0" nodeType="afterEffect">
                                  <p:stCondLst>
                                    <p:cond delay="0"/>
                                  </p:stCondLst>
                                  <p:childTnLst>
                                    <p:set>
                                      <p:cBhvr>
                                        <p:cTn id="82" dur="1" fill="hold">
                                          <p:stCondLst>
                                            <p:cond delay="499"/>
                                          </p:stCondLst>
                                        </p:cTn>
                                        <p:tgtEl>
                                          <p:spTgt spid="1600596"/>
                                        </p:tgtEl>
                                        <p:attrNameLst>
                                          <p:attrName>style.visibility</p:attrName>
                                        </p:attrNameLst>
                                      </p:cBhvr>
                                      <p:to>
                                        <p:strVal val="visible"/>
                                      </p:to>
                                    </p:set>
                                  </p:childTnLst>
                                </p:cTn>
                              </p:par>
                            </p:childTnLst>
                          </p:cTn>
                        </p:par>
                        <p:par>
                          <p:cTn id="83" fill="hold">
                            <p:stCondLst>
                              <p:cond delay="3000"/>
                            </p:stCondLst>
                            <p:childTnLst>
                              <p:par>
                                <p:cTn id="84" presetID="1" presetClass="entr" presetSubtype="0" fill="hold" nodeType="afterEffect">
                                  <p:stCondLst>
                                    <p:cond delay="0"/>
                                  </p:stCondLst>
                                  <p:childTnLst>
                                    <p:set>
                                      <p:cBhvr>
                                        <p:cTn id="85" dur="1" fill="hold">
                                          <p:stCondLst>
                                            <p:cond delay="499"/>
                                          </p:stCondLst>
                                        </p:cTn>
                                        <p:tgtEl>
                                          <p:spTgt spid="6"/>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1600642"/>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16006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0589" grpId="0" autoUpdateAnimBg="0"/>
      <p:bldP spid="1600590" grpId="0" autoUpdateAnimBg="0"/>
      <p:bldP spid="1600591" grpId="0" autoUpdateAnimBg="0"/>
      <p:bldP spid="1600592" grpId="0" autoUpdateAnimBg="0"/>
      <p:bldP spid="1600593" grpId="0" autoUpdateAnimBg="0"/>
      <p:bldP spid="1600594" grpId="0" autoUpdateAnimBg="0"/>
      <p:bldP spid="1600595" grpId="0" autoUpdateAnimBg="0"/>
      <p:bldP spid="1600596" grpId="0" autoUpdateAnimBg="0"/>
      <p:bldP spid="1600597" grpId="0" autoUpdateAnimBg="0"/>
      <p:bldP spid="1600598" grpId="0"/>
      <p:bldP spid="1600604" grpId="0"/>
      <p:bldP spid="1600610" grpId="0"/>
      <p:bldP spid="1600616" grpId="0"/>
      <p:bldP spid="1600622" grpId="0"/>
      <p:bldP spid="1600628" grpId="0"/>
      <p:bldP spid="1600634" grpId="0"/>
      <p:bldP spid="1600641" grpId="0"/>
      <p:bldP spid="160064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62" name="Rectangle 2"/>
          <p:cNvSpPr>
            <a:spLocks noGrp="1" noChangeArrowheads="1"/>
          </p:cNvSpPr>
          <p:nvPr>
            <p:ph type="title"/>
          </p:nvPr>
        </p:nvSpPr>
        <p:spPr/>
        <p:txBody>
          <a:bodyPr/>
          <a:lstStyle/>
          <a:p>
            <a:r>
              <a:rPr lang="en-US"/>
              <a:t>Set Associative Cache Example</a:t>
            </a:r>
          </a:p>
        </p:txBody>
      </p:sp>
      <p:grpSp>
        <p:nvGrpSpPr>
          <p:cNvPr id="2" name="Group 3"/>
          <p:cNvGrpSpPr>
            <a:grpSpLocks/>
          </p:cNvGrpSpPr>
          <p:nvPr/>
        </p:nvGrpSpPr>
        <p:grpSpPr bwMode="auto">
          <a:xfrm>
            <a:off x="2209800" y="2057400"/>
            <a:ext cx="990600" cy="1219200"/>
            <a:chOff x="1344" y="1056"/>
            <a:chExt cx="624" cy="768"/>
          </a:xfrm>
        </p:grpSpPr>
        <p:sp>
          <p:nvSpPr>
            <p:cNvPr id="1679364" name="Rectangle 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679365" name="Line 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679366" name="Line 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679367" name="Line 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sp>
        <p:nvSpPr>
          <p:cNvPr id="1679368" name="Line 8"/>
          <p:cNvSpPr>
            <a:spLocks noChangeShapeType="1"/>
          </p:cNvSpPr>
          <p:nvPr/>
        </p:nvSpPr>
        <p:spPr bwMode="auto">
          <a:xfrm>
            <a:off x="4267200" y="1447800"/>
            <a:ext cx="990600" cy="0"/>
          </a:xfrm>
          <a:prstGeom prst="line">
            <a:avLst/>
          </a:prstGeom>
          <a:noFill/>
          <a:ln w="12700">
            <a:solidFill>
              <a:schemeClr val="tx1"/>
            </a:solidFill>
            <a:round/>
            <a:headEnd/>
            <a:tailEnd/>
          </a:ln>
          <a:effectLst/>
        </p:spPr>
        <p:txBody>
          <a:bodyPr wrap="none" anchor="ctr"/>
          <a:lstStyle/>
          <a:p>
            <a:endParaRPr lang="en-US"/>
          </a:p>
        </p:txBody>
      </p:sp>
      <p:sp>
        <p:nvSpPr>
          <p:cNvPr id="1679369" name="Line 9"/>
          <p:cNvSpPr>
            <a:spLocks noChangeShapeType="1"/>
          </p:cNvSpPr>
          <p:nvPr/>
        </p:nvSpPr>
        <p:spPr bwMode="auto">
          <a:xfrm>
            <a:off x="4267200" y="1143000"/>
            <a:ext cx="990600" cy="0"/>
          </a:xfrm>
          <a:prstGeom prst="line">
            <a:avLst/>
          </a:prstGeom>
          <a:noFill/>
          <a:ln w="12700">
            <a:solidFill>
              <a:schemeClr val="tx1"/>
            </a:solidFill>
            <a:round/>
            <a:headEnd/>
            <a:tailEnd/>
          </a:ln>
          <a:effectLst/>
        </p:spPr>
        <p:txBody>
          <a:bodyPr wrap="none" anchor="ctr"/>
          <a:lstStyle/>
          <a:p>
            <a:endParaRPr lang="en-US"/>
          </a:p>
        </p:txBody>
      </p:sp>
      <p:sp>
        <p:nvSpPr>
          <p:cNvPr id="1679370" name="Line 10"/>
          <p:cNvSpPr>
            <a:spLocks noChangeShapeType="1"/>
          </p:cNvSpPr>
          <p:nvPr/>
        </p:nvSpPr>
        <p:spPr bwMode="auto">
          <a:xfrm>
            <a:off x="4267200" y="1752600"/>
            <a:ext cx="990600" cy="0"/>
          </a:xfrm>
          <a:prstGeom prst="line">
            <a:avLst/>
          </a:prstGeom>
          <a:noFill/>
          <a:ln w="12700">
            <a:solidFill>
              <a:schemeClr val="tx1"/>
            </a:solidFill>
            <a:round/>
            <a:headEnd/>
            <a:tailEnd/>
          </a:ln>
          <a:effectLst/>
        </p:spPr>
        <p:txBody>
          <a:bodyPr wrap="none" anchor="ctr"/>
          <a:lstStyle/>
          <a:p>
            <a:endParaRPr lang="en-US"/>
          </a:p>
        </p:txBody>
      </p:sp>
      <p:sp>
        <p:nvSpPr>
          <p:cNvPr id="1679371" name="Line 11"/>
          <p:cNvSpPr>
            <a:spLocks noChangeShapeType="1"/>
          </p:cNvSpPr>
          <p:nvPr/>
        </p:nvSpPr>
        <p:spPr bwMode="auto">
          <a:xfrm>
            <a:off x="4267200" y="838200"/>
            <a:ext cx="990600" cy="0"/>
          </a:xfrm>
          <a:prstGeom prst="line">
            <a:avLst/>
          </a:prstGeom>
          <a:noFill/>
          <a:ln w="12700">
            <a:solidFill>
              <a:schemeClr val="tx1"/>
            </a:solidFill>
            <a:round/>
            <a:headEnd/>
            <a:tailEnd/>
          </a:ln>
          <a:effectLst/>
        </p:spPr>
        <p:txBody>
          <a:bodyPr wrap="none" anchor="ctr"/>
          <a:lstStyle/>
          <a:p>
            <a:endParaRPr lang="en-US"/>
          </a:p>
        </p:txBody>
      </p:sp>
      <p:sp>
        <p:nvSpPr>
          <p:cNvPr id="1679372" name="Line 12"/>
          <p:cNvSpPr>
            <a:spLocks noChangeShapeType="1"/>
          </p:cNvSpPr>
          <p:nvPr/>
        </p:nvSpPr>
        <p:spPr bwMode="auto">
          <a:xfrm>
            <a:off x="4267200" y="838200"/>
            <a:ext cx="0" cy="3657600"/>
          </a:xfrm>
          <a:prstGeom prst="line">
            <a:avLst/>
          </a:prstGeom>
          <a:noFill/>
          <a:ln w="12700">
            <a:solidFill>
              <a:schemeClr val="tx1"/>
            </a:solidFill>
            <a:round/>
            <a:headEnd/>
            <a:tailEnd/>
          </a:ln>
          <a:effectLst/>
        </p:spPr>
        <p:txBody>
          <a:bodyPr wrap="none" anchor="ctr"/>
          <a:lstStyle/>
          <a:p>
            <a:endParaRPr lang="en-US"/>
          </a:p>
        </p:txBody>
      </p:sp>
      <p:sp>
        <p:nvSpPr>
          <p:cNvPr id="1679373" name="Line 13"/>
          <p:cNvSpPr>
            <a:spLocks noChangeShapeType="1"/>
          </p:cNvSpPr>
          <p:nvPr/>
        </p:nvSpPr>
        <p:spPr bwMode="auto">
          <a:xfrm>
            <a:off x="5257800" y="838200"/>
            <a:ext cx="0" cy="3657600"/>
          </a:xfrm>
          <a:prstGeom prst="line">
            <a:avLst/>
          </a:prstGeom>
          <a:noFill/>
          <a:ln w="12700">
            <a:solidFill>
              <a:schemeClr val="tx1"/>
            </a:solidFill>
            <a:round/>
            <a:headEnd/>
            <a:tailEnd/>
          </a:ln>
          <a:effectLst/>
        </p:spPr>
        <p:txBody>
          <a:bodyPr wrap="none" anchor="ctr"/>
          <a:lstStyle/>
          <a:p>
            <a:endParaRPr lang="en-US"/>
          </a:p>
        </p:txBody>
      </p:sp>
      <p:sp>
        <p:nvSpPr>
          <p:cNvPr id="1679374" name="Line 14"/>
          <p:cNvSpPr>
            <a:spLocks noChangeShapeType="1"/>
          </p:cNvSpPr>
          <p:nvPr/>
        </p:nvSpPr>
        <p:spPr bwMode="auto">
          <a:xfrm flipH="1" flipV="1">
            <a:off x="4267200" y="5105400"/>
            <a:ext cx="990600" cy="0"/>
          </a:xfrm>
          <a:prstGeom prst="line">
            <a:avLst/>
          </a:prstGeom>
          <a:noFill/>
          <a:ln w="12700">
            <a:solidFill>
              <a:schemeClr val="tx1"/>
            </a:solidFill>
            <a:round/>
            <a:headEnd/>
            <a:tailEnd/>
          </a:ln>
          <a:effectLst/>
        </p:spPr>
        <p:txBody>
          <a:bodyPr wrap="none" anchor="ctr"/>
          <a:lstStyle/>
          <a:p>
            <a:endParaRPr lang="en-US"/>
          </a:p>
        </p:txBody>
      </p:sp>
      <p:sp>
        <p:nvSpPr>
          <p:cNvPr id="1679375" name="Line 15"/>
          <p:cNvSpPr>
            <a:spLocks noChangeShapeType="1"/>
          </p:cNvSpPr>
          <p:nvPr/>
        </p:nvSpPr>
        <p:spPr bwMode="auto">
          <a:xfrm flipH="1" flipV="1">
            <a:off x="4267200" y="5410200"/>
            <a:ext cx="990600" cy="0"/>
          </a:xfrm>
          <a:prstGeom prst="line">
            <a:avLst/>
          </a:prstGeom>
          <a:noFill/>
          <a:ln w="12700">
            <a:solidFill>
              <a:schemeClr val="tx1"/>
            </a:solidFill>
            <a:round/>
            <a:headEnd/>
            <a:tailEnd/>
          </a:ln>
          <a:effectLst/>
        </p:spPr>
        <p:txBody>
          <a:bodyPr wrap="none" anchor="ctr"/>
          <a:lstStyle/>
          <a:p>
            <a:endParaRPr lang="en-US"/>
          </a:p>
        </p:txBody>
      </p:sp>
      <p:sp>
        <p:nvSpPr>
          <p:cNvPr id="1679376" name="Line 16"/>
          <p:cNvSpPr>
            <a:spLocks noChangeShapeType="1"/>
          </p:cNvSpPr>
          <p:nvPr/>
        </p:nvSpPr>
        <p:spPr bwMode="auto">
          <a:xfrm flipH="1" flipV="1">
            <a:off x="4267200" y="4800600"/>
            <a:ext cx="990600" cy="0"/>
          </a:xfrm>
          <a:prstGeom prst="line">
            <a:avLst/>
          </a:prstGeom>
          <a:noFill/>
          <a:ln w="12700">
            <a:solidFill>
              <a:schemeClr val="tx1"/>
            </a:solidFill>
            <a:round/>
            <a:headEnd/>
            <a:tailEnd/>
          </a:ln>
          <a:effectLst/>
        </p:spPr>
        <p:txBody>
          <a:bodyPr wrap="none" anchor="ctr"/>
          <a:lstStyle/>
          <a:p>
            <a:endParaRPr lang="en-US"/>
          </a:p>
        </p:txBody>
      </p:sp>
      <p:sp>
        <p:nvSpPr>
          <p:cNvPr id="1679377" name="Line 17"/>
          <p:cNvSpPr>
            <a:spLocks noChangeShapeType="1"/>
          </p:cNvSpPr>
          <p:nvPr/>
        </p:nvSpPr>
        <p:spPr bwMode="auto">
          <a:xfrm flipH="1" flipV="1">
            <a:off x="4267200" y="5715000"/>
            <a:ext cx="990600" cy="0"/>
          </a:xfrm>
          <a:prstGeom prst="line">
            <a:avLst/>
          </a:prstGeom>
          <a:noFill/>
          <a:ln w="12700">
            <a:solidFill>
              <a:schemeClr val="tx1"/>
            </a:solidFill>
            <a:round/>
            <a:headEnd/>
            <a:tailEnd/>
          </a:ln>
          <a:effectLst/>
        </p:spPr>
        <p:txBody>
          <a:bodyPr wrap="none" anchor="ctr"/>
          <a:lstStyle/>
          <a:p>
            <a:endParaRPr lang="en-US"/>
          </a:p>
        </p:txBody>
      </p:sp>
      <p:sp>
        <p:nvSpPr>
          <p:cNvPr id="1679378" name="Line 18"/>
          <p:cNvSpPr>
            <a:spLocks noChangeShapeType="1"/>
          </p:cNvSpPr>
          <p:nvPr/>
        </p:nvSpPr>
        <p:spPr bwMode="auto">
          <a:xfrm flipH="1" flipV="1">
            <a:off x="5257800" y="4495800"/>
            <a:ext cx="0" cy="1219200"/>
          </a:xfrm>
          <a:prstGeom prst="line">
            <a:avLst/>
          </a:prstGeom>
          <a:noFill/>
          <a:ln w="12700">
            <a:solidFill>
              <a:schemeClr val="tx1"/>
            </a:solidFill>
            <a:round/>
            <a:headEnd/>
            <a:tailEnd/>
          </a:ln>
          <a:effectLst/>
        </p:spPr>
        <p:txBody>
          <a:bodyPr wrap="none" anchor="ctr"/>
          <a:lstStyle/>
          <a:p>
            <a:endParaRPr lang="en-US"/>
          </a:p>
        </p:txBody>
      </p:sp>
      <p:sp>
        <p:nvSpPr>
          <p:cNvPr id="1679379" name="Text Box 19"/>
          <p:cNvSpPr txBox="1">
            <a:spLocks noChangeArrowheads="1"/>
          </p:cNvSpPr>
          <p:nvPr/>
        </p:nvSpPr>
        <p:spPr bwMode="auto">
          <a:xfrm>
            <a:off x="892175" y="2017713"/>
            <a:ext cx="311150" cy="366712"/>
          </a:xfrm>
          <a:prstGeom prst="rect">
            <a:avLst/>
          </a:prstGeom>
          <a:noFill/>
          <a:ln w="12700">
            <a:noFill/>
            <a:miter lim="800000"/>
            <a:headEnd/>
            <a:tailEnd/>
          </a:ln>
          <a:effectLst/>
        </p:spPr>
        <p:txBody>
          <a:bodyPr wrap="none">
            <a:spAutoFit/>
          </a:bodyPr>
          <a:lstStyle/>
          <a:p>
            <a:r>
              <a:rPr lang="en-US"/>
              <a:t>0</a:t>
            </a:r>
          </a:p>
        </p:txBody>
      </p:sp>
      <p:sp>
        <p:nvSpPr>
          <p:cNvPr id="1679383" name="Text Box 23"/>
          <p:cNvSpPr txBox="1">
            <a:spLocks noChangeArrowheads="1"/>
          </p:cNvSpPr>
          <p:nvPr/>
        </p:nvSpPr>
        <p:spPr bwMode="auto">
          <a:xfrm>
            <a:off x="457200" y="1143000"/>
            <a:ext cx="869950" cy="366713"/>
          </a:xfrm>
          <a:prstGeom prst="rect">
            <a:avLst/>
          </a:prstGeom>
          <a:noFill/>
          <a:ln w="12700">
            <a:noFill/>
            <a:miter lim="800000"/>
            <a:headEnd/>
            <a:tailEnd/>
          </a:ln>
          <a:effectLst/>
        </p:spPr>
        <p:txBody>
          <a:bodyPr wrap="none">
            <a:spAutoFit/>
          </a:bodyPr>
          <a:lstStyle/>
          <a:p>
            <a:r>
              <a:rPr lang="en-US" b="1">
                <a:solidFill>
                  <a:schemeClr val="tx1"/>
                </a:solidFill>
              </a:rPr>
              <a:t>Cache</a:t>
            </a:r>
          </a:p>
        </p:txBody>
      </p:sp>
      <p:sp>
        <p:nvSpPr>
          <p:cNvPr id="1679384" name="Text Box 24"/>
          <p:cNvSpPr txBox="1">
            <a:spLocks noChangeArrowheads="1"/>
          </p:cNvSpPr>
          <p:nvPr/>
        </p:nvSpPr>
        <p:spPr bwMode="auto">
          <a:xfrm>
            <a:off x="5715000" y="609600"/>
            <a:ext cx="1644650" cy="366713"/>
          </a:xfrm>
          <a:prstGeom prst="rect">
            <a:avLst/>
          </a:prstGeom>
          <a:noFill/>
          <a:ln w="12700">
            <a:noFill/>
            <a:miter lim="800000"/>
            <a:headEnd/>
            <a:tailEnd/>
          </a:ln>
          <a:effectLst/>
        </p:spPr>
        <p:txBody>
          <a:bodyPr wrap="none">
            <a:spAutoFit/>
          </a:bodyPr>
          <a:lstStyle/>
          <a:p>
            <a:r>
              <a:rPr lang="en-US" b="1">
                <a:solidFill>
                  <a:schemeClr val="tx1"/>
                </a:solidFill>
              </a:rPr>
              <a:t>Main Memory</a:t>
            </a:r>
          </a:p>
        </p:txBody>
      </p:sp>
      <p:sp>
        <p:nvSpPr>
          <p:cNvPr id="1679385" name="Text Box 25"/>
          <p:cNvSpPr txBox="1">
            <a:spLocks noChangeArrowheads="1"/>
          </p:cNvSpPr>
          <p:nvPr/>
        </p:nvSpPr>
        <p:spPr bwMode="auto">
          <a:xfrm>
            <a:off x="6172200" y="3124200"/>
            <a:ext cx="2743200" cy="2530475"/>
          </a:xfrm>
          <a:prstGeom prst="rect">
            <a:avLst/>
          </a:prstGeom>
          <a:noFill/>
          <a:ln w="12700">
            <a:noFill/>
            <a:miter lim="800000"/>
            <a:headEnd/>
            <a:tailEnd/>
          </a:ln>
          <a:effectLst/>
        </p:spPr>
        <p:txBody>
          <a:bodyPr>
            <a:spAutoFit/>
          </a:bodyPr>
          <a:lstStyle/>
          <a:p>
            <a:r>
              <a:rPr lang="en-US" sz="2000">
                <a:solidFill>
                  <a:schemeClr val="tx1"/>
                </a:solidFill>
              </a:rPr>
              <a:t>Q2: How do we find it?</a:t>
            </a:r>
          </a:p>
          <a:p>
            <a:endParaRPr lang="en-US" sz="2000"/>
          </a:p>
          <a:p>
            <a:r>
              <a:rPr lang="en-US" sz="2000">
                <a:solidFill>
                  <a:schemeClr val="tx1"/>
                </a:solidFill>
              </a:rPr>
              <a:t>Use</a:t>
            </a:r>
            <a:r>
              <a:rPr lang="en-US" sz="2000"/>
              <a:t> next 1 low order memory address bit</a:t>
            </a:r>
            <a:r>
              <a:rPr lang="en-US" sz="2000">
                <a:solidFill>
                  <a:schemeClr val="tx1"/>
                </a:solidFill>
              </a:rPr>
              <a:t> to determine which cache set (i.e., modulo the number of sets in the cache)</a:t>
            </a:r>
          </a:p>
        </p:txBody>
      </p:sp>
      <p:sp>
        <p:nvSpPr>
          <p:cNvPr id="1679386" name="Line 26"/>
          <p:cNvSpPr>
            <a:spLocks noChangeShapeType="1"/>
          </p:cNvSpPr>
          <p:nvPr/>
        </p:nvSpPr>
        <p:spPr bwMode="auto">
          <a:xfrm>
            <a:off x="4267200" y="2057400"/>
            <a:ext cx="990600" cy="0"/>
          </a:xfrm>
          <a:prstGeom prst="line">
            <a:avLst/>
          </a:prstGeom>
          <a:noFill/>
          <a:ln w="12700">
            <a:solidFill>
              <a:schemeClr val="tx1"/>
            </a:solidFill>
            <a:round/>
            <a:headEnd/>
            <a:tailEnd/>
          </a:ln>
          <a:effectLst/>
        </p:spPr>
        <p:txBody>
          <a:bodyPr wrap="none" anchor="ctr"/>
          <a:lstStyle/>
          <a:p>
            <a:endParaRPr lang="en-US"/>
          </a:p>
        </p:txBody>
      </p:sp>
      <p:sp>
        <p:nvSpPr>
          <p:cNvPr id="1679387" name="Line 27"/>
          <p:cNvSpPr>
            <a:spLocks noChangeShapeType="1"/>
          </p:cNvSpPr>
          <p:nvPr/>
        </p:nvSpPr>
        <p:spPr bwMode="auto">
          <a:xfrm>
            <a:off x="4267200" y="2362200"/>
            <a:ext cx="990600" cy="0"/>
          </a:xfrm>
          <a:prstGeom prst="line">
            <a:avLst/>
          </a:prstGeom>
          <a:noFill/>
          <a:ln w="12700">
            <a:solidFill>
              <a:schemeClr val="tx1"/>
            </a:solidFill>
            <a:round/>
            <a:headEnd/>
            <a:tailEnd/>
          </a:ln>
          <a:effectLst/>
        </p:spPr>
        <p:txBody>
          <a:bodyPr wrap="none" anchor="ctr"/>
          <a:lstStyle/>
          <a:p>
            <a:endParaRPr lang="en-US"/>
          </a:p>
        </p:txBody>
      </p:sp>
      <p:sp>
        <p:nvSpPr>
          <p:cNvPr id="1679388" name="Line 28"/>
          <p:cNvSpPr>
            <a:spLocks noChangeShapeType="1"/>
          </p:cNvSpPr>
          <p:nvPr/>
        </p:nvSpPr>
        <p:spPr bwMode="auto">
          <a:xfrm>
            <a:off x="4267200" y="2667000"/>
            <a:ext cx="990600" cy="0"/>
          </a:xfrm>
          <a:prstGeom prst="line">
            <a:avLst/>
          </a:prstGeom>
          <a:noFill/>
          <a:ln w="12700">
            <a:solidFill>
              <a:schemeClr val="tx1"/>
            </a:solidFill>
            <a:round/>
            <a:headEnd/>
            <a:tailEnd/>
          </a:ln>
          <a:effectLst/>
        </p:spPr>
        <p:txBody>
          <a:bodyPr wrap="none" anchor="ctr"/>
          <a:lstStyle/>
          <a:p>
            <a:endParaRPr lang="en-US"/>
          </a:p>
        </p:txBody>
      </p:sp>
      <p:sp>
        <p:nvSpPr>
          <p:cNvPr id="1679389" name="Line 29"/>
          <p:cNvSpPr>
            <a:spLocks noChangeShapeType="1"/>
          </p:cNvSpPr>
          <p:nvPr/>
        </p:nvSpPr>
        <p:spPr bwMode="auto">
          <a:xfrm>
            <a:off x="4267200" y="2971800"/>
            <a:ext cx="990600" cy="0"/>
          </a:xfrm>
          <a:prstGeom prst="line">
            <a:avLst/>
          </a:prstGeom>
          <a:noFill/>
          <a:ln w="12700">
            <a:solidFill>
              <a:schemeClr val="tx1"/>
            </a:solidFill>
            <a:round/>
            <a:headEnd/>
            <a:tailEnd/>
          </a:ln>
          <a:effectLst/>
        </p:spPr>
        <p:txBody>
          <a:bodyPr wrap="none" anchor="ctr"/>
          <a:lstStyle/>
          <a:p>
            <a:endParaRPr lang="en-US"/>
          </a:p>
        </p:txBody>
      </p:sp>
      <p:sp>
        <p:nvSpPr>
          <p:cNvPr id="1679390" name="Line 30"/>
          <p:cNvSpPr>
            <a:spLocks noChangeShapeType="1"/>
          </p:cNvSpPr>
          <p:nvPr/>
        </p:nvSpPr>
        <p:spPr bwMode="auto">
          <a:xfrm>
            <a:off x="4267200" y="3276600"/>
            <a:ext cx="990600" cy="0"/>
          </a:xfrm>
          <a:prstGeom prst="line">
            <a:avLst/>
          </a:prstGeom>
          <a:noFill/>
          <a:ln w="12700">
            <a:solidFill>
              <a:schemeClr val="tx1"/>
            </a:solidFill>
            <a:round/>
            <a:headEnd/>
            <a:tailEnd/>
          </a:ln>
          <a:effectLst/>
        </p:spPr>
        <p:txBody>
          <a:bodyPr wrap="none" anchor="ctr"/>
          <a:lstStyle/>
          <a:p>
            <a:endParaRPr lang="en-US"/>
          </a:p>
        </p:txBody>
      </p:sp>
      <p:sp>
        <p:nvSpPr>
          <p:cNvPr id="1679391" name="Line 31"/>
          <p:cNvSpPr>
            <a:spLocks noChangeShapeType="1"/>
          </p:cNvSpPr>
          <p:nvPr/>
        </p:nvSpPr>
        <p:spPr bwMode="auto">
          <a:xfrm>
            <a:off x="4267200" y="3581400"/>
            <a:ext cx="990600" cy="0"/>
          </a:xfrm>
          <a:prstGeom prst="line">
            <a:avLst/>
          </a:prstGeom>
          <a:noFill/>
          <a:ln w="12700">
            <a:solidFill>
              <a:schemeClr val="tx1"/>
            </a:solidFill>
            <a:round/>
            <a:headEnd/>
            <a:tailEnd/>
          </a:ln>
          <a:effectLst/>
        </p:spPr>
        <p:txBody>
          <a:bodyPr wrap="none" anchor="ctr"/>
          <a:lstStyle/>
          <a:p>
            <a:endParaRPr lang="en-US"/>
          </a:p>
        </p:txBody>
      </p:sp>
      <p:sp>
        <p:nvSpPr>
          <p:cNvPr id="1679392" name="Line 32"/>
          <p:cNvSpPr>
            <a:spLocks noChangeShapeType="1"/>
          </p:cNvSpPr>
          <p:nvPr/>
        </p:nvSpPr>
        <p:spPr bwMode="auto">
          <a:xfrm>
            <a:off x="4267200" y="4495800"/>
            <a:ext cx="990600" cy="0"/>
          </a:xfrm>
          <a:prstGeom prst="line">
            <a:avLst/>
          </a:prstGeom>
          <a:noFill/>
          <a:ln w="12700">
            <a:solidFill>
              <a:schemeClr val="tx1"/>
            </a:solidFill>
            <a:round/>
            <a:headEnd/>
            <a:tailEnd/>
          </a:ln>
          <a:effectLst/>
        </p:spPr>
        <p:txBody>
          <a:bodyPr wrap="none" anchor="ctr"/>
          <a:lstStyle/>
          <a:p>
            <a:endParaRPr lang="en-US"/>
          </a:p>
        </p:txBody>
      </p:sp>
      <p:sp>
        <p:nvSpPr>
          <p:cNvPr id="1679393" name="Line 33"/>
          <p:cNvSpPr>
            <a:spLocks noChangeShapeType="1"/>
          </p:cNvSpPr>
          <p:nvPr/>
        </p:nvSpPr>
        <p:spPr bwMode="auto">
          <a:xfrm>
            <a:off x="4267200" y="3886200"/>
            <a:ext cx="990600" cy="0"/>
          </a:xfrm>
          <a:prstGeom prst="line">
            <a:avLst/>
          </a:prstGeom>
          <a:noFill/>
          <a:ln w="12700">
            <a:solidFill>
              <a:schemeClr val="tx1"/>
            </a:solidFill>
            <a:round/>
            <a:headEnd/>
            <a:tailEnd/>
          </a:ln>
          <a:effectLst/>
        </p:spPr>
        <p:txBody>
          <a:bodyPr wrap="none" anchor="ctr"/>
          <a:lstStyle/>
          <a:p>
            <a:endParaRPr lang="en-US"/>
          </a:p>
        </p:txBody>
      </p:sp>
      <p:sp>
        <p:nvSpPr>
          <p:cNvPr id="1679394" name="Line 34"/>
          <p:cNvSpPr>
            <a:spLocks noChangeShapeType="1"/>
          </p:cNvSpPr>
          <p:nvPr/>
        </p:nvSpPr>
        <p:spPr bwMode="auto">
          <a:xfrm>
            <a:off x="4267200" y="4191000"/>
            <a:ext cx="990600" cy="0"/>
          </a:xfrm>
          <a:prstGeom prst="line">
            <a:avLst/>
          </a:prstGeom>
          <a:noFill/>
          <a:ln w="12700">
            <a:solidFill>
              <a:schemeClr val="tx1"/>
            </a:solidFill>
            <a:round/>
            <a:headEnd/>
            <a:tailEnd/>
          </a:ln>
          <a:effectLst/>
        </p:spPr>
        <p:txBody>
          <a:bodyPr wrap="none" anchor="ctr"/>
          <a:lstStyle/>
          <a:p>
            <a:endParaRPr lang="en-US"/>
          </a:p>
        </p:txBody>
      </p:sp>
      <p:grpSp>
        <p:nvGrpSpPr>
          <p:cNvPr id="3" name="Group 35"/>
          <p:cNvGrpSpPr>
            <a:grpSpLocks/>
          </p:cNvGrpSpPr>
          <p:nvPr/>
        </p:nvGrpSpPr>
        <p:grpSpPr bwMode="auto">
          <a:xfrm>
            <a:off x="1600200" y="2057400"/>
            <a:ext cx="609600" cy="1219200"/>
            <a:chOff x="1344" y="1056"/>
            <a:chExt cx="624" cy="768"/>
          </a:xfrm>
        </p:grpSpPr>
        <p:sp>
          <p:nvSpPr>
            <p:cNvPr id="1679396" name="Rectangle 36"/>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679397" name="Line 37"/>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679398" name="Line 38"/>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679399" name="Line 39"/>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sp>
        <p:nvSpPr>
          <p:cNvPr id="1679400" name="Text Box 40"/>
          <p:cNvSpPr txBox="1">
            <a:spLocks noChangeArrowheads="1"/>
          </p:cNvSpPr>
          <p:nvPr/>
        </p:nvSpPr>
        <p:spPr bwMode="auto">
          <a:xfrm>
            <a:off x="1600200" y="1600200"/>
            <a:ext cx="577850" cy="366713"/>
          </a:xfrm>
          <a:prstGeom prst="rect">
            <a:avLst/>
          </a:prstGeom>
          <a:noFill/>
          <a:ln w="12700">
            <a:noFill/>
            <a:miter lim="800000"/>
            <a:headEnd/>
            <a:tailEnd/>
          </a:ln>
          <a:effectLst/>
        </p:spPr>
        <p:txBody>
          <a:bodyPr wrap="none">
            <a:spAutoFit/>
          </a:bodyPr>
          <a:lstStyle/>
          <a:p>
            <a:r>
              <a:rPr lang="en-US">
                <a:solidFill>
                  <a:schemeClr val="accent2"/>
                </a:solidFill>
              </a:rPr>
              <a:t>Tag</a:t>
            </a:r>
          </a:p>
        </p:txBody>
      </p:sp>
      <p:sp>
        <p:nvSpPr>
          <p:cNvPr id="1679401" name="Text Box 41"/>
          <p:cNvSpPr txBox="1">
            <a:spLocks noChangeArrowheads="1"/>
          </p:cNvSpPr>
          <p:nvPr/>
        </p:nvSpPr>
        <p:spPr bwMode="auto">
          <a:xfrm>
            <a:off x="2362200" y="1600200"/>
            <a:ext cx="666750" cy="366713"/>
          </a:xfrm>
          <a:prstGeom prst="rect">
            <a:avLst/>
          </a:prstGeom>
          <a:noFill/>
          <a:ln w="12700">
            <a:noFill/>
            <a:miter lim="800000"/>
            <a:headEnd/>
            <a:tailEnd/>
          </a:ln>
          <a:effectLst/>
        </p:spPr>
        <p:txBody>
          <a:bodyPr wrap="none">
            <a:spAutoFit/>
          </a:bodyPr>
          <a:lstStyle/>
          <a:p>
            <a:r>
              <a:rPr lang="en-US">
                <a:solidFill>
                  <a:schemeClr val="tx1"/>
                </a:solidFill>
              </a:rPr>
              <a:t>Data</a:t>
            </a:r>
          </a:p>
        </p:txBody>
      </p:sp>
      <p:sp>
        <p:nvSpPr>
          <p:cNvPr id="1679402" name="Rectangle 42" descr="5%"/>
          <p:cNvSpPr>
            <a:spLocks noChangeArrowheads="1"/>
          </p:cNvSpPr>
          <p:nvPr/>
        </p:nvSpPr>
        <p:spPr bwMode="auto">
          <a:xfrm>
            <a:off x="4267200" y="83820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679403" name="Rectangle 43" descr="10%"/>
          <p:cNvSpPr>
            <a:spLocks noChangeArrowheads="1"/>
          </p:cNvSpPr>
          <p:nvPr/>
        </p:nvSpPr>
        <p:spPr bwMode="auto">
          <a:xfrm>
            <a:off x="2209800" y="2057400"/>
            <a:ext cx="990600" cy="304800"/>
          </a:xfrm>
          <a:prstGeom prst="rect">
            <a:avLst/>
          </a:prstGeom>
          <a:pattFill prst="pct10">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679404" name="Rectangle 44" descr="5%"/>
          <p:cNvSpPr>
            <a:spLocks noChangeArrowheads="1"/>
          </p:cNvSpPr>
          <p:nvPr/>
        </p:nvSpPr>
        <p:spPr bwMode="auto">
          <a:xfrm>
            <a:off x="4267200" y="205740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679405" name="Rectangle 45" descr="5%"/>
          <p:cNvSpPr>
            <a:spLocks noChangeArrowheads="1"/>
          </p:cNvSpPr>
          <p:nvPr/>
        </p:nvSpPr>
        <p:spPr bwMode="auto">
          <a:xfrm>
            <a:off x="4267200" y="327660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679406" name="Rectangle 46" descr="5%"/>
          <p:cNvSpPr>
            <a:spLocks noChangeArrowheads="1"/>
          </p:cNvSpPr>
          <p:nvPr/>
        </p:nvSpPr>
        <p:spPr bwMode="auto">
          <a:xfrm>
            <a:off x="4267200" y="449580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679407" name="Rectangle 47" descr="5%"/>
          <p:cNvSpPr>
            <a:spLocks noChangeArrowheads="1"/>
          </p:cNvSpPr>
          <p:nvPr/>
        </p:nvSpPr>
        <p:spPr bwMode="auto">
          <a:xfrm>
            <a:off x="4267200" y="541020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679408" name="Rectangle 48" descr="5%"/>
          <p:cNvSpPr>
            <a:spLocks noChangeArrowheads="1"/>
          </p:cNvSpPr>
          <p:nvPr/>
        </p:nvSpPr>
        <p:spPr bwMode="auto">
          <a:xfrm>
            <a:off x="4267200" y="419100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679409" name="Rectangle 49" descr="5%"/>
          <p:cNvSpPr>
            <a:spLocks noChangeArrowheads="1"/>
          </p:cNvSpPr>
          <p:nvPr/>
        </p:nvSpPr>
        <p:spPr bwMode="auto">
          <a:xfrm>
            <a:off x="4267200" y="297180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679410" name="Rectangle 50" descr="5%"/>
          <p:cNvSpPr>
            <a:spLocks noChangeArrowheads="1"/>
          </p:cNvSpPr>
          <p:nvPr/>
        </p:nvSpPr>
        <p:spPr bwMode="auto">
          <a:xfrm>
            <a:off x="4267200" y="175260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679411" name="Rectangle 51" descr="5%"/>
          <p:cNvSpPr>
            <a:spLocks noChangeArrowheads="1"/>
          </p:cNvSpPr>
          <p:nvPr/>
        </p:nvSpPr>
        <p:spPr bwMode="auto">
          <a:xfrm>
            <a:off x="2209800" y="236220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679422" name="Text Box 62"/>
          <p:cNvSpPr txBox="1">
            <a:spLocks noChangeArrowheads="1"/>
          </p:cNvSpPr>
          <p:nvPr/>
        </p:nvSpPr>
        <p:spPr bwMode="auto">
          <a:xfrm>
            <a:off x="533400" y="3886200"/>
            <a:ext cx="2819400" cy="2530475"/>
          </a:xfrm>
          <a:prstGeom prst="rect">
            <a:avLst/>
          </a:prstGeom>
          <a:noFill/>
          <a:ln w="12700">
            <a:noFill/>
            <a:miter lim="800000"/>
            <a:headEnd/>
            <a:tailEnd/>
          </a:ln>
          <a:effectLst/>
        </p:spPr>
        <p:txBody>
          <a:bodyPr>
            <a:spAutoFit/>
          </a:bodyPr>
          <a:lstStyle/>
          <a:p>
            <a:r>
              <a:rPr lang="en-US" sz="2000" dirty="0">
                <a:solidFill>
                  <a:schemeClr val="tx1"/>
                </a:solidFill>
              </a:rPr>
              <a:t>Q1: Is it there?</a:t>
            </a:r>
          </a:p>
          <a:p>
            <a:endParaRPr lang="en-US" sz="2000" dirty="0"/>
          </a:p>
          <a:p>
            <a:r>
              <a:rPr lang="en-US" sz="2000" dirty="0">
                <a:solidFill>
                  <a:schemeClr val="tx1"/>
                </a:solidFill>
              </a:rPr>
              <a:t>Compare </a:t>
            </a:r>
            <a:r>
              <a:rPr lang="en-US" sz="2000" i="1" dirty="0">
                <a:solidFill>
                  <a:schemeClr val="tx1"/>
                </a:solidFill>
              </a:rPr>
              <a:t>all</a:t>
            </a:r>
            <a:r>
              <a:rPr lang="en-US" sz="2000" dirty="0">
                <a:solidFill>
                  <a:schemeClr val="tx1"/>
                </a:solidFill>
              </a:rPr>
              <a:t> the cache </a:t>
            </a:r>
            <a:r>
              <a:rPr lang="en-US" sz="2000" dirty="0">
                <a:solidFill>
                  <a:schemeClr val="accent2"/>
                </a:solidFill>
              </a:rPr>
              <a:t>tags</a:t>
            </a:r>
            <a:r>
              <a:rPr lang="en-US" sz="2000" dirty="0">
                <a:solidFill>
                  <a:schemeClr val="tx1"/>
                </a:solidFill>
              </a:rPr>
              <a:t> in the set to the </a:t>
            </a:r>
            <a:r>
              <a:rPr lang="en-US" sz="2000" dirty="0">
                <a:solidFill>
                  <a:schemeClr val="accent2"/>
                </a:solidFill>
              </a:rPr>
              <a:t>high order 3 memory address bits</a:t>
            </a:r>
            <a:r>
              <a:rPr lang="en-US" sz="2000" dirty="0">
                <a:solidFill>
                  <a:schemeClr val="tx1"/>
                </a:solidFill>
              </a:rPr>
              <a:t> to tell if the memory block is in the cache</a:t>
            </a:r>
          </a:p>
        </p:txBody>
      </p:sp>
      <p:grpSp>
        <p:nvGrpSpPr>
          <p:cNvPr id="4" name="Group 63"/>
          <p:cNvGrpSpPr>
            <a:grpSpLocks/>
          </p:cNvGrpSpPr>
          <p:nvPr/>
        </p:nvGrpSpPr>
        <p:grpSpPr bwMode="auto">
          <a:xfrm>
            <a:off x="1219200" y="2057400"/>
            <a:ext cx="381000" cy="1219200"/>
            <a:chOff x="1344" y="1056"/>
            <a:chExt cx="624" cy="768"/>
          </a:xfrm>
        </p:grpSpPr>
        <p:sp>
          <p:nvSpPr>
            <p:cNvPr id="1679424" name="Rectangle 6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679425" name="Line 6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679426" name="Line 6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679427" name="Line 6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sp>
        <p:nvSpPr>
          <p:cNvPr id="1679428" name="Text Box 68"/>
          <p:cNvSpPr txBox="1">
            <a:spLocks noChangeArrowheads="1"/>
          </p:cNvSpPr>
          <p:nvPr/>
        </p:nvSpPr>
        <p:spPr bwMode="auto">
          <a:xfrm>
            <a:off x="1219200" y="1600200"/>
            <a:ext cx="336550" cy="366713"/>
          </a:xfrm>
          <a:prstGeom prst="rect">
            <a:avLst/>
          </a:prstGeom>
          <a:noFill/>
          <a:ln w="12700">
            <a:noFill/>
            <a:miter lim="800000"/>
            <a:headEnd/>
            <a:tailEnd/>
          </a:ln>
          <a:effectLst/>
        </p:spPr>
        <p:txBody>
          <a:bodyPr wrap="none">
            <a:spAutoFit/>
          </a:bodyPr>
          <a:lstStyle/>
          <a:p>
            <a:r>
              <a:rPr lang="en-US">
                <a:solidFill>
                  <a:schemeClr val="tx1"/>
                </a:solidFill>
              </a:rPr>
              <a:t>V</a:t>
            </a:r>
          </a:p>
        </p:txBody>
      </p:sp>
      <p:grpSp>
        <p:nvGrpSpPr>
          <p:cNvPr id="5" name="Group 112"/>
          <p:cNvGrpSpPr>
            <a:grpSpLocks/>
          </p:cNvGrpSpPr>
          <p:nvPr/>
        </p:nvGrpSpPr>
        <p:grpSpPr bwMode="auto">
          <a:xfrm>
            <a:off x="3200400" y="990600"/>
            <a:ext cx="1066800" cy="1905000"/>
            <a:chOff x="2016" y="624"/>
            <a:chExt cx="672" cy="1200"/>
          </a:xfrm>
        </p:grpSpPr>
        <p:sp>
          <p:nvSpPr>
            <p:cNvPr id="1679430" name="Line 70"/>
            <p:cNvSpPr>
              <a:spLocks noChangeShapeType="1"/>
            </p:cNvSpPr>
            <p:nvPr/>
          </p:nvSpPr>
          <p:spPr bwMode="auto">
            <a:xfrm flipH="1">
              <a:off x="2016" y="624"/>
              <a:ext cx="672" cy="768"/>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79432" name="Line 72"/>
            <p:cNvSpPr>
              <a:spLocks noChangeShapeType="1"/>
            </p:cNvSpPr>
            <p:nvPr/>
          </p:nvSpPr>
          <p:spPr bwMode="auto">
            <a:xfrm flipH="1">
              <a:off x="2016" y="624"/>
              <a:ext cx="672" cy="1200"/>
            </a:xfrm>
            <a:prstGeom prst="line">
              <a:avLst/>
            </a:prstGeom>
            <a:noFill/>
            <a:ln w="12700">
              <a:solidFill>
                <a:schemeClr val="tx1"/>
              </a:solidFill>
              <a:round/>
              <a:headEnd type="triangle" w="med" len="med"/>
              <a:tailEnd type="triangle" w="med" len="med"/>
            </a:ln>
            <a:effectLst/>
          </p:spPr>
          <p:txBody>
            <a:bodyPr/>
            <a:lstStyle/>
            <a:p>
              <a:endParaRPr lang="en-US"/>
            </a:p>
          </p:txBody>
        </p:sp>
      </p:grpSp>
      <p:grpSp>
        <p:nvGrpSpPr>
          <p:cNvPr id="6" name="Group 113"/>
          <p:cNvGrpSpPr>
            <a:grpSpLocks/>
          </p:cNvGrpSpPr>
          <p:nvPr/>
        </p:nvGrpSpPr>
        <p:grpSpPr bwMode="auto">
          <a:xfrm>
            <a:off x="3200400" y="2514600"/>
            <a:ext cx="1066800" cy="3048000"/>
            <a:chOff x="2016" y="1584"/>
            <a:chExt cx="672" cy="1920"/>
          </a:xfrm>
        </p:grpSpPr>
        <p:sp>
          <p:nvSpPr>
            <p:cNvPr id="1679446" name="Line 86"/>
            <p:cNvSpPr>
              <a:spLocks noChangeShapeType="1"/>
            </p:cNvSpPr>
            <p:nvPr/>
          </p:nvSpPr>
          <p:spPr bwMode="auto">
            <a:xfrm>
              <a:off x="2016" y="1968"/>
              <a:ext cx="672" cy="1536"/>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79447" name="Line 87"/>
            <p:cNvSpPr>
              <a:spLocks noChangeShapeType="1"/>
            </p:cNvSpPr>
            <p:nvPr/>
          </p:nvSpPr>
          <p:spPr bwMode="auto">
            <a:xfrm>
              <a:off x="2016" y="1584"/>
              <a:ext cx="672" cy="1920"/>
            </a:xfrm>
            <a:prstGeom prst="line">
              <a:avLst/>
            </a:prstGeom>
            <a:noFill/>
            <a:ln w="12700">
              <a:solidFill>
                <a:schemeClr val="tx1"/>
              </a:solidFill>
              <a:round/>
              <a:headEnd type="triangle" w="med" len="med"/>
              <a:tailEnd type="triangle" w="med" len="med"/>
            </a:ln>
            <a:effectLst/>
          </p:spPr>
          <p:txBody>
            <a:bodyPr/>
            <a:lstStyle/>
            <a:p>
              <a:endParaRPr lang="en-US"/>
            </a:p>
          </p:txBody>
        </p:sp>
      </p:grpSp>
      <p:sp>
        <p:nvSpPr>
          <p:cNvPr id="1679450" name="Text Box 90"/>
          <p:cNvSpPr txBox="1">
            <a:spLocks noChangeArrowheads="1"/>
          </p:cNvSpPr>
          <p:nvPr/>
        </p:nvSpPr>
        <p:spPr bwMode="auto">
          <a:xfrm>
            <a:off x="5181600" y="838200"/>
            <a:ext cx="990600" cy="4967514"/>
          </a:xfrm>
          <a:prstGeom prst="rect">
            <a:avLst/>
          </a:prstGeom>
          <a:noFill/>
          <a:ln w="12700">
            <a:noFill/>
            <a:miter lim="800000"/>
            <a:headEnd/>
            <a:tailEnd/>
          </a:ln>
          <a:effectLst/>
        </p:spPr>
        <p:txBody>
          <a:bodyPr>
            <a:spAutoFit/>
          </a:bodyPr>
          <a:lstStyle/>
          <a:p>
            <a:pPr>
              <a:lnSpc>
                <a:spcPct val="110000"/>
              </a:lnSpc>
            </a:pPr>
            <a:r>
              <a:rPr lang="en-US" dirty="0">
                <a:solidFill>
                  <a:schemeClr val="accent2"/>
                </a:solidFill>
              </a:rPr>
              <a:t>000</a:t>
            </a:r>
            <a:r>
              <a:rPr lang="en-US" dirty="0"/>
              <a:t>0</a:t>
            </a:r>
            <a:r>
              <a:rPr lang="en-US" dirty="0">
                <a:solidFill>
                  <a:schemeClr val="tx1"/>
                </a:solidFill>
              </a:rPr>
              <a:t>xx</a:t>
            </a:r>
          </a:p>
          <a:p>
            <a:pPr>
              <a:lnSpc>
                <a:spcPct val="110000"/>
              </a:lnSpc>
            </a:pPr>
            <a:r>
              <a:rPr lang="en-US" dirty="0">
                <a:solidFill>
                  <a:schemeClr val="accent2"/>
                </a:solidFill>
              </a:rPr>
              <a:t>000</a:t>
            </a:r>
            <a:r>
              <a:rPr lang="en-US" dirty="0">
                <a:solidFill>
                  <a:srgbClr val="009900"/>
                </a:solidFill>
              </a:rPr>
              <a:t>1</a:t>
            </a:r>
            <a:r>
              <a:rPr lang="en-US" dirty="0">
                <a:solidFill>
                  <a:schemeClr val="tx1"/>
                </a:solidFill>
              </a:rPr>
              <a:t>xx</a:t>
            </a:r>
          </a:p>
          <a:p>
            <a:pPr>
              <a:lnSpc>
                <a:spcPct val="110000"/>
              </a:lnSpc>
            </a:pPr>
            <a:r>
              <a:rPr lang="en-US" dirty="0">
                <a:solidFill>
                  <a:schemeClr val="accent2"/>
                </a:solidFill>
              </a:rPr>
              <a:t>001</a:t>
            </a:r>
            <a:r>
              <a:rPr lang="en-US" dirty="0"/>
              <a:t>0</a:t>
            </a:r>
            <a:r>
              <a:rPr lang="en-US" dirty="0">
                <a:solidFill>
                  <a:schemeClr val="tx1"/>
                </a:solidFill>
              </a:rPr>
              <a:t>xx</a:t>
            </a:r>
          </a:p>
          <a:p>
            <a:pPr>
              <a:lnSpc>
                <a:spcPct val="110000"/>
              </a:lnSpc>
            </a:pPr>
            <a:r>
              <a:rPr lang="en-US" dirty="0">
                <a:solidFill>
                  <a:schemeClr val="accent2"/>
                </a:solidFill>
              </a:rPr>
              <a:t>001</a:t>
            </a:r>
            <a:r>
              <a:rPr lang="en-US" dirty="0">
                <a:solidFill>
                  <a:srgbClr val="009900"/>
                </a:solidFill>
              </a:rPr>
              <a:t>1</a:t>
            </a:r>
            <a:r>
              <a:rPr lang="en-US" dirty="0">
                <a:solidFill>
                  <a:schemeClr val="tx1"/>
                </a:solidFill>
              </a:rPr>
              <a:t>xx</a:t>
            </a:r>
          </a:p>
          <a:p>
            <a:pPr>
              <a:lnSpc>
                <a:spcPct val="110000"/>
              </a:lnSpc>
            </a:pPr>
            <a:r>
              <a:rPr lang="en-US" dirty="0">
                <a:solidFill>
                  <a:schemeClr val="accent2"/>
                </a:solidFill>
              </a:rPr>
              <a:t>010</a:t>
            </a:r>
            <a:r>
              <a:rPr lang="en-US" dirty="0"/>
              <a:t>0</a:t>
            </a:r>
            <a:r>
              <a:rPr lang="en-US" dirty="0">
                <a:solidFill>
                  <a:schemeClr val="tx1"/>
                </a:solidFill>
              </a:rPr>
              <a:t>xx</a:t>
            </a:r>
          </a:p>
          <a:p>
            <a:pPr>
              <a:lnSpc>
                <a:spcPct val="110000"/>
              </a:lnSpc>
            </a:pPr>
            <a:r>
              <a:rPr lang="en-US" dirty="0">
                <a:solidFill>
                  <a:schemeClr val="accent2"/>
                </a:solidFill>
              </a:rPr>
              <a:t>010</a:t>
            </a:r>
            <a:r>
              <a:rPr lang="en-US" dirty="0">
                <a:solidFill>
                  <a:srgbClr val="009900"/>
                </a:solidFill>
              </a:rPr>
              <a:t>1</a:t>
            </a:r>
            <a:r>
              <a:rPr lang="en-US" dirty="0">
                <a:solidFill>
                  <a:schemeClr val="tx1"/>
                </a:solidFill>
              </a:rPr>
              <a:t>xx</a:t>
            </a:r>
          </a:p>
          <a:p>
            <a:pPr>
              <a:lnSpc>
                <a:spcPct val="110000"/>
              </a:lnSpc>
            </a:pPr>
            <a:r>
              <a:rPr lang="en-US" dirty="0">
                <a:solidFill>
                  <a:schemeClr val="accent2"/>
                </a:solidFill>
              </a:rPr>
              <a:t>011</a:t>
            </a:r>
            <a:r>
              <a:rPr lang="en-US" dirty="0"/>
              <a:t>0</a:t>
            </a:r>
            <a:r>
              <a:rPr lang="en-US" dirty="0">
                <a:solidFill>
                  <a:schemeClr val="tx1"/>
                </a:solidFill>
              </a:rPr>
              <a:t>xx</a:t>
            </a:r>
          </a:p>
          <a:p>
            <a:pPr>
              <a:lnSpc>
                <a:spcPct val="110000"/>
              </a:lnSpc>
            </a:pPr>
            <a:r>
              <a:rPr lang="en-US" dirty="0">
                <a:solidFill>
                  <a:schemeClr val="accent2"/>
                </a:solidFill>
              </a:rPr>
              <a:t>011</a:t>
            </a:r>
            <a:r>
              <a:rPr lang="en-US" dirty="0">
                <a:solidFill>
                  <a:srgbClr val="009900"/>
                </a:solidFill>
              </a:rPr>
              <a:t>1</a:t>
            </a:r>
            <a:r>
              <a:rPr lang="en-US" dirty="0">
                <a:solidFill>
                  <a:schemeClr val="tx1"/>
                </a:solidFill>
              </a:rPr>
              <a:t>xx</a:t>
            </a:r>
          </a:p>
          <a:p>
            <a:pPr>
              <a:lnSpc>
                <a:spcPct val="110000"/>
              </a:lnSpc>
            </a:pPr>
            <a:r>
              <a:rPr lang="en-US" dirty="0">
                <a:solidFill>
                  <a:schemeClr val="accent2"/>
                </a:solidFill>
              </a:rPr>
              <a:t>100</a:t>
            </a:r>
            <a:r>
              <a:rPr lang="en-US" dirty="0"/>
              <a:t>0</a:t>
            </a:r>
            <a:r>
              <a:rPr lang="en-US" dirty="0">
                <a:solidFill>
                  <a:schemeClr val="tx1"/>
                </a:solidFill>
              </a:rPr>
              <a:t>xx</a:t>
            </a:r>
          </a:p>
          <a:p>
            <a:pPr>
              <a:lnSpc>
                <a:spcPct val="110000"/>
              </a:lnSpc>
            </a:pPr>
            <a:r>
              <a:rPr lang="en-US" dirty="0">
                <a:solidFill>
                  <a:schemeClr val="accent2"/>
                </a:solidFill>
              </a:rPr>
              <a:t>100</a:t>
            </a:r>
            <a:r>
              <a:rPr lang="en-US" dirty="0">
                <a:solidFill>
                  <a:srgbClr val="009900"/>
                </a:solidFill>
              </a:rPr>
              <a:t>1</a:t>
            </a:r>
            <a:r>
              <a:rPr lang="en-US" dirty="0">
                <a:solidFill>
                  <a:schemeClr val="tx1"/>
                </a:solidFill>
              </a:rPr>
              <a:t>xx</a:t>
            </a:r>
          </a:p>
          <a:p>
            <a:pPr>
              <a:lnSpc>
                <a:spcPct val="110000"/>
              </a:lnSpc>
            </a:pPr>
            <a:r>
              <a:rPr lang="en-US" dirty="0">
                <a:solidFill>
                  <a:schemeClr val="accent2"/>
                </a:solidFill>
              </a:rPr>
              <a:t>101</a:t>
            </a:r>
            <a:r>
              <a:rPr lang="en-US" dirty="0"/>
              <a:t>0</a:t>
            </a:r>
            <a:r>
              <a:rPr lang="en-US" dirty="0">
                <a:solidFill>
                  <a:schemeClr val="tx1"/>
                </a:solidFill>
              </a:rPr>
              <a:t>xx</a:t>
            </a:r>
          </a:p>
          <a:p>
            <a:pPr>
              <a:lnSpc>
                <a:spcPct val="110000"/>
              </a:lnSpc>
            </a:pPr>
            <a:r>
              <a:rPr lang="en-US" dirty="0">
                <a:solidFill>
                  <a:schemeClr val="accent2"/>
                </a:solidFill>
              </a:rPr>
              <a:t>101</a:t>
            </a:r>
            <a:r>
              <a:rPr lang="en-US" dirty="0">
                <a:solidFill>
                  <a:srgbClr val="009900"/>
                </a:solidFill>
              </a:rPr>
              <a:t>1</a:t>
            </a:r>
            <a:r>
              <a:rPr lang="en-US" dirty="0">
                <a:solidFill>
                  <a:schemeClr val="tx1"/>
                </a:solidFill>
              </a:rPr>
              <a:t>xx</a:t>
            </a:r>
          </a:p>
          <a:p>
            <a:pPr>
              <a:lnSpc>
                <a:spcPct val="110000"/>
              </a:lnSpc>
            </a:pPr>
            <a:r>
              <a:rPr lang="en-US" dirty="0">
                <a:solidFill>
                  <a:schemeClr val="accent2"/>
                </a:solidFill>
              </a:rPr>
              <a:t>110</a:t>
            </a:r>
            <a:r>
              <a:rPr lang="en-US" dirty="0"/>
              <a:t>0</a:t>
            </a:r>
            <a:r>
              <a:rPr lang="en-US" dirty="0">
                <a:solidFill>
                  <a:schemeClr val="tx1"/>
                </a:solidFill>
              </a:rPr>
              <a:t>xx</a:t>
            </a:r>
          </a:p>
          <a:p>
            <a:pPr>
              <a:lnSpc>
                <a:spcPct val="110000"/>
              </a:lnSpc>
            </a:pPr>
            <a:r>
              <a:rPr lang="en-US" dirty="0">
                <a:solidFill>
                  <a:schemeClr val="accent2"/>
                </a:solidFill>
              </a:rPr>
              <a:t>110</a:t>
            </a:r>
            <a:r>
              <a:rPr lang="en-US" dirty="0">
                <a:solidFill>
                  <a:srgbClr val="009900"/>
                </a:solidFill>
              </a:rPr>
              <a:t>1</a:t>
            </a:r>
            <a:r>
              <a:rPr lang="en-US" dirty="0">
                <a:solidFill>
                  <a:schemeClr val="tx1"/>
                </a:solidFill>
              </a:rPr>
              <a:t>xx</a:t>
            </a:r>
          </a:p>
          <a:p>
            <a:pPr>
              <a:lnSpc>
                <a:spcPct val="110000"/>
              </a:lnSpc>
            </a:pPr>
            <a:r>
              <a:rPr lang="en-US" dirty="0">
                <a:solidFill>
                  <a:schemeClr val="accent2"/>
                </a:solidFill>
              </a:rPr>
              <a:t>111</a:t>
            </a:r>
            <a:r>
              <a:rPr lang="en-US" dirty="0"/>
              <a:t>0</a:t>
            </a:r>
            <a:r>
              <a:rPr lang="en-US" dirty="0">
                <a:solidFill>
                  <a:schemeClr val="tx1"/>
                </a:solidFill>
              </a:rPr>
              <a:t>xx</a:t>
            </a:r>
          </a:p>
          <a:p>
            <a:pPr>
              <a:lnSpc>
                <a:spcPct val="110000"/>
              </a:lnSpc>
            </a:pPr>
            <a:r>
              <a:rPr lang="en-US" dirty="0">
                <a:solidFill>
                  <a:schemeClr val="accent2"/>
                </a:solidFill>
              </a:rPr>
              <a:t>111</a:t>
            </a:r>
            <a:r>
              <a:rPr lang="en-US" dirty="0">
                <a:solidFill>
                  <a:srgbClr val="009900"/>
                </a:solidFill>
              </a:rPr>
              <a:t>1</a:t>
            </a:r>
            <a:r>
              <a:rPr lang="en-US" dirty="0">
                <a:solidFill>
                  <a:schemeClr val="tx1"/>
                </a:solidFill>
              </a:rPr>
              <a:t>xx</a:t>
            </a:r>
          </a:p>
        </p:txBody>
      </p:sp>
      <p:sp>
        <p:nvSpPr>
          <p:cNvPr id="1679452" name="Rectangle 92" descr="10%"/>
          <p:cNvSpPr>
            <a:spLocks noChangeArrowheads="1"/>
          </p:cNvSpPr>
          <p:nvPr/>
        </p:nvSpPr>
        <p:spPr bwMode="auto">
          <a:xfrm>
            <a:off x="2209800" y="2667000"/>
            <a:ext cx="990600" cy="304800"/>
          </a:xfrm>
          <a:prstGeom prst="rect">
            <a:avLst/>
          </a:prstGeom>
          <a:pattFill prst="pct10">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679453" name="Rectangle 93" descr="5%"/>
          <p:cNvSpPr>
            <a:spLocks noChangeArrowheads="1"/>
          </p:cNvSpPr>
          <p:nvPr/>
        </p:nvSpPr>
        <p:spPr bwMode="auto">
          <a:xfrm>
            <a:off x="2209800" y="297180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679454" name="Line 94"/>
          <p:cNvSpPr>
            <a:spLocks noChangeShapeType="1"/>
          </p:cNvSpPr>
          <p:nvPr/>
        </p:nvSpPr>
        <p:spPr bwMode="auto">
          <a:xfrm>
            <a:off x="685800" y="2667000"/>
            <a:ext cx="2590800" cy="0"/>
          </a:xfrm>
          <a:prstGeom prst="line">
            <a:avLst/>
          </a:prstGeom>
          <a:noFill/>
          <a:ln w="28575">
            <a:solidFill>
              <a:schemeClr val="tx1"/>
            </a:solidFill>
            <a:round/>
            <a:headEnd/>
            <a:tailEnd/>
          </a:ln>
          <a:effectLst/>
        </p:spPr>
        <p:txBody>
          <a:bodyPr/>
          <a:lstStyle/>
          <a:p>
            <a:endParaRPr lang="en-US"/>
          </a:p>
        </p:txBody>
      </p:sp>
      <p:sp>
        <p:nvSpPr>
          <p:cNvPr id="1679455" name="Text Box 95"/>
          <p:cNvSpPr txBox="1">
            <a:spLocks noChangeArrowheads="1"/>
          </p:cNvSpPr>
          <p:nvPr/>
        </p:nvSpPr>
        <p:spPr bwMode="auto">
          <a:xfrm>
            <a:off x="762000" y="1600200"/>
            <a:ext cx="527050" cy="366713"/>
          </a:xfrm>
          <a:prstGeom prst="rect">
            <a:avLst/>
          </a:prstGeom>
          <a:noFill/>
          <a:ln w="12700">
            <a:noFill/>
            <a:miter lim="800000"/>
            <a:headEnd/>
            <a:tailEnd/>
          </a:ln>
          <a:effectLst/>
        </p:spPr>
        <p:txBody>
          <a:bodyPr wrap="none">
            <a:spAutoFit/>
          </a:bodyPr>
          <a:lstStyle/>
          <a:p>
            <a:r>
              <a:rPr lang="en-US">
                <a:solidFill>
                  <a:schemeClr val="tx1"/>
                </a:solidFill>
              </a:rPr>
              <a:t>Set</a:t>
            </a:r>
          </a:p>
        </p:txBody>
      </p:sp>
      <p:sp>
        <p:nvSpPr>
          <p:cNvPr id="1679456" name="Rectangle 96" descr="5%"/>
          <p:cNvSpPr>
            <a:spLocks noChangeArrowheads="1"/>
          </p:cNvSpPr>
          <p:nvPr/>
        </p:nvSpPr>
        <p:spPr bwMode="auto">
          <a:xfrm>
            <a:off x="4267200" y="114300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679457" name="Rectangle 97" descr="5%"/>
          <p:cNvSpPr>
            <a:spLocks noChangeArrowheads="1"/>
          </p:cNvSpPr>
          <p:nvPr/>
        </p:nvSpPr>
        <p:spPr bwMode="auto">
          <a:xfrm>
            <a:off x="4267200" y="144780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679458" name="Rectangle 98" descr="5%"/>
          <p:cNvSpPr>
            <a:spLocks noChangeArrowheads="1"/>
          </p:cNvSpPr>
          <p:nvPr/>
        </p:nvSpPr>
        <p:spPr bwMode="auto">
          <a:xfrm>
            <a:off x="4267200" y="236220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679459" name="Rectangle 99" descr="5%"/>
          <p:cNvSpPr>
            <a:spLocks noChangeArrowheads="1"/>
          </p:cNvSpPr>
          <p:nvPr/>
        </p:nvSpPr>
        <p:spPr bwMode="auto">
          <a:xfrm>
            <a:off x="4267200" y="266700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679460" name="Rectangle 100" descr="5%"/>
          <p:cNvSpPr>
            <a:spLocks noChangeArrowheads="1"/>
          </p:cNvSpPr>
          <p:nvPr/>
        </p:nvSpPr>
        <p:spPr bwMode="auto">
          <a:xfrm>
            <a:off x="4267200" y="358140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679461" name="Rectangle 101" descr="5%"/>
          <p:cNvSpPr>
            <a:spLocks noChangeArrowheads="1"/>
          </p:cNvSpPr>
          <p:nvPr/>
        </p:nvSpPr>
        <p:spPr bwMode="auto">
          <a:xfrm>
            <a:off x="4267200" y="388620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679462" name="Rectangle 102" descr="5%"/>
          <p:cNvSpPr>
            <a:spLocks noChangeArrowheads="1"/>
          </p:cNvSpPr>
          <p:nvPr/>
        </p:nvSpPr>
        <p:spPr bwMode="auto">
          <a:xfrm>
            <a:off x="4267200" y="480060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679463" name="Rectangle 103" descr="5%"/>
          <p:cNvSpPr>
            <a:spLocks noChangeArrowheads="1"/>
          </p:cNvSpPr>
          <p:nvPr/>
        </p:nvSpPr>
        <p:spPr bwMode="auto">
          <a:xfrm>
            <a:off x="4267200" y="510540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679466" name="Text Box 106"/>
          <p:cNvSpPr txBox="1">
            <a:spLocks noChangeArrowheads="1"/>
          </p:cNvSpPr>
          <p:nvPr/>
        </p:nvSpPr>
        <p:spPr bwMode="auto">
          <a:xfrm>
            <a:off x="908050" y="2286000"/>
            <a:ext cx="311150" cy="366713"/>
          </a:xfrm>
          <a:prstGeom prst="rect">
            <a:avLst/>
          </a:prstGeom>
          <a:noFill/>
          <a:ln w="12700">
            <a:noFill/>
            <a:miter lim="800000"/>
            <a:headEnd/>
            <a:tailEnd/>
          </a:ln>
          <a:effectLst/>
        </p:spPr>
        <p:txBody>
          <a:bodyPr wrap="none">
            <a:spAutoFit/>
          </a:bodyPr>
          <a:lstStyle/>
          <a:p>
            <a:r>
              <a:rPr lang="en-US" dirty="0">
                <a:solidFill>
                  <a:srgbClr val="009900"/>
                </a:solidFill>
              </a:rPr>
              <a:t>1</a:t>
            </a:r>
          </a:p>
        </p:txBody>
      </p:sp>
      <p:sp>
        <p:nvSpPr>
          <p:cNvPr id="1679467" name="Text Box 107"/>
          <p:cNvSpPr txBox="1">
            <a:spLocks noChangeArrowheads="1"/>
          </p:cNvSpPr>
          <p:nvPr/>
        </p:nvSpPr>
        <p:spPr bwMode="auto">
          <a:xfrm>
            <a:off x="898525" y="2667000"/>
            <a:ext cx="311150" cy="366713"/>
          </a:xfrm>
          <a:prstGeom prst="rect">
            <a:avLst/>
          </a:prstGeom>
          <a:noFill/>
          <a:ln w="12700">
            <a:noFill/>
            <a:miter lim="800000"/>
            <a:headEnd/>
            <a:tailEnd/>
          </a:ln>
          <a:effectLst/>
        </p:spPr>
        <p:txBody>
          <a:bodyPr wrap="none">
            <a:spAutoFit/>
          </a:bodyPr>
          <a:lstStyle/>
          <a:p>
            <a:r>
              <a:rPr lang="en-US"/>
              <a:t>0</a:t>
            </a:r>
          </a:p>
        </p:txBody>
      </p:sp>
      <p:sp>
        <p:nvSpPr>
          <p:cNvPr id="1679468" name="Text Box 108"/>
          <p:cNvSpPr txBox="1">
            <a:spLocks noChangeArrowheads="1"/>
          </p:cNvSpPr>
          <p:nvPr/>
        </p:nvSpPr>
        <p:spPr bwMode="auto">
          <a:xfrm>
            <a:off x="914400" y="2935288"/>
            <a:ext cx="311150" cy="366712"/>
          </a:xfrm>
          <a:prstGeom prst="rect">
            <a:avLst/>
          </a:prstGeom>
          <a:noFill/>
          <a:ln w="12700">
            <a:noFill/>
            <a:miter lim="800000"/>
            <a:headEnd/>
            <a:tailEnd/>
          </a:ln>
          <a:effectLst/>
        </p:spPr>
        <p:txBody>
          <a:bodyPr wrap="none">
            <a:spAutoFit/>
          </a:bodyPr>
          <a:lstStyle/>
          <a:p>
            <a:r>
              <a:rPr lang="en-US">
                <a:solidFill>
                  <a:srgbClr val="009900"/>
                </a:solidFill>
              </a:rPr>
              <a:t>1</a:t>
            </a:r>
          </a:p>
        </p:txBody>
      </p:sp>
      <p:sp>
        <p:nvSpPr>
          <p:cNvPr id="1679469" name="Text Box 109"/>
          <p:cNvSpPr txBox="1">
            <a:spLocks noChangeArrowheads="1"/>
          </p:cNvSpPr>
          <p:nvPr/>
        </p:nvSpPr>
        <p:spPr bwMode="auto">
          <a:xfrm>
            <a:off x="228600" y="1600200"/>
            <a:ext cx="641350" cy="366713"/>
          </a:xfrm>
          <a:prstGeom prst="rect">
            <a:avLst/>
          </a:prstGeom>
          <a:noFill/>
          <a:ln w="12700">
            <a:noFill/>
            <a:miter lim="800000"/>
            <a:headEnd/>
            <a:tailEnd/>
          </a:ln>
          <a:effectLst/>
        </p:spPr>
        <p:txBody>
          <a:bodyPr wrap="none">
            <a:spAutoFit/>
          </a:bodyPr>
          <a:lstStyle/>
          <a:p>
            <a:r>
              <a:rPr lang="en-US">
                <a:solidFill>
                  <a:schemeClr val="tx1"/>
                </a:solidFill>
              </a:rPr>
              <a:t>Way</a:t>
            </a:r>
          </a:p>
        </p:txBody>
      </p:sp>
      <p:sp>
        <p:nvSpPr>
          <p:cNvPr id="1679470" name="Text Box 110"/>
          <p:cNvSpPr txBox="1">
            <a:spLocks noChangeArrowheads="1"/>
          </p:cNvSpPr>
          <p:nvPr/>
        </p:nvSpPr>
        <p:spPr bwMode="auto">
          <a:xfrm>
            <a:off x="457200" y="2133600"/>
            <a:ext cx="311150" cy="366713"/>
          </a:xfrm>
          <a:prstGeom prst="rect">
            <a:avLst/>
          </a:prstGeom>
          <a:noFill/>
          <a:ln w="12700">
            <a:noFill/>
            <a:miter lim="800000"/>
            <a:headEnd/>
            <a:tailEnd/>
          </a:ln>
          <a:effectLst/>
        </p:spPr>
        <p:txBody>
          <a:bodyPr wrap="none">
            <a:spAutoFit/>
          </a:bodyPr>
          <a:lstStyle/>
          <a:p>
            <a:r>
              <a:rPr lang="en-US" dirty="0">
                <a:solidFill>
                  <a:schemeClr val="tx1"/>
                </a:solidFill>
              </a:rPr>
              <a:t>0</a:t>
            </a:r>
          </a:p>
        </p:txBody>
      </p:sp>
      <p:sp>
        <p:nvSpPr>
          <p:cNvPr id="1679471" name="Text Box 111"/>
          <p:cNvSpPr txBox="1">
            <a:spLocks noChangeArrowheads="1"/>
          </p:cNvSpPr>
          <p:nvPr/>
        </p:nvSpPr>
        <p:spPr bwMode="auto">
          <a:xfrm>
            <a:off x="457200" y="2819400"/>
            <a:ext cx="311150" cy="366713"/>
          </a:xfrm>
          <a:prstGeom prst="rect">
            <a:avLst/>
          </a:prstGeom>
          <a:noFill/>
          <a:ln w="12700">
            <a:noFill/>
            <a:miter lim="800000"/>
            <a:headEnd/>
            <a:tailEnd/>
          </a:ln>
          <a:effectLst/>
        </p:spPr>
        <p:txBody>
          <a:bodyPr wrap="none">
            <a:spAutoFit/>
          </a:bodyPr>
          <a:lstStyle/>
          <a:p>
            <a:r>
              <a:rPr lang="en-US" dirty="0">
                <a:solidFill>
                  <a:schemeClr val="tx1"/>
                </a:solidFill>
              </a:rPr>
              <a:t>1</a:t>
            </a:r>
          </a:p>
        </p:txBody>
      </p:sp>
      <p:sp>
        <p:nvSpPr>
          <p:cNvPr id="82" name="Rectangle 95"/>
          <p:cNvSpPr>
            <a:spLocks noChangeArrowheads="1"/>
          </p:cNvSpPr>
          <p:nvPr/>
        </p:nvSpPr>
        <p:spPr bwMode="auto">
          <a:xfrm>
            <a:off x="1752600" y="2743200"/>
            <a:ext cx="381000" cy="228600"/>
          </a:xfrm>
          <a:prstGeom prst="rect">
            <a:avLst/>
          </a:prstGeom>
          <a:noFill/>
          <a:ln w="28575">
            <a:solidFill>
              <a:schemeClr val="accent2"/>
            </a:solidFill>
            <a:miter lim="800000"/>
            <a:headEnd/>
            <a:tailEnd/>
          </a:ln>
          <a:effectLst/>
        </p:spPr>
        <p:txBody>
          <a:bodyPr wrap="none" anchor="ctr"/>
          <a:lstStyle/>
          <a:p>
            <a:endParaRPr lang="en-US"/>
          </a:p>
        </p:txBody>
      </p:sp>
      <p:sp>
        <p:nvSpPr>
          <p:cNvPr id="83" name="Rectangle 95"/>
          <p:cNvSpPr>
            <a:spLocks noChangeArrowheads="1"/>
          </p:cNvSpPr>
          <p:nvPr/>
        </p:nvSpPr>
        <p:spPr bwMode="auto">
          <a:xfrm>
            <a:off x="5257800" y="4495800"/>
            <a:ext cx="381000" cy="304800"/>
          </a:xfrm>
          <a:prstGeom prst="rect">
            <a:avLst/>
          </a:prstGeom>
          <a:noFill/>
          <a:ln w="28575">
            <a:solidFill>
              <a:schemeClr val="accent2"/>
            </a:solidFill>
            <a:miter lim="800000"/>
            <a:headEnd/>
            <a:tailEnd/>
          </a:ln>
          <a:effectLst/>
        </p:spPr>
        <p:txBody>
          <a:bodyPr wrap="none" anchor="ctr"/>
          <a:lstStyle/>
          <a:p>
            <a:endParaRPr lang="en-US"/>
          </a:p>
        </p:txBody>
      </p:sp>
      <p:sp>
        <p:nvSpPr>
          <p:cNvPr id="84" name="Rectangle 95"/>
          <p:cNvSpPr>
            <a:spLocks noChangeArrowheads="1"/>
          </p:cNvSpPr>
          <p:nvPr/>
        </p:nvSpPr>
        <p:spPr bwMode="auto">
          <a:xfrm>
            <a:off x="1752600" y="2133600"/>
            <a:ext cx="381000" cy="228600"/>
          </a:xfrm>
          <a:prstGeom prst="rect">
            <a:avLst/>
          </a:prstGeom>
          <a:noFill/>
          <a:ln w="28575">
            <a:solidFill>
              <a:schemeClr val="accent2"/>
            </a:solidFill>
            <a:miter lim="800000"/>
            <a:headEnd/>
            <a:tailEnd/>
          </a:ln>
          <a:effectLst/>
        </p:spPr>
        <p:txBody>
          <a:bodyPr wrap="none" anchor="ctr"/>
          <a:lstStyle/>
          <a:p>
            <a:endParaRPr lang="en-US"/>
          </a:p>
        </p:txBody>
      </p:sp>
      <p:sp>
        <p:nvSpPr>
          <p:cNvPr id="85" name="Rectangle 84"/>
          <p:cNvSpPr/>
          <p:nvPr/>
        </p:nvSpPr>
        <p:spPr>
          <a:xfrm>
            <a:off x="6324600" y="990600"/>
            <a:ext cx="2438400" cy="1200329"/>
          </a:xfrm>
          <a:prstGeom prst="rect">
            <a:avLst/>
          </a:prstGeom>
        </p:spPr>
        <p:txBody>
          <a:bodyPr wrap="square">
            <a:spAutoFit/>
          </a:bodyPr>
          <a:lstStyle/>
          <a:p>
            <a:r>
              <a:rPr lang="en-US" dirty="0" smtClean="0">
                <a:solidFill>
                  <a:schemeClr val="tx1"/>
                </a:solidFill>
              </a:rPr>
              <a:t>One word blocks</a:t>
            </a:r>
          </a:p>
          <a:p>
            <a:r>
              <a:rPr lang="en-US" dirty="0" smtClean="0">
                <a:solidFill>
                  <a:schemeClr val="tx1"/>
                </a:solidFill>
              </a:rPr>
              <a:t>Two low order bits define the byte in the word (32b words)</a:t>
            </a:r>
            <a:endParaRPr lang="en-US" dirty="0">
              <a:solidFill>
                <a:schemeClr val="tx1"/>
              </a:solidFill>
            </a:endParaRPr>
          </a:p>
        </p:txBody>
      </p:sp>
      <p:sp>
        <p:nvSpPr>
          <p:cNvPr id="86" name="Rectangle 95"/>
          <p:cNvSpPr>
            <a:spLocks noChangeArrowheads="1"/>
          </p:cNvSpPr>
          <p:nvPr/>
        </p:nvSpPr>
        <p:spPr bwMode="auto">
          <a:xfrm>
            <a:off x="5257800" y="5105400"/>
            <a:ext cx="381000" cy="304800"/>
          </a:xfrm>
          <a:prstGeom prst="rect">
            <a:avLst/>
          </a:prstGeom>
          <a:noFill/>
          <a:ln w="28575">
            <a:solidFill>
              <a:schemeClr val="accent2"/>
            </a:solidFill>
            <a:miter lim="800000"/>
            <a:headEnd/>
            <a:tailEnd/>
          </a:ln>
          <a:effectLst/>
        </p:spPr>
        <p:txBody>
          <a:bodyPr wrap="none" anchor="ctr"/>
          <a:lstStyle/>
          <a:p>
            <a:endParaRPr lang="en-US"/>
          </a:p>
        </p:txBody>
      </p:sp>
      <p:sp>
        <p:nvSpPr>
          <p:cNvPr id="87" name="Rectangle 95"/>
          <p:cNvSpPr>
            <a:spLocks noChangeArrowheads="1"/>
          </p:cNvSpPr>
          <p:nvPr/>
        </p:nvSpPr>
        <p:spPr bwMode="auto">
          <a:xfrm>
            <a:off x="5257800" y="2667000"/>
            <a:ext cx="381000" cy="304800"/>
          </a:xfrm>
          <a:prstGeom prst="rect">
            <a:avLst/>
          </a:prstGeom>
          <a:noFill/>
          <a:ln w="28575">
            <a:solidFill>
              <a:schemeClr val="accent2"/>
            </a:solidFill>
            <a:miter lim="800000"/>
            <a:headEnd/>
            <a:tailEnd/>
          </a:ln>
          <a:effectLst/>
        </p:spPr>
        <p:txBody>
          <a:bodyPr wrap="none" anchor="ctr"/>
          <a:lstStyle/>
          <a:p>
            <a:endParaRPr lang="en-US"/>
          </a:p>
        </p:txBody>
      </p:sp>
      <p:sp>
        <p:nvSpPr>
          <p:cNvPr id="88" name="Rectangle 95"/>
          <p:cNvSpPr>
            <a:spLocks noChangeArrowheads="1"/>
          </p:cNvSpPr>
          <p:nvPr/>
        </p:nvSpPr>
        <p:spPr bwMode="auto">
          <a:xfrm>
            <a:off x="5257800" y="3276600"/>
            <a:ext cx="381000" cy="304800"/>
          </a:xfrm>
          <a:prstGeom prst="rect">
            <a:avLst/>
          </a:prstGeom>
          <a:noFill/>
          <a:ln w="28575">
            <a:solidFill>
              <a:schemeClr val="accent2"/>
            </a:solidFill>
            <a:miter lim="800000"/>
            <a:headEnd/>
            <a:tailEnd/>
          </a:ln>
          <a:effectLst/>
        </p:spPr>
        <p:txBody>
          <a:bodyPr wrap="none" anchor="ctr"/>
          <a:lstStyle/>
          <a:p>
            <a:endParaRPr lang="en-US"/>
          </a:p>
        </p:txBody>
      </p:sp>
      <p:sp>
        <p:nvSpPr>
          <p:cNvPr id="89" name="Rectangle 95"/>
          <p:cNvSpPr>
            <a:spLocks noChangeArrowheads="1"/>
          </p:cNvSpPr>
          <p:nvPr/>
        </p:nvSpPr>
        <p:spPr bwMode="auto">
          <a:xfrm>
            <a:off x="5257800" y="3886200"/>
            <a:ext cx="381000" cy="304800"/>
          </a:xfrm>
          <a:prstGeom prst="rect">
            <a:avLst/>
          </a:prstGeom>
          <a:noFill/>
          <a:ln w="28575">
            <a:solidFill>
              <a:schemeClr val="accent2"/>
            </a:solidFill>
            <a:miter lim="800000"/>
            <a:headEnd/>
            <a:tailEnd/>
          </a:ln>
          <a:effectLst/>
        </p:spPr>
        <p:txBody>
          <a:bodyPr wrap="none" anchor="ctr"/>
          <a:lstStyle/>
          <a:p>
            <a:endParaRPr lang="en-US"/>
          </a:p>
        </p:txBody>
      </p:sp>
      <p:sp>
        <p:nvSpPr>
          <p:cNvPr id="90" name="Rectangle 95"/>
          <p:cNvSpPr>
            <a:spLocks noChangeArrowheads="1"/>
          </p:cNvSpPr>
          <p:nvPr/>
        </p:nvSpPr>
        <p:spPr bwMode="auto">
          <a:xfrm>
            <a:off x="5257800" y="2057400"/>
            <a:ext cx="381000" cy="304800"/>
          </a:xfrm>
          <a:prstGeom prst="rect">
            <a:avLst/>
          </a:prstGeom>
          <a:noFill/>
          <a:ln w="28575">
            <a:solidFill>
              <a:schemeClr val="accent2"/>
            </a:solidFill>
            <a:miter lim="800000"/>
            <a:headEnd/>
            <a:tailEnd/>
          </a:ln>
          <a:effectLst/>
        </p:spPr>
        <p:txBody>
          <a:bodyPr wrap="none" anchor="ctr"/>
          <a:lstStyle/>
          <a:p>
            <a:endParaRPr lang="en-US"/>
          </a:p>
        </p:txBody>
      </p:sp>
      <p:sp>
        <p:nvSpPr>
          <p:cNvPr id="91" name="Rectangle 95"/>
          <p:cNvSpPr>
            <a:spLocks noChangeArrowheads="1"/>
          </p:cNvSpPr>
          <p:nvPr/>
        </p:nvSpPr>
        <p:spPr bwMode="auto">
          <a:xfrm>
            <a:off x="5257800" y="1447800"/>
            <a:ext cx="381000" cy="304800"/>
          </a:xfrm>
          <a:prstGeom prst="rect">
            <a:avLst/>
          </a:prstGeom>
          <a:noFill/>
          <a:ln w="28575">
            <a:solidFill>
              <a:schemeClr val="accent2"/>
            </a:solidFill>
            <a:miter lim="800000"/>
            <a:headEnd/>
            <a:tailEnd/>
          </a:ln>
          <a:effectLst/>
        </p:spPr>
        <p:txBody>
          <a:bodyPr wrap="none" anchor="ctr"/>
          <a:lstStyle/>
          <a:p>
            <a:endParaRPr lang="en-US"/>
          </a:p>
        </p:txBody>
      </p:sp>
      <p:sp>
        <p:nvSpPr>
          <p:cNvPr id="92" name="Rectangle 95"/>
          <p:cNvSpPr>
            <a:spLocks noChangeArrowheads="1"/>
          </p:cNvSpPr>
          <p:nvPr/>
        </p:nvSpPr>
        <p:spPr bwMode="auto">
          <a:xfrm>
            <a:off x="5257800" y="838200"/>
            <a:ext cx="381000" cy="304800"/>
          </a:xfrm>
          <a:prstGeom prst="rect">
            <a:avLst/>
          </a:prstGeom>
          <a:noFill/>
          <a:ln w="28575">
            <a:solidFill>
              <a:schemeClr val="accent2"/>
            </a:solidFill>
            <a:miter lim="800000"/>
            <a:headEnd/>
            <a:tailEnd/>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793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79422"/>
                                        </p:tgtEl>
                                        <p:attrNameLst>
                                          <p:attrName>style.visibility</p:attrName>
                                        </p:attrNameLst>
                                      </p:cBhvr>
                                      <p:to>
                                        <p:strVal val="visible"/>
                                      </p:to>
                                    </p:set>
                                  </p:childTnLst>
                                </p:cTn>
                              </p:par>
                              <p:par>
                                <p:cTn id="11" presetID="1" presetClass="entr" presetSubtype="0" fill="hold" grpId="0" nodeType="withEffect">
                                  <p:stCondLst>
                                    <p:cond delay="2000"/>
                                  </p:stCondLst>
                                  <p:childTnLst>
                                    <p:set>
                                      <p:cBhvr>
                                        <p:cTn id="12" dur="1" fill="hold">
                                          <p:stCondLst>
                                            <p:cond delay="0"/>
                                          </p:stCondLst>
                                        </p:cTn>
                                        <p:tgtEl>
                                          <p:spTgt spid="82"/>
                                        </p:tgtEl>
                                        <p:attrNameLst>
                                          <p:attrName>style.visibility</p:attrName>
                                        </p:attrNameLst>
                                      </p:cBhvr>
                                      <p:to>
                                        <p:strVal val="visible"/>
                                      </p:to>
                                    </p:set>
                                  </p:childTnLst>
                                </p:cTn>
                              </p:par>
                              <p:par>
                                <p:cTn id="13" presetID="1" presetClass="entr" presetSubtype="0" fill="hold" grpId="0" nodeType="withEffect">
                                  <p:stCondLst>
                                    <p:cond delay="2000"/>
                                  </p:stCondLst>
                                  <p:childTnLst>
                                    <p:set>
                                      <p:cBhvr>
                                        <p:cTn id="14" dur="1" fill="hold">
                                          <p:stCondLst>
                                            <p:cond delay="0"/>
                                          </p:stCondLst>
                                        </p:cTn>
                                        <p:tgtEl>
                                          <p:spTgt spid="83"/>
                                        </p:tgtEl>
                                        <p:attrNameLst>
                                          <p:attrName>style.visibility</p:attrName>
                                        </p:attrNameLst>
                                      </p:cBhvr>
                                      <p:to>
                                        <p:strVal val="visible"/>
                                      </p:to>
                                    </p:set>
                                  </p:childTnLst>
                                </p:cTn>
                              </p:par>
                              <p:par>
                                <p:cTn id="15" presetID="1" presetClass="entr" presetSubtype="0" fill="hold" grpId="0" nodeType="withEffect">
                                  <p:stCondLst>
                                    <p:cond delay="200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grpId="0" nodeType="withEffect">
                                  <p:stCondLst>
                                    <p:cond delay="2000"/>
                                  </p:stCondLst>
                                  <p:childTnLst>
                                    <p:set>
                                      <p:cBhvr>
                                        <p:cTn id="18" dur="1" fill="hold">
                                          <p:stCondLst>
                                            <p:cond delay="0"/>
                                          </p:stCondLst>
                                        </p:cTn>
                                        <p:tgtEl>
                                          <p:spTgt spid="86"/>
                                        </p:tgtEl>
                                        <p:attrNameLst>
                                          <p:attrName>style.visibility</p:attrName>
                                        </p:attrNameLst>
                                      </p:cBhvr>
                                      <p:to>
                                        <p:strVal val="visible"/>
                                      </p:to>
                                    </p:set>
                                  </p:childTnLst>
                                </p:cTn>
                              </p:par>
                              <p:par>
                                <p:cTn id="19" presetID="1" presetClass="entr" presetSubtype="0" fill="hold" grpId="0" nodeType="withEffect">
                                  <p:stCondLst>
                                    <p:cond delay="2000"/>
                                  </p:stCondLst>
                                  <p:childTnLst>
                                    <p:set>
                                      <p:cBhvr>
                                        <p:cTn id="20" dur="1" fill="hold">
                                          <p:stCondLst>
                                            <p:cond delay="0"/>
                                          </p:stCondLst>
                                        </p:cTn>
                                        <p:tgtEl>
                                          <p:spTgt spid="87"/>
                                        </p:tgtEl>
                                        <p:attrNameLst>
                                          <p:attrName>style.visibility</p:attrName>
                                        </p:attrNameLst>
                                      </p:cBhvr>
                                      <p:to>
                                        <p:strVal val="visible"/>
                                      </p:to>
                                    </p:set>
                                  </p:childTnLst>
                                </p:cTn>
                              </p:par>
                              <p:par>
                                <p:cTn id="21" presetID="1" presetClass="entr" presetSubtype="0" fill="hold" grpId="0" nodeType="withEffect">
                                  <p:stCondLst>
                                    <p:cond delay="2000"/>
                                  </p:stCondLst>
                                  <p:childTnLst>
                                    <p:set>
                                      <p:cBhvr>
                                        <p:cTn id="22" dur="1" fill="hold">
                                          <p:stCondLst>
                                            <p:cond delay="0"/>
                                          </p:stCondLst>
                                        </p:cTn>
                                        <p:tgtEl>
                                          <p:spTgt spid="88"/>
                                        </p:tgtEl>
                                        <p:attrNameLst>
                                          <p:attrName>style.visibility</p:attrName>
                                        </p:attrNameLst>
                                      </p:cBhvr>
                                      <p:to>
                                        <p:strVal val="visible"/>
                                      </p:to>
                                    </p:set>
                                  </p:childTnLst>
                                </p:cTn>
                              </p:par>
                              <p:par>
                                <p:cTn id="23" presetID="1" presetClass="entr" presetSubtype="0" fill="hold" grpId="0" nodeType="withEffect">
                                  <p:stCondLst>
                                    <p:cond delay="2000"/>
                                  </p:stCondLst>
                                  <p:childTnLst>
                                    <p:set>
                                      <p:cBhvr>
                                        <p:cTn id="24" dur="1" fill="hold">
                                          <p:stCondLst>
                                            <p:cond delay="0"/>
                                          </p:stCondLst>
                                        </p:cTn>
                                        <p:tgtEl>
                                          <p:spTgt spid="89"/>
                                        </p:tgtEl>
                                        <p:attrNameLst>
                                          <p:attrName>style.visibility</p:attrName>
                                        </p:attrNameLst>
                                      </p:cBhvr>
                                      <p:to>
                                        <p:strVal val="visible"/>
                                      </p:to>
                                    </p:set>
                                  </p:childTnLst>
                                </p:cTn>
                              </p:par>
                              <p:par>
                                <p:cTn id="25" presetID="1" presetClass="entr" presetSubtype="0" fill="hold" grpId="0" nodeType="withEffect">
                                  <p:stCondLst>
                                    <p:cond delay="2000"/>
                                  </p:stCondLst>
                                  <p:childTnLst>
                                    <p:set>
                                      <p:cBhvr>
                                        <p:cTn id="26" dur="1" fill="hold">
                                          <p:stCondLst>
                                            <p:cond delay="0"/>
                                          </p:stCondLst>
                                        </p:cTn>
                                        <p:tgtEl>
                                          <p:spTgt spid="90"/>
                                        </p:tgtEl>
                                        <p:attrNameLst>
                                          <p:attrName>style.visibility</p:attrName>
                                        </p:attrNameLst>
                                      </p:cBhvr>
                                      <p:to>
                                        <p:strVal val="visible"/>
                                      </p:to>
                                    </p:set>
                                  </p:childTnLst>
                                </p:cTn>
                              </p:par>
                              <p:par>
                                <p:cTn id="27" presetID="1" presetClass="entr" presetSubtype="0" fill="hold" grpId="0" nodeType="withEffect">
                                  <p:stCondLst>
                                    <p:cond delay="2000"/>
                                  </p:stCondLst>
                                  <p:childTnLst>
                                    <p:set>
                                      <p:cBhvr>
                                        <p:cTn id="28" dur="1" fill="hold">
                                          <p:stCondLst>
                                            <p:cond delay="0"/>
                                          </p:stCondLst>
                                        </p:cTn>
                                        <p:tgtEl>
                                          <p:spTgt spid="91"/>
                                        </p:tgtEl>
                                        <p:attrNameLst>
                                          <p:attrName>style.visibility</p:attrName>
                                        </p:attrNameLst>
                                      </p:cBhvr>
                                      <p:to>
                                        <p:strVal val="visible"/>
                                      </p:to>
                                    </p:set>
                                  </p:childTnLst>
                                </p:cTn>
                              </p:par>
                              <p:par>
                                <p:cTn id="29" presetID="1" presetClass="entr" presetSubtype="0" fill="hold" grpId="0" nodeType="withEffect">
                                  <p:stCondLst>
                                    <p:cond delay="2000"/>
                                  </p:stCondLst>
                                  <p:childTnLst>
                                    <p:set>
                                      <p:cBhvr>
                                        <p:cTn id="30"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85" grpId="0" autoUpdateAnimBg="0"/>
      <p:bldP spid="1679422" grpId="0" autoUpdateAnimBg="0"/>
      <p:bldP spid="82" grpId="0" animBg="1"/>
      <p:bldP spid="83" grpId="0" animBg="1"/>
      <p:bldP spid="84" grpId="0" animBg="1"/>
      <p:bldP spid="86" grpId="0" animBg="1"/>
      <p:bldP spid="87" grpId="0" animBg="1"/>
      <p:bldP spid="88" grpId="0" animBg="1"/>
      <p:bldP spid="89" grpId="0" animBg="1"/>
      <p:bldP spid="90" grpId="0" animBg="1"/>
      <p:bldP spid="91" grpId="0" animBg="1"/>
      <p:bldP spid="9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3458" name="Rectangle 2"/>
          <p:cNvSpPr>
            <a:spLocks noGrp="1" noChangeArrowheads="1"/>
          </p:cNvSpPr>
          <p:nvPr>
            <p:ph type="title"/>
          </p:nvPr>
        </p:nvSpPr>
        <p:spPr/>
        <p:txBody>
          <a:bodyPr/>
          <a:lstStyle/>
          <a:p>
            <a:r>
              <a:rPr lang="en-US"/>
              <a:t>Another Reference String Mapping</a:t>
            </a:r>
          </a:p>
        </p:txBody>
      </p:sp>
      <p:sp>
        <p:nvSpPr>
          <p:cNvPr id="1683459" name="Rectangle 3"/>
          <p:cNvSpPr>
            <a:spLocks noChangeArrowheads="1"/>
          </p:cNvSpPr>
          <p:nvPr/>
        </p:nvSpPr>
        <p:spPr bwMode="auto">
          <a:xfrm>
            <a:off x="1295400" y="2286000"/>
            <a:ext cx="990600" cy="1219200"/>
          </a:xfrm>
          <a:prstGeom prst="rect">
            <a:avLst/>
          </a:prstGeom>
          <a:noFill/>
          <a:ln w="12700">
            <a:solidFill>
              <a:schemeClr val="tx1"/>
            </a:solidFill>
            <a:miter lim="800000"/>
            <a:headEnd/>
            <a:tailEnd/>
          </a:ln>
          <a:effectLst/>
        </p:spPr>
        <p:txBody>
          <a:bodyPr wrap="none" anchor="ctr"/>
          <a:lstStyle/>
          <a:p>
            <a:endParaRPr lang="en-US"/>
          </a:p>
        </p:txBody>
      </p:sp>
      <p:sp>
        <p:nvSpPr>
          <p:cNvPr id="1683460" name="Line 4"/>
          <p:cNvSpPr>
            <a:spLocks noChangeShapeType="1"/>
          </p:cNvSpPr>
          <p:nvPr/>
        </p:nvSpPr>
        <p:spPr bwMode="auto">
          <a:xfrm>
            <a:off x="1295400" y="2895600"/>
            <a:ext cx="990600" cy="0"/>
          </a:xfrm>
          <a:prstGeom prst="line">
            <a:avLst/>
          </a:prstGeom>
          <a:noFill/>
          <a:ln w="12700">
            <a:solidFill>
              <a:schemeClr val="tx1"/>
            </a:solidFill>
            <a:round/>
            <a:headEnd/>
            <a:tailEnd/>
          </a:ln>
          <a:effectLst/>
        </p:spPr>
        <p:txBody>
          <a:bodyPr wrap="none" anchor="ctr"/>
          <a:lstStyle/>
          <a:p>
            <a:endParaRPr lang="en-US"/>
          </a:p>
        </p:txBody>
      </p:sp>
      <p:sp>
        <p:nvSpPr>
          <p:cNvPr id="1683461" name="Line 5"/>
          <p:cNvSpPr>
            <a:spLocks noChangeShapeType="1"/>
          </p:cNvSpPr>
          <p:nvPr/>
        </p:nvSpPr>
        <p:spPr bwMode="auto">
          <a:xfrm>
            <a:off x="1295400" y="2590800"/>
            <a:ext cx="990600" cy="0"/>
          </a:xfrm>
          <a:prstGeom prst="line">
            <a:avLst/>
          </a:prstGeom>
          <a:noFill/>
          <a:ln w="12700">
            <a:solidFill>
              <a:schemeClr val="tx1"/>
            </a:solidFill>
            <a:round/>
            <a:headEnd/>
            <a:tailEnd/>
          </a:ln>
          <a:effectLst/>
        </p:spPr>
        <p:txBody>
          <a:bodyPr wrap="none" anchor="ctr"/>
          <a:lstStyle/>
          <a:p>
            <a:endParaRPr lang="en-US"/>
          </a:p>
        </p:txBody>
      </p:sp>
      <p:sp>
        <p:nvSpPr>
          <p:cNvPr id="1683462" name="Line 6"/>
          <p:cNvSpPr>
            <a:spLocks noChangeShapeType="1"/>
          </p:cNvSpPr>
          <p:nvPr/>
        </p:nvSpPr>
        <p:spPr bwMode="auto">
          <a:xfrm>
            <a:off x="1295400" y="3200400"/>
            <a:ext cx="990600" cy="0"/>
          </a:xfrm>
          <a:prstGeom prst="line">
            <a:avLst/>
          </a:prstGeom>
          <a:noFill/>
          <a:ln w="12700">
            <a:solidFill>
              <a:schemeClr val="tx1"/>
            </a:solidFill>
            <a:round/>
            <a:headEnd/>
            <a:tailEnd/>
          </a:ln>
          <a:effectLst/>
        </p:spPr>
        <p:txBody>
          <a:bodyPr wrap="none" anchor="ctr"/>
          <a:lstStyle/>
          <a:p>
            <a:endParaRPr lang="en-US"/>
          </a:p>
        </p:txBody>
      </p:sp>
      <p:sp>
        <p:nvSpPr>
          <p:cNvPr id="1683463" name="Rectangle 7"/>
          <p:cNvSpPr>
            <a:spLocks noChangeArrowheads="1"/>
          </p:cNvSpPr>
          <p:nvPr/>
        </p:nvSpPr>
        <p:spPr bwMode="auto">
          <a:xfrm>
            <a:off x="3276600" y="2286000"/>
            <a:ext cx="990600" cy="1219200"/>
          </a:xfrm>
          <a:prstGeom prst="rect">
            <a:avLst/>
          </a:prstGeom>
          <a:noFill/>
          <a:ln w="12700">
            <a:solidFill>
              <a:schemeClr val="tx1"/>
            </a:solidFill>
            <a:miter lim="800000"/>
            <a:headEnd/>
            <a:tailEnd/>
          </a:ln>
          <a:effectLst/>
        </p:spPr>
        <p:txBody>
          <a:bodyPr wrap="none" anchor="ctr"/>
          <a:lstStyle/>
          <a:p>
            <a:endParaRPr lang="en-US"/>
          </a:p>
        </p:txBody>
      </p:sp>
      <p:sp>
        <p:nvSpPr>
          <p:cNvPr id="1683464" name="Line 8"/>
          <p:cNvSpPr>
            <a:spLocks noChangeShapeType="1"/>
          </p:cNvSpPr>
          <p:nvPr/>
        </p:nvSpPr>
        <p:spPr bwMode="auto">
          <a:xfrm>
            <a:off x="3276600" y="2895600"/>
            <a:ext cx="990600" cy="0"/>
          </a:xfrm>
          <a:prstGeom prst="line">
            <a:avLst/>
          </a:prstGeom>
          <a:noFill/>
          <a:ln w="12700">
            <a:solidFill>
              <a:schemeClr val="tx1"/>
            </a:solidFill>
            <a:round/>
            <a:headEnd/>
            <a:tailEnd/>
          </a:ln>
          <a:effectLst/>
        </p:spPr>
        <p:txBody>
          <a:bodyPr wrap="none" anchor="ctr"/>
          <a:lstStyle/>
          <a:p>
            <a:endParaRPr lang="en-US"/>
          </a:p>
        </p:txBody>
      </p:sp>
      <p:sp>
        <p:nvSpPr>
          <p:cNvPr id="1683465" name="Line 9"/>
          <p:cNvSpPr>
            <a:spLocks noChangeShapeType="1"/>
          </p:cNvSpPr>
          <p:nvPr/>
        </p:nvSpPr>
        <p:spPr bwMode="auto">
          <a:xfrm>
            <a:off x="3276600" y="2590800"/>
            <a:ext cx="990600" cy="0"/>
          </a:xfrm>
          <a:prstGeom prst="line">
            <a:avLst/>
          </a:prstGeom>
          <a:noFill/>
          <a:ln w="12700">
            <a:solidFill>
              <a:schemeClr val="tx1"/>
            </a:solidFill>
            <a:round/>
            <a:headEnd/>
            <a:tailEnd/>
          </a:ln>
          <a:effectLst/>
        </p:spPr>
        <p:txBody>
          <a:bodyPr wrap="none" anchor="ctr"/>
          <a:lstStyle/>
          <a:p>
            <a:endParaRPr lang="en-US"/>
          </a:p>
        </p:txBody>
      </p:sp>
      <p:sp>
        <p:nvSpPr>
          <p:cNvPr id="1683466" name="Line 10"/>
          <p:cNvSpPr>
            <a:spLocks noChangeShapeType="1"/>
          </p:cNvSpPr>
          <p:nvPr/>
        </p:nvSpPr>
        <p:spPr bwMode="auto">
          <a:xfrm>
            <a:off x="3276600" y="3200400"/>
            <a:ext cx="990600" cy="0"/>
          </a:xfrm>
          <a:prstGeom prst="line">
            <a:avLst/>
          </a:prstGeom>
          <a:noFill/>
          <a:ln w="12700">
            <a:solidFill>
              <a:schemeClr val="tx1"/>
            </a:solidFill>
            <a:round/>
            <a:headEnd/>
            <a:tailEnd/>
          </a:ln>
          <a:effectLst/>
        </p:spPr>
        <p:txBody>
          <a:bodyPr wrap="none" anchor="ctr"/>
          <a:lstStyle/>
          <a:p>
            <a:endParaRPr lang="en-US"/>
          </a:p>
        </p:txBody>
      </p:sp>
      <p:sp>
        <p:nvSpPr>
          <p:cNvPr id="1683467" name="Rectangle 11"/>
          <p:cNvSpPr>
            <a:spLocks noChangeArrowheads="1"/>
          </p:cNvSpPr>
          <p:nvPr/>
        </p:nvSpPr>
        <p:spPr bwMode="auto">
          <a:xfrm>
            <a:off x="5334000" y="2286000"/>
            <a:ext cx="990600" cy="1219200"/>
          </a:xfrm>
          <a:prstGeom prst="rect">
            <a:avLst/>
          </a:prstGeom>
          <a:noFill/>
          <a:ln w="12700">
            <a:solidFill>
              <a:schemeClr val="tx1"/>
            </a:solidFill>
            <a:miter lim="800000"/>
            <a:headEnd/>
            <a:tailEnd/>
          </a:ln>
          <a:effectLst/>
        </p:spPr>
        <p:txBody>
          <a:bodyPr wrap="none" anchor="ctr"/>
          <a:lstStyle/>
          <a:p>
            <a:endParaRPr lang="en-US"/>
          </a:p>
        </p:txBody>
      </p:sp>
      <p:sp>
        <p:nvSpPr>
          <p:cNvPr id="1683468" name="Line 12"/>
          <p:cNvSpPr>
            <a:spLocks noChangeShapeType="1"/>
          </p:cNvSpPr>
          <p:nvPr/>
        </p:nvSpPr>
        <p:spPr bwMode="auto">
          <a:xfrm>
            <a:off x="5334000" y="2895600"/>
            <a:ext cx="990600" cy="0"/>
          </a:xfrm>
          <a:prstGeom prst="line">
            <a:avLst/>
          </a:prstGeom>
          <a:noFill/>
          <a:ln w="12700">
            <a:solidFill>
              <a:schemeClr val="tx1"/>
            </a:solidFill>
            <a:round/>
            <a:headEnd/>
            <a:tailEnd/>
          </a:ln>
          <a:effectLst/>
        </p:spPr>
        <p:txBody>
          <a:bodyPr wrap="none" anchor="ctr"/>
          <a:lstStyle/>
          <a:p>
            <a:endParaRPr lang="en-US"/>
          </a:p>
        </p:txBody>
      </p:sp>
      <p:sp>
        <p:nvSpPr>
          <p:cNvPr id="1683469" name="Line 13"/>
          <p:cNvSpPr>
            <a:spLocks noChangeShapeType="1"/>
          </p:cNvSpPr>
          <p:nvPr/>
        </p:nvSpPr>
        <p:spPr bwMode="auto">
          <a:xfrm>
            <a:off x="5334000" y="2590800"/>
            <a:ext cx="990600" cy="0"/>
          </a:xfrm>
          <a:prstGeom prst="line">
            <a:avLst/>
          </a:prstGeom>
          <a:noFill/>
          <a:ln w="12700">
            <a:solidFill>
              <a:schemeClr val="tx1"/>
            </a:solidFill>
            <a:round/>
            <a:headEnd/>
            <a:tailEnd/>
          </a:ln>
          <a:effectLst/>
        </p:spPr>
        <p:txBody>
          <a:bodyPr wrap="none" anchor="ctr"/>
          <a:lstStyle/>
          <a:p>
            <a:endParaRPr lang="en-US"/>
          </a:p>
        </p:txBody>
      </p:sp>
      <p:sp>
        <p:nvSpPr>
          <p:cNvPr id="1683470" name="Line 14"/>
          <p:cNvSpPr>
            <a:spLocks noChangeShapeType="1"/>
          </p:cNvSpPr>
          <p:nvPr/>
        </p:nvSpPr>
        <p:spPr bwMode="auto">
          <a:xfrm>
            <a:off x="5334000" y="3200400"/>
            <a:ext cx="990600" cy="0"/>
          </a:xfrm>
          <a:prstGeom prst="line">
            <a:avLst/>
          </a:prstGeom>
          <a:noFill/>
          <a:ln w="12700">
            <a:solidFill>
              <a:schemeClr val="tx1"/>
            </a:solidFill>
            <a:round/>
            <a:headEnd/>
            <a:tailEnd/>
          </a:ln>
          <a:effectLst/>
        </p:spPr>
        <p:txBody>
          <a:bodyPr wrap="none" anchor="ctr"/>
          <a:lstStyle/>
          <a:p>
            <a:endParaRPr lang="en-US"/>
          </a:p>
        </p:txBody>
      </p:sp>
      <p:sp>
        <p:nvSpPr>
          <p:cNvPr id="1683471" name="Rectangle 15"/>
          <p:cNvSpPr>
            <a:spLocks noChangeArrowheads="1"/>
          </p:cNvSpPr>
          <p:nvPr/>
        </p:nvSpPr>
        <p:spPr bwMode="auto">
          <a:xfrm>
            <a:off x="7391400" y="2286000"/>
            <a:ext cx="990600" cy="1219200"/>
          </a:xfrm>
          <a:prstGeom prst="rect">
            <a:avLst/>
          </a:prstGeom>
          <a:noFill/>
          <a:ln w="12700">
            <a:solidFill>
              <a:schemeClr val="tx1"/>
            </a:solidFill>
            <a:miter lim="800000"/>
            <a:headEnd/>
            <a:tailEnd/>
          </a:ln>
          <a:effectLst/>
        </p:spPr>
        <p:txBody>
          <a:bodyPr wrap="none" anchor="ctr"/>
          <a:lstStyle/>
          <a:p>
            <a:endParaRPr lang="en-US"/>
          </a:p>
        </p:txBody>
      </p:sp>
      <p:sp>
        <p:nvSpPr>
          <p:cNvPr id="1683472" name="Line 16"/>
          <p:cNvSpPr>
            <a:spLocks noChangeShapeType="1"/>
          </p:cNvSpPr>
          <p:nvPr/>
        </p:nvSpPr>
        <p:spPr bwMode="auto">
          <a:xfrm>
            <a:off x="7391400" y="2895600"/>
            <a:ext cx="990600" cy="0"/>
          </a:xfrm>
          <a:prstGeom prst="line">
            <a:avLst/>
          </a:prstGeom>
          <a:noFill/>
          <a:ln w="12700">
            <a:solidFill>
              <a:schemeClr val="tx1"/>
            </a:solidFill>
            <a:round/>
            <a:headEnd/>
            <a:tailEnd/>
          </a:ln>
          <a:effectLst/>
        </p:spPr>
        <p:txBody>
          <a:bodyPr wrap="none" anchor="ctr"/>
          <a:lstStyle/>
          <a:p>
            <a:endParaRPr lang="en-US"/>
          </a:p>
        </p:txBody>
      </p:sp>
      <p:sp>
        <p:nvSpPr>
          <p:cNvPr id="1683473" name="Line 17"/>
          <p:cNvSpPr>
            <a:spLocks noChangeShapeType="1"/>
          </p:cNvSpPr>
          <p:nvPr/>
        </p:nvSpPr>
        <p:spPr bwMode="auto">
          <a:xfrm>
            <a:off x="7391400" y="2590800"/>
            <a:ext cx="990600" cy="0"/>
          </a:xfrm>
          <a:prstGeom prst="line">
            <a:avLst/>
          </a:prstGeom>
          <a:noFill/>
          <a:ln w="12700">
            <a:solidFill>
              <a:schemeClr val="tx1"/>
            </a:solidFill>
            <a:round/>
            <a:headEnd/>
            <a:tailEnd/>
          </a:ln>
          <a:effectLst/>
        </p:spPr>
        <p:txBody>
          <a:bodyPr wrap="none" anchor="ctr"/>
          <a:lstStyle/>
          <a:p>
            <a:endParaRPr lang="en-US"/>
          </a:p>
        </p:txBody>
      </p:sp>
      <p:sp>
        <p:nvSpPr>
          <p:cNvPr id="1683474" name="Line 18"/>
          <p:cNvSpPr>
            <a:spLocks noChangeShapeType="1"/>
          </p:cNvSpPr>
          <p:nvPr/>
        </p:nvSpPr>
        <p:spPr bwMode="auto">
          <a:xfrm>
            <a:off x="7391400" y="3200400"/>
            <a:ext cx="990600" cy="0"/>
          </a:xfrm>
          <a:prstGeom prst="line">
            <a:avLst/>
          </a:prstGeom>
          <a:noFill/>
          <a:ln w="12700">
            <a:solidFill>
              <a:schemeClr val="tx1"/>
            </a:solidFill>
            <a:round/>
            <a:headEnd/>
            <a:tailEnd/>
          </a:ln>
          <a:effectLst/>
        </p:spPr>
        <p:txBody>
          <a:bodyPr wrap="none" anchor="ctr"/>
          <a:lstStyle/>
          <a:p>
            <a:endParaRPr lang="en-US"/>
          </a:p>
        </p:txBody>
      </p:sp>
      <p:sp>
        <p:nvSpPr>
          <p:cNvPr id="1683491" name="Text Box 35"/>
          <p:cNvSpPr txBox="1">
            <a:spLocks noChangeArrowheads="1"/>
          </p:cNvSpPr>
          <p:nvPr/>
        </p:nvSpPr>
        <p:spPr bwMode="auto">
          <a:xfrm>
            <a:off x="1355725" y="1865313"/>
            <a:ext cx="311150" cy="366712"/>
          </a:xfrm>
          <a:prstGeom prst="rect">
            <a:avLst/>
          </a:prstGeom>
          <a:noFill/>
          <a:ln w="12700">
            <a:noFill/>
            <a:miter lim="800000"/>
            <a:headEnd/>
            <a:tailEnd/>
          </a:ln>
          <a:effectLst/>
        </p:spPr>
        <p:txBody>
          <a:bodyPr wrap="none">
            <a:spAutoFit/>
          </a:bodyPr>
          <a:lstStyle/>
          <a:p>
            <a:r>
              <a:rPr lang="en-US" b="1">
                <a:solidFill>
                  <a:schemeClr val="tx1"/>
                </a:solidFill>
              </a:rPr>
              <a:t>0</a:t>
            </a:r>
          </a:p>
        </p:txBody>
      </p:sp>
      <p:sp>
        <p:nvSpPr>
          <p:cNvPr id="1683492" name="Text Box 36"/>
          <p:cNvSpPr txBox="1">
            <a:spLocks noChangeArrowheads="1"/>
          </p:cNvSpPr>
          <p:nvPr/>
        </p:nvSpPr>
        <p:spPr bwMode="auto">
          <a:xfrm>
            <a:off x="3260725" y="1865313"/>
            <a:ext cx="311150" cy="366712"/>
          </a:xfrm>
          <a:prstGeom prst="rect">
            <a:avLst/>
          </a:prstGeom>
          <a:noFill/>
          <a:ln w="12700">
            <a:noFill/>
            <a:miter lim="800000"/>
            <a:headEnd/>
            <a:tailEnd/>
          </a:ln>
          <a:effectLst/>
        </p:spPr>
        <p:txBody>
          <a:bodyPr wrap="none">
            <a:spAutoFit/>
          </a:bodyPr>
          <a:lstStyle/>
          <a:p>
            <a:r>
              <a:rPr lang="en-US" b="1">
                <a:solidFill>
                  <a:schemeClr val="tx1"/>
                </a:solidFill>
              </a:rPr>
              <a:t>4</a:t>
            </a:r>
          </a:p>
        </p:txBody>
      </p:sp>
      <p:sp>
        <p:nvSpPr>
          <p:cNvPr id="1683493" name="Text Box 37"/>
          <p:cNvSpPr txBox="1">
            <a:spLocks noChangeArrowheads="1"/>
          </p:cNvSpPr>
          <p:nvPr/>
        </p:nvSpPr>
        <p:spPr bwMode="auto">
          <a:xfrm>
            <a:off x="5241925" y="1865313"/>
            <a:ext cx="311150" cy="366712"/>
          </a:xfrm>
          <a:prstGeom prst="rect">
            <a:avLst/>
          </a:prstGeom>
          <a:noFill/>
          <a:ln w="12700">
            <a:noFill/>
            <a:miter lim="800000"/>
            <a:headEnd/>
            <a:tailEnd/>
          </a:ln>
          <a:effectLst/>
        </p:spPr>
        <p:txBody>
          <a:bodyPr wrap="none">
            <a:spAutoFit/>
          </a:bodyPr>
          <a:lstStyle/>
          <a:p>
            <a:r>
              <a:rPr lang="en-US" b="1">
                <a:solidFill>
                  <a:schemeClr val="tx1"/>
                </a:solidFill>
              </a:rPr>
              <a:t>0</a:t>
            </a:r>
          </a:p>
        </p:txBody>
      </p:sp>
      <p:sp>
        <p:nvSpPr>
          <p:cNvPr id="1683494" name="Text Box 38"/>
          <p:cNvSpPr txBox="1">
            <a:spLocks noChangeArrowheads="1"/>
          </p:cNvSpPr>
          <p:nvPr/>
        </p:nvSpPr>
        <p:spPr bwMode="auto">
          <a:xfrm>
            <a:off x="7375525" y="1865313"/>
            <a:ext cx="311150" cy="366712"/>
          </a:xfrm>
          <a:prstGeom prst="rect">
            <a:avLst/>
          </a:prstGeom>
          <a:noFill/>
          <a:ln w="12700">
            <a:noFill/>
            <a:miter lim="800000"/>
            <a:headEnd/>
            <a:tailEnd/>
          </a:ln>
          <a:effectLst/>
        </p:spPr>
        <p:txBody>
          <a:bodyPr wrap="none">
            <a:spAutoFit/>
          </a:bodyPr>
          <a:lstStyle/>
          <a:p>
            <a:r>
              <a:rPr lang="en-US" b="1">
                <a:solidFill>
                  <a:schemeClr val="tx1"/>
                </a:solidFill>
              </a:rPr>
              <a:t>4</a:t>
            </a:r>
          </a:p>
        </p:txBody>
      </p:sp>
      <p:sp>
        <p:nvSpPr>
          <p:cNvPr id="1683499" name="Rectangle 43"/>
          <p:cNvSpPr>
            <a:spLocks noChangeArrowheads="1"/>
          </p:cNvSpPr>
          <p:nvPr/>
        </p:nvSpPr>
        <p:spPr bwMode="auto">
          <a:xfrm>
            <a:off x="762000" y="2286000"/>
            <a:ext cx="533400" cy="1219200"/>
          </a:xfrm>
          <a:prstGeom prst="rect">
            <a:avLst/>
          </a:prstGeom>
          <a:noFill/>
          <a:ln w="12700">
            <a:solidFill>
              <a:schemeClr val="tx1"/>
            </a:solidFill>
            <a:miter lim="800000"/>
            <a:headEnd/>
            <a:tailEnd/>
          </a:ln>
          <a:effectLst/>
        </p:spPr>
        <p:txBody>
          <a:bodyPr wrap="none" anchor="ctr"/>
          <a:lstStyle/>
          <a:p>
            <a:endParaRPr lang="en-US"/>
          </a:p>
        </p:txBody>
      </p:sp>
      <p:sp>
        <p:nvSpPr>
          <p:cNvPr id="1683500" name="Line 44"/>
          <p:cNvSpPr>
            <a:spLocks noChangeShapeType="1"/>
          </p:cNvSpPr>
          <p:nvPr/>
        </p:nvSpPr>
        <p:spPr bwMode="auto">
          <a:xfrm>
            <a:off x="762000" y="2895600"/>
            <a:ext cx="533400" cy="0"/>
          </a:xfrm>
          <a:prstGeom prst="line">
            <a:avLst/>
          </a:prstGeom>
          <a:noFill/>
          <a:ln w="12700">
            <a:solidFill>
              <a:schemeClr val="tx1"/>
            </a:solidFill>
            <a:round/>
            <a:headEnd/>
            <a:tailEnd/>
          </a:ln>
          <a:effectLst/>
        </p:spPr>
        <p:txBody>
          <a:bodyPr wrap="none" anchor="ctr"/>
          <a:lstStyle/>
          <a:p>
            <a:endParaRPr lang="en-US"/>
          </a:p>
        </p:txBody>
      </p:sp>
      <p:sp>
        <p:nvSpPr>
          <p:cNvPr id="1683501" name="Line 45"/>
          <p:cNvSpPr>
            <a:spLocks noChangeShapeType="1"/>
          </p:cNvSpPr>
          <p:nvPr/>
        </p:nvSpPr>
        <p:spPr bwMode="auto">
          <a:xfrm>
            <a:off x="762000" y="2590800"/>
            <a:ext cx="533400" cy="0"/>
          </a:xfrm>
          <a:prstGeom prst="line">
            <a:avLst/>
          </a:prstGeom>
          <a:noFill/>
          <a:ln w="12700">
            <a:solidFill>
              <a:schemeClr val="tx1"/>
            </a:solidFill>
            <a:round/>
            <a:headEnd/>
            <a:tailEnd/>
          </a:ln>
          <a:effectLst/>
        </p:spPr>
        <p:txBody>
          <a:bodyPr wrap="none" anchor="ctr"/>
          <a:lstStyle/>
          <a:p>
            <a:endParaRPr lang="en-US"/>
          </a:p>
        </p:txBody>
      </p:sp>
      <p:sp>
        <p:nvSpPr>
          <p:cNvPr id="1683502" name="Line 46"/>
          <p:cNvSpPr>
            <a:spLocks noChangeShapeType="1"/>
          </p:cNvSpPr>
          <p:nvPr/>
        </p:nvSpPr>
        <p:spPr bwMode="auto">
          <a:xfrm>
            <a:off x="762000" y="3200400"/>
            <a:ext cx="533400" cy="0"/>
          </a:xfrm>
          <a:prstGeom prst="line">
            <a:avLst/>
          </a:prstGeom>
          <a:noFill/>
          <a:ln w="12700">
            <a:solidFill>
              <a:schemeClr val="tx1"/>
            </a:solidFill>
            <a:round/>
            <a:headEnd/>
            <a:tailEnd/>
          </a:ln>
          <a:effectLst/>
        </p:spPr>
        <p:txBody>
          <a:bodyPr wrap="none" anchor="ctr"/>
          <a:lstStyle/>
          <a:p>
            <a:endParaRPr lang="en-US"/>
          </a:p>
        </p:txBody>
      </p:sp>
      <p:sp>
        <p:nvSpPr>
          <p:cNvPr id="1683503" name="Rectangle 47"/>
          <p:cNvSpPr>
            <a:spLocks noChangeArrowheads="1"/>
          </p:cNvSpPr>
          <p:nvPr/>
        </p:nvSpPr>
        <p:spPr bwMode="auto">
          <a:xfrm>
            <a:off x="2743200" y="2286000"/>
            <a:ext cx="533400" cy="1219200"/>
          </a:xfrm>
          <a:prstGeom prst="rect">
            <a:avLst/>
          </a:prstGeom>
          <a:noFill/>
          <a:ln w="12700">
            <a:solidFill>
              <a:schemeClr val="tx1"/>
            </a:solidFill>
            <a:miter lim="800000"/>
            <a:headEnd/>
            <a:tailEnd/>
          </a:ln>
          <a:effectLst/>
        </p:spPr>
        <p:txBody>
          <a:bodyPr wrap="none" anchor="ctr"/>
          <a:lstStyle/>
          <a:p>
            <a:endParaRPr lang="en-US"/>
          </a:p>
        </p:txBody>
      </p:sp>
      <p:sp>
        <p:nvSpPr>
          <p:cNvPr id="1683504" name="Line 48"/>
          <p:cNvSpPr>
            <a:spLocks noChangeShapeType="1"/>
          </p:cNvSpPr>
          <p:nvPr/>
        </p:nvSpPr>
        <p:spPr bwMode="auto">
          <a:xfrm>
            <a:off x="2743200" y="2895600"/>
            <a:ext cx="533400" cy="0"/>
          </a:xfrm>
          <a:prstGeom prst="line">
            <a:avLst/>
          </a:prstGeom>
          <a:noFill/>
          <a:ln w="12700">
            <a:solidFill>
              <a:schemeClr val="tx1"/>
            </a:solidFill>
            <a:round/>
            <a:headEnd/>
            <a:tailEnd/>
          </a:ln>
          <a:effectLst/>
        </p:spPr>
        <p:txBody>
          <a:bodyPr wrap="none" anchor="ctr"/>
          <a:lstStyle/>
          <a:p>
            <a:endParaRPr lang="en-US"/>
          </a:p>
        </p:txBody>
      </p:sp>
      <p:sp>
        <p:nvSpPr>
          <p:cNvPr id="1683505" name="Line 49"/>
          <p:cNvSpPr>
            <a:spLocks noChangeShapeType="1"/>
          </p:cNvSpPr>
          <p:nvPr/>
        </p:nvSpPr>
        <p:spPr bwMode="auto">
          <a:xfrm>
            <a:off x="2743200" y="2590800"/>
            <a:ext cx="533400" cy="0"/>
          </a:xfrm>
          <a:prstGeom prst="line">
            <a:avLst/>
          </a:prstGeom>
          <a:noFill/>
          <a:ln w="12700">
            <a:solidFill>
              <a:schemeClr val="tx1"/>
            </a:solidFill>
            <a:round/>
            <a:headEnd/>
            <a:tailEnd/>
          </a:ln>
          <a:effectLst/>
        </p:spPr>
        <p:txBody>
          <a:bodyPr wrap="none" anchor="ctr"/>
          <a:lstStyle/>
          <a:p>
            <a:endParaRPr lang="en-US"/>
          </a:p>
        </p:txBody>
      </p:sp>
      <p:sp>
        <p:nvSpPr>
          <p:cNvPr id="1683506" name="Line 50"/>
          <p:cNvSpPr>
            <a:spLocks noChangeShapeType="1"/>
          </p:cNvSpPr>
          <p:nvPr/>
        </p:nvSpPr>
        <p:spPr bwMode="auto">
          <a:xfrm>
            <a:off x="2743200" y="3200400"/>
            <a:ext cx="533400" cy="0"/>
          </a:xfrm>
          <a:prstGeom prst="line">
            <a:avLst/>
          </a:prstGeom>
          <a:noFill/>
          <a:ln w="12700">
            <a:solidFill>
              <a:schemeClr val="tx1"/>
            </a:solidFill>
            <a:round/>
            <a:headEnd/>
            <a:tailEnd/>
          </a:ln>
          <a:effectLst/>
        </p:spPr>
        <p:txBody>
          <a:bodyPr wrap="none" anchor="ctr"/>
          <a:lstStyle/>
          <a:p>
            <a:endParaRPr lang="en-US"/>
          </a:p>
        </p:txBody>
      </p:sp>
      <p:sp>
        <p:nvSpPr>
          <p:cNvPr id="1683507" name="Rectangle 51"/>
          <p:cNvSpPr>
            <a:spLocks noChangeArrowheads="1"/>
          </p:cNvSpPr>
          <p:nvPr/>
        </p:nvSpPr>
        <p:spPr bwMode="auto">
          <a:xfrm>
            <a:off x="4800600" y="2286000"/>
            <a:ext cx="533400" cy="1219200"/>
          </a:xfrm>
          <a:prstGeom prst="rect">
            <a:avLst/>
          </a:prstGeom>
          <a:noFill/>
          <a:ln w="12700">
            <a:solidFill>
              <a:schemeClr val="tx1"/>
            </a:solidFill>
            <a:miter lim="800000"/>
            <a:headEnd/>
            <a:tailEnd/>
          </a:ln>
          <a:effectLst/>
        </p:spPr>
        <p:txBody>
          <a:bodyPr wrap="none" anchor="ctr"/>
          <a:lstStyle/>
          <a:p>
            <a:endParaRPr lang="en-US"/>
          </a:p>
        </p:txBody>
      </p:sp>
      <p:sp>
        <p:nvSpPr>
          <p:cNvPr id="1683508" name="Line 52"/>
          <p:cNvSpPr>
            <a:spLocks noChangeShapeType="1"/>
          </p:cNvSpPr>
          <p:nvPr/>
        </p:nvSpPr>
        <p:spPr bwMode="auto">
          <a:xfrm>
            <a:off x="4800600" y="2895600"/>
            <a:ext cx="533400" cy="0"/>
          </a:xfrm>
          <a:prstGeom prst="line">
            <a:avLst/>
          </a:prstGeom>
          <a:noFill/>
          <a:ln w="12700">
            <a:solidFill>
              <a:schemeClr val="tx1"/>
            </a:solidFill>
            <a:round/>
            <a:headEnd/>
            <a:tailEnd/>
          </a:ln>
          <a:effectLst/>
        </p:spPr>
        <p:txBody>
          <a:bodyPr wrap="none" anchor="ctr"/>
          <a:lstStyle/>
          <a:p>
            <a:endParaRPr lang="en-US"/>
          </a:p>
        </p:txBody>
      </p:sp>
      <p:sp>
        <p:nvSpPr>
          <p:cNvPr id="1683509" name="Line 53"/>
          <p:cNvSpPr>
            <a:spLocks noChangeShapeType="1"/>
          </p:cNvSpPr>
          <p:nvPr/>
        </p:nvSpPr>
        <p:spPr bwMode="auto">
          <a:xfrm>
            <a:off x="4800600" y="2590800"/>
            <a:ext cx="533400" cy="0"/>
          </a:xfrm>
          <a:prstGeom prst="line">
            <a:avLst/>
          </a:prstGeom>
          <a:noFill/>
          <a:ln w="12700">
            <a:solidFill>
              <a:schemeClr val="tx1"/>
            </a:solidFill>
            <a:round/>
            <a:headEnd/>
            <a:tailEnd/>
          </a:ln>
          <a:effectLst/>
        </p:spPr>
        <p:txBody>
          <a:bodyPr wrap="none" anchor="ctr"/>
          <a:lstStyle/>
          <a:p>
            <a:endParaRPr lang="en-US"/>
          </a:p>
        </p:txBody>
      </p:sp>
      <p:sp>
        <p:nvSpPr>
          <p:cNvPr id="1683510" name="Line 54"/>
          <p:cNvSpPr>
            <a:spLocks noChangeShapeType="1"/>
          </p:cNvSpPr>
          <p:nvPr/>
        </p:nvSpPr>
        <p:spPr bwMode="auto">
          <a:xfrm>
            <a:off x="4800600" y="3200400"/>
            <a:ext cx="533400" cy="0"/>
          </a:xfrm>
          <a:prstGeom prst="line">
            <a:avLst/>
          </a:prstGeom>
          <a:noFill/>
          <a:ln w="12700">
            <a:solidFill>
              <a:schemeClr val="tx1"/>
            </a:solidFill>
            <a:round/>
            <a:headEnd/>
            <a:tailEnd/>
          </a:ln>
          <a:effectLst/>
        </p:spPr>
        <p:txBody>
          <a:bodyPr wrap="none" anchor="ctr"/>
          <a:lstStyle/>
          <a:p>
            <a:endParaRPr lang="en-US"/>
          </a:p>
        </p:txBody>
      </p:sp>
      <p:sp>
        <p:nvSpPr>
          <p:cNvPr id="1683511" name="Rectangle 55"/>
          <p:cNvSpPr>
            <a:spLocks noChangeArrowheads="1"/>
          </p:cNvSpPr>
          <p:nvPr/>
        </p:nvSpPr>
        <p:spPr bwMode="auto">
          <a:xfrm>
            <a:off x="6858000" y="2286000"/>
            <a:ext cx="533400" cy="1219200"/>
          </a:xfrm>
          <a:prstGeom prst="rect">
            <a:avLst/>
          </a:prstGeom>
          <a:noFill/>
          <a:ln w="12700">
            <a:solidFill>
              <a:schemeClr val="tx1"/>
            </a:solidFill>
            <a:miter lim="800000"/>
            <a:headEnd/>
            <a:tailEnd/>
          </a:ln>
          <a:effectLst/>
        </p:spPr>
        <p:txBody>
          <a:bodyPr wrap="none" anchor="ctr"/>
          <a:lstStyle/>
          <a:p>
            <a:endParaRPr lang="en-US"/>
          </a:p>
        </p:txBody>
      </p:sp>
      <p:sp>
        <p:nvSpPr>
          <p:cNvPr id="1683512" name="Line 56"/>
          <p:cNvSpPr>
            <a:spLocks noChangeShapeType="1"/>
          </p:cNvSpPr>
          <p:nvPr/>
        </p:nvSpPr>
        <p:spPr bwMode="auto">
          <a:xfrm>
            <a:off x="6858000" y="2895600"/>
            <a:ext cx="533400" cy="0"/>
          </a:xfrm>
          <a:prstGeom prst="line">
            <a:avLst/>
          </a:prstGeom>
          <a:noFill/>
          <a:ln w="12700">
            <a:solidFill>
              <a:schemeClr val="tx1"/>
            </a:solidFill>
            <a:round/>
            <a:headEnd/>
            <a:tailEnd/>
          </a:ln>
          <a:effectLst/>
        </p:spPr>
        <p:txBody>
          <a:bodyPr wrap="none" anchor="ctr"/>
          <a:lstStyle/>
          <a:p>
            <a:endParaRPr lang="en-US"/>
          </a:p>
        </p:txBody>
      </p:sp>
      <p:sp>
        <p:nvSpPr>
          <p:cNvPr id="1683513" name="Line 57"/>
          <p:cNvSpPr>
            <a:spLocks noChangeShapeType="1"/>
          </p:cNvSpPr>
          <p:nvPr/>
        </p:nvSpPr>
        <p:spPr bwMode="auto">
          <a:xfrm>
            <a:off x="6858000" y="2590800"/>
            <a:ext cx="533400" cy="0"/>
          </a:xfrm>
          <a:prstGeom prst="line">
            <a:avLst/>
          </a:prstGeom>
          <a:noFill/>
          <a:ln w="12700">
            <a:solidFill>
              <a:schemeClr val="tx1"/>
            </a:solidFill>
            <a:round/>
            <a:headEnd/>
            <a:tailEnd/>
          </a:ln>
          <a:effectLst/>
        </p:spPr>
        <p:txBody>
          <a:bodyPr wrap="none" anchor="ctr"/>
          <a:lstStyle/>
          <a:p>
            <a:endParaRPr lang="en-US"/>
          </a:p>
        </p:txBody>
      </p:sp>
      <p:sp>
        <p:nvSpPr>
          <p:cNvPr id="1683514" name="Line 58"/>
          <p:cNvSpPr>
            <a:spLocks noChangeShapeType="1"/>
          </p:cNvSpPr>
          <p:nvPr/>
        </p:nvSpPr>
        <p:spPr bwMode="auto">
          <a:xfrm>
            <a:off x="6858000" y="3200400"/>
            <a:ext cx="533400" cy="0"/>
          </a:xfrm>
          <a:prstGeom prst="line">
            <a:avLst/>
          </a:prstGeom>
          <a:noFill/>
          <a:ln w="12700">
            <a:solidFill>
              <a:schemeClr val="tx1"/>
            </a:solidFill>
            <a:round/>
            <a:headEnd/>
            <a:tailEnd/>
          </a:ln>
          <a:effectLst/>
        </p:spPr>
        <p:txBody>
          <a:bodyPr wrap="none" anchor="ctr"/>
          <a:lstStyle/>
          <a:p>
            <a:endParaRPr lang="en-US"/>
          </a:p>
        </p:txBody>
      </p:sp>
      <p:sp>
        <p:nvSpPr>
          <p:cNvPr id="1683531" name="Rectangle 75"/>
          <p:cNvSpPr>
            <a:spLocks noGrp="1" noChangeArrowheads="1"/>
          </p:cNvSpPr>
          <p:nvPr>
            <p:ph type="body" idx="1"/>
          </p:nvPr>
        </p:nvSpPr>
        <p:spPr>
          <a:xfrm>
            <a:off x="533400" y="762000"/>
            <a:ext cx="8153400" cy="812800"/>
          </a:xfrm>
          <a:noFill/>
          <a:ln/>
        </p:spPr>
        <p:txBody>
          <a:bodyPr/>
          <a:lstStyle/>
          <a:p>
            <a:r>
              <a:rPr lang="en-US"/>
              <a:t>Consider the main memory word reference string</a:t>
            </a:r>
          </a:p>
          <a:p>
            <a:pPr lvl="1" algn="ctr">
              <a:buFont typeface="Monotype Sorts" pitchFamily="2" charset="2"/>
              <a:buNone/>
            </a:pPr>
            <a:r>
              <a:rPr lang="en-US"/>
              <a:t>              0   4   0   4   0   4   0   4</a:t>
            </a:r>
          </a:p>
        </p:txBody>
      </p:sp>
      <p:sp>
        <p:nvSpPr>
          <p:cNvPr id="1683532" name="Text Box 76"/>
          <p:cNvSpPr txBox="1">
            <a:spLocks noChangeArrowheads="1"/>
          </p:cNvSpPr>
          <p:nvPr/>
        </p:nvSpPr>
        <p:spPr bwMode="auto">
          <a:xfrm>
            <a:off x="1600200" y="1828800"/>
            <a:ext cx="654050" cy="366713"/>
          </a:xfrm>
          <a:prstGeom prst="rect">
            <a:avLst/>
          </a:prstGeom>
          <a:noFill/>
          <a:ln w="12700">
            <a:noFill/>
            <a:miter lim="800000"/>
            <a:headEnd/>
            <a:tailEnd/>
          </a:ln>
          <a:effectLst/>
        </p:spPr>
        <p:txBody>
          <a:bodyPr wrap="none">
            <a:spAutoFit/>
          </a:bodyPr>
          <a:lstStyle/>
          <a:p>
            <a:r>
              <a:rPr lang="en-US"/>
              <a:t>miss</a:t>
            </a:r>
          </a:p>
        </p:txBody>
      </p:sp>
      <p:sp>
        <p:nvSpPr>
          <p:cNvPr id="1683533" name="Text Box 77"/>
          <p:cNvSpPr txBox="1">
            <a:spLocks noChangeArrowheads="1"/>
          </p:cNvSpPr>
          <p:nvPr/>
        </p:nvSpPr>
        <p:spPr bwMode="auto">
          <a:xfrm>
            <a:off x="3505200" y="1828800"/>
            <a:ext cx="654050" cy="366713"/>
          </a:xfrm>
          <a:prstGeom prst="rect">
            <a:avLst/>
          </a:prstGeom>
          <a:noFill/>
          <a:ln w="12700">
            <a:noFill/>
            <a:miter lim="800000"/>
            <a:headEnd/>
            <a:tailEnd/>
          </a:ln>
          <a:effectLst/>
        </p:spPr>
        <p:txBody>
          <a:bodyPr wrap="none">
            <a:spAutoFit/>
          </a:bodyPr>
          <a:lstStyle/>
          <a:p>
            <a:r>
              <a:rPr lang="en-US"/>
              <a:t>miss</a:t>
            </a:r>
          </a:p>
        </p:txBody>
      </p:sp>
      <p:sp>
        <p:nvSpPr>
          <p:cNvPr id="1683534" name="Text Box 78"/>
          <p:cNvSpPr txBox="1">
            <a:spLocks noChangeArrowheads="1"/>
          </p:cNvSpPr>
          <p:nvPr/>
        </p:nvSpPr>
        <p:spPr bwMode="auto">
          <a:xfrm>
            <a:off x="5486400" y="1828800"/>
            <a:ext cx="425450" cy="366713"/>
          </a:xfrm>
          <a:prstGeom prst="rect">
            <a:avLst/>
          </a:prstGeom>
          <a:noFill/>
          <a:ln w="12700">
            <a:noFill/>
            <a:miter lim="800000"/>
            <a:headEnd/>
            <a:tailEnd/>
          </a:ln>
          <a:effectLst/>
        </p:spPr>
        <p:txBody>
          <a:bodyPr wrap="none">
            <a:spAutoFit/>
          </a:bodyPr>
          <a:lstStyle/>
          <a:p>
            <a:r>
              <a:rPr lang="en-US"/>
              <a:t>hit</a:t>
            </a:r>
          </a:p>
        </p:txBody>
      </p:sp>
      <p:sp>
        <p:nvSpPr>
          <p:cNvPr id="1683535" name="Text Box 79"/>
          <p:cNvSpPr txBox="1">
            <a:spLocks noChangeArrowheads="1"/>
          </p:cNvSpPr>
          <p:nvPr/>
        </p:nvSpPr>
        <p:spPr bwMode="auto">
          <a:xfrm>
            <a:off x="7620000" y="1828800"/>
            <a:ext cx="425450" cy="366713"/>
          </a:xfrm>
          <a:prstGeom prst="rect">
            <a:avLst/>
          </a:prstGeom>
          <a:noFill/>
          <a:ln w="12700">
            <a:noFill/>
            <a:miter lim="800000"/>
            <a:headEnd/>
            <a:tailEnd/>
          </a:ln>
          <a:effectLst/>
        </p:spPr>
        <p:txBody>
          <a:bodyPr wrap="none">
            <a:spAutoFit/>
          </a:bodyPr>
          <a:lstStyle/>
          <a:p>
            <a:r>
              <a:rPr lang="en-US"/>
              <a:t>hit</a:t>
            </a:r>
          </a:p>
        </p:txBody>
      </p:sp>
      <p:sp>
        <p:nvSpPr>
          <p:cNvPr id="1683540" name="Text Box 84"/>
          <p:cNvSpPr txBox="1">
            <a:spLocks noChangeArrowheads="1"/>
          </p:cNvSpPr>
          <p:nvPr/>
        </p:nvSpPr>
        <p:spPr bwMode="auto">
          <a:xfrm>
            <a:off x="762000" y="2286000"/>
            <a:ext cx="1606550" cy="366713"/>
          </a:xfrm>
          <a:prstGeom prst="rect">
            <a:avLst/>
          </a:prstGeom>
          <a:noFill/>
          <a:ln w="12700">
            <a:noFill/>
            <a:miter lim="800000"/>
            <a:headEnd/>
            <a:tailEnd/>
          </a:ln>
          <a:effectLst/>
        </p:spPr>
        <p:txBody>
          <a:bodyPr wrap="none">
            <a:spAutoFit/>
          </a:bodyPr>
          <a:lstStyle/>
          <a:p>
            <a:r>
              <a:rPr lang="en-US">
                <a:solidFill>
                  <a:schemeClr val="tx1"/>
                </a:solidFill>
              </a:rPr>
              <a:t>000    Mem(0)</a:t>
            </a:r>
          </a:p>
        </p:txBody>
      </p:sp>
      <p:sp>
        <p:nvSpPr>
          <p:cNvPr id="1683541" name="Text Box 85"/>
          <p:cNvSpPr txBox="1">
            <a:spLocks noChangeArrowheads="1"/>
          </p:cNvSpPr>
          <p:nvPr/>
        </p:nvSpPr>
        <p:spPr bwMode="auto">
          <a:xfrm>
            <a:off x="2743200" y="2286000"/>
            <a:ext cx="1606550" cy="366713"/>
          </a:xfrm>
          <a:prstGeom prst="rect">
            <a:avLst/>
          </a:prstGeom>
          <a:noFill/>
          <a:ln w="12700">
            <a:noFill/>
            <a:miter lim="800000"/>
            <a:headEnd/>
            <a:tailEnd/>
          </a:ln>
          <a:effectLst/>
        </p:spPr>
        <p:txBody>
          <a:bodyPr wrap="none">
            <a:spAutoFit/>
          </a:bodyPr>
          <a:lstStyle/>
          <a:p>
            <a:r>
              <a:rPr lang="en-US">
                <a:solidFill>
                  <a:schemeClr val="tx1"/>
                </a:solidFill>
              </a:rPr>
              <a:t>000    Mem(0)</a:t>
            </a:r>
          </a:p>
        </p:txBody>
      </p:sp>
      <p:sp>
        <p:nvSpPr>
          <p:cNvPr id="1683583" name="Text Box 127"/>
          <p:cNvSpPr txBox="1">
            <a:spLocks noChangeArrowheads="1"/>
          </p:cNvSpPr>
          <p:nvPr/>
        </p:nvSpPr>
        <p:spPr bwMode="auto">
          <a:xfrm>
            <a:off x="457200" y="1143000"/>
            <a:ext cx="3429000" cy="581025"/>
          </a:xfrm>
          <a:prstGeom prst="rect">
            <a:avLst/>
          </a:prstGeom>
          <a:noFill/>
          <a:ln w="12700">
            <a:noFill/>
            <a:miter lim="800000"/>
            <a:headEnd/>
            <a:tailEnd/>
          </a:ln>
          <a:effectLst/>
        </p:spPr>
        <p:txBody>
          <a:bodyPr>
            <a:spAutoFit/>
          </a:bodyPr>
          <a:lstStyle/>
          <a:p>
            <a:r>
              <a:rPr lang="en-US" sz="1600">
                <a:solidFill>
                  <a:schemeClr val="tx1"/>
                </a:solidFill>
              </a:rPr>
              <a:t>Start with an empty cache - all blocks initially marked as not valid</a:t>
            </a:r>
          </a:p>
        </p:txBody>
      </p:sp>
      <p:sp>
        <p:nvSpPr>
          <p:cNvPr id="1683584" name="Line 128"/>
          <p:cNvSpPr>
            <a:spLocks noChangeShapeType="1"/>
          </p:cNvSpPr>
          <p:nvPr/>
        </p:nvSpPr>
        <p:spPr bwMode="auto">
          <a:xfrm>
            <a:off x="457200" y="2895600"/>
            <a:ext cx="1828800" cy="0"/>
          </a:xfrm>
          <a:prstGeom prst="line">
            <a:avLst/>
          </a:prstGeom>
          <a:noFill/>
          <a:ln w="28575">
            <a:solidFill>
              <a:schemeClr val="tx1"/>
            </a:solidFill>
            <a:round/>
            <a:headEnd/>
            <a:tailEnd/>
          </a:ln>
          <a:effectLst/>
        </p:spPr>
        <p:txBody>
          <a:bodyPr/>
          <a:lstStyle/>
          <a:p>
            <a:endParaRPr lang="en-US"/>
          </a:p>
        </p:txBody>
      </p:sp>
      <p:sp>
        <p:nvSpPr>
          <p:cNvPr id="1683585" name="Line 129"/>
          <p:cNvSpPr>
            <a:spLocks noChangeShapeType="1"/>
          </p:cNvSpPr>
          <p:nvPr/>
        </p:nvSpPr>
        <p:spPr bwMode="auto">
          <a:xfrm>
            <a:off x="2438400" y="2895600"/>
            <a:ext cx="1828800" cy="0"/>
          </a:xfrm>
          <a:prstGeom prst="line">
            <a:avLst/>
          </a:prstGeom>
          <a:noFill/>
          <a:ln w="28575">
            <a:solidFill>
              <a:schemeClr val="tx1"/>
            </a:solidFill>
            <a:round/>
            <a:headEnd/>
            <a:tailEnd/>
          </a:ln>
          <a:effectLst/>
        </p:spPr>
        <p:txBody>
          <a:bodyPr/>
          <a:lstStyle/>
          <a:p>
            <a:endParaRPr lang="en-US"/>
          </a:p>
        </p:txBody>
      </p:sp>
      <p:sp>
        <p:nvSpPr>
          <p:cNvPr id="1683586" name="Line 130"/>
          <p:cNvSpPr>
            <a:spLocks noChangeShapeType="1"/>
          </p:cNvSpPr>
          <p:nvPr/>
        </p:nvSpPr>
        <p:spPr bwMode="auto">
          <a:xfrm>
            <a:off x="4495800" y="2895600"/>
            <a:ext cx="1828800" cy="0"/>
          </a:xfrm>
          <a:prstGeom prst="line">
            <a:avLst/>
          </a:prstGeom>
          <a:noFill/>
          <a:ln w="28575">
            <a:solidFill>
              <a:schemeClr val="tx1"/>
            </a:solidFill>
            <a:round/>
            <a:headEnd/>
            <a:tailEnd/>
          </a:ln>
          <a:effectLst/>
        </p:spPr>
        <p:txBody>
          <a:bodyPr/>
          <a:lstStyle/>
          <a:p>
            <a:endParaRPr lang="en-US"/>
          </a:p>
        </p:txBody>
      </p:sp>
      <p:sp>
        <p:nvSpPr>
          <p:cNvPr id="1683587" name="Line 131"/>
          <p:cNvSpPr>
            <a:spLocks noChangeShapeType="1"/>
          </p:cNvSpPr>
          <p:nvPr/>
        </p:nvSpPr>
        <p:spPr bwMode="auto">
          <a:xfrm>
            <a:off x="6553200" y="2895600"/>
            <a:ext cx="1828800" cy="0"/>
          </a:xfrm>
          <a:prstGeom prst="line">
            <a:avLst/>
          </a:prstGeom>
          <a:noFill/>
          <a:ln w="28575">
            <a:solidFill>
              <a:schemeClr val="tx1"/>
            </a:solidFill>
            <a:round/>
            <a:headEnd/>
            <a:tailEnd/>
          </a:ln>
          <a:effectLst/>
        </p:spPr>
        <p:txBody>
          <a:bodyPr/>
          <a:lstStyle/>
          <a:p>
            <a:endParaRPr lang="en-US"/>
          </a:p>
        </p:txBody>
      </p:sp>
      <p:sp>
        <p:nvSpPr>
          <p:cNvPr id="1683592" name="Text Box 136"/>
          <p:cNvSpPr txBox="1">
            <a:spLocks noChangeArrowheads="1"/>
          </p:cNvSpPr>
          <p:nvPr/>
        </p:nvSpPr>
        <p:spPr bwMode="auto">
          <a:xfrm>
            <a:off x="2743200" y="2909888"/>
            <a:ext cx="1606550" cy="366712"/>
          </a:xfrm>
          <a:prstGeom prst="rect">
            <a:avLst/>
          </a:prstGeom>
          <a:noFill/>
          <a:ln w="12700">
            <a:noFill/>
            <a:miter lim="800000"/>
            <a:headEnd/>
            <a:tailEnd/>
          </a:ln>
          <a:effectLst/>
        </p:spPr>
        <p:txBody>
          <a:bodyPr wrap="none">
            <a:spAutoFit/>
          </a:bodyPr>
          <a:lstStyle/>
          <a:p>
            <a:r>
              <a:rPr lang="en-US">
                <a:solidFill>
                  <a:schemeClr val="tx1"/>
                </a:solidFill>
              </a:rPr>
              <a:t>010    Mem(4)</a:t>
            </a:r>
          </a:p>
        </p:txBody>
      </p:sp>
      <p:sp>
        <p:nvSpPr>
          <p:cNvPr id="1683593" name="Text Box 137"/>
          <p:cNvSpPr txBox="1">
            <a:spLocks noChangeArrowheads="1"/>
          </p:cNvSpPr>
          <p:nvPr/>
        </p:nvSpPr>
        <p:spPr bwMode="auto">
          <a:xfrm>
            <a:off x="4794250" y="2909888"/>
            <a:ext cx="1606550" cy="366712"/>
          </a:xfrm>
          <a:prstGeom prst="rect">
            <a:avLst/>
          </a:prstGeom>
          <a:noFill/>
          <a:ln w="12700">
            <a:noFill/>
            <a:miter lim="800000"/>
            <a:headEnd/>
            <a:tailEnd/>
          </a:ln>
          <a:effectLst/>
        </p:spPr>
        <p:txBody>
          <a:bodyPr wrap="none">
            <a:spAutoFit/>
          </a:bodyPr>
          <a:lstStyle/>
          <a:p>
            <a:r>
              <a:rPr lang="en-US">
                <a:solidFill>
                  <a:schemeClr val="tx1"/>
                </a:solidFill>
              </a:rPr>
              <a:t>010    Mem(4)</a:t>
            </a:r>
          </a:p>
        </p:txBody>
      </p:sp>
      <p:sp>
        <p:nvSpPr>
          <p:cNvPr id="1683594" name="Text Box 138"/>
          <p:cNvSpPr txBox="1">
            <a:spLocks noChangeArrowheads="1"/>
          </p:cNvSpPr>
          <p:nvPr/>
        </p:nvSpPr>
        <p:spPr bwMode="auto">
          <a:xfrm>
            <a:off x="4794250" y="2286000"/>
            <a:ext cx="1606550" cy="366713"/>
          </a:xfrm>
          <a:prstGeom prst="rect">
            <a:avLst/>
          </a:prstGeom>
          <a:noFill/>
          <a:ln w="12700">
            <a:noFill/>
            <a:miter lim="800000"/>
            <a:headEnd/>
            <a:tailEnd/>
          </a:ln>
          <a:effectLst/>
        </p:spPr>
        <p:txBody>
          <a:bodyPr wrap="none">
            <a:spAutoFit/>
          </a:bodyPr>
          <a:lstStyle/>
          <a:p>
            <a:r>
              <a:rPr lang="en-US">
                <a:solidFill>
                  <a:schemeClr val="tx1"/>
                </a:solidFill>
              </a:rPr>
              <a:t>000    Mem(0)</a:t>
            </a:r>
          </a:p>
        </p:txBody>
      </p:sp>
      <p:sp>
        <p:nvSpPr>
          <p:cNvPr id="1683595" name="Text Box 139"/>
          <p:cNvSpPr txBox="1">
            <a:spLocks noChangeArrowheads="1"/>
          </p:cNvSpPr>
          <p:nvPr/>
        </p:nvSpPr>
        <p:spPr bwMode="auto">
          <a:xfrm>
            <a:off x="6851650" y="2286000"/>
            <a:ext cx="1606550" cy="366713"/>
          </a:xfrm>
          <a:prstGeom prst="rect">
            <a:avLst/>
          </a:prstGeom>
          <a:noFill/>
          <a:ln w="12700">
            <a:noFill/>
            <a:miter lim="800000"/>
            <a:headEnd/>
            <a:tailEnd/>
          </a:ln>
          <a:effectLst/>
        </p:spPr>
        <p:txBody>
          <a:bodyPr wrap="none">
            <a:spAutoFit/>
          </a:bodyPr>
          <a:lstStyle/>
          <a:p>
            <a:r>
              <a:rPr lang="en-US">
                <a:solidFill>
                  <a:schemeClr val="tx1"/>
                </a:solidFill>
              </a:rPr>
              <a:t>000    Mem(0)</a:t>
            </a:r>
          </a:p>
        </p:txBody>
      </p:sp>
      <p:sp>
        <p:nvSpPr>
          <p:cNvPr id="1683596" name="Text Box 140"/>
          <p:cNvSpPr txBox="1">
            <a:spLocks noChangeArrowheads="1"/>
          </p:cNvSpPr>
          <p:nvPr/>
        </p:nvSpPr>
        <p:spPr bwMode="auto">
          <a:xfrm>
            <a:off x="6858000" y="2909888"/>
            <a:ext cx="1606550" cy="366712"/>
          </a:xfrm>
          <a:prstGeom prst="rect">
            <a:avLst/>
          </a:prstGeom>
          <a:noFill/>
          <a:ln w="12700">
            <a:noFill/>
            <a:miter lim="800000"/>
            <a:headEnd/>
            <a:tailEnd/>
          </a:ln>
          <a:effectLst/>
        </p:spPr>
        <p:txBody>
          <a:bodyPr wrap="none">
            <a:spAutoFit/>
          </a:bodyPr>
          <a:lstStyle/>
          <a:p>
            <a:r>
              <a:rPr lang="en-US">
                <a:solidFill>
                  <a:schemeClr val="tx1"/>
                </a:solidFill>
              </a:rPr>
              <a:t>010    Mem(4)</a:t>
            </a:r>
          </a:p>
        </p:txBody>
      </p:sp>
      <p:sp>
        <p:nvSpPr>
          <p:cNvPr id="1683605" name="Rectangle 149"/>
          <p:cNvSpPr>
            <a:spLocks noChangeArrowheads="1"/>
          </p:cNvSpPr>
          <p:nvPr/>
        </p:nvSpPr>
        <p:spPr bwMode="auto">
          <a:xfrm>
            <a:off x="381000" y="4800600"/>
            <a:ext cx="8153400" cy="1146175"/>
          </a:xfrm>
          <a:prstGeom prst="rect">
            <a:avLst/>
          </a:prstGeom>
          <a:noFill/>
          <a:ln w="12700">
            <a:noFill/>
            <a:miter lim="800000"/>
            <a:headEnd/>
            <a:tailEnd/>
          </a:ln>
          <a:effectLst/>
        </p:spPr>
        <p:txBody>
          <a:bodyPr lIns="63500" tIns="25400" rIns="63500" bIns="25400">
            <a:spAutoFit/>
          </a:bodyPr>
          <a:lstStyle/>
          <a:p>
            <a:pPr marL="287338" indent="-287338">
              <a:spcBef>
                <a:spcPct val="30000"/>
              </a:spcBef>
              <a:buClr>
                <a:schemeClr val="accent1"/>
              </a:buClr>
              <a:buSzPct val="75000"/>
              <a:buFont typeface="Wingdings" pitchFamily="2" charset="2"/>
              <a:buChar char="q"/>
            </a:pPr>
            <a:r>
              <a:rPr lang="en-US" sz="2400">
                <a:solidFill>
                  <a:schemeClr val="tx1"/>
                </a:solidFill>
              </a:rPr>
              <a:t>Solves the ping pong effect in a direct mapped cache due to </a:t>
            </a:r>
            <a:r>
              <a:rPr lang="en-US" sz="2400"/>
              <a:t>conflict</a:t>
            </a:r>
            <a:r>
              <a:rPr lang="en-US" sz="2400">
                <a:solidFill>
                  <a:schemeClr val="tx1"/>
                </a:solidFill>
              </a:rPr>
              <a:t> misses since now two memory locations that map into the same cache set can co-exist!</a:t>
            </a:r>
          </a:p>
        </p:txBody>
      </p:sp>
      <p:sp>
        <p:nvSpPr>
          <p:cNvPr id="1683606" name="Rectangle 150"/>
          <p:cNvSpPr>
            <a:spLocks noChangeArrowheads="1"/>
          </p:cNvSpPr>
          <p:nvPr/>
        </p:nvSpPr>
        <p:spPr bwMode="auto">
          <a:xfrm>
            <a:off x="533400" y="3886200"/>
            <a:ext cx="8153400" cy="355600"/>
          </a:xfrm>
          <a:prstGeom prst="rect">
            <a:avLst/>
          </a:prstGeom>
          <a:noFill/>
          <a:ln w="12700">
            <a:noFill/>
            <a:miter lim="800000"/>
            <a:headEnd/>
            <a:tailEnd/>
          </a:ln>
          <a:effectLst/>
        </p:spPr>
        <p:txBody>
          <a:bodyPr lIns="63500" tIns="25400" rIns="63500" bIns="25400">
            <a:spAutoFit/>
          </a:bodyPr>
          <a:lstStyle/>
          <a:p>
            <a:pPr marL="741363" lvl="1" indent="-246063">
              <a:spcBef>
                <a:spcPct val="30000"/>
              </a:spcBef>
              <a:buClr>
                <a:schemeClr val="accent1"/>
              </a:buClr>
              <a:buSzPct val="75000"/>
              <a:buFont typeface="Monotype Sorts" pitchFamily="2" charset="2"/>
              <a:buChar char="l"/>
            </a:pPr>
            <a:r>
              <a:rPr lang="en-US" sz="2000">
                <a:solidFill>
                  <a:schemeClr val="tx1"/>
                </a:solidFill>
              </a:rPr>
              <a:t>8 requests, 2 misses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835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835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835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835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8359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835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8359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68353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8359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8359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8353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8360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836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3532" grpId="0" autoUpdateAnimBg="0"/>
      <p:bldP spid="1683533" grpId="0" autoUpdateAnimBg="0"/>
      <p:bldP spid="1683534" grpId="0" autoUpdateAnimBg="0"/>
      <p:bldP spid="1683535" grpId="0"/>
      <p:bldP spid="1683540" grpId="0" autoUpdateAnimBg="0"/>
      <p:bldP spid="1683541" grpId="0"/>
      <p:bldP spid="1683592" grpId="0"/>
      <p:bldP spid="1683593" grpId="0"/>
      <p:bldP spid="1683594" grpId="0"/>
      <p:bldP spid="1683595" grpId="0"/>
      <p:bldP spid="1683596" grpId="0"/>
      <p:bldP spid="1683605" grpId="0"/>
      <p:bldP spid="168360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1650" name="Rectangle 2"/>
          <p:cNvSpPr>
            <a:spLocks noGrp="1" noChangeArrowheads="1"/>
          </p:cNvSpPr>
          <p:nvPr>
            <p:ph type="title"/>
          </p:nvPr>
        </p:nvSpPr>
        <p:spPr/>
        <p:txBody>
          <a:bodyPr/>
          <a:lstStyle/>
          <a:p>
            <a:r>
              <a:rPr lang="en-US"/>
              <a:t>Four-Way Set Associative Cache</a:t>
            </a:r>
          </a:p>
        </p:txBody>
      </p:sp>
      <p:sp>
        <p:nvSpPr>
          <p:cNvPr id="1691651" name="Rectangle 3"/>
          <p:cNvSpPr>
            <a:spLocks noGrp="1" noChangeArrowheads="1"/>
          </p:cNvSpPr>
          <p:nvPr>
            <p:ph type="body" idx="1"/>
          </p:nvPr>
        </p:nvSpPr>
        <p:spPr>
          <a:xfrm>
            <a:off x="533400" y="685800"/>
            <a:ext cx="8153400" cy="415925"/>
          </a:xfrm>
        </p:spPr>
        <p:txBody>
          <a:bodyPr/>
          <a:lstStyle/>
          <a:p>
            <a:r>
              <a:rPr lang="en-US"/>
              <a:t>2</a:t>
            </a:r>
            <a:r>
              <a:rPr lang="en-US" baseline="30000"/>
              <a:t>8</a:t>
            </a:r>
            <a:r>
              <a:rPr lang="en-US"/>
              <a:t> = 256 sets each with four ways (each with one block)</a:t>
            </a:r>
          </a:p>
        </p:txBody>
      </p:sp>
      <p:grpSp>
        <p:nvGrpSpPr>
          <p:cNvPr id="2" name="Group 249"/>
          <p:cNvGrpSpPr>
            <a:grpSpLocks/>
          </p:cNvGrpSpPr>
          <p:nvPr/>
        </p:nvGrpSpPr>
        <p:grpSpPr bwMode="auto">
          <a:xfrm>
            <a:off x="3289300" y="1066800"/>
            <a:ext cx="2835275" cy="498475"/>
            <a:chOff x="2072" y="896"/>
            <a:chExt cx="1786" cy="314"/>
          </a:xfrm>
        </p:grpSpPr>
        <p:sp>
          <p:nvSpPr>
            <p:cNvPr id="1691692" name="Line 44"/>
            <p:cNvSpPr>
              <a:spLocks noChangeShapeType="1"/>
            </p:cNvSpPr>
            <p:nvPr/>
          </p:nvSpPr>
          <p:spPr bwMode="auto">
            <a:xfrm flipV="1">
              <a:off x="3026" y="1061"/>
              <a:ext cx="3" cy="149"/>
            </a:xfrm>
            <a:prstGeom prst="line">
              <a:avLst/>
            </a:prstGeom>
            <a:noFill/>
            <a:ln w="20638">
              <a:solidFill>
                <a:srgbClr val="000000"/>
              </a:solidFill>
              <a:round/>
              <a:headEnd/>
              <a:tailEnd/>
            </a:ln>
          </p:spPr>
          <p:txBody>
            <a:bodyPr/>
            <a:lstStyle/>
            <a:p>
              <a:endParaRPr lang="en-US"/>
            </a:p>
          </p:txBody>
        </p:sp>
        <p:sp>
          <p:nvSpPr>
            <p:cNvPr id="1691693" name="Line 45"/>
            <p:cNvSpPr>
              <a:spLocks noChangeShapeType="1"/>
            </p:cNvSpPr>
            <p:nvPr/>
          </p:nvSpPr>
          <p:spPr bwMode="auto">
            <a:xfrm flipV="1">
              <a:off x="3570" y="1051"/>
              <a:ext cx="1" cy="145"/>
            </a:xfrm>
            <a:prstGeom prst="line">
              <a:avLst/>
            </a:prstGeom>
            <a:noFill/>
            <a:ln w="20638">
              <a:solidFill>
                <a:srgbClr val="000000"/>
              </a:solidFill>
              <a:round/>
              <a:headEnd/>
              <a:tailEnd/>
            </a:ln>
          </p:spPr>
          <p:txBody>
            <a:bodyPr/>
            <a:lstStyle/>
            <a:p>
              <a:endParaRPr lang="en-US"/>
            </a:p>
          </p:txBody>
        </p:sp>
        <p:sp>
          <p:nvSpPr>
            <p:cNvPr id="1691694" name="Freeform 46"/>
            <p:cNvSpPr>
              <a:spLocks/>
            </p:cNvSpPr>
            <p:nvPr/>
          </p:nvSpPr>
          <p:spPr bwMode="auto">
            <a:xfrm>
              <a:off x="2158" y="1059"/>
              <a:ext cx="1570" cy="151"/>
            </a:xfrm>
            <a:custGeom>
              <a:avLst/>
              <a:gdLst/>
              <a:ahLst/>
              <a:cxnLst>
                <a:cxn ang="0">
                  <a:pos x="0" y="149"/>
                </a:cxn>
                <a:cxn ang="0">
                  <a:pos x="3" y="0"/>
                </a:cxn>
                <a:cxn ang="0">
                  <a:pos x="1570" y="0"/>
                </a:cxn>
                <a:cxn ang="0">
                  <a:pos x="1570" y="151"/>
                </a:cxn>
                <a:cxn ang="0">
                  <a:pos x="3" y="151"/>
                </a:cxn>
                <a:cxn ang="0">
                  <a:pos x="3" y="151"/>
                </a:cxn>
              </a:cxnLst>
              <a:rect l="0" t="0" r="r" b="b"/>
              <a:pathLst>
                <a:path w="1570" h="151">
                  <a:moveTo>
                    <a:pt x="0" y="149"/>
                  </a:moveTo>
                  <a:lnTo>
                    <a:pt x="3" y="0"/>
                  </a:lnTo>
                  <a:lnTo>
                    <a:pt x="1570" y="0"/>
                  </a:lnTo>
                  <a:lnTo>
                    <a:pt x="1570" y="151"/>
                  </a:lnTo>
                  <a:lnTo>
                    <a:pt x="3" y="151"/>
                  </a:lnTo>
                  <a:lnTo>
                    <a:pt x="3" y="151"/>
                  </a:lnTo>
                </a:path>
              </a:pathLst>
            </a:custGeom>
            <a:noFill/>
            <a:ln w="20638">
              <a:solidFill>
                <a:srgbClr val="000000"/>
              </a:solidFill>
              <a:prstDash val="solid"/>
              <a:round/>
              <a:headEnd/>
              <a:tailEnd/>
            </a:ln>
          </p:spPr>
          <p:txBody>
            <a:bodyPr/>
            <a:lstStyle/>
            <a:p>
              <a:endParaRPr lang="en-US"/>
            </a:p>
          </p:txBody>
        </p:sp>
        <p:sp>
          <p:nvSpPr>
            <p:cNvPr id="1691695" name="Text Box 47"/>
            <p:cNvSpPr txBox="1">
              <a:spLocks noChangeArrowheads="1"/>
            </p:cNvSpPr>
            <p:nvPr/>
          </p:nvSpPr>
          <p:spPr bwMode="auto">
            <a:xfrm>
              <a:off x="2072" y="896"/>
              <a:ext cx="1786" cy="154"/>
            </a:xfrm>
            <a:prstGeom prst="rect">
              <a:avLst/>
            </a:prstGeom>
            <a:noFill/>
            <a:ln w="12700">
              <a:noFill/>
              <a:miter lim="800000"/>
              <a:headEnd/>
              <a:tailEnd/>
            </a:ln>
            <a:effectLst/>
          </p:spPr>
          <p:txBody>
            <a:bodyPr>
              <a:spAutoFit/>
            </a:bodyPr>
            <a:lstStyle/>
            <a:p>
              <a:r>
                <a:rPr lang="en-US" sz="1000">
                  <a:solidFill>
                    <a:schemeClr val="tx1"/>
                  </a:solidFill>
                </a:rPr>
                <a:t>31 30       . . .        13 12  11     . . .        2  1  0</a:t>
              </a:r>
            </a:p>
          </p:txBody>
        </p:sp>
      </p:grpSp>
      <p:sp>
        <p:nvSpPr>
          <p:cNvPr id="1691696" name="Text Box 48"/>
          <p:cNvSpPr txBox="1">
            <a:spLocks noChangeArrowheads="1"/>
          </p:cNvSpPr>
          <p:nvPr/>
        </p:nvSpPr>
        <p:spPr bwMode="auto">
          <a:xfrm>
            <a:off x="6096000" y="990600"/>
            <a:ext cx="1419225" cy="336550"/>
          </a:xfrm>
          <a:prstGeom prst="rect">
            <a:avLst/>
          </a:prstGeom>
          <a:noFill/>
          <a:ln w="12700">
            <a:noFill/>
            <a:miter lim="800000"/>
            <a:headEnd/>
            <a:tailEnd/>
          </a:ln>
          <a:effectLst/>
        </p:spPr>
        <p:txBody>
          <a:bodyPr>
            <a:spAutoFit/>
          </a:bodyPr>
          <a:lstStyle/>
          <a:p>
            <a:r>
              <a:rPr lang="en-US" sz="1600">
                <a:solidFill>
                  <a:schemeClr val="tx1"/>
                </a:solidFill>
              </a:rPr>
              <a:t>Byte offset</a:t>
            </a:r>
          </a:p>
        </p:txBody>
      </p:sp>
      <p:sp>
        <p:nvSpPr>
          <p:cNvPr id="1691697" name="Line 49"/>
          <p:cNvSpPr>
            <a:spLocks noChangeShapeType="1"/>
          </p:cNvSpPr>
          <p:nvPr/>
        </p:nvSpPr>
        <p:spPr bwMode="auto">
          <a:xfrm flipH="1">
            <a:off x="5819775" y="1143000"/>
            <a:ext cx="304800" cy="304800"/>
          </a:xfrm>
          <a:prstGeom prst="line">
            <a:avLst/>
          </a:prstGeom>
          <a:noFill/>
          <a:ln w="12700">
            <a:solidFill>
              <a:schemeClr val="tx1"/>
            </a:solidFill>
            <a:round/>
            <a:headEnd/>
            <a:tailEnd type="triangle" w="med" len="med"/>
          </a:ln>
          <a:effectLst/>
        </p:spPr>
        <p:txBody>
          <a:bodyPr/>
          <a:lstStyle/>
          <a:p>
            <a:endParaRPr lang="en-US"/>
          </a:p>
        </p:txBody>
      </p:sp>
      <p:grpSp>
        <p:nvGrpSpPr>
          <p:cNvPr id="3" name="Group 162"/>
          <p:cNvGrpSpPr>
            <a:grpSpLocks/>
          </p:cNvGrpSpPr>
          <p:nvPr/>
        </p:nvGrpSpPr>
        <p:grpSpPr bwMode="auto">
          <a:xfrm>
            <a:off x="6477000" y="2208213"/>
            <a:ext cx="2057400" cy="2135187"/>
            <a:chOff x="4128" y="1632"/>
            <a:chExt cx="1296" cy="1345"/>
          </a:xfrm>
        </p:grpSpPr>
        <p:sp>
          <p:nvSpPr>
            <p:cNvPr id="1691710" name="Freeform 62"/>
            <p:cNvSpPr>
              <a:spLocks/>
            </p:cNvSpPr>
            <p:nvPr/>
          </p:nvSpPr>
          <p:spPr bwMode="auto">
            <a:xfrm>
              <a:off x="4405" y="1829"/>
              <a:ext cx="1019" cy="1103"/>
            </a:xfrm>
            <a:custGeom>
              <a:avLst/>
              <a:gdLst/>
              <a:ahLst/>
              <a:cxnLst>
                <a:cxn ang="0">
                  <a:pos x="1608" y="1101"/>
                </a:cxn>
                <a:cxn ang="0">
                  <a:pos x="1608" y="0"/>
                </a:cxn>
                <a:cxn ang="0">
                  <a:pos x="0" y="0"/>
                </a:cxn>
                <a:cxn ang="0">
                  <a:pos x="0" y="1103"/>
                </a:cxn>
                <a:cxn ang="0">
                  <a:pos x="1608" y="1103"/>
                </a:cxn>
                <a:cxn ang="0">
                  <a:pos x="1608" y="1103"/>
                </a:cxn>
              </a:cxnLst>
              <a:rect l="0" t="0" r="r" b="b"/>
              <a:pathLst>
                <a:path w="1608" h="1103">
                  <a:moveTo>
                    <a:pt x="1608" y="1101"/>
                  </a:moveTo>
                  <a:lnTo>
                    <a:pt x="1608" y="0"/>
                  </a:lnTo>
                  <a:lnTo>
                    <a:pt x="0" y="0"/>
                  </a:lnTo>
                  <a:lnTo>
                    <a:pt x="0" y="1103"/>
                  </a:lnTo>
                  <a:lnTo>
                    <a:pt x="1608" y="1103"/>
                  </a:lnTo>
                  <a:lnTo>
                    <a:pt x="1608" y="1103"/>
                  </a:lnTo>
                </a:path>
              </a:pathLst>
            </a:custGeom>
            <a:noFill/>
            <a:ln w="20638">
              <a:solidFill>
                <a:srgbClr val="000000"/>
              </a:solidFill>
              <a:prstDash val="solid"/>
              <a:round/>
              <a:headEnd/>
              <a:tailEnd/>
            </a:ln>
          </p:spPr>
          <p:txBody>
            <a:bodyPr/>
            <a:lstStyle/>
            <a:p>
              <a:endParaRPr lang="en-US"/>
            </a:p>
          </p:txBody>
        </p:sp>
        <p:grpSp>
          <p:nvGrpSpPr>
            <p:cNvPr id="4" name="Group 63"/>
            <p:cNvGrpSpPr>
              <a:grpSpLocks/>
            </p:cNvGrpSpPr>
            <p:nvPr/>
          </p:nvGrpSpPr>
          <p:grpSpPr bwMode="auto">
            <a:xfrm>
              <a:off x="4405" y="1925"/>
              <a:ext cx="1019" cy="894"/>
              <a:chOff x="2208" y="1920"/>
              <a:chExt cx="2130" cy="894"/>
            </a:xfrm>
          </p:grpSpPr>
          <p:sp>
            <p:nvSpPr>
              <p:cNvPr id="1691712" name="Freeform 64"/>
              <p:cNvSpPr>
                <a:spLocks/>
              </p:cNvSpPr>
              <p:nvPr/>
            </p:nvSpPr>
            <p:spPr bwMode="auto">
              <a:xfrm>
                <a:off x="2208" y="2263"/>
                <a:ext cx="2130" cy="110"/>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close/>
                  </a:path>
                </a:pathLst>
              </a:custGeom>
              <a:solidFill>
                <a:schemeClr val="hlink"/>
              </a:solidFill>
              <a:ln w="9525">
                <a:solidFill>
                  <a:schemeClr val="hlink"/>
                </a:solidFill>
                <a:round/>
                <a:headEnd/>
                <a:tailEnd/>
              </a:ln>
            </p:spPr>
            <p:txBody>
              <a:bodyPr/>
              <a:lstStyle/>
              <a:p>
                <a:endParaRPr lang="en-US"/>
              </a:p>
            </p:txBody>
          </p:sp>
          <p:sp>
            <p:nvSpPr>
              <p:cNvPr id="1691713" name="Freeform 65"/>
              <p:cNvSpPr>
                <a:spLocks/>
              </p:cNvSpPr>
              <p:nvPr/>
            </p:nvSpPr>
            <p:spPr bwMode="auto">
              <a:xfrm>
                <a:off x="2208" y="2263"/>
                <a:ext cx="2130" cy="110"/>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path>
                </a:pathLst>
              </a:custGeom>
              <a:noFill/>
              <a:ln w="20638">
                <a:solidFill>
                  <a:srgbClr val="000000"/>
                </a:solidFill>
                <a:prstDash val="solid"/>
                <a:round/>
                <a:headEnd/>
                <a:tailEnd/>
              </a:ln>
            </p:spPr>
            <p:txBody>
              <a:bodyPr/>
              <a:lstStyle/>
              <a:p>
                <a:endParaRPr lang="en-US"/>
              </a:p>
            </p:txBody>
          </p:sp>
          <p:sp>
            <p:nvSpPr>
              <p:cNvPr id="1691714" name="Line 66"/>
              <p:cNvSpPr>
                <a:spLocks noChangeShapeType="1"/>
              </p:cNvSpPr>
              <p:nvPr/>
            </p:nvSpPr>
            <p:spPr bwMode="auto">
              <a:xfrm flipH="1">
                <a:off x="2208" y="1920"/>
                <a:ext cx="2130" cy="2"/>
              </a:xfrm>
              <a:prstGeom prst="line">
                <a:avLst/>
              </a:prstGeom>
              <a:noFill/>
              <a:ln w="20638">
                <a:solidFill>
                  <a:srgbClr val="000000"/>
                </a:solidFill>
                <a:round/>
                <a:headEnd/>
                <a:tailEnd/>
              </a:ln>
            </p:spPr>
            <p:txBody>
              <a:bodyPr/>
              <a:lstStyle/>
              <a:p>
                <a:endParaRPr lang="en-US"/>
              </a:p>
            </p:txBody>
          </p:sp>
          <p:sp>
            <p:nvSpPr>
              <p:cNvPr id="1691715" name="Line 67"/>
              <p:cNvSpPr>
                <a:spLocks noChangeShapeType="1"/>
              </p:cNvSpPr>
              <p:nvPr/>
            </p:nvSpPr>
            <p:spPr bwMode="auto">
              <a:xfrm flipH="1">
                <a:off x="2208" y="2044"/>
                <a:ext cx="2130" cy="2"/>
              </a:xfrm>
              <a:prstGeom prst="line">
                <a:avLst/>
              </a:prstGeom>
              <a:noFill/>
              <a:ln w="20638">
                <a:solidFill>
                  <a:srgbClr val="000000"/>
                </a:solidFill>
                <a:round/>
                <a:headEnd/>
                <a:tailEnd/>
              </a:ln>
            </p:spPr>
            <p:txBody>
              <a:bodyPr/>
              <a:lstStyle/>
              <a:p>
                <a:endParaRPr lang="en-US"/>
              </a:p>
            </p:txBody>
          </p:sp>
          <p:sp>
            <p:nvSpPr>
              <p:cNvPr id="1691716" name="Line 68"/>
              <p:cNvSpPr>
                <a:spLocks noChangeShapeType="1"/>
              </p:cNvSpPr>
              <p:nvPr/>
            </p:nvSpPr>
            <p:spPr bwMode="auto">
              <a:xfrm flipH="1">
                <a:off x="2208" y="2154"/>
                <a:ext cx="2130" cy="1"/>
              </a:xfrm>
              <a:prstGeom prst="line">
                <a:avLst/>
              </a:prstGeom>
              <a:noFill/>
              <a:ln w="20638">
                <a:solidFill>
                  <a:srgbClr val="000000"/>
                </a:solidFill>
                <a:round/>
                <a:headEnd/>
                <a:tailEnd/>
              </a:ln>
            </p:spPr>
            <p:txBody>
              <a:bodyPr/>
              <a:lstStyle/>
              <a:p>
                <a:endParaRPr lang="en-US"/>
              </a:p>
            </p:txBody>
          </p:sp>
          <p:sp>
            <p:nvSpPr>
              <p:cNvPr id="1691717" name="Line 69"/>
              <p:cNvSpPr>
                <a:spLocks noChangeShapeType="1"/>
              </p:cNvSpPr>
              <p:nvPr/>
            </p:nvSpPr>
            <p:spPr bwMode="auto">
              <a:xfrm flipH="1">
                <a:off x="2208" y="2373"/>
                <a:ext cx="2130" cy="1"/>
              </a:xfrm>
              <a:prstGeom prst="line">
                <a:avLst/>
              </a:prstGeom>
              <a:noFill/>
              <a:ln w="20638">
                <a:solidFill>
                  <a:srgbClr val="000000"/>
                </a:solidFill>
                <a:round/>
                <a:headEnd/>
                <a:tailEnd/>
              </a:ln>
            </p:spPr>
            <p:txBody>
              <a:bodyPr/>
              <a:lstStyle/>
              <a:p>
                <a:endParaRPr lang="en-US"/>
              </a:p>
            </p:txBody>
          </p:sp>
          <p:sp>
            <p:nvSpPr>
              <p:cNvPr id="1691718" name="Line 70"/>
              <p:cNvSpPr>
                <a:spLocks noChangeShapeType="1"/>
              </p:cNvSpPr>
              <p:nvPr/>
            </p:nvSpPr>
            <p:spPr bwMode="auto">
              <a:xfrm flipH="1">
                <a:off x="2208" y="2483"/>
                <a:ext cx="2130" cy="1"/>
              </a:xfrm>
              <a:prstGeom prst="line">
                <a:avLst/>
              </a:prstGeom>
              <a:noFill/>
              <a:ln w="20638">
                <a:solidFill>
                  <a:srgbClr val="000000"/>
                </a:solidFill>
                <a:round/>
                <a:headEnd/>
                <a:tailEnd/>
              </a:ln>
            </p:spPr>
            <p:txBody>
              <a:bodyPr/>
              <a:lstStyle/>
              <a:p>
                <a:endParaRPr lang="en-US"/>
              </a:p>
            </p:txBody>
          </p:sp>
          <p:sp>
            <p:nvSpPr>
              <p:cNvPr id="1691719" name="Line 71"/>
              <p:cNvSpPr>
                <a:spLocks noChangeShapeType="1"/>
              </p:cNvSpPr>
              <p:nvPr/>
            </p:nvSpPr>
            <p:spPr bwMode="auto">
              <a:xfrm flipH="1">
                <a:off x="2208" y="2593"/>
                <a:ext cx="2130" cy="1"/>
              </a:xfrm>
              <a:prstGeom prst="line">
                <a:avLst/>
              </a:prstGeom>
              <a:noFill/>
              <a:ln w="20638">
                <a:solidFill>
                  <a:srgbClr val="000000"/>
                </a:solidFill>
                <a:round/>
                <a:headEnd/>
                <a:tailEnd/>
              </a:ln>
            </p:spPr>
            <p:txBody>
              <a:bodyPr/>
              <a:lstStyle/>
              <a:p>
                <a:endParaRPr lang="en-US"/>
              </a:p>
            </p:txBody>
          </p:sp>
          <p:sp>
            <p:nvSpPr>
              <p:cNvPr id="1691720" name="Line 72"/>
              <p:cNvSpPr>
                <a:spLocks noChangeShapeType="1"/>
              </p:cNvSpPr>
              <p:nvPr/>
            </p:nvSpPr>
            <p:spPr bwMode="auto">
              <a:xfrm flipH="1">
                <a:off x="2208" y="2703"/>
                <a:ext cx="2130" cy="1"/>
              </a:xfrm>
              <a:prstGeom prst="line">
                <a:avLst/>
              </a:prstGeom>
              <a:noFill/>
              <a:ln w="20638">
                <a:solidFill>
                  <a:srgbClr val="000000"/>
                </a:solidFill>
                <a:round/>
                <a:headEnd/>
                <a:tailEnd/>
              </a:ln>
            </p:spPr>
            <p:txBody>
              <a:bodyPr/>
              <a:lstStyle/>
              <a:p>
                <a:endParaRPr lang="en-US"/>
              </a:p>
            </p:txBody>
          </p:sp>
          <p:sp>
            <p:nvSpPr>
              <p:cNvPr id="1691721" name="Line 73"/>
              <p:cNvSpPr>
                <a:spLocks noChangeShapeType="1"/>
              </p:cNvSpPr>
              <p:nvPr/>
            </p:nvSpPr>
            <p:spPr bwMode="auto">
              <a:xfrm flipH="1">
                <a:off x="2208" y="2813"/>
                <a:ext cx="2130" cy="1"/>
              </a:xfrm>
              <a:prstGeom prst="line">
                <a:avLst/>
              </a:prstGeom>
              <a:noFill/>
              <a:ln w="20638">
                <a:solidFill>
                  <a:srgbClr val="000000"/>
                </a:solidFill>
                <a:round/>
                <a:headEnd/>
                <a:tailEnd/>
              </a:ln>
            </p:spPr>
            <p:txBody>
              <a:bodyPr/>
              <a:lstStyle/>
              <a:p>
                <a:endParaRPr lang="en-US"/>
              </a:p>
            </p:txBody>
          </p:sp>
        </p:grpSp>
        <p:sp>
          <p:nvSpPr>
            <p:cNvPr id="1691722" name="Line 74"/>
            <p:cNvSpPr>
              <a:spLocks noChangeShapeType="1"/>
            </p:cNvSpPr>
            <p:nvPr/>
          </p:nvSpPr>
          <p:spPr bwMode="auto">
            <a:xfrm>
              <a:off x="4480" y="1835"/>
              <a:ext cx="4" cy="1100"/>
            </a:xfrm>
            <a:prstGeom prst="line">
              <a:avLst/>
            </a:prstGeom>
            <a:noFill/>
            <a:ln w="20638">
              <a:solidFill>
                <a:srgbClr val="000000"/>
              </a:solidFill>
              <a:round/>
              <a:headEnd/>
              <a:tailEnd/>
            </a:ln>
          </p:spPr>
          <p:txBody>
            <a:bodyPr/>
            <a:lstStyle/>
            <a:p>
              <a:endParaRPr lang="en-US"/>
            </a:p>
          </p:txBody>
        </p:sp>
        <p:sp>
          <p:nvSpPr>
            <p:cNvPr id="1691723" name="Line 75"/>
            <p:cNvSpPr>
              <a:spLocks noChangeShapeType="1"/>
            </p:cNvSpPr>
            <p:nvPr/>
          </p:nvSpPr>
          <p:spPr bwMode="auto">
            <a:xfrm>
              <a:off x="4876" y="1824"/>
              <a:ext cx="1" cy="1106"/>
            </a:xfrm>
            <a:prstGeom prst="line">
              <a:avLst/>
            </a:prstGeom>
            <a:noFill/>
            <a:ln w="20638">
              <a:solidFill>
                <a:srgbClr val="000000"/>
              </a:solidFill>
              <a:round/>
              <a:headEnd/>
              <a:tailEnd/>
            </a:ln>
          </p:spPr>
          <p:txBody>
            <a:bodyPr/>
            <a:lstStyle/>
            <a:p>
              <a:endParaRPr lang="en-US"/>
            </a:p>
          </p:txBody>
        </p:sp>
        <p:sp>
          <p:nvSpPr>
            <p:cNvPr id="1691724" name="Text Box 76"/>
            <p:cNvSpPr txBox="1">
              <a:spLocks noChangeArrowheads="1"/>
            </p:cNvSpPr>
            <p:nvPr/>
          </p:nvSpPr>
          <p:spPr bwMode="auto">
            <a:xfrm>
              <a:off x="4993" y="1637"/>
              <a:ext cx="352" cy="192"/>
            </a:xfrm>
            <a:prstGeom prst="rect">
              <a:avLst/>
            </a:prstGeom>
            <a:noFill/>
            <a:ln w="12700">
              <a:noFill/>
              <a:miter lim="800000"/>
              <a:headEnd/>
              <a:tailEnd/>
            </a:ln>
            <a:effectLst/>
          </p:spPr>
          <p:txBody>
            <a:bodyPr wrap="none">
              <a:spAutoFit/>
            </a:bodyPr>
            <a:lstStyle/>
            <a:p>
              <a:r>
                <a:rPr lang="en-US" sz="1400">
                  <a:solidFill>
                    <a:schemeClr val="tx1"/>
                  </a:solidFill>
                </a:rPr>
                <a:t>Data</a:t>
              </a:r>
            </a:p>
          </p:txBody>
        </p:sp>
        <p:sp>
          <p:nvSpPr>
            <p:cNvPr id="1691726" name="Text Box 78"/>
            <p:cNvSpPr txBox="1">
              <a:spLocks noChangeArrowheads="1"/>
            </p:cNvSpPr>
            <p:nvPr/>
          </p:nvSpPr>
          <p:spPr bwMode="auto">
            <a:xfrm>
              <a:off x="4512" y="1632"/>
              <a:ext cx="308" cy="192"/>
            </a:xfrm>
            <a:prstGeom prst="rect">
              <a:avLst/>
            </a:prstGeom>
            <a:noFill/>
            <a:ln w="12700">
              <a:noFill/>
              <a:miter lim="800000"/>
              <a:headEnd/>
              <a:tailEnd/>
            </a:ln>
            <a:effectLst/>
          </p:spPr>
          <p:txBody>
            <a:bodyPr wrap="none">
              <a:spAutoFit/>
            </a:bodyPr>
            <a:lstStyle/>
            <a:p>
              <a:r>
                <a:rPr lang="en-US" sz="1400">
                  <a:solidFill>
                    <a:schemeClr val="tx1"/>
                  </a:solidFill>
                </a:rPr>
                <a:t>Tag</a:t>
              </a:r>
            </a:p>
          </p:txBody>
        </p:sp>
        <p:sp>
          <p:nvSpPr>
            <p:cNvPr id="1691727" name="Text Box 79"/>
            <p:cNvSpPr txBox="1">
              <a:spLocks noChangeArrowheads="1"/>
            </p:cNvSpPr>
            <p:nvPr/>
          </p:nvSpPr>
          <p:spPr bwMode="auto">
            <a:xfrm>
              <a:off x="4368" y="1632"/>
              <a:ext cx="191" cy="192"/>
            </a:xfrm>
            <a:prstGeom prst="rect">
              <a:avLst/>
            </a:prstGeom>
            <a:noFill/>
            <a:ln w="12700">
              <a:noFill/>
              <a:miter lim="800000"/>
              <a:headEnd/>
              <a:tailEnd/>
            </a:ln>
            <a:effectLst/>
          </p:spPr>
          <p:txBody>
            <a:bodyPr wrap="none">
              <a:spAutoFit/>
            </a:bodyPr>
            <a:lstStyle/>
            <a:p>
              <a:r>
                <a:rPr lang="en-US" sz="1400">
                  <a:solidFill>
                    <a:schemeClr val="tx1"/>
                  </a:solidFill>
                </a:rPr>
                <a:t>V</a:t>
              </a:r>
            </a:p>
          </p:txBody>
        </p:sp>
        <p:sp>
          <p:nvSpPr>
            <p:cNvPr id="1691728" name="Text Box 80"/>
            <p:cNvSpPr txBox="1">
              <a:spLocks noChangeArrowheads="1"/>
            </p:cNvSpPr>
            <p:nvPr/>
          </p:nvSpPr>
          <p:spPr bwMode="auto">
            <a:xfrm>
              <a:off x="4128" y="1776"/>
              <a:ext cx="302" cy="1201"/>
            </a:xfrm>
            <a:prstGeom prst="rect">
              <a:avLst/>
            </a:prstGeom>
            <a:noFill/>
            <a:ln w="12700">
              <a:noFill/>
              <a:miter lim="800000"/>
              <a:headEnd/>
              <a:tailEnd/>
            </a:ln>
            <a:effectLst/>
          </p:spPr>
          <p:txBody>
            <a:bodyPr wrap="none">
              <a:spAutoFit/>
            </a:bodyPr>
            <a:lstStyle/>
            <a:p>
              <a:pPr algn="r">
                <a:lnSpc>
                  <a:spcPct val="110000"/>
                </a:lnSpc>
              </a:pPr>
              <a:r>
                <a:rPr lang="en-US" sz="1200">
                  <a:solidFill>
                    <a:schemeClr val="tx1"/>
                  </a:solidFill>
                </a:rPr>
                <a:t>0</a:t>
              </a:r>
            </a:p>
            <a:p>
              <a:pPr algn="r">
                <a:lnSpc>
                  <a:spcPct val="110000"/>
                </a:lnSpc>
              </a:pPr>
              <a:r>
                <a:rPr lang="en-US" sz="1200">
                  <a:solidFill>
                    <a:schemeClr val="tx1"/>
                  </a:solidFill>
                </a:rPr>
                <a:t>1</a:t>
              </a:r>
            </a:p>
            <a:p>
              <a:pPr algn="r">
                <a:lnSpc>
                  <a:spcPct val="110000"/>
                </a:lnSpc>
              </a:pPr>
              <a:r>
                <a:rPr lang="en-US" sz="1200">
                  <a:solidFill>
                    <a:schemeClr val="tx1"/>
                  </a:solidFill>
                </a:rPr>
                <a:t>2</a:t>
              </a:r>
            </a:p>
            <a:p>
              <a:pPr algn="r">
                <a:lnSpc>
                  <a:spcPct val="110000"/>
                </a:lnSpc>
              </a:pPr>
              <a:r>
                <a:rPr lang="en-US" sz="1200">
                  <a:solidFill>
                    <a:schemeClr val="tx1"/>
                  </a:solidFill>
                </a:rPr>
                <a:t>.</a:t>
              </a:r>
            </a:p>
            <a:p>
              <a:pPr algn="r">
                <a:lnSpc>
                  <a:spcPct val="110000"/>
                </a:lnSpc>
              </a:pPr>
              <a:r>
                <a:rPr lang="en-US" sz="1200">
                  <a:solidFill>
                    <a:schemeClr val="tx1"/>
                  </a:solidFill>
                </a:rPr>
                <a:t>.</a:t>
              </a:r>
            </a:p>
            <a:p>
              <a:pPr algn="r">
                <a:lnSpc>
                  <a:spcPct val="110000"/>
                </a:lnSpc>
              </a:pPr>
              <a:r>
                <a:rPr lang="en-US" sz="1200">
                  <a:solidFill>
                    <a:schemeClr val="tx1"/>
                  </a:solidFill>
                </a:rPr>
                <a:t>.</a:t>
              </a:r>
            </a:p>
            <a:p>
              <a:pPr algn="r">
                <a:lnSpc>
                  <a:spcPct val="110000"/>
                </a:lnSpc>
              </a:pPr>
              <a:r>
                <a:rPr lang="en-US" sz="1200">
                  <a:solidFill>
                    <a:schemeClr val="tx1"/>
                  </a:solidFill>
                </a:rPr>
                <a:t> 253</a:t>
              </a:r>
            </a:p>
            <a:p>
              <a:pPr algn="r">
                <a:lnSpc>
                  <a:spcPct val="110000"/>
                </a:lnSpc>
              </a:pPr>
              <a:r>
                <a:rPr lang="en-US" sz="1200">
                  <a:solidFill>
                    <a:schemeClr val="tx1"/>
                  </a:solidFill>
                </a:rPr>
                <a:t> 254</a:t>
              </a:r>
            </a:p>
            <a:p>
              <a:pPr algn="r">
                <a:lnSpc>
                  <a:spcPct val="110000"/>
                </a:lnSpc>
              </a:pPr>
              <a:r>
                <a:rPr lang="en-US" sz="1200">
                  <a:solidFill>
                    <a:schemeClr val="tx1"/>
                  </a:solidFill>
                </a:rPr>
                <a:t> 255</a:t>
              </a:r>
            </a:p>
          </p:txBody>
        </p:sp>
      </p:grpSp>
      <p:grpSp>
        <p:nvGrpSpPr>
          <p:cNvPr id="5" name="Group 163"/>
          <p:cNvGrpSpPr>
            <a:grpSpLocks/>
          </p:cNvGrpSpPr>
          <p:nvPr/>
        </p:nvGrpSpPr>
        <p:grpSpPr bwMode="auto">
          <a:xfrm>
            <a:off x="4495800" y="2208213"/>
            <a:ext cx="2057400" cy="2135187"/>
            <a:chOff x="4128" y="1632"/>
            <a:chExt cx="1296" cy="1345"/>
          </a:xfrm>
        </p:grpSpPr>
        <p:sp>
          <p:nvSpPr>
            <p:cNvPr id="1691812" name="Freeform 164"/>
            <p:cNvSpPr>
              <a:spLocks/>
            </p:cNvSpPr>
            <p:nvPr/>
          </p:nvSpPr>
          <p:spPr bwMode="auto">
            <a:xfrm>
              <a:off x="4405" y="1829"/>
              <a:ext cx="1019" cy="1103"/>
            </a:xfrm>
            <a:custGeom>
              <a:avLst/>
              <a:gdLst/>
              <a:ahLst/>
              <a:cxnLst>
                <a:cxn ang="0">
                  <a:pos x="1608" y="1101"/>
                </a:cxn>
                <a:cxn ang="0">
                  <a:pos x="1608" y="0"/>
                </a:cxn>
                <a:cxn ang="0">
                  <a:pos x="0" y="0"/>
                </a:cxn>
                <a:cxn ang="0">
                  <a:pos x="0" y="1103"/>
                </a:cxn>
                <a:cxn ang="0">
                  <a:pos x="1608" y="1103"/>
                </a:cxn>
                <a:cxn ang="0">
                  <a:pos x="1608" y="1103"/>
                </a:cxn>
              </a:cxnLst>
              <a:rect l="0" t="0" r="r" b="b"/>
              <a:pathLst>
                <a:path w="1608" h="1103">
                  <a:moveTo>
                    <a:pt x="1608" y="1101"/>
                  </a:moveTo>
                  <a:lnTo>
                    <a:pt x="1608" y="0"/>
                  </a:lnTo>
                  <a:lnTo>
                    <a:pt x="0" y="0"/>
                  </a:lnTo>
                  <a:lnTo>
                    <a:pt x="0" y="1103"/>
                  </a:lnTo>
                  <a:lnTo>
                    <a:pt x="1608" y="1103"/>
                  </a:lnTo>
                  <a:lnTo>
                    <a:pt x="1608" y="1103"/>
                  </a:lnTo>
                </a:path>
              </a:pathLst>
            </a:custGeom>
            <a:noFill/>
            <a:ln w="20638">
              <a:solidFill>
                <a:srgbClr val="000000"/>
              </a:solidFill>
              <a:prstDash val="solid"/>
              <a:round/>
              <a:headEnd/>
              <a:tailEnd/>
            </a:ln>
          </p:spPr>
          <p:txBody>
            <a:bodyPr/>
            <a:lstStyle/>
            <a:p>
              <a:endParaRPr lang="en-US"/>
            </a:p>
          </p:txBody>
        </p:sp>
        <p:grpSp>
          <p:nvGrpSpPr>
            <p:cNvPr id="6" name="Group 165"/>
            <p:cNvGrpSpPr>
              <a:grpSpLocks/>
            </p:cNvGrpSpPr>
            <p:nvPr/>
          </p:nvGrpSpPr>
          <p:grpSpPr bwMode="auto">
            <a:xfrm>
              <a:off x="4405" y="1925"/>
              <a:ext cx="1019" cy="894"/>
              <a:chOff x="2208" y="1920"/>
              <a:chExt cx="2130" cy="894"/>
            </a:xfrm>
          </p:grpSpPr>
          <p:sp>
            <p:nvSpPr>
              <p:cNvPr id="1691814" name="Freeform 166"/>
              <p:cNvSpPr>
                <a:spLocks/>
              </p:cNvSpPr>
              <p:nvPr/>
            </p:nvSpPr>
            <p:spPr bwMode="auto">
              <a:xfrm>
                <a:off x="2208" y="2263"/>
                <a:ext cx="2130" cy="110"/>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close/>
                  </a:path>
                </a:pathLst>
              </a:custGeom>
              <a:solidFill>
                <a:schemeClr val="hlink"/>
              </a:solidFill>
              <a:ln w="9525">
                <a:solidFill>
                  <a:schemeClr val="hlink"/>
                </a:solidFill>
                <a:round/>
                <a:headEnd/>
                <a:tailEnd/>
              </a:ln>
            </p:spPr>
            <p:txBody>
              <a:bodyPr/>
              <a:lstStyle/>
              <a:p>
                <a:endParaRPr lang="en-US"/>
              </a:p>
            </p:txBody>
          </p:sp>
          <p:sp>
            <p:nvSpPr>
              <p:cNvPr id="1691815" name="Freeform 167"/>
              <p:cNvSpPr>
                <a:spLocks/>
              </p:cNvSpPr>
              <p:nvPr/>
            </p:nvSpPr>
            <p:spPr bwMode="auto">
              <a:xfrm>
                <a:off x="2208" y="2263"/>
                <a:ext cx="2130" cy="110"/>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path>
                </a:pathLst>
              </a:custGeom>
              <a:noFill/>
              <a:ln w="20638">
                <a:solidFill>
                  <a:srgbClr val="000000"/>
                </a:solidFill>
                <a:prstDash val="solid"/>
                <a:round/>
                <a:headEnd/>
                <a:tailEnd/>
              </a:ln>
            </p:spPr>
            <p:txBody>
              <a:bodyPr/>
              <a:lstStyle/>
              <a:p>
                <a:endParaRPr lang="en-US"/>
              </a:p>
            </p:txBody>
          </p:sp>
          <p:sp>
            <p:nvSpPr>
              <p:cNvPr id="1691816" name="Line 168"/>
              <p:cNvSpPr>
                <a:spLocks noChangeShapeType="1"/>
              </p:cNvSpPr>
              <p:nvPr/>
            </p:nvSpPr>
            <p:spPr bwMode="auto">
              <a:xfrm flipH="1">
                <a:off x="2208" y="1920"/>
                <a:ext cx="2130" cy="2"/>
              </a:xfrm>
              <a:prstGeom prst="line">
                <a:avLst/>
              </a:prstGeom>
              <a:noFill/>
              <a:ln w="20638">
                <a:solidFill>
                  <a:srgbClr val="000000"/>
                </a:solidFill>
                <a:round/>
                <a:headEnd/>
                <a:tailEnd/>
              </a:ln>
            </p:spPr>
            <p:txBody>
              <a:bodyPr/>
              <a:lstStyle/>
              <a:p>
                <a:endParaRPr lang="en-US"/>
              </a:p>
            </p:txBody>
          </p:sp>
          <p:sp>
            <p:nvSpPr>
              <p:cNvPr id="1691817" name="Line 169"/>
              <p:cNvSpPr>
                <a:spLocks noChangeShapeType="1"/>
              </p:cNvSpPr>
              <p:nvPr/>
            </p:nvSpPr>
            <p:spPr bwMode="auto">
              <a:xfrm flipH="1">
                <a:off x="2208" y="2044"/>
                <a:ext cx="2130" cy="2"/>
              </a:xfrm>
              <a:prstGeom prst="line">
                <a:avLst/>
              </a:prstGeom>
              <a:noFill/>
              <a:ln w="20638">
                <a:solidFill>
                  <a:srgbClr val="000000"/>
                </a:solidFill>
                <a:round/>
                <a:headEnd/>
                <a:tailEnd/>
              </a:ln>
            </p:spPr>
            <p:txBody>
              <a:bodyPr/>
              <a:lstStyle/>
              <a:p>
                <a:endParaRPr lang="en-US"/>
              </a:p>
            </p:txBody>
          </p:sp>
          <p:sp>
            <p:nvSpPr>
              <p:cNvPr id="1691818" name="Line 170"/>
              <p:cNvSpPr>
                <a:spLocks noChangeShapeType="1"/>
              </p:cNvSpPr>
              <p:nvPr/>
            </p:nvSpPr>
            <p:spPr bwMode="auto">
              <a:xfrm flipH="1">
                <a:off x="2208" y="2154"/>
                <a:ext cx="2130" cy="1"/>
              </a:xfrm>
              <a:prstGeom prst="line">
                <a:avLst/>
              </a:prstGeom>
              <a:noFill/>
              <a:ln w="20638">
                <a:solidFill>
                  <a:srgbClr val="000000"/>
                </a:solidFill>
                <a:round/>
                <a:headEnd/>
                <a:tailEnd/>
              </a:ln>
            </p:spPr>
            <p:txBody>
              <a:bodyPr/>
              <a:lstStyle/>
              <a:p>
                <a:endParaRPr lang="en-US"/>
              </a:p>
            </p:txBody>
          </p:sp>
          <p:sp>
            <p:nvSpPr>
              <p:cNvPr id="1691819" name="Line 171"/>
              <p:cNvSpPr>
                <a:spLocks noChangeShapeType="1"/>
              </p:cNvSpPr>
              <p:nvPr/>
            </p:nvSpPr>
            <p:spPr bwMode="auto">
              <a:xfrm flipH="1">
                <a:off x="2208" y="2373"/>
                <a:ext cx="2130" cy="1"/>
              </a:xfrm>
              <a:prstGeom prst="line">
                <a:avLst/>
              </a:prstGeom>
              <a:noFill/>
              <a:ln w="20638">
                <a:solidFill>
                  <a:srgbClr val="000000"/>
                </a:solidFill>
                <a:round/>
                <a:headEnd/>
                <a:tailEnd/>
              </a:ln>
            </p:spPr>
            <p:txBody>
              <a:bodyPr/>
              <a:lstStyle/>
              <a:p>
                <a:endParaRPr lang="en-US"/>
              </a:p>
            </p:txBody>
          </p:sp>
          <p:sp>
            <p:nvSpPr>
              <p:cNvPr id="1691820" name="Line 172"/>
              <p:cNvSpPr>
                <a:spLocks noChangeShapeType="1"/>
              </p:cNvSpPr>
              <p:nvPr/>
            </p:nvSpPr>
            <p:spPr bwMode="auto">
              <a:xfrm flipH="1">
                <a:off x="2208" y="2483"/>
                <a:ext cx="2130" cy="1"/>
              </a:xfrm>
              <a:prstGeom prst="line">
                <a:avLst/>
              </a:prstGeom>
              <a:noFill/>
              <a:ln w="20638">
                <a:solidFill>
                  <a:srgbClr val="000000"/>
                </a:solidFill>
                <a:round/>
                <a:headEnd/>
                <a:tailEnd/>
              </a:ln>
            </p:spPr>
            <p:txBody>
              <a:bodyPr/>
              <a:lstStyle/>
              <a:p>
                <a:endParaRPr lang="en-US"/>
              </a:p>
            </p:txBody>
          </p:sp>
          <p:sp>
            <p:nvSpPr>
              <p:cNvPr id="1691821" name="Line 173"/>
              <p:cNvSpPr>
                <a:spLocks noChangeShapeType="1"/>
              </p:cNvSpPr>
              <p:nvPr/>
            </p:nvSpPr>
            <p:spPr bwMode="auto">
              <a:xfrm flipH="1">
                <a:off x="2208" y="2593"/>
                <a:ext cx="2130" cy="1"/>
              </a:xfrm>
              <a:prstGeom prst="line">
                <a:avLst/>
              </a:prstGeom>
              <a:noFill/>
              <a:ln w="20638">
                <a:solidFill>
                  <a:srgbClr val="000000"/>
                </a:solidFill>
                <a:round/>
                <a:headEnd/>
                <a:tailEnd/>
              </a:ln>
            </p:spPr>
            <p:txBody>
              <a:bodyPr/>
              <a:lstStyle/>
              <a:p>
                <a:endParaRPr lang="en-US"/>
              </a:p>
            </p:txBody>
          </p:sp>
          <p:sp>
            <p:nvSpPr>
              <p:cNvPr id="1691822" name="Line 174"/>
              <p:cNvSpPr>
                <a:spLocks noChangeShapeType="1"/>
              </p:cNvSpPr>
              <p:nvPr/>
            </p:nvSpPr>
            <p:spPr bwMode="auto">
              <a:xfrm flipH="1">
                <a:off x="2208" y="2703"/>
                <a:ext cx="2130" cy="1"/>
              </a:xfrm>
              <a:prstGeom prst="line">
                <a:avLst/>
              </a:prstGeom>
              <a:noFill/>
              <a:ln w="20638">
                <a:solidFill>
                  <a:srgbClr val="000000"/>
                </a:solidFill>
                <a:round/>
                <a:headEnd/>
                <a:tailEnd/>
              </a:ln>
            </p:spPr>
            <p:txBody>
              <a:bodyPr/>
              <a:lstStyle/>
              <a:p>
                <a:endParaRPr lang="en-US"/>
              </a:p>
            </p:txBody>
          </p:sp>
          <p:sp>
            <p:nvSpPr>
              <p:cNvPr id="1691823" name="Line 175"/>
              <p:cNvSpPr>
                <a:spLocks noChangeShapeType="1"/>
              </p:cNvSpPr>
              <p:nvPr/>
            </p:nvSpPr>
            <p:spPr bwMode="auto">
              <a:xfrm flipH="1">
                <a:off x="2208" y="2813"/>
                <a:ext cx="2130" cy="1"/>
              </a:xfrm>
              <a:prstGeom prst="line">
                <a:avLst/>
              </a:prstGeom>
              <a:noFill/>
              <a:ln w="20638">
                <a:solidFill>
                  <a:srgbClr val="000000"/>
                </a:solidFill>
                <a:round/>
                <a:headEnd/>
                <a:tailEnd/>
              </a:ln>
            </p:spPr>
            <p:txBody>
              <a:bodyPr/>
              <a:lstStyle/>
              <a:p>
                <a:endParaRPr lang="en-US"/>
              </a:p>
            </p:txBody>
          </p:sp>
        </p:grpSp>
        <p:sp>
          <p:nvSpPr>
            <p:cNvPr id="1691824" name="Line 176"/>
            <p:cNvSpPr>
              <a:spLocks noChangeShapeType="1"/>
            </p:cNvSpPr>
            <p:nvPr/>
          </p:nvSpPr>
          <p:spPr bwMode="auto">
            <a:xfrm>
              <a:off x="4480" y="1835"/>
              <a:ext cx="4" cy="1100"/>
            </a:xfrm>
            <a:prstGeom prst="line">
              <a:avLst/>
            </a:prstGeom>
            <a:noFill/>
            <a:ln w="20638">
              <a:solidFill>
                <a:srgbClr val="000000"/>
              </a:solidFill>
              <a:round/>
              <a:headEnd/>
              <a:tailEnd/>
            </a:ln>
          </p:spPr>
          <p:txBody>
            <a:bodyPr/>
            <a:lstStyle/>
            <a:p>
              <a:endParaRPr lang="en-US"/>
            </a:p>
          </p:txBody>
        </p:sp>
        <p:sp>
          <p:nvSpPr>
            <p:cNvPr id="1691825" name="Line 177"/>
            <p:cNvSpPr>
              <a:spLocks noChangeShapeType="1"/>
            </p:cNvSpPr>
            <p:nvPr/>
          </p:nvSpPr>
          <p:spPr bwMode="auto">
            <a:xfrm>
              <a:off x="4876" y="1824"/>
              <a:ext cx="1" cy="1106"/>
            </a:xfrm>
            <a:prstGeom prst="line">
              <a:avLst/>
            </a:prstGeom>
            <a:noFill/>
            <a:ln w="20638">
              <a:solidFill>
                <a:srgbClr val="000000"/>
              </a:solidFill>
              <a:round/>
              <a:headEnd/>
              <a:tailEnd/>
            </a:ln>
          </p:spPr>
          <p:txBody>
            <a:bodyPr/>
            <a:lstStyle/>
            <a:p>
              <a:endParaRPr lang="en-US"/>
            </a:p>
          </p:txBody>
        </p:sp>
        <p:sp>
          <p:nvSpPr>
            <p:cNvPr id="1691826" name="Text Box 178"/>
            <p:cNvSpPr txBox="1">
              <a:spLocks noChangeArrowheads="1"/>
            </p:cNvSpPr>
            <p:nvPr/>
          </p:nvSpPr>
          <p:spPr bwMode="auto">
            <a:xfrm>
              <a:off x="4993" y="1637"/>
              <a:ext cx="352" cy="192"/>
            </a:xfrm>
            <a:prstGeom prst="rect">
              <a:avLst/>
            </a:prstGeom>
            <a:noFill/>
            <a:ln w="12700">
              <a:noFill/>
              <a:miter lim="800000"/>
              <a:headEnd/>
              <a:tailEnd/>
            </a:ln>
            <a:effectLst/>
          </p:spPr>
          <p:txBody>
            <a:bodyPr wrap="none">
              <a:spAutoFit/>
            </a:bodyPr>
            <a:lstStyle/>
            <a:p>
              <a:r>
                <a:rPr lang="en-US" sz="1400">
                  <a:solidFill>
                    <a:schemeClr val="tx1"/>
                  </a:solidFill>
                </a:rPr>
                <a:t>Data</a:t>
              </a:r>
            </a:p>
          </p:txBody>
        </p:sp>
        <p:sp>
          <p:nvSpPr>
            <p:cNvPr id="1691827" name="Text Box 179"/>
            <p:cNvSpPr txBox="1">
              <a:spLocks noChangeArrowheads="1"/>
            </p:cNvSpPr>
            <p:nvPr/>
          </p:nvSpPr>
          <p:spPr bwMode="auto">
            <a:xfrm>
              <a:off x="4512" y="1632"/>
              <a:ext cx="308" cy="192"/>
            </a:xfrm>
            <a:prstGeom prst="rect">
              <a:avLst/>
            </a:prstGeom>
            <a:noFill/>
            <a:ln w="12700">
              <a:noFill/>
              <a:miter lim="800000"/>
              <a:headEnd/>
              <a:tailEnd/>
            </a:ln>
            <a:effectLst/>
          </p:spPr>
          <p:txBody>
            <a:bodyPr wrap="none">
              <a:spAutoFit/>
            </a:bodyPr>
            <a:lstStyle/>
            <a:p>
              <a:r>
                <a:rPr lang="en-US" sz="1400">
                  <a:solidFill>
                    <a:schemeClr val="tx1"/>
                  </a:solidFill>
                </a:rPr>
                <a:t>Tag</a:t>
              </a:r>
            </a:p>
          </p:txBody>
        </p:sp>
        <p:sp>
          <p:nvSpPr>
            <p:cNvPr id="1691828" name="Text Box 180"/>
            <p:cNvSpPr txBox="1">
              <a:spLocks noChangeArrowheads="1"/>
            </p:cNvSpPr>
            <p:nvPr/>
          </p:nvSpPr>
          <p:spPr bwMode="auto">
            <a:xfrm>
              <a:off x="4368" y="1632"/>
              <a:ext cx="191" cy="192"/>
            </a:xfrm>
            <a:prstGeom prst="rect">
              <a:avLst/>
            </a:prstGeom>
            <a:noFill/>
            <a:ln w="12700">
              <a:noFill/>
              <a:miter lim="800000"/>
              <a:headEnd/>
              <a:tailEnd/>
            </a:ln>
            <a:effectLst/>
          </p:spPr>
          <p:txBody>
            <a:bodyPr wrap="none">
              <a:spAutoFit/>
            </a:bodyPr>
            <a:lstStyle/>
            <a:p>
              <a:r>
                <a:rPr lang="en-US" sz="1400">
                  <a:solidFill>
                    <a:schemeClr val="tx1"/>
                  </a:solidFill>
                </a:rPr>
                <a:t>V</a:t>
              </a:r>
            </a:p>
          </p:txBody>
        </p:sp>
        <p:sp>
          <p:nvSpPr>
            <p:cNvPr id="1691829" name="Text Box 181"/>
            <p:cNvSpPr txBox="1">
              <a:spLocks noChangeArrowheads="1"/>
            </p:cNvSpPr>
            <p:nvPr/>
          </p:nvSpPr>
          <p:spPr bwMode="auto">
            <a:xfrm>
              <a:off x="4128" y="1776"/>
              <a:ext cx="302" cy="1201"/>
            </a:xfrm>
            <a:prstGeom prst="rect">
              <a:avLst/>
            </a:prstGeom>
            <a:noFill/>
            <a:ln w="12700">
              <a:noFill/>
              <a:miter lim="800000"/>
              <a:headEnd/>
              <a:tailEnd/>
            </a:ln>
            <a:effectLst/>
          </p:spPr>
          <p:txBody>
            <a:bodyPr wrap="none">
              <a:spAutoFit/>
            </a:bodyPr>
            <a:lstStyle/>
            <a:p>
              <a:pPr algn="r">
                <a:lnSpc>
                  <a:spcPct val="110000"/>
                </a:lnSpc>
              </a:pPr>
              <a:r>
                <a:rPr lang="en-US" sz="1200">
                  <a:solidFill>
                    <a:schemeClr val="tx1"/>
                  </a:solidFill>
                </a:rPr>
                <a:t>0</a:t>
              </a:r>
            </a:p>
            <a:p>
              <a:pPr algn="r">
                <a:lnSpc>
                  <a:spcPct val="110000"/>
                </a:lnSpc>
              </a:pPr>
              <a:r>
                <a:rPr lang="en-US" sz="1200">
                  <a:solidFill>
                    <a:schemeClr val="tx1"/>
                  </a:solidFill>
                </a:rPr>
                <a:t>1</a:t>
              </a:r>
            </a:p>
            <a:p>
              <a:pPr algn="r">
                <a:lnSpc>
                  <a:spcPct val="110000"/>
                </a:lnSpc>
              </a:pPr>
              <a:r>
                <a:rPr lang="en-US" sz="1200">
                  <a:solidFill>
                    <a:schemeClr val="tx1"/>
                  </a:solidFill>
                </a:rPr>
                <a:t>2</a:t>
              </a:r>
            </a:p>
            <a:p>
              <a:pPr algn="r">
                <a:lnSpc>
                  <a:spcPct val="110000"/>
                </a:lnSpc>
              </a:pPr>
              <a:r>
                <a:rPr lang="en-US" sz="1200">
                  <a:solidFill>
                    <a:schemeClr val="tx1"/>
                  </a:solidFill>
                </a:rPr>
                <a:t>.</a:t>
              </a:r>
            </a:p>
            <a:p>
              <a:pPr algn="r">
                <a:lnSpc>
                  <a:spcPct val="110000"/>
                </a:lnSpc>
              </a:pPr>
              <a:r>
                <a:rPr lang="en-US" sz="1200">
                  <a:solidFill>
                    <a:schemeClr val="tx1"/>
                  </a:solidFill>
                </a:rPr>
                <a:t>.</a:t>
              </a:r>
            </a:p>
            <a:p>
              <a:pPr algn="r">
                <a:lnSpc>
                  <a:spcPct val="110000"/>
                </a:lnSpc>
              </a:pPr>
              <a:r>
                <a:rPr lang="en-US" sz="1200">
                  <a:solidFill>
                    <a:schemeClr val="tx1"/>
                  </a:solidFill>
                </a:rPr>
                <a:t>.</a:t>
              </a:r>
            </a:p>
            <a:p>
              <a:pPr algn="r">
                <a:lnSpc>
                  <a:spcPct val="110000"/>
                </a:lnSpc>
              </a:pPr>
              <a:r>
                <a:rPr lang="en-US" sz="1200">
                  <a:solidFill>
                    <a:schemeClr val="tx1"/>
                  </a:solidFill>
                </a:rPr>
                <a:t> 253</a:t>
              </a:r>
            </a:p>
            <a:p>
              <a:pPr algn="r">
                <a:lnSpc>
                  <a:spcPct val="110000"/>
                </a:lnSpc>
              </a:pPr>
              <a:r>
                <a:rPr lang="en-US" sz="1200">
                  <a:solidFill>
                    <a:schemeClr val="tx1"/>
                  </a:solidFill>
                </a:rPr>
                <a:t> 254</a:t>
              </a:r>
            </a:p>
            <a:p>
              <a:pPr algn="r">
                <a:lnSpc>
                  <a:spcPct val="110000"/>
                </a:lnSpc>
              </a:pPr>
              <a:r>
                <a:rPr lang="en-US" sz="1200">
                  <a:solidFill>
                    <a:schemeClr val="tx1"/>
                  </a:solidFill>
                </a:rPr>
                <a:t> 255</a:t>
              </a:r>
            </a:p>
          </p:txBody>
        </p:sp>
      </p:grpSp>
      <p:grpSp>
        <p:nvGrpSpPr>
          <p:cNvPr id="7" name="Group 182"/>
          <p:cNvGrpSpPr>
            <a:grpSpLocks/>
          </p:cNvGrpSpPr>
          <p:nvPr/>
        </p:nvGrpSpPr>
        <p:grpSpPr bwMode="auto">
          <a:xfrm>
            <a:off x="2514600" y="2208213"/>
            <a:ext cx="2057400" cy="2135187"/>
            <a:chOff x="4128" y="1632"/>
            <a:chExt cx="1296" cy="1345"/>
          </a:xfrm>
        </p:grpSpPr>
        <p:sp>
          <p:nvSpPr>
            <p:cNvPr id="1691831" name="Freeform 183"/>
            <p:cNvSpPr>
              <a:spLocks/>
            </p:cNvSpPr>
            <p:nvPr/>
          </p:nvSpPr>
          <p:spPr bwMode="auto">
            <a:xfrm>
              <a:off x="4405" y="1829"/>
              <a:ext cx="1019" cy="1103"/>
            </a:xfrm>
            <a:custGeom>
              <a:avLst/>
              <a:gdLst/>
              <a:ahLst/>
              <a:cxnLst>
                <a:cxn ang="0">
                  <a:pos x="1608" y="1101"/>
                </a:cxn>
                <a:cxn ang="0">
                  <a:pos x="1608" y="0"/>
                </a:cxn>
                <a:cxn ang="0">
                  <a:pos x="0" y="0"/>
                </a:cxn>
                <a:cxn ang="0">
                  <a:pos x="0" y="1103"/>
                </a:cxn>
                <a:cxn ang="0">
                  <a:pos x="1608" y="1103"/>
                </a:cxn>
                <a:cxn ang="0">
                  <a:pos x="1608" y="1103"/>
                </a:cxn>
              </a:cxnLst>
              <a:rect l="0" t="0" r="r" b="b"/>
              <a:pathLst>
                <a:path w="1608" h="1103">
                  <a:moveTo>
                    <a:pt x="1608" y="1101"/>
                  </a:moveTo>
                  <a:lnTo>
                    <a:pt x="1608" y="0"/>
                  </a:lnTo>
                  <a:lnTo>
                    <a:pt x="0" y="0"/>
                  </a:lnTo>
                  <a:lnTo>
                    <a:pt x="0" y="1103"/>
                  </a:lnTo>
                  <a:lnTo>
                    <a:pt x="1608" y="1103"/>
                  </a:lnTo>
                  <a:lnTo>
                    <a:pt x="1608" y="1103"/>
                  </a:lnTo>
                </a:path>
              </a:pathLst>
            </a:custGeom>
            <a:noFill/>
            <a:ln w="20638">
              <a:solidFill>
                <a:srgbClr val="000000"/>
              </a:solidFill>
              <a:prstDash val="solid"/>
              <a:round/>
              <a:headEnd/>
              <a:tailEnd/>
            </a:ln>
          </p:spPr>
          <p:txBody>
            <a:bodyPr/>
            <a:lstStyle/>
            <a:p>
              <a:endParaRPr lang="en-US"/>
            </a:p>
          </p:txBody>
        </p:sp>
        <p:grpSp>
          <p:nvGrpSpPr>
            <p:cNvPr id="8" name="Group 184"/>
            <p:cNvGrpSpPr>
              <a:grpSpLocks/>
            </p:cNvGrpSpPr>
            <p:nvPr/>
          </p:nvGrpSpPr>
          <p:grpSpPr bwMode="auto">
            <a:xfrm>
              <a:off x="4405" y="1925"/>
              <a:ext cx="1019" cy="894"/>
              <a:chOff x="2208" y="1920"/>
              <a:chExt cx="2130" cy="894"/>
            </a:xfrm>
          </p:grpSpPr>
          <p:sp>
            <p:nvSpPr>
              <p:cNvPr id="1691833" name="Freeform 185"/>
              <p:cNvSpPr>
                <a:spLocks/>
              </p:cNvSpPr>
              <p:nvPr/>
            </p:nvSpPr>
            <p:spPr bwMode="auto">
              <a:xfrm>
                <a:off x="2208" y="2263"/>
                <a:ext cx="2130" cy="110"/>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close/>
                  </a:path>
                </a:pathLst>
              </a:custGeom>
              <a:solidFill>
                <a:schemeClr val="hlink"/>
              </a:solidFill>
              <a:ln w="9525">
                <a:solidFill>
                  <a:schemeClr val="hlink"/>
                </a:solidFill>
                <a:round/>
                <a:headEnd/>
                <a:tailEnd/>
              </a:ln>
            </p:spPr>
            <p:txBody>
              <a:bodyPr/>
              <a:lstStyle/>
              <a:p>
                <a:endParaRPr lang="en-US"/>
              </a:p>
            </p:txBody>
          </p:sp>
          <p:sp>
            <p:nvSpPr>
              <p:cNvPr id="1691834" name="Freeform 186"/>
              <p:cNvSpPr>
                <a:spLocks/>
              </p:cNvSpPr>
              <p:nvPr/>
            </p:nvSpPr>
            <p:spPr bwMode="auto">
              <a:xfrm>
                <a:off x="2208" y="2263"/>
                <a:ext cx="2130" cy="110"/>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path>
                </a:pathLst>
              </a:custGeom>
              <a:noFill/>
              <a:ln w="20638">
                <a:solidFill>
                  <a:srgbClr val="000000"/>
                </a:solidFill>
                <a:prstDash val="solid"/>
                <a:round/>
                <a:headEnd/>
                <a:tailEnd/>
              </a:ln>
            </p:spPr>
            <p:txBody>
              <a:bodyPr/>
              <a:lstStyle/>
              <a:p>
                <a:endParaRPr lang="en-US"/>
              </a:p>
            </p:txBody>
          </p:sp>
          <p:sp>
            <p:nvSpPr>
              <p:cNvPr id="1691835" name="Line 187"/>
              <p:cNvSpPr>
                <a:spLocks noChangeShapeType="1"/>
              </p:cNvSpPr>
              <p:nvPr/>
            </p:nvSpPr>
            <p:spPr bwMode="auto">
              <a:xfrm flipH="1">
                <a:off x="2208" y="1920"/>
                <a:ext cx="2130" cy="2"/>
              </a:xfrm>
              <a:prstGeom prst="line">
                <a:avLst/>
              </a:prstGeom>
              <a:noFill/>
              <a:ln w="20638">
                <a:solidFill>
                  <a:srgbClr val="000000"/>
                </a:solidFill>
                <a:round/>
                <a:headEnd/>
                <a:tailEnd/>
              </a:ln>
            </p:spPr>
            <p:txBody>
              <a:bodyPr/>
              <a:lstStyle/>
              <a:p>
                <a:endParaRPr lang="en-US"/>
              </a:p>
            </p:txBody>
          </p:sp>
          <p:sp>
            <p:nvSpPr>
              <p:cNvPr id="1691836" name="Line 188"/>
              <p:cNvSpPr>
                <a:spLocks noChangeShapeType="1"/>
              </p:cNvSpPr>
              <p:nvPr/>
            </p:nvSpPr>
            <p:spPr bwMode="auto">
              <a:xfrm flipH="1">
                <a:off x="2208" y="2044"/>
                <a:ext cx="2130" cy="2"/>
              </a:xfrm>
              <a:prstGeom prst="line">
                <a:avLst/>
              </a:prstGeom>
              <a:noFill/>
              <a:ln w="20638">
                <a:solidFill>
                  <a:srgbClr val="000000"/>
                </a:solidFill>
                <a:round/>
                <a:headEnd/>
                <a:tailEnd/>
              </a:ln>
            </p:spPr>
            <p:txBody>
              <a:bodyPr/>
              <a:lstStyle/>
              <a:p>
                <a:endParaRPr lang="en-US"/>
              </a:p>
            </p:txBody>
          </p:sp>
          <p:sp>
            <p:nvSpPr>
              <p:cNvPr id="1691837" name="Line 189"/>
              <p:cNvSpPr>
                <a:spLocks noChangeShapeType="1"/>
              </p:cNvSpPr>
              <p:nvPr/>
            </p:nvSpPr>
            <p:spPr bwMode="auto">
              <a:xfrm flipH="1">
                <a:off x="2208" y="2154"/>
                <a:ext cx="2130" cy="1"/>
              </a:xfrm>
              <a:prstGeom prst="line">
                <a:avLst/>
              </a:prstGeom>
              <a:noFill/>
              <a:ln w="20638">
                <a:solidFill>
                  <a:srgbClr val="000000"/>
                </a:solidFill>
                <a:round/>
                <a:headEnd/>
                <a:tailEnd/>
              </a:ln>
            </p:spPr>
            <p:txBody>
              <a:bodyPr/>
              <a:lstStyle/>
              <a:p>
                <a:endParaRPr lang="en-US"/>
              </a:p>
            </p:txBody>
          </p:sp>
          <p:sp>
            <p:nvSpPr>
              <p:cNvPr id="1691838" name="Line 190"/>
              <p:cNvSpPr>
                <a:spLocks noChangeShapeType="1"/>
              </p:cNvSpPr>
              <p:nvPr/>
            </p:nvSpPr>
            <p:spPr bwMode="auto">
              <a:xfrm flipH="1">
                <a:off x="2208" y="2373"/>
                <a:ext cx="2130" cy="1"/>
              </a:xfrm>
              <a:prstGeom prst="line">
                <a:avLst/>
              </a:prstGeom>
              <a:noFill/>
              <a:ln w="20638">
                <a:solidFill>
                  <a:srgbClr val="000000"/>
                </a:solidFill>
                <a:round/>
                <a:headEnd/>
                <a:tailEnd/>
              </a:ln>
            </p:spPr>
            <p:txBody>
              <a:bodyPr/>
              <a:lstStyle/>
              <a:p>
                <a:endParaRPr lang="en-US"/>
              </a:p>
            </p:txBody>
          </p:sp>
          <p:sp>
            <p:nvSpPr>
              <p:cNvPr id="1691839" name="Line 191"/>
              <p:cNvSpPr>
                <a:spLocks noChangeShapeType="1"/>
              </p:cNvSpPr>
              <p:nvPr/>
            </p:nvSpPr>
            <p:spPr bwMode="auto">
              <a:xfrm flipH="1">
                <a:off x="2208" y="2483"/>
                <a:ext cx="2130" cy="1"/>
              </a:xfrm>
              <a:prstGeom prst="line">
                <a:avLst/>
              </a:prstGeom>
              <a:noFill/>
              <a:ln w="20638">
                <a:solidFill>
                  <a:srgbClr val="000000"/>
                </a:solidFill>
                <a:round/>
                <a:headEnd/>
                <a:tailEnd/>
              </a:ln>
            </p:spPr>
            <p:txBody>
              <a:bodyPr/>
              <a:lstStyle/>
              <a:p>
                <a:endParaRPr lang="en-US"/>
              </a:p>
            </p:txBody>
          </p:sp>
          <p:sp>
            <p:nvSpPr>
              <p:cNvPr id="1691840" name="Line 192"/>
              <p:cNvSpPr>
                <a:spLocks noChangeShapeType="1"/>
              </p:cNvSpPr>
              <p:nvPr/>
            </p:nvSpPr>
            <p:spPr bwMode="auto">
              <a:xfrm flipH="1">
                <a:off x="2208" y="2593"/>
                <a:ext cx="2130" cy="1"/>
              </a:xfrm>
              <a:prstGeom prst="line">
                <a:avLst/>
              </a:prstGeom>
              <a:noFill/>
              <a:ln w="20638">
                <a:solidFill>
                  <a:srgbClr val="000000"/>
                </a:solidFill>
                <a:round/>
                <a:headEnd/>
                <a:tailEnd/>
              </a:ln>
            </p:spPr>
            <p:txBody>
              <a:bodyPr/>
              <a:lstStyle/>
              <a:p>
                <a:endParaRPr lang="en-US"/>
              </a:p>
            </p:txBody>
          </p:sp>
          <p:sp>
            <p:nvSpPr>
              <p:cNvPr id="1691841" name="Line 193"/>
              <p:cNvSpPr>
                <a:spLocks noChangeShapeType="1"/>
              </p:cNvSpPr>
              <p:nvPr/>
            </p:nvSpPr>
            <p:spPr bwMode="auto">
              <a:xfrm flipH="1">
                <a:off x="2208" y="2703"/>
                <a:ext cx="2130" cy="1"/>
              </a:xfrm>
              <a:prstGeom prst="line">
                <a:avLst/>
              </a:prstGeom>
              <a:noFill/>
              <a:ln w="20638">
                <a:solidFill>
                  <a:srgbClr val="000000"/>
                </a:solidFill>
                <a:round/>
                <a:headEnd/>
                <a:tailEnd/>
              </a:ln>
            </p:spPr>
            <p:txBody>
              <a:bodyPr/>
              <a:lstStyle/>
              <a:p>
                <a:endParaRPr lang="en-US"/>
              </a:p>
            </p:txBody>
          </p:sp>
          <p:sp>
            <p:nvSpPr>
              <p:cNvPr id="1691842" name="Line 194"/>
              <p:cNvSpPr>
                <a:spLocks noChangeShapeType="1"/>
              </p:cNvSpPr>
              <p:nvPr/>
            </p:nvSpPr>
            <p:spPr bwMode="auto">
              <a:xfrm flipH="1">
                <a:off x="2208" y="2813"/>
                <a:ext cx="2130" cy="1"/>
              </a:xfrm>
              <a:prstGeom prst="line">
                <a:avLst/>
              </a:prstGeom>
              <a:noFill/>
              <a:ln w="20638">
                <a:solidFill>
                  <a:srgbClr val="000000"/>
                </a:solidFill>
                <a:round/>
                <a:headEnd/>
                <a:tailEnd/>
              </a:ln>
            </p:spPr>
            <p:txBody>
              <a:bodyPr/>
              <a:lstStyle/>
              <a:p>
                <a:endParaRPr lang="en-US"/>
              </a:p>
            </p:txBody>
          </p:sp>
        </p:grpSp>
        <p:sp>
          <p:nvSpPr>
            <p:cNvPr id="1691843" name="Line 195"/>
            <p:cNvSpPr>
              <a:spLocks noChangeShapeType="1"/>
            </p:cNvSpPr>
            <p:nvPr/>
          </p:nvSpPr>
          <p:spPr bwMode="auto">
            <a:xfrm>
              <a:off x="4480" y="1835"/>
              <a:ext cx="4" cy="1100"/>
            </a:xfrm>
            <a:prstGeom prst="line">
              <a:avLst/>
            </a:prstGeom>
            <a:noFill/>
            <a:ln w="20638">
              <a:solidFill>
                <a:srgbClr val="000000"/>
              </a:solidFill>
              <a:round/>
              <a:headEnd/>
              <a:tailEnd/>
            </a:ln>
          </p:spPr>
          <p:txBody>
            <a:bodyPr/>
            <a:lstStyle/>
            <a:p>
              <a:endParaRPr lang="en-US"/>
            </a:p>
          </p:txBody>
        </p:sp>
        <p:sp>
          <p:nvSpPr>
            <p:cNvPr id="1691844" name="Line 196"/>
            <p:cNvSpPr>
              <a:spLocks noChangeShapeType="1"/>
            </p:cNvSpPr>
            <p:nvPr/>
          </p:nvSpPr>
          <p:spPr bwMode="auto">
            <a:xfrm>
              <a:off x="4876" y="1824"/>
              <a:ext cx="1" cy="1106"/>
            </a:xfrm>
            <a:prstGeom prst="line">
              <a:avLst/>
            </a:prstGeom>
            <a:noFill/>
            <a:ln w="20638">
              <a:solidFill>
                <a:srgbClr val="000000"/>
              </a:solidFill>
              <a:round/>
              <a:headEnd/>
              <a:tailEnd/>
            </a:ln>
          </p:spPr>
          <p:txBody>
            <a:bodyPr/>
            <a:lstStyle/>
            <a:p>
              <a:endParaRPr lang="en-US"/>
            </a:p>
          </p:txBody>
        </p:sp>
        <p:sp>
          <p:nvSpPr>
            <p:cNvPr id="1691845" name="Text Box 197"/>
            <p:cNvSpPr txBox="1">
              <a:spLocks noChangeArrowheads="1"/>
            </p:cNvSpPr>
            <p:nvPr/>
          </p:nvSpPr>
          <p:spPr bwMode="auto">
            <a:xfrm>
              <a:off x="4993" y="1637"/>
              <a:ext cx="352" cy="192"/>
            </a:xfrm>
            <a:prstGeom prst="rect">
              <a:avLst/>
            </a:prstGeom>
            <a:noFill/>
            <a:ln w="12700">
              <a:noFill/>
              <a:miter lim="800000"/>
              <a:headEnd/>
              <a:tailEnd/>
            </a:ln>
            <a:effectLst/>
          </p:spPr>
          <p:txBody>
            <a:bodyPr wrap="none">
              <a:spAutoFit/>
            </a:bodyPr>
            <a:lstStyle/>
            <a:p>
              <a:r>
                <a:rPr lang="en-US" sz="1400">
                  <a:solidFill>
                    <a:schemeClr val="tx1"/>
                  </a:solidFill>
                </a:rPr>
                <a:t>Data</a:t>
              </a:r>
            </a:p>
          </p:txBody>
        </p:sp>
        <p:sp>
          <p:nvSpPr>
            <p:cNvPr id="1691846" name="Text Box 198"/>
            <p:cNvSpPr txBox="1">
              <a:spLocks noChangeArrowheads="1"/>
            </p:cNvSpPr>
            <p:nvPr/>
          </p:nvSpPr>
          <p:spPr bwMode="auto">
            <a:xfrm>
              <a:off x="4512" y="1632"/>
              <a:ext cx="308" cy="192"/>
            </a:xfrm>
            <a:prstGeom prst="rect">
              <a:avLst/>
            </a:prstGeom>
            <a:noFill/>
            <a:ln w="12700">
              <a:noFill/>
              <a:miter lim="800000"/>
              <a:headEnd/>
              <a:tailEnd/>
            </a:ln>
            <a:effectLst/>
          </p:spPr>
          <p:txBody>
            <a:bodyPr wrap="none">
              <a:spAutoFit/>
            </a:bodyPr>
            <a:lstStyle/>
            <a:p>
              <a:r>
                <a:rPr lang="en-US" sz="1400">
                  <a:solidFill>
                    <a:schemeClr val="tx1"/>
                  </a:solidFill>
                </a:rPr>
                <a:t>Tag</a:t>
              </a:r>
            </a:p>
          </p:txBody>
        </p:sp>
        <p:sp>
          <p:nvSpPr>
            <p:cNvPr id="1691847" name="Text Box 199"/>
            <p:cNvSpPr txBox="1">
              <a:spLocks noChangeArrowheads="1"/>
            </p:cNvSpPr>
            <p:nvPr/>
          </p:nvSpPr>
          <p:spPr bwMode="auto">
            <a:xfrm>
              <a:off x="4368" y="1632"/>
              <a:ext cx="191" cy="192"/>
            </a:xfrm>
            <a:prstGeom prst="rect">
              <a:avLst/>
            </a:prstGeom>
            <a:noFill/>
            <a:ln w="12700">
              <a:noFill/>
              <a:miter lim="800000"/>
              <a:headEnd/>
              <a:tailEnd/>
            </a:ln>
            <a:effectLst/>
          </p:spPr>
          <p:txBody>
            <a:bodyPr wrap="none">
              <a:spAutoFit/>
            </a:bodyPr>
            <a:lstStyle/>
            <a:p>
              <a:r>
                <a:rPr lang="en-US" sz="1400">
                  <a:solidFill>
                    <a:schemeClr val="tx1"/>
                  </a:solidFill>
                </a:rPr>
                <a:t>V</a:t>
              </a:r>
            </a:p>
          </p:txBody>
        </p:sp>
        <p:sp>
          <p:nvSpPr>
            <p:cNvPr id="1691848" name="Text Box 200"/>
            <p:cNvSpPr txBox="1">
              <a:spLocks noChangeArrowheads="1"/>
            </p:cNvSpPr>
            <p:nvPr/>
          </p:nvSpPr>
          <p:spPr bwMode="auto">
            <a:xfrm>
              <a:off x="4128" y="1776"/>
              <a:ext cx="302" cy="1201"/>
            </a:xfrm>
            <a:prstGeom prst="rect">
              <a:avLst/>
            </a:prstGeom>
            <a:noFill/>
            <a:ln w="12700">
              <a:noFill/>
              <a:miter lim="800000"/>
              <a:headEnd/>
              <a:tailEnd/>
            </a:ln>
            <a:effectLst/>
          </p:spPr>
          <p:txBody>
            <a:bodyPr wrap="none">
              <a:spAutoFit/>
            </a:bodyPr>
            <a:lstStyle/>
            <a:p>
              <a:pPr algn="r">
                <a:lnSpc>
                  <a:spcPct val="110000"/>
                </a:lnSpc>
              </a:pPr>
              <a:r>
                <a:rPr lang="en-US" sz="1200">
                  <a:solidFill>
                    <a:schemeClr val="tx1"/>
                  </a:solidFill>
                </a:rPr>
                <a:t>0</a:t>
              </a:r>
            </a:p>
            <a:p>
              <a:pPr algn="r">
                <a:lnSpc>
                  <a:spcPct val="110000"/>
                </a:lnSpc>
              </a:pPr>
              <a:r>
                <a:rPr lang="en-US" sz="1200">
                  <a:solidFill>
                    <a:schemeClr val="tx1"/>
                  </a:solidFill>
                </a:rPr>
                <a:t>1</a:t>
              </a:r>
            </a:p>
            <a:p>
              <a:pPr algn="r">
                <a:lnSpc>
                  <a:spcPct val="110000"/>
                </a:lnSpc>
              </a:pPr>
              <a:r>
                <a:rPr lang="en-US" sz="1200">
                  <a:solidFill>
                    <a:schemeClr val="tx1"/>
                  </a:solidFill>
                </a:rPr>
                <a:t>2</a:t>
              </a:r>
            </a:p>
            <a:p>
              <a:pPr algn="r">
                <a:lnSpc>
                  <a:spcPct val="110000"/>
                </a:lnSpc>
              </a:pPr>
              <a:r>
                <a:rPr lang="en-US" sz="1200">
                  <a:solidFill>
                    <a:schemeClr val="tx1"/>
                  </a:solidFill>
                </a:rPr>
                <a:t>.</a:t>
              </a:r>
            </a:p>
            <a:p>
              <a:pPr algn="r">
                <a:lnSpc>
                  <a:spcPct val="110000"/>
                </a:lnSpc>
              </a:pPr>
              <a:r>
                <a:rPr lang="en-US" sz="1200">
                  <a:solidFill>
                    <a:schemeClr val="tx1"/>
                  </a:solidFill>
                </a:rPr>
                <a:t>.</a:t>
              </a:r>
            </a:p>
            <a:p>
              <a:pPr algn="r">
                <a:lnSpc>
                  <a:spcPct val="110000"/>
                </a:lnSpc>
              </a:pPr>
              <a:r>
                <a:rPr lang="en-US" sz="1200">
                  <a:solidFill>
                    <a:schemeClr val="tx1"/>
                  </a:solidFill>
                </a:rPr>
                <a:t>.</a:t>
              </a:r>
            </a:p>
            <a:p>
              <a:pPr algn="r">
                <a:lnSpc>
                  <a:spcPct val="110000"/>
                </a:lnSpc>
              </a:pPr>
              <a:r>
                <a:rPr lang="en-US" sz="1200">
                  <a:solidFill>
                    <a:schemeClr val="tx1"/>
                  </a:solidFill>
                </a:rPr>
                <a:t> 253</a:t>
              </a:r>
            </a:p>
            <a:p>
              <a:pPr algn="r">
                <a:lnSpc>
                  <a:spcPct val="110000"/>
                </a:lnSpc>
              </a:pPr>
              <a:r>
                <a:rPr lang="en-US" sz="1200">
                  <a:solidFill>
                    <a:schemeClr val="tx1"/>
                  </a:solidFill>
                </a:rPr>
                <a:t> 254</a:t>
              </a:r>
            </a:p>
            <a:p>
              <a:pPr algn="r">
                <a:lnSpc>
                  <a:spcPct val="110000"/>
                </a:lnSpc>
              </a:pPr>
              <a:r>
                <a:rPr lang="en-US" sz="1200">
                  <a:solidFill>
                    <a:schemeClr val="tx1"/>
                  </a:solidFill>
                </a:rPr>
                <a:t> 255</a:t>
              </a:r>
            </a:p>
          </p:txBody>
        </p:sp>
      </p:grpSp>
      <p:grpSp>
        <p:nvGrpSpPr>
          <p:cNvPr id="9" name="Group 258"/>
          <p:cNvGrpSpPr>
            <a:grpSpLocks/>
          </p:cNvGrpSpPr>
          <p:nvPr/>
        </p:nvGrpSpPr>
        <p:grpSpPr bwMode="auto">
          <a:xfrm>
            <a:off x="304800" y="2208213"/>
            <a:ext cx="2286000" cy="2135187"/>
            <a:chOff x="192" y="1632"/>
            <a:chExt cx="1440" cy="1345"/>
          </a:xfrm>
        </p:grpSpPr>
        <p:sp>
          <p:nvSpPr>
            <p:cNvPr id="1691725" name="Text Box 77"/>
            <p:cNvSpPr txBox="1">
              <a:spLocks noChangeArrowheads="1"/>
            </p:cNvSpPr>
            <p:nvPr/>
          </p:nvSpPr>
          <p:spPr bwMode="auto">
            <a:xfrm>
              <a:off x="192" y="1632"/>
              <a:ext cx="451" cy="192"/>
            </a:xfrm>
            <a:prstGeom prst="rect">
              <a:avLst/>
            </a:prstGeom>
            <a:noFill/>
            <a:ln w="12700">
              <a:noFill/>
              <a:miter lim="800000"/>
              <a:headEnd/>
              <a:tailEnd/>
            </a:ln>
            <a:effectLst/>
          </p:spPr>
          <p:txBody>
            <a:bodyPr wrap="none">
              <a:spAutoFit/>
            </a:bodyPr>
            <a:lstStyle/>
            <a:p>
              <a:r>
                <a:rPr lang="en-US" sz="1400">
                  <a:solidFill>
                    <a:schemeClr val="tx1"/>
                  </a:solidFill>
                </a:rPr>
                <a:t>  Index</a:t>
              </a:r>
            </a:p>
          </p:txBody>
        </p:sp>
        <p:grpSp>
          <p:nvGrpSpPr>
            <p:cNvPr id="10" name="Group 201"/>
            <p:cNvGrpSpPr>
              <a:grpSpLocks/>
            </p:cNvGrpSpPr>
            <p:nvPr/>
          </p:nvGrpSpPr>
          <p:grpSpPr bwMode="auto">
            <a:xfrm>
              <a:off x="336" y="1632"/>
              <a:ext cx="1296" cy="1345"/>
              <a:chOff x="4128" y="1632"/>
              <a:chExt cx="1296" cy="1345"/>
            </a:xfrm>
          </p:grpSpPr>
          <p:sp>
            <p:nvSpPr>
              <p:cNvPr id="1691850" name="Freeform 202"/>
              <p:cNvSpPr>
                <a:spLocks/>
              </p:cNvSpPr>
              <p:nvPr/>
            </p:nvSpPr>
            <p:spPr bwMode="auto">
              <a:xfrm>
                <a:off x="4405" y="1829"/>
                <a:ext cx="1019" cy="1103"/>
              </a:xfrm>
              <a:custGeom>
                <a:avLst/>
                <a:gdLst/>
                <a:ahLst/>
                <a:cxnLst>
                  <a:cxn ang="0">
                    <a:pos x="1608" y="1101"/>
                  </a:cxn>
                  <a:cxn ang="0">
                    <a:pos x="1608" y="0"/>
                  </a:cxn>
                  <a:cxn ang="0">
                    <a:pos x="0" y="0"/>
                  </a:cxn>
                  <a:cxn ang="0">
                    <a:pos x="0" y="1103"/>
                  </a:cxn>
                  <a:cxn ang="0">
                    <a:pos x="1608" y="1103"/>
                  </a:cxn>
                  <a:cxn ang="0">
                    <a:pos x="1608" y="1103"/>
                  </a:cxn>
                </a:cxnLst>
                <a:rect l="0" t="0" r="r" b="b"/>
                <a:pathLst>
                  <a:path w="1608" h="1103">
                    <a:moveTo>
                      <a:pt x="1608" y="1101"/>
                    </a:moveTo>
                    <a:lnTo>
                      <a:pt x="1608" y="0"/>
                    </a:lnTo>
                    <a:lnTo>
                      <a:pt x="0" y="0"/>
                    </a:lnTo>
                    <a:lnTo>
                      <a:pt x="0" y="1103"/>
                    </a:lnTo>
                    <a:lnTo>
                      <a:pt x="1608" y="1103"/>
                    </a:lnTo>
                    <a:lnTo>
                      <a:pt x="1608" y="1103"/>
                    </a:lnTo>
                  </a:path>
                </a:pathLst>
              </a:custGeom>
              <a:noFill/>
              <a:ln w="20638">
                <a:solidFill>
                  <a:srgbClr val="000000"/>
                </a:solidFill>
                <a:prstDash val="solid"/>
                <a:round/>
                <a:headEnd/>
                <a:tailEnd/>
              </a:ln>
            </p:spPr>
            <p:txBody>
              <a:bodyPr/>
              <a:lstStyle/>
              <a:p>
                <a:endParaRPr lang="en-US"/>
              </a:p>
            </p:txBody>
          </p:sp>
          <p:grpSp>
            <p:nvGrpSpPr>
              <p:cNvPr id="11" name="Group 203"/>
              <p:cNvGrpSpPr>
                <a:grpSpLocks/>
              </p:cNvGrpSpPr>
              <p:nvPr/>
            </p:nvGrpSpPr>
            <p:grpSpPr bwMode="auto">
              <a:xfrm>
                <a:off x="4405" y="1925"/>
                <a:ext cx="1019" cy="894"/>
                <a:chOff x="2208" y="1920"/>
                <a:chExt cx="2130" cy="894"/>
              </a:xfrm>
            </p:grpSpPr>
            <p:sp>
              <p:nvSpPr>
                <p:cNvPr id="1691852" name="Freeform 204"/>
                <p:cNvSpPr>
                  <a:spLocks/>
                </p:cNvSpPr>
                <p:nvPr/>
              </p:nvSpPr>
              <p:spPr bwMode="auto">
                <a:xfrm>
                  <a:off x="2208" y="2263"/>
                  <a:ext cx="2130" cy="110"/>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close/>
                    </a:path>
                  </a:pathLst>
                </a:custGeom>
                <a:solidFill>
                  <a:schemeClr val="hlink"/>
                </a:solidFill>
                <a:ln w="9525">
                  <a:solidFill>
                    <a:schemeClr val="hlink"/>
                  </a:solidFill>
                  <a:round/>
                  <a:headEnd/>
                  <a:tailEnd/>
                </a:ln>
              </p:spPr>
              <p:txBody>
                <a:bodyPr/>
                <a:lstStyle/>
                <a:p>
                  <a:endParaRPr lang="en-US"/>
                </a:p>
              </p:txBody>
            </p:sp>
            <p:sp>
              <p:nvSpPr>
                <p:cNvPr id="1691853" name="Freeform 205"/>
                <p:cNvSpPr>
                  <a:spLocks/>
                </p:cNvSpPr>
                <p:nvPr/>
              </p:nvSpPr>
              <p:spPr bwMode="auto">
                <a:xfrm>
                  <a:off x="2208" y="2263"/>
                  <a:ext cx="2130" cy="110"/>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path>
                  </a:pathLst>
                </a:custGeom>
                <a:noFill/>
                <a:ln w="20638">
                  <a:solidFill>
                    <a:srgbClr val="000000"/>
                  </a:solidFill>
                  <a:prstDash val="solid"/>
                  <a:round/>
                  <a:headEnd/>
                  <a:tailEnd/>
                </a:ln>
              </p:spPr>
              <p:txBody>
                <a:bodyPr/>
                <a:lstStyle/>
                <a:p>
                  <a:endParaRPr lang="en-US"/>
                </a:p>
              </p:txBody>
            </p:sp>
            <p:sp>
              <p:nvSpPr>
                <p:cNvPr id="1691854" name="Line 206"/>
                <p:cNvSpPr>
                  <a:spLocks noChangeShapeType="1"/>
                </p:cNvSpPr>
                <p:nvPr/>
              </p:nvSpPr>
              <p:spPr bwMode="auto">
                <a:xfrm flipH="1">
                  <a:off x="2208" y="1920"/>
                  <a:ext cx="2130" cy="2"/>
                </a:xfrm>
                <a:prstGeom prst="line">
                  <a:avLst/>
                </a:prstGeom>
                <a:noFill/>
                <a:ln w="20638">
                  <a:solidFill>
                    <a:srgbClr val="000000"/>
                  </a:solidFill>
                  <a:round/>
                  <a:headEnd/>
                  <a:tailEnd/>
                </a:ln>
              </p:spPr>
              <p:txBody>
                <a:bodyPr/>
                <a:lstStyle/>
                <a:p>
                  <a:endParaRPr lang="en-US"/>
                </a:p>
              </p:txBody>
            </p:sp>
            <p:sp>
              <p:nvSpPr>
                <p:cNvPr id="1691855" name="Line 207"/>
                <p:cNvSpPr>
                  <a:spLocks noChangeShapeType="1"/>
                </p:cNvSpPr>
                <p:nvPr/>
              </p:nvSpPr>
              <p:spPr bwMode="auto">
                <a:xfrm flipH="1">
                  <a:off x="2208" y="2044"/>
                  <a:ext cx="2130" cy="2"/>
                </a:xfrm>
                <a:prstGeom prst="line">
                  <a:avLst/>
                </a:prstGeom>
                <a:noFill/>
                <a:ln w="20638">
                  <a:solidFill>
                    <a:srgbClr val="000000"/>
                  </a:solidFill>
                  <a:round/>
                  <a:headEnd/>
                  <a:tailEnd/>
                </a:ln>
              </p:spPr>
              <p:txBody>
                <a:bodyPr/>
                <a:lstStyle/>
                <a:p>
                  <a:endParaRPr lang="en-US"/>
                </a:p>
              </p:txBody>
            </p:sp>
            <p:sp>
              <p:nvSpPr>
                <p:cNvPr id="1691856" name="Line 208"/>
                <p:cNvSpPr>
                  <a:spLocks noChangeShapeType="1"/>
                </p:cNvSpPr>
                <p:nvPr/>
              </p:nvSpPr>
              <p:spPr bwMode="auto">
                <a:xfrm flipH="1">
                  <a:off x="2208" y="2154"/>
                  <a:ext cx="2130" cy="1"/>
                </a:xfrm>
                <a:prstGeom prst="line">
                  <a:avLst/>
                </a:prstGeom>
                <a:noFill/>
                <a:ln w="20638">
                  <a:solidFill>
                    <a:srgbClr val="000000"/>
                  </a:solidFill>
                  <a:round/>
                  <a:headEnd/>
                  <a:tailEnd/>
                </a:ln>
              </p:spPr>
              <p:txBody>
                <a:bodyPr/>
                <a:lstStyle/>
                <a:p>
                  <a:endParaRPr lang="en-US"/>
                </a:p>
              </p:txBody>
            </p:sp>
            <p:sp>
              <p:nvSpPr>
                <p:cNvPr id="1691857" name="Line 209"/>
                <p:cNvSpPr>
                  <a:spLocks noChangeShapeType="1"/>
                </p:cNvSpPr>
                <p:nvPr/>
              </p:nvSpPr>
              <p:spPr bwMode="auto">
                <a:xfrm flipH="1">
                  <a:off x="2208" y="2373"/>
                  <a:ext cx="2130" cy="1"/>
                </a:xfrm>
                <a:prstGeom prst="line">
                  <a:avLst/>
                </a:prstGeom>
                <a:noFill/>
                <a:ln w="20638">
                  <a:solidFill>
                    <a:srgbClr val="000000"/>
                  </a:solidFill>
                  <a:round/>
                  <a:headEnd/>
                  <a:tailEnd/>
                </a:ln>
              </p:spPr>
              <p:txBody>
                <a:bodyPr/>
                <a:lstStyle/>
                <a:p>
                  <a:endParaRPr lang="en-US"/>
                </a:p>
              </p:txBody>
            </p:sp>
            <p:sp>
              <p:nvSpPr>
                <p:cNvPr id="1691858" name="Line 210"/>
                <p:cNvSpPr>
                  <a:spLocks noChangeShapeType="1"/>
                </p:cNvSpPr>
                <p:nvPr/>
              </p:nvSpPr>
              <p:spPr bwMode="auto">
                <a:xfrm flipH="1">
                  <a:off x="2208" y="2483"/>
                  <a:ext cx="2130" cy="1"/>
                </a:xfrm>
                <a:prstGeom prst="line">
                  <a:avLst/>
                </a:prstGeom>
                <a:noFill/>
                <a:ln w="20638">
                  <a:solidFill>
                    <a:srgbClr val="000000"/>
                  </a:solidFill>
                  <a:round/>
                  <a:headEnd/>
                  <a:tailEnd/>
                </a:ln>
              </p:spPr>
              <p:txBody>
                <a:bodyPr/>
                <a:lstStyle/>
                <a:p>
                  <a:endParaRPr lang="en-US"/>
                </a:p>
              </p:txBody>
            </p:sp>
            <p:sp>
              <p:nvSpPr>
                <p:cNvPr id="1691859" name="Line 211"/>
                <p:cNvSpPr>
                  <a:spLocks noChangeShapeType="1"/>
                </p:cNvSpPr>
                <p:nvPr/>
              </p:nvSpPr>
              <p:spPr bwMode="auto">
                <a:xfrm flipH="1">
                  <a:off x="2208" y="2593"/>
                  <a:ext cx="2130" cy="1"/>
                </a:xfrm>
                <a:prstGeom prst="line">
                  <a:avLst/>
                </a:prstGeom>
                <a:noFill/>
                <a:ln w="20638">
                  <a:solidFill>
                    <a:srgbClr val="000000"/>
                  </a:solidFill>
                  <a:round/>
                  <a:headEnd/>
                  <a:tailEnd/>
                </a:ln>
              </p:spPr>
              <p:txBody>
                <a:bodyPr/>
                <a:lstStyle/>
                <a:p>
                  <a:endParaRPr lang="en-US"/>
                </a:p>
              </p:txBody>
            </p:sp>
            <p:sp>
              <p:nvSpPr>
                <p:cNvPr id="1691860" name="Line 212"/>
                <p:cNvSpPr>
                  <a:spLocks noChangeShapeType="1"/>
                </p:cNvSpPr>
                <p:nvPr/>
              </p:nvSpPr>
              <p:spPr bwMode="auto">
                <a:xfrm flipH="1">
                  <a:off x="2208" y="2703"/>
                  <a:ext cx="2130" cy="1"/>
                </a:xfrm>
                <a:prstGeom prst="line">
                  <a:avLst/>
                </a:prstGeom>
                <a:noFill/>
                <a:ln w="20638">
                  <a:solidFill>
                    <a:srgbClr val="000000"/>
                  </a:solidFill>
                  <a:round/>
                  <a:headEnd/>
                  <a:tailEnd/>
                </a:ln>
              </p:spPr>
              <p:txBody>
                <a:bodyPr/>
                <a:lstStyle/>
                <a:p>
                  <a:endParaRPr lang="en-US"/>
                </a:p>
              </p:txBody>
            </p:sp>
            <p:sp>
              <p:nvSpPr>
                <p:cNvPr id="1691861" name="Line 213"/>
                <p:cNvSpPr>
                  <a:spLocks noChangeShapeType="1"/>
                </p:cNvSpPr>
                <p:nvPr/>
              </p:nvSpPr>
              <p:spPr bwMode="auto">
                <a:xfrm flipH="1">
                  <a:off x="2208" y="2813"/>
                  <a:ext cx="2130" cy="1"/>
                </a:xfrm>
                <a:prstGeom prst="line">
                  <a:avLst/>
                </a:prstGeom>
                <a:noFill/>
                <a:ln w="20638">
                  <a:solidFill>
                    <a:srgbClr val="000000"/>
                  </a:solidFill>
                  <a:round/>
                  <a:headEnd/>
                  <a:tailEnd/>
                </a:ln>
              </p:spPr>
              <p:txBody>
                <a:bodyPr/>
                <a:lstStyle/>
                <a:p>
                  <a:endParaRPr lang="en-US"/>
                </a:p>
              </p:txBody>
            </p:sp>
          </p:grpSp>
          <p:sp>
            <p:nvSpPr>
              <p:cNvPr id="1691862" name="Line 214"/>
              <p:cNvSpPr>
                <a:spLocks noChangeShapeType="1"/>
              </p:cNvSpPr>
              <p:nvPr/>
            </p:nvSpPr>
            <p:spPr bwMode="auto">
              <a:xfrm>
                <a:off x="4480" y="1835"/>
                <a:ext cx="4" cy="1100"/>
              </a:xfrm>
              <a:prstGeom prst="line">
                <a:avLst/>
              </a:prstGeom>
              <a:noFill/>
              <a:ln w="20638">
                <a:solidFill>
                  <a:srgbClr val="000000"/>
                </a:solidFill>
                <a:round/>
                <a:headEnd/>
                <a:tailEnd/>
              </a:ln>
            </p:spPr>
            <p:txBody>
              <a:bodyPr/>
              <a:lstStyle/>
              <a:p>
                <a:endParaRPr lang="en-US"/>
              </a:p>
            </p:txBody>
          </p:sp>
          <p:sp>
            <p:nvSpPr>
              <p:cNvPr id="1691863" name="Line 215"/>
              <p:cNvSpPr>
                <a:spLocks noChangeShapeType="1"/>
              </p:cNvSpPr>
              <p:nvPr/>
            </p:nvSpPr>
            <p:spPr bwMode="auto">
              <a:xfrm>
                <a:off x="4876" y="1824"/>
                <a:ext cx="1" cy="1106"/>
              </a:xfrm>
              <a:prstGeom prst="line">
                <a:avLst/>
              </a:prstGeom>
              <a:noFill/>
              <a:ln w="20638">
                <a:solidFill>
                  <a:srgbClr val="000000"/>
                </a:solidFill>
                <a:round/>
                <a:headEnd/>
                <a:tailEnd/>
              </a:ln>
            </p:spPr>
            <p:txBody>
              <a:bodyPr/>
              <a:lstStyle/>
              <a:p>
                <a:endParaRPr lang="en-US"/>
              </a:p>
            </p:txBody>
          </p:sp>
          <p:sp>
            <p:nvSpPr>
              <p:cNvPr id="1691864" name="Text Box 216"/>
              <p:cNvSpPr txBox="1">
                <a:spLocks noChangeArrowheads="1"/>
              </p:cNvSpPr>
              <p:nvPr/>
            </p:nvSpPr>
            <p:spPr bwMode="auto">
              <a:xfrm>
                <a:off x="4993" y="1637"/>
                <a:ext cx="352" cy="192"/>
              </a:xfrm>
              <a:prstGeom prst="rect">
                <a:avLst/>
              </a:prstGeom>
              <a:noFill/>
              <a:ln w="12700">
                <a:noFill/>
                <a:miter lim="800000"/>
                <a:headEnd/>
                <a:tailEnd/>
              </a:ln>
              <a:effectLst/>
            </p:spPr>
            <p:txBody>
              <a:bodyPr wrap="none">
                <a:spAutoFit/>
              </a:bodyPr>
              <a:lstStyle/>
              <a:p>
                <a:r>
                  <a:rPr lang="en-US" sz="1400">
                    <a:solidFill>
                      <a:schemeClr val="tx1"/>
                    </a:solidFill>
                  </a:rPr>
                  <a:t>Data</a:t>
                </a:r>
              </a:p>
            </p:txBody>
          </p:sp>
          <p:sp>
            <p:nvSpPr>
              <p:cNvPr id="1691865" name="Text Box 217"/>
              <p:cNvSpPr txBox="1">
                <a:spLocks noChangeArrowheads="1"/>
              </p:cNvSpPr>
              <p:nvPr/>
            </p:nvSpPr>
            <p:spPr bwMode="auto">
              <a:xfrm>
                <a:off x="4512" y="1632"/>
                <a:ext cx="308" cy="192"/>
              </a:xfrm>
              <a:prstGeom prst="rect">
                <a:avLst/>
              </a:prstGeom>
              <a:noFill/>
              <a:ln w="12700">
                <a:noFill/>
                <a:miter lim="800000"/>
                <a:headEnd/>
                <a:tailEnd/>
              </a:ln>
              <a:effectLst/>
            </p:spPr>
            <p:txBody>
              <a:bodyPr wrap="none">
                <a:spAutoFit/>
              </a:bodyPr>
              <a:lstStyle/>
              <a:p>
                <a:r>
                  <a:rPr lang="en-US" sz="1400">
                    <a:solidFill>
                      <a:schemeClr val="tx1"/>
                    </a:solidFill>
                  </a:rPr>
                  <a:t>Tag</a:t>
                </a:r>
              </a:p>
            </p:txBody>
          </p:sp>
          <p:sp>
            <p:nvSpPr>
              <p:cNvPr id="1691866" name="Text Box 218"/>
              <p:cNvSpPr txBox="1">
                <a:spLocks noChangeArrowheads="1"/>
              </p:cNvSpPr>
              <p:nvPr/>
            </p:nvSpPr>
            <p:spPr bwMode="auto">
              <a:xfrm>
                <a:off x="4368" y="1632"/>
                <a:ext cx="191" cy="192"/>
              </a:xfrm>
              <a:prstGeom prst="rect">
                <a:avLst/>
              </a:prstGeom>
              <a:noFill/>
              <a:ln w="12700">
                <a:noFill/>
                <a:miter lim="800000"/>
                <a:headEnd/>
                <a:tailEnd/>
              </a:ln>
              <a:effectLst/>
            </p:spPr>
            <p:txBody>
              <a:bodyPr wrap="none">
                <a:spAutoFit/>
              </a:bodyPr>
              <a:lstStyle/>
              <a:p>
                <a:r>
                  <a:rPr lang="en-US" sz="1400">
                    <a:solidFill>
                      <a:schemeClr val="tx1"/>
                    </a:solidFill>
                  </a:rPr>
                  <a:t>V</a:t>
                </a:r>
              </a:p>
            </p:txBody>
          </p:sp>
          <p:sp>
            <p:nvSpPr>
              <p:cNvPr id="1691867" name="Text Box 219"/>
              <p:cNvSpPr txBox="1">
                <a:spLocks noChangeArrowheads="1"/>
              </p:cNvSpPr>
              <p:nvPr/>
            </p:nvSpPr>
            <p:spPr bwMode="auto">
              <a:xfrm>
                <a:off x="4128" y="1776"/>
                <a:ext cx="302" cy="1201"/>
              </a:xfrm>
              <a:prstGeom prst="rect">
                <a:avLst/>
              </a:prstGeom>
              <a:noFill/>
              <a:ln w="12700">
                <a:noFill/>
                <a:miter lim="800000"/>
                <a:headEnd/>
                <a:tailEnd/>
              </a:ln>
              <a:effectLst/>
            </p:spPr>
            <p:txBody>
              <a:bodyPr wrap="none">
                <a:spAutoFit/>
              </a:bodyPr>
              <a:lstStyle/>
              <a:p>
                <a:pPr algn="r">
                  <a:lnSpc>
                    <a:spcPct val="110000"/>
                  </a:lnSpc>
                </a:pPr>
                <a:r>
                  <a:rPr lang="en-US" sz="1200">
                    <a:solidFill>
                      <a:schemeClr val="tx1"/>
                    </a:solidFill>
                  </a:rPr>
                  <a:t>0</a:t>
                </a:r>
              </a:p>
              <a:p>
                <a:pPr algn="r">
                  <a:lnSpc>
                    <a:spcPct val="110000"/>
                  </a:lnSpc>
                </a:pPr>
                <a:r>
                  <a:rPr lang="en-US" sz="1200">
                    <a:solidFill>
                      <a:schemeClr val="tx1"/>
                    </a:solidFill>
                  </a:rPr>
                  <a:t>1</a:t>
                </a:r>
              </a:p>
              <a:p>
                <a:pPr algn="r">
                  <a:lnSpc>
                    <a:spcPct val="110000"/>
                  </a:lnSpc>
                </a:pPr>
                <a:r>
                  <a:rPr lang="en-US" sz="1200">
                    <a:solidFill>
                      <a:schemeClr val="tx1"/>
                    </a:solidFill>
                  </a:rPr>
                  <a:t>2</a:t>
                </a:r>
              </a:p>
              <a:p>
                <a:pPr algn="r">
                  <a:lnSpc>
                    <a:spcPct val="110000"/>
                  </a:lnSpc>
                </a:pPr>
                <a:r>
                  <a:rPr lang="en-US" sz="1200">
                    <a:solidFill>
                      <a:schemeClr val="tx1"/>
                    </a:solidFill>
                  </a:rPr>
                  <a:t>.</a:t>
                </a:r>
              </a:p>
              <a:p>
                <a:pPr algn="r">
                  <a:lnSpc>
                    <a:spcPct val="110000"/>
                  </a:lnSpc>
                </a:pPr>
                <a:r>
                  <a:rPr lang="en-US" sz="1200">
                    <a:solidFill>
                      <a:schemeClr val="tx1"/>
                    </a:solidFill>
                  </a:rPr>
                  <a:t>.</a:t>
                </a:r>
              </a:p>
              <a:p>
                <a:pPr algn="r">
                  <a:lnSpc>
                    <a:spcPct val="110000"/>
                  </a:lnSpc>
                </a:pPr>
                <a:r>
                  <a:rPr lang="en-US" sz="1200">
                    <a:solidFill>
                      <a:schemeClr val="tx1"/>
                    </a:solidFill>
                  </a:rPr>
                  <a:t>.</a:t>
                </a:r>
              </a:p>
              <a:p>
                <a:pPr algn="r">
                  <a:lnSpc>
                    <a:spcPct val="110000"/>
                  </a:lnSpc>
                </a:pPr>
                <a:r>
                  <a:rPr lang="en-US" sz="1200">
                    <a:solidFill>
                      <a:schemeClr val="tx1"/>
                    </a:solidFill>
                  </a:rPr>
                  <a:t> 253</a:t>
                </a:r>
              </a:p>
              <a:p>
                <a:pPr algn="r">
                  <a:lnSpc>
                    <a:spcPct val="110000"/>
                  </a:lnSpc>
                </a:pPr>
                <a:r>
                  <a:rPr lang="en-US" sz="1200">
                    <a:solidFill>
                      <a:schemeClr val="tx1"/>
                    </a:solidFill>
                  </a:rPr>
                  <a:t> 254</a:t>
                </a:r>
              </a:p>
              <a:p>
                <a:pPr algn="r">
                  <a:lnSpc>
                    <a:spcPct val="110000"/>
                  </a:lnSpc>
                </a:pPr>
                <a:r>
                  <a:rPr lang="en-US" sz="1200">
                    <a:solidFill>
                      <a:schemeClr val="tx1"/>
                    </a:solidFill>
                  </a:rPr>
                  <a:t> 255</a:t>
                </a:r>
              </a:p>
            </p:txBody>
          </p:sp>
        </p:grpSp>
      </p:grpSp>
      <p:grpSp>
        <p:nvGrpSpPr>
          <p:cNvPr id="12" name="Group 250"/>
          <p:cNvGrpSpPr>
            <a:grpSpLocks/>
          </p:cNvGrpSpPr>
          <p:nvPr/>
        </p:nvGrpSpPr>
        <p:grpSpPr bwMode="auto">
          <a:xfrm>
            <a:off x="533400" y="1549400"/>
            <a:ext cx="5006975" cy="1752600"/>
            <a:chOff x="384" y="1200"/>
            <a:chExt cx="3154" cy="1104"/>
          </a:xfrm>
        </p:grpSpPr>
        <p:sp>
          <p:nvSpPr>
            <p:cNvPr id="1691668" name="Line 20"/>
            <p:cNvSpPr>
              <a:spLocks noChangeShapeType="1"/>
            </p:cNvSpPr>
            <p:nvPr/>
          </p:nvSpPr>
          <p:spPr bwMode="auto">
            <a:xfrm>
              <a:off x="3282" y="1291"/>
              <a:ext cx="148" cy="57"/>
            </a:xfrm>
            <a:prstGeom prst="line">
              <a:avLst/>
            </a:prstGeom>
            <a:noFill/>
            <a:ln w="20638">
              <a:solidFill>
                <a:srgbClr val="000000"/>
              </a:solidFill>
              <a:round/>
              <a:headEnd/>
              <a:tailEnd/>
            </a:ln>
          </p:spPr>
          <p:txBody>
            <a:bodyPr/>
            <a:lstStyle/>
            <a:p>
              <a:endParaRPr lang="en-US"/>
            </a:p>
          </p:txBody>
        </p:sp>
        <p:sp>
          <p:nvSpPr>
            <p:cNvPr id="1691670" name="Text Box 22"/>
            <p:cNvSpPr txBox="1">
              <a:spLocks noChangeArrowheads="1"/>
            </p:cNvSpPr>
            <p:nvPr/>
          </p:nvSpPr>
          <p:spPr bwMode="auto">
            <a:xfrm>
              <a:off x="3360" y="1248"/>
              <a:ext cx="178" cy="192"/>
            </a:xfrm>
            <a:prstGeom prst="rect">
              <a:avLst/>
            </a:prstGeom>
            <a:noFill/>
            <a:ln w="12700">
              <a:noFill/>
              <a:miter lim="800000"/>
              <a:headEnd/>
              <a:tailEnd/>
            </a:ln>
            <a:effectLst/>
          </p:spPr>
          <p:txBody>
            <a:bodyPr wrap="none">
              <a:spAutoFit/>
            </a:bodyPr>
            <a:lstStyle/>
            <a:p>
              <a:r>
                <a:rPr lang="en-US" sz="1400">
                  <a:solidFill>
                    <a:schemeClr val="tx1"/>
                  </a:solidFill>
                </a:rPr>
                <a:t>8</a:t>
              </a:r>
            </a:p>
          </p:txBody>
        </p:sp>
        <p:sp>
          <p:nvSpPr>
            <p:cNvPr id="1691671" name="Text Box 23"/>
            <p:cNvSpPr txBox="1">
              <a:spLocks noChangeArrowheads="1"/>
            </p:cNvSpPr>
            <p:nvPr/>
          </p:nvSpPr>
          <p:spPr bwMode="auto">
            <a:xfrm>
              <a:off x="2754" y="1370"/>
              <a:ext cx="429" cy="212"/>
            </a:xfrm>
            <a:prstGeom prst="rect">
              <a:avLst/>
            </a:prstGeom>
            <a:noFill/>
            <a:ln w="12700">
              <a:noFill/>
              <a:miter lim="800000"/>
              <a:headEnd/>
              <a:tailEnd/>
            </a:ln>
            <a:effectLst/>
          </p:spPr>
          <p:txBody>
            <a:bodyPr wrap="none">
              <a:spAutoFit/>
            </a:bodyPr>
            <a:lstStyle/>
            <a:p>
              <a:r>
                <a:rPr lang="en-US" sz="1600">
                  <a:solidFill>
                    <a:schemeClr val="tx1"/>
                  </a:solidFill>
                </a:rPr>
                <a:t>Index</a:t>
              </a:r>
            </a:p>
          </p:txBody>
        </p:sp>
        <p:sp>
          <p:nvSpPr>
            <p:cNvPr id="1691892" name="Line 244"/>
            <p:cNvSpPr>
              <a:spLocks noChangeShapeType="1"/>
            </p:cNvSpPr>
            <p:nvPr/>
          </p:nvSpPr>
          <p:spPr bwMode="auto">
            <a:xfrm>
              <a:off x="3360" y="1200"/>
              <a:ext cx="0" cy="384"/>
            </a:xfrm>
            <a:prstGeom prst="line">
              <a:avLst/>
            </a:prstGeom>
            <a:noFill/>
            <a:ln w="28575">
              <a:solidFill>
                <a:schemeClr val="tx1"/>
              </a:solidFill>
              <a:round/>
              <a:headEnd/>
              <a:tailEnd/>
            </a:ln>
            <a:effectLst/>
          </p:spPr>
          <p:txBody>
            <a:bodyPr/>
            <a:lstStyle/>
            <a:p>
              <a:endParaRPr lang="en-US"/>
            </a:p>
          </p:txBody>
        </p:sp>
        <p:sp>
          <p:nvSpPr>
            <p:cNvPr id="1691893" name="Line 245"/>
            <p:cNvSpPr>
              <a:spLocks noChangeShapeType="1"/>
            </p:cNvSpPr>
            <p:nvPr/>
          </p:nvSpPr>
          <p:spPr bwMode="auto">
            <a:xfrm>
              <a:off x="384" y="1584"/>
              <a:ext cx="2976" cy="0"/>
            </a:xfrm>
            <a:prstGeom prst="line">
              <a:avLst/>
            </a:prstGeom>
            <a:noFill/>
            <a:ln w="28575">
              <a:solidFill>
                <a:schemeClr val="tx1"/>
              </a:solidFill>
              <a:round/>
              <a:headEnd/>
              <a:tailEnd/>
            </a:ln>
            <a:effectLst/>
          </p:spPr>
          <p:txBody>
            <a:bodyPr/>
            <a:lstStyle/>
            <a:p>
              <a:endParaRPr lang="en-US"/>
            </a:p>
          </p:txBody>
        </p:sp>
        <p:sp>
          <p:nvSpPr>
            <p:cNvPr id="1691894" name="Line 246"/>
            <p:cNvSpPr>
              <a:spLocks noChangeShapeType="1"/>
            </p:cNvSpPr>
            <p:nvPr/>
          </p:nvSpPr>
          <p:spPr bwMode="auto">
            <a:xfrm>
              <a:off x="384" y="1584"/>
              <a:ext cx="0" cy="720"/>
            </a:xfrm>
            <a:prstGeom prst="line">
              <a:avLst/>
            </a:prstGeom>
            <a:noFill/>
            <a:ln w="28575">
              <a:solidFill>
                <a:schemeClr val="tx1"/>
              </a:solidFill>
              <a:round/>
              <a:headEnd/>
              <a:tailEnd/>
            </a:ln>
            <a:effectLst/>
          </p:spPr>
          <p:txBody>
            <a:bodyPr/>
            <a:lstStyle/>
            <a:p>
              <a:endParaRPr lang="en-US"/>
            </a:p>
          </p:txBody>
        </p:sp>
        <p:sp>
          <p:nvSpPr>
            <p:cNvPr id="1691895" name="Line 247"/>
            <p:cNvSpPr>
              <a:spLocks noChangeShapeType="1"/>
            </p:cNvSpPr>
            <p:nvPr/>
          </p:nvSpPr>
          <p:spPr bwMode="auto">
            <a:xfrm>
              <a:off x="384" y="2304"/>
              <a:ext cx="240" cy="0"/>
            </a:xfrm>
            <a:prstGeom prst="line">
              <a:avLst/>
            </a:prstGeom>
            <a:noFill/>
            <a:ln w="28575">
              <a:solidFill>
                <a:schemeClr val="tx1"/>
              </a:solidFill>
              <a:round/>
              <a:headEnd/>
              <a:tailEnd type="triangle" w="med" len="med"/>
            </a:ln>
            <a:effectLst/>
          </p:spPr>
          <p:txBody>
            <a:bodyPr/>
            <a:lstStyle/>
            <a:p>
              <a:endParaRPr lang="en-US"/>
            </a:p>
          </p:txBody>
        </p:sp>
      </p:grpSp>
      <p:grpSp>
        <p:nvGrpSpPr>
          <p:cNvPr id="13" name="Group 284"/>
          <p:cNvGrpSpPr>
            <a:grpSpLocks/>
          </p:cNvGrpSpPr>
          <p:nvPr/>
        </p:nvGrpSpPr>
        <p:grpSpPr bwMode="auto">
          <a:xfrm>
            <a:off x="381000" y="1549400"/>
            <a:ext cx="7194550" cy="3657600"/>
            <a:chOff x="240" y="1056"/>
            <a:chExt cx="4532" cy="2304"/>
          </a:xfrm>
        </p:grpSpPr>
        <p:sp>
          <p:nvSpPr>
            <p:cNvPr id="1691662" name="Text Box 14"/>
            <p:cNvSpPr txBox="1">
              <a:spLocks noChangeArrowheads="1"/>
            </p:cNvSpPr>
            <p:nvPr/>
          </p:nvSpPr>
          <p:spPr bwMode="auto">
            <a:xfrm>
              <a:off x="2592" y="1056"/>
              <a:ext cx="240" cy="192"/>
            </a:xfrm>
            <a:prstGeom prst="rect">
              <a:avLst/>
            </a:prstGeom>
            <a:noFill/>
            <a:ln w="12700">
              <a:noFill/>
              <a:miter lim="800000"/>
              <a:headEnd/>
              <a:tailEnd/>
            </a:ln>
            <a:effectLst/>
          </p:spPr>
          <p:txBody>
            <a:bodyPr wrap="none">
              <a:spAutoFit/>
            </a:bodyPr>
            <a:lstStyle/>
            <a:p>
              <a:r>
                <a:rPr lang="en-US" sz="1400">
                  <a:solidFill>
                    <a:schemeClr val="tx1"/>
                  </a:solidFill>
                </a:rPr>
                <a:t>22</a:t>
              </a:r>
            </a:p>
          </p:txBody>
        </p:sp>
        <p:sp>
          <p:nvSpPr>
            <p:cNvPr id="1691664" name="Line 16"/>
            <p:cNvSpPr>
              <a:spLocks noChangeShapeType="1"/>
            </p:cNvSpPr>
            <p:nvPr/>
          </p:nvSpPr>
          <p:spPr bwMode="auto">
            <a:xfrm>
              <a:off x="2544" y="1152"/>
              <a:ext cx="145" cy="55"/>
            </a:xfrm>
            <a:prstGeom prst="line">
              <a:avLst/>
            </a:prstGeom>
            <a:noFill/>
            <a:ln w="20638">
              <a:solidFill>
                <a:srgbClr val="000000"/>
              </a:solidFill>
              <a:round/>
              <a:headEnd/>
              <a:tailEnd/>
            </a:ln>
          </p:spPr>
          <p:txBody>
            <a:bodyPr/>
            <a:lstStyle/>
            <a:p>
              <a:endParaRPr lang="en-US"/>
            </a:p>
          </p:txBody>
        </p:sp>
        <p:sp>
          <p:nvSpPr>
            <p:cNvPr id="1691666" name="Text Box 18"/>
            <p:cNvSpPr txBox="1">
              <a:spLocks noChangeArrowheads="1"/>
            </p:cNvSpPr>
            <p:nvPr/>
          </p:nvSpPr>
          <p:spPr bwMode="auto">
            <a:xfrm>
              <a:off x="1296" y="1056"/>
              <a:ext cx="336" cy="212"/>
            </a:xfrm>
            <a:prstGeom prst="rect">
              <a:avLst/>
            </a:prstGeom>
            <a:noFill/>
            <a:ln w="12700">
              <a:noFill/>
              <a:miter lim="800000"/>
              <a:headEnd/>
              <a:tailEnd/>
            </a:ln>
            <a:effectLst/>
          </p:spPr>
          <p:txBody>
            <a:bodyPr wrap="none">
              <a:spAutoFit/>
            </a:bodyPr>
            <a:lstStyle/>
            <a:p>
              <a:r>
                <a:rPr lang="en-US" sz="1600">
                  <a:solidFill>
                    <a:schemeClr val="tx1"/>
                  </a:solidFill>
                </a:rPr>
                <a:t>Tag</a:t>
              </a:r>
            </a:p>
          </p:txBody>
        </p:sp>
        <p:grpSp>
          <p:nvGrpSpPr>
            <p:cNvPr id="14" name="Group 259"/>
            <p:cNvGrpSpPr>
              <a:grpSpLocks/>
            </p:cNvGrpSpPr>
            <p:nvPr/>
          </p:nvGrpSpPr>
          <p:grpSpPr bwMode="auto">
            <a:xfrm>
              <a:off x="240" y="1056"/>
              <a:ext cx="4532" cy="2304"/>
              <a:chOff x="240" y="1200"/>
              <a:chExt cx="4532" cy="2304"/>
            </a:xfrm>
          </p:grpSpPr>
          <p:grpSp>
            <p:nvGrpSpPr>
              <p:cNvPr id="15" name="Group 222"/>
              <p:cNvGrpSpPr>
                <a:grpSpLocks/>
              </p:cNvGrpSpPr>
              <p:nvPr/>
            </p:nvGrpSpPr>
            <p:grpSpPr bwMode="auto">
              <a:xfrm>
                <a:off x="624" y="2304"/>
                <a:ext cx="404" cy="1200"/>
                <a:chOff x="624" y="2304"/>
                <a:chExt cx="404" cy="1200"/>
              </a:xfrm>
            </p:grpSpPr>
            <p:sp>
              <p:nvSpPr>
                <p:cNvPr id="1691653" name="Freeform 5"/>
                <p:cNvSpPr>
                  <a:spLocks/>
                </p:cNvSpPr>
                <p:nvPr/>
              </p:nvSpPr>
              <p:spPr bwMode="auto">
                <a:xfrm>
                  <a:off x="624" y="3342"/>
                  <a:ext cx="158" cy="162"/>
                </a:xfrm>
                <a:custGeom>
                  <a:avLst/>
                  <a:gdLst/>
                  <a:ahLst/>
                  <a:cxnLst>
                    <a:cxn ang="0">
                      <a:pos x="0" y="101"/>
                    </a:cxn>
                    <a:cxn ang="0">
                      <a:pos x="3" y="114"/>
                    </a:cxn>
                    <a:cxn ang="0">
                      <a:pos x="7" y="125"/>
                    </a:cxn>
                    <a:cxn ang="0">
                      <a:pos x="13" y="134"/>
                    </a:cxn>
                    <a:cxn ang="0">
                      <a:pos x="23" y="143"/>
                    </a:cxn>
                    <a:cxn ang="0">
                      <a:pos x="33" y="152"/>
                    </a:cxn>
                    <a:cxn ang="0">
                      <a:pos x="47" y="158"/>
                    </a:cxn>
                    <a:cxn ang="0">
                      <a:pos x="60" y="165"/>
                    </a:cxn>
                    <a:cxn ang="0">
                      <a:pos x="77" y="169"/>
                    </a:cxn>
                    <a:cxn ang="0">
                      <a:pos x="94" y="172"/>
                    </a:cxn>
                    <a:cxn ang="0">
                      <a:pos x="111" y="172"/>
                    </a:cxn>
                    <a:cxn ang="0">
                      <a:pos x="131" y="172"/>
                    </a:cxn>
                    <a:cxn ang="0">
                      <a:pos x="148" y="169"/>
                    </a:cxn>
                    <a:cxn ang="0">
                      <a:pos x="161" y="165"/>
                    </a:cxn>
                    <a:cxn ang="0">
                      <a:pos x="178" y="158"/>
                    </a:cxn>
                    <a:cxn ang="0">
                      <a:pos x="188" y="152"/>
                    </a:cxn>
                    <a:cxn ang="0">
                      <a:pos x="202" y="143"/>
                    </a:cxn>
                    <a:cxn ang="0">
                      <a:pos x="208" y="134"/>
                    </a:cxn>
                    <a:cxn ang="0">
                      <a:pos x="215" y="125"/>
                    </a:cxn>
                    <a:cxn ang="0">
                      <a:pos x="222" y="114"/>
                    </a:cxn>
                    <a:cxn ang="0">
                      <a:pos x="222" y="104"/>
                    </a:cxn>
                    <a:cxn ang="0">
                      <a:pos x="222" y="0"/>
                    </a:cxn>
                    <a:cxn ang="0">
                      <a:pos x="3" y="0"/>
                    </a:cxn>
                    <a:cxn ang="0">
                      <a:pos x="3" y="104"/>
                    </a:cxn>
                    <a:cxn ang="0">
                      <a:pos x="3" y="104"/>
                    </a:cxn>
                  </a:cxnLst>
                  <a:rect l="0" t="0" r="r" b="b"/>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lnTo>
                        <a:pt x="3" y="104"/>
                      </a:lnTo>
                    </a:path>
                  </a:pathLst>
                </a:custGeom>
                <a:noFill/>
                <a:ln w="20638">
                  <a:solidFill>
                    <a:srgbClr val="000000"/>
                  </a:solidFill>
                  <a:prstDash val="solid"/>
                  <a:round/>
                  <a:headEnd/>
                  <a:tailEnd/>
                </a:ln>
              </p:spPr>
              <p:txBody>
                <a:bodyPr/>
                <a:lstStyle/>
                <a:p>
                  <a:endParaRPr lang="en-US"/>
                </a:p>
              </p:txBody>
            </p:sp>
            <p:sp>
              <p:nvSpPr>
                <p:cNvPr id="1691654" name="Line 6"/>
                <p:cNvSpPr>
                  <a:spLocks noChangeShapeType="1"/>
                </p:cNvSpPr>
                <p:nvPr/>
              </p:nvSpPr>
              <p:spPr bwMode="auto">
                <a:xfrm>
                  <a:off x="651" y="2304"/>
                  <a:ext cx="6" cy="1036"/>
                </a:xfrm>
                <a:prstGeom prst="line">
                  <a:avLst/>
                </a:prstGeom>
                <a:noFill/>
                <a:ln w="20701">
                  <a:solidFill>
                    <a:srgbClr val="000000"/>
                  </a:solidFill>
                  <a:round/>
                  <a:headEnd type="oval" w="sm" len="sm"/>
                  <a:tailEnd/>
                </a:ln>
              </p:spPr>
              <p:txBody>
                <a:bodyPr/>
                <a:lstStyle/>
                <a:p>
                  <a:endParaRPr lang="en-US"/>
                </a:p>
              </p:txBody>
            </p:sp>
            <p:sp>
              <p:nvSpPr>
                <p:cNvPr id="1691655" name="Freeform 7"/>
                <p:cNvSpPr>
                  <a:spLocks/>
                </p:cNvSpPr>
                <p:nvPr/>
              </p:nvSpPr>
              <p:spPr bwMode="auto">
                <a:xfrm>
                  <a:off x="739" y="3218"/>
                  <a:ext cx="180" cy="113"/>
                </a:xfrm>
                <a:custGeom>
                  <a:avLst/>
                  <a:gdLst/>
                  <a:ahLst/>
                  <a:cxnLst>
                    <a:cxn ang="0">
                      <a:pos x="248" y="0"/>
                    </a:cxn>
                    <a:cxn ang="0">
                      <a:pos x="252" y="68"/>
                    </a:cxn>
                    <a:cxn ang="0">
                      <a:pos x="0" y="68"/>
                    </a:cxn>
                    <a:cxn ang="0">
                      <a:pos x="0" y="136"/>
                    </a:cxn>
                  </a:cxnLst>
                  <a:rect l="0" t="0" r="r" b="b"/>
                  <a:pathLst>
                    <a:path w="252" h="136">
                      <a:moveTo>
                        <a:pt x="248" y="0"/>
                      </a:moveTo>
                      <a:lnTo>
                        <a:pt x="252" y="68"/>
                      </a:lnTo>
                      <a:lnTo>
                        <a:pt x="0" y="68"/>
                      </a:lnTo>
                      <a:lnTo>
                        <a:pt x="0" y="136"/>
                      </a:lnTo>
                    </a:path>
                  </a:pathLst>
                </a:custGeom>
                <a:noFill/>
                <a:ln w="20638">
                  <a:solidFill>
                    <a:srgbClr val="000000"/>
                  </a:solidFill>
                  <a:prstDash val="solid"/>
                  <a:round/>
                  <a:headEnd/>
                  <a:tailEnd/>
                </a:ln>
              </p:spPr>
              <p:txBody>
                <a:bodyPr/>
                <a:lstStyle/>
                <a:p>
                  <a:endParaRPr lang="en-US"/>
                </a:p>
              </p:txBody>
            </p:sp>
            <p:sp>
              <p:nvSpPr>
                <p:cNvPr id="1691659" name="Freeform 11"/>
                <p:cNvSpPr>
                  <a:spLocks/>
                </p:cNvSpPr>
                <p:nvPr/>
              </p:nvSpPr>
              <p:spPr bwMode="auto">
                <a:xfrm>
                  <a:off x="808" y="3069"/>
                  <a:ext cx="220" cy="149"/>
                </a:xfrm>
                <a:custGeom>
                  <a:avLst/>
                  <a:gdLst/>
                  <a:ahLst/>
                  <a:cxnLst>
                    <a:cxn ang="0">
                      <a:pos x="125" y="162"/>
                    </a:cxn>
                    <a:cxn ang="0">
                      <a:pos x="145" y="162"/>
                    </a:cxn>
                    <a:cxn ang="0">
                      <a:pos x="165" y="160"/>
                    </a:cxn>
                    <a:cxn ang="0">
                      <a:pos x="182" y="154"/>
                    </a:cxn>
                    <a:cxn ang="0">
                      <a:pos x="199" y="147"/>
                    </a:cxn>
                    <a:cxn ang="0">
                      <a:pos x="216" y="140"/>
                    </a:cxn>
                    <a:cxn ang="0">
                      <a:pos x="226" y="130"/>
                    </a:cxn>
                    <a:cxn ang="0">
                      <a:pos x="236" y="121"/>
                    </a:cxn>
                    <a:cxn ang="0">
                      <a:pos x="246" y="108"/>
                    </a:cxn>
                    <a:cxn ang="0">
                      <a:pos x="249" y="94"/>
                    </a:cxn>
                    <a:cxn ang="0">
                      <a:pos x="249" y="81"/>
                    </a:cxn>
                    <a:cxn ang="0">
                      <a:pos x="249" y="68"/>
                    </a:cxn>
                    <a:cxn ang="0">
                      <a:pos x="246" y="57"/>
                    </a:cxn>
                    <a:cxn ang="0">
                      <a:pos x="236" y="44"/>
                    </a:cxn>
                    <a:cxn ang="0">
                      <a:pos x="226" y="35"/>
                    </a:cxn>
                    <a:cxn ang="0">
                      <a:pos x="216" y="24"/>
                    </a:cxn>
                    <a:cxn ang="0">
                      <a:pos x="199" y="15"/>
                    </a:cxn>
                    <a:cxn ang="0">
                      <a:pos x="182" y="9"/>
                    </a:cxn>
                    <a:cxn ang="0">
                      <a:pos x="165" y="4"/>
                    </a:cxn>
                    <a:cxn ang="0">
                      <a:pos x="145" y="2"/>
                    </a:cxn>
                    <a:cxn ang="0">
                      <a:pos x="125" y="0"/>
                    </a:cxn>
                    <a:cxn ang="0">
                      <a:pos x="105" y="2"/>
                    </a:cxn>
                    <a:cxn ang="0">
                      <a:pos x="88" y="4"/>
                    </a:cxn>
                    <a:cxn ang="0">
                      <a:pos x="68" y="9"/>
                    </a:cxn>
                    <a:cxn ang="0">
                      <a:pos x="51" y="15"/>
                    </a:cxn>
                    <a:cxn ang="0">
                      <a:pos x="37" y="24"/>
                    </a:cxn>
                    <a:cxn ang="0">
                      <a:pos x="24" y="35"/>
                    </a:cxn>
                    <a:cxn ang="0">
                      <a:pos x="14" y="44"/>
                    </a:cxn>
                    <a:cxn ang="0">
                      <a:pos x="7" y="57"/>
                    </a:cxn>
                    <a:cxn ang="0">
                      <a:pos x="4" y="68"/>
                    </a:cxn>
                    <a:cxn ang="0">
                      <a:pos x="0" y="81"/>
                    </a:cxn>
                    <a:cxn ang="0">
                      <a:pos x="4" y="94"/>
                    </a:cxn>
                    <a:cxn ang="0">
                      <a:pos x="7" y="108"/>
                    </a:cxn>
                    <a:cxn ang="0">
                      <a:pos x="14" y="121"/>
                    </a:cxn>
                    <a:cxn ang="0">
                      <a:pos x="24" y="130"/>
                    </a:cxn>
                    <a:cxn ang="0">
                      <a:pos x="37" y="140"/>
                    </a:cxn>
                    <a:cxn ang="0">
                      <a:pos x="51" y="147"/>
                    </a:cxn>
                    <a:cxn ang="0">
                      <a:pos x="68" y="154"/>
                    </a:cxn>
                    <a:cxn ang="0">
                      <a:pos x="88" y="160"/>
                    </a:cxn>
                    <a:cxn ang="0">
                      <a:pos x="105" y="162"/>
                    </a:cxn>
                    <a:cxn ang="0">
                      <a:pos x="125" y="165"/>
                    </a:cxn>
                    <a:cxn ang="0">
                      <a:pos x="125" y="165"/>
                    </a:cxn>
                  </a:cxnLst>
                  <a:rect l="0" t="0" r="r" b="b"/>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lnTo>
                        <a:pt x="125" y="165"/>
                      </a:lnTo>
                    </a:path>
                  </a:pathLst>
                </a:custGeom>
                <a:noFill/>
                <a:ln w="20638">
                  <a:solidFill>
                    <a:srgbClr val="000000"/>
                  </a:solidFill>
                  <a:prstDash val="solid"/>
                  <a:round/>
                  <a:headEnd/>
                  <a:tailEnd/>
                </a:ln>
              </p:spPr>
              <p:txBody>
                <a:bodyPr/>
                <a:lstStyle/>
                <a:p>
                  <a:endParaRPr lang="en-US"/>
                </a:p>
              </p:txBody>
            </p:sp>
            <p:sp>
              <p:nvSpPr>
                <p:cNvPr id="1691660" name="Freeform 12"/>
                <p:cNvSpPr>
                  <a:spLocks noEditPoints="1"/>
                </p:cNvSpPr>
                <p:nvPr/>
              </p:nvSpPr>
              <p:spPr bwMode="auto">
                <a:xfrm>
                  <a:off x="886" y="3134"/>
                  <a:ext cx="65" cy="22"/>
                </a:xfrm>
                <a:custGeom>
                  <a:avLst/>
                  <a:gdLst/>
                  <a:ahLst/>
                  <a:cxnLst>
                    <a:cxn ang="0">
                      <a:pos x="0" y="0"/>
                    </a:cxn>
                    <a:cxn ang="0">
                      <a:pos x="74" y="0"/>
                    </a:cxn>
                    <a:cxn ang="0">
                      <a:pos x="74" y="7"/>
                    </a:cxn>
                    <a:cxn ang="0">
                      <a:pos x="3" y="7"/>
                    </a:cxn>
                    <a:cxn ang="0">
                      <a:pos x="3" y="0"/>
                    </a:cxn>
                    <a:cxn ang="0">
                      <a:pos x="3" y="0"/>
                    </a:cxn>
                    <a:cxn ang="0">
                      <a:pos x="0" y="0"/>
                    </a:cxn>
                    <a:cxn ang="0">
                      <a:pos x="3" y="18"/>
                    </a:cxn>
                    <a:cxn ang="0">
                      <a:pos x="74" y="18"/>
                    </a:cxn>
                    <a:cxn ang="0">
                      <a:pos x="74" y="25"/>
                    </a:cxn>
                    <a:cxn ang="0">
                      <a:pos x="3" y="25"/>
                    </a:cxn>
                    <a:cxn ang="0">
                      <a:pos x="3" y="18"/>
                    </a:cxn>
                    <a:cxn ang="0">
                      <a:pos x="3" y="18"/>
                    </a:cxn>
                  </a:cxnLst>
                  <a:rect l="0" t="0" r="r" b="b"/>
                  <a:pathLst>
                    <a:path w="74" h="25">
                      <a:moveTo>
                        <a:pt x="0" y="0"/>
                      </a:moveTo>
                      <a:lnTo>
                        <a:pt x="74" y="0"/>
                      </a:lnTo>
                      <a:lnTo>
                        <a:pt x="74" y="7"/>
                      </a:lnTo>
                      <a:lnTo>
                        <a:pt x="3" y="7"/>
                      </a:lnTo>
                      <a:lnTo>
                        <a:pt x="3" y="0"/>
                      </a:lnTo>
                      <a:lnTo>
                        <a:pt x="3" y="0"/>
                      </a:lnTo>
                      <a:lnTo>
                        <a:pt x="0" y="0"/>
                      </a:lnTo>
                      <a:close/>
                      <a:moveTo>
                        <a:pt x="3" y="18"/>
                      </a:moveTo>
                      <a:lnTo>
                        <a:pt x="74" y="18"/>
                      </a:lnTo>
                      <a:lnTo>
                        <a:pt x="74" y="25"/>
                      </a:lnTo>
                      <a:lnTo>
                        <a:pt x="3" y="25"/>
                      </a:lnTo>
                      <a:lnTo>
                        <a:pt x="3" y="18"/>
                      </a:lnTo>
                      <a:lnTo>
                        <a:pt x="3" y="18"/>
                      </a:lnTo>
                      <a:close/>
                    </a:path>
                  </a:pathLst>
                </a:custGeom>
                <a:solidFill>
                  <a:srgbClr val="000000"/>
                </a:solidFill>
                <a:ln w="9525">
                  <a:noFill/>
                  <a:round/>
                  <a:headEnd/>
                  <a:tailEnd/>
                </a:ln>
              </p:spPr>
              <p:txBody>
                <a:bodyPr/>
                <a:lstStyle/>
                <a:p>
                  <a:endParaRPr lang="en-US"/>
                </a:p>
              </p:txBody>
            </p:sp>
            <p:sp>
              <p:nvSpPr>
                <p:cNvPr id="1691700" name="Line 52"/>
                <p:cNvSpPr>
                  <a:spLocks noChangeShapeType="1"/>
                </p:cNvSpPr>
                <p:nvPr/>
              </p:nvSpPr>
              <p:spPr bwMode="auto">
                <a:xfrm>
                  <a:off x="912" y="2304"/>
                  <a:ext cx="0" cy="768"/>
                </a:xfrm>
                <a:prstGeom prst="line">
                  <a:avLst/>
                </a:prstGeom>
                <a:noFill/>
                <a:ln w="38100">
                  <a:solidFill>
                    <a:srgbClr val="000000"/>
                  </a:solidFill>
                  <a:round/>
                  <a:headEnd type="oval" w="sm" len="sm"/>
                  <a:tailEnd type="triangle" w="med" len="med"/>
                </a:ln>
              </p:spPr>
              <p:txBody>
                <a:bodyPr/>
                <a:lstStyle/>
                <a:p>
                  <a:endParaRPr lang="en-US"/>
                </a:p>
              </p:txBody>
            </p:sp>
          </p:grpSp>
          <p:grpSp>
            <p:nvGrpSpPr>
              <p:cNvPr id="16" name="Group 223"/>
              <p:cNvGrpSpPr>
                <a:grpSpLocks/>
              </p:cNvGrpSpPr>
              <p:nvPr/>
            </p:nvGrpSpPr>
            <p:grpSpPr bwMode="auto">
              <a:xfrm>
                <a:off x="1872" y="2304"/>
                <a:ext cx="404" cy="1200"/>
                <a:chOff x="624" y="2304"/>
                <a:chExt cx="404" cy="1200"/>
              </a:xfrm>
            </p:grpSpPr>
            <p:sp>
              <p:nvSpPr>
                <p:cNvPr id="1691872" name="Freeform 224"/>
                <p:cNvSpPr>
                  <a:spLocks/>
                </p:cNvSpPr>
                <p:nvPr/>
              </p:nvSpPr>
              <p:spPr bwMode="auto">
                <a:xfrm>
                  <a:off x="624" y="3342"/>
                  <a:ext cx="158" cy="162"/>
                </a:xfrm>
                <a:custGeom>
                  <a:avLst/>
                  <a:gdLst/>
                  <a:ahLst/>
                  <a:cxnLst>
                    <a:cxn ang="0">
                      <a:pos x="0" y="101"/>
                    </a:cxn>
                    <a:cxn ang="0">
                      <a:pos x="3" y="114"/>
                    </a:cxn>
                    <a:cxn ang="0">
                      <a:pos x="7" y="125"/>
                    </a:cxn>
                    <a:cxn ang="0">
                      <a:pos x="13" y="134"/>
                    </a:cxn>
                    <a:cxn ang="0">
                      <a:pos x="23" y="143"/>
                    </a:cxn>
                    <a:cxn ang="0">
                      <a:pos x="33" y="152"/>
                    </a:cxn>
                    <a:cxn ang="0">
                      <a:pos x="47" y="158"/>
                    </a:cxn>
                    <a:cxn ang="0">
                      <a:pos x="60" y="165"/>
                    </a:cxn>
                    <a:cxn ang="0">
                      <a:pos x="77" y="169"/>
                    </a:cxn>
                    <a:cxn ang="0">
                      <a:pos x="94" y="172"/>
                    </a:cxn>
                    <a:cxn ang="0">
                      <a:pos x="111" y="172"/>
                    </a:cxn>
                    <a:cxn ang="0">
                      <a:pos x="131" y="172"/>
                    </a:cxn>
                    <a:cxn ang="0">
                      <a:pos x="148" y="169"/>
                    </a:cxn>
                    <a:cxn ang="0">
                      <a:pos x="161" y="165"/>
                    </a:cxn>
                    <a:cxn ang="0">
                      <a:pos x="178" y="158"/>
                    </a:cxn>
                    <a:cxn ang="0">
                      <a:pos x="188" y="152"/>
                    </a:cxn>
                    <a:cxn ang="0">
                      <a:pos x="202" y="143"/>
                    </a:cxn>
                    <a:cxn ang="0">
                      <a:pos x="208" y="134"/>
                    </a:cxn>
                    <a:cxn ang="0">
                      <a:pos x="215" y="125"/>
                    </a:cxn>
                    <a:cxn ang="0">
                      <a:pos x="222" y="114"/>
                    </a:cxn>
                    <a:cxn ang="0">
                      <a:pos x="222" y="104"/>
                    </a:cxn>
                    <a:cxn ang="0">
                      <a:pos x="222" y="0"/>
                    </a:cxn>
                    <a:cxn ang="0">
                      <a:pos x="3" y="0"/>
                    </a:cxn>
                    <a:cxn ang="0">
                      <a:pos x="3" y="104"/>
                    </a:cxn>
                    <a:cxn ang="0">
                      <a:pos x="3" y="104"/>
                    </a:cxn>
                  </a:cxnLst>
                  <a:rect l="0" t="0" r="r" b="b"/>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lnTo>
                        <a:pt x="3" y="104"/>
                      </a:lnTo>
                    </a:path>
                  </a:pathLst>
                </a:custGeom>
                <a:noFill/>
                <a:ln w="20638">
                  <a:solidFill>
                    <a:srgbClr val="000000"/>
                  </a:solidFill>
                  <a:prstDash val="solid"/>
                  <a:round/>
                  <a:headEnd/>
                  <a:tailEnd/>
                </a:ln>
              </p:spPr>
              <p:txBody>
                <a:bodyPr/>
                <a:lstStyle/>
                <a:p>
                  <a:endParaRPr lang="en-US"/>
                </a:p>
              </p:txBody>
            </p:sp>
            <p:sp>
              <p:nvSpPr>
                <p:cNvPr id="1691873" name="Line 225"/>
                <p:cNvSpPr>
                  <a:spLocks noChangeShapeType="1"/>
                </p:cNvSpPr>
                <p:nvPr/>
              </p:nvSpPr>
              <p:spPr bwMode="auto">
                <a:xfrm>
                  <a:off x="651" y="2304"/>
                  <a:ext cx="6" cy="1036"/>
                </a:xfrm>
                <a:prstGeom prst="line">
                  <a:avLst/>
                </a:prstGeom>
                <a:noFill/>
                <a:ln w="20701">
                  <a:solidFill>
                    <a:srgbClr val="000000"/>
                  </a:solidFill>
                  <a:round/>
                  <a:headEnd type="oval" w="sm" len="sm"/>
                  <a:tailEnd/>
                </a:ln>
              </p:spPr>
              <p:txBody>
                <a:bodyPr/>
                <a:lstStyle/>
                <a:p>
                  <a:endParaRPr lang="en-US"/>
                </a:p>
              </p:txBody>
            </p:sp>
            <p:sp>
              <p:nvSpPr>
                <p:cNvPr id="1691874" name="Freeform 226"/>
                <p:cNvSpPr>
                  <a:spLocks/>
                </p:cNvSpPr>
                <p:nvPr/>
              </p:nvSpPr>
              <p:spPr bwMode="auto">
                <a:xfrm>
                  <a:off x="739" y="3218"/>
                  <a:ext cx="180" cy="113"/>
                </a:xfrm>
                <a:custGeom>
                  <a:avLst/>
                  <a:gdLst/>
                  <a:ahLst/>
                  <a:cxnLst>
                    <a:cxn ang="0">
                      <a:pos x="248" y="0"/>
                    </a:cxn>
                    <a:cxn ang="0">
                      <a:pos x="252" y="68"/>
                    </a:cxn>
                    <a:cxn ang="0">
                      <a:pos x="0" y="68"/>
                    </a:cxn>
                    <a:cxn ang="0">
                      <a:pos x="0" y="136"/>
                    </a:cxn>
                  </a:cxnLst>
                  <a:rect l="0" t="0" r="r" b="b"/>
                  <a:pathLst>
                    <a:path w="252" h="136">
                      <a:moveTo>
                        <a:pt x="248" y="0"/>
                      </a:moveTo>
                      <a:lnTo>
                        <a:pt x="252" y="68"/>
                      </a:lnTo>
                      <a:lnTo>
                        <a:pt x="0" y="68"/>
                      </a:lnTo>
                      <a:lnTo>
                        <a:pt x="0" y="136"/>
                      </a:lnTo>
                    </a:path>
                  </a:pathLst>
                </a:custGeom>
                <a:noFill/>
                <a:ln w="20638">
                  <a:solidFill>
                    <a:srgbClr val="000000"/>
                  </a:solidFill>
                  <a:prstDash val="solid"/>
                  <a:round/>
                  <a:headEnd/>
                  <a:tailEnd/>
                </a:ln>
              </p:spPr>
              <p:txBody>
                <a:bodyPr/>
                <a:lstStyle/>
                <a:p>
                  <a:endParaRPr lang="en-US"/>
                </a:p>
              </p:txBody>
            </p:sp>
            <p:sp>
              <p:nvSpPr>
                <p:cNvPr id="1691875" name="Freeform 227"/>
                <p:cNvSpPr>
                  <a:spLocks/>
                </p:cNvSpPr>
                <p:nvPr/>
              </p:nvSpPr>
              <p:spPr bwMode="auto">
                <a:xfrm>
                  <a:off x="808" y="3069"/>
                  <a:ext cx="220" cy="149"/>
                </a:xfrm>
                <a:custGeom>
                  <a:avLst/>
                  <a:gdLst/>
                  <a:ahLst/>
                  <a:cxnLst>
                    <a:cxn ang="0">
                      <a:pos x="125" y="162"/>
                    </a:cxn>
                    <a:cxn ang="0">
                      <a:pos x="145" y="162"/>
                    </a:cxn>
                    <a:cxn ang="0">
                      <a:pos x="165" y="160"/>
                    </a:cxn>
                    <a:cxn ang="0">
                      <a:pos x="182" y="154"/>
                    </a:cxn>
                    <a:cxn ang="0">
                      <a:pos x="199" y="147"/>
                    </a:cxn>
                    <a:cxn ang="0">
                      <a:pos x="216" y="140"/>
                    </a:cxn>
                    <a:cxn ang="0">
                      <a:pos x="226" y="130"/>
                    </a:cxn>
                    <a:cxn ang="0">
                      <a:pos x="236" y="121"/>
                    </a:cxn>
                    <a:cxn ang="0">
                      <a:pos x="246" y="108"/>
                    </a:cxn>
                    <a:cxn ang="0">
                      <a:pos x="249" y="94"/>
                    </a:cxn>
                    <a:cxn ang="0">
                      <a:pos x="249" y="81"/>
                    </a:cxn>
                    <a:cxn ang="0">
                      <a:pos x="249" y="68"/>
                    </a:cxn>
                    <a:cxn ang="0">
                      <a:pos x="246" y="57"/>
                    </a:cxn>
                    <a:cxn ang="0">
                      <a:pos x="236" y="44"/>
                    </a:cxn>
                    <a:cxn ang="0">
                      <a:pos x="226" y="35"/>
                    </a:cxn>
                    <a:cxn ang="0">
                      <a:pos x="216" y="24"/>
                    </a:cxn>
                    <a:cxn ang="0">
                      <a:pos x="199" y="15"/>
                    </a:cxn>
                    <a:cxn ang="0">
                      <a:pos x="182" y="9"/>
                    </a:cxn>
                    <a:cxn ang="0">
                      <a:pos x="165" y="4"/>
                    </a:cxn>
                    <a:cxn ang="0">
                      <a:pos x="145" y="2"/>
                    </a:cxn>
                    <a:cxn ang="0">
                      <a:pos x="125" y="0"/>
                    </a:cxn>
                    <a:cxn ang="0">
                      <a:pos x="105" y="2"/>
                    </a:cxn>
                    <a:cxn ang="0">
                      <a:pos x="88" y="4"/>
                    </a:cxn>
                    <a:cxn ang="0">
                      <a:pos x="68" y="9"/>
                    </a:cxn>
                    <a:cxn ang="0">
                      <a:pos x="51" y="15"/>
                    </a:cxn>
                    <a:cxn ang="0">
                      <a:pos x="37" y="24"/>
                    </a:cxn>
                    <a:cxn ang="0">
                      <a:pos x="24" y="35"/>
                    </a:cxn>
                    <a:cxn ang="0">
                      <a:pos x="14" y="44"/>
                    </a:cxn>
                    <a:cxn ang="0">
                      <a:pos x="7" y="57"/>
                    </a:cxn>
                    <a:cxn ang="0">
                      <a:pos x="4" y="68"/>
                    </a:cxn>
                    <a:cxn ang="0">
                      <a:pos x="0" y="81"/>
                    </a:cxn>
                    <a:cxn ang="0">
                      <a:pos x="4" y="94"/>
                    </a:cxn>
                    <a:cxn ang="0">
                      <a:pos x="7" y="108"/>
                    </a:cxn>
                    <a:cxn ang="0">
                      <a:pos x="14" y="121"/>
                    </a:cxn>
                    <a:cxn ang="0">
                      <a:pos x="24" y="130"/>
                    </a:cxn>
                    <a:cxn ang="0">
                      <a:pos x="37" y="140"/>
                    </a:cxn>
                    <a:cxn ang="0">
                      <a:pos x="51" y="147"/>
                    </a:cxn>
                    <a:cxn ang="0">
                      <a:pos x="68" y="154"/>
                    </a:cxn>
                    <a:cxn ang="0">
                      <a:pos x="88" y="160"/>
                    </a:cxn>
                    <a:cxn ang="0">
                      <a:pos x="105" y="162"/>
                    </a:cxn>
                    <a:cxn ang="0">
                      <a:pos x="125" y="165"/>
                    </a:cxn>
                    <a:cxn ang="0">
                      <a:pos x="125" y="165"/>
                    </a:cxn>
                  </a:cxnLst>
                  <a:rect l="0" t="0" r="r" b="b"/>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lnTo>
                        <a:pt x="125" y="165"/>
                      </a:lnTo>
                    </a:path>
                  </a:pathLst>
                </a:custGeom>
                <a:noFill/>
                <a:ln w="20638">
                  <a:solidFill>
                    <a:srgbClr val="000000"/>
                  </a:solidFill>
                  <a:prstDash val="solid"/>
                  <a:round/>
                  <a:headEnd/>
                  <a:tailEnd/>
                </a:ln>
              </p:spPr>
              <p:txBody>
                <a:bodyPr/>
                <a:lstStyle/>
                <a:p>
                  <a:endParaRPr lang="en-US"/>
                </a:p>
              </p:txBody>
            </p:sp>
            <p:sp>
              <p:nvSpPr>
                <p:cNvPr id="1691876" name="Freeform 228"/>
                <p:cNvSpPr>
                  <a:spLocks noEditPoints="1"/>
                </p:cNvSpPr>
                <p:nvPr/>
              </p:nvSpPr>
              <p:spPr bwMode="auto">
                <a:xfrm>
                  <a:off x="886" y="3134"/>
                  <a:ext cx="65" cy="22"/>
                </a:xfrm>
                <a:custGeom>
                  <a:avLst/>
                  <a:gdLst/>
                  <a:ahLst/>
                  <a:cxnLst>
                    <a:cxn ang="0">
                      <a:pos x="0" y="0"/>
                    </a:cxn>
                    <a:cxn ang="0">
                      <a:pos x="74" y="0"/>
                    </a:cxn>
                    <a:cxn ang="0">
                      <a:pos x="74" y="7"/>
                    </a:cxn>
                    <a:cxn ang="0">
                      <a:pos x="3" y="7"/>
                    </a:cxn>
                    <a:cxn ang="0">
                      <a:pos x="3" y="0"/>
                    </a:cxn>
                    <a:cxn ang="0">
                      <a:pos x="3" y="0"/>
                    </a:cxn>
                    <a:cxn ang="0">
                      <a:pos x="0" y="0"/>
                    </a:cxn>
                    <a:cxn ang="0">
                      <a:pos x="3" y="18"/>
                    </a:cxn>
                    <a:cxn ang="0">
                      <a:pos x="74" y="18"/>
                    </a:cxn>
                    <a:cxn ang="0">
                      <a:pos x="74" y="25"/>
                    </a:cxn>
                    <a:cxn ang="0">
                      <a:pos x="3" y="25"/>
                    </a:cxn>
                    <a:cxn ang="0">
                      <a:pos x="3" y="18"/>
                    </a:cxn>
                    <a:cxn ang="0">
                      <a:pos x="3" y="18"/>
                    </a:cxn>
                  </a:cxnLst>
                  <a:rect l="0" t="0" r="r" b="b"/>
                  <a:pathLst>
                    <a:path w="74" h="25">
                      <a:moveTo>
                        <a:pt x="0" y="0"/>
                      </a:moveTo>
                      <a:lnTo>
                        <a:pt x="74" y="0"/>
                      </a:lnTo>
                      <a:lnTo>
                        <a:pt x="74" y="7"/>
                      </a:lnTo>
                      <a:lnTo>
                        <a:pt x="3" y="7"/>
                      </a:lnTo>
                      <a:lnTo>
                        <a:pt x="3" y="0"/>
                      </a:lnTo>
                      <a:lnTo>
                        <a:pt x="3" y="0"/>
                      </a:lnTo>
                      <a:lnTo>
                        <a:pt x="0" y="0"/>
                      </a:lnTo>
                      <a:close/>
                      <a:moveTo>
                        <a:pt x="3" y="18"/>
                      </a:moveTo>
                      <a:lnTo>
                        <a:pt x="74" y="18"/>
                      </a:lnTo>
                      <a:lnTo>
                        <a:pt x="74" y="25"/>
                      </a:lnTo>
                      <a:lnTo>
                        <a:pt x="3" y="25"/>
                      </a:lnTo>
                      <a:lnTo>
                        <a:pt x="3" y="18"/>
                      </a:lnTo>
                      <a:lnTo>
                        <a:pt x="3" y="18"/>
                      </a:lnTo>
                      <a:close/>
                    </a:path>
                  </a:pathLst>
                </a:custGeom>
                <a:solidFill>
                  <a:srgbClr val="000000"/>
                </a:solidFill>
                <a:ln w="9525">
                  <a:noFill/>
                  <a:round/>
                  <a:headEnd/>
                  <a:tailEnd/>
                </a:ln>
              </p:spPr>
              <p:txBody>
                <a:bodyPr/>
                <a:lstStyle/>
                <a:p>
                  <a:endParaRPr lang="en-US"/>
                </a:p>
              </p:txBody>
            </p:sp>
            <p:sp>
              <p:nvSpPr>
                <p:cNvPr id="1691877" name="Line 229"/>
                <p:cNvSpPr>
                  <a:spLocks noChangeShapeType="1"/>
                </p:cNvSpPr>
                <p:nvPr/>
              </p:nvSpPr>
              <p:spPr bwMode="auto">
                <a:xfrm>
                  <a:off x="912" y="2304"/>
                  <a:ext cx="0" cy="768"/>
                </a:xfrm>
                <a:prstGeom prst="line">
                  <a:avLst/>
                </a:prstGeom>
                <a:noFill/>
                <a:ln w="38100">
                  <a:solidFill>
                    <a:srgbClr val="000000"/>
                  </a:solidFill>
                  <a:round/>
                  <a:headEnd type="oval" w="sm" len="sm"/>
                  <a:tailEnd type="triangle" w="med" len="med"/>
                </a:ln>
              </p:spPr>
              <p:txBody>
                <a:bodyPr/>
                <a:lstStyle/>
                <a:p>
                  <a:endParaRPr lang="en-US"/>
                </a:p>
              </p:txBody>
            </p:sp>
          </p:grpSp>
          <p:grpSp>
            <p:nvGrpSpPr>
              <p:cNvPr id="17" name="Group 230"/>
              <p:cNvGrpSpPr>
                <a:grpSpLocks/>
              </p:cNvGrpSpPr>
              <p:nvPr/>
            </p:nvGrpSpPr>
            <p:grpSpPr bwMode="auto">
              <a:xfrm>
                <a:off x="3120" y="2304"/>
                <a:ext cx="404" cy="1200"/>
                <a:chOff x="624" y="2304"/>
                <a:chExt cx="404" cy="1200"/>
              </a:xfrm>
            </p:grpSpPr>
            <p:sp>
              <p:nvSpPr>
                <p:cNvPr id="1691879" name="Freeform 231"/>
                <p:cNvSpPr>
                  <a:spLocks/>
                </p:cNvSpPr>
                <p:nvPr/>
              </p:nvSpPr>
              <p:spPr bwMode="auto">
                <a:xfrm>
                  <a:off x="624" y="3342"/>
                  <a:ext cx="158" cy="162"/>
                </a:xfrm>
                <a:custGeom>
                  <a:avLst/>
                  <a:gdLst/>
                  <a:ahLst/>
                  <a:cxnLst>
                    <a:cxn ang="0">
                      <a:pos x="0" y="101"/>
                    </a:cxn>
                    <a:cxn ang="0">
                      <a:pos x="3" y="114"/>
                    </a:cxn>
                    <a:cxn ang="0">
                      <a:pos x="7" y="125"/>
                    </a:cxn>
                    <a:cxn ang="0">
                      <a:pos x="13" y="134"/>
                    </a:cxn>
                    <a:cxn ang="0">
                      <a:pos x="23" y="143"/>
                    </a:cxn>
                    <a:cxn ang="0">
                      <a:pos x="33" y="152"/>
                    </a:cxn>
                    <a:cxn ang="0">
                      <a:pos x="47" y="158"/>
                    </a:cxn>
                    <a:cxn ang="0">
                      <a:pos x="60" y="165"/>
                    </a:cxn>
                    <a:cxn ang="0">
                      <a:pos x="77" y="169"/>
                    </a:cxn>
                    <a:cxn ang="0">
                      <a:pos x="94" y="172"/>
                    </a:cxn>
                    <a:cxn ang="0">
                      <a:pos x="111" y="172"/>
                    </a:cxn>
                    <a:cxn ang="0">
                      <a:pos x="131" y="172"/>
                    </a:cxn>
                    <a:cxn ang="0">
                      <a:pos x="148" y="169"/>
                    </a:cxn>
                    <a:cxn ang="0">
                      <a:pos x="161" y="165"/>
                    </a:cxn>
                    <a:cxn ang="0">
                      <a:pos x="178" y="158"/>
                    </a:cxn>
                    <a:cxn ang="0">
                      <a:pos x="188" y="152"/>
                    </a:cxn>
                    <a:cxn ang="0">
                      <a:pos x="202" y="143"/>
                    </a:cxn>
                    <a:cxn ang="0">
                      <a:pos x="208" y="134"/>
                    </a:cxn>
                    <a:cxn ang="0">
                      <a:pos x="215" y="125"/>
                    </a:cxn>
                    <a:cxn ang="0">
                      <a:pos x="222" y="114"/>
                    </a:cxn>
                    <a:cxn ang="0">
                      <a:pos x="222" y="104"/>
                    </a:cxn>
                    <a:cxn ang="0">
                      <a:pos x="222" y="0"/>
                    </a:cxn>
                    <a:cxn ang="0">
                      <a:pos x="3" y="0"/>
                    </a:cxn>
                    <a:cxn ang="0">
                      <a:pos x="3" y="104"/>
                    </a:cxn>
                    <a:cxn ang="0">
                      <a:pos x="3" y="104"/>
                    </a:cxn>
                  </a:cxnLst>
                  <a:rect l="0" t="0" r="r" b="b"/>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lnTo>
                        <a:pt x="3" y="104"/>
                      </a:lnTo>
                    </a:path>
                  </a:pathLst>
                </a:custGeom>
                <a:noFill/>
                <a:ln w="20638">
                  <a:solidFill>
                    <a:srgbClr val="000000"/>
                  </a:solidFill>
                  <a:prstDash val="solid"/>
                  <a:round/>
                  <a:headEnd/>
                  <a:tailEnd/>
                </a:ln>
              </p:spPr>
              <p:txBody>
                <a:bodyPr/>
                <a:lstStyle/>
                <a:p>
                  <a:endParaRPr lang="en-US"/>
                </a:p>
              </p:txBody>
            </p:sp>
            <p:sp>
              <p:nvSpPr>
                <p:cNvPr id="1691880" name="Line 232"/>
                <p:cNvSpPr>
                  <a:spLocks noChangeShapeType="1"/>
                </p:cNvSpPr>
                <p:nvPr/>
              </p:nvSpPr>
              <p:spPr bwMode="auto">
                <a:xfrm>
                  <a:off x="651" y="2304"/>
                  <a:ext cx="6" cy="1036"/>
                </a:xfrm>
                <a:prstGeom prst="line">
                  <a:avLst/>
                </a:prstGeom>
                <a:noFill/>
                <a:ln w="20701">
                  <a:solidFill>
                    <a:srgbClr val="000000"/>
                  </a:solidFill>
                  <a:round/>
                  <a:headEnd type="oval" w="sm" len="sm"/>
                  <a:tailEnd/>
                </a:ln>
              </p:spPr>
              <p:txBody>
                <a:bodyPr/>
                <a:lstStyle/>
                <a:p>
                  <a:endParaRPr lang="en-US"/>
                </a:p>
              </p:txBody>
            </p:sp>
            <p:sp>
              <p:nvSpPr>
                <p:cNvPr id="1691881" name="Freeform 233"/>
                <p:cNvSpPr>
                  <a:spLocks/>
                </p:cNvSpPr>
                <p:nvPr/>
              </p:nvSpPr>
              <p:spPr bwMode="auto">
                <a:xfrm>
                  <a:off x="739" y="3218"/>
                  <a:ext cx="180" cy="113"/>
                </a:xfrm>
                <a:custGeom>
                  <a:avLst/>
                  <a:gdLst/>
                  <a:ahLst/>
                  <a:cxnLst>
                    <a:cxn ang="0">
                      <a:pos x="248" y="0"/>
                    </a:cxn>
                    <a:cxn ang="0">
                      <a:pos x="252" y="68"/>
                    </a:cxn>
                    <a:cxn ang="0">
                      <a:pos x="0" y="68"/>
                    </a:cxn>
                    <a:cxn ang="0">
                      <a:pos x="0" y="136"/>
                    </a:cxn>
                  </a:cxnLst>
                  <a:rect l="0" t="0" r="r" b="b"/>
                  <a:pathLst>
                    <a:path w="252" h="136">
                      <a:moveTo>
                        <a:pt x="248" y="0"/>
                      </a:moveTo>
                      <a:lnTo>
                        <a:pt x="252" y="68"/>
                      </a:lnTo>
                      <a:lnTo>
                        <a:pt x="0" y="68"/>
                      </a:lnTo>
                      <a:lnTo>
                        <a:pt x="0" y="136"/>
                      </a:lnTo>
                    </a:path>
                  </a:pathLst>
                </a:custGeom>
                <a:noFill/>
                <a:ln w="20638">
                  <a:solidFill>
                    <a:srgbClr val="000000"/>
                  </a:solidFill>
                  <a:prstDash val="solid"/>
                  <a:round/>
                  <a:headEnd/>
                  <a:tailEnd/>
                </a:ln>
              </p:spPr>
              <p:txBody>
                <a:bodyPr/>
                <a:lstStyle/>
                <a:p>
                  <a:endParaRPr lang="en-US"/>
                </a:p>
              </p:txBody>
            </p:sp>
            <p:sp>
              <p:nvSpPr>
                <p:cNvPr id="1691882" name="Freeform 234"/>
                <p:cNvSpPr>
                  <a:spLocks/>
                </p:cNvSpPr>
                <p:nvPr/>
              </p:nvSpPr>
              <p:spPr bwMode="auto">
                <a:xfrm>
                  <a:off x="808" y="3069"/>
                  <a:ext cx="220" cy="149"/>
                </a:xfrm>
                <a:custGeom>
                  <a:avLst/>
                  <a:gdLst/>
                  <a:ahLst/>
                  <a:cxnLst>
                    <a:cxn ang="0">
                      <a:pos x="125" y="162"/>
                    </a:cxn>
                    <a:cxn ang="0">
                      <a:pos x="145" y="162"/>
                    </a:cxn>
                    <a:cxn ang="0">
                      <a:pos x="165" y="160"/>
                    </a:cxn>
                    <a:cxn ang="0">
                      <a:pos x="182" y="154"/>
                    </a:cxn>
                    <a:cxn ang="0">
                      <a:pos x="199" y="147"/>
                    </a:cxn>
                    <a:cxn ang="0">
                      <a:pos x="216" y="140"/>
                    </a:cxn>
                    <a:cxn ang="0">
                      <a:pos x="226" y="130"/>
                    </a:cxn>
                    <a:cxn ang="0">
                      <a:pos x="236" y="121"/>
                    </a:cxn>
                    <a:cxn ang="0">
                      <a:pos x="246" y="108"/>
                    </a:cxn>
                    <a:cxn ang="0">
                      <a:pos x="249" y="94"/>
                    </a:cxn>
                    <a:cxn ang="0">
                      <a:pos x="249" y="81"/>
                    </a:cxn>
                    <a:cxn ang="0">
                      <a:pos x="249" y="68"/>
                    </a:cxn>
                    <a:cxn ang="0">
                      <a:pos x="246" y="57"/>
                    </a:cxn>
                    <a:cxn ang="0">
                      <a:pos x="236" y="44"/>
                    </a:cxn>
                    <a:cxn ang="0">
                      <a:pos x="226" y="35"/>
                    </a:cxn>
                    <a:cxn ang="0">
                      <a:pos x="216" y="24"/>
                    </a:cxn>
                    <a:cxn ang="0">
                      <a:pos x="199" y="15"/>
                    </a:cxn>
                    <a:cxn ang="0">
                      <a:pos x="182" y="9"/>
                    </a:cxn>
                    <a:cxn ang="0">
                      <a:pos x="165" y="4"/>
                    </a:cxn>
                    <a:cxn ang="0">
                      <a:pos x="145" y="2"/>
                    </a:cxn>
                    <a:cxn ang="0">
                      <a:pos x="125" y="0"/>
                    </a:cxn>
                    <a:cxn ang="0">
                      <a:pos x="105" y="2"/>
                    </a:cxn>
                    <a:cxn ang="0">
                      <a:pos x="88" y="4"/>
                    </a:cxn>
                    <a:cxn ang="0">
                      <a:pos x="68" y="9"/>
                    </a:cxn>
                    <a:cxn ang="0">
                      <a:pos x="51" y="15"/>
                    </a:cxn>
                    <a:cxn ang="0">
                      <a:pos x="37" y="24"/>
                    </a:cxn>
                    <a:cxn ang="0">
                      <a:pos x="24" y="35"/>
                    </a:cxn>
                    <a:cxn ang="0">
                      <a:pos x="14" y="44"/>
                    </a:cxn>
                    <a:cxn ang="0">
                      <a:pos x="7" y="57"/>
                    </a:cxn>
                    <a:cxn ang="0">
                      <a:pos x="4" y="68"/>
                    </a:cxn>
                    <a:cxn ang="0">
                      <a:pos x="0" y="81"/>
                    </a:cxn>
                    <a:cxn ang="0">
                      <a:pos x="4" y="94"/>
                    </a:cxn>
                    <a:cxn ang="0">
                      <a:pos x="7" y="108"/>
                    </a:cxn>
                    <a:cxn ang="0">
                      <a:pos x="14" y="121"/>
                    </a:cxn>
                    <a:cxn ang="0">
                      <a:pos x="24" y="130"/>
                    </a:cxn>
                    <a:cxn ang="0">
                      <a:pos x="37" y="140"/>
                    </a:cxn>
                    <a:cxn ang="0">
                      <a:pos x="51" y="147"/>
                    </a:cxn>
                    <a:cxn ang="0">
                      <a:pos x="68" y="154"/>
                    </a:cxn>
                    <a:cxn ang="0">
                      <a:pos x="88" y="160"/>
                    </a:cxn>
                    <a:cxn ang="0">
                      <a:pos x="105" y="162"/>
                    </a:cxn>
                    <a:cxn ang="0">
                      <a:pos x="125" y="165"/>
                    </a:cxn>
                    <a:cxn ang="0">
                      <a:pos x="125" y="165"/>
                    </a:cxn>
                  </a:cxnLst>
                  <a:rect l="0" t="0" r="r" b="b"/>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lnTo>
                        <a:pt x="125" y="165"/>
                      </a:lnTo>
                    </a:path>
                  </a:pathLst>
                </a:custGeom>
                <a:noFill/>
                <a:ln w="20638">
                  <a:solidFill>
                    <a:srgbClr val="000000"/>
                  </a:solidFill>
                  <a:prstDash val="solid"/>
                  <a:round/>
                  <a:headEnd/>
                  <a:tailEnd/>
                </a:ln>
              </p:spPr>
              <p:txBody>
                <a:bodyPr/>
                <a:lstStyle/>
                <a:p>
                  <a:endParaRPr lang="en-US"/>
                </a:p>
              </p:txBody>
            </p:sp>
            <p:sp>
              <p:nvSpPr>
                <p:cNvPr id="1691883" name="Freeform 235"/>
                <p:cNvSpPr>
                  <a:spLocks noEditPoints="1"/>
                </p:cNvSpPr>
                <p:nvPr/>
              </p:nvSpPr>
              <p:spPr bwMode="auto">
                <a:xfrm>
                  <a:off x="886" y="3134"/>
                  <a:ext cx="65" cy="22"/>
                </a:xfrm>
                <a:custGeom>
                  <a:avLst/>
                  <a:gdLst/>
                  <a:ahLst/>
                  <a:cxnLst>
                    <a:cxn ang="0">
                      <a:pos x="0" y="0"/>
                    </a:cxn>
                    <a:cxn ang="0">
                      <a:pos x="74" y="0"/>
                    </a:cxn>
                    <a:cxn ang="0">
                      <a:pos x="74" y="7"/>
                    </a:cxn>
                    <a:cxn ang="0">
                      <a:pos x="3" y="7"/>
                    </a:cxn>
                    <a:cxn ang="0">
                      <a:pos x="3" y="0"/>
                    </a:cxn>
                    <a:cxn ang="0">
                      <a:pos x="3" y="0"/>
                    </a:cxn>
                    <a:cxn ang="0">
                      <a:pos x="0" y="0"/>
                    </a:cxn>
                    <a:cxn ang="0">
                      <a:pos x="3" y="18"/>
                    </a:cxn>
                    <a:cxn ang="0">
                      <a:pos x="74" y="18"/>
                    </a:cxn>
                    <a:cxn ang="0">
                      <a:pos x="74" y="25"/>
                    </a:cxn>
                    <a:cxn ang="0">
                      <a:pos x="3" y="25"/>
                    </a:cxn>
                    <a:cxn ang="0">
                      <a:pos x="3" y="18"/>
                    </a:cxn>
                    <a:cxn ang="0">
                      <a:pos x="3" y="18"/>
                    </a:cxn>
                  </a:cxnLst>
                  <a:rect l="0" t="0" r="r" b="b"/>
                  <a:pathLst>
                    <a:path w="74" h="25">
                      <a:moveTo>
                        <a:pt x="0" y="0"/>
                      </a:moveTo>
                      <a:lnTo>
                        <a:pt x="74" y="0"/>
                      </a:lnTo>
                      <a:lnTo>
                        <a:pt x="74" y="7"/>
                      </a:lnTo>
                      <a:lnTo>
                        <a:pt x="3" y="7"/>
                      </a:lnTo>
                      <a:lnTo>
                        <a:pt x="3" y="0"/>
                      </a:lnTo>
                      <a:lnTo>
                        <a:pt x="3" y="0"/>
                      </a:lnTo>
                      <a:lnTo>
                        <a:pt x="0" y="0"/>
                      </a:lnTo>
                      <a:close/>
                      <a:moveTo>
                        <a:pt x="3" y="18"/>
                      </a:moveTo>
                      <a:lnTo>
                        <a:pt x="74" y="18"/>
                      </a:lnTo>
                      <a:lnTo>
                        <a:pt x="74" y="25"/>
                      </a:lnTo>
                      <a:lnTo>
                        <a:pt x="3" y="25"/>
                      </a:lnTo>
                      <a:lnTo>
                        <a:pt x="3" y="18"/>
                      </a:lnTo>
                      <a:lnTo>
                        <a:pt x="3" y="18"/>
                      </a:lnTo>
                      <a:close/>
                    </a:path>
                  </a:pathLst>
                </a:custGeom>
                <a:solidFill>
                  <a:srgbClr val="000000"/>
                </a:solidFill>
                <a:ln w="9525">
                  <a:noFill/>
                  <a:round/>
                  <a:headEnd/>
                  <a:tailEnd/>
                </a:ln>
              </p:spPr>
              <p:txBody>
                <a:bodyPr/>
                <a:lstStyle/>
                <a:p>
                  <a:endParaRPr lang="en-US"/>
                </a:p>
              </p:txBody>
            </p:sp>
            <p:sp>
              <p:nvSpPr>
                <p:cNvPr id="1691884" name="Line 236"/>
                <p:cNvSpPr>
                  <a:spLocks noChangeShapeType="1"/>
                </p:cNvSpPr>
                <p:nvPr/>
              </p:nvSpPr>
              <p:spPr bwMode="auto">
                <a:xfrm>
                  <a:off x="912" y="2304"/>
                  <a:ext cx="0" cy="768"/>
                </a:xfrm>
                <a:prstGeom prst="line">
                  <a:avLst/>
                </a:prstGeom>
                <a:noFill/>
                <a:ln w="38100">
                  <a:solidFill>
                    <a:srgbClr val="000000"/>
                  </a:solidFill>
                  <a:round/>
                  <a:headEnd type="oval" w="sm" len="sm"/>
                  <a:tailEnd type="triangle" w="med" len="med"/>
                </a:ln>
              </p:spPr>
              <p:txBody>
                <a:bodyPr/>
                <a:lstStyle/>
                <a:p>
                  <a:endParaRPr lang="en-US"/>
                </a:p>
              </p:txBody>
            </p:sp>
          </p:grpSp>
          <p:grpSp>
            <p:nvGrpSpPr>
              <p:cNvPr id="18" name="Group 237"/>
              <p:cNvGrpSpPr>
                <a:grpSpLocks/>
              </p:cNvGrpSpPr>
              <p:nvPr/>
            </p:nvGrpSpPr>
            <p:grpSpPr bwMode="auto">
              <a:xfrm>
                <a:off x="4368" y="2304"/>
                <a:ext cx="404" cy="1200"/>
                <a:chOff x="624" y="2304"/>
                <a:chExt cx="404" cy="1200"/>
              </a:xfrm>
            </p:grpSpPr>
            <p:sp>
              <p:nvSpPr>
                <p:cNvPr id="1691886" name="Freeform 238"/>
                <p:cNvSpPr>
                  <a:spLocks/>
                </p:cNvSpPr>
                <p:nvPr/>
              </p:nvSpPr>
              <p:spPr bwMode="auto">
                <a:xfrm>
                  <a:off x="624" y="3342"/>
                  <a:ext cx="158" cy="162"/>
                </a:xfrm>
                <a:custGeom>
                  <a:avLst/>
                  <a:gdLst/>
                  <a:ahLst/>
                  <a:cxnLst>
                    <a:cxn ang="0">
                      <a:pos x="0" y="101"/>
                    </a:cxn>
                    <a:cxn ang="0">
                      <a:pos x="3" y="114"/>
                    </a:cxn>
                    <a:cxn ang="0">
                      <a:pos x="7" y="125"/>
                    </a:cxn>
                    <a:cxn ang="0">
                      <a:pos x="13" y="134"/>
                    </a:cxn>
                    <a:cxn ang="0">
                      <a:pos x="23" y="143"/>
                    </a:cxn>
                    <a:cxn ang="0">
                      <a:pos x="33" y="152"/>
                    </a:cxn>
                    <a:cxn ang="0">
                      <a:pos x="47" y="158"/>
                    </a:cxn>
                    <a:cxn ang="0">
                      <a:pos x="60" y="165"/>
                    </a:cxn>
                    <a:cxn ang="0">
                      <a:pos x="77" y="169"/>
                    </a:cxn>
                    <a:cxn ang="0">
                      <a:pos x="94" y="172"/>
                    </a:cxn>
                    <a:cxn ang="0">
                      <a:pos x="111" y="172"/>
                    </a:cxn>
                    <a:cxn ang="0">
                      <a:pos x="131" y="172"/>
                    </a:cxn>
                    <a:cxn ang="0">
                      <a:pos x="148" y="169"/>
                    </a:cxn>
                    <a:cxn ang="0">
                      <a:pos x="161" y="165"/>
                    </a:cxn>
                    <a:cxn ang="0">
                      <a:pos x="178" y="158"/>
                    </a:cxn>
                    <a:cxn ang="0">
                      <a:pos x="188" y="152"/>
                    </a:cxn>
                    <a:cxn ang="0">
                      <a:pos x="202" y="143"/>
                    </a:cxn>
                    <a:cxn ang="0">
                      <a:pos x="208" y="134"/>
                    </a:cxn>
                    <a:cxn ang="0">
                      <a:pos x="215" y="125"/>
                    </a:cxn>
                    <a:cxn ang="0">
                      <a:pos x="222" y="114"/>
                    </a:cxn>
                    <a:cxn ang="0">
                      <a:pos x="222" y="104"/>
                    </a:cxn>
                    <a:cxn ang="0">
                      <a:pos x="222" y="0"/>
                    </a:cxn>
                    <a:cxn ang="0">
                      <a:pos x="3" y="0"/>
                    </a:cxn>
                    <a:cxn ang="0">
                      <a:pos x="3" y="104"/>
                    </a:cxn>
                    <a:cxn ang="0">
                      <a:pos x="3" y="104"/>
                    </a:cxn>
                  </a:cxnLst>
                  <a:rect l="0" t="0" r="r" b="b"/>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lnTo>
                        <a:pt x="3" y="104"/>
                      </a:lnTo>
                    </a:path>
                  </a:pathLst>
                </a:custGeom>
                <a:noFill/>
                <a:ln w="20638">
                  <a:solidFill>
                    <a:srgbClr val="000000"/>
                  </a:solidFill>
                  <a:prstDash val="solid"/>
                  <a:round/>
                  <a:headEnd/>
                  <a:tailEnd/>
                </a:ln>
              </p:spPr>
              <p:txBody>
                <a:bodyPr/>
                <a:lstStyle/>
                <a:p>
                  <a:endParaRPr lang="en-US"/>
                </a:p>
              </p:txBody>
            </p:sp>
            <p:sp>
              <p:nvSpPr>
                <p:cNvPr id="1691887" name="Line 239"/>
                <p:cNvSpPr>
                  <a:spLocks noChangeShapeType="1"/>
                </p:cNvSpPr>
                <p:nvPr/>
              </p:nvSpPr>
              <p:spPr bwMode="auto">
                <a:xfrm>
                  <a:off x="651" y="2304"/>
                  <a:ext cx="6" cy="1036"/>
                </a:xfrm>
                <a:prstGeom prst="line">
                  <a:avLst/>
                </a:prstGeom>
                <a:noFill/>
                <a:ln w="20701">
                  <a:solidFill>
                    <a:srgbClr val="000000"/>
                  </a:solidFill>
                  <a:round/>
                  <a:headEnd type="oval" w="sm" len="sm"/>
                  <a:tailEnd/>
                </a:ln>
              </p:spPr>
              <p:txBody>
                <a:bodyPr/>
                <a:lstStyle/>
                <a:p>
                  <a:endParaRPr lang="en-US"/>
                </a:p>
              </p:txBody>
            </p:sp>
            <p:sp>
              <p:nvSpPr>
                <p:cNvPr id="1691888" name="Freeform 240"/>
                <p:cNvSpPr>
                  <a:spLocks/>
                </p:cNvSpPr>
                <p:nvPr/>
              </p:nvSpPr>
              <p:spPr bwMode="auto">
                <a:xfrm>
                  <a:off x="739" y="3218"/>
                  <a:ext cx="180" cy="113"/>
                </a:xfrm>
                <a:custGeom>
                  <a:avLst/>
                  <a:gdLst/>
                  <a:ahLst/>
                  <a:cxnLst>
                    <a:cxn ang="0">
                      <a:pos x="248" y="0"/>
                    </a:cxn>
                    <a:cxn ang="0">
                      <a:pos x="252" y="68"/>
                    </a:cxn>
                    <a:cxn ang="0">
                      <a:pos x="0" y="68"/>
                    </a:cxn>
                    <a:cxn ang="0">
                      <a:pos x="0" y="136"/>
                    </a:cxn>
                  </a:cxnLst>
                  <a:rect l="0" t="0" r="r" b="b"/>
                  <a:pathLst>
                    <a:path w="252" h="136">
                      <a:moveTo>
                        <a:pt x="248" y="0"/>
                      </a:moveTo>
                      <a:lnTo>
                        <a:pt x="252" y="68"/>
                      </a:lnTo>
                      <a:lnTo>
                        <a:pt x="0" y="68"/>
                      </a:lnTo>
                      <a:lnTo>
                        <a:pt x="0" y="136"/>
                      </a:lnTo>
                    </a:path>
                  </a:pathLst>
                </a:custGeom>
                <a:noFill/>
                <a:ln w="20638">
                  <a:solidFill>
                    <a:srgbClr val="000000"/>
                  </a:solidFill>
                  <a:prstDash val="solid"/>
                  <a:round/>
                  <a:headEnd/>
                  <a:tailEnd/>
                </a:ln>
              </p:spPr>
              <p:txBody>
                <a:bodyPr/>
                <a:lstStyle/>
                <a:p>
                  <a:endParaRPr lang="en-US"/>
                </a:p>
              </p:txBody>
            </p:sp>
            <p:sp>
              <p:nvSpPr>
                <p:cNvPr id="1691889" name="Freeform 241"/>
                <p:cNvSpPr>
                  <a:spLocks/>
                </p:cNvSpPr>
                <p:nvPr/>
              </p:nvSpPr>
              <p:spPr bwMode="auto">
                <a:xfrm>
                  <a:off x="808" y="3069"/>
                  <a:ext cx="220" cy="149"/>
                </a:xfrm>
                <a:custGeom>
                  <a:avLst/>
                  <a:gdLst/>
                  <a:ahLst/>
                  <a:cxnLst>
                    <a:cxn ang="0">
                      <a:pos x="125" y="162"/>
                    </a:cxn>
                    <a:cxn ang="0">
                      <a:pos x="145" y="162"/>
                    </a:cxn>
                    <a:cxn ang="0">
                      <a:pos x="165" y="160"/>
                    </a:cxn>
                    <a:cxn ang="0">
                      <a:pos x="182" y="154"/>
                    </a:cxn>
                    <a:cxn ang="0">
                      <a:pos x="199" y="147"/>
                    </a:cxn>
                    <a:cxn ang="0">
                      <a:pos x="216" y="140"/>
                    </a:cxn>
                    <a:cxn ang="0">
                      <a:pos x="226" y="130"/>
                    </a:cxn>
                    <a:cxn ang="0">
                      <a:pos x="236" y="121"/>
                    </a:cxn>
                    <a:cxn ang="0">
                      <a:pos x="246" y="108"/>
                    </a:cxn>
                    <a:cxn ang="0">
                      <a:pos x="249" y="94"/>
                    </a:cxn>
                    <a:cxn ang="0">
                      <a:pos x="249" y="81"/>
                    </a:cxn>
                    <a:cxn ang="0">
                      <a:pos x="249" y="68"/>
                    </a:cxn>
                    <a:cxn ang="0">
                      <a:pos x="246" y="57"/>
                    </a:cxn>
                    <a:cxn ang="0">
                      <a:pos x="236" y="44"/>
                    </a:cxn>
                    <a:cxn ang="0">
                      <a:pos x="226" y="35"/>
                    </a:cxn>
                    <a:cxn ang="0">
                      <a:pos x="216" y="24"/>
                    </a:cxn>
                    <a:cxn ang="0">
                      <a:pos x="199" y="15"/>
                    </a:cxn>
                    <a:cxn ang="0">
                      <a:pos x="182" y="9"/>
                    </a:cxn>
                    <a:cxn ang="0">
                      <a:pos x="165" y="4"/>
                    </a:cxn>
                    <a:cxn ang="0">
                      <a:pos x="145" y="2"/>
                    </a:cxn>
                    <a:cxn ang="0">
                      <a:pos x="125" y="0"/>
                    </a:cxn>
                    <a:cxn ang="0">
                      <a:pos x="105" y="2"/>
                    </a:cxn>
                    <a:cxn ang="0">
                      <a:pos x="88" y="4"/>
                    </a:cxn>
                    <a:cxn ang="0">
                      <a:pos x="68" y="9"/>
                    </a:cxn>
                    <a:cxn ang="0">
                      <a:pos x="51" y="15"/>
                    </a:cxn>
                    <a:cxn ang="0">
                      <a:pos x="37" y="24"/>
                    </a:cxn>
                    <a:cxn ang="0">
                      <a:pos x="24" y="35"/>
                    </a:cxn>
                    <a:cxn ang="0">
                      <a:pos x="14" y="44"/>
                    </a:cxn>
                    <a:cxn ang="0">
                      <a:pos x="7" y="57"/>
                    </a:cxn>
                    <a:cxn ang="0">
                      <a:pos x="4" y="68"/>
                    </a:cxn>
                    <a:cxn ang="0">
                      <a:pos x="0" y="81"/>
                    </a:cxn>
                    <a:cxn ang="0">
                      <a:pos x="4" y="94"/>
                    </a:cxn>
                    <a:cxn ang="0">
                      <a:pos x="7" y="108"/>
                    </a:cxn>
                    <a:cxn ang="0">
                      <a:pos x="14" y="121"/>
                    </a:cxn>
                    <a:cxn ang="0">
                      <a:pos x="24" y="130"/>
                    </a:cxn>
                    <a:cxn ang="0">
                      <a:pos x="37" y="140"/>
                    </a:cxn>
                    <a:cxn ang="0">
                      <a:pos x="51" y="147"/>
                    </a:cxn>
                    <a:cxn ang="0">
                      <a:pos x="68" y="154"/>
                    </a:cxn>
                    <a:cxn ang="0">
                      <a:pos x="88" y="160"/>
                    </a:cxn>
                    <a:cxn ang="0">
                      <a:pos x="105" y="162"/>
                    </a:cxn>
                    <a:cxn ang="0">
                      <a:pos x="125" y="165"/>
                    </a:cxn>
                    <a:cxn ang="0">
                      <a:pos x="125" y="165"/>
                    </a:cxn>
                  </a:cxnLst>
                  <a:rect l="0" t="0" r="r" b="b"/>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lnTo>
                        <a:pt x="125" y="165"/>
                      </a:lnTo>
                    </a:path>
                  </a:pathLst>
                </a:custGeom>
                <a:noFill/>
                <a:ln w="20638">
                  <a:solidFill>
                    <a:srgbClr val="000000"/>
                  </a:solidFill>
                  <a:prstDash val="solid"/>
                  <a:round/>
                  <a:headEnd/>
                  <a:tailEnd/>
                </a:ln>
              </p:spPr>
              <p:txBody>
                <a:bodyPr/>
                <a:lstStyle/>
                <a:p>
                  <a:endParaRPr lang="en-US"/>
                </a:p>
              </p:txBody>
            </p:sp>
            <p:sp>
              <p:nvSpPr>
                <p:cNvPr id="1691890" name="Freeform 242"/>
                <p:cNvSpPr>
                  <a:spLocks noEditPoints="1"/>
                </p:cNvSpPr>
                <p:nvPr/>
              </p:nvSpPr>
              <p:spPr bwMode="auto">
                <a:xfrm>
                  <a:off x="886" y="3134"/>
                  <a:ext cx="65" cy="22"/>
                </a:xfrm>
                <a:custGeom>
                  <a:avLst/>
                  <a:gdLst/>
                  <a:ahLst/>
                  <a:cxnLst>
                    <a:cxn ang="0">
                      <a:pos x="0" y="0"/>
                    </a:cxn>
                    <a:cxn ang="0">
                      <a:pos x="74" y="0"/>
                    </a:cxn>
                    <a:cxn ang="0">
                      <a:pos x="74" y="7"/>
                    </a:cxn>
                    <a:cxn ang="0">
                      <a:pos x="3" y="7"/>
                    </a:cxn>
                    <a:cxn ang="0">
                      <a:pos x="3" y="0"/>
                    </a:cxn>
                    <a:cxn ang="0">
                      <a:pos x="3" y="0"/>
                    </a:cxn>
                    <a:cxn ang="0">
                      <a:pos x="0" y="0"/>
                    </a:cxn>
                    <a:cxn ang="0">
                      <a:pos x="3" y="18"/>
                    </a:cxn>
                    <a:cxn ang="0">
                      <a:pos x="74" y="18"/>
                    </a:cxn>
                    <a:cxn ang="0">
                      <a:pos x="74" y="25"/>
                    </a:cxn>
                    <a:cxn ang="0">
                      <a:pos x="3" y="25"/>
                    </a:cxn>
                    <a:cxn ang="0">
                      <a:pos x="3" y="18"/>
                    </a:cxn>
                    <a:cxn ang="0">
                      <a:pos x="3" y="18"/>
                    </a:cxn>
                  </a:cxnLst>
                  <a:rect l="0" t="0" r="r" b="b"/>
                  <a:pathLst>
                    <a:path w="74" h="25">
                      <a:moveTo>
                        <a:pt x="0" y="0"/>
                      </a:moveTo>
                      <a:lnTo>
                        <a:pt x="74" y="0"/>
                      </a:lnTo>
                      <a:lnTo>
                        <a:pt x="74" y="7"/>
                      </a:lnTo>
                      <a:lnTo>
                        <a:pt x="3" y="7"/>
                      </a:lnTo>
                      <a:lnTo>
                        <a:pt x="3" y="0"/>
                      </a:lnTo>
                      <a:lnTo>
                        <a:pt x="3" y="0"/>
                      </a:lnTo>
                      <a:lnTo>
                        <a:pt x="0" y="0"/>
                      </a:lnTo>
                      <a:close/>
                      <a:moveTo>
                        <a:pt x="3" y="18"/>
                      </a:moveTo>
                      <a:lnTo>
                        <a:pt x="74" y="18"/>
                      </a:lnTo>
                      <a:lnTo>
                        <a:pt x="74" y="25"/>
                      </a:lnTo>
                      <a:lnTo>
                        <a:pt x="3" y="25"/>
                      </a:lnTo>
                      <a:lnTo>
                        <a:pt x="3" y="18"/>
                      </a:lnTo>
                      <a:lnTo>
                        <a:pt x="3" y="18"/>
                      </a:lnTo>
                      <a:close/>
                    </a:path>
                  </a:pathLst>
                </a:custGeom>
                <a:solidFill>
                  <a:srgbClr val="000000"/>
                </a:solidFill>
                <a:ln w="9525">
                  <a:noFill/>
                  <a:round/>
                  <a:headEnd/>
                  <a:tailEnd/>
                </a:ln>
              </p:spPr>
              <p:txBody>
                <a:bodyPr/>
                <a:lstStyle/>
                <a:p>
                  <a:endParaRPr lang="en-US"/>
                </a:p>
              </p:txBody>
            </p:sp>
            <p:sp>
              <p:nvSpPr>
                <p:cNvPr id="1691891" name="Line 243"/>
                <p:cNvSpPr>
                  <a:spLocks noChangeShapeType="1"/>
                </p:cNvSpPr>
                <p:nvPr/>
              </p:nvSpPr>
              <p:spPr bwMode="auto">
                <a:xfrm>
                  <a:off x="912" y="2304"/>
                  <a:ext cx="0" cy="768"/>
                </a:xfrm>
                <a:prstGeom prst="line">
                  <a:avLst/>
                </a:prstGeom>
                <a:noFill/>
                <a:ln w="38100">
                  <a:solidFill>
                    <a:srgbClr val="000000"/>
                  </a:solidFill>
                  <a:round/>
                  <a:headEnd type="oval" w="sm" len="sm"/>
                  <a:tailEnd type="triangle" w="med" len="med"/>
                </a:ln>
              </p:spPr>
              <p:txBody>
                <a:bodyPr/>
                <a:lstStyle/>
                <a:p>
                  <a:endParaRPr lang="en-US"/>
                </a:p>
              </p:txBody>
            </p:sp>
          </p:grpSp>
          <p:sp>
            <p:nvSpPr>
              <p:cNvPr id="1691899" name="Line 251"/>
              <p:cNvSpPr>
                <a:spLocks noChangeShapeType="1"/>
              </p:cNvSpPr>
              <p:nvPr/>
            </p:nvSpPr>
            <p:spPr bwMode="auto">
              <a:xfrm>
                <a:off x="2592" y="1200"/>
                <a:ext cx="0" cy="192"/>
              </a:xfrm>
              <a:prstGeom prst="line">
                <a:avLst/>
              </a:prstGeom>
              <a:noFill/>
              <a:ln w="28575">
                <a:solidFill>
                  <a:schemeClr val="tx1"/>
                </a:solidFill>
                <a:round/>
                <a:headEnd/>
                <a:tailEnd/>
              </a:ln>
              <a:effectLst/>
            </p:spPr>
            <p:txBody>
              <a:bodyPr/>
              <a:lstStyle/>
              <a:p>
                <a:endParaRPr lang="en-US"/>
              </a:p>
            </p:txBody>
          </p:sp>
          <p:sp>
            <p:nvSpPr>
              <p:cNvPr id="1691900" name="Line 252"/>
              <p:cNvSpPr>
                <a:spLocks noChangeShapeType="1"/>
              </p:cNvSpPr>
              <p:nvPr/>
            </p:nvSpPr>
            <p:spPr bwMode="auto">
              <a:xfrm>
                <a:off x="240" y="1392"/>
                <a:ext cx="2352" cy="0"/>
              </a:xfrm>
              <a:prstGeom prst="line">
                <a:avLst/>
              </a:prstGeom>
              <a:noFill/>
              <a:ln w="28575">
                <a:solidFill>
                  <a:schemeClr val="tx1"/>
                </a:solidFill>
                <a:round/>
                <a:headEnd/>
                <a:tailEnd/>
              </a:ln>
              <a:effectLst/>
            </p:spPr>
            <p:txBody>
              <a:bodyPr/>
              <a:lstStyle/>
              <a:p>
                <a:endParaRPr lang="en-US"/>
              </a:p>
            </p:txBody>
          </p:sp>
          <p:sp>
            <p:nvSpPr>
              <p:cNvPr id="1691901" name="Line 253"/>
              <p:cNvSpPr>
                <a:spLocks noChangeShapeType="1"/>
              </p:cNvSpPr>
              <p:nvPr/>
            </p:nvSpPr>
            <p:spPr bwMode="auto">
              <a:xfrm>
                <a:off x="240" y="1392"/>
                <a:ext cx="0" cy="1728"/>
              </a:xfrm>
              <a:prstGeom prst="line">
                <a:avLst/>
              </a:prstGeom>
              <a:noFill/>
              <a:ln w="28575">
                <a:solidFill>
                  <a:schemeClr val="tx1"/>
                </a:solidFill>
                <a:round/>
                <a:headEnd/>
                <a:tailEnd/>
              </a:ln>
              <a:effectLst/>
            </p:spPr>
            <p:txBody>
              <a:bodyPr/>
              <a:lstStyle/>
              <a:p>
                <a:endParaRPr lang="en-US"/>
              </a:p>
            </p:txBody>
          </p:sp>
          <p:sp>
            <p:nvSpPr>
              <p:cNvPr id="1691902" name="Line 254"/>
              <p:cNvSpPr>
                <a:spLocks noChangeShapeType="1"/>
              </p:cNvSpPr>
              <p:nvPr/>
            </p:nvSpPr>
            <p:spPr bwMode="auto">
              <a:xfrm>
                <a:off x="240" y="3120"/>
                <a:ext cx="576" cy="0"/>
              </a:xfrm>
              <a:prstGeom prst="line">
                <a:avLst/>
              </a:prstGeom>
              <a:noFill/>
              <a:ln w="28575">
                <a:solidFill>
                  <a:schemeClr val="tx1"/>
                </a:solidFill>
                <a:round/>
                <a:headEnd/>
                <a:tailEnd type="triangle" w="med" len="med"/>
              </a:ln>
              <a:effectLst/>
            </p:spPr>
            <p:txBody>
              <a:bodyPr/>
              <a:lstStyle/>
              <a:p>
                <a:endParaRPr lang="en-US"/>
              </a:p>
            </p:txBody>
          </p:sp>
          <p:sp>
            <p:nvSpPr>
              <p:cNvPr id="1691903" name="Line 255"/>
              <p:cNvSpPr>
                <a:spLocks noChangeShapeType="1"/>
              </p:cNvSpPr>
              <p:nvPr/>
            </p:nvSpPr>
            <p:spPr bwMode="auto">
              <a:xfrm>
                <a:off x="1008" y="3120"/>
                <a:ext cx="1056" cy="0"/>
              </a:xfrm>
              <a:prstGeom prst="line">
                <a:avLst/>
              </a:prstGeom>
              <a:noFill/>
              <a:ln w="28575">
                <a:solidFill>
                  <a:schemeClr val="tx1"/>
                </a:solidFill>
                <a:round/>
                <a:headEnd/>
                <a:tailEnd type="triangle" w="med" len="med"/>
              </a:ln>
              <a:effectLst/>
            </p:spPr>
            <p:txBody>
              <a:bodyPr/>
              <a:lstStyle/>
              <a:p>
                <a:endParaRPr lang="en-US"/>
              </a:p>
            </p:txBody>
          </p:sp>
          <p:sp>
            <p:nvSpPr>
              <p:cNvPr id="1691904" name="Line 256"/>
              <p:cNvSpPr>
                <a:spLocks noChangeShapeType="1"/>
              </p:cNvSpPr>
              <p:nvPr/>
            </p:nvSpPr>
            <p:spPr bwMode="auto">
              <a:xfrm>
                <a:off x="2256" y="3120"/>
                <a:ext cx="1056" cy="0"/>
              </a:xfrm>
              <a:prstGeom prst="line">
                <a:avLst/>
              </a:prstGeom>
              <a:noFill/>
              <a:ln w="28575">
                <a:solidFill>
                  <a:schemeClr val="tx1"/>
                </a:solidFill>
                <a:round/>
                <a:headEnd/>
                <a:tailEnd type="triangle" w="med" len="med"/>
              </a:ln>
              <a:effectLst/>
            </p:spPr>
            <p:txBody>
              <a:bodyPr/>
              <a:lstStyle/>
              <a:p>
                <a:endParaRPr lang="en-US"/>
              </a:p>
            </p:txBody>
          </p:sp>
          <p:sp>
            <p:nvSpPr>
              <p:cNvPr id="1691905" name="Line 257"/>
              <p:cNvSpPr>
                <a:spLocks noChangeShapeType="1"/>
              </p:cNvSpPr>
              <p:nvPr/>
            </p:nvSpPr>
            <p:spPr bwMode="auto">
              <a:xfrm>
                <a:off x="3504" y="3120"/>
                <a:ext cx="1056" cy="0"/>
              </a:xfrm>
              <a:prstGeom prst="line">
                <a:avLst/>
              </a:prstGeom>
              <a:noFill/>
              <a:ln w="28575">
                <a:solidFill>
                  <a:schemeClr val="tx1"/>
                </a:solidFill>
                <a:round/>
                <a:headEnd/>
                <a:tailEnd type="triangle" w="med" len="med"/>
              </a:ln>
              <a:effectLst/>
            </p:spPr>
            <p:txBody>
              <a:bodyPr/>
              <a:lstStyle/>
              <a:p>
                <a:endParaRPr lang="en-US"/>
              </a:p>
            </p:txBody>
          </p:sp>
        </p:grpSp>
      </p:grpSp>
      <p:grpSp>
        <p:nvGrpSpPr>
          <p:cNvPr id="19" name="Group 300"/>
          <p:cNvGrpSpPr>
            <a:grpSpLocks/>
          </p:cNvGrpSpPr>
          <p:nvPr/>
        </p:nvGrpSpPr>
        <p:grpSpPr bwMode="auto">
          <a:xfrm>
            <a:off x="1143000" y="3276600"/>
            <a:ext cx="7467600" cy="3392488"/>
            <a:chOff x="720" y="2017"/>
            <a:chExt cx="4704" cy="2184"/>
          </a:xfrm>
        </p:grpSpPr>
        <p:sp>
          <p:nvSpPr>
            <p:cNvPr id="1691911" name="Line 263"/>
            <p:cNvSpPr>
              <a:spLocks noChangeShapeType="1"/>
            </p:cNvSpPr>
            <p:nvPr/>
          </p:nvSpPr>
          <p:spPr bwMode="auto">
            <a:xfrm>
              <a:off x="5136" y="2017"/>
              <a:ext cx="0" cy="1583"/>
            </a:xfrm>
            <a:prstGeom prst="line">
              <a:avLst/>
            </a:prstGeom>
            <a:noFill/>
            <a:ln w="38100">
              <a:solidFill>
                <a:srgbClr val="000000"/>
              </a:solidFill>
              <a:round/>
              <a:headEnd type="oval" w="sm" len="sm"/>
              <a:tailEnd/>
            </a:ln>
          </p:spPr>
          <p:txBody>
            <a:bodyPr/>
            <a:lstStyle/>
            <a:p>
              <a:endParaRPr lang="en-US"/>
            </a:p>
          </p:txBody>
        </p:sp>
        <p:sp>
          <p:nvSpPr>
            <p:cNvPr id="1691913" name="Line 265"/>
            <p:cNvSpPr>
              <a:spLocks noChangeShapeType="1"/>
            </p:cNvSpPr>
            <p:nvPr/>
          </p:nvSpPr>
          <p:spPr bwMode="auto">
            <a:xfrm>
              <a:off x="3840" y="2017"/>
              <a:ext cx="0" cy="1679"/>
            </a:xfrm>
            <a:prstGeom prst="line">
              <a:avLst/>
            </a:prstGeom>
            <a:noFill/>
            <a:ln w="38100">
              <a:solidFill>
                <a:srgbClr val="000000"/>
              </a:solidFill>
              <a:round/>
              <a:headEnd type="oval" w="sm" len="sm"/>
              <a:tailEnd/>
            </a:ln>
          </p:spPr>
          <p:txBody>
            <a:bodyPr/>
            <a:lstStyle/>
            <a:p>
              <a:endParaRPr lang="en-US"/>
            </a:p>
          </p:txBody>
        </p:sp>
        <p:sp>
          <p:nvSpPr>
            <p:cNvPr id="1691914" name="Line 266"/>
            <p:cNvSpPr>
              <a:spLocks noChangeShapeType="1"/>
            </p:cNvSpPr>
            <p:nvPr/>
          </p:nvSpPr>
          <p:spPr bwMode="auto">
            <a:xfrm>
              <a:off x="2592" y="2017"/>
              <a:ext cx="0" cy="1295"/>
            </a:xfrm>
            <a:prstGeom prst="line">
              <a:avLst/>
            </a:prstGeom>
            <a:noFill/>
            <a:ln w="38100">
              <a:solidFill>
                <a:srgbClr val="000000"/>
              </a:solidFill>
              <a:round/>
              <a:headEnd type="oval" w="sm" len="sm"/>
              <a:tailEnd/>
            </a:ln>
          </p:spPr>
          <p:txBody>
            <a:bodyPr/>
            <a:lstStyle/>
            <a:p>
              <a:endParaRPr lang="en-US"/>
            </a:p>
          </p:txBody>
        </p:sp>
        <p:sp>
          <p:nvSpPr>
            <p:cNvPr id="1691915" name="Line 267"/>
            <p:cNvSpPr>
              <a:spLocks noChangeShapeType="1"/>
            </p:cNvSpPr>
            <p:nvPr/>
          </p:nvSpPr>
          <p:spPr bwMode="auto">
            <a:xfrm>
              <a:off x="1344" y="2017"/>
              <a:ext cx="0" cy="1391"/>
            </a:xfrm>
            <a:prstGeom prst="line">
              <a:avLst/>
            </a:prstGeom>
            <a:noFill/>
            <a:ln w="38100">
              <a:solidFill>
                <a:srgbClr val="000000"/>
              </a:solidFill>
              <a:round/>
              <a:headEnd type="oval" w="sm" len="sm"/>
              <a:tailEnd/>
            </a:ln>
          </p:spPr>
          <p:txBody>
            <a:bodyPr/>
            <a:lstStyle/>
            <a:p>
              <a:endParaRPr lang="en-US"/>
            </a:p>
          </p:txBody>
        </p:sp>
        <p:grpSp>
          <p:nvGrpSpPr>
            <p:cNvPr id="20" name="Group 299"/>
            <p:cNvGrpSpPr>
              <a:grpSpLocks/>
            </p:cNvGrpSpPr>
            <p:nvPr/>
          </p:nvGrpSpPr>
          <p:grpSpPr bwMode="auto">
            <a:xfrm>
              <a:off x="720" y="3229"/>
              <a:ext cx="4704" cy="972"/>
              <a:chOff x="720" y="3229"/>
              <a:chExt cx="4704" cy="972"/>
            </a:xfrm>
          </p:grpSpPr>
          <p:sp>
            <p:nvSpPr>
              <p:cNvPr id="1691657" name="Text Box 9"/>
              <p:cNvSpPr txBox="1">
                <a:spLocks noChangeArrowheads="1"/>
              </p:cNvSpPr>
              <p:nvPr/>
            </p:nvSpPr>
            <p:spPr bwMode="auto">
              <a:xfrm>
                <a:off x="2064" y="3984"/>
                <a:ext cx="272" cy="217"/>
              </a:xfrm>
              <a:prstGeom prst="rect">
                <a:avLst/>
              </a:prstGeom>
              <a:noFill/>
              <a:ln w="12700">
                <a:noFill/>
                <a:miter lim="800000"/>
                <a:headEnd/>
                <a:tailEnd/>
              </a:ln>
              <a:effectLst/>
            </p:spPr>
            <p:txBody>
              <a:bodyPr wrap="none">
                <a:spAutoFit/>
              </a:bodyPr>
              <a:lstStyle/>
              <a:p>
                <a:r>
                  <a:rPr lang="en-US" sz="1600">
                    <a:solidFill>
                      <a:schemeClr val="tx1"/>
                    </a:solidFill>
                  </a:rPr>
                  <a:t>Hit</a:t>
                </a:r>
              </a:p>
            </p:txBody>
          </p:sp>
          <p:sp>
            <p:nvSpPr>
              <p:cNvPr id="1691704" name="Line 56"/>
              <p:cNvSpPr>
                <a:spLocks noChangeShapeType="1"/>
              </p:cNvSpPr>
              <p:nvPr/>
            </p:nvSpPr>
            <p:spPr bwMode="auto">
              <a:xfrm>
                <a:off x="5040" y="3325"/>
                <a:ext cx="192" cy="57"/>
              </a:xfrm>
              <a:prstGeom prst="line">
                <a:avLst/>
              </a:prstGeom>
              <a:noFill/>
              <a:ln w="20638">
                <a:solidFill>
                  <a:srgbClr val="000000"/>
                </a:solidFill>
                <a:round/>
                <a:headEnd/>
                <a:tailEnd/>
              </a:ln>
            </p:spPr>
            <p:txBody>
              <a:bodyPr/>
              <a:lstStyle/>
              <a:p>
                <a:endParaRPr lang="en-US"/>
              </a:p>
            </p:txBody>
          </p:sp>
          <p:sp>
            <p:nvSpPr>
              <p:cNvPr id="1691705" name="Text Box 57"/>
              <p:cNvSpPr txBox="1">
                <a:spLocks noChangeArrowheads="1"/>
              </p:cNvSpPr>
              <p:nvPr/>
            </p:nvSpPr>
            <p:spPr bwMode="auto">
              <a:xfrm>
                <a:off x="3456" y="3984"/>
                <a:ext cx="386" cy="217"/>
              </a:xfrm>
              <a:prstGeom prst="rect">
                <a:avLst/>
              </a:prstGeom>
              <a:noFill/>
              <a:ln w="12700">
                <a:noFill/>
                <a:miter lim="800000"/>
                <a:headEnd/>
                <a:tailEnd/>
              </a:ln>
              <a:effectLst/>
            </p:spPr>
            <p:txBody>
              <a:bodyPr wrap="none">
                <a:spAutoFit/>
              </a:bodyPr>
              <a:lstStyle/>
              <a:p>
                <a:r>
                  <a:rPr lang="en-US" sz="1600">
                    <a:solidFill>
                      <a:schemeClr val="tx1"/>
                    </a:solidFill>
                  </a:rPr>
                  <a:t>Data</a:t>
                </a:r>
              </a:p>
            </p:txBody>
          </p:sp>
          <p:sp>
            <p:nvSpPr>
              <p:cNvPr id="1691706" name="Text Box 58"/>
              <p:cNvSpPr txBox="1">
                <a:spLocks noChangeArrowheads="1"/>
              </p:cNvSpPr>
              <p:nvPr/>
            </p:nvSpPr>
            <p:spPr bwMode="auto">
              <a:xfrm>
                <a:off x="5184" y="3229"/>
                <a:ext cx="240" cy="196"/>
              </a:xfrm>
              <a:prstGeom prst="rect">
                <a:avLst/>
              </a:prstGeom>
              <a:noFill/>
              <a:ln w="12700">
                <a:noFill/>
                <a:miter lim="800000"/>
                <a:headEnd/>
                <a:tailEnd/>
              </a:ln>
              <a:effectLst/>
            </p:spPr>
            <p:txBody>
              <a:bodyPr wrap="none">
                <a:spAutoFit/>
              </a:bodyPr>
              <a:lstStyle/>
              <a:p>
                <a:r>
                  <a:rPr lang="en-US" sz="1400">
                    <a:solidFill>
                      <a:schemeClr val="tx1"/>
                    </a:solidFill>
                  </a:rPr>
                  <a:t>32</a:t>
                </a:r>
              </a:p>
            </p:txBody>
          </p:sp>
          <p:sp>
            <p:nvSpPr>
              <p:cNvPr id="1691908" name="AutoShape 260"/>
              <p:cNvSpPr>
                <a:spLocks noChangeArrowheads="1"/>
              </p:cNvSpPr>
              <p:nvPr/>
            </p:nvSpPr>
            <p:spPr bwMode="auto">
              <a:xfrm rot="-5400000">
                <a:off x="1872" y="3648"/>
                <a:ext cx="288" cy="384"/>
              </a:xfrm>
              <a:prstGeom prst="moon">
                <a:avLst>
                  <a:gd name="adj" fmla="val 81944"/>
                </a:avLst>
              </a:prstGeom>
              <a:noFill/>
              <a:ln w="12700">
                <a:solidFill>
                  <a:schemeClr val="tx1"/>
                </a:solidFill>
                <a:miter lim="800000"/>
                <a:headEnd/>
                <a:tailEnd/>
              </a:ln>
              <a:effectLst/>
            </p:spPr>
            <p:txBody>
              <a:bodyPr wrap="none" anchor="ctr"/>
              <a:lstStyle/>
              <a:p>
                <a:endParaRPr lang="en-US"/>
              </a:p>
            </p:txBody>
          </p:sp>
          <p:sp>
            <p:nvSpPr>
              <p:cNvPr id="1691909" name="AutoShape 261"/>
              <p:cNvSpPr>
                <a:spLocks noChangeArrowheads="1"/>
              </p:cNvSpPr>
              <p:nvPr/>
            </p:nvSpPr>
            <p:spPr bwMode="auto">
              <a:xfrm>
                <a:off x="3120" y="3709"/>
                <a:ext cx="1104" cy="192"/>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691910" name="Text Box 262"/>
              <p:cNvSpPr txBox="1">
                <a:spLocks noChangeArrowheads="1"/>
              </p:cNvSpPr>
              <p:nvPr/>
            </p:nvSpPr>
            <p:spPr bwMode="auto">
              <a:xfrm>
                <a:off x="3312" y="3709"/>
                <a:ext cx="692" cy="217"/>
              </a:xfrm>
              <a:prstGeom prst="rect">
                <a:avLst/>
              </a:prstGeom>
              <a:noFill/>
              <a:ln w="12700">
                <a:noFill/>
                <a:miter lim="800000"/>
                <a:headEnd/>
                <a:tailEnd/>
              </a:ln>
              <a:effectLst/>
            </p:spPr>
            <p:txBody>
              <a:bodyPr wrap="none">
                <a:spAutoFit/>
              </a:bodyPr>
              <a:lstStyle/>
              <a:p>
                <a:r>
                  <a:rPr lang="en-US" sz="1600">
                    <a:solidFill>
                      <a:schemeClr val="tx1"/>
                    </a:solidFill>
                  </a:rPr>
                  <a:t>4x1 select</a:t>
                </a:r>
              </a:p>
            </p:txBody>
          </p:sp>
          <p:sp>
            <p:nvSpPr>
              <p:cNvPr id="1691912" name="Line 264"/>
              <p:cNvSpPr>
                <a:spLocks noChangeShapeType="1"/>
              </p:cNvSpPr>
              <p:nvPr/>
            </p:nvSpPr>
            <p:spPr bwMode="auto">
              <a:xfrm>
                <a:off x="4080" y="3613"/>
                <a:ext cx="1056" cy="0"/>
              </a:xfrm>
              <a:prstGeom prst="line">
                <a:avLst/>
              </a:prstGeom>
              <a:noFill/>
              <a:ln w="28575">
                <a:solidFill>
                  <a:schemeClr val="tx1"/>
                </a:solidFill>
                <a:round/>
                <a:headEnd/>
                <a:tailEnd/>
              </a:ln>
              <a:effectLst/>
            </p:spPr>
            <p:txBody>
              <a:bodyPr/>
              <a:lstStyle/>
              <a:p>
                <a:endParaRPr lang="en-US"/>
              </a:p>
            </p:txBody>
          </p:sp>
          <p:sp>
            <p:nvSpPr>
              <p:cNvPr id="1691916" name="Line 268"/>
              <p:cNvSpPr>
                <a:spLocks noChangeShapeType="1"/>
              </p:cNvSpPr>
              <p:nvPr/>
            </p:nvSpPr>
            <p:spPr bwMode="auto">
              <a:xfrm>
                <a:off x="720" y="3277"/>
                <a:ext cx="0" cy="192"/>
              </a:xfrm>
              <a:prstGeom prst="line">
                <a:avLst/>
              </a:prstGeom>
              <a:noFill/>
              <a:ln w="12700">
                <a:solidFill>
                  <a:schemeClr val="tx1"/>
                </a:solidFill>
                <a:round/>
                <a:headEnd/>
                <a:tailEnd/>
              </a:ln>
              <a:effectLst/>
            </p:spPr>
            <p:txBody>
              <a:bodyPr/>
              <a:lstStyle/>
              <a:p>
                <a:endParaRPr lang="en-US"/>
              </a:p>
            </p:txBody>
          </p:sp>
          <p:sp>
            <p:nvSpPr>
              <p:cNvPr id="1691917" name="Line 269"/>
              <p:cNvSpPr>
                <a:spLocks noChangeShapeType="1"/>
              </p:cNvSpPr>
              <p:nvPr/>
            </p:nvSpPr>
            <p:spPr bwMode="auto">
              <a:xfrm>
                <a:off x="1968" y="3277"/>
                <a:ext cx="0" cy="467"/>
              </a:xfrm>
              <a:prstGeom prst="line">
                <a:avLst/>
              </a:prstGeom>
              <a:noFill/>
              <a:ln w="12700">
                <a:solidFill>
                  <a:schemeClr val="tx1"/>
                </a:solidFill>
                <a:round/>
                <a:headEnd/>
                <a:tailEnd/>
              </a:ln>
              <a:effectLst/>
            </p:spPr>
            <p:txBody>
              <a:bodyPr/>
              <a:lstStyle/>
              <a:p>
                <a:endParaRPr lang="en-US"/>
              </a:p>
            </p:txBody>
          </p:sp>
          <p:sp>
            <p:nvSpPr>
              <p:cNvPr id="1691918" name="Line 270"/>
              <p:cNvSpPr>
                <a:spLocks noChangeShapeType="1"/>
              </p:cNvSpPr>
              <p:nvPr/>
            </p:nvSpPr>
            <p:spPr bwMode="auto">
              <a:xfrm>
                <a:off x="3216" y="3277"/>
                <a:ext cx="0" cy="96"/>
              </a:xfrm>
              <a:prstGeom prst="line">
                <a:avLst/>
              </a:prstGeom>
              <a:noFill/>
              <a:ln w="12700">
                <a:solidFill>
                  <a:schemeClr val="tx1"/>
                </a:solidFill>
                <a:round/>
                <a:headEnd/>
                <a:tailEnd/>
              </a:ln>
              <a:effectLst/>
            </p:spPr>
            <p:txBody>
              <a:bodyPr/>
              <a:lstStyle/>
              <a:p>
                <a:endParaRPr lang="en-US"/>
              </a:p>
            </p:txBody>
          </p:sp>
          <p:sp>
            <p:nvSpPr>
              <p:cNvPr id="1691919" name="Line 271"/>
              <p:cNvSpPr>
                <a:spLocks noChangeShapeType="1"/>
              </p:cNvSpPr>
              <p:nvPr/>
            </p:nvSpPr>
            <p:spPr bwMode="auto">
              <a:xfrm>
                <a:off x="4464" y="3277"/>
                <a:ext cx="0" cy="192"/>
              </a:xfrm>
              <a:prstGeom prst="line">
                <a:avLst/>
              </a:prstGeom>
              <a:noFill/>
              <a:ln w="12700">
                <a:solidFill>
                  <a:schemeClr val="tx1"/>
                </a:solidFill>
                <a:round/>
                <a:headEnd/>
                <a:tailEnd/>
              </a:ln>
              <a:effectLst/>
            </p:spPr>
            <p:txBody>
              <a:bodyPr/>
              <a:lstStyle/>
              <a:p>
                <a:endParaRPr lang="en-US"/>
              </a:p>
            </p:txBody>
          </p:sp>
          <p:sp>
            <p:nvSpPr>
              <p:cNvPr id="1691920" name="Line 272"/>
              <p:cNvSpPr>
                <a:spLocks noChangeShapeType="1"/>
              </p:cNvSpPr>
              <p:nvPr/>
            </p:nvSpPr>
            <p:spPr bwMode="auto">
              <a:xfrm>
                <a:off x="720" y="3469"/>
                <a:ext cx="1152" cy="0"/>
              </a:xfrm>
              <a:prstGeom prst="line">
                <a:avLst/>
              </a:prstGeom>
              <a:noFill/>
              <a:ln w="12700">
                <a:solidFill>
                  <a:schemeClr val="tx1"/>
                </a:solidFill>
                <a:round/>
                <a:headEnd/>
                <a:tailEnd/>
              </a:ln>
              <a:effectLst/>
            </p:spPr>
            <p:txBody>
              <a:bodyPr/>
              <a:lstStyle/>
              <a:p>
                <a:endParaRPr lang="en-US"/>
              </a:p>
            </p:txBody>
          </p:sp>
          <p:sp>
            <p:nvSpPr>
              <p:cNvPr id="1691921" name="Line 273"/>
              <p:cNvSpPr>
                <a:spLocks noChangeShapeType="1"/>
              </p:cNvSpPr>
              <p:nvPr/>
            </p:nvSpPr>
            <p:spPr bwMode="auto">
              <a:xfrm>
                <a:off x="1872" y="3469"/>
                <a:ext cx="0" cy="227"/>
              </a:xfrm>
              <a:prstGeom prst="line">
                <a:avLst/>
              </a:prstGeom>
              <a:noFill/>
              <a:ln w="12700">
                <a:solidFill>
                  <a:schemeClr val="tx1"/>
                </a:solidFill>
                <a:round/>
                <a:headEnd/>
                <a:tailEnd/>
              </a:ln>
              <a:effectLst/>
            </p:spPr>
            <p:txBody>
              <a:bodyPr/>
              <a:lstStyle/>
              <a:p>
                <a:endParaRPr lang="en-US"/>
              </a:p>
            </p:txBody>
          </p:sp>
          <p:sp>
            <p:nvSpPr>
              <p:cNvPr id="1691922" name="Line 274"/>
              <p:cNvSpPr>
                <a:spLocks noChangeShapeType="1"/>
              </p:cNvSpPr>
              <p:nvPr/>
            </p:nvSpPr>
            <p:spPr bwMode="auto">
              <a:xfrm>
                <a:off x="2160" y="3469"/>
                <a:ext cx="0" cy="227"/>
              </a:xfrm>
              <a:prstGeom prst="line">
                <a:avLst/>
              </a:prstGeom>
              <a:noFill/>
              <a:ln w="12700">
                <a:solidFill>
                  <a:schemeClr val="tx1"/>
                </a:solidFill>
                <a:round/>
                <a:headEnd/>
                <a:tailEnd/>
              </a:ln>
              <a:effectLst/>
            </p:spPr>
            <p:txBody>
              <a:bodyPr/>
              <a:lstStyle/>
              <a:p>
                <a:endParaRPr lang="en-US"/>
              </a:p>
            </p:txBody>
          </p:sp>
          <p:sp>
            <p:nvSpPr>
              <p:cNvPr id="1691923" name="Line 275"/>
              <p:cNvSpPr>
                <a:spLocks noChangeShapeType="1"/>
              </p:cNvSpPr>
              <p:nvPr/>
            </p:nvSpPr>
            <p:spPr bwMode="auto">
              <a:xfrm>
                <a:off x="2064" y="3373"/>
                <a:ext cx="0" cy="371"/>
              </a:xfrm>
              <a:prstGeom prst="line">
                <a:avLst/>
              </a:prstGeom>
              <a:noFill/>
              <a:ln w="12700">
                <a:solidFill>
                  <a:schemeClr val="tx1"/>
                </a:solidFill>
                <a:round/>
                <a:headEnd/>
                <a:tailEnd/>
              </a:ln>
              <a:effectLst/>
            </p:spPr>
            <p:txBody>
              <a:bodyPr/>
              <a:lstStyle/>
              <a:p>
                <a:endParaRPr lang="en-US"/>
              </a:p>
            </p:txBody>
          </p:sp>
          <p:sp>
            <p:nvSpPr>
              <p:cNvPr id="1691924" name="Line 276"/>
              <p:cNvSpPr>
                <a:spLocks noChangeShapeType="1"/>
              </p:cNvSpPr>
              <p:nvPr/>
            </p:nvSpPr>
            <p:spPr bwMode="auto">
              <a:xfrm>
                <a:off x="2064" y="3373"/>
                <a:ext cx="1152" cy="0"/>
              </a:xfrm>
              <a:prstGeom prst="line">
                <a:avLst/>
              </a:prstGeom>
              <a:noFill/>
              <a:ln w="12700">
                <a:solidFill>
                  <a:schemeClr val="tx1"/>
                </a:solidFill>
                <a:round/>
                <a:headEnd/>
                <a:tailEnd/>
              </a:ln>
              <a:effectLst/>
            </p:spPr>
            <p:txBody>
              <a:bodyPr/>
              <a:lstStyle/>
              <a:p>
                <a:endParaRPr lang="en-US"/>
              </a:p>
            </p:txBody>
          </p:sp>
          <p:sp>
            <p:nvSpPr>
              <p:cNvPr id="1691925" name="Line 277"/>
              <p:cNvSpPr>
                <a:spLocks noChangeShapeType="1"/>
              </p:cNvSpPr>
              <p:nvPr/>
            </p:nvSpPr>
            <p:spPr bwMode="auto">
              <a:xfrm>
                <a:off x="2160" y="3469"/>
                <a:ext cx="2304" cy="0"/>
              </a:xfrm>
              <a:prstGeom prst="line">
                <a:avLst/>
              </a:prstGeom>
              <a:noFill/>
              <a:ln w="12700">
                <a:solidFill>
                  <a:schemeClr val="tx1"/>
                </a:solidFill>
                <a:round/>
                <a:headEnd/>
                <a:tailEnd/>
              </a:ln>
              <a:effectLst/>
            </p:spPr>
            <p:txBody>
              <a:bodyPr/>
              <a:lstStyle/>
              <a:p>
                <a:endParaRPr lang="en-US"/>
              </a:p>
            </p:txBody>
          </p:sp>
          <p:sp>
            <p:nvSpPr>
              <p:cNvPr id="1691926" name="Line 278"/>
              <p:cNvSpPr>
                <a:spLocks noChangeShapeType="1"/>
              </p:cNvSpPr>
              <p:nvPr/>
            </p:nvSpPr>
            <p:spPr bwMode="auto">
              <a:xfrm>
                <a:off x="4080" y="3613"/>
                <a:ext cx="0" cy="96"/>
              </a:xfrm>
              <a:prstGeom prst="line">
                <a:avLst/>
              </a:prstGeom>
              <a:noFill/>
              <a:ln w="28575">
                <a:solidFill>
                  <a:schemeClr val="tx1"/>
                </a:solidFill>
                <a:round/>
                <a:headEnd/>
                <a:tailEnd/>
              </a:ln>
              <a:effectLst/>
            </p:spPr>
            <p:txBody>
              <a:bodyPr/>
              <a:lstStyle/>
              <a:p>
                <a:endParaRPr lang="en-US"/>
              </a:p>
            </p:txBody>
          </p:sp>
          <p:sp>
            <p:nvSpPr>
              <p:cNvPr id="1691927" name="Line 279"/>
              <p:cNvSpPr>
                <a:spLocks noChangeShapeType="1"/>
              </p:cNvSpPr>
              <p:nvPr/>
            </p:nvSpPr>
            <p:spPr bwMode="auto">
              <a:xfrm>
                <a:off x="3600" y="3325"/>
                <a:ext cx="0" cy="384"/>
              </a:xfrm>
              <a:prstGeom prst="line">
                <a:avLst/>
              </a:prstGeom>
              <a:noFill/>
              <a:ln w="28575">
                <a:solidFill>
                  <a:schemeClr val="tx1"/>
                </a:solidFill>
                <a:round/>
                <a:headEnd/>
                <a:tailEnd/>
              </a:ln>
              <a:effectLst/>
            </p:spPr>
            <p:txBody>
              <a:bodyPr/>
              <a:lstStyle/>
              <a:p>
                <a:endParaRPr lang="en-US"/>
              </a:p>
            </p:txBody>
          </p:sp>
          <p:sp>
            <p:nvSpPr>
              <p:cNvPr id="1691928" name="Line 280"/>
              <p:cNvSpPr>
                <a:spLocks noChangeShapeType="1"/>
              </p:cNvSpPr>
              <p:nvPr/>
            </p:nvSpPr>
            <p:spPr bwMode="auto">
              <a:xfrm>
                <a:off x="3312" y="3421"/>
                <a:ext cx="0" cy="288"/>
              </a:xfrm>
              <a:prstGeom prst="line">
                <a:avLst/>
              </a:prstGeom>
              <a:noFill/>
              <a:ln w="28575">
                <a:solidFill>
                  <a:schemeClr val="tx1"/>
                </a:solidFill>
                <a:round/>
                <a:headEnd/>
                <a:tailEnd/>
              </a:ln>
              <a:effectLst/>
            </p:spPr>
            <p:txBody>
              <a:bodyPr/>
              <a:lstStyle/>
              <a:p>
                <a:endParaRPr lang="en-US"/>
              </a:p>
            </p:txBody>
          </p:sp>
          <p:sp>
            <p:nvSpPr>
              <p:cNvPr id="1691929" name="Line 281"/>
              <p:cNvSpPr>
                <a:spLocks noChangeShapeType="1"/>
              </p:cNvSpPr>
              <p:nvPr/>
            </p:nvSpPr>
            <p:spPr bwMode="auto">
              <a:xfrm>
                <a:off x="2592" y="3325"/>
                <a:ext cx="1008" cy="0"/>
              </a:xfrm>
              <a:prstGeom prst="line">
                <a:avLst/>
              </a:prstGeom>
              <a:noFill/>
              <a:ln w="28575">
                <a:solidFill>
                  <a:schemeClr val="tx1"/>
                </a:solidFill>
                <a:round/>
                <a:headEnd/>
                <a:tailEnd/>
              </a:ln>
              <a:effectLst/>
            </p:spPr>
            <p:txBody>
              <a:bodyPr/>
              <a:lstStyle/>
              <a:p>
                <a:endParaRPr lang="en-US"/>
              </a:p>
            </p:txBody>
          </p:sp>
          <p:sp>
            <p:nvSpPr>
              <p:cNvPr id="1691930" name="Line 282"/>
              <p:cNvSpPr>
                <a:spLocks noChangeShapeType="1"/>
              </p:cNvSpPr>
              <p:nvPr/>
            </p:nvSpPr>
            <p:spPr bwMode="auto">
              <a:xfrm>
                <a:off x="1344" y="3421"/>
                <a:ext cx="1968" cy="0"/>
              </a:xfrm>
              <a:prstGeom prst="line">
                <a:avLst/>
              </a:prstGeom>
              <a:noFill/>
              <a:ln w="28575">
                <a:solidFill>
                  <a:schemeClr val="tx1"/>
                </a:solidFill>
                <a:round/>
                <a:headEnd/>
                <a:tailEnd/>
              </a:ln>
              <a:effectLst/>
            </p:spPr>
            <p:txBody>
              <a:bodyPr/>
              <a:lstStyle/>
              <a:p>
                <a:endParaRPr lang="en-US"/>
              </a:p>
            </p:txBody>
          </p:sp>
          <p:sp>
            <p:nvSpPr>
              <p:cNvPr id="1691931" name="Line 283"/>
              <p:cNvSpPr>
                <a:spLocks noChangeShapeType="1"/>
              </p:cNvSpPr>
              <p:nvPr/>
            </p:nvSpPr>
            <p:spPr bwMode="auto">
              <a:xfrm>
                <a:off x="3648" y="3901"/>
                <a:ext cx="0" cy="144"/>
              </a:xfrm>
              <a:prstGeom prst="line">
                <a:avLst/>
              </a:prstGeom>
              <a:noFill/>
              <a:ln w="28575">
                <a:solidFill>
                  <a:schemeClr val="tx1"/>
                </a:solidFill>
                <a:round/>
                <a:headEnd/>
                <a:tailEnd type="triangle" w="med" len="med"/>
              </a:ln>
              <a:effectLst/>
            </p:spPr>
            <p:txBody>
              <a:bodyPr/>
              <a:lstStyle/>
              <a:p>
                <a:endParaRPr lang="en-US"/>
              </a:p>
            </p:txBody>
          </p:sp>
          <p:sp>
            <p:nvSpPr>
              <p:cNvPr id="1691933" name="Line 285"/>
              <p:cNvSpPr>
                <a:spLocks noChangeShapeType="1"/>
              </p:cNvSpPr>
              <p:nvPr/>
            </p:nvSpPr>
            <p:spPr bwMode="auto">
              <a:xfrm>
                <a:off x="2016" y="3984"/>
                <a:ext cx="0" cy="204"/>
              </a:xfrm>
              <a:prstGeom prst="line">
                <a:avLst/>
              </a:prstGeom>
              <a:noFill/>
              <a:ln w="12700">
                <a:solidFill>
                  <a:schemeClr val="tx1"/>
                </a:solidFill>
                <a:round/>
                <a:headEnd/>
                <a:tailEnd type="triangle" w="med" len="med"/>
              </a:ln>
              <a:effectLst/>
            </p:spPr>
            <p:txBody>
              <a:bodyPr/>
              <a:lstStyle/>
              <a:p>
                <a:endParaRPr lang="en-US"/>
              </a:p>
            </p:txBody>
          </p:sp>
          <p:sp>
            <p:nvSpPr>
              <p:cNvPr id="1691935" name="Line 287"/>
              <p:cNvSpPr>
                <a:spLocks noChangeShapeType="1"/>
              </p:cNvSpPr>
              <p:nvPr/>
            </p:nvSpPr>
            <p:spPr bwMode="auto">
              <a:xfrm>
                <a:off x="3024" y="3741"/>
                <a:ext cx="144" cy="0"/>
              </a:xfrm>
              <a:prstGeom prst="line">
                <a:avLst/>
              </a:prstGeom>
              <a:noFill/>
              <a:ln w="12700">
                <a:solidFill>
                  <a:schemeClr val="tx1"/>
                </a:solidFill>
                <a:round/>
                <a:headEnd/>
                <a:tailEnd/>
              </a:ln>
              <a:effectLst/>
            </p:spPr>
            <p:txBody>
              <a:bodyPr/>
              <a:lstStyle/>
              <a:p>
                <a:endParaRPr lang="en-US"/>
              </a:p>
            </p:txBody>
          </p:sp>
          <p:sp>
            <p:nvSpPr>
              <p:cNvPr id="1691938" name="Line 290"/>
              <p:cNvSpPr>
                <a:spLocks noChangeShapeType="1"/>
              </p:cNvSpPr>
              <p:nvPr/>
            </p:nvSpPr>
            <p:spPr bwMode="auto">
              <a:xfrm>
                <a:off x="3024" y="3453"/>
                <a:ext cx="0" cy="288"/>
              </a:xfrm>
              <a:prstGeom prst="line">
                <a:avLst/>
              </a:prstGeom>
              <a:noFill/>
              <a:ln w="12700">
                <a:solidFill>
                  <a:schemeClr val="tx1"/>
                </a:solidFill>
                <a:round/>
                <a:headEnd/>
                <a:tailEnd/>
              </a:ln>
              <a:effectLst/>
            </p:spPr>
            <p:txBody>
              <a:bodyPr/>
              <a:lstStyle/>
              <a:p>
                <a:endParaRPr lang="en-US"/>
              </a:p>
            </p:txBody>
          </p:sp>
          <p:sp>
            <p:nvSpPr>
              <p:cNvPr id="1691939" name="Line 291"/>
              <p:cNvSpPr>
                <a:spLocks noChangeShapeType="1"/>
              </p:cNvSpPr>
              <p:nvPr/>
            </p:nvSpPr>
            <p:spPr bwMode="auto">
              <a:xfrm>
                <a:off x="2928" y="3789"/>
                <a:ext cx="288" cy="0"/>
              </a:xfrm>
              <a:prstGeom prst="line">
                <a:avLst/>
              </a:prstGeom>
              <a:noFill/>
              <a:ln w="12700">
                <a:solidFill>
                  <a:schemeClr val="tx1"/>
                </a:solidFill>
                <a:round/>
                <a:headEnd/>
                <a:tailEnd/>
              </a:ln>
              <a:effectLst/>
            </p:spPr>
            <p:txBody>
              <a:bodyPr/>
              <a:lstStyle/>
              <a:p>
                <a:endParaRPr lang="en-US"/>
              </a:p>
            </p:txBody>
          </p:sp>
          <p:sp>
            <p:nvSpPr>
              <p:cNvPr id="1691940" name="Line 292"/>
              <p:cNvSpPr>
                <a:spLocks noChangeShapeType="1"/>
              </p:cNvSpPr>
              <p:nvPr/>
            </p:nvSpPr>
            <p:spPr bwMode="auto">
              <a:xfrm>
                <a:off x="2928" y="3357"/>
                <a:ext cx="0" cy="432"/>
              </a:xfrm>
              <a:prstGeom prst="line">
                <a:avLst/>
              </a:prstGeom>
              <a:noFill/>
              <a:ln w="12700">
                <a:solidFill>
                  <a:schemeClr val="tx1"/>
                </a:solidFill>
                <a:round/>
                <a:headEnd/>
                <a:tailEnd/>
              </a:ln>
              <a:effectLst/>
            </p:spPr>
            <p:txBody>
              <a:bodyPr/>
              <a:lstStyle/>
              <a:p>
                <a:endParaRPr lang="en-US"/>
              </a:p>
            </p:txBody>
          </p:sp>
          <p:sp>
            <p:nvSpPr>
              <p:cNvPr id="1691941" name="Line 293"/>
              <p:cNvSpPr>
                <a:spLocks noChangeShapeType="1"/>
              </p:cNvSpPr>
              <p:nvPr/>
            </p:nvSpPr>
            <p:spPr bwMode="auto">
              <a:xfrm flipV="1">
                <a:off x="2448" y="3837"/>
                <a:ext cx="864" cy="3"/>
              </a:xfrm>
              <a:prstGeom prst="line">
                <a:avLst/>
              </a:prstGeom>
              <a:noFill/>
              <a:ln w="12700">
                <a:solidFill>
                  <a:schemeClr val="tx1"/>
                </a:solidFill>
                <a:round/>
                <a:headEnd/>
                <a:tailEnd/>
              </a:ln>
              <a:effectLst/>
            </p:spPr>
            <p:txBody>
              <a:bodyPr/>
              <a:lstStyle/>
              <a:p>
                <a:endParaRPr lang="en-US"/>
              </a:p>
            </p:txBody>
          </p:sp>
          <p:sp>
            <p:nvSpPr>
              <p:cNvPr id="1691942" name="Line 294"/>
              <p:cNvSpPr>
                <a:spLocks noChangeShapeType="1"/>
              </p:cNvSpPr>
              <p:nvPr/>
            </p:nvSpPr>
            <p:spPr bwMode="auto">
              <a:xfrm flipV="1">
                <a:off x="2352" y="3885"/>
                <a:ext cx="1008" cy="3"/>
              </a:xfrm>
              <a:prstGeom prst="line">
                <a:avLst/>
              </a:prstGeom>
              <a:noFill/>
              <a:ln w="12700">
                <a:solidFill>
                  <a:schemeClr val="tx1"/>
                </a:solidFill>
                <a:round/>
                <a:headEnd/>
                <a:tailEnd/>
              </a:ln>
              <a:effectLst/>
            </p:spPr>
            <p:txBody>
              <a:bodyPr/>
              <a:lstStyle/>
              <a:p>
                <a:endParaRPr lang="en-US"/>
              </a:p>
            </p:txBody>
          </p:sp>
          <p:sp>
            <p:nvSpPr>
              <p:cNvPr id="1691943" name="Line 295"/>
              <p:cNvSpPr>
                <a:spLocks noChangeShapeType="1"/>
              </p:cNvSpPr>
              <p:nvPr/>
            </p:nvSpPr>
            <p:spPr bwMode="auto">
              <a:xfrm>
                <a:off x="1872" y="3648"/>
                <a:ext cx="480" cy="0"/>
              </a:xfrm>
              <a:prstGeom prst="line">
                <a:avLst/>
              </a:prstGeom>
              <a:noFill/>
              <a:ln w="12700">
                <a:solidFill>
                  <a:schemeClr val="tx1"/>
                </a:solidFill>
                <a:round/>
                <a:headEnd/>
                <a:tailEnd/>
              </a:ln>
              <a:effectLst/>
            </p:spPr>
            <p:txBody>
              <a:bodyPr/>
              <a:lstStyle/>
              <a:p>
                <a:endParaRPr lang="en-US"/>
              </a:p>
            </p:txBody>
          </p:sp>
          <p:sp>
            <p:nvSpPr>
              <p:cNvPr id="1691944" name="Line 296"/>
              <p:cNvSpPr>
                <a:spLocks noChangeShapeType="1"/>
              </p:cNvSpPr>
              <p:nvPr/>
            </p:nvSpPr>
            <p:spPr bwMode="auto">
              <a:xfrm>
                <a:off x="1968" y="3600"/>
                <a:ext cx="480" cy="0"/>
              </a:xfrm>
              <a:prstGeom prst="line">
                <a:avLst/>
              </a:prstGeom>
              <a:noFill/>
              <a:ln w="12700">
                <a:solidFill>
                  <a:schemeClr val="tx1"/>
                </a:solidFill>
                <a:round/>
                <a:headEnd/>
                <a:tailEnd/>
              </a:ln>
              <a:effectLst/>
            </p:spPr>
            <p:txBody>
              <a:bodyPr/>
              <a:lstStyle/>
              <a:p>
                <a:endParaRPr lang="en-US"/>
              </a:p>
            </p:txBody>
          </p:sp>
          <p:sp>
            <p:nvSpPr>
              <p:cNvPr id="1691945" name="Line 297"/>
              <p:cNvSpPr>
                <a:spLocks noChangeShapeType="1"/>
              </p:cNvSpPr>
              <p:nvPr/>
            </p:nvSpPr>
            <p:spPr bwMode="auto">
              <a:xfrm>
                <a:off x="2352" y="3648"/>
                <a:ext cx="0" cy="240"/>
              </a:xfrm>
              <a:prstGeom prst="line">
                <a:avLst/>
              </a:prstGeom>
              <a:noFill/>
              <a:ln w="12700">
                <a:solidFill>
                  <a:schemeClr val="tx1"/>
                </a:solidFill>
                <a:round/>
                <a:headEnd/>
                <a:tailEnd/>
              </a:ln>
              <a:effectLst/>
            </p:spPr>
            <p:txBody>
              <a:bodyPr/>
              <a:lstStyle/>
              <a:p>
                <a:endParaRPr lang="en-US"/>
              </a:p>
            </p:txBody>
          </p:sp>
          <p:sp>
            <p:nvSpPr>
              <p:cNvPr id="1691946" name="Line 298"/>
              <p:cNvSpPr>
                <a:spLocks noChangeShapeType="1"/>
              </p:cNvSpPr>
              <p:nvPr/>
            </p:nvSpPr>
            <p:spPr bwMode="auto">
              <a:xfrm>
                <a:off x="2448" y="3600"/>
                <a:ext cx="0" cy="240"/>
              </a:xfrm>
              <a:prstGeom prst="line">
                <a:avLst/>
              </a:prstGeom>
              <a:noFill/>
              <a:ln w="12700">
                <a:solidFill>
                  <a:schemeClr val="tx1"/>
                </a:solidFill>
                <a:round/>
                <a:headEnd/>
                <a:tailEnd/>
              </a:ln>
              <a:effectLst/>
            </p:spPr>
            <p:txBody>
              <a:bodyPr/>
              <a:lstStyle/>
              <a:p>
                <a:endParaRPr lang="en-US"/>
              </a:p>
            </p:txBody>
          </p:sp>
        </p:grpSp>
      </p:grpSp>
      <p:sp>
        <p:nvSpPr>
          <p:cNvPr id="178" name="TextBox 177"/>
          <p:cNvSpPr txBox="1"/>
          <p:nvPr/>
        </p:nvSpPr>
        <p:spPr>
          <a:xfrm>
            <a:off x="1295400" y="2667000"/>
            <a:ext cx="901337" cy="400110"/>
          </a:xfrm>
          <a:prstGeom prst="rect">
            <a:avLst/>
          </a:prstGeom>
          <a:noFill/>
        </p:spPr>
        <p:txBody>
          <a:bodyPr wrap="none" rtlCol="0">
            <a:spAutoFit/>
          </a:bodyPr>
          <a:lstStyle/>
          <a:p>
            <a:r>
              <a:rPr lang="en-US" sz="2000" dirty="0" smtClean="0"/>
              <a:t>Way 0</a:t>
            </a:r>
            <a:endParaRPr lang="en-US" sz="2000" dirty="0"/>
          </a:p>
        </p:txBody>
      </p:sp>
      <p:sp>
        <p:nvSpPr>
          <p:cNvPr id="179" name="TextBox 178"/>
          <p:cNvSpPr txBox="1"/>
          <p:nvPr/>
        </p:nvSpPr>
        <p:spPr>
          <a:xfrm>
            <a:off x="3352800" y="2667000"/>
            <a:ext cx="901337" cy="400110"/>
          </a:xfrm>
          <a:prstGeom prst="rect">
            <a:avLst/>
          </a:prstGeom>
          <a:noFill/>
        </p:spPr>
        <p:txBody>
          <a:bodyPr wrap="none" rtlCol="0">
            <a:spAutoFit/>
          </a:bodyPr>
          <a:lstStyle/>
          <a:p>
            <a:r>
              <a:rPr lang="en-US" sz="2000" dirty="0" smtClean="0"/>
              <a:t>Way 1</a:t>
            </a:r>
            <a:endParaRPr lang="en-US" sz="2000" dirty="0"/>
          </a:p>
        </p:txBody>
      </p:sp>
      <p:sp>
        <p:nvSpPr>
          <p:cNvPr id="180" name="TextBox 179"/>
          <p:cNvSpPr txBox="1"/>
          <p:nvPr/>
        </p:nvSpPr>
        <p:spPr>
          <a:xfrm>
            <a:off x="5334000" y="2667000"/>
            <a:ext cx="901337" cy="400110"/>
          </a:xfrm>
          <a:prstGeom prst="rect">
            <a:avLst/>
          </a:prstGeom>
          <a:noFill/>
        </p:spPr>
        <p:txBody>
          <a:bodyPr wrap="none" rtlCol="0">
            <a:spAutoFit/>
          </a:bodyPr>
          <a:lstStyle/>
          <a:p>
            <a:r>
              <a:rPr lang="en-US" sz="2000" dirty="0" smtClean="0"/>
              <a:t>Way 2</a:t>
            </a:r>
            <a:endParaRPr lang="en-US" sz="2000" dirty="0"/>
          </a:p>
        </p:txBody>
      </p:sp>
      <p:sp>
        <p:nvSpPr>
          <p:cNvPr id="181" name="TextBox 180"/>
          <p:cNvSpPr txBox="1"/>
          <p:nvPr/>
        </p:nvSpPr>
        <p:spPr>
          <a:xfrm>
            <a:off x="7315200" y="2667000"/>
            <a:ext cx="901337" cy="400110"/>
          </a:xfrm>
          <a:prstGeom prst="rect">
            <a:avLst/>
          </a:prstGeom>
          <a:noFill/>
        </p:spPr>
        <p:txBody>
          <a:bodyPr wrap="none" rtlCol="0">
            <a:spAutoFit/>
          </a:bodyPr>
          <a:lstStyle/>
          <a:p>
            <a:r>
              <a:rPr lang="en-US" sz="2000" dirty="0" smtClean="0"/>
              <a:t>Way 3</a:t>
            </a:r>
            <a:endParaRPr lang="en-US" sz="2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6770" name="Rectangle 2"/>
          <p:cNvSpPr>
            <a:spLocks noGrp="1" noChangeArrowheads="1"/>
          </p:cNvSpPr>
          <p:nvPr>
            <p:ph type="title"/>
          </p:nvPr>
        </p:nvSpPr>
        <p:spPr/>
        <p:txBody>
          <a:bodyPr/>
          <a:lstStyle/>
          <a:p>
            <a:r>
              <a:rPr lang="en-US"/>
              <a:t>Range of Set Associative Caches</a:t>
            </a:r>
          </a:p>
        </p:txBody>
      </p:sp>
      <p:sp>
        <p:nvSpPr>
          <p:cNvPr id="1696771" name="Rectangle 3"/>
          <p:cNvSpPr>
            <a:spLocks noGrp="1" noChangeArrowheads="1"/>
          </p:cNvSpPr>
          <p:nvPr>
            <p:ph type="body" idx="1"/>
          </p:nvPr>
        </p:nvSpPr>
        <p:spPr>
          <a:xfrm>
            <a:off x="457200" y="790575"/>
            <a:ext cx="8153400" cy="1876425"/>
          </a:xfrm>
        </p:spPr>
        <p:txBody>
          <a:bodyPr/>
          <a:lstStyle/>
          <a:p>
            <a:r>
              <a:rPr lang="en-US" dirty="0"/>
              <a:t>For a fixed size cache, each increase by a factor of two in </a:t>
            </a:r>
            <a:r>
              <a:rPr lang="en-US" dirty="0" err="1"/>
              <a:t>associativity</a:t>
            </a:r>
            <a:r>
              <a:rPr lang="en-US" dirty="0"/>
              <a:t> doubles the number of blocks per set (i.e., the number or ways) and halves the number of sets – decreases the size of the index by 1 bit and increases the size of the tag by 1 bit</a:t>
            </a:r>
          </a:p>
        </p:txBody>
      </p:sp>
      <p:sp>
        <p:nvSpPr>
          <p:cNvPr id="1696772" name="Rectangle 4"/>
          <p:cNvSpPr>
            <a:spLocks noChangeArrowheads="1"/>
          </p:cNvSpPr>
          <p:nvPr/>
        </p:nvSpPr>
        <p:spPr bwMode="auto">
          <a:xfrm>
            <a:off x="762000" y="3657600"/>
            <a:ext cx="6831013" cy="304800"/>
          </a:xfrm>
          <a:prstGeom prst="rect">
            <a:avLst/>
          </a:prstGeom>
          <a:noFill/>
          <a:ln w="12700">
            <a:solidFill>
              <a:schemeClr val="tx1"/>
            </a:solidFill>
            <a:miter lim="800000"/>
            <a:headEnd/>
            <a:tailEnd/>
          </a:ln>
          <a:effectLst/>
        </p:spPr>
        <p:txBody>
          <a:bodyPr wrap="none" anchor="ctr"/>
          <a:lstStyle/>
          <a:p>
            <a:endParaRPr lang="en-US"/>
          </a:p>
        </p:txBody>
      </p:sp>
      <p:sp>
        <p:nvSpPr>
          <p:cNvPr id="1696773" name="Line 5"/>
          <p:cNvSpPr>
            <a:spLocks noChangeShapeType="1"/>
          </p:cNvSpPr>
          <p:nvPr/>
        </p:nvSpPr>
        <p:spPr bwMode="auto">
          <a:xfrm>
            <a:off x="5916613" y="3657600"/>
            <a:ext cx="0" cy="304800"/>
          </a:xfrm>
          <a:prstGeom prst="line">
            <a:avLst/>
          </a:prstGeom>
          <a:noFill/>
          <a:ln w="12700">
            <a:solidFill>
              <a:schemeClr val="tx1"/>
            </a:solidFill>
            <a:round/>
            <a:headEnd/>
            <a:tailEnd/>
          </a:ln>
          <a:effectLst/>
        </p:spPr>
        <p:txBody>
          <a:bodyPr/>
          <a:lstStyle/>
          <a:p>
            <a:endParaRPr lang="en-US"/>
          </a:p>
        </p:txBody>
      </p:sp>
      <p:sp>
        <p:nvSpPr>
          <p:cNvPr id="1696774" name="Line 6"/>
          <p:cNvSpPr>
            <a:spLocks noChangeShapeType="1"/>
          </p:cNvSpPr>
          <p:nvPr/>
        </p:nvSpPr>
        <p:spPr bwMode="auto">
          <a:xfrm>
            <a:off x="3859213" y="3657600"/>
            <a:ext cx="0" cy="304800"/>
          </a:xfrm>
          <a:prstGeom prst="line">
            <a:avLst/>
          </a:prstGeom>
          <a:noFill/>
          <a:ln w="12700">
            <a:solidFill>
              <a:schemeClr val="tx1"/>
            </a:solidFill>
            <a:round/>
            <a:headEnd/>
            <a:tailEnd/>
          </a:ln>
          <a:effectLst/>
        </p:spPr>
        <p:txBody>
          <a:bodyPr/>
          <a:lstStyle/>
          <a:p>
            <a:endParaRPr lang="en-US"/>
          </a:p>
        </p:txBody>
      </p:sp>
      <p:sp>
        <p:nvSpPr>
          <p:cNvPr id="1696775" name="Line 7"/>
          <p:cNvSpPr>
            <a:spLocks noChangeShapeType="1"/>
          </p:cNvSpPr>
          <p:nvPr/>
        </p:nvSpPr>
        <p:spPr bwMode="auto">
          <a:xfrm>
            <a:off x="7135813" y="3657600"/>
            <a:ext cx="0" cy="304800"/>
          </a:xfrm>
          <a:prstGeom prst="line">
            <a:avLst/>
          </a:prstGeom>
          <a:noFill/>
          <a:ln w="12700">
            <a:solidFill>
              <a:schemeClr val="tx1"/>
            </a:solidFill>
            <a:round/>
            <a:headEnd/>
            <a:tailEnd/>
          </a:ln>
          <a:effectLst/>
        </p:spPr>
        <p:txBody>
          <a:bodyPr/>
          <a:lstStyle/>
          <a:p>
            <a:endParaRPr lang="en-US"/>
          </a:p>
        </p:txBody>
      </p:sp>
      <p:sp>
        <p:nvSpPr>
          <p:cNvPr id="1696776" name="Text Box 8"/>
          <p:cNvSpPr txBox="1">
            <a:spLocks noChangeArrowheads="1"/>
          </p:cNvSpPr>
          <p:nvPr/>
        </p:nvSpPr>
        <p:spPr bwMode="auto">
          <a:xfrm>
            <a:off x="5916613" y="3657600"/>
            <a:ext cx="1235075" cy="336550"/>
          </a:xfrm>
          <a:prstGeom prst="rect">
            <a:avLst/>
          </a:prstGeom>
          <a:noFill/>
          <a:ln w="12700">
            <a:noFill/>
            <a:miter lim="800000"/>
            <a:headEnd/>
            <a:tailEnd/>
          </a:ln>
          <a:effectLst/>
        </p:spPr>
        <p:txBody>
          <a:bodyPr wrap="none">
            <a:spAutoFit/>
          </a:bodyPr>
          <a:lstStyle/>
          <a:p>
            <a:r>
              <a:rPr lang="en-US" sz="1600">
                <a:solidFill>
                  <a:schemeClr val="tx1"/>
                </a:solidFill>
              </a:rPr>
              <a:t>Block offset</a:t>
            </a:r>
          </a:p>
        </p:txBody>
      </p:sp>
      <p:sp>
        <p:nvSpPr>
          <p:cNvPr id="1696777" name="Text Box 9"/>
          <p:cNvSpPr txBox="1">
            <a:spLocks noChangeArrowheads="1"/>
          </p:cNvSpPr>
          <p:nvPr/>
        </p:nvSpPr>
        <p:spPr bwMode="auto">
          <a:xfrm>
            <a:off x="7059613" y="3657600"/>
            <a:ext cx="1146175" cy="336550"/>
          </a:xfrm>
          <a:prstGeom prst="rect">
            <a:avLst/>
          </a:prstGeom>
          <a:noFill/>
          <a:ln w="12700">
            <a:noFill/>
            <a:miter lim="800000"/>
            <a:headEnd/>
            <a:tailEnd/>
          </a:ln>
          <a:effectLst/>
        </p:spPr>
        <p:txBody>
          <a:bodyPr wrap="none">
            <a:spAutoFit/>
          </a:bodyPr>
          <a:lstStyle/>
          <a:p>
            <a:r>
              <a:rPr lang="en-US" sz="1600">
                <a:solidFill>
                  <a:schemeClr val="tx1"/>
                </a:solidFill>
              </a:rPr>
              <a:t>Byte offset</a:t>
            </a:r>
          </a:p>
        </p:txBody>
      </p:sp>
      <p:sp>
        <p:nvSpPr>
          <p:cNvPr id="1696778" name="Text Box 10"/>
          <p:cNvSpPr txBox="1">
            <a:spLocks noChangeArrowheads="1"/>
          </p:cNvSpPr>
          <p:nvPr/>
        </p:nvSpPr>
        <p:spPr bwMode="auto">
          <a:xfrm>
            <a:off x="4549775" y="3657600"/>
            <a:ext cx="681038" cy="336550"/>
          </a:xfrm>
          <a:prstGeom prst="rect">
            <a:avLst/>
          </a:prstGeom>
          <a:noFill/>
          <a:ln w="12700">
            <a:noFill/>
            <a:miter lim="800000"/>
            <a:headEnd/>
            <a:tailEnd/>
          </a:ln>
          <a:effectLst/>
        </p:spPr>
        <p:txBody>
          <a:bodyPr wrap="none">
            <a:spAutoFit/>
          </a:bodyPr>
          <a:lstStyle/>
          <a:p>
            <a:r>
              <a:rPr lang="en-US" sz="1600">
                <a:solidFill>
                  <a:schemeClr val="tx1"/>
                </a:solidFill>
              </a:rPr>
              <a:t>Index</a:t>
            </a:r>
          </a:p>
        </p:txBody>
      </p:sp>
      <p:sp>
        <p:nvSpPr>
          <p:cNvPr id="1696779" name="Text Box 11"/>
          <p:cNvSpPr txBox="1">
            <a:spLocks noChangeArrowheads="1"/>
          </p:cNvSpPr>
          <p:nvPr/>
        </p:nvSpPr>
        <p:spPr bwMode="auto">
          <a:xfrm>
            <a:off x="2182813" y="3657600"/>
            <a:ext cx="533400" cy="336550"/>
          </a:xfrm>
          <a:prstGeom prst="rect">
            <a:avLst/>
          </a:prstGeom>
          <a:noFill/>
          <a:ln w="12700">
            <a:noFill/>
            <a:miter lim="800000"/>
            <a:headEnd/>
            <a:tailEnd/>
          </a:ln>
          <a:effectLst/>
        </p:spPr>
        <p:txBody>
          <a:bodyPr wrap="none">
            <a:spAutoFit/>
          </a:bodyPr>
          <a:lstStyle/>
          <a:p>
            <a:r>
              <a:rPr lang="en-US" sz="1600">
                <a:solidFill>
                  <a:schemeClr val="tx1"/>
                </a:solidFill>
              </a:rPr>
              <a:t>Tag</a:t>
            </a:r>
          </a:p>
        </p:txBody>
      </p:sp>
      <p:grpSp>
        <p:nvGrpSpPr>
          <p:cNvPr id="2" name="Group 12"/>
          <p:cNvGrpSpPr>
            <a:grpSpLocks/>
          </p:cNvGrpSpPr>
          <p:nvPr/>
        </p:nvGrpSpPr>
        <p:grpSpPr bwMode="auto">
          <a:xfrm>
            <a:off x="811213" y="4267200"/>
            <a:ext cx="3048000" cy="457200"/>
            <a:chOff x="624" y="2496"/>
            <a:chExt cx="1920" cy="288"/>
          </a:xfrm>
        </p:grpSpPr>
        <p:sp>
          <p:nvSpPr>
            <p:cNvPr id="1696781" name="Line 13"/>
            <p:cNvSpPr>
              <a:spLocks noChangeShapeType="1"/>
            </p:cNvSpPr>
            <p:nvPr/>
          </p:nvSpPr>
          <p:spPr bwMode="auto">
            <a:xfrm>
              <a:off x="2544" y="2544"/>
              <a:ext cx="0" cy="240"/>
            </a:xfrm>
            <a:prstGeom prst="line">
              <a:avLst/>
            </a:prstGeom>
            <a:noFill/>
            <a:ln w="12700">
              <a:solidFill>
                <a:schemeClr val="tx1"/>
              </a:solidFill>
              <a:round/>
              <a:headEnd/>
              <a:tailEnd/>
            </a:ln>
            <a:effectLst/>
          </p:spPr>
          <p:txBody>
            <a:bodyPr/>
            <a:lstStyle/>
            <a:p>
              <a:endParaRPr lang="en-US"/>
            </a:p>
          </p:txBody>
        </p:sp>
        <p:sp>
          <p:nvSpPr>
            <p:cNvPr id="1696782" name="Line 14"/>
            <p:cNvSpPr>
              <a:spLocks noChangeShapeType="1"/>
            </p:cNvSpPr>
            <p:nvPr/>
          </p:nvSpPr>
          <p:spPr bwMode="auto">
            <a:xfrm flipH="1">
              <a:off x="2304" y="2640"/>
              <a:ext cx="240" cy="0"/>
            </a:xfrm>
            <a:prstGeom prst="line">
              <a:avLst/>
            </a:prstGeom>
            <a:noFill/>
            <a:ln w="12700">
              <a:solidFill>
                <a:schemeClr val="tx1"/>
              </a:solidFill>
              <a:round/>
              <a:headEnd/>
              <a:tailEnd type="triangle" w="med" len="med"/>
            </a:ln>
            <a:effectLst/>
          </p:spPr>
          <p:txBody>
            <a:bodyPr/>
            <a:lstStyle/>
            <a:p>
              <a:endParaRPr lang="en-US"/>
            </a:p>
          </p:txBody>
        </p:sp>
        <p:sp>
          <p:nvSpPr>
            <p:cNvPr id="1696783" name="Text Box 15"/>
            <p:cNvSpPr txBox="1">
              <a:spLocks noChangeArrowheads="1"/>
            </p:cNvSpPr>
            <p:nvPr/>
          </p:nvSpPr>
          <p:spPr bwMode="auto">
            <a:xfrm>
              <a:off x="624" y="2496"/>
              <a:ext cx="1660" cy="231"/>
            </a:xfrm>
            <a:prstGeom prst="rect">
              <a:avLst/>
            </a:prstGeom>
            <a:noFill/>
            <a:ln w="12700">
              <a:noFill/>
              <a:miter lim="800000"/>
              <a:headEnd/>
              <a:tailEnd/>
            </a:ln>
            <a:effectLst/>
          </p:spPr>
          <p:txBody>
            <a:bodyPr wrap="none">
              <a:spAutoFit/>
            </a:bodyPr>
            <a:lstStyle/>
            <a:p>
              <a:r>
                <a:rPr lang="en-US">
                  <a:solidFill>
                    <a:schemeClr val="tx1"/>
                  </a:solidFill>
                </a:rPr>
                <a:t>Decreasing associativity</a:t>
              </a:r>
            </a:p>
          </p:txBody>
        </p:sp>
      </p:grpSp>
      <p:grpSp>
        <p:nvGrpSpPr>
          <p:cNvPr id="3" name="Group 16"/>
          <p:cNvGrpSpPr>
            <a:grpSpLocks/>
          </p:cNvGrpSpPr>
          <p:nvPr/>
        </p:nvGrpSpPr>
        <p:grpSpPr bwMode="auto">
          <a:xfrm>
            <a:off x="3859213" y="4676775"/>
            <a:ext cx="4673600" cy="1190625"/>
            <a:chOff x="2544" y="2832"/>
            <a:chExt cx="2944" cy="750"/>
          </a:xfrm>
        </p:grpSpPr>
        <p:sp>
          <p:nvSpPr>
            <p:cNvPr id="1696785" name="Line 17"/>
            <p:cNvSpPr>
              <a:spLocks noChangeShapeType="1"/>
            </p:cNvSpPr>
            <p:nvPr/>
          </p:nvSpPr>
          <p:spPr bwMode="auto">
            <a:xfrm flipV="1">
              <a:off x="2544" y="2976"/>
              <a:ext cx="1296" cy="0"/>
            </a:xfrm>
            <a:prstGeom prst="line">
              <a:avLst/>
            </a:prstGeom>
            <a:noFill/>
            <a:ln w="12700">
              <a:solidFill>
                <a:schemeClr val="tx1"/>
              </a:solidFill>
              <a:round/>
              <a:headEnd/>
              <a:tailEnd type="triangle" w="med" len="med"/>
            </a:ln>
            <a:effectLst/>
          </p:spPr>
          <p:txBody>
            <a:bodyPr/>
            <a:lstStyle/>
            <a:p>
              <a:endParaRPr lang="en-US"/>
            </a:p>
          </p:txBody>
        </p:sp>
        <p:sp>
          <p:nvSpPr>
            <p:cNvPr id="1696786" name="Line 18"/>
            <p:cNvSpPr>
              <a:spLocks noChangeShapeType="1"/>
            </p:cNvSpPr>
            <p:nvPr/>
          </p:nvSpPr>
          <p:spPr bwMode="auto">
            <a:xfrm>
              <a:off x="3840" y="2832"/>
              <a:ext cx="0" cy="288"/>
            </a:xfrm>
            <a:prstGeom prst="line">
              <a:avLst/>
            </a:prstGeom>
            <a:noFill/>
            <a:ln w="12700">
              <a:solidFill>
                <a:schemeClr val="tx1"/>
              </a:solidFill>
              <a:round/>
              <a:headEnd/>
              <a:tailEnd/>
            </a:ln>
            <a:effectLst/>
          </p:spPr>
          <p:txBody>
            <a:bodyPr/>
            <a:lstStyle/>
            <a:p>
              <a:endParaRPr lang="en-US"/>
            </a:p>
          </p:txBody>
        </p:sp>
        <p:sp>
          <p:nvSpPr>
            <p:cNvPr id="1696787" name="Text Box 19"/>
            <p:cNvSpPr txBox="1">
              <a:spLocks noChangeArrowheads="1"/>
            </p:cNvSpPr>
            <p:nvPr/>
          </p:nvSpPr>
          <p:spPr bwMode="auto">
            <a:xfrm>
              <a:off x="3828" y="2832"/>
              <a:ext cx="1660" cy="750"/>
            </a:xfrm>
            <a:prstGeom prst="rect">
              <a:avLst/>
            </a:prstGeom>
            <a:noFill/>
            <a:ln w="12700">
              <a:noFill/>
              <a:miter lim="800000"/>
              <a:headEnd/>
              <a:tailEnd/>
            </a:ln>
            <a:effectLst/>
          </p:spPr>
          <p:txBody>
            <a:bodyPr wrap="none">
              <a:spAutoFit/>
            </a:bodyPr>
            <a:lstStyle/>
            <a:p>
              <a:r>
                <a:rPr lang="en-US">
                  <a:solidFill>
                    <a:schemeClr val="tx1"/>
                  </a:solidFill>
                </a:rPr>
                <a:t>Fully associative</a:t>
              </a:r>
            </a:p>
            <a:p>
              <a:r>
                <a:rPr lang="en-US">
                  <a:solidFill>
                    <a:schemeClr val="tx1"/>
                  </a:solidFill>
                </a:rPr>
                <a:t>(only </a:t>
              </a:r>
              <a:r>
                <a:rPr lang="en-US"/>
                <a:t>one set</a:t>
              </a:r>
              <a:r>
                <a:rPr lang="en-US">
                  <a:solidFill>
                    <a:schemeClr val="tx1"/>
                  </a:solidFill>
                </a:rPr>
                <a:t>)</a:t>
              </a:r>
            </a:p>
            <a:p>
              <a:r>
                <a:rPr lang="en-US">
                  <a:solidFill>
                    <a:schemeClr val="tx1"/>
                  </a:solidFill>
                </a:rPr>
                <a:t>Tag is all the bits except</a:t>
              </a:r>
            </a:p>
            <a:p>
              <a:r>
                <a:rPr lang="en-US">
                  <a:solidFill>
                    <a:schemeClr val="tx1"/>
                  </a:solidFill>
                </a:rPr>
                <a:t>block and byte offset</a:t>
              </a:r>
            </a:p>
          </p:txBody>
        </p:sp>
      </p:grpSp>
      <p:grpSp>
        <p:nvGrpSpPr>
          <p:cNvPr id="4" name="Group 20"/>
          <p:cNvGrpSpPr>
            <a:grpSpLocks/>
          </p:cNvGrpSpPr>
          <p:nvPr/>
        </p:nvGrpSpPr>
        <p:grpSpPr bwMode="auto">
          <a:xfrm>
            <a:off x="1420813" y="4875212"/>
            <a:ext cx="2438403" cy="1276349"/>
            <a:chOff x="960" y="3168"/>
            <a:chExt cx="1536" cy="804"/>
          </a:xfrm>
        </p:grpSpPr>
        <p:sp>
          <p:nvSpPr>
            <p:cNvPr id="1696789" name="Line 21"/>
            <p:cNvSpPr>
              <a:spLocks noChangeShapeType="1"/>
            </p:cNvSpPr>
            <p:nvPr/>
          </p:nvSpPr>
          <p:spPr bwMode="auto">
            <a:xfrm flipH="1">
              <a:off x="2064" y="3312"/>
              <a:ext cx="432" cy="0"/>
            </a:xfrm>
            <a:prstGeom prst="line">
              <a:avLst/>
            </a:prstGeom>
            <a:noFill/>
            <a:ln w="12700">
              <a:solidFill>
                <a:schemeClr val="tx1"/>
              </a:solidFill>
              <a:round/>
              <a:headEnd/>
              <a:tailEnd type="triangle" w="med" len="med"/>
            </a:ln>
            <a:effectLst/>
          </p:spPr>
          <p:txBody>
            <a:bodyPr/>
            <a:lstStyle/>
            <a:p>
              <a:endParaRPr lang="en-US"/>
            </a:p>
          </p:txBody>
        </p:sp>
        <p:sp>
          <p:nvSpPr>
            <p:cNvPr id="1696790" name="Line 22"/>
            <p:cNvSpPr>
              <a:spLocks noChangeShapeType="1"/>
            </p:cNvSpPr>
            <p:nvPr/>
          </p:nvSpPr>
          <p:spPr bwMode="auto">
            <a:xfrm>
              <a:off x="2064" y="3168"/>
              <a:ext cx="0" cy="288"/>
            </a:xfrm>
            <a:prstGeom prst="line">
              <a:avLst/>
            </a:prstGeom>
            <a:noFill/>
            <a:ln w="12700">
              <a:solidFill>
                <a:schemeClr val="tx1"/>
              </a:solidFill>
              <a:round/>
              <a:headEnd/>
              <a:tailEnd/>
            </a:ln>
            <a:effectLst/>
          </p:spPr>
          <p:txBody>
            <a:bodyPr/>
            <a:lstStyle/>
            <a:p>
              <a:endParaRPr lang="en-US"/>
            </a:p>
          </p:txBody>
        </p:sp>
        <p:sp>
          <p:nvSpPr>
            <p:cNvPr id="1696791" name="Text Box 23"/>
            <p:cNvSpPr txBox="1">
              <a:spLocks noChangeArrowheads="1"/>
            </p:cNvSpPr>
            <p:nvPr/>
          </p:nvSpPr>
          <p:spPr bwMode="auto">
            <a:xfrm>
              <a:off x="960" y="3216"/>
              <a:ext cx="1505" cy="756"/>
            </a:xfrm>
            <a:prstGeom prst="rect">
              <a:avLst/>
            </a:prstGeom>
            <a:noFill/>
            <a:ln w="12700">
              <a:noFill/>
              <a:miter lim="800000"/>
              <a:headEnd/>
              <a:tailEnd/>
            </a:ln>
            <a:effectLst/>
          </p:spPr>
          <p:txBody>
            <a:bodyPr wrap="square">
              <a:spAutoFit/>
            </a:bodyPr>
            <a:lstStyle/>
            <a:p>
              <a:r>
                <a:rPr lang="en-US" dirty="0">
                  <a:solidFill>
                    <a:schemeClr val="tx1"/>
                  </a:solidFill>
                </a:rPr>
                <a:t>Direct mapped</a:t>
              </a:r>
            </a:p>
            <a:p>
              <a:r>
                <a:rPr lang="en-US" dirty="0">
                  <a:solidFill>
                    <a:schemeClr val="tx1"/>
                  </a:solidFill>
                </a:rPr>
                <a:t>(only </a:t>
              </a:r>
              <a:r>
                <a:rPr lang="en-US" dirty="0"/>
                <a:t>one way</a:t>
              </a:r>
              <a:r>
                <a:rPr lang="en-US" dirty="0">
                  <a:solidFill>
                    <a:schemeClr val="tx1"/>
                  </a:solidFill>
                </a:rPr>
                <a:t>)</a:t>
              </a:r>
            </a:p>
            <a:p>
              <a:r>
                <a:rPr lang="en-US" dirty="0">
                  <a:solidFill>
                    <a:schemeClr val="tx1"/>
                  </a:solidFill>
                </a:rPr>
                <a:t>Smaller </a:t>
              </a:r>
              <a:r>
                <a:rPr lang="en-US" dirty="0" smtClean="0">
                  <a:solidFill>
                    <a:schemeClr val="tx1"/>
                  </a:solidFill>
                </a:rPr>
                <a:t>tags, only a single comparator</a:t>
              </a:r>
              <a:endParaRPr lang="en-US" dirty="0">
                <a:solidFill>
                  <a:schemeClr val="tx1"/>
                </a:solidFill>
              </a:endParaRPr>
            </a:p>
          </p:txBody>
        </p:sp>
      </p:grpSp>
      <p:grpSp>
        <p:nvGrpSpPr>
          <p:cNvPr id="5" name="Group 24"/>
          <p:cNvGrpSpPr>
            <a:grpSpLocks/>
          </p:cNvGrpSpPr>
          <p:nvPr/>
        </p:nvGrpSpPr>
        <p:grpSpPr bwMode="auto">
          <a:xfrm>
            <a:off x="3859213" y="4038600"/>
            <a:ext cx="2914650" cy="457200"/>
            <a:chOff x="2544" y="2256"/>
            <a:chExt cx="1836" cy="288"/>
          </a:xfrm>
        </p:grpSpPr>
        <p:sp>
          <p:nvSpPr>
            <p:cNvPr id="1696793" name="Line 25"/>
            <p:cNvSpPr>
              <a:spLocks noChangeShapeType="1"/>
            </p:cNvSpPr>
            <p:nvPr/>
          </p:nvSpPr>
          <p:spPr bwMode="auto">
            <a:xfrm>
              <a:off x="2544" y="2400"/>
              <a:ext cx="240" cy="0"/>
            </a:xfrm>
            <a:prstGeom prst="line">
              <a:avLst/>
            </a:prstGeom>
            <a:noFill/>
            <a:ln w="12700">
              <a:solidFill>
                <a:schemeClr val="tx1"/>
              </a:solidFill>
              <a:round/>
              <a:headEnd/>
              <a:tailEnd type="triangle" w="med" len="med"/>
            </a:ln>
            <a:effectLst/>
          </p:spPr>
          <p:txBody>
            <a:bodyPr/>
            <a:lstStyle/>
            <a:p>
              <a:endParaRPr lang="en-US"/>
            </a:p>
          </p:txBody>
        </p:sp>
        <p:sp>
          <p:nvSpPr>
            <p:cNvPr id="1696794" name="Text Box 26"/>
            <p:cNvSpPr txBox="1">
              <a:spLocks noChangeArrowheads="1"/>
            </p:cNvSpPr>
            <p:nvPr/>
          </p:nvSpPr>
          <p:spPr bwMode="auto">
            <a:xfrm>
              <a:off x="2784" y="2304"/>
              <a:ext cx="1596" cy="231"/>
            </a:xfrm>
            <a:prstGeom prst="rect">
              <a:avLst/>
            </a:prstGeom>
            <a:noFill/>
            <a:ln w="12700">
              <a:noFill/>
              <a:miter lim="800000"/>
              <a:headEnd/>
              <a:tailEnd/>
            </a:ln>
            <a:effectLst/>
          </p:spPr>
          <p:txBody>
            <a:bodyPr wrap="none">
              <a:spAutoFit/>
            </a:bodyPr>
            <a:lstStyle/>
            <a:p>
              <a:r>
                <a:rPr lang="en-US">
                  <a:solidFill>
                    <a:schemeClr val="tx1"/>
                  </a:solidFill>
                </a:rPr>
                <a:t>Increasing associativity</a:t>
              </a:r>
            </a:p>
          </p:txBody>
        </p:sp>
        <p:sp>
          <p:nvSpPr>
            <p:cNvPr id="1696795" name="Line 27"/>
            <p:cNvSpPr>
              <a:spLocks noChangeShapeType="1"/>
            </p:cNvSpPr>
            <p:nvPr/>
          </p:nvSpPr>
          <p:spPr bwMode="auto">
            <a:xfrm>
              <a:off x="2544" y="2256"/>
              <a:ext cx="0" cy="288"/>
            </a:xfrm>
            <a:prstGeom prst="line">
              <a:avLst/>
            </a:prstGeom>
            <a:noFill/>
            <a:ln w="12700">
              <a:solidFill>
                <a:schemeClr val="tx1"/>
              </a:solidFill>
              <a:round/>
              <a:headEnd/>
              <a:tailEnd/>
            </a:ln>
            <a:effectLst/>
          </p:spPr>
          <p:txBody>
            <a:bodyPr/>
            <a:lstStyle/>
            <a:p>
              <a:endParaRPr lang="en-US"/>
            </a:p>
          </p:txBody>
        </p:sp>
      </p:grpSp>
      <p:grpSp>
        <p:nvGrpSpPr>
          <p:cNvPr id="6" name="Group 37"/>
          <p:cNvGrpSpPr>
            <a:grpSpLocks/>
          </p:cNvGrpSpPr>
          <p:nvPr/>
        </p:nvGrpSpPr>
        <p:grpSpPr bwMode="auto">
          <a:xfrm>
            <a:off x="4164013" y="2971800"/>
            <a:ext cx="1517650" cy="793750"/>
            <a:chOff x="2448" y="1968"/>
            <a:chExt cx="956" cy="500"/>
          </a:xfrm>
        </p:grpSpPr>
        <p:sp>
          <p:nvSpPr>
            <p:cNvPr id="1696797" name="Line 29"/>
            <p:cNvSpPr>
              <a:spLocks noChangeShapeType="1"/>
            </p:cNvSpPr>
            <p:nvPr/>
          </p:nvSpPr>
          <p:spPr bwMode="auto">
            <a:xfrm flipV="1">
              <a:off x="2880" y="2180"/>
              <a:ext cx="0" cy="288"/>
            </a:xfrm>
            <a:prstGeom prst="line">
              <a:avLst/>
            </a:prstGeom>
            <a:noFill/>
            <a:ln w="12700">
              <a:solidFill>
                <a:schemeClr val="tx1"/>
              </a:solidFill>
              <a:round/>
              <a:headEnd/>
              <a:tailEnd type="triangle" w="med" len="med"/>
            </a:ln>
            <a:effectLst/>
          </p:spPr>
          <p:txBody>
            <a:bodyPr/>
            <a:lstStyle/>
            <a:p>
              <a:endParaRPr lang="en-US"/>
            </a:p>
          </p:txBody>
        </p:sp>
        <p:sp>
          <p:nvSpPr>
            <p:cNvPr id="1696798" name="Text Box 30"/>
            <p:cNvSpPr txBox="1">
              <a:spLocks noChangeArrowheads="1"/>
            </p:cNvSpPr>
            <p:nvPr/>
          </p:nvSpPr>
          <p:spPr bwMode="auto">
            <a:xfrm>
              <a:off x="2448" y="1968"/>
              <a:ext cx="956" cy="212"/>
            </a:xfrm>
            <a:prstGeom prst="rect">
              <a:avLst/>
            </a:prstGeom>
            <a:noFill/>
            <a:ln w="12700">
              <a:noFill/>
              <a:miter lim="800000"/>
              <a:headEnd/>
              <a:tailEnd/>
            </a:ln>
            <a:effectLst/>
          </p:spPr>
          <p:txBody>
            <a:bodyPr wrap="none">
              <a:spAutoFit/>
            </a:bodyPr>
            <a:lstStyle/>
            <a:p>
              <a:r>
                <a:rPr lang="en-US" sz="1600">
                  <a:solidFill>
                    <a:schemeClr val="tx1"/>
                  </a:solidFill>
                </a:rPr>
                <a:t>Selects the set</a:t>
              </a:r>
            </a:p>
          </p:txBody>
        </p:sp>
      </p:grpSp>
      <p:grpSp>
        <p:nvGrpSpPr>
          <p:cNvPr id="7" name="Group 38"/>
          <p:cNvGrpSpPr>
            <a:grpSpLocks/>
          </p:cNvGrpSpPr>
          <p:nvPr/>
        </p:nvGrpSpPr>
        <p:grpSpPr bwMode="auto">
          <a:xfrm>
            <a:off x="1497013" y="2971800"/>
            <a:ext cx="2139950" cy="793750"/>
            <a:chOff x="960" y="1968"/>
            <a:chExt cx="1348" cy="500"/>
          </a:xfrm>
        </p:grpSpPr>
        <p:sp>
          <p:nvSpPr>
            <p:cNvPr id="1696799" name="Text Box 31"/>
            <p:cNvSpPr txBox="1">
              <a:spLocks noChangeArrowheads="1"/>
            </p:cNvSpPr>
            <p:nvPr/>
          </p:nvSpPr>
          <p:spPr bwMode="auto">
            <a:xfrm>
              <a:off x="960" y="1968"/>
              <a:ext cx="1348" cy="212"/>
            </a:xfrm>
            <a:prstGeom prst="rect">
              <a:avLst/>
            </a:prstGeom>
            <a:noFill/>
            <a:ln w="12700">
              <a:noFill/>
              <a:miter lim="800000"/>
              <a:headEnd/>
              <a:tailEnd/>
            </a:ln>
            <a:effectLst/>
          </p:spPr>
          <p:txBody>
            <a:bodyPr wrap="none">
              <a:spAutoFit/>
            </a:bodyPr>
            <a:lstStyle/>
            <a:p>
              <a:r>
                <a:rPr lang="en-US" sz="1600">
                  <a:solidFill>
                    <a:schemeClr val="tx1"/>
                  </a:solidFill>
                </a:rPr>
                <a:t>Used for tag compare</a:t>
              </a:r>
            </a:p>
          </p:txBody>
        </p:sp>
        <p:sp>
          <p:nvSpPr>
            <p:cNvPr id="1696800" name="Line 32"/>
            <p:cNvSpPr>
              <a:spLocks noChangeShapeType="1"/>
            </p:cNvSpPr>
            <p:nvPr/>
          </p:nvSpPr>
          <p:spPr bwMode="auto">
            <a:xfrm flipV="1">
              <a:off x="1584" y="2180"/>
              <a:ext cx="0" cy="288"/>
            </a:xfrm>
            <a:prstGeom prst="line">
              <a:avLst/>
            </a:prstGeom>
            <a:noFill/>
            <a:ln w="12700">
              <a:solidFill>
                <a:schemeClr val="tx1"/>
              </a:solidFill>
              <a:round/>
              <a:headEnd/>
              <a:tailEnd type="triangle" w="med" len="med"/>
            </a:ln>
            <a:effectLst/>
          </p:spPr>
          <p:txBody>
            <a:bodyPr/>
            <a:lstStyle/>
            <a:p>
              <a:endParaRPr lang="en-US"/>
            </a:p>
          </p:txBody>
        </p:sp>
      </p:grpSp>
      <p:grpSp>
        <p:nvGrpSpPr>
          <p:cNvPr id="8" name="Group 36"/>
          <p:cNvGrpSpPr>
            <a:grpSpLocks/>
          </p:cNvGrpSpPr>
          <p:nvPr/>
        </p:nvGrpSpPr>
        <p:grpSpPr bwMode="auto">
          <a:xfrm>
            <a:off x="5840413" y="2971800"/>
            <a:ext cx="2770187" cy="793750"/>
            <a:chOff x="3504" y="1968"/>
            <a:chExt cx="1745" cy="500"/>
          </a:xfrm>
        </p:grpSpPr>
        <p:sp>
          <p:nvSpPr>
            <p:cNvPr id="1696801" name="Line 33"/>
            <p:cNvSpPr>
              <a:spLocks noChangeShapeType="1"/>
            </p:cNvSpPr>
            <p:nvPr/>
          </p:nvSpPr>
          <p:spPr bwMode="auto">
            <a:xfrm flipV="1">
              <a:off x="3936" y="2180"/>
              <a:ext cx="0" cy="288"/>
            </a:xfrm>
            <a:prstGeom prst="line">
              <a:avLst/>
            </a:prstGeom>
            <a:noFill/>
            <a:ln w="12700">
              <a:solidFill>
                <a:schemeClr val="tx1"/>
              </a:solidFill>
              <a:round/>
              <a:headEnd/>
              <a:tailEnd type="triangle" w="med" len="med"/>
            </a:ln>
            <a:effectLst/>
          </p:spPr>
          <p:txBody>
            <a:bodyPr/>
            <a:lstStyle/>
            <a:p>
              <a:endParaRPr lang="en-US"/>
            </a:p>
          </p:txBody>
        </p:sp>
        <p:sp>
          <p:nvSpPr>
            <p:cNvPr id="1696802" name="Text Box 34"/>
            <p:cNvSpPr txBox="1">
              <a:spLocks noChangeArrowheads="1"/>
            </p:cNvSpPr>
            <p:nvPr/>
          </p:nvSpPr>
          <p:spPr bwMode="auto">
            <a:xfrm>
              <a:off x="3504" y="1968"/>
              <a:ext cx="1745" cy="212"/>
            </a:xfrm>
            <a:prstGeom prst="rect">
              <a:avLst/>
            </a:prstGeom>
            <a:noFill/>
            <a:ln w="12700">
              <a:noFill/>
              <a:miter lim="800000"/>
              <a:headEnd/>
              <a:tailEnd/>
            </a:ln>
            <a:effectLst/>
          </p:spPr>
          <p:txBody>
            <a:bodyPr wrap="none">
              <a:spAutoFit/>
            </a:bodyPr>
            <a:lstStyle/>
            <a:p>
              <a:r>
                <a:rPr lang="en-US" sz="1600">
                  <a:solidFill>
                    <a:schemeClr val="tx1"/>
                  </a:solidFill>
                </a:rPr>
                <a:t>Selects the word in the block</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right)">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right)">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8466" name="Rectangle 2"/>
          <p:cNvSpPr>
            <a:spLocks noGrp="1" noChangeArrowheads="1"/>
          </p:cNvSpPr>
          <p:nvPr>
            <p:ph type="title"/>
          </p:nvPr>
        </p:nvSpPr>
        <p:spPr/>
        <p:txBody>
          <a:bodyPr/>
          <a:lstStyle/>
          <a:p>
            <a:r>
              <a:rPr lang="en-US"/>
              <a:t>The “Memory Wall”</a:t>
            </a:r>
          </a:p>
        </p:txBody>
      </p:sp>
      <p:sp>
        <p:nvSpPr>
          <p:cNvPr id="1598467" name="Rectangle 3"/>
          <p:cNvSpPr>
            <a:spLocks noGrp="1" noChangeArrowheads="1"/>
          </p:cNvSpPr>
          <p:nvPr>
            <p:ph type="body" sz="half" idx="1"/>
          </p:nvPr>
        </p:nvSpPr>
        <p:spPr>
          <a:xfrm>
            <a:off x="533400" y="914400"/>
            <a:ext cx="8001000" cy="383695"/>
          </a:xfrm>
        </p:spPr>
        <p:txBody>
          <a:bodyPr/>
          <a:lstStyle/>
          <a:p>
            <a:r>
              <a:rPr lang="en-US" dirty="0" smtClean="0"/>
              <a:t>Processor </a:t>
            </a:r>
            <a:r>
              <a:rPr lang="en-US" dirty="0" err="1"/>
              <a:t>vs</a:t>
            </a:r>
            <a:r>
              <a:rPr lang="en-US" dirty="0"/>
              <a:t> DRAM speed </a:t>
            </a:r>
            <a:r>
              <a:rPr lang="en-US" dirty="0" smtClean="0"/>
              <a:t>disparity continues </a:t>
            </a:r>
            <a:r>
              <a:rPr lang="en-US" dirty="0"/>
              <a:t>to grow</a:t>
            </a:r>
          </a:p>
        </p:txBody>
      </p:sp>
      <p:graphicFrame>
        <p:nvGraphicFramePr>
          <p:cNvPr id="1598468" name="Object 4"/>
          <p:cNvGraphicFramePr>
            <a:graphicFrameLocks noGrp="1" noChangeAspect="1"/>
          </p:cNvGraphicFramePr>
          <p:nvPr>
            <p:ph sz="half" idx="2"/>
          </p:nvPr>
        </p:nvGraphicFramePr>
        <p:xfrm>
          <a:off x="1676400" y="1371600"/>
          <a:ext cx="6324600" cy="4229100"/>
        </p:xfrm>
        <a:graphic>
          <a:graphicData uri="http://schemas.openxmlformats.org/presentationml/2006/ole">
            <mc:AlternateContent xmlns:mc="http://schemas.openxmlformats.org/markup-compatibility/2006">
              <mc:Choice xmlns:v="urn:schemas-microsoft-com:vml" Requires="v">
                <p:oleObj spid="_x0000_s2055" name="Chart" r:id="rId3" imgW="6096000" imgH="4076630" progId="MSGraph.Chart.8">
                  <p:embed followColorScheme="full"/>
                </p:oleObj>
              </mc:Choice>
              <mc:Fallback>
                <p:oleObj name="Chart" r:id="rId3" imgW="6096000" imgH="4076630" progId="MSGraph.Chart.8">
                  <p:embed followColorScheme="full"/>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1371600"/>
                        <a:ext cx="6324600" cy="422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98470" name="Text Box 6"/>
          <p:cNvSpPr txBox="1">
            <a:spLocks noChangeArrowheads="1"/>
          </p:cNvSpPr>
          <p:nvPr/>
        </p:nvSpPr>
        <p:spPr bwMode="auto">
          <a:xfrm rot="-5400000">
            <a:off x="237128" y="3043207"/>
            <a:ext cx="2635658" cy="400110"/>
          </a:xfrm>
          <a:prstGeom prst="rect">
            <a:avLst/>
          </a:prstGeom>
          <a:noFill/>
          <a:ln w="12700">
            <a:noFill/>
            <a:miter lim="800000"/>
            <a:headEnd/>
            <a:tailEnd/>
          </a:ln>
          <a:effectLst/>
        </p:spPr>
        <p:txBody>
          <a:bodyPr wrap="none">
            <a:spAutoFit/>
          </a:bodyPr>
          <a:lstStyle/>
          <a:p>
            <a:r>
              <a:rPr lang="en-US" sz="2000" dirty="0"/>
              <a:t>Clocks per instruction</a:t>
            </a:r>
          </a:p>
        </p:txBody>
      </p:sp>
      <p:sp>
        <p:nvSpPr>
          <p:cNvPr id="1598471" name="Text Box 7"/>
          <p:cNvSpPr txBox="1">
            <a:spLocks noChangeArrowheads="1"/>
          </p:cNvSpPr>
          <p:nvPr/>
        </p:nvSpPr>
        <p:spPr bwMode="auto">
          <a:xfrm rot="-5400000">
            <a:off x="5418901" y="2941607"/>
            <a:ext cx="3092513" cy="400110"/>
          </a:xfrm>
          <a:prstGeom prst="rect">
            <a:avLst/>
          </a:prstGeom>
          <a:noFill/>
          <a:ln w="12700">
            <a:noFill/>
            <a:miter lim="800000"/>
            <a:headEnd/>
            <a:tailEnd/>
          </a:ln>
          <a:effectLst/>
        </p:spPr>
        <p:txBody>
          <a:bodyPr wrap="none">
            <a:spAutoFit/>
          </a:bodyPr>
          <a:lstStyle/>
          <a:p>
            <a:r>
              <a:rPr lang="en-US" sz="2000" dirty="0">
                <a:solidFill>
                  <a:schemeClr val="accent2"/>
                </a:solidFill>
              </a:rPr>
              <a:t>Clocks per DRAM access</a:t>
            </a:r>
          </a:p>
        </p:txBody>
      </p:sp>
      <p:sp>
        <p:nvSpPr>
          <p:cNvPr id="7" name="Rectangle 7"/>
          <p:cNvSpPr>
            <a:spLocks noChangeArrowheads="1"/>
          </p:cNvSpPr>
          <p:nvPr/>
        </p:nvSpPr>
        <p:spPr bwMode="auto">
          <a:xfrm>
            <a:off x="685800" y="5715000"/>
            <a:ext cx="8001000" cy="753027"/>
          </a:xfrm>
          <a:prstGeom prst="rect">
            <a:avLst/>
          </a:prstGeom>
          <a:noFill/>
          <a:ln w="12700">
            <a:noFill/>
            <a:miter lim="800000"/>
            <a:headEnd/>
            <a:tailEnd/>
          </a:ln>
          <a:effectLst/>
        </p:spPr>
        <p:txBody>
          <a:bodyPr lIns="63500" tIns="25400" rIns="63500" bIns="25400">
            <a:spAutoFit/>
          </a:bodyPr>
          <a:lstStyle/>
          <a:p>
            <a:pPr marL="287338" indent="-287338">
              <a:lnSpc>
                <a:spcPct val="95000"/>
              </a:lnSpc>
              <a:spcBef>
                <a:spcPct val="25000"/>
              </a:spcBef>
              <a:buClr>
                <a:schemeClr val="accent1"/>
              </a:buClr>
              <a:buSzPct val="75000"/>
              <a:buFont typeface="Wingdings" pitchFamily="2" charset="2"/>
              <a:buChar char="q"/>
            </a:pPr>
            <a:r>
              <a:rPr lang="en-US" sz="2400" dirty="0">
                <a:solidFill>
                  <a:schemeClr val="tx1"/>
                </a:solidFill>
              </a:rPr>
              <a:t>Good memory hierarchy (cache) design is increasingly important to overall performance</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5746" name="Rectangle 2"/>
          <p:cNvSpPr>
            <a:spLocks noGrp="1" noChangeArrowheads="1"/>
          </p:cNvSpPr>
          <p:nvPr>
            <p:ph type="title"/>
          </p:nvPr>
        </p:nvSpPr>
        <p:spPr/>
        <p:txBody>
          <a:bodyPr/>
          <a:lstStyle/>
          <a:p>
            <a:r>
              <a:rPr lang="en-US"/>
              <a:t>Costs of Set Associative Caches</a:t>
            </a:r>
          </a:p>
        </p:txBody>
      </p:sp>
      <p:sp>
        <p:nvSpPr>
          <p:cNvPr id="1695747" name="Rectangle 3"/>
          <p:cNvSpPr>
            <a:spLocks noGrp="1" noChangeArrowheads="1"/>
          </p:cNvSpPr>
          <p:nvPr>
            <p:ph type="body" idx="1"/>
          </p:nvPr>
        </p:nvSpPr>
        <p:spPr>
          <a:xfrm>
            <a:off x="381000" y="762000"/>
            <a:ext cx="8458200" cy="5653088"/>
          </a:xfrm>
        </p:spPr>
        <p:txBody>
          <a:bodyPr/>
          <a:lstStyle/>
          <a:p>
            <a:pPr>
              <a:lnSpc>
                <a:spcPct val="100000"/>
              </a:lnSpc>
              <a:spcBef>
                <a:spcPts val="600"/>
              </a:spcBef>
            </a:pPr>
            <a:r>
              <a:rPr lang="en-US" dirty="0"/>
              <a:t>When a miss occurs, which way’s block do we pick for replacement?</a:t>
            </a:r>
          </a:p>
          <a:p>
            <a:pPr lvl="1">
              <a:lnSpc>
                <a:spcPct val="100000"/>
              </a:lnSpc>
              <a:spcBef>
                <a:spcPts val="600"/>
              </a:spcBef>
            </a:pPr>
            <a:r>
              <a:rPr lang="en-US" dirty="0"/>
              <a:t>Least Recently Used (LRU): the block replaced is the one that    has been unused for the longest time</a:t>
            </a:r>
          </a:p>
          <a:p>
            <a:pPr lvl="2">
              <a:lnSpc>
                <a:spcPct val="100000"/>
              </a:lnSpc>
              <a:spcBef>
                <a:spcPts val="600"/>
              </a:spcBef>
            </a:pPr>
            <a:r>
              <a:rPr lang="en-US" dirty="0"/>
              <a:t>Must have hardware to keep track of when each way’s block was   used relative to the other blocks in the set</a:t>
            </a:r>
          </a:p>
          <a:p>
            <a:pPr lvl="2">
              <a:lnSpc>
                <a:spcPct val="100000"/>
              </a:lnSpc>
              <a:spcBef>
                <a:spcPts val="600"/>
              </a:spcBef>
            </a:pPr>
            <a:r>
              <a:rPr lang="en-US" dirty="0"/>
              <a:t>For 2-way set associative, takes </a:t>
            </a:r>
            <a:r>
              <a:rPr lang="en-US" dirty="0">
                <a:solidFill>
                  <a:schemeClr val="accent1"/>
                </a:solidFill>
              </a:rPr>
              <a:t>one bit per set</a:t>
            </a:r>
            <a:r>
              <a:rPr lang="en-US" dirty="0"/>
              <a:t> </a:t>
            </a:r>
            <a:r>
              <a:rPr lang="en-US" dirty="0">
                <a:cs typeface="Arial" charset="0"/>
              </a:rPr>
              <a:t>→</a:t>
            </a:r>
            <a:r>
              <a:rPr lang="en-US" dirty="0"/>
              <a:t> set the bit when a block is referenced (and reset the other way’s bit)</a:t>
            </a:r>
          </a:p>
          <a:p>
            <a:pPr>
              <a:lnSpc>
                <a:spcPct val="100000"/>
              </a:lnSpc>
              <a:spcBef>
                <a:spcPts val="600"/>
              </a:spcBef>
            </a:pPr>
            <a:r>
              <a:rPr lang="en-US" dirty="0"/>
              <a:t>N-way set associative cache costs</a:t>
            </a:r>
          </a:p>
          <a:p>
            <a:pPr lvl="1">
              <a:lnSpc>
                <a:spcPct val="100000"/>
              </a:lnSpc>
              <a:spcBef>
                <a:spcPts val="600"/>
              </a:spcBef>
            </a:pPr>
            <a:r>
              <a:rPr lang="en-US" dirty="0"/>
              <a:t>N comparators (delay and area)</a:t>
            </a:r>
          </a:p>
          <a:p>
            <a:pPr lvl="1">
              <a:lnSpc>
                <a:spcPct val="100000"/>
              </a:lnSpc>
              <a:spcBef>
                <a:spcPts val="600"/>
              </a:spcBef>
            </a:pPr>
            <a:r>
              <a:rPr lang="en-US" dirty="0"/>
              <a:t>MUX delay (set selection) before data is available</a:t>
            </a:r>
          </a:p>
          <a:p>
            <a:pPr lvl="1">
              <a:lnSpc>
                <a:spcPct val="100000"/>
              </a:lnSpc>
              <a:spcBef>
                <a:spcPts val="600"/>
              </a:spcBef>
            </a:pPr>
            <a:r>
              <a:rPr lang="en-US" dirty="0"/>
              <a:t>Data available </a:t>
            </a:r>
            <a:r>
              <a:rPr lang="en-US" dirty="0">
                <a:solidFill>
                  <a:schemeClr val="accent1"/>
                </a:solidFill>
              </a:rPr>
              <a:t>after</a:t>
            </a:r>
            <a:r>
              <a:rPr lang="en-US" dirty="0"/>
              <a:t> set selection (and Hit/Miss decision).   In a direct mapped cache, the cache block is available </a:t>
            </a:r>
            <a:r>
              <a:rPr lang="en-US" dirty="0">
                <a:solidFill>
                  <a:schemeClr val="accent1"/>
                </a:solidFill>
              </a:rPr>
              <a:t>before</a:t>
            </a:r>
            <a:r>
              <a:rPr lang="en-US" dirty="0"/>
              <a:t> the Hit/Miss decision</a:t>
            </a:r>
          </a:p>
          <a:p>
            <a:pPr lvl="2">
              <a:lnSpc>
                <a:spcPct val="100000"/>
              </a:lnSpc>
              <a:spcBef>
                <a:spcPts val="600"/>
              </a:spcBef>
            </a:pPr>
            <a:r>
              <a:rPr lang="en-US" dirty="0"/>
              <a:t>So its not possible to just assume a hit and continue and recover later if it was a miss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957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957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9574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9574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9574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9574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9574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9574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957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574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2914" name="Rectangle 2"/>
          <p:cNvSpPr>
            <a:spLocks noGrp="1" noChangeArrowheads="1"/>
          </p:cNvSpPr>
          <p:nvPr>
            <p:ph type="title"/>
          </p:nvPr>
        </p:nvSpPr>
        <p:spPr/>
        <p:txBody>
          <a:bodyPr/>
          <a:lstStyle/>
          <a:p>
            <a:r>
              <a:rPr lang="en-US"/>
              <a:t>Benefits of Set Associative Caches</a:t>
            </a:r>
          </a:p>
        </p:txBody>
      </p:sp>
      <p:sp>
        <p:nvSpPr>
          <p:cNvPr id="1702915" name="Rectangle 3"/>
          <p:cNvSpPr>
            <a:spLocks noGrp="1" noChangeArrowheads="1"/>
          </p:cNvSpPr>
          <p:nvPr>
            <p:ph type="body" sz="half" idx="1"/>
          </p:nvPr>
        </p:nvSpPr>
        <p:spPr>
          <a:xfrm>
            <a:off x="533400" y="762000"/>
            <a:ext cx="8153400" cy="781050"/>
          </a:xfrm>
        </p:spPr>
        <p:txBody>
          <a:bodyPr/>
          <a:lstStyle/>
          <a:p>
            <a:r>
              <a:rPr lang="en-US"/>
              <a:t>The choice of direct mapped or set associative depends on the cost of a miss versus the cost of implementation</a:t>
            </a:r>
          </a:p>
        </p:txBody>
      </p:sp>
      <p:graphicFrame>
        <p:nvGraphicFramePr>
          <p:cNvPr id="1702941" name="Object 29"/>
          <p:cNvGraphicFramePr>
            <a:graphicFrameLocks noGrp="1" noChangeAspect="1"/>
          </p:cNvGraphicFramePr>
          <p:nvPr>
            <p:ph sz="half" idx="2"/>
          </p:nvPr>
        </p:nvGraphicFramePr>
        <p:xfrm>
          <a:off x="1600200" y="1524000"/>
          <a:ext cx="5867400" cy="4310063"/>
        </p:xfrm>
        <a:graphic>
          <a:graphicData uri="http://schemas.openxmlformats.org/presentationml/2006/ole">
            <mc:AlternateContent xmlns:mc="http://schemas.openxmlformats.org/markup-compatibility/2006">
              <mc:Choice xmlns:v="urn:schemas-microsoft-com:vml" Requires="v">
                <p:oleObj spid="_x0000_s6151" name="Chart" r:id="rId4" imgW="6715125" imgH="4934009" progId="MSGraph.Chart.8">
                  <p:embed followColorScheme="full"/>
                </p:oleObj>
              </mc:Choice>
              <mc:Fallback>
                <p:oleObj name="Chart" r:id="rId4" imgW="6715125" imgH="4934009" progId="MSGraph.Chart.8">
                  <p:embed followColorScheme="full"/>
                  <p:pic>
                    <p:nvPicPr>
                      <p:cNvPr id="0" name="Object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1524000"/>
                        <a:ext cx="5867400" cy="431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02943" name="Text Box 31"/>
          <p:cNvSpPr txBox="1">
            <a:spLocks noChangeArrowheads="1"/>
          </p:cNvSpPr>
          <p:nvPr/>
        </p:nvSpPr>
        <p:spPr bwMode="auto">
          <a:xfrm>
            <a:off x="6248400" y="4495800"/>
            <a:ext cx="2895600" cy="825500"/>
          </a:xfrm>
          <a:prstGeom prst="rect">
            <a:avLst/>
          </a:prstGeom>
          <a:noFill/>
          <a:ln w="12700">
            <a:noFill/>
            <a:miter lim="800000"/>
            <a:headEnd/>
            <a:tailEnd/>
          </a:ln>
          <a:effectLst/>
        </p:spPr>
        <p:txBody>
          <a:bodyPr>
            <a:spAutoFit/>
          </a:bodyPr>
          <a:lstStyle/>
          <a:p>
            <a:r>
              <a:rPr lang="en-US" sz="1600">
                <a:solidFill>
                  <a:schemeClr val="accent2"/>
                </a:solidFill>
              </a:rPr>
              <a:t>Data from Hennessy &amp; Patterson, </a:t>
            </a:r>
            <a:r>
              <a:rPr lang="en-US" sz="1600" i="1">
                <a:solidFill>
                  <a:schemeClr val="accent2"/>
                </a:solidFill>
              </a:rPr>
              <a:t>Computer Architecture</a:t>
            </a:r>
            <a:r>
              <a:rPr lang="en-US" sz="1600">
                <a:solidFill>
                  <a:schemeClr val="accent2"/>
                </a:solidFill>
              </a:rPr>
              <a:t>, 2003</a:t>
            </a:r>
          </a:p>
        </p:txBody>
      </p:sp>
      <p:sp>
        <p:nvSpPr>
          <p:cNvPr id="1702944" name="Rectangle 32"/>
          <p:cNvSpPr>
            <a:spLocks noChangeArrowheads="1"/>
          </p:cNvSpPr>
          <p:nvPr/>
        </p:nvSpPr>
        <p:spPr bwMode="auto">
          <a:xfrm>
            <a:off x="533400" y="5715000"/>
            <a:ext cx="8001000" cy="781050"/>
          </a:xfrm>
          <a:prstGeom prst="rect">
            <a:avLst/>
          </a:prstGeom>
          <a:noFill/>
          <a:ln w="12700">
            <a:noFill/>
            <a:miter lim="800000"/>
            <a:headEnd/>
            <a:tailEnd/>
          </a:ln>
          <a:effectLst/>
        </p:spPr>
        <p:txBody>
          <a:bodyPr lIns="63500" tIns="25400" rIns="63500" bIns="25400">
            <a:spAutoFit/>
          </a:bodyPr>
          <a:lstStyle/>
          <a:p>
            <a:pPr marL="287338" indent="-287338">
              <a:spcBef>
                <a:spcPct val="30000"/>
              </a:spcBef>
              <a:buClr>
                <a:schemeClr val="accent1"/>
              </a:buClr>
              <a:buSzPct val="75000"/>
              <a:buFont typeface="Wingdings" pitchFamily="2" charset="2"/>
              <a:buChar char="q"/>
            </a:pPr>
            <a:r>
              <a:rPr lang="en-US" sz="2400">
                <a:solidFill>
                  <a:schemeClr val="tx1"/>
                </a:solidFill>
              </a:rPr>
              <a:t>Largest gains are in going from direct mapped to 2-way (20%+ reduction in miss rate)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029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294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0866" name="Rectangle 2"/>
          <p:cNvSpPr>
            <a:spLocks noGrp="1" noChangeArrowheads="1"/>
          </p:cNvSpPr>
          <p:nvPr>
            <p:ph type="title"/>
          </p:nvPr>
        </p:nvSpPr>
        <p:spPr/>
        <p:txBody>
          <a:bodyPr/>
          <a:lstStyle/>
          <a:p>
            <a:r>
              <a:rPr lang="en-US"/>
              <a:t>Reducing Cache Miss Rates #2</a:t>
            </a:r>
          </a:p>
        </p:txBody>
      </p:sp>
      <p:sp>
        <p:nvSpPr>
          <p:cNvPr id="1700867" name="Rectangle 3"/>
          <p:cNvSpPr>
            <a:spLocks noGrp="1" noChangeArrowheads="1"/>
          </p:cNvSpPr>
          <p:nvPr>
            <p:ph type="body" idx="1"/>
          </p:nvPr>
        </p:nvSpPr>
        <p:spPr>
          <a:xfrm>
            <a:off x="533400" y="838200"/>
            <a:ext cx="8153400" cy="5545108"/>
          </a:xfrm>
        </p:spPr>
        <p:txBody>
          <a:bodyPr/>
          <a:lstStyle/>
          <a:p>
            <a:pPr marL="457200" indent="-457200">
              <a:lnSpc>
                <a:spcPct val="100000"/>
              </a:lnSpc>
              <a:spcBef>
                <a:spcPts val="600"/>
              </a:spcBef>
              <a:buFont typeface="Wingdings" pitchFamily="2" charset="2"/>
              <a:buAutoNum type="arabicPeriod" startAt="2"/>
            </a:pPr>
            <a:r>
              <a:rPr lang="en-US" dirty="0"/>
              <a:t>Use multiple levels of caches</a:t>
            </a:r>
          </a:p>
          <a:p>
            <a:pPr marL="876300" lvl="1" indent="-381000">
              <a:lnSpc>
                <a:spcPct val="100000"/>
              </a:lnSpc>
              <a:spcBef>
                <a:spcPts val="600"/>
              </a:spcBef>
            </a:pPr>
            <a:endParaRPr lang="en-US" dirty="0"/>
          </a:p>
          <a:p>
            <a:pPr marL="457200" indent="-457200">
              <a:lnSpc>
                <a:spcPct val="100000"/>
              </a:lnSpc>
              <a:spcBef>
                <a:spcPts val="600"/>
              </a:spcBef>
            </a:pPr>
            <a:r>
              <a:rPr lang="en-US" dirty="0"/>
              <a:t>With advancing technology have more than enough room on the die for bigger L1 caches </a:t>
            </a:r>
            <a:r>
              <a:rPr lang="en-US" i="1" dirty="0"/>
              <a:t>or</a:t>
            </a:r>
            <a:r>
              <a:rPr lang="en-US" dirty="0"/>
              <a:t> for a second level of caches – normally a </a:t>
            </a:r>
            <a:r>
              <a:rPr lang="en-US" dirty="0">
                <a:solidFill>
                  <a:schemeClr val="accent1"/>
                </a:solidFill>
              </a:rPr>
              <a:t>unified</a:t>
            </a:r>
            <a:r>
              <a:rPr lang="en-US" dirty="0"/>
              <a:t> L2 cache (i.e., it holds both instructions and data) and in some cases even a unified L3 cache</a:t>
            </a:r>
          </a:p>
          <a:p>
            <a:pPr marL="457200" indent="-457200">
              <a:lnSpc>
                <a:spcPct val="100000"/>
              </a:lnSpc>
              <a:spcBef>
                <a:spcPts val="600"/>
              </a:spcBef>
            </a:pPr>
            <a:r>
              <a:rPr lang="en-US" dirty="0"/>
              <a:t>For our example, </a:t>
            </a:r>
            <a:r>
              <a:rPr lang="en-US" dirty="0" err="1"/>
              <a:t>CPI</a:t>
            </a:r>
            <a:r>
              <a:rPr lang="en-US" baseline="-25000" dirty="0" err="1"/>
              <a:t>ideal</a:t>
            </a:r>
            <a:r>
              <a:rPr lang="en-US" dirty="0"/>
              <a:t> of 2, 100 cycle miss penalty (to main memory</a:t>
            </a:r>
            <a:r>
              <a:rPr lang="en-US" dirty="0" smtClean="0"/>
              <a:t>) and a 25 cycle miss penalty (to UL2$), </a:t>
            </a:r>
            <a:r>
              <a:rPr lang="en-US" dirty="0"/>
              <a:t>36% load/stores, a 2% (4%) </a:t>
            </a:r>
            <a:r>
              <a:rPr lang="en-US" dirty="0" smtClean="0"/>
              <a:t>L1 I</a:t>
            </a:r>
            <a:r>
              <a:rPr lang="en-US" dirty="0"/>
              <a:t>$ (D$) miss rate, add </a:t>
            </a:r>
            <a:r>
              <a:rPr lang="en-US" dirty="0" smtClean="0"/>
              <a:t>a 0.5</a:t>
            </a:r>
            <a:r>
              <a:rPr lang="en-US" dirty="0"/>
              <a:t>% </a:t>
            </a:r>
            <a:r>
              <a:rPr lang="en-US" dirty="0" smtClean="0"/>
              <a:t>UL2$ miss </a:t>
            </a:r>
            <a:r>
              <a:rPr lang="en-US" dirty="0"/>
              <a:t>rate</a:t>
            </a:r>
          </a:p>
          <a:p>
            <a:pPr marL="1312863" lvl="2" indent="-342900">
              <a:lnSpc>
                <a:spcPct val="100000"/>
              </a:lnSpc>
              <a:spcBef>
                <a:spcPts val="600"/>
              </a:spcBef>
            </a:pPr>
            <a:endParaRPr lang="en-US" sz="1200" dirty="0"/>
          </a:p>
          <a:p>
            <a:pPr marL="876300" lvl="1" indent="-381000">
              <a:lnSpc>
                <a:spcPct val="100000"/>
              </a:lnSpc>
              <a:spcBef>
                <a:spcPts val="600"/>
              </a:spcBef>
              <a:buFont typeface="Monotype Sorts" pitchFamily="2" charset="2"/>
              <a:buNone/>
            </a:pPr>
            <a:r>
              <a:rPr lang="en-US" dirty="0" err="1"/>
              <a:t>CPI</a:t>
            </a:r>
            <a:r>
              <a:rPr lang="en-US" baseline="-25000" dirty="0" err="1"/>
              <a:t>stalls</a:t>
            </a:r>
            <a:r>
              <a:rPr lang="en-US" baseline="-25000" dirty="0"/>
              <a:t> </a:t>
            </a:r>
            <a:r>
              <a:rPr lang="en-US" dirty="0"/>
              <a:t> =  2  +  .02</a:t>
            </a:r>
            <a:r>
              <a:rPr lang="en-US" dirty="0">
                <a:cs typeface="Arial" charset="0"/>
              </a:rPr>
              <a:t>×</a:t>
            </a:r>
            <a:r>
              <a:rPr lang="en-US" dirty="0"/>
              <a:t>25  +  .36</a:t>
            </a:r>
            <a:r>
              <a:rPr lang="en-US" dirty="0">
                <a:cs typeface="Arial" charset="0"/>
              </a:rPr>
              <a:t>×</a:t>
            </a:r>
            <a:r>
              <a:rPr lang="en-US" dirty="0"/>
              <a:t>.04</a:t>
            </a:r>
            <a:r>
              <a:rPr lang="en-US" dirty="0">
                <a:cs typeface="Arial" charset="0"/>
              </a:rPr>
              <a:t>×</a:t>
            </a:r>
            <a:r>
              <a:rPr lang="en-US" dirty="0"/>
              <a:t>25  +  .005</a:t>
            </a:r>
            <a:r>
              <a:rPr lang="en-US" dirty="0">
                <a:cs typeface="Arial" charset="0"/>
              </a:rPr>
              <a:t>×100  + 					.36×.005×100  =  3.54                                                                	          </a:t>
            </a:r>
            <a:r>
              <a:rPr lang="en-US" dirty="0" smtClean="0">
                <a:cs typeface="Arial" charset="0"/>
              </a:rPr>
              <a:t>			(</a:t>
            </a:r>
            <a:r>
              <a:rPr lang="en-US" dirty="0">
                <a:cs typeface="Arial" charset="0"/>
              </a:rPr>
              <a:t>as compared to 5.44 with no L2$)</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00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0086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0086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008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0867"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5986" name="Rectangle 2"/>
          <p:cNvSpPr>
            <a:spLocks noGrp="1" noChangeArrowheads="1"/>
          </p:cNvSpPr>
          <p:nvPr>
            <p:ph type="title"/>
          </p:nvPr>
        </p:nvSpPr>
        <p:spPr/>
        <p:txBody>
          <a:bodyPr/>
          <a:lstStyle/>
          <a:p>
            <a:r>
              <a:rPr lang="en-US"/>
              <a:t>Multilevel Cache Design Considerations</a:t>
            </a:r>
          </a:p>
        </p:txBody>
      </p:sp>
      <p:sp>
        <p:nvSpPr>
          <p:cNvPr id="1705987" name="Rectangle 3"/>
          <p:cNvSpPr>
            <a:spLocks noGrp="1" noChangeArrowheads="1"/>
          </p:cNvSpPr>
          <p:nvPr>
            <p:ph type="body" idx="1"/>
          </p:nvPr>
        </p:nvSpPr>
        <p:spPr>
          <a:xfrm>
            <a:off x="533400" y="762000"/>
            <a:ext cx="8153400" cy="5626669"/>
          </a:xfrm>
        </p:spPr>
        <p:txBody>
          <a:bodyPr/>
          <a:lstStyle/>
          <a:p>
            <a:r>
              <a:rPr lang="en-US" dirty="0"/>
              <a:t>Design considerations for L1 and L2 caches are very different</a:t>
            </a:r>
          </a:p>
          <a:p>
            <a:pPr lvl="1"/>
            <a:r>
              <a:rPr lang="en-US" dirty="0"/>
              <a:t>Primary cache should focus on </a:t>
            </a:r>
            <a:r>
              <a:rPr lang="en-US" dirty="0">
                <a:solidFill>
                  <a:schemeClr val="accent1"/>
                </a:solidFill>
              </a:rPr>
              <a:t>minimizing hit time</a:t>
            </a:r>
            <a:r>
              <a:rPr lang="en-US" dirty="0"/>
              <a:t> in support of a shorter clock cycle</a:t>
            </a:r>
          </a:p>
          <a:p>
            <a:pPr lvl="2"/>
            <a:r>
              <a:rPr lang="en-US" dirty="0"/>
              <a:t>Smaller with smaller block sizes</a:t>
            </a:r>
          </a:p>
          <a:p>
            <a:pPr lvl="1"/>
            <a:r>
              <a:rPr lang="en-US" dirty="0"/>
              <a:t>Secondary cache(s) should focus on </a:t>
            </a:r>
            <a:r>
              <a:rPr lang="en-US" dirty="0">
                <a:solidFill>
                  <a:schemeClr val="accent1"/>
                </a:solidFill>
              </a:rPr>
              <a:t>reducing miss rate</a:t>
            </a:r>
            <a:r>
              <a:rPr lang="en-US" dirty="0"/>
              <a:t> to reduce the penalty of long main memory access times</a:t>
            </a:r>
          </a:p>
          <a:p>
            <a:pPr lvl="2"/>
            <a:r>
              <a:rPr lang="en-US" dirty="0"/>
              <a:t>Larger with larger block </a:t>
            </a:r>
            <a:r>
              <a:rPr lang="en-US" dirty="0" smtClean="0"/>
              <a:t>sizes</a:t>
            </a:r>
          </a:p>
          <a:p>
            <a:pPr lvl="2"/>
            <a:r>
              <a:rPr lang="en-US" dirty="0" smtClean="0"/>
              <a:t>Higher levels of </a:t>
            </a:r>
            <a:r>
              <a:rPr lang="en-US" dirty="0" err="1" smtClean="0"/>
              <a:t>associativity</a:t>
            </a:r>
            <a:endParaRPr lang="en-US" dirty="0"/>
          </a:p>
          <a:p>
            <a:r>
              <a:rPr lang="en-US" dirty="0"/>
              <a:t>The miss penalty of the L1 cache is significantly reduced by the presence of an L2 cache – so it can be smaller (i.e., faster) but have a higher miss rate</a:t>
            </a:r>
          </a:p>
          <a:p>
            <a:r>
              <a:rPr lang="en-US" dirty="0"/>
              <a:t>For the L2 cache, hit time is less important than miss rate</a:t>
            </a:r>
          </a:p>
          <a:p>
            <a:pPr lvl="1"/>
            <a:r>
              <a:rPr lang="en-US" dirty="0"/>
              <a:t>The L2$ hit time determines L1$’s miss penalty</a:t>
            </a:r>
          </a:p>
          <a:p>
            <a:pPr lvl="1"/>
            <a:r>
              <a:rPr lang="en-US" dirty="0"/>
              <a:t>L2$ local miss rate &gt;&gt; than the global miss rate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059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059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0598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0598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0598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0598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05987">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0598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05987">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0598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5987"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7010" name="Rectangle 2"/>
          <p:cNvSpPr>
            <a:spLocks noGrp="1" noChangeArrowheads="1"/>
          </p:cNvSpPr>
          <p:nvPr>
            <p:ph type="title"/>
          </p:nvPr>
        </p:nvSpPr>
        <p:spPr/>
        <p:txBody>
          <a:bodyPr/>
          <a:lstStyle/>
          <a:p>
            <a:r>
              <a:rPr lang="en-US"/>
              <a:t>Two Machines’ Cache Parameters</a:t>
            </a:r>
          </a:p>
        </p:txBody>
      </p:sp>
      <p:graphicFrame>
        <p:nvGraphicFramePr>
          <p:cNvPr id="1707128" name="Group 120"/>
          <p:cNvGraphicFramePr>
            <a:graphicFrameLocks noGrp="1"/>
          </p:cNvGraphicFramePr>
          <p:nvPr/>
        </p:nvGraphicFramePr>
        <p:xfrm>
          <a:off x="304800" y="990600"/>
          <a:ext cx="8534400" cy="5394960"/>
        </p:xfrm>
        <a:graphic>
          <a:graphicData uri="http://schemas.openxmlformats.org/drawingml/2006/table">
            <a:tbl>
              <a:tblPr/>
              <a:tblGrid>
                <a:gridCol w="2157743"/>
                <a:gridCol w="3110944"/>
                <a:gridCol w="3265713"/>
              </a:tblGrid>
              <a:tr h="312738">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endParaRPr kumimoji="0" lang="en-US" sz="18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1" i="0" u="none" strike="noStrike" cap="none" normalizeH="0" baseline="0" dirty="0" smtClean="0">
                          <a:ln>
                            <a:noFill/>
                          </a:ln>
                          <a:solidFill>
                            <a:schemeClr val="tx1"/>
                          </a:solidFill>
                          <a:effectLst/>
                          <a:latin typeface="Arial" charset="0"/>
                        </a:rPr>
                        <a:t>Intel Nehalem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1" i="0" u="none" strike="noStrike" cap="none" normalizeH="0" baseline="0" dirty="0" smtClean="0">
                          <a:ln>
                            <a:noFill/>
                          </a:ln>
                          <a:solidFill>
                            <a:schemeClr val="tx1"/>
                          </a:solidFill>
                          <a:effectLst/>
                          <a:latin typeface="Arial" charset="0"/>
                        </a:rPr>
                        <a:t>AMD Barcelona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03225">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L1 cache organization &amp; size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defRPr/>
                      </a:pPr>
                      <a:r>
                        <a:rPr kumimoji="0" lang="en-US" sz="1800" b="0" i="0" u="none" strike="noStrike" cap="none" normalizeH="0" baseline="0" dirty="0" smtClean="0">
                          <a:ln>
                            <a:noFill/>
                          </a:ln>
                          <a:solidFill>
                            <a:schemeClr val="tx1"/>
                          </a:solidFill>
                          <a:effectLst/>
                          <a:latin typeface="Arial" charset="0"/>
                        </a:rPr>
                        <a:t>Split I$ and D$; 32KB for each per core; 64B blocks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defRPr/>
                      </a:pPr>
                      <a:r>
                        <a:rPr kumimoji="0" lang="en-US" sz="1800" b="0" i="0" u="none" strike="noStrike" cap="none" normalizeH="0" baseline="0" dirty="0" smtClean="0">
                          <a:ln>
                            <a:noFill/>
                          </a:ln>
                          <a:solidFill>
                            <a:schemeClr val="tx1"/>
                          </a:solidFill>
                          <a:effectLst/>
                          <a:latin typeface="Arial" charset="0"/>
                        </a:rPr>
                        <a:t>Split I$ and D$; 64KB for each per core; 64B blocks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L1 </a:t>
                      </a:r>
                      <a:r>
                        <a:rPr kumimoji="0" lang="en-US" sz="1800" b="0" i="0" u="none" strike="noStrike" cap="none" normalizeH="0" baseline="0" dirty="0" err="1" smtClean="0">
                          <a:ln>
                            <a:noFill/>
                          </a:ln>
                          <a:solidFill>
                            <a:schemeClr val="tx1"/>
                          </a:solidFill>
                          <a:effectLst/>
                          <a:latin typeface="Arial" charset="0"/>
                        </a:rPr>
                        <a:t>associativity</a:t>
                      </a:r>
                      <a:endParaRPr kumimoji="0" lang="en-US" sz="18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4-way (I), 8-way (D) set assoc.; ~LRU replacement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2-way set assoc.; LRU replacement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L1 write policy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write-back, write-allocate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write-back, write-allocate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11150">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L2 cache organization &amp; size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Unified; 256MB (0.25MB) per core; 64B blocks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Unified; 512KB (0.5MB) per core; 64B blocks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L2 </a:t>
                      </a:r>
                      <a:r>
                        <a:rPr kumimoji="0" lang="en-US" sz="1800" b="0" i="0" u="none" strike="noStrike" cap="none" normalizeH="0" baseline="0" dirty="0" err="1" smtClean="0">
                          <a:ln>
                            <a:noFill/>
                          </a:ln>
                          <a:solidFill>
                            <a:schemeClr val="tx1"/>
                          </a:solidFill>
                          <a:effectLst/>
                          <a:latin typeface="Arial" charset="0"/>
                        </a:rPr>
                        <a:t>associativity</a:t>
                      </a:r>
                      <a:endParaRPr kumimoji="0" lang="en-US" sz="18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8-way set assoc.; ~LRU</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16-way set assoc.; ~LRU</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L2 write policy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smtClean="0">
                          <a:ln>
                            <a:noFill/>
                          </a:ln>
                          <a:solidFill>
                            <a:schemeClr val="tx1"/>
                          </a:solidFill>
                          <a:effectLst/>
                          <a:latin typeface="Arial" charset="0"/>
                        </a:rPr>
                        <a:t>write-back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write-back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L2 write policy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write-back, write-allocate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write-back, write-allocate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L3 cache organization &amp; size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Unified; 8192KB (8MB) shared by cores; 64B blocks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Unified; 2048KB (2MB) shared by cores; 64B blocks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L3 </a:t>
                      </a:r>
                      <a:r>
                        <a:rPr kumimoji="0" lang="en-US" sz="1800" b="0" i="0" u="none" strike="noStrike" cap="none" normalizeH="0" baseline="0" dirty="0" err="1" smtClean="0">
                          <a:ln>
                            <a:noFill/>
                          </a:ln>
                          <a:solidFill>
                            <a:schemeClr val="tx1"/>
                          </a:solidFill>
                          <a:effectLst/>
                          <a:latin typeface="Arial" charset="0"/>
                        </a:rPr>
                        <a:t>associativity</a:t>
                      </a:r>
                      <a:endParaRPr kumimoji="0" lang="en-US" sz="18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16-way set assoc.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32-way set assoc.; evict block shared by fewest cores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L3 write policy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write-back, write-allocate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chemeClr val="accent1"/>
                        </a:buClr>
                        <a:buSzPct val="75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write-back; write-allocate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FSM Cache Controller</a:t>
            </a:r>
            <a:endParaRPr lang="en-US" dirty="0"/>
          </a:p>
        </p:txBody>
      </p:sp>
      <p:sp>
        <p:nvSpPr>
          <p:cNvPr id="3" name="Content Placeholder 2"/>
          <p:cNvSpPr>
            <a:spLocks noGrp="1"/>
          </p:cNvSpPr>
          <p:nvPr>
            <p:ph idx="1"/>
          </p:nvPr>
        </p:nvSpPr>
        <p:spPr>
          <a:xfrm>
            <a:off x="533400" y="914400"/>
            <a:ext cx="8305800" cy="2445798"/>
          </a:xfrm>
        </p:spPr>
        <p:txBody>
          <a:bodyPr/>
          <a:lstStyle/>
          <a:p>
            <a:r>
              <a:rPr lang="en-US" dirty="0" smtClean="0"/>
              <a:t>Key characteristics for a simple L1 cache</a:t>
            </a:r>
          </a:p>
          <a:p>
            <a:pPr lvl="1"/>
            <a:r>
              <a:rPr lang="en-US" dirty="0" smtClean="0"/>
              <a:t>Direct mapped</a:t>
            </a:r>
          </a:p>
          <a:p>
            <a:pPr lvl="1"/>
            <a:r>
              <a:rPr lang="en-US" dirty="0" smtClean="0"/>
              <a:t>Write-back using write-allocate</a:t>
            </a:r>
          </a:p>
          <a:p>
            <a:pPr lvl="1"/>
            <a:r>
              <a:rPr lang="en-US" dirty="0" smtClean="0"/>
              <a:t>Block size of 4 32-bit words (so 16B); Cache size of 16KB (so 1024 blocks)</a:t>
            </a:r>
          </a:p>
          <a:p>
            <a:pPr lvl="1"/>
            <a:r>
              <a:rPr lang="en-US" dirty="0" smtClean="0"/>
              <a:t>18-bit tags, 10-bit index, 2-bit block offset, 2-bit byte offset, dirty bit, valid bit, LRU bits (if set associative)</a:t>
            </a:r>
          </a:p>
        </p:txBody>
      </p:sp>
      <p:sp>
        <p:nvSpPr>
          <p:cNvPr id="5" name="TextBox 4"/>
          <p:cNvSpPr txBox="1"/>
          <p:nvPr/>
        </p:nvSpPr>
        <p:spPr>
          <a:xfrm>
            <a:off x="3780140" y="3810000"/>
            <a:ext cx="1645002" cy="2308324"/>
          </a:xfrm>
          <a:prstGeom prst="rect">
            <a:avLst/>
          </a:prstGeom>
          <a:noFill/>
          <a:ln>
            <a:solidFill>
              <a:schemeClr val="tx1"/>
            </a:solidFill>
          </a:ln>
        </p:spPr>
        <p:txBody>
          <a:bodyPr wrap="none" rtlCol="0">
            <a:spAutoFit/>
          </a:bodyPr>
          <a:lstStyle/>
          <a:p>
            <a:r>
              <a:rPr lang="en-US" dirty="0" smtClean="0"/>
              <a:t>  </a:t>
            </a:r>
          </a:p>
          <a:p>
            <a:pPr algn="ctr"/>
            <a:r>
              <a:rPr lang="en-US" dirty="0" smtClean="0">
                <a:solidFill>
                  <a:schemeClr val="tx1"/>
                </a:solidFill>
              </a:rPr>
              <a:t>Cache</a:t>
            </a:r>
          </a:p>
          <a:p>
            <a:pPr algn="ctr"/>
            <a:r>
              <a:rPr lang="en-US" dirty="0" smtClean="0">
                <a:solidFill>
                  <a:schemeClr val="tx1"/>
                </a:solidFill>
              </a:rPr>
              <a:t> &amp;</a:t>
            </a:r>
          </a:p>
          <a:p>
            <a:pPr algn="ctr"/>
            <a:r>
              <a:rPr lang="en-US" dirty="0" smtClean="0">
                <a:solidFill>
                  <a:schemeClr val="tx1"/>
                </a:solidFill>
              </a:rPr>
              <a:t> Cache</a:t>
            </a:r>
          </a:p>
          <a:p>
            <a:pPr algn="ctr"/>
            <a:r>
              <a:rPr lang="en-US" dirty="0" smtClean="0">
                <a:solidFill>
                  <a:schemeClr val="tx1"/>
                </a:solidFill>
              </a:rPr>
              <a:t>    Controller   </a:t>
            </a:r>
          </a:p>
          <a:p>
            <a:endParaRPr lang="en-US" dirty="0" smtClean="0">
              <a:solidFill>
                <a:schemeClr val="tx1"/>
              </a:solidFill>
            </a:endParaRPr>
          </a:p>
          <a:p>
            <a:r>
              <a:rPr lang="en-US" dirty="0" smtClean="0"/>
              <a:t> </a:t>
            </a:r>
          </a:p>
          <a:p>
            <a:endParaRPr lang="en-US" dirty="0"/>
          </a:p>
        </p:txBody>
      </p:sp>
      <p:sp>
        <p:nvSpPr>
          <p:cNvPr id="8" name="TextBox 7"/>
          <p:cNvSpPr txBox="1"/>
          <p:nvPr/>
        </p:nvSpPr>
        <p:spPr>
          <a:xfrm>
            <a:off x="1600200" y="3810000"/>
            <a:ext cx="1847622" cy="369332"/>
          </a:xfrm>
          <a:prstGeom prst="rect">
            <a:avLst/>
          </a:prstGeom>
          <a:noFill/>
        </p:spPr>
        <p:txBody>
          <a:bodyPr wrap="none" rtlCol="0">
            <a:spAutoFit/>
          </a:bodyPr>
          <a:lstStyle/>
          <a:p>
            <a:r>
              <a:rPr lang="en-US" dirty="0" smtClean="0">
                <a:solidFill>
                  <a:schemeClr val="tx1"/>
                </a:solidFill>
              </a:rPr>
              <a:t>1-bit Read/Write</a:t>
            </a:r>
            <a:endParaRPr lang="en-US" dirty="0">
              <a:solidFill>
                <a:schemeClr val="tx1"/>
              </a:solidFill>
            </a:endParaRPr>
          </a:p>
        </p:txBody>
      </p:sp>
      <p:sp>
        <p:nvSpPr>
          <p:cNvPr id="10" name="TextBox 9"/>
          <p:cNvSpPr txBox="1"/>
          <p:nvPr/>
        </p:nvSpPr>
        <p:spPr>
          <a:xfrm rot="16200000">
            <a:off x="100223" y="4553382"/>
            <a:ext cx="1571264" cy="461665"/>
          </a:xfrm>
          <a:prstGeom prst="rect">
            <a:avLst/>
          </a:prstGeom>
          <a:noFill/>
        </p:spPr>
        <p:txBody>
          <a:bodyPr wrap="none" rtlCol="0">
            <a:spAutoFit/>
          </a:bodyPr>
          <a:lstStyle/>
          <a:p>
            <a:r>
              <a:rPr lang="en-US" sz="2400" dirty="0" smtClean="0">
                <a:solidFill>
                  <a:schemeClr val="tx1"/>
                </a:solidFill>
              </a:rPr>
              <a:t>Processor</a:t>
            </a:r>
            <a:endParaRPr lang="en-US" sz="2400" dirty="0">
              <a:solidFill>
                <a:schemeClr val="tx1"/>
              </a:solidFill>
            </a:endParaRPr>
          </a:p>
        </p:txBody>
      </p:sp>
      <p:sp>
        <p:nvSpPr>
          <p:cNvPr id="11" name="TextBox 10"/>
          <p:cNvSpPr txBox="1"/>
          <p:nvPr/>
        </p:nvSpPr>
        <p:spPr>
          <a:xfrm rot="16200000">
            <a:off x="7206552" y="4604448"/>
            <a:ext cx="2050561" cy="461665"/>
          </a:xfrm>
          <a:prstGeom prst="rect">
            <a:avLst/>
          </a:prstGeom>
          <a:noFill/>
        </p:spPr>
        <p:txBody>
          <a:bodyPr wrap="none" rtlCol="0">
            <a:spAutoFit/>
          </a:bodyPr>
          <a:lstStyle/>
          <a:p>
            <a:r>
              <a:rPr lang="en-US" sz="2400" dirty="0" smtClean="0">
                <a:solidFill>
                  <a:schemeClr val="tx1"/>
                </a:solidFill>
              </a:rPr>
              <a:t>DDR SDRAM</a:t>
            </a:r>
            <a:endParaRPr lang="en-US" sz="2400" dirty="0">
              <a:solidFill>
                <a:schemeClr val="tx1"/>
              </a:solidFill>
            </a:endParaRPr>
          </a:p>
        </p:txBody>
      </p:sp>
      <p:sp>
        <p:nvSpPr>
          <p:cNvPr id="12" name="TextBox 11"/>
          <p:cNvSpPr txBox="1"/>
          <p:nvPr/>
        </p:nvSpPr>
        <p:spPr>
          <a:xfrm>
            <a:off x="1600200" y="4191000"/>
            <a:ext cx="1193468" cy="369332"/>
          </a:xfrm>
          <a:prstGeom prst="rect">
            <a:avLst/>
          </a:prstGeom>
          <a:noFill/>
        </p:spPr>
        <p:txBody>
          <a:bodyPr wrap="none" rtlCol="0">
            <a:spAutoFit/>
          </a:bodyPr>
          <a:lstStyle/>
          <a:p>
            <a:r>
              <a:rPr lang="en-US" dirty="0" smtClean="0">
                <a:solidFill>
                  <a:schemeClr val="tx1"/>
                </a:solidFill>
              </a:rPr>
              <a:t>1-bit Valid</a:t>
            </a:r>
            <a:endParaRPr lang="en-US" dirty="0">
              <a:solidFill>
                <a:schemeClr val="tx1"/>
              </a:solidFill>
            </a:endParaRPr>
          </a:p>
        </p:txBody>
      </p:sp>
      <p:cxnSp>
        <p:nvCxnSpPr>
          <p:cNvPr id="15" name="Straight Arrow Connector 14"/>
          <p:cNvCxnSpPr/>
          <p:nvPr/>
        </p:nvCxnSpPr>
        <p:spPr bwMode="auto">
          <a:xfrm>
            <a:off x="3429000" y="4038600"/>
            <a:ext cx="381000" cy="1588"/>
          </a:xfrm>
          <a:prstGeom prst="straightConnector1">
            <a:avLst/>
          </a:prstGeom>
          <a:noFill/>
          <a:ln w="12700" cap="flat" cmpd="sng" algn="ctr">
            <a:solidFill>
              <a:schemeClr val="tx1"/>
            </a:solidFill>
            <a:prstDash val="solid"/>
            <a:round/>
            <a:headEnd type="none" w="med" len="med"/>
            <a:tailEnd type="arrow"/>
          </a:ln>
          <a:effectLst/>
        </p:spPr>
      </p:cxnSp>
      <p:cxnSp>
        <p:nvCxnSpPr>
          <p:cNvPr id="16" name="Straight Arrow Connector 15"/>
          <p:cNvCxnSpPr/>
          <p:nvPr/>
        </p:nvCxnSpPr>
        <p:spPr bwMode="auto">
          <a:xfrm>
            <a:off x="3429000" y="4800600"/>
            <a:ext cx="381000" cy="1588"/>
          </a:xfrm>
          <a:prstGeom prst="straightConnector1">
            <a:avLst/>
          </a:prstGeom>
          <a:noFill/>
          <a:ln w="28575" cap="flat" cmpd="sng" algn="ctr">
            <a:solidFill>
              <a:schemeClr val="tx1"/>
            </a:solidFill>
            <a:prstDash val="solid"/>
            <a:round/>
            <a:headEnd type="none" w="med" len="med"/>
            <a:tailEnd type="arrow"/>
          </a:ln>
          <a:effectLst/>
        </p:spPr>
      </p:cxnSp>
      <p:sp>
        <p:nvSpPr>
          <p:cNvPr id="17" name="TextBox 16"/>
          <p:cNvSpPr txBox="1"/>
          <p:nvPr/>
        </p:nvSpPr>
        <p:spPr>
          <a:xfrm>
            <a:off x="1600200" y="4572000"/>
            <a:ext cx="1646605" cy="369332"/>
          </a:xfrm>
          <a:prstGeom prst="rect">
            <a:avLst/>
          </a:prstGeom>
          <a:noFill/>
        </p:spPr>
        <p:txBody>
          <a:bodyPr wrap="none" rtlCol="0">
            <a:spAutoFit/>
          </a:bodyPr>
          <a:lstStyle/>
          <a:p>
            <a:r>
              <a:rPr lang="en-US" dirty="0" smtClean="0">
                <a:solidFill>
                  <a:schemeClr val="tx1"/>
                </a:solidFill>
              </a:rPr>
              <a:t>32-bit address</a:t>
            </a:r>
            <a:endParaRPr lang="en-US" dirty="0">
              <a:solidFill>
                <a:schemeClr val="tx1"/>
              </a:solidFill>
            </a:endParaRPr>
          </a:p>
        </p:txBody>
      </p:sp>
      <p:sp>
        <p:nvSpPr>
          <p:cNvPr id="18" name="TextBox 17"/>
          <p:cNvSpPr txBox="1"/>
          <p:nvPr/>
        </p:nvSpPr>
        <p:spPr>
          <a:xfrm>
            <a:off x="1600200" y="4953000"/>
            <a:ext cx="1274708" cy="369332"/>
          </a:xfrm>
          <a:prstGeom prst="rect">
            <a:avLst/>
          </a:prstGeom>
          <a:noFill/>
        </p:spPr>
        <p:txBody>
          <a:bodyPr wrap="none" rtlCol="0">
            <a:spAutoFit/>
          </a:bodyPr>
          <a:lstStyle/>
          <a:p>
            <a:r>
              <a:rPr lang="en-US" dirty="0" smtClean="0">
                <a:solidFill>
                  <a:schemeClr val="tx1"/>
                </a:solidFill>
              </a:rPr>
              <a:t>32-bit data</a:t>
            </a:r>
            <a:endParaRPr lang="en-US" dirty="0">
              <a:solidFill>
                <a:schemeClr val="tx1"/>
              </a:solidFill>
            </a:endParaRPr>
          </a:p>
        </p:txBody>
      </p:sp>
      <p:cxnSp>
        <p:nvCxnSpPr>
          <p:cNvPr id="19" name="Straight Arrow Connector 18"/>
          <p:cNvCxnSpPr/>
          <p:nvPr/>
        </p:nvCxnSpPr>
        <p:spPr bwMode="auto">
          <a:xfrm>
            <a:off x="3429000" y="4419600"/>
            <a:ext cx="381000" cy="1588"/>
          </a:xfrm>
          <a:prstGeom prst="straightConnector1">
            <a:avLst/>
          </a:prstGeom>
          <a:noFill/>
          <a:ln w="12700" cap="flat" cmpd="sng" algn="ctr">
            <a:solidFill>
              <a:schemeClr val="tx1"/>
            </a:solidFill>
            <a:prstDash val="solid"/>
            <a:round/>
            <a:headEnd type="none" w="med" len="med"/>
            <a:tailEnd type="arrow"/>
          </a:ln>
          <a:effectLst/>
        </p:spPr>
      </p:cxnSp>
      <p:cxnSp>
        <p:nvCxnSpPr>
          <p:cNvPr id="20" name="Straight Arrow Connector 19"/>
          <p:cNvCxnSpPr/>
          <p:nvPr/>
        </p:nvCxnSpPr>
        <p:spPr bwMode="auto">
          <a:xfrm>
            <a:off x="3429000" y="5181600"/>
            <a:ext cx="381000" cy="1588"/>
          </a:xfrm>
          <a:prstGeom prst="straightConnector1">
            <a:avLst/>
          </a:prstGeom>
          <a:noFill/>
          <a:ln w="38100" cap="flat" cmpd="sng" algn="ctr">
            <a:solidFill>
              <a:schemeClr val="tx1"/>
            </a:solidFill>
            <a:prstDash val="solid"/>
            <a:round/>
            <a:headEnd type="none" w="med" len="med"/>
            <a:tailEnd type="arrow"/>
          </a:ln>
          <a:effectLst/>
        </p:spPr>
      </p:cxnSp>
      <p:cxnSp>
        <p:nvCxnSpPr>
          <p:cNvPr id="21" name="Straight Arrow Connector 20"/>
          <p:cNvCxnSpPr/>
          <p:nvPr/>
        </p:nvCxnSpPr>
        <p:spPr bwMode="auto">
          <a:xfrm>
            <a:off x="3429000" y="5562600"/>
            <a:ext cx="381000" cy="1588"/>
          </a:xfrm>
          <a:prstGeom prst="straightConnector1">
            <a:avLst/>
          </a:prstGeom>
          <a:noFill/>
          <a:ln w="38100" cap="flat" cmpd="sng" algn="ctr">
            <a:solidFill>
              <a:schemeClr val="tx1"/>
            </a:solidFill>
            <a:prstDash val="solid"/>
            <a:round/>
            <a:headEnd type="arrow" w="med" len="med"/>
            <a:tailEnd type="none" w="med" len="med"/>
          </a:ln>
          <a:effectLst/>
        </p:spPr>
      </p:cxnSp>
      <p:sp>
        <p:nvSpPr>
          <p:cNvPr id="22" name="TextBox 21"/>
          <p:cNvSpPr txBox="1"/>
          <p:nvPr/>
        </p:nvSpPr>
        <p:spPr>
          <a:xfrm>
            <a:off x="1600200" y="5334000"/>
            <a:ext cx="1274708" cy="369332"/>
          </a:xfrm>
          <a:prstGeom prst="rect">
            <a:avLst/>
          </a:prstGeom>
          <a:noFill/>
        </p:spPr>
        <p:txBody>
          <a:bodyPr wrap="none" rtlCol="0">
            <a:spAutoFit/>
          </a:bodyPr>
          <a:lstStyle/>
          <a:p>
            <a:r>
              <a:rPr lang="en-US" dirty="0" smtClean="0">
                <a:solidFill>
                  <a:schemeClr val="tx1"/>
                </a:solidFill>
              </a:rPr>
              <a:t>32-bit data</a:t>
            </a:r>
            <a:endParaRPr lang="en-US" dirty="0">
              <a:solidFill>
                <a:schemeClr val="tx1"/>
              </a:solidFill>
            </a:endParaRPr>
          </a:p>
        </p:txBody>
      </p:sp>
      <p:cxnSp>
        <p:nvCxnSpPr>
          <p:cNvPr id="23" name="Straight Arrow Connector 22"/>
          <p:cNvCxnSpPr/>
          <p:nvPr/>
        </p:nvCxnSpPr>
        <p:spPr bwMode="auto">
          <a:xfrm>
            <a:off x="3429000" y="5943600"/>
            <a:ext cx="381000" cy="1588"/>
          </a:xfrm>
          <a:prstGeom prst="straightConnector1">
            <a:avLst/>
          </a:prstGeom>
          <a:noFill/>
          <a:ln w="12700" cap="flat" cmpd="sng" algn="ctr">
            <a:solidFill>
              <a:schemeClr val="tx1"/>
            </a:solidFill>
            <a:prstDash val="solid"/>
            <a:round/>
            <a:headEnd type="arrow" w="med" len="med"/>
            <a:tailEnd type="none" w="med" len="med"/>
          </a:ln>
          <a:effectLst/>
        </p:spPr>
      </p:cxnSp>
      <p:sp>
        <p:nvSpPr>
          <p:cNvPr id="24" name="TextBox 23"/>
          <p:cNvSpPr txBox="1"/>
          <p:nvPr/>
        </p:nvSpPr>
        <p:spPr>
          <a:xfrm>
            <a:off x="1600200" y="5715000"/>
            <a:ext cx="1364476" cy="369332"/>
          </a:xfrm>
          <a:prstGeom prst="rect">
            <a:avLst/>
          </a:prstGeom>
          <a:noFill/>
        </p:spPr>
        <p:txBody>
          <a:bodyPr wrap="none" rtlCol="0">
            <a:spAutoFit/>
          </a:bodyPr>
          <a:lstStyle/>
          <a:p>
            <a:r>
              <a:rPr lang="en-US" dirty="0" smtClean="0">
                <a:solidFill>
                  <a:schemeClr val="tx1"/>
                </a:solidFill>
              </a:rPr>
              <a:t>1-bit Ready</a:t>
            </a:r>
            <a:endParaRPr lang="en-US" dirty="0">
              <a:solidFill>
                <a:schemeClr val="tx1"/>
              </a:solidFill>
            </a:endParaRPr>
          </a:p>
        </p:txBody>
      </p:sp>
      <p:cxnSp>
        <p:nvCxnSpPr>
          <p:cNvPr id="25" name="Straight Arrow Connector 24"/>
          <p:cNvCxnSpPr/>
          <p:nvPr/>
        </p:nvCxnSpPr>
        <p:spPr bwMode="auto">
          <a:xfrm>
            <a:off x="5410200" y="4038600"/>
            <a:ext cx="381000" cy="1588"/>
          </a:xfrm>
          <a:prstGeom prst="straightConnector1">
            <a:avLst/>
          </a:prstGeom>
          <a:noFill/>
          <a:ln w="12700" cap="flat" cmpd="sng" algn="ctr">
            <a:solidFill>
              <a:schemeClr val="tx1"/>
            </a:solidFill>
            <a:prstDash val="solid"/>
            <a:round/>
            <a:headEnd type="none" w="med" len="med"/>
            <a:tailEnd type="arrow"/>
          </a:ln>
          <a:effectLst/>
        </p:spPr>
      </p:cxnSp>
      <p:cxnSp>
        <p:nvCxnSpPr>
          <p:cNvPr id="26" name="Straight Arrow Connector 25"/>
          <p:cNvCxnSpPr/>
          <p:nvPr/>
        </p:nvCxnSpPr>
        <p:spPr bwMode="auto">
          <a:xfrm>
            <a:off x="5410200" y="4800600"/>
            <a:ext cx="381000" cy="1588"/>
          </a:xfrm>
          <a:prstGeom prst="straightConnector1">
            <a:avLst/>
          </a:prstGeom>
          <a:noFill/>
          <a:ln w="28575" cap="flat" cmpd="sng" algn="ctr">
            <a:solidFill>
              <a:schemeClr val="tx1"/>
            </a:solidFill>
            <a:prstDash val="solid"/>
            <a:round/>
            <a:headEnd type="none" w="med" len="med"/>
            <a:tailEnd type="arrow"/>
          </a:ln>
          <a:effectLst/>
        </p:spPr>
      </p:cxnSp>
      <p:cxnSp>
        <p:nvCxnSpPr>
          <p:cNvPr id="27" name="Straight Arrow Connector 26"/>
          <p:cNvCxnSpPr/>
          <p:nvPr/>
        </p:nvCxnSpPr>
        <p:spPr bwMode="auto">
          <a:xfrm>
            <a:off x="5410200" y="4419600"/>
            <a:ext cx="381000" cy="1588"/>
          </a:xfrm>
          <a:prstGeom prst="straightConnector1">
            <a:avLst/>
          </a:prstGeom>
          <a:noFill/>
          <a:ln w="12700" cap="flat" cmpd="sng" algn="ctr">
            <a:solidFill>
              <a:schemeClr val="tx1"/>
            </a:solidFill>
            <a:prstDash val="solid"/>
            <a:round/>
            <a:headEnd type="none" w="med" len="med"/>
            <a:tailEnd type="arrow"/>
          </a:ln>
          <a:effectLst/>
        </p:spPr>
      </p:cxnSp>
      <p:cxnSp>
        <p:nvCxnSpPr>
          <p:cNvPr id="28" name="Straight Arrow Connector 27"/>
          <p:cNvCxnSpPr/>
          <p:nvPr/>
        </p:nvCxnSpPr>
        <p:spPr bwMode="auto">
          <a:xfrm>
            <a:off x="5410200" y="5181600"/>
            <a:ext cx="381000" cy="1588"/>
          </a:xfrm>
          <a:prstGeom prst="straightConnector1">
            <a:avLst/>
          </a:prstGeom>
          <a:noFill/>
          <a:ln w="57150" cap="flat" cmpd="sng" algn="ctr">
            <a:solidFill>
              <a:schemeClr val="tx1"/>
            </a:solidFill>
            <a:prstDash val="solid"/>
            <a:round/>
            <a:headEnd type="none" w="med" len="med"/>
            <a:tailEnd type="arrow"/>
          </a:ln>
          <a:effectLst/>
        </p:spPr>
      </p:cxnSp>
      <p:cxnSp>
        <p:nvCxnSpPr>
          <p:cNvPr id="29" name="Straight Arrow Connector 28"/>
          <p:cNvCxnSpPr/>
          <p:nvPr/>
        </p:nvCxnSpPr>
        <p:spPr bwMode="auto">
          <a:xfrm>
            <a:off x="5410200" y="5562600"/>
            <a:ext cx="381000" cy="1588"/>
          </a:xfrm>
          <a:prstGeom prst="straightConnector1">
            <a:avLst/>
          </a:prstGeom>
          <a:noFill/>
          <a:ln w="57150" cap="flat" cmpd="sng" algn="ctr">
            <a:solidFill>
              <a:schemeClr val="tx1"/>
            </a:solidFill>
            <a:prstDash val="solid"/>
            <a:round/>
            <a:headEnd type="arrow" w="med" len="med"/>
            <a:tailEnd type="none" w="med" len="med"/>
          </a:ln>
          <a:effectLst/>
        </p:spPr>
      </p:cxnSp>
      <p:cxnSp>
        <p:nvCxnSpPr>
          <p:cNvPr id="30" name="Straight Arrow Connector 29"/>
          <p:cNvCxnSpPr/>
          <p:nvPr/>
        </p:nvCxnSpPr>
        <p:spPr bwMode="auto">
          <a:xfrm>
            <a:off x="5410200" y="5943600"/>
            <a:ext cx="381000" cy="1588"/>
          </a:xfrm>
          <a:prstGeom prst="straightConnector1">
            <a:avLst/>
          </a:prstGeom>
          <a:noFill/>
          <a:ln w="12700" cap="flat" cmpd="sng" algn="ctr">
            <a:solidFill>
              <a:schemeClr val="tx1"/>
            </a:solidFill>
            <a:prstDash val="solid"/>
            <a:round/>
            <a:headEnd type="arrow" w="med" len="med"/>
            <a:tailEnd type="none" w="med" len="med"/>
          </a:ln>
          <a:effectLst/>
        </p:spPr>
      </p:cxnSp>
      <p:sp>
        <p:nvSpPr>
          <p:cNvPr id="31" name="TextBox 30"/>
          <p:cNvSpPr txBox="1"/>
          <p:nvPr/>
        </p:nvSpPr>
        <p:spPr>
          <a:xfrm>
            <a:off x="5867400" y="3810000"/>
            <a:ext cx="1847622" cy="369332"/>
          </a:xfrm>
          <a:prstGeom prst="rect">
            <a:avLst/>
          </a:prstGeom>
          <a:noFill/>
        </p:spPr>
        <p:txBody>
          <a:bodyPr wrap="none" rtlCol="0">
            <a:spAutoFit/>
          </a:bodyPr>
          <a:lstStyle/>
          <a:p>
            <a:r>
              <a:rPr lang="en-US" dirty="0" smtClean="0">
                <a:solidFill>
                  <a:schemeClr val="tx1"/>
                </a:solidFill>
              </a:rPr>
              <a:t>1-bit Read/Write</a:t>
            </a:r>
            <a:endParaRPr lang="en-US" dirty="0">
              <a:solidFill>
                <a:schemeClr val="tx1"/>
              </a:solidFill>
            </a:endParaRPr>
          </a:p>
        </p:txBody>
      </p:sp>
      <p:sp>
        <p:nvSpPr>
          <p:cNvPr id="32" name="TextBox 31"/>
          <p:cNvSpPr txBox="1"/>
          <p:nvPr/>
        </p:nvSpPr>
        <p:spPr>
          <a:xfrm>
            <a:off x="5867400" y="4191000"/>
            <a:ext cx="1193468" cy="369332"/>
          </a:xfrm>
          <a:prstGeom prst="rect">
            <a:avLst/>
          </a:prstGeom>
          <a:noFill/>
        </p:spPr>
        <p:txBody>
          <a:bodyPr wrap="none" rtlCol="0">
            <a:spAutoFit/>
          </a:bodyPr>
          <a:lstStyle/>
          <a:p>
            <a:r>
              <a:rPr lang="en-US" dirty="0" smtClean="0">
                <a:solidFill>
                  <a:schemeClr val="tx1"/>
                </a:solidFill>
              </a:rPr>
              <a:t>1-bit Valid</a:t>
            </a:r>
            <a:endParaRPr lang="en-US" dirty="0">
              <a:solidFill>
                <a:schemeClr val="tx1"/>
              </a:solidFill>
            </a:endParaRPr>
          </a:p>
        </p:txBody>
      </p:sp>
      <p:sp>
        <p:nvSpPr>
          <p:cNvPr id="33" name="TextBox 32"/>
          <p:cNvSpPr txBox="1"/>
          <p:nvPr/>
        </p:nvSpPr>
        <p:spPr>
          <a:xfrm>
            <a:off x="5867400" y="4572000"/>
            <a:ext cx="1646605" cy="369332"/>
          </a:xfrm>
          <a:prstGeom prst="rect">
            <a:avLst/>
          </a:prstGeom>
          <a:noFill/>
        </p:spPr>
        <p:txBody>
          <a:bodyPr wrap="none" rtlCol="0">
            <a:spAutoFit/>
          </a:bodyPr>
          <a:lstStyle/>
          <a:p>
            <a:r>
              <a:rPr lang="en-US" dirty="0" smtClean="0">
                <a:solidFill>
                  <a:schemeClr val="tx1"/>
                </a:solidFill>
              </a:rPr>
              <a:t>32-bit address</a:t>
            </a:r>
            <a:endParaRPr lang="en-US" dirty="0">
              <a:solidFill>
                <a:schemeClr val="tx1"/>
              </a:solidFill>
            </a:endParaRPr>
          </a:p>
        </p:txBody>
      </p:sp>
      <p:sp>
        <p:nvSpPr>
          <p:cNvPr id="34" name="TextBox 33"/>
          <p:cNvSpPr txBox="1"/>
          <p:nvPr/>
        </p:nvSpPr>
        <p:spPr>
          <a:xfrm>
            <a:off x="5867400" y="4953000"/>
            <a:ext cx="1402948" cy="369332"/>
          </a:xfrm>
          <a:prstGeom prst="rect">
            <a:avLst/>
          </a:prstGeom>
          <a:noFill/>
        </p:spPr>
        <p:txBody>
          <a:bodyPr wrap="none" rtlCol="0">
            <a:spAutoFit/>
          </a:bodyPr>
          <a:lstStyle/>
          <a:p>
            <a:r>
              <a:rPr lang="en-US" dirty="0" smtClean="0">
                <a:solidFill>
                  <a:schemeClr val="tx1"/>
                </a:solidFill>
              </a:rPr>
              <a:t>128-bit data</a:t>
            </a:r>
            <a:endParaRPr lang="en-US" dirty="0">
              <a:solidFill>
                <a:schemeClr val="tx1"/>
              </a:solidFill>
            </a:endParaRPr>
          </a:p>
        </p:txBody>
      </p:sp>
      <p:sp>
        <p:nvSpPr>
          <p:cNvPr id="35" name="TextBox 34"/>
          <p:cNvSpPr txBox="1"/>
          <p:nvPr/>
        </p:nvSpPr>
        <p:spPr>
          <a:xfrm>
            <a:off x="5867400" y="5334000"/>
            <a:ext cx="1402948" cy="369332"/>
          </a:xfrm>
          <a:prstGeom prst="rect">
            <a:avLst/>
          </a:prstGeom>
          <a:noFill/>
        </p:spPr>
        <p:txBody>
          <a:bodyPr wrap="none" rtlCol="0">
            <a:spAutoFit/>
          </a:bodyPr>
          <a:lstStyle/>
          <a:p>
            <a:r>
              <a:rPr lang="en-US" dirty="0" smtClean="0">
                <a:solidFill>
                  <a:schemeClr val="tx1"/>
                </a:solidFill>
              </a:rPr>
              <a:t>128-bit data</a:t>
            </a:r>
            <a:endParaRPr lang="en-US" dirty="0">
              <a:solidFill>
                <a:schemeClr val="tx1"/>
              </a:solidFill>
            </a:endParaRPr>
          </a:p>
        </p:txBody>
      </p:sp>
      <p:sp>
        <p:nvSpPr>
          <p:cNvPr id="36" name="TextBox 35"/>
          <p:cNvSpPr txBox="1"/>
          <p:nvPr/>
        </p:nvSpPr>
        <p:spPr>
          <a:xfrm>
            <a:off x="5867400" y="5715000"/>
            <a:ext cx="1364476" cy="369332"/>
          </a:xfrm>
          <a:prstGeom prst="rect">
            <a:avLst/>
          </a:prstGeom>
          <a:noFill/>
        </p:spPr>
        <p:txBody>
          <a:bodyPr wrap="none" rtlCol="0">
            <a:spAutoFit/>
          </a:bodyPr>
          <a:lstStyle/>
          <a:p>
            <a:r>
              <a:rPr lang="en-US" dirty="0" smtClean="0">
                <a:solidFill>
                  <a:schemeClr val="tx1"/>
                </a:solidFill>
              </a:rPr>
              <a:t>1-bit Ready</a:t>
            </a:r>
            <a:endParaRPr lang="en-US" dirty="0">
              <a:solidFill>
                <a:schemeClr val="tx1"/>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 State Cache Controller</a:t>
            </a:r>
            <a:endParaRPr lang="en-US" dirty="0"/>
          </a:p>
        </p:txBody>
      </p:sp>
      <p:sp>
        <p:nvSpPr>
          <p:cNvPr id="4" name="TextBox 3"/>
          <p:cNvSpPr txBox="1"/>
          <p:nvPr/>
        </p:nvSpPr>
        <p:spPr>
          <a:xfrm>
            <a:off x="1909203" y="1828800"/>
            <a:ext cx="681597" cy="461665"/>
          </a:xfrm>
          <a:prstGeom prst="rect">
            <a:avLst/>
          </a:prstGeom>
          <a:noFill/>
        </p:spPr>
        <p:txBody>
          <a:bodyPr wrap="none" rtlCol="0">
            <a:spAutoFit/>
          </a:bodyPr>
          <a:lstStyle/>
          <a:p>
            <a:r>
              <a:rPr lang="en-US" sz="2400" dirty="0" smtClean="0">
                <a:solidFill>
                  <a:schemeClr val="tx1"/>
                </a:solidFill>
              </a:rPr>
              <a:t>Idle</a:t>
            </a:r>
            <a:endParaRPr lang="en-US" sz="2400" dirty="0">
              <a:solidFill>
                <a:schemeClr val="tx1"/>
              </a:solidFill>
            </a:endParaRPr>
          </a:p>
        </p:txBody>
      </p:sp>
      <p:grpSp>
        <p:nvGrpSpPr>
          <p:cNvPr id="35" name="Group 34"/>
          <p:cNvGrpSpPr/>
          <p:nvPr/>
        </p:nvGrpSpPr>
        <p:grpSpPr>
          <a:xfrm>
            <a:off x="5486400" y="1066800"/>
            <a:ext cx="2590800" cy="1752600"/>
            <a:chOff x="5486400" y="1066800"/>
            <a:chExt cx="2590800" cy="1752600"/>
          </a:xfrm>
        </p:grpSpPr>
        <p:sp>
          <p:nvSpPr>
            <p:cNvPr id="5" name="TextBox 4"/>
            <p:cNvSpPr txBox="1"/>
            <p:nvPr/>
          </p:nvSpPr>
          <p:spPr>
            <a:xfrm>
              <a:off x="5638800" y="1295400"/>
              <a:ext cx="2269404" cy="1323439"/>
            </a:xfrm>
            <a:prstGeom prst="rect">
              <a:avLst/>
            </a:prstGeom>
            <a:noFill/>
          </p:spPr>
          <p:txBody>
            <a:bodyPr wrap="none" rtlCol="0">
              <a:spAutoFit/>
            </a:bodyPr>
            <a:lstStyle/>
            <a:p>
              <a:pPr algn="ctr"/>
              <a:r>
                <a:rPr lang="en-US" sz="2000" dirty="0" smtClean="0">
                  <a:solidFill>
                    <a:schemeClr val="tx1"/>
                  </a:solidFill>
                </a:rPr>
                <a:t>Compare Tag</a:t>
              </a:r>
            </a:p>
            <a:p>
              <a:pPr algn="ctr"/>
              <a:r>
                <a:rPr lang="en-US" sz="2000" dirty="0" smtClean="0">
                  <a:solidFill>
                    <a:schemeClr val="tx1"/>
                  </a:solidFill>
                </a:rPr>
                <a:t>If Valid &amp;&amp; Hit</a:t>
              </a:r>
            </a:p>
            <a:p>
              <a:pPr algn="ctr"/>
              <a:r>
                <a:rPr lang="en-US" sz="2000" dirty="0" smtClean="0">
                  <a:solidFill>
                    <a:schemeClr val="tx1"/>
                  </a:solidFill>
                </a:rPr>
                <a:t>Set Valid, Set Tag,</a:t>
              </a:r>
            </a:p>
            <a:p>
              <a:pPr algn="ctr"/>
              <a:r>
                <a:rPr lang="en-US" sz="2000" dirty="0" smtClean="0">
                  <a:solidFill>
                    <a:schemeClr val="tx1"/>
                  </a:solidFill>
                </a:rPr>
                <a:t>If Write set Dirty</a:t>
              </a:r>
              <a:endParaRPr lang="en-US" sz="2000" dirty="0">
                <a:solidFill>
                  <a:schemeClr val="tx1"/>
                </a:solidFill>
              </a:endParaRPr>
            </a:p>
          </p:txBody>
        </p:sp>
        <p:sp>
          <p:nvSpPr>
            <p:cNvPr id="8" name="Oval 7"/>
            <p:cNvSpPr/>
            <p:nvPr/>
          </p:nvSpPr>
          <p:spPr bwMode="auto">
            <a:xfrm>
              <a:off x="5486400" y="1066800"/>
              <a:ext cx="2590800" cy="1752600"/>
            </a:xfrm>
            <a:prstGeom prst="ellipse">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accent1"/>
                </a:solidFill>
                <a:effectLst/>
                <a:latin typeface="Arial" charset="0"/>
              </a:endParaRPr>
            </a:p>
          </p:txBody>
        </p:sp>
      </p:grpSp>
      <p:sp>
        <p:nvSpPr>
          <p:cNvPr id="9" name="Oval 8"/>
          <p:cNvSpPr/>
          <p:nvPr/>
        </p:nvSpPr>
        <p:spPr bwMode="auto">
          <a:xfrm>
            <a:off x="914400" y="1066800"/>
            <a:ext cx="2590800" cy="1752600"/>
          </a:xfrm>
          <a:prstGeom prst="ellipse">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accent1"/>
              </a:solidFill>
              <a:effectLst/>
              <a:latin typeface="Arial" charset="0"/>
            </a:endParaRPr>
          </a:p>
        </p:txBody>
      </p:sp>
      <p:grpSp>
        <p:nvGrpSpPr>
          <p:cNvPr id="36" name="Group 35"/>
          <p:cNvGrpSpPr/>
          <p:nvPr/>
        </p:nvGrpSpPr>
        <p:grpSpPr>
          <a:xfrm>
            <a:off x="990600" y="3733800"/>
            <a:ext cx="2590800" cy="1752600"/>
            <a:chOff x="990600" y="3733800"/>
            <a:chExt cx="2590800" cy="1752600"/>
          </a:xfrm>
        </p:grpSpPr>
        <p:sp>
          <p:nvSpPr>
            <p:cNvPr id="6" name="TextBox 5"/>
            <p:cNvSpPr txBox="1"/>
            <p:nvPr/>
          </p:nvSpPr>
          <p:spPr>
            <a:xfrm>
              <a:off x="1219200" y="4038600"/>
              <a:ext cx="2010487" cy="1015663"/>
            </a:xfrm>
            <a:prstGeom prst="rect">
              <a:avLst/>
            </a:prstGeom>
            <a:noFill/>
          </p:spPr>
          <p:txBody>
            <a:bodyPr wrap="none" rtlCol="0">
              <a:spAutoFit/>
            </a:bodyPr>
            <a:lstStyle/>
            <a:p>
              <a:pPr algn="ctr"/>
              <a:r>
                <a:rPr lang="en-US" sz="2000" dirty="0" smtClean="0">
                  <a:solidFill>
                    <a:schemeClr val="tx1"/>
                  </a:solidFill>
                </a:rPr>
                <a:t>Allocate</a:t>
              </a:r>
            </a:p>
            <a:p>
              <a:pPr algn="ctr"/>
              <a:r>
                <a:rPr lang="en-US" sz="2000" dirty="0" smtClean="0">
                  <a:solidFill>
                    <a:schemeClr val="tx1"/>
                  </a:solidFill>
                </a:rPr>
                <a:t>Read new block</a:t>
              </a:r>
            </a:p>
            <a:p>
              <a:pPr algn="ctr"/>
              <a:r>
                <a:rPr lang="en-US" sz="2000" dirty="0" smtClean="0">
                  <a:solidFill>
                    <a:schemeClr val="tx1"/>
                  </a:solidFill>
                </a:rPr>
                <a:t>from memory</a:t>
              </a:r>
              <a:endParaRPr lang="en-US" sz="2000" dirty="0">
                <a:solidFill>
                  <a:schemeClr val="tx1"/>
                </a:solidFill>
              </a:endParaRPr>
            </a:p>
          </p:txBody>
        </p:sp>
        <p:sp>
          <p:nvSpPr>
            <p:cNvPr id="10" name="Oval 9"/>
            <p:cNvSpPr/>
            <p:nvPr/>
          </p:nvSpPr>
          <p:spPr bwMode="auto">
            <a:xfrm>
              <a:off x="990600" y="3733800"/>
              <a:ext cx="2590800" cy="1752600"/>
            </a:xfrm>
            <a:prstGeom prst="ellipse">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accent1"/>
                </a:solidFill>
                <a:effectLst/>
                <a:latin typeface="Arial" charset="0"/>
              </a:endParaRPr>
            </a:p>
          </p:txBody>
        </p:sp>
      </p:grpSp>
      <p:grpSp>
        <p:nvGrpSpPr>
          <p:cNvPr id="37" name="Group 36"/>
          <p:cNvGrpSpPr/>
          <p:nvPr/>
        </p:nvGrpSpPr>
        <p:grpSpPr>
          <a:xfrm>
            <a:off x="5638800" y="3657600"/>
            <a:ext cx="2590800" cy="1752600"/>
            <a:chOff x="5638800" y="3657600"/>
            <a:chExt cx="2590800" cy="1752600"/>
          </a:xfrm>
        </p:grpSpPr>
        <p:sp>
          <p:nvSpPr>
            <p:cNvPr id="7" name="TextBox 6"/>
            <p:cNvSpPr txBox="1"/>
            <p:nvPr/>
          </p:nvSpPr>
          <p:spPr>
            <a:xfrm>
              <a:off x="5943600" y="4038600"/>
              <a:ext cx="1861600" cy="1015663"/>
            </a:xfrm>
            <a:prstGeom prst="rect">
              <a:avLst/>
            </a:prstGeom>
            <a:noFill/>
          </p:spPr>
          <p:txBody>
            <a:bodyPr wrap="none" rtlCol="0">
              <a:spAutoFit/>
            </a:bodyPr>
            <a:lstStyle/>
            <a:p>
              <a:pPr algn="ctr"/>
              <a:r>
                <a:rPr lang="en-US" sz="2000" dirty="0" smtClean="0">
                  <a:solidFill>
                    <a:schemeClr val="tx1"/>
                  </a:solidFill>
                </a:rPr>
                <a:t>Write Back</a:t>
              </a:r>
            </a:p>
            <a:p>
              <a:pPr algn="ctr"/>
              <a:r>
                <a:rPr lang="en-US" sz="2000" dirty="0" smtClean="0">
                  <a:solidFill>
                    <a:schemeClr val="tx1"/>
                  </a:solidFill>
                </a:rPr>
                <a:t>Write old block</a:t>
              </a:r>
            </a:p>
            <a:p>
              <a:pPr algn="ctr"/>
              <a:r>
                <a:rPr lang="en-US" sz="2000" dirty="0" smtClean="0">
                  <a:solidFill>
                    <a:schemeClr val="tx1"/>
                  </a:solidFill>
                </a:rPr>
                <a:t>to memory</a:t>
              </a:r>
              <a:endParaRPr lang="en-US" sz="2000" dirty="0">
                <a:solidFill>
                  <a:schemeClr val="tx1"/>
                </a:solidFill>
              </a:endParaRPr>
            </a:p>
          </p:txBody>
        </p:sp>
        <p:sp>
          <p:nvSpPr>
            <p:cNvPr id="11" name="Oval 10"/>
            <p:cNvSpPr/>
            <p:nvPr/>
          </p:nvSpPr>
          <p:spPr bwMode="auto">
            <a:xfrm>
              <a:off x="5638800" y="3657600"/>
              <a:ext cx="2590800" cy="1752600"/>
            </a:xfrm>
            <a:prstGeom prst="ellipse">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accent1"/>
                </a:solidFill>
                <a:effectLst/>
                <a:latin typeface="Arial" charset="0"/>
              </a:endParaRPr>
            </a:p>
          </p:txBody>
        </p:sp>
      </p:grpSp>
      <p:cxnSp>
        <p:nvCxnSpPr>
          <p:cNvPr id="30" name="Straight Arrow Connector 29"/>
          <p:cNvCxnSpPr/>
          <p:nvPr/>
        </p:nvCxnSpPr>
        <p:spPr bwMode="auto">
          <a:xfrm flipV="1">
            <a:off x="3124200" y="2514600"/>
            <a:ext cx="2590800" cy="1371600"/>
          </a:xfrm>
          <a:prstGeom prst="straightConnector1">
            <a:avLst/>
          </a:prstGeom>
          <a:noFill/>
          <a:ln w="12700" cap="flat" cmpd="sng" algn="ctr">
            <a:solidFill>
              <a:schemeClr val="tx1"/>
            </a:solidFill>
            <a:prstDash val="solid"/>
            <a:round/>
            <a:headEnd type="none" w="med" len="med"/>
            <a:tailEnd type="arrow"/>
          </a:ln>
          <a:effectLst/>
        </p:spPr>
      </p:cxnSp>
      <p:cxnSp>
        <p:nvCxnSpPr>
          <p:cNvPr id="32" name="Straight Arrow Connector 31"/>
          <p:cNvCxnSpPr/>
          <p:nvPr/>
        </p:nvCxnSpPr>
        <p:spPr bwMode="auto">
          <a:xfrm rot="10800000" flipV="1">
            <a:off x="3429000" y="2743200"/>
            <a:ext cx="2667000" cy="1371600"/>
          </a:xfrm>
          <a:prstGeom prst="straightConnector1">
            <a:avLst/>
          </a:prstGeom>
          <a:noFill/>
          <a:ln w="12700" cap="flat" cmpd="sng" algn="ctr">
            <a:solidFill>
              <a:schemeClr val="tx1"/>
            </a:solidFill>
            <a:prstDash val="solid"/>
            <a:round/>
            <a:headEnd type="none" w="med" len="med"/>
            <a:tailEnd type="arrow"/>
          </a:ln>
          <a:effectLst/>
        </p:spPr>
      </p:cxnSp>
      <p:grpSp>
        <p:nvGrpSpPr>
          <p:cNvPr id="29" name="Group 28"/>
          <p:cNvGrpSpPr/>
          <p:nvPr/>
        </p:nvGrpSpPr>
        <p:grpSpPr>
          <a:xfrm>
            <a:off x="3429000" y="1295400"/>
            <a:ext cx="2159566" cy="646331"/>
            <a:chOff x="3429000" y="1295400"/>
            <a:chExt cx="2159566" cy="646331"/>
          </a:xfrm>
        </p:grpSpPr>
        <p:cxnSp>
          <p:nvCxnSpPr>
            <p:cNvPr id="14" name="Straight Arrow Connector 13"/>
            <p:cNvCxnSpPr/>
            <p:nvPr/>
          </p:nvCxnSpPr>
          <p:spPr bwMode="auto">
            <a:xfrm rot="10800000">
              <a:off x="3429000" y="1600200"/>
              <a:ext cx="2133600" cy="1588"/>
            </a:xfrm>
            <a:prstGeom prst="straightConnector1">
              <a:avLst/>
            </a:prstGeom>
            <a:noFill/>
            <a:ln w="12700" cap="flat" cmpd="sng" algn="ctr">
              <a:solidFill>
                <a:schemeClr val="tx1"/>
              </a:solidFill>
              <a:prstDash val="solid"/>
              <a:round/>
              <a:headEnd type="none" w="med" len="med"/>
              <a:tailEnd type="arrow"/>
            </a:ln>
            <a:effectLst/>
          </p:spPr>
        </p:cxnSp>
        <p:sp>
          <p:nvSpPr>
            <p:cNvPr id="48" name="TextBox 47"/>
            <p:cNvSpPr txBox="1"/>
            <p:nvPr/>
          </p:nvSpPr>
          <p:spPr>
            <a:xfrm>
              <a:off x="3429000" y="1295400"/>
              <a:ext cx="2159566" cy="646331"/>
            </a:xfrm>
            <a:prstGeom prst="rect">
              <a:avLst/>
            </a:prstGeom>
            <a:noFill/>
          </p:spPr>
          <p:txBody>
            <a:bodyPr wrap="none" rtlCol="0">
              <a:spAutoFit/>
            </a:bodyPr>
            <a:lstStyle/>
            <a:p>
              <a:pPr algn="ctr"/>
              <a:r>
                <a:rPr lang="en-US" dirty="0" smtClean="0"/>
                <a:t>Cache Hit</a:t>
              </a:r>
            </a:p>
            <a:p>
              <a:pPr algn="ctr"/>
              <a:r>
                <a:rPr lang="en-US" dirty="0" smtClean="0"/>
                <a:t>Mark Cache Ready</a:t>
              </a:r>
              <a:endParaRPr lang="en-US" dirty="0"/>
            </a:p>
          </p:txBody>
        </p:sp>
      </p:grpSp>
      <p:grpSp>
        <p:nvGrpSpPr>
          <p:cNvPr id="31" name="Group 30"/>
          <p:cNvGrpSpPr/>
          <p:nvPr/>
        </p:nvGrpSpPr>
        <p:grpSpPr>
          <a:xfrm>
            <a:off x="6781006" y="2743200"/>
            <a:ext cx="1378094" cy="923330"/>
            <a:chOff x="6781006" y="2743200"/>
            <a:chExt cx="1378094" cy="923330"/>
          </a:xfrm>
        </p:grpSpPr>
        <p:cxnSp>
          <p:nvCxnSpPr>
            <p:cNvPr id="18" name="Straight Arrow Connector 17"/>
            <p:cNvCxnSpPr>
              <a:stCxn id="8" idx="4"/>
            </p:cNvCxnSpPr>
            <p:nvPr/>
          </p:nvCxnSpPr>
          <p:spPr bwMode="auto">
            <a:xfrm rot="5400000">
              <a:off x="6362700" y="3238500"/>
              <a:ext cx="838200" cy="1588"/>
            </a:xfrm>
            <a:prstGeom prst="straightConnector1">
              <a:avLst/>
            </a:prstGeom>
            <a:noFill/>
            <a:ln w="12700" cap="flat" cmpd="sng" algn="ctr">
              <a:solidFill>
                <a:schemeClr val="tx1"/>
              </a:solidFill>
              <a:prstDash val="solid"/>
              <a:round/>
              <a:headEnd type="none" w="med" len="med"/>
              <a:tailEnd type="arrow"/>
            </a:ln>
            <a:effectLst/>
          </p:spPr>
        </p:cxnSp>
        <p:sp>
          <p:nvSpPr>
            <p:cNvPr id="49" name="TextBox 48"/>
            <p:cNvSpPr txBox="1"/>
            <p:nvPr/>
          </p:nvSpPr>
          <p:spPr>
            <a:xfrm>
              <a:off x="6781800" y="2743200"/>
              <a:ext cx="1377300" cy="923330"/>
            </a:xfrm>
            <a:prstGeom prst="rect">
              <a:avLst/>
            </a:prstGeom>
            <a:noFill/>
          </p:spPr>
          <p:txBody>
            <a:bodyPr wrap="none" rtlCol="0">
              <a:spAutoFit/>
            </a:bodyPr>
            <a:lstStyle/>
            <a:p>
              <a:r>
                <a:rPr lang="en-US" dirty="0" smtClean="0"/>
                <a:t>Cache Miss</a:t>
              </a:r>
            </a:p>
            <a:p>
              <a:r>
                <a:rPr lang="en-US" dirty="0" smtClean="0"/>
                <a:t>Old block is</a:t>
              </a:r>
            </a:p>
            <a:p>
              <a:r>
                <a:rPr lang="en-US" dirty="0" smtClean="0"/>
                <a:t>Dirty</a:t>
              </a:r>
              <a:endParaRPr lang="en-US" dirty="0"/>
            </a:p>
          </p:txBody>
        </p:sp>
      </p:grpSp>
      <p:sp>
        <p:nvSpPr>
          <p:cNvPr id="50" name="TextBox 49"/>
          <p:cNvSpPr txBox="1"/>
          <p:nvPr/>
        </p:nvSpPr>
        <p:spPr>
          <a:xfrm rot="-1620000">
            <a:off x="2791114" y="3190093"/>
            <a:ext cx="2057400" cy="369332"/>
          </a:xfrm>
          <a:prstGeom prst="rect">
            <a:avLst/>
          </a:prstGeom>
          <a:noFill/>
        </p:spPr>
        <p:txBody>
          <a:bodyPr wrap="square" rtlCol="0">
            <a:spAutoFit/>
          </a:bodyPr>
          <a:lstStyle/>
          <a:p>
            <a:pPr algn="ctr"/>
            <a:r>
              <a:rPr lang="en-US" dirty="0" smtClean="0"/>
              <a:t>Memory Ready</a:t>
            </a:r>
            <a:endParaRPr lang="en-US" dirty="0"/>
          </a:p>
        </p:txBody>
      </p:sp>
      <p:grpSp>
        <p:nvGrpSpPr>
          <p:cNvPr id="38" name="Group 37"/>
          <p:cNvGrpSpPr/>
          <p:nvPr/>
        </p:nvGrpSpPr>
        <p:grpSpPr>
          <a:xfrm>
            <a:off x="3505200" y="4495800"/>
            <a:ext cx="2209800" cy="380999"/>
            <a:chOff x="3505200" y="4495800"/>
            <a:chExt cx="2209800" cy="380999"/>
          </a:xfrm>
        </p:grpSpPr>
        <p:cxnSp>
          <p:nvCxnSpPr>
            <p:cNvPr id="28" name="Straight Arrow Connector 27"/>
            <p:cNvCxnSpPr/>
            <p:nvPr/>
          </p:nvCxnSpPr>
          <p:spPr bwMode="auto">
            <a:xfrm rot="10800000">
              <a:off x="3505200" y="4875211"/>
              <a:ext cx="2209800" cy="1588"/>
            </a:xfrm>
            <a:prstGeom prst="straightConnector1">
              <a:avLst/>
            </a:prstGeom>
            <a:noFill/>
            <a:ln w="12700" cap="flat" cmpd="sng" algn="ctr">
              <a:solidFill>
                <a:schemeClr val="tx1"/>
              </a:solidFill>
              <a:prstDash val="solid"/>
              <a:round/>
              <a:headEnd type="none" w="med" len="med"/>
              <a:tailEnd type="arrow"/>
            </a:ln>
            <a:effectLst/>
          </p:spPr>
        </p:cxnSp>
        <p:sp>
          <p:nvSpPr>
            <p:cNvPr id="51" name="TextBox 50"/>
            <p:cNvSpPr txBox="1"/>
            <p:nvPr/>
          </p:nvSpPr>
          <p:spPr>
            <a:xfrm>
              <a:off x="3813402" y="4495800"/>
              <a:ext cx="1749198" cy="369332"/>
            </a:xfrm>
            <a:prstGeom prst="rect">
              <a:avLst/>
            </a:prstGeom>
            <a:noFill/>
          </p:spPr>
          <p:txBody>
            <a:bodyPr wrap="none" rtlCol="0">
              <a:spAutoFit/>
            </a:bodyPr>
            <a:lstStyle/>
            <a:p>
              <a:pPr algn="ctr"/>
              <a:r>
                <a:rPr lang="en-US" dirty="0" smtClean="0"/>
                <a:t>Memory Ready</a:t>
              </a:r>
              <a:endParaRPr lang="en-US" dirty="0"/>
            </a:p>
          </p:txBody>
        </p:sp>
      </p:grpSp>
      <p:grpSp>
        <p:nvGrpSpPr>
          <p:cNvPr id="34" name="Group 33"/>
          <p:cNvGrpSpPr/>
          <p:nvPr/>
        </p:nvGrpSpPr>
        <p:grpSpPr>
          <a:xfrm>
            <a:off x="1370808" y="5228944"/>
            <a:ext cx="1831972" cy="903787"/>
            <a:chOff x="1370808" y="5228944"/>
            <a:chExt cx="1831972" cy="903787"/>
          </a:xfrm>
        </p:grpSpPr>
        <p:cxnSp>
          <p:nvCxnSpPr>
            <p:cNvPr id="41" name="Curved Connector 40"/>
            <p:cNvCxnSpPr>
              <a:stCxn id="10" idx="5"/>
              <a:endCxn id="10" idx="3"/>
            </p:cNvCxnSpPr>
            <p:nvPr/>
          </p:nvCxnSpPr>
          <p:spPr bwMode="auto">
            <a:xfrm rot="5400000">
              <a:off x="2286000" y="4313752"/>
              <a:ext cx="1588" cy="1831972"/>
            </a:xfrm>
            <a:prstGeom prst="curvedConnector3">
              <a:avLst>
                <a:gd name="adj1" fmla="val 66328610"/>
              </a:avLst>
            </a:prstGeom>
            <a:noFill/>
            <a:ln w="12700" cap="flat" cmpd="sng" algn="ctr">
              <a:solidFill>
                <a:schemeClr val="tx1"/>
              </a:solidFill>
              <a:prstDash val="solid"/>
              <a:round/>
              <a:headEnd type="none" w="med" len="med"/>
              <a:tailEnd type="arrow"/>
            </a:ln>
            <a:effectLst/>
          </p:spPr>
        </p:cxnSp>
        <p:sp>
          <p:nvSpPr>
            <p:cNvPr id="52" name="TextBox 51"/>
            <p:cNvSpPr txBox="1"/>
            <p:nvPr/>
          </p:nvSpPr>
          <p:spPr>
            <a:xfrm>
              <a:off x="1697092" y="5486400"/>
              <a:ext cx="1274708" cy="646331"/>
            </a:xfrm>
            <a:prstGeom prst="rect">
              <a:avLst/>
            </a:prstGeom>
            <a:noFill/>
          </p:spPr>
          <p:txBody>
            <a:bodyPr wrap="none" rtlCol="0">
              <a:spAutoFit/>
            </a:bodyPr>
            <a:lstStyle/>
            <a:p>
              <a:pPr algn="ctr"/>
              <a:r>
                <a:rPr lang="en-US" dirty="0" smtClean="0"/>
                <a:t>Memory </a:t>
              </a:r>
            </a:p>
            <a:p>
              <a:pPr algn="ctr"/>
              <a:r>
                <a:rPr lang="en-US" dirty="0" smtClean="0"/>
                <a:t>Not Ready</a:t>
              </a:r>
              <a:endParaRPr lang="en-US" dirty="0"/>
            </a:p>
          </p:txBody>
        </p:sp>
      </p:grpSp>
      <p:grpSp>
        <p:nvGrpSpPr>
          <p:cNvPr id="33" name="Group 32"/>
          <p:cNvGrpSpPr/>
          <p:nvPr/>
        </p:nvGrpSpPr>
        <p:grpSpPr>
          <a:xfrm>
            <a:off x="6934200" y="4533900"/>
            <a:ext cx="1427108" cy="1446431"/>
            <a:chOff x="6934200" y="4533900"/>
            <a:chExt cx="1427108" cy="1446431"/>
          </a:xfrm>
        </p:grpSpPr>
        <p:cxnSp>
          <p:nvCxnSpPr>
            <p:cNvPr id="44" name="Shape 43"/>
            <p:cNvCxnSpPr>
              <a:stCxn id="11" idx="6"/>
              <a:endCxn id="11" idx="4"/>
            </p:cNvCxnSpPr>
            <p:nvPr/>
          </p:nvCxnSpPr>
          <p:spPr bwMode="auto">
            <a:xfrm flipH="1">
              <a:off x="6934200" y="4533900"/>
              <a:ext cx="1295400" cy="876300"/>
            </a:xfrm>
            <a:prstGeom prst="curvedConnector4">
              <a:avLst>
                <a:gd name="adj1" fmla="val -17647"/>
                <a:gd name="adj2" fmla="val 179842"/>
              </a:avLst>
            </a:prstGeom>
            <a:noFill/>
            <a:ln w="12700" cap="flat" cmpd="sng" algn="ctr">
              <a:solidFill>
                <a:schemeClr val="tx1"/>
              </a:solidFill>
              <a:prstDash val="solid"/>
              <a:round/>
              <a:headEnd type="none" w="med" len="med"/>
              <a:tailEnd type="arrow"/>
            </a:ln>
            <a:effectLst/>
          </p:spPr>
        </p:cxnSp>
        <p:sp>
          <p:nvSpPr>
            <p:cNvPr id="53" name="TextBox 52"/>
            <p:cNvSpPr txBox="1"/>
            <p:nvPr/>
          </p:nvSpPr>
          <p:spPr>
            <a:xfrm>
              <a:off x="7086600" y="5334000"/>
              <a:ext cx="1274708" cy="646331"/>
            </a:xfrm>
            <a:prstGeom prst="rect">
              <a:avLst/>
            </a:prstGeom>
            <a:noFill/>
          </p:spPr>
          <p:txBody>
            <a:bodyPr wrap="none" rtlCol="0">
              <a:spAutoFit/>
            </a:bodyPr>
            <a:lstStyle/>
            <a:p>
              <a:pPr algn="ctr"/>
              <a:r>
                <a:rPr lang="en-US" dirty="0" smtClean="0"/>
                <a:t>Memory </a:t>
              </a:r>
            </a:p>
            <a:p>
              <a:pPr algn="ctr"/>
              <a:r>
                <a:rPr lang="en-US" dirty="0" smtClean="0"/>
                <a:t>Not Ready</a:t>
              </a:r>
              <a:endParaRPr lang="en-US" dirty="0"/>
            </a:p>
          </p:txBody>
        </p:sp>
      </p:grpSp>
      <p:sp>
        <p:nvSpPr>
          <p:cNvPr id="55" name="TextBox 54"/>
          <p:cNvSpPr txBox="1"/>
          <p:nvPr/>
        </p:nvSpPr>
        <p:spPr>
          <a:xfrm>
            <a:off x="4953000" y="3124200"/>
            <a:ext cx="1377300" cy="923330"/>
          </a:xfrm>
          <a:prstGeom prst="rect">
            <a:avLst/>
          </a:prstGeom>
          <a:noFill/>
        </p:spPr>
        <p:txBody>
          <a:bodyPr wrap="none" rtlCol="0">
            <a:spAutoFit/>
          </a:bodyPr>
          <a:lstStyle/>
          <a:p>
            <a:r>
              <a:rPr lang="en-US" dirty="0" smtClean="0"/>
              <a:t>Cache Miss</a:t>
            </a:r>
          </a:p>
          <a:p>
            <a:r>
              <a:rPr lang="en-US" dirty="0" smtClean="0"/>
              <a:t>Old block is</a:t>
            </a:r>
          </a:p>
          <a:p>
            <a:r>
              <a:rPr lang="en-US" dirty="0" smtClean="0"/>
              <a:t>clean</a:t>
            </a:r>
            <a:endParaRPr lang="en-US" dirty="0"/>
          </a:p>
        </p:txBody>
      </p:sp>
      <p:grpSp>
        <p:nvGrpSpPr>
          <p:cNvPr id="27" name="Group 26"/>
          <p:cNvGrpSpPr/>
          <p:nvPr/>
        </p:nvGrpSpPr>
        <p:grpSpPr>
          <a:xfrm>
            <a:off x="3429000" y="2286000"/>
            <a:ext cx="2209800" cy="369332"/>
            <a:chOff x="3429000" y="2286000"/>
            <a:chExt cx="2209800" cy="369332"/>
          </a:xfrm>
        </p:grpSpPr>
        <p:cxnSp>
          <p:nvCxnSpPr>
            <p:cNvPr id="16" name="Straight Arrow Connector 15"/>
            <p:cNvCxnSpPr/>
            <p:nvPr/>
          </p:nvCxnSpPr>
          <p:spPr bwMode="auto">
            <a:xfrm>
              <a:off x="3429000" y="2286000"/>
              <a:ext cx="2209800" cy="1588"/>
            </a:xfrm>
            <a:prstGeom prst="straightConnector1">
              <a:avLst/>
            </a:prstGeom>
            <a:noFill/>
            <a:ln w="12700" cap="flat" cmpd="sng" algn="ctr">
              <a:solidFill>
                <a:schemeClr val="tx1"/>
              </a:solidFill>
              <a:prstDash val="solid"/>
              <a:round/>
              <a:headEnd type="none" w="med" len="med"/>
              <a:tailEnd type="arrow"/>
            </a:ln>
            <a:effectLst/>
          </p:spPr>
        </p:cxnSp>
        <p:sp>
          <p:nvSpPr>
            <p:cNvPr id="56" name="TextBox 55"/>
            <p:cNvSpPr txBox="1"/>
            <p:nvPr/>
          </p:nvSpPr>
          <p:spPr>
            <a:xfrm>
              <a:off x="3505200" y="2286000"/>
              <a:ext cx="2065502" cy="369332"/>
            </a:xfrm>
            <a:prstGeom prst="rect">
              <a:avLst/>
            </a:prstGeom>
            <a:noFill/>
          </p:spPr>
          <p:txBody>
            <a:bodyPr wrap="none" rtlCol="0">
              <a:spAutoFit/>
            </a:bodyPr>
            <a:lstStyle/>
            <a:p>
              <a:pPr algn="ctr"/>
              <a:r>
                <a:rPr lang="en-US" dirty="0" smtClean="0"/>
                <a:t>Valid CPU request</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1000"/>
                                  </p:stCondLst>
                                  <p:childTnLst>
                                    <p:set>
                                      <p:cBhvr>
                                        <p:cTn id="27" dur="1" fill="hold">
                                          <p:stCondLst>
                                            <p:cond delay="0"/>
                                          </p:stCondLst>
                                        </p:cTn>
                                        <p:tgtEl>
                                          <p:spTgt spid="3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0"/>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5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37"/>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nodeType="afterEffect">
                                  <p:stCondLst>
                                    <p:cond delay="1000"/>
                                  </p:stCondLst>
                                  <p:childTnLst>
                                    <p:set>
                                      <p:cBhvr>
                                        <p:cTn id="44" dur="1" fill="hold">
                                          <p:stCondLst>
                                            <p:cond delay="0"/>
                                          </p:stCondLst>
                                        </p:cTn>
                                        <p:tgtEl>
                                          <p:spTgt spid="3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Coherence in </a:t>
            </a:r>
            <a:r>
              <a:rPr lang="en-US" dirty="0" err="1" smtClean="0"/>
              <a:t>Multicores</a:t>
            </a:r>
            <a:endParaRPr lang="en-US" dirty="0"/>
          </a:p>
        </p:txBody>
      </p:sp>
      <p:sp>
        <p:nvSpPr>
          <p:cNvPr id="3" name="Content Placeholder 2"/>
          <p:cNvSpPr>
            <a:spLocks noGrp="1"/>
          </p:cNvSpPr>
          <p:nvPr>
            <p:ph idx="1"/>
          </p:nvPr>
        </p:nvSpPr>
        <p:spPr>
          <a:xfrm>
            <a:off x="533400" y="838200"/>
            <a:ext cx="8153400" cy="1048492"/>
          </a:xfrm>
        </p:spPr>
        <p:txBody>
          <a:bodyPr/>
          <a:lstStyle/>
          <a:p>
            <a:r>
              <a:rPr lang="en-US" dirty="0" smtClean="0"/>
              <a:t>In future </a:t>
            </a:r>
            <a:r>
              <a:rPr lang="en-US" dirty="0" err="1" smtClean="0"/>
              <a:t>multicore</a:t>
            </a:r>
            <a:r>
              <a:rPr lang="en-US" dirty="0" smtClean="0"/>
              <a:t> processors its likely that the cores will </a:t>
            </a:r>
            <a:r>
              <a:rPr lang="en-US" i="1" dirty="0" smtClean="0"/>
              <a:t>share</a:t>
            </a:r>
            <a:r>
              <a:rPr lang="en-US" dirty="0" smtClean="0"/>
              <a:t> a common physical address space, causing a </a:t>
            </a:r>
            <a:r>
              <a:rPr lang="en-US" dirty="0" smtClean="0">
                <a:solidFill>
                  <a:schemeClr val="accent1"/>
                </a:solidFill>
              </a:rPr>
              <a:t>cache coherence problem</a:t>
            </a:r>
            <a:endParaRPr lang="en-US" dirty="0">
              <a:solidFill>
                <a:schemeClr val="accent1"/>
              </a:solidFill>
            </a:endParaRPr>
          </a:p>
        </p:txBody>
      </p:sp>
      <p:sp>
        <p:nvSpPr>
          <p:cNvPr id="4" name="Rectangle 3"/>
          <p:cNvSpPr/>
          <p:nvPr/>
        </p:nvSpPr>
        <p:spPr bwMode="auto">
          <a:xfrm>
            <a:off x="2514600" y="2667000"/>
            <a:ext cx="1871980" cy="1126671"/>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accent1"/>
              </a:solidFill>
              <a:effectLst/>
              <a:latin typeface="Arial" charset="0"/>
            </a:endParaRPr>
          </a:p>
        </p:txBody>
      </p:sp>
      <p:sp>
        <p:nvSpPr>
          <p:cNvPr id="5" name="TextBox 4"/>
          <p:cNvSpPr txBox="1"/>
          <p:nvPr/>
        </p:nvSpPr>
        <p:spPr>
          <a:xfrm>
            <a:off x="2982901" y="3048000"/>
            <a:ext cx="979499" cy="369332"/>
          </a:xfrm>
          <a:prstGeom prst="rect">
            <a:avLst/>
          </a:prstGeom>
          <a:noFill/>
        </p:spPr>
        <p:txBody>
          <a:bodyPr wrap="square" rtlCol="0">
            <a:spAutoFit/>
          </a:bodyPr>
          <a:lstStyle/>
          <a:p>
            <a:r>
              <a:rPr lang="en-US" dirty="0" smtClean="0">
                <a:solidFill>
                  <a:schemeClr val="tx1"/>
                </a:solidFill>
              </a:rPr>
              <a:t>Core 1</a:t>
            </a:r>
            <a:endParaRPr lang="en-US" dirty="0">
              <a:solidFill>
                <a:schemeClr val="tx1"/>
              </a:solidFill>
            </a:endParaRPr>
          </a:p>
        </p:txBody>
      </p:sp>
      <p:sp>
        <p:nvSpPr>
          <p:cNvPr id="6" name="Rectangle 5"/>
          <p:cNvSpPr/>
          <p:nvPr/>
        </p:nvSpPr>
        <p:spPr bwMode="auto">
          <a:xfrm>
            <a:off x="4572000" y="2667000"/>
            <a:ext cx="1871980" cy="1126671"/>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accent1"/>
              </a:solidFill>
              <a:effectLst/>
              <a:latin typeface="Arial" charset="0"/>
            </a:endParaRPr>
          </a:p>
        </p:txBody>
      </p:sp>
      <p:sp>
        <p:nvSpPr>
          <p:cNvPr id="7" name="TextBox 6"/>
          <p:cNvSpPr txBox="1"/>
          <p:nvPr/>
        </p:nvSpPr>
        <p:spPr>
          <a:xfrm>
            <a:off x="5040301" y="3048000"/>
            <a:ext cx="979499" cy="369332"/>
          </a:xfrm>
          <a:prstGeom prst="rect">
            <a:avLst/>
          </a:prstGeom>
          <a:noFill/>
        </p:spPr>
        <p:txBody>
          <a:bodyPr wrap="square" rtlCol="0">
            <a:spAutoFit/>
          </a:bodyPr>
          <a:lstStyle/>
          <a:p>
            <a:r>
              <a:rPr lang="en-US" dirty="0" smtClean="0">
                <a:solidFill>
                  <a:schemeClr val="tx1"/>
                </a:solidFill>
              </a:rPr>
              <a:t>Core 2</a:t>
            </a:r>
            <a:endParaRPr lang="en-US" dirty="0">
              <a:solidFill>
                <a:schemeClr val="tx1"/>
              </a:solidFill>
            </a:endParaRPr>
          </a:p>
        </p:txBody>
      </p:sp>
      <p:sp>
        <p:nvSpPr>
          <p:cNvPr id="12" name="Rectangle 11"/>
          <p:cNvSpPr/>
          <p:nvPr/>
        </p:nvSpPr>
        <p:spPr bwMode="auto">
          <a:xfrm>
            <a:off x="4572000" y="3810000"/>
            <a:ext cx="935990" cy="7620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accent1"/>
              </a:solidFill>
              <a:effectLst/>
              <a:latin typeface="Arial" charset="0"/>
            </a:endParaRPr>
          </a:p>
        </p:txBody>
      </p:sp>
      <p:sp>
        <p:nvSpPr>
          <p:cNvPr id="14" name="TextBox 13"/>
          <p:cNvSpPr txBox="1"/>
          <p:nvPr/>
        </p:nvSpPr>
        <p:spPr>
          <a:xfrm>
            <a:off x="4648200" y="3733800"/>
            <a:ext cx="779017" cy="369332"/>
          </a:xfrm>
          <a:prstGeom prst="rect">
            <a:avLst/>
          </a:prstGeom>
          <a:noFill/>
        </p:spPr>
        <p:txBody>
          <a:bodyPr wrap="square" rtlCol="0">
            <a:spAutoFit/>
          </a:bodyPr>
          <a:lstStyle/>
          <a:p>
            <a:r>
              <a:rPr lang="en-US" dirty="0" smtClean="0">
                <a:solidFill>
                  <a:schemeClr val="tx1"/>
                </a:solidFill>
              </a:rPr>
              <a:t>L1 I$</a:t>
            </a:r>
            <a:endParaRPr lang="en-US" dirty="0">
              <a:solidFill>
                <a:schemeClr val="tx1"/>
              </a:solidFill>
            </a:endParaRPr>
          </a:p>
        </p:txBody>
      </p:sp>
      <p:sp>
        <p:nvSpPr>
          <p:cNvPr id="15" name="TextBox 14"/>
          <p:cNvSpPr txBox="1"/>
          <p:nvPr/>
        </p:nvSpPr>
        <p:spPr>
          <a:xfrm>
            <a:off x="5507222" y="3733800"/>
            <a:ext cx="893578" cy="369332"/>
          </a:xfrm>
          <a:prstGeom prst="rect">
            <a:avLst/>
          </a:prstGeom>
          <a:noFill/>
        </p:spPr>
        <p:txBody>
          <a:bodyPr wrap="square" rtlCol="0">
            <a:spAutoFit/>
          </a:bodyPr>
          <a:lstStyle/>
          <a:p>
            <a:r>
              <a:rPr lang="en-US" dirty="0" smtClean="0">
                <a:solidFill>
                  <a:schemeClr val="tx1"/>
                </a:solidFill>
              </a:rPr>
              <a:t>L1 D$</a:t>
            </a:r>
            <a:endParaRPr lang="en-US" dirty="0">
              <a:solidFill>
                <a:schemeClr val="tx1"/>
              </a:solidFill>
            </a:endParaRPr>
          </a:p>
        </p:txBody>
      </p:sp>
      <p:sp>
        <p:nvSpPr>
          <p:cNvPr id="16" name="Rectangle 15"/>
          <p:cNvSpPr/>
          <p:nvPr/>
        </p:nvSpPr>
        <p:spPr bwMode="auto">
          <a:xfrm>
            <a:off x="2590800" y="4724400"/>
            <a:ext cx="3886200" cy="8763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accent1"/>
              </a:solidFill>
              <a:effectLst/>
              <a:latin typeface="Arial" charset="0"/>
            </a:endParaRPr>
          </a:p>
        </p:txBody>
      </p:sp>
      <p:sp>
        <p:nvSpPr>
          <p:cNvPr id="17" name="TextBox 16"/>
          <p:cNvSpPr txBox="1"/>
          <p:nvPr/>
        </p:nvSpPr>
        <p:spPr>
          <a:xfrm>
            <a:off x="3505200" y="5181600"/>
            <a:ext cx="2397195" cy="369332"/>
          </a:xfrm>
          <a:prstGeom prst="rect">
            <a:avLst/>
          </a:prstGeom>
          <a:noFill/>
        </p:spPr>
        <p:txBody>
          <a:bodyPr wrap="square" rtlCol="0">
            <a:spAutoFit/>
          </a:bodyPr>
          <a:lstStyle/>
          <a:p>
            <a:r>
              <a:rPr lang="en-US" dirty="0" smtClean="0">
                <a:solidFill>
                  <a:schemeClr val="tx1"/>
                </a:solidFill>
              </a:rPr>
              <a:t>Unified (shared) L2</a:t>
            </a:r>
            <a:endParaRPr lang="en-US" dirty="0">
              <a:solidFill>
                <a:schemeClr val="tx1"/>
              </a:solidFill>
            </a:endParaRPr>
          </a:p>
        </p:txBody>
      </p:sp>
      <p:sp>
        <p:nvSpPr>
          <p:cNvPr id="20" name="Rectangle 19"/>
          <p:cNvSpPr/>
          <p:nvPr/>
        </p:nvSpPr>
        <p:spPr bwMode="auto">
          <a:xfrm>
            <a:off x="2133600" y="2362200"/>
            <a:ext cx="4724400" cy="3505200"/>
          </a:xfrm>
          <a:prstGeom prst="rect">
            <a:avLst/>
          </a:prstGeom>
          <a:noFill/>
          <a:ln w="127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accent1"/>
              </a:solidFill>
              <a:effectLst/>
              <a:latin typeface="Arial" charset="0"/>
            </a:endParaRPr>
          </a:p>
        </p:txBody>
      </p:sp>
      <p:sp>
        <p:nvSpPr>
          <p:cNvPr id="21" name="Rectangle 20"/>
          <p:cNvSpPr/>
          <p:nvPr/>
        </p:nvSpPr>
        <p:spPr bwMode="auto">
          <a:xfrm>
            <a:off x="5486400" y="3810000"/>
            <a:ext cx="935990" cy="7620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accent1"/>
              </a:solidFill>
              <a:effectLst/>
              <a:latin typeface="Arial" charset="0"/>
            </a:endParaRPr>
          </a:p>
        </p:txBody>
      </p:sp>
      <p:sp>
        <p:nvSpPr>
          <p:cNvPr id="22" name="Rectangle 21"/>
          <p:cNvSpPr/>
          <p:nvPr/>
        </p:nvSpPr>
        <p:spPr bwMode="auto">
          <a:xfrm>
            <a:off x="2514600" y="3810000"/>
            <a:ext cx="935990" cy="7620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accent1"/>
              </a:solidFill>
              <a:effectLst/>
              <a:latin typeface="Arial" charset="0"/>
            </a:endParaRPr>
          </a:p>
        </p:txBody>
      </p:sp>
      <p:sp>
        <p:nvSpPr>
          <p:cNvPr id="23" name="TextBox 22"/>
          <p:cNvSpPr txBox="1"/>
          <p:nvPr/>
        </p:nvSpPr>
        <p:spPr>
          <a:xfrm>
            <a:off x="2590800" y="3733800"/>
            <a:ext cx="779017" cy="369332"/>
          </a:xfrm>
          <a:prstGeom prst="rect">
            <a:avLst/>
          </a:prstGeom>
          <a:noFill/>
        </p:spPr>
        <p:txBody>
          <a:bodyPr wrap="square" rtlCol="0">
            <a:spAutoFit/>
          </a:bodyPr>
          <a:lstStyle/>
          <a:p>
            <a:r>
              <a:rPr lang="en-US" dirty="0" smtClean="0">
                <a:solidFill>
                  <a:schemeClr val="tx1"/>
                </a:solidFill>
              </a:rPr>
              <a:t>L1 I$</a:t>
            </a:r>
            <a:endParaRPr lang="en-US" dirty="0">
              <a:solidFill>
                <a:schemeClr val="tx1"/>
              </a:solidFill>
            </a:endParaRPr>
          </a:p>
        </p:txBody>
      </p:sp>
      <p:sp>
        <p:nvSpPr>
          <p:cNvPr id="24" name="TextBox 23"/>
          <p:cNvSpPr txBox="1"/>
          <p:nvPr/>
        </p:nvSpPr>
        <p:spPr>
          <a:xfrm>
            <a:off x="3449822" y="3733800"/>
            <a:ext cx="893578" cy="369332"/>
          </a:xfrm>
          <a:prstGeom prst="rect">
            <a:avLst/>
          </a:prstGeom>
          <a:noFill/>
        </p:spPr>
        <p:txBody>
          <a:bodyPr wrap="square" rtlCol="0">
            <a:spAutoFit/>
          </a:bodyPr>
          <a:lstStyle/>
          <a:p>
            <a:r>
              <a:rPr lang="en-US" dirty="0" smtClean="0">
                <a:solidFill>
                  <a:schemeClr val="tx1"/>
                </a:solidFill>
              </a:rPr>
              <a:t>L1 D$</a:t>
            </a:r>
            <a:endParaRPr lang="en-US" dirty="0">
              <a:solidFill>
                <a:schemeClr val="tx1"/>
              </a:solidFill>
            </a:endParaRPr>
          </a:p>
        </p:txBody>
      </p:sp>
      <p:sp>
        <p:nvSpPr>
          <p:cNvPr id="25" name="Rectangle 24"/>
          <p:cNvSpPr/>
          <p:nvPr/>
        </p:nvSpPr>
        <p:spPr bwMode="auto">
          <a:xfrm>
            <a:off x="3429000" y="3810000"/>
            <a:ext cx="935990" cy="7620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accent1"/>
              </a:solidFill>
              <a:effectLst/>
              <a:latin typeface="Arial" charset="0"/>
            </a:endParaRPr>
          </a:p>
        </p:txBody>
      </p:sp>
      <p:sp>
        <p:nvSpPr>
          <p:cNvPr id="19" name="TextBox 18"/>
          <p:cNvSpPr txBox="1"/>
          <p:nvPr/>
        </p:nvSpPr>
        <p:spPr>
          <a:xfrm>
            <a:off x="4114800" y="4800600"/>
            <a:ext cx="1066800" cy="400110"/>
          </a:xfrm>
          <a:prstGeom prst="rect">
            <a:avLst/>
          </a:prstGeom>
          <a:noFill/>
        </p:spPr>
        <p:txBody>
          <a:bodyPr wrap="square" rtlCol="0">
            <a:spAutoFit/>
          </a:bodyPr>
          <a:lstStyle/>
          <a:p>
            <a:r>
              <a:rPr lang="en-US" sz="2000" dirty="0" smtClean="0">
                <a:solidFill>
                  <a:schemeClr val="accent2"/>
                </a:solidFill>
              </a:rPr>
              <a:t>X = 0</a:t>
            </a:r>
            <a:endParaRPr lang="en-US" sz="2000" dirty="0">
              <a:solidFill>
                <a:schemeClr val="accent2"/>
              </a:solidFill>
            </a:endParaRPr>
          </a:p>
        </p:txBody>
      </p:sp>
      <p:sp>
        <p:nvSpPr>
          <p:cNvPr id="26" name="TextBox 25"/>
          <p:cNvSpPr txBox="1"/>
          <p:nvPr/>
        </p:nvSpPr>
        <p:spPr>
          <a:xfrm>
            <a:off x="3429000" y="4038600"/>
            <a:ext cx="914400" cy="400110"/>
          </a:xfrm>
          <a:prstGeom prst="rect">
            <a:avLst/>
          </a:prstGeom>
          <a:noFill/>
        </p:spPr>
        <p:txBody>
          <a:bodyPr wrap="square" rtlCol="0">
            <a:spAutoFit/>
          </a:bodyPr>
          <a:lstStyle/>
          <a:p>
            <a:pPr algn="ctr"/>
            <a:r>
              <a:rPr lang="en-US" sz="2000" dirty="0" smtClean="0">
                <a:solidFill>
                  <a:schemeClr val="accent2"/>
                </a:solidFill>
              </a:rPr>
              <a:t>X = 0</a:t>
            </a:r>
            <a:endParaRPr lang="en-US" sz="2000" dirty="0">
              <a:solidFill>
                <a:schemeClr val="accent2"/>
              </a:solidFill>
            </a:endParaRPr>
          </a:p>
        </p:txBody>
      </p:sp>
      <p:sp>
        <p:nvSpPr>
          <p:cNvPr id="27" name="TextBox 26"/>
          <p:cNvSpPr txBox="1"/>
          <p:nvPr/>
        </p:nvSpPr>
        <p:spPr>
          <a:xfrm>
            <a:off x="5486400" y="4038600"/>
            <a:ext cx="914400" cy="400110"/>
          </a:xfrm>
          <a:prstGeom prst="rect">
            <a:avLst/>
          </a:prstGeom>
          <a:noFill/>
        </p:spPr>
        <p:txBody>
          <a:bodyPr wrap="square" rtlCol="0">
            <a:spAutoFit/>
          </a:bodyPr>
          <a:lstStyle/>
          <a:p>
            <a:pPr algn="ctr"/>
            <a:r>
              <a:rPr lang="en-US" sz="2000" dirty="0" smtClean="0">
                <a:solidFill>
                  <a:schemeClr val="accent2"/>
                </a:solidFill>
              </a:rPr>
              <a:t>X = 0</a:t>
            </a:r>
            <a:endParaRPr lang="en-US" sz="2000" dirty="0">
              <a:solidFill>
                <a:schemeClr val="accent2"/>
              </a:solidFill>
            </a:endParaRPr>
          </a:p>
        </p:txBody>
      </p:sp>
      <p:sp>
        <p:nvSpPr>
          <p:cNvPr id="28" name="TextBox 27"/>
          <p:cNvSpPr txBox="1"/>
          <p:nvPr/>
        </p:nvSpPr>
        <p:spPr>
          <a:xfrm>
            <a:off x="2895600" y="2667000"/>
            <a:ext cx="1219200" cy="400110"/>
          </a:xfrm>
          <a:prstGeom prst="rect">
            <a:avLst/>
          </a:prstGeom>
          <a:noFill/>
        </p:spPr>
        <p:txBody>
          <a:bodyPr wrap="square" rtlCol="0">
            <a:spAutoFit/>
          </a:bodyPr>
          <a:lstStyle/>
          <a:p>
            <a:pPr algn="ctr"/>
            <a:r>
              <a:rPr lang="en-US" sz="2000" dirty="0" smtClean="0">
                <a:solidFill>
                  <a:schemeClr val="accent2"/>
                </a:solidFill>
              </a:rPr>
              <a:t>Read X</a:t>
            </a:r>
            <a:endParaRPr lang="en-US" sz="2000" dirty="0">
              <a:solidFill>
                <a:schemeClr val="accent2"/>
              </a:solidFill>
            </a:endParaRPr>
          </a:p>
        </p:txBody>
      </p:sp>
      <p:sp>
        <p:nvSpPr>
          <p:cNvPr id="29" name="TextBox 28"/>
          <p:cNvSpPr txBox="1"/>
          <p:nvPr/>
        </p:nvSpPr>
        <p:spPr>
          <a:xfrm>
            <a:off x="4876800" y="2667000"/>
            <a:ext cx="1219200" cy="400110"/>
          </a:xfrm>
          <a:prstGeom prst="rect">
            <a:avLst/>
          </a:prstGeom>
          <a:noFill/>
        </p:spPr>
        <p:txBody>
          <a:bodyPr wrap="square" rtlCol="0">
            <a:spAutoFit/>
          </a:bodyPr>
          <a:lstStyle/>
          <a:p>
            <a:pPr algn="ctr"/>
            <a:r>
              <a:rPr lang="en-US" sz="2000" dirty="0" smtClean="0">
                <a:solidFill>
                  <a:schemeClr val="accent2"/>
                </a:solidFill>
              </a:rPr>
              <a:t>Read X</a:t>
            </a:r>
            <a:endParaRPr lang="en-US" sz="2000" dirty="0">
              <a:solidFill>
                <a:schemeClr val="accent2"/>
              </a:solidFill>
            </a:endParaRPr>
          </a:p>
        </p:txBody>
      </p:sp>
      <p:sp>
        <p:nvSpPr>
          <p:cNvPr id="30" name="TextBox 29"/>
          <p:cNvSpPr txBox="1"/>
          <p:nvPr/>
        </p:nvSpPr>
        <p:spPr>
          <a:xfrm>
            <a:off x="2667000" y="3352800"/>
            <a:ext cx="1600200" cy="400110"/>
          </a:xfrm>
          <a:prstGeom prst="rect">
            <a:avLst/>
          </a:prstGeom>
          <a:noFill/>
        </p:spPr>
        <p:txBody>
          <a:bodyPr wrap="square" rtlCol="0">
            <a:spAutoFit/>
          </a:bodyPr>
          <a:lstStyle/>
          <a:p>
            <a:pPr algn="ctr"/>
            <a:r>
              <a:rPr lang="en-US" sz="2000" dirty="0" smtClean="0">
                <a:solidFill>
                  <a:schemeClr val="accent2"/>
                </a:solidFill>
              </a:rPr>
              <a:t>Write 1 to X</a:t>
            </a:r>
            <a:endParaRPr lang="en-US" sz="2000" dirty="0">
              <a:solidFill>
                <a:schemeClr val="accent2"/>
              </a:solidFill>
            </a:endParaRPr>
          </a:p>
        </p:txBody>
      </p:sp>
      <p:sp>
        <p:nvSpPr>
          <p:cNvPr id="31" name="TextBox 30"/>
          <p:cNvSpPr txBox="1"/>
          <p:nvPr/>
        </p:nvSpPr>
        <p:spPr>
          <a:xfrm>
            <a:off x="4038600" y="4800600"/>
            <a:ext cx="914400" cy="400110"/>
          </a:xfrm>
          <a:prstGeom prst="rect">
            <a:avLst/>
          </a:prstGeom>
          <a:solidFill>
            <a:schemeClr val="bg1"/>
          </a:solidFill>
        </p:spPr>
        <p:txBody>
          <a:bodyPr wrap="square" rtlCol="0">
            <a:spAutoFit/>
          </a:bodyPr>
          <a:lstStyle/>
          <a:p>
            <a:pPr algn="ctr"/>
            <a:r>
              <a:rPr lang="en-US" sz="2000" dirty="0" smtClean="0">
                <a:solidFill>
                  <a:schemeClr val="accent2"/>
                </a:solidFill>
              </a:rPr>
              <a:t>X = 1</a:t>
            </a:r>
            <a:endParaRPr lang="en-US" sz="2000" dirty="0">
              <a:solidFill>
                <a:schemeClr val="accent2"/>
              </a:solidFill>
            </a:endParaRPr>
          </a:p>
        </p:txBody>
      </p:sp>
      <p:sp>
        <p:nvSpPr>
          <p:cNvPr id="32" name="TextBox 31"/>
          <p:cNvSpPr txBox="1"/>
          <p:nvPr/>
        </p:nvSpPr>
        <p:spPr>
          <a:xfrm>
            <a:off x="3505200" y="4095690"/>
            <a:ext cx="838200" cy="400110"/>
          </a:xfrm>
          <a:prstGeom prst="rect">
            <a:avLst/>
          </a:prstGeom>
          <a:solidFill>
            <a:schemeClr val="bg1"/>
          </a:solidFill>
        </p:spPr>
        <p:txBody>
          <a:bodyPr wrap="square" rtlCol="0">
            <a:spAutoFit/>
          </a:bodyPr>
          <a:lstStyle/>
          <a:p>
            <a:pPr algn="ctr"/>
            <a:r>
              <a:rPr lang="en-US" sz="2000" dirty="0" smtClean="0">
                <a:solidFill>
                  <a:schemeClr val="accent2"/>
                </a:solidFill>
              </a:rPr>
              <a:t>X = 1</a:t>
            </a:r>
            <a:endParaRPr lang="en-US" sz="2000" dirty="0">
              <a:solidFill>
                <a:schemeClr val="accent2"/>
              </a:solidFill>
            </a:endParaRPr>
          </a:p>
        </p:txBody>
      </p:sp>
      <p:sp>
        <p:nvSpPr>
          <p:cNvPr id="33" name="Oval 32"/>
          <p:cNvSpPr/>
          <p:nvPr/>
        </p:nvSpPr>
        <p:spPr bwMode="auto">
          <a:xfrm>
            <a:off x="5562600" y="3962400"/>
            <a:ext cx="838200" cy="533400"/>
          </a:xfrm>
          <a:prstGeom prst="ellipse">
            <a:avLst/>
          </a:prstGeom>
          <a:noFill/>
          <a:ln w="2857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accent1"/>
              </a:solidFill>
              <a:effectLst/>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2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9"/>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50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500"/>
                                  </p:stCondLst>
                                  <p:childTnLst>
                                    <p:set>
                                      <p:cBhvr>
                                        <p:cTn id="23" dur="1" fill="hold">
                                          <p:stCondLst>
                                            <p:cond delay="0"/>
                                          </p:stCondLst>
                                        </p:cTn>
                                        <p:tgtEl>
                                          <p:spTgt spid="32"/>
                                        </p:tgtEl>
                                        <p:attrNameLst>
                                          <p:attrName>style.visibility</p:attrName>
                                        </p:attrNameLst>
                                      </p:cBhvr>
                                      <p:to>
                                        <p:strVal val="visible"/>
                                      </p:to>
                                    </p:set>
                                  </p:childTnLst>
                                </p:cTn>
                              </p:par>
                            </p:childTnLst>
                          </p:cTn>
                        </p:par>
                        <p:par>
                          <p:cTn id="24" fill="hold">
                            <p:stCondLst>
                              <p:cond delay="500"/>
                            </p:stCondLst>
                            <p:childTnLst>
                              <p:par>
                                <p:cTn id="25" presetID="1" presetClass="entr" presetSubtype="0" fill="hold" grpId="0" nodeType="afterEffect">
                                  <p:stCondLst>
                                    <p:cond delay="100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30" grpId="0"/>
      <p:bldP spid="31" grpId="0" animBg="1"/>
      <p:bldP spid="32" grpId="0" animBg="1"/>
      <p:bldP spid="3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Coherent Memory System</a:t>
            </a:r>
            <a:endParaRPr lang="en-US" dirty="0"/>
          </a:p>
        </p:txBody>
      </p:sp>
      <p:sp>
        <p:nvSpPr>
          <p:cNvPr id="3" name="Content Placeholder 2"/>
          <p:cNvSpPr>
            <a:spLocks noGrp="1"/>
          </p:cNvSpPr>
          <p:nvPr>
            <p:ph idx="1"/>
          </p:nvPr>
        </p:nvSpPr>
        <p:spPr>
          <a:xfrm>
            <a:off x="533400" y="914400"/>
            <a:ext cx="8153400" cy="2498120"/>
          </a:xfrm>
        </p:spPr>
        <p:txBody>
          <a:bodyPr/>
          <a:lstStyle/>
          <a:p>
            <a:pPr>
              <a:lnSpc>
                <a:spcPct val="100000"/>
              </a:lnSpc>
              <a:spcBef>
                <a:spcPts val="600"/>
              </a:spcBef>
            </a:pPr>
            <a:r>
              <a:rPr lang="en-US" dirty="0" smtClean="0"/>
              <a:t>Any read of a data item should return the most recently written value of the data item</a:t>
            </a:r>
          </a:p>
          <a:p>
            <a:pPr lvl="1">
              <a:lnSpc>
                <a:spcPct val="100000"/>
              </a:lnSpc>
              <a:spcBef>
                <a:spcPts val="600"/>
              </a:spcBef>
            </a:pPr>
            <a:r>
              <a:rPr lang="en-US" dirty="0" smtClean="0"/>
              <a:t>Coherence – defines </a:t>
            </a:r>
            <a:r>
              <a:rPr lang="en-US" dirty="0" smtClean="0">
                <a:solidFill>
                  <a:schemeClr val="accent1"/>
                </a:solidFill>
              </a:rPr>
              <a:t>what values </a:t>
            </a:r>
            <a:r>
              <a:rPr lang="en-US" dirty="0" smtClean="0"/>
              <a:t>can be returned by a read</a:t>
            </a:r>
          </a:p>
          <a:p>
            <a:pPr lvl="2">
              <a:lnSpc>
                <a:spcPct val="100000"/>
              </a:lnSpc>
              <a:spcBef>
                <a:spcPts val="600"/>
              </a:spcBef>
            </a:pPr>
            <a:r>
              <a:rPr lang="en-US" dirty="0" smtClean="0"/>
              <a:t>Writes to the same location are </a:t>
            </a:r>
            <a:r>
              <a:rPr lang="en-US" dirty="0" smtClean="0">
                <a:solidFill>
                  <a:schemeClr val="accent1"/>
                </a:solidFill>
              </a:rPr>
              <a:t>serialized</a:t>
            </a:r>
            <a:r>
              <a:rPr lang="en-US" dirty="0" smtClean="0"/>
              <a:t> (two writes to the same location must be seen in the same order by all cores)</a:t>
            </a:r>
          </a:p>
          <a:p>
            <a:pPr lvl="1">
              <a:lnSpc>
                <a:spcPct val="100000"/>
              </a:lnSpc>
              <a:spcBef>
                <a:spcPts val="600"/>
              </a:spcBef>
            </a:pPr>
            <a:r>
              <a:rPr lang="en-US" dirty="0" smtClean="0"/>
              <a:t>Consistency – determines </a:t>
            </a:r>
            <a:r>
              <a:rPr lang="en-US" dirty="0" smtClean="0">
                <a:solidFill>
                  <a:schemeClr val="accent1"/>
                </a:solidFill>
              </a:rPr>
              <a:t>when</a:t>
            </a:r>
            <a:r>
              <a:rPr lang="en-US" dirty="0" smtClean="0"/>
              <a:t> a written value will be returned by a read</a:t>
            </a:r>
            <a:endParaRPr lang="en-US" dirty="0"/>
          </a:p>
        </p:txBody>
      </p:sp>
      <p:sp>
        <p:nvSpPr>
          <p:cNvPr id="4" name="Content Placeholder 2"/>
          <p:cNvSpPr txBox="1">
            <a:spLocks/>
          </p:cNvSpPr>
          <p:nvPr/>
        </p:nvSpPr>
        <p:spPr bwMode="auto">
          <a:xfrm>
            <a:off x="533400" y="3733800"/>
            <a:ext cx="8153400" cy="2451953"/>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marL="287338" marR="0" lvl="0" indent="-287338" algn="l" defTabSz="914400" rtl="0" eaLnBrk="0" fontAlgn="base" latinLnBrk="0" hangingPunct="0">
              <a:spcBef>
                <a:spcPts val="600"/>
              </a:spcBef>
              <a:spcAft>
                <a:spcPct val="0"/>
              </a:spcAft>
              <a:buClr>
                <a:schemeClr val="accent1"/>
              </a:buClr>
              <a:buSzPct val="75000"/>
              <a:buFont typeface="Wingdings" pitchFamily="2" charset="2"/>
              <a:buChar char="q"/>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To enforce</a:t>
            </a:r>
            <a:r>
              <a:rPr kumimoji="0" lang="en-US" sz="2400" b="0" i="0" u="none" strike="noStrike" kern="0" cap="none" spc="0" normalizeH="0" noProof="0" dirty="0" smtClean="0">
                <a:ln>
                  <a:noFill/>
                </a:ln>
                <a:solidFill>
                  <a:schemeClr val="tx1"/>
                </a:solidFill>
                <a:effectLst/>
                <a:uLnTx/>
                <a:uFillTx/>
                <a:latin typeface="+mn-lt"/>
                <a:ea typeface="+mn-ea"/>
                <a:cs typeface="+mn-cs"/>
              </a:rPr>
              <a:t> coherence, caches must provide</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741363" lvl="1" indent="-246063">
              <a:spcBef>
                <a:spcPts val="600"/>
              </a:spcBef>
              <a:buClr>
                <a:schemeClr val="accent1"/>
              </a:buClr>
              <a:buSzPct val="75000"/>
              <a:buFont typeface="Monotype Sorts" pitchFamily="2" charset="2"/>
              <a:buChar char="l"/>
              <a:defRPr/>
            </a:pPr>
            <a:r>
              <a:rPr lang="en-US" sz="2000" kern="0" dirty="0" smtClean="0"/>
              <a:t>Replication</a:t>
            </a:r>
            <a:r>
              <a:rPr lang="en-US" sz="2000" kern="0" dirty="0" smtClean="0">
                <a:solidFill>
                  <a:schemeClr val="tx1"/>
                </a:solidFill>
              </a:rPr>
              <a:t> of shared data items in multiple cores’ caches</a:t>
            </a:r>
          </a:p>
          <a:p>
            <a:pPr marL="1198563" lvl="2" indent="-246063">
              <a:spcBef>
                <a:spcPts val="600"/>
              </a:spcBef>
              <a:buClr>
                <a:schemeClr val="accent1"/>
              </a:buClr>
              <a:buSzPct val="75000"/>
              <a:buFont typeface="Monotype Sorts" pitchFamily="2" charset="2"/>
              <a:buChar char="l"/>
            </a:pPr>
            <a:r>
              <a:rPr lang="en-US" kern="0" dirty="0" smtClean="0">
                <a:solidFill>
                  <a:schemeClr val="tx1"/>
                </a:solidFill>
              </a:rPr>
              <a:t>Replication reduces both latency and contention for a read shared data item</a:t>
            </a:r>
          </a:p>
          <a:p>
            <a:pPr marL="741363" marR="0" lvl="1" indent="-246063" algn="l" defTabSz="914400" rtl="0" eaLnBrk="0" fontAlgn="base" latinLnBrk="0" hangingPunct="0">
              <a:spcBef>
                <a:spcPts val="600"/>
              </a:spcBef>
              <a:spcAft>
                <a:spcPct val="0"/>
              </a:spcAft>
              <a:buClr>
                <a:schemeClr val="accent1"/>
              </a:buClr>
              <a:buSzPct val="75000"/>
              <a:buFont typeface="Monotype Sorts" pitchFamily="2" charset="2"/>
              <a:buChar char="l"/>
              <a:tabLst/>
              <a:defRPr/>
            </a:pPr>
            <a:r>
              <a:rPr kumimoji="0" lang="en-US" sz="2000" b="0" i="0" u="none" strike="noStrike" kern="0" cap="none" spc="0" normalizeH="0" baseline="0" noProof="0" dirty="0" smtClean="0">
                <a:ln>
                  <a:noFill/>
                </a:ln>
                <a:effectLst/>
                <a:uLnTx/>
                <a:uFillTx/>
                <a:latin typeface="+mn-lt"/>
              </a:rPr>
              <a:t>Migration</a:t>
            </a:r>
            <a:r>
              <a:rPr kumimoji="0" lang="en-US" sz="2000" b="0" i="0" u="none" strike="noStrike" kern="0" cap="none" spc="0" normalizeH="0" baseline="0" noProof="0" dirty="0" smtClean="0">
                <a:ln>
                  <a:noFill/>
                </a:ln>
                <a:solidFill>
                  <a:schemeClr val="tx1"/>
                </a:solidFill>
                <a:effectLst/>
                <a:uLnTx/>
                <a:uFillTx/>
                <a:latin typeface="+mn-lt"/>
              </a:rPr>
              <a:t> of</a:t>
            </a:r>
            <a:r>
              <a:rPr kumimoji="0" lang="en-US" sz="2000" b="0" i="0" u="none" strike="noStrike" kern="0" cap="none" spc="0" normalizeH="0" noProof="0" dirty="0" smtClean="0">
                <a:ln>
                  <a:noFill/>
                </a:ln>
                <a:solidFill>
                  <a:schemeClr val="tx1"/>
                </a:solidFill>
                <a:effectLst/>
                <a:uLnTx/>
                <a:uFillTx/>
                <a:latin typeface="+mn-lt"/>
              </a:rPr>
              <a:t> shared data items to a core’s local cache</a:t>
            </a:r>
          </a:p>
          <a:p>
            <a:pPr marL="1198563" lvl="2" indent="-246063">
              <a:spcBef>
                <a:spcPts val="600"/>
              </a:spcBef>
              <a:buClr>
                <a:schemeClr val="accent1"/>
              </a:buClr>
              <a:buSzPct val="75000"/>
              <a:buFont typeface="Monotype Sorts" pitchFamily="2" charset="2"/>
              <a:buChar char="l"/>
            </a:pPr>
            <a:r>
              <a:rPr lang="en-US" kern="0" baseline="0" dirty="0" smtClean="0">
                <a:solidFill>
                  <a:schemeClr val="tx1"/>
                </a:solidFill>
                <a:latin typeface="+mn-lt"/>
              </a:rPr>
              <a:t>Migration reduced the latency of the access the data and the bandwidth demand</a:t>
            </a:r>
            <a:r>
              <a:rPr lang="en-US" kern="0" dirty="0" smtClean="0">
                <a:solidFill>
                  <a:schemeClr val="tx1"/>
                </a:solidFill>
                <a:latin typeface="+mn-lt"/>
              </a:rPr>
              <a:t> on the shared memory (L2 in our example)</a:t>
            </a:r>
            <a:endParaRPr kumimoji="0" lang="en-US" b="0" i="0" u="none" strike="noStrike" kern="0" cap="none" spc="0" normalizeH="0" baseline="0" noProof="0" dirty="0" smtClean="0">
              <a:ln>
                <a:noFill/>
              </a:ln>
              <a:solidFill>
                <a:schemeClr val="tx1"/>
              </a:solidFill>
              <a:effectLst/>
              <a:uLnTx/>
              <a:uFillTx/>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a:t>
            </a:r>
            <a:r>
              <a:rPr lang="en-US" smtClean="0"/>
              <a:t>Coherence Protocols</a:t>
            </a:r>
            <a:endParaRPr lang="en-US"/>
          </a:p>
        </p:txBody>
      </p:sp>
      <p:sp>
        <p:nvSpPr>
          <p:cNvPr id="3" name="Content Placeholder 2"/>
          <p:cNvSpPr>
            <a:spLocks noGrp="1"/>
          </p:cNvSpPr>
          <p:nvPr>
            <p:ph idx="1"/>
          </p:nvPr>
        </p:nvSpPr>
        <p:spPr>
          <a:xfrm>
            <a:off x="533400" y="762000"/>
            <a:ext cx="8153400" cy="5899051"/>
          </a:xfrm>
        </p:spPr>
        <p:txBody>
          <a:bodyPr/>
          <a:lstStyle/>
          <a:p>
            <a:pPr>
              <a:lnSpc>
                <a:spcPct val="100000"/>
              </a:lnSpc>
              <a:spcBef>
                <a:spcPts val="600"/>
              </a:spcBef>
            </a:pPr>
            <a:r>
              <a:rPr lang="en-US" dirty="0" smtClean="0"/>
              <a:t>Need a hardware protocol to ensure cache coherence</a:t>
            </a:r>
            <a:r>
              <a:rPr lang="en-US" dirty="0"/>
              <a:t> </a:t>
            </a:r>
            <a:r>
              <a:rPr lang="en-US" dirty="0" smtClean="0"/>
              <a:t>the most popular of which is </a:t>
            </a:r>
            <a:r>
              <a:rPr lang="en-US" dirty="0" smtClean="0">
                <a:solidFill>
                  <a:schemeClr val="accent1"/>
                </a:solidFill>
              </a:rPr>
              <a:t>snooping</a:t>
            </a:r>
          </a:p>
          <a:p>
            <a:pPr lvl="1">
              <a:lnSpc>
                <a:spcPct val="100000"/>
              </a:lnSpc>
              <a:spcBef>
                <a:spcPts val="600"/>
              </a:spcBef>
            </a:pPr>
            <a:r>
              <a:rPr lang="en-US" dirty="0" smtClean="0"/>
              <a:t>The cache controllers monitor (snoop) on the broadcast medium (e.g., bus) with duplicate address tag hardware (so they don’t interfere with core’s access to the cache)  to determine if their cache has a copy of a block that is requested</a:t>
            </a:r>
          </a:p>
          <a:p>
            <a:pPr>
              <a:lnSpc>
                <a:spcPct val="100000"/>
              </a:lnSpc>
              <a:spcBef>
                <a:spcPts val="600"/>
              </a:spcBef>
            </a:pPr>
            <a:r>
              <a:rPr lang="en-US" dirty="0" smtClean="0">
                <a:solidFill>
                  <a:schemeClr val="accent1"/>
                </a:solidFill>
              </a:rPr>
              <a:t>Write invalidate protocol </a:t>
            </a:r>
            <a:r>
              <a:rPr lang="en-US" dirty="0" smtClean="0"/>
              <a:t>– </a:t>
            </a:r>
            <a:r>
              <a:rPr lang="en-US" dirty="0" smtClean="0">
                <a:solidFill>
                  <a:schemeClr val="accent1"/>
                </a:solidFill>
              </a:rPr>
              <a:t>writes</a:t>
            </a:r>
            <a:r>
              <a:rPr lang="en-US" dirty="0" smtClean="0"/>
              <a:t> require exclusive access and </a:t>
            </a:r>
            <a:r>
              <a:rPr lang="en-US" dirty="0" smtClean="0">
                <a:solidFill>
                  <a:schemeClr val="accent1"/>
                </a:solidFill>
              </a:rPr>
              <a:t>invalidate</a:t>
            </a:r>
            <a:r>
              <a:rPr lang="en-US" dirty="0" smtClean="0"/>
              <a:t> </a:t>
            </a:r>
            <a:r>
              <a:rPr lang="en-US" i="1" dirty="0" smtClean="0"/>
              <a:t>all</a:t>
            </a:r>
            <a:r>
              <a:rPr lang="en-US" dirty="0" smtClean="0"/>
              <a:t> other copies</a:t>
            </a:r>
          </a:p>
          <a:p>
            <a:pPr lvl="1">
              <a:lnSpc>
                <a:spcPct val="100000"/>
              </a:lnSpc>
              <a:spcBef>
                <a:spcPts val="600"/>
              </a:spcBef>
            </a:pPr>
            <a:r>
              <a:rPr lang="en-US" dirty="0" smtClean="0"/>
              <a:t>Exclusive access ensure that no other readable or writable copies of an item exists</a:t>
            </a:r>
          </a:p>
          <a:p>
            <a:pPr>
              <a:lnSpc>
                <a:spcPct val="100000"/>
              </a:lnSpc>
              <a:spcBef>
                <a:spcPts val="600"/>
              </a:spcBef>
            </a:pPr>
            <a:r>
              <a:rPr lang="en-US" dirty="0" smtClean="0"/>
              <a:t>If two processors attempt to write the same data at the same time, one of them wins the race causing the other core’s copy to be invalidated.  For the other core to complete, it must obtain a new copy of the data which must now contain the updated value – thus enforcing </a:t>
            </a:r>
            <a:r>
              <a:rPr lang="en-US" dirty="0" smtClean="0">
                <a:solidFill>
                  <a:schemeClr val="accent1"/>
                </a:solidFill>
              </a:rPr>
              <a:t>write serialization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22" name="Rectangle 2"/>
          <p:cNvSpPr>
            <a:spLocks noGrp="1" noChangeArrowheads="1"/>
          </p:cNvSpPr>
          <p:nvPr>
            <p:ph type="title"/>
          </p:nvPr>
        </p:nvSpPr>
        <p:spPr/>
        <p:txBody>
          <a:bodyPr/>
          <a:lstStyle/>
          <a:p>
            <a:r>
              <a:rPr lang="en-US"/>
              <a:t>The Memory Hierarchy Goal</a:t>
            </a:r>
          </a:p>
        </p:txBody>
      </p:sp>
      <p:sp>
        <p:nvSpPr>
          <p:cNvPr id="1566723" name="Rectangle 3"/>
          <p:cNvSpPr>
            <a:spLocks noGrp="1" noChangeArrowheads="1"/>
          </p:cNvSpPr>
          <p:nvPr>
            <p:ph type="body" idx="1"/>
          </p:nvPr>
        </p:nvSpPr>
        <p:spPr>
          <a:xfrm>
            <a:off x="533400" y="1600200"/>
            <a:ext cx="8153400" cy="2889250"/>
          </a:xfrm>
        </p:spPr>
        <p:txBody>
          <a:bodyPr/>
          <a:lstStyle/>
          <a:p>
            <a:r>
              <a:rPr lang="en-US" dirty="0"/>
              <a:t>Fact:  Large memories are slow and fast memories are small</a:t>
            </a:r>
          </a:p>
          <a:p>
            <a:endParaRPr lang="en-US" dirty="0"/>
          </a:p>
          <a:p>
            <a:r>
              <a:rPr lang="en-US" dirty="0"/>
              <a:t>How do we create a memory that gives the illusion of being large, cheap and fast (most of the time)?</a:t>
            </a:r>
          </a:p>
          <a:p>
            <a:pPr lvl="1"/>
            <a:r>
              <a:rPr lang="en-US" dirty="0"/>
              <a:t>With hierarchy</a:t>
            </a:r>
          </a:p>
          <a:p>
            <a:pPr lvl="1"/>
            <a:r>
              <a:rPr lang="en-US" dirty="0"/>
              <a:t>With parallelism</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667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667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6672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667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23" grpId="0" build="p"/>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971202" name="Rectangle 2"/>
          <p:cNvSpPr>
            <a:spLocks noGrp="1" noChangeArrowheads="1"/>
          </p:cNvSpPr>
          <p:nvPr>
            <p:ph type="title"/>
          </p:nvPr>
        </p:nvSpPr>
        <p:spPr>
          <a:xfrm>
            <a:off x="533400" y="304800"/>
            <a:ext cx="6629400" cy="422275"/>
          </a:xfrm>
        </p:spPr>
        <p:txBody>
          <a:bodyPr/>
          <a:lstStyle/>
          <a:p>
            <a:r>
              <a:rPr lang="en-US"/>
              <a:t>Handling Writes</a:t>
            </a:r>
          </a:p>
        </p:txBody>
      </p:sp>
      <p:sp>
        <p:nvSpPr>
          <p:cNvPr id="1971203" name="Rectangle 3"/>
          <p:cNvSpPr>
            <a:spLocks noGrp="1" noChangeArrowheads="1"/>
          </p:cNvSpPr>
          <p:nvPr>
            <p:ph type="body" idx="1"/>
          </p:nvPr>
        </p:nvSpPr>
        <p:spPr>
          <a:xfrm>
            <a:off x="419100" y="838200"/>
            <a:ext cx="8191500" cy="5416550"/>
          </a:xfrm>
        </p:spPr>
        <p:txBody>
          <a:bodyPr/>
          <a:lstStyle/>
          <a:p>
            <a:pPr marL="457200" indent="-457200">
              <a:buFont typeface="Wingdings" pitchFamily="2" charset="2"/>
              <a:buNone/>
            </a:pPr>
            <a:r>
              <a:rPr lang="en-US" dirty="0"/>
              <a:t>Ensuring that all other processors sharing data are informed of writes can be handled two ways:</a:t>
            </a:r>
          </a:p>
          <a:p>
            <a:pPr marL="457200" indent="-457200">
              <a:buFont typeface="Wingdings" pitchFamily="2" charset="2"/>
              <a:buAutoNum type="arabicPeriod"/>
            </a:pPr>
            <a:r>
              <a:rPr lang="en-US" dirty="0">
                <a:solidFill>
                  <a:schemeClr val="accent2"/>
                </a:solidFill>
              </a:rPr>
              <a:t>Write-update</a:t>
            </a:r>
            <a:r>
              <a:rPr lang="en-US" dirty="0"/>
              <a:t> (write-broadcast) – writing processor broadcasts new data over the bus, all copies are updated</a:t>
            </a:r>
          </a:p>
          <a:p>
            <a:pPr marL="876300" lvl="1" indent="-381000"/>
            <a:r>
              <a:rPr lang="en-US" dirty="0"/>
              <a:t>All writes go to the bus </a:t>
            </a:r>
            <a:r>
              <a:rPr lang="en-US" dirty="0">
                <a:sym typeface="Symbol" pitchFamily="18" charset="2"/>
              </a:rPr>
              <a:t></a:t>
            </a:r>
            <a:r>
              <a:rPr lang="en-US" dirty="0"/>
              <a:t> higher bus traffic</a:t>
            </a:r>
          </a:p>
          <a:p>
            <a:pPr marL="876300" lvl="1" indent="-381000"/>
            <a:r>
              <a:rPr lang="en-US" dirty="0"/>
              <a:t>Since new values appear in caches sooner, can reduce latency</a:t>
            </a:r>
            <a:endParaRPr lang="en-US" dirty="0">
              <a:solidFill>
                <a:schemeClr val="accent2"/>
              </a:solidFill>
            </a:endParaRPr>
          </a:p>
          <a:p>
            <a:pPr marL="457200" indent="-457200">
              <a:buFont typeface="Wingdings" pitchFamily="2" charset="2"/>
              <a:buAutoNum type="arabicPeriod"/>
            </a:pPr>
            <a:r>
              <a:rPr lang="en-US" dirty="0">
                <a:solidFill>
                  <a:schemeClr val="accent2"/>
                </a:solidFill>
              </a:rPr>
              <a:t>Write-invalidate</a:t>
            </a:r>
            <a:r>
              <a:rPr lang="en-US" dirty="0">
                <a:solidFill>
                  <a:schemeClr val="accent1"/>
                </a:solidFill>
              </a:rPr>
              <a:t> </a:t>
            </a:r>
            <a:r>
              <a:rPr lang="en-US" dirty="0"/>
              <a:t>– writing processor issues invalidation signal on bus, cache snoops check to see if they have a copy of the data, if so they invalidate their cache block containing the word (this allows multiple readers but only one writer)</a:t>
            </a:r>
          </a:p>
          <a:p>
            <a:pPr marL="876300" lvl="1" indent="-381000"/>
            <a:r>
              <a:rPr lang="en-US" dirty="0"/>
              <a:t>Uses the bus only on the </a:t>
            </a:r>
            <a:r>
              <a:rPr lang="en-US" dirty="0">
                <a:solidFill>
                  <a:schemeClr val="accent1"/>
                </a:solidFill>
              </a:rPr>
              <a:t>first</a:t>
            </a:r>
            <a:r>
              <a:rPr lang="en-US" dirty="0"/>
              <a:t> write </a:t>
            </a:r>
            <a:r>
              <a:rPr lang="en-US" dirty="0">
                <a:sym typeface="Symbol" pitchFamily="18" charset="2"/>
              </a:rPr>
              <a:t></a:t>
            </a:r>
            <a:r>
              <a:rPr lang="en-US" dirty="0"/>
              <a:t> lower bus traffic, so better use of bus bandwidth</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19712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7120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97120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97120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97120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97120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1203"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Snooping Invalidation</a:t>
            </a:r>
            <a:endParaRPr lang="en-US" dirty="0"/>
          </a:p>
        </p:txBody>
      </p:sp>
      <p:sp>
        <p:nvSpPr>
          <p:cNvPr id="3" name="Content Placeholder 2"/>
          <p:cNvSpPr>
            <a:spLocks noGrp="1"/>
          </p:cNvSpPr>
          <p:nvPr>
            <p:ph idx="1"/>
          </p:nvPr>
        </p:nvSpPr>
        <p:spPr>
          <a:xfrm>
            <a:off x="685800" y="4876800"/>
            <a:ext cx="7848600" cy="1048492"/>
          </a:xfrm>
        </p:spPr>
        <p:txBody>
          <a:bodyPr/>
          <a:lstStyle/>
          <a:p>
            <a:r>
              <a:rPr lang="en-US" dirty="0" smtClean="0"/>
              <a:t>When the second miss by Core 2 occurs, Core 1 responds with the value canceling the response from the L2 cache (and also updating the L2 copy) </a:t>
            </a:r>
            <a:endParaRPr lang="en-US" dirty="0">
              <a:solidFill>
                <a:schemeClr val="accent1"/>
              </a:solidFill>
            </a:endParaRPr>
          </a:p>
        </p:txBody>
      </p:sp>
      <p:sp>
        <p:nvSpPr>
          <p:cNvPr id="4" name="Rectangle 3"/>
          <p:cNvSpPr/>
          <p:nvPr/>
        </p:nvSpPr>
        <p:spPr bwMode="auto">
          <a:xfrm>
            <a:off x="2514600" y="1295400"/>
            <a:ext cx="1871980" cy="1126671"/>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accent1"/>
              </a:solidFill>
              <a:effectLst/>
              <a:latin typeface="Arial" charset="0"/>
            </a:endParaRPr>
          </a:p>
        </p:txBody>
      </p:sp>
      <p:sp>
        <p:nvSpPr>
          <p:cNvPr id="5" name="TextBox 4"/>
          <p:cNvSpPr txBox="1"/>
          <p:nvPr/>
        </p:nvSpPr>
        <p:spPr>
          <a:xfrm>
            <a:off x="2982901" y="1676400"/>
            <a:ext cx="979499" cy="369332"/>
          </a:xfrm>
          <a:prstGeom prst="rect">
            <a:avLst/>
          </a:prstGeom>
          <a:noFill/>
        </p:spPr>
        <p:txBody>
          <a:bodyPr wrap="square" rtlCol="0">
            <a:spAutoFit/>
          </a:bodyPr>
          <a:lstStyle/>
          <a:p>
            <a:r>
              <a:rPr lang="en-US" dirty="0" smtClean="0">
                <a:solidFill>
                  <a:schemeClr val="tx1"/>
                </a:solidFill>
              </a:rPr>
              <a:t>Core 1</a:t>
            </a:r>
            <a:endParaRPr lang="en-US" dirty="0">
              <a:solidFill>
                <a:schemeClr val="tx1"/>
              </a:solidFill>
            </a:endParaRPr>
          </a:p>
        </p:txBody>
      </p:sp>
      <p:sp>
        <p:nvSpPr>
          <p:cNvPr id="6" name="Rectangle 5"/>
          <p:cNvSpPr/>
          <p:nvPr/>
        </p:nvSpPr>
        <p:spPr bwMode="auto">
          <a:xfrm>
            <a:off x="4572000" y="1295400"/>
            <a:ext cx="1871980" cy="1126671"/>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accent1"/>
              </a:solidFill>
              <a:effectLst/>
              <a:latin typeface="Arial" charset="0"/>
            </a:endParaRPr>
          </a:p>
        </p:txBody>
      </p:sp>
      <p:sp>
        <p:nvSpPr>
          <p:cNvPr id="7" name="TextBox 6"/>
          <p:cNvSpPr txBox="1"/>
          <p:nvPr/>
        </p:nvSpPr>
        <p:spPr>
          <a:xfrm>
            <a:off x="5040301" y="1676400"/>
            <a:ext cx="979499" cy="369332"/>
          </a:xfrm>
          <a:prstGeom prst="rect">
            <a:avLst/>
          </a:prstGeom>
          <a:noFill/>
        </p:spPr>
        <p:txBody>
          <a:bodyPr wrap="square" rtlCol="0">
            <a:spAutoFit/>
          </a:bodyPr>
          <a:lstStyle/>
          <a:p>
            <a:r>
              <a:rPr lang="en-US" dirty="0" smtClean="0">
                <a:solidFill>
                  <a:schemeClr val="tx1"/>
                </a:solidFill>
              </a:rPr>
              <a:t>Core 2</a:t>
            </a:r>
            <a:endParaRPr lang="en-US" dirty="0">
              <a:solidFill>
                <a:schemeClr val="tx1"/>
              </a:solidFill>
            </a:endParaRPr>
          </a:p>
        </p:txBody>
      </p:sp>
      <p:sp>
        <p:nvSpPr>
          <p:cNvPr id="12" name="Rectangle 11"/>
          <p:cNvSpPr/>
          <p:nvPr/>
        </p:nvSpPr>
        <p:spPr bwMode="auto">
          <a:xfrm>
            <a:off x="4572000" y="2438400"/>
            <a:ext cx="935990" cy="7620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accent1"/>
              </a:solidFill>
              <a:effectLst/>
              <a:latin typeface="Arial" charset="0"/>
            </a:endParaRPr>
          </a:p>
        </p:txBody>
      </p:sp>
      <p:sp>
        <p:nvSpPr>
          <p:cNvPr id="14" name="TextBox 13"/>
          <p:cNvSpPr txBox="1"/>
          <p:nvPr/>
        </p:nvSpPr>
        <p:spPr>
          <a:xfrm>
            <a:off x="4648200" y="2362200"/>
            <a:ext cx="779017" cy="369332"/>
          </a:xfrm>
          <a:prstGeom prst="rect">
            <a:avLst/>
          </a:prstGeom>
          <a:noFill/>
        </p:spPr>
        <p:txBody>
          <a:bodyPr wrap="square" rtlCol="0">
            <a:spAutoFit/>
          </a:bodyPr>
          <a:lstStyle/>
          <a:p>
            <a:r>
              <a:rPr lang="en-US" dirty="0" smtClean="0">
                <a:solidFill>
                  <a:schemeClr val="tx1"/>
                </a:solidFill>
              </a:rPr>
              <a:t>L1 I$</a:t>
            </a:r>
            <a:endParaRPr lang="en-US" dirty="0">
              <a:solidFill>
                <a:schemeClr val="tx1"/>
              </a:solidFill>
            </a:endParaRPr>
          </a:p>
        </p:txBody>
      </p:sp>
      <p:sp>
        <p:nvSpPr>
          <p:cNvPr id="15" name="TextBox 14"/>
          <p:cNvSpPr txBox="1"/>
          <p:nvPr/>
        </p:nvSpPr>
        <p:spPr>
          <a:xfrm>
            <a:off x="5507222" y="2362200"/>
            <a:ext cx="893578" cy="369332"/>
          </a:xfrm>
          <a:prstGeom prst="rect">
            <a:avLst/>
          </a:prstGeom>
          <a:noFill/>
        </p:spPr>
        <p:txBody>
          <a:bodyPr wrap="square" rtlCol="0">
            <a:spAutoFit/>
          </a:bodyPr>
          <a:lstStyle/>
          <a:p>
            <a:r>
              <a:rPr lang="en-US" dirty="0" smtClean="0">
                <a:solidFill>
                  <a:schemeClr val="tx1"/>
                </a:solidFill>
              </a:rPr>
              <a:t>L1 D$</a:t>
            </a:r>
            <a:endParaRPr lang="en-US" dirty="0">
              <a:solidFill>
                <a:schemeClr val="tx1"/>
              </a:solidFill>
            </a:endParaRPr>
          </a:p>
        </p:txBody>
      </p:sp>
      <p:sp>
        <p:nvSpPr>
          <p:cNvPr id="16" name="Rectangle 15"/>
          <p:cNvSpPr/>
          <p:nvPr/>
        </p:nvSpPr>
        <p:spPr bwMode="auto">
          <a:xfrm>
            <a:off x="2590800" y="3352800"/>
            <a:ext cx="3886200" cy="8763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accent1"/>
              </a:solidFill>
              <a:effectLst/>
              <a:latin typeface="Arial" charset="0"/>
            </a:endParaRPr>
          </a:p>
        </p:txBody>
      </p:sp>
      <p:sp>
        <p:nvSpPr>
          <p:cNvPr id="17" name="TextBox 16"/>
          <p:cNvSpPr txBox="1"/>
          <p:nvPr/>
        </p:nvSpPr>
        <p:spPr>
          <a:xfrm>
            <a:off x="3505200" y="3810000"/>
            <a:ext cx="2397195" cy="369332"/>
          </a:xfrm>
          <a:prstGeom prst="rect">
            <a:avLst/>
          </a:prstGeom>
          <a:noFill/>
        </p:spPr>
        <p:txBody>
          <a:bodyPr wrap="square" rtlCol="0">
            <a:spAutoFit/>
          </a:bodyPr>
          <a:lstStyle/>
          <a:p>
            <a:r>
              <a:rPr lang="en-US" dirty="0" smtClean="0">
                <a:solidFill>
                  <a:schemeClr val="tx1"/>
                </a:solidFill>
              </a:rPr>
              <a:t>Unified (shared) L2</a:t>
            </a:r>
            <a:endParaRPr lang="en-US" dirty="0">
              <a:solidFill>
                <a:schemeClr val="tx1"/>
              </a:solidFill>
            </a:endParaRPr>
          </a:p>
        </p:txBody>
      </p:sp>
      <p:sp>
        <p:nvSpPr>
          <p:cNvPr id="20" name="Rectangle 19"/>
          <p:cNvSpPr/>
          <p:nvPr/>
        </p:nvSpPr>
        <p:spPr bwMode="auto">
          <a:xfrm>
            <a:off x="2133600" y="990600"/>
            <a:ext cx="4724400" cy="3505200"/>
          </a:xfrm>
          <a:prstGeom prst="rect">
            <a:avLst/>
          </a:prstGeom>
          <a:noFill/>
          <a:ln w="127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accent1"/>
              </a:solidFill>
              <a:effectLst/>
              <a:latin typeface="Arial" charset="0"/>
            </a:endParaRPr>
          </a:p>
        </p:txBody>
      </p:sp>
      <p:sp>
        <p:nvSpPr>
          <p:cNvPr id="21" name="Rectangle 20"/>
          <p:cNvSpPr/>
          <p:nvPr/>
        </p:nvSpPr>
        <p:spPr bwMode="auto">
          <a:xfrm>
            <a:off x="5486400" y="2438400"/>
            <a:ext cx="935990" cy="7620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accent1"/>
              </a:solidFill>
              <a:effectLst/>
              <a:latin typeface="Arial" charset="0"/>
            </a:endParaRPr>
          </a:p>
        </p:txBody>
      </p:sp>
      <p:sp>
        <p:nvSpPr>
          <p:cNvPr id="22" name="Rectangle 21"/>
          <p:cNvSpPr/>
          <p:nvPr/>
        </p:nvSpPr>
        <p:spPr bwMode="auto">
          <a:xfrm>
            <a:off x="2514600" y="2438400"/>
            <a:ext cx="935990" cy="7620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accent1"/>
              </a:solidFill>
              <a:effectLst/>
              <a:latin typeface="Arial" charset="0"/>
            </a:endParaRPr>
          </a:p>
        </p:txBody>
      </p:sp>
      <p:sp>
        <p:nvSpPr>
          <p:cNvPr id="23" name="TextBox 22"/>
          <p:cNvSpPr txBox="1"/>
          <p:nvPr/>
        </p:nvSpPr>
        <p:spPr>
          <a:xfrm>
            <a:off x="2590800" y="2362200"/>
            <a:ext cx="779017" cy="369332"/>
          </a:xfrm>
          <a:prstGeom prst="rect">
            <a:avLst/>
          </a:prstGeom>
          <a:noFill/>
        </p:spPr>
        <p:txBody>
          <a:bodyPr wrap="square" rtlCol="0">
            <a:spAutoFit/>
          </a:bodyPr>
          <a:lstStyle/>
          <a:p>
            <a:r>
              <a:rPr lang="en-US" dirty="0" smtClean="0">
                <a:solidFill>
                  <a:schemeClr val="tx1"/>
                </a:solidFill>
              </a:rPr>
              <a:t>L1 I$</a:t>
            </a:r>
            <a:endParaRPr lang="en-US" dirty="0">
              <a:solidFill>
                <a:schemeClr val="tx1"/>
              </a:solidFill>
            </a:endParaRPr>
          </a:p>
        </p:txBody>
      </p:sp>
      <p:sp>
        <p:nvSpPr>
          <p:cNvPr id="24" name="TextBox 23"/>
          <p:cNvSpPr txBox="1"/>
          <p:nvPr/>
        </p:nvSpPr>
        <p:spPr>
          <a:xfrm>
            <a:off x="3449822" y="2362200"/>
            <a:ext cx="893578" cy="369332"/>
          </a:xfrm>
          <a:prstGeom prst="rect">
            <a:avLst/>
          </a:prstGeom>
          <a:noFill/>
        </p:spPr>
        <p:txBody>
          <a:bodyPr wrap="square" rtlCol="0">
            <a:spAutoFit/>
          </a:bodyPr>
          <a:lstStyle/>
          <a:p>
            <a:r>
              <a:rPr lang="en-US" dirty="0" smtClean="0">
                <a:solidFill>
                  <a:schemeClr val="tx1"/>
                </a:solidFill>
              </a:rPr>
              <a:t>L1 D$</a:t>
            </a:r>
            <a:endParaRPr lang="en-US" dirty="0">
              <a:solidFill>
                <a:schemeClr val="tx1"/>
              </a:solidFill>
            </a:endParaRPr>
          </a:p>
        </p:txBody>
      </p:sp>
      <p:sp>
        <p:nvSpPr>
          <p:cNvPr id="25" name="Rectangle 24"/>
          <p:cNvSpPr/>
          <p:nvPr/>
        </p:nvSpPr>
        <p:spPr bwMode="auto">
          <a:xfrm>
            <a:off x="3429000" y="2438400"/>
            <a:ext cx="935990" cy="7620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accent1"/>
              </a:solidFill>
              <a:effectLst/>
              <a:latin typeface="Arial" charset="0"/>
            </a:endParaRPr>
          </a:p>
        </p:txBody>
      </p:sp>
      <p:sp>
        <p:nvSpPr>
          <p:cNvPr id="19" name="TextBox 18"/>
          <p:cNvSpPr txBox="1"/>
          <p:nvPr/>
        </p:nvSpPr>
        <p:spPr>
          <a:xfrm>
            <a:off x="4114800" y="3429000"/>
            <a:ext cx="1066800" cy="400110"/>
          </a:xfrm>
          <a:prstGeom prst="rect">
            <a:avLst/>
          </a:prstGeom>
          <a:noFill/>
        </p:spPr>
        <p:txBody>
          <a:bodyPr wrap="square" rtlCol="0">
            <a:spAutoFit/>
          </a:bodyPr>
          <a:lstStyle/>
          <a:p>
            <a:r>
              <a:rPr lang="en-US" sz="2000" dirty="0" smtClean="0">
                <a:solidFill>
                  <a:schemeClr val="accent2"/>
                </a:solidFill>
              </a:rPr>
              <a:t>X = 0</a:t>
            </a:r>
            <a:endParaRPr lang="en-US" sz="2000" dirty="0">
              <a:solidFill>
                <a:schemeClr val="accent2"/>
              </a:solidFill>
            </a:endParaRPr>
          </a:p>
        </p:txBody>
      </p:sp>
      <p:sp>
        <p:nvSpPr>
          <p:cNvPr id="26" name="TextBox 25"/>
          <p:cNvSpPr txBox="1"/>
          <p:nvPr/>
        </p:nvSpPr>
        <p:spPr>
          <a:xfrm>
            <a:off x="3429000" y="2667000"/>
            <a:ext cx="914400" cy="400110"/>
          </a:xfrm>
          <a:prstGeom prst="rect">
            <a:avLst/>
          </a:prstGeom>
          <a:noFill/>
        </p:spPr>
        <p:txBody>
          <a:bodyPr wrap="square" rtlCol="0">
            <a:spAutoFit/>
          </a:bodyPr>
          <a:lstStyle/>
          <a:p>
            <a:pPr algn="ctr"/>
            <a:r>
              <a:rPr lang="en-US" sz="2000" dirty="0" smtClean="0">
                <a:solidFill>
                  <a:schemeClr val="accent2"/>
                </a:solidFill>
              </a:rPr>
              <a:t>X = 0</a:t>
            </a:r>
            <a:endParaRPr lang="en-US" sz="2000" dirty="0">
              <a:solidFill>
                <a:schemeClr val="accent2"/>
              </a:solidFill>
            </a:endParaRPr>
          </a:p>
        </p:txBody>
      </p:sp>
      <p:sp>
        <p:nvSpPr>
          <p:cNvPr id="27" name="TextBox 26"/>
          <p:cNvSpPr txBox="1"/>
          <p:nvPr/>
        </p:nvSpPr>
        <p:spPr>
          <a:xfrm>
            <a:off x="5486400" y="2667000"/>
            <a:ext cx="914400" cy="400110"/>
          </a:xfrm>
          <a:prstGeom prst="rect">
            <a:avLst/>
          </a:prstGeom>
          <a:noFill/>
        </p:spPr>
        <p:txBody>
          <a:bodyPr wrap="square" rtlCol="0">
            <a:spAutoFit/>
          </a:bodyPr>
          <a:lstStyle/>
          <a:p>
            <a:pPr algn="ctr"/>
            <a:r>
              <a:rPr lang="en-US" sz="2000" dirty="0" smtClean="0">
                <a:solidFill>
                  <a:schemeClr val="accent2"/>
                </a:solidFill>
              </a:rPr>
              <a:t>X = 0</a:t>
            </a:r>
            <a:endParaRPr lang="en-US" sz="2000" dirty="0">
              <a:solidFill>
                <a:schemeClr val="accent2"/>
              </a:solidFill>
            </a:endParaRPr>
          </a:p>
        </p:txBody>
      </p:sp>
      <p:sp>
        <p:nvSpPr>
          <p:cNvPr id="28" name="TextBox 27"/>
          <p:cNvSpPr txBox="1"/>
          <p:nvPr/>
        </p:nvSpPr>
        <p:spPr>
          <a:xfrm>
            <a:off x="2895600" y="1295400"/>
            <a:ext cx="1219200" cy="400110"/>
          </a:xfrm>
          <a:prstGeom prst="rect">
            <a:avLst/>
          </a:prstGeom>
          <a:noFill/>
        </p:spPr>
        <p:txBody>
          <a:bodyPr wrap="square" rtlCol="0">
            <a:spAutoFit/>
          </a:bodyPr>
          <a:lstStyle/>
          <a:p>
            <a:pPr algn="ctr"/>
            <a:r>
              <a:rPr lang="en-US" sz="2000" dirty="0" smtClean="0">
                <a:solidFill>
                  <a:schemeClr val="accent2"/>
                </a:solidFill>
              </a:rPr>
              <a:t>Read X</a:t>
            </a:r>
            <a:endParaRPr lang="en-US" sz="2000" dirty="0">
              <a:solidFill>
                <a:schemeClr val="accent2"/>
              </a:solidFill>
            </a:endParaRPr>
          </a:p>
        </p:txBody>
      </p:sp>
      <p:sp>
        <p:nvSpPr>
          <p:cNvPr id="29" name="TextBox 28"/>
          <p:cNvSpPr txBox="1"/>
          <p:nvPr/>
        </p:nvSpPr>
        <p:spPr>
          <a:xfrm>
            <a:off x="4876800" y="1295400"/>
            <a:ext cx="1219200" cy="400110"/>
          </a:xfrm>
          <a:prstGeom prst="rect">
            <a:avLst/>
          </a:prstGeom>
          <a:noFill/>
        </p:spPr>
        <p:txBody>
          <a:bodyPr wrap="square" rtlCol="0">
            <a:spAutoFit/>
          </a:bodyPr>
          <a:lstStyle/>
          <a:p>
            <a:pPr algn="ctr"/>
            <a:r>
              <a:rPr lang="en-US" sz="2000" dirty="0" smtClean="0">
                <a:solidFill>
                  <a:schemeClr val="accent2"/>
                </a:solidFill>
              </a:rPr>
              <a:t>Read X</a:t>
            </a:r>
            <a:endParaRPr lang="en-US" sz="2000" dirty="0">
              <a:solidFill>
                <a:schemeClr val="accent2"/>
              </a:solidFill>
            </a:endParaRPr>
          </a:p>
        </p:txBody>
      </p:sp>
      <p:sp>
        <p:nvSpPr>
          <p:cNvPr id="30" name="TextBox 29"/>
          <p:cNvSpPr txBox="1"/>
          <p:nvPr/>
        </p:nvSpPr>
        <p:spPr>
          <a:xfrm>
            <a:off x="2667000" y="1981200"/>
            <a:ext cx="1600200" cy="400110"/>
          </a:xfrm>
          <a:prstGeom prst="rect">
            <a:avLst/>
          </a:prstGeom>
          <a:noFill/>
        </p:spPr>
        <p:txBody>
          <a:bodyPr wrap="square" rtlCol="0">
            <a:spAutoFit/>
          </a:bodyPr>
          <a:lstStyle/>
          <a:p>
            <a:pPr algn="ctr"/>
            <a:r>
              <a:rPr lang="en-US" sz="2000" dirty="0" smtClean="0">
                <a:solidFill>
                  <a:schemeClr val="accent2"/>
                </a:solidFill>
              </a:rPr>
              <a:t>Write 1 to X</a:t>
            </a:r>
            <a:endParaRPr lang="en-US" sz="2000" dirty="0">
              <a:solidFill>
                <a:schemeClr val="accent2"/>
              </a:solidFill>
            </a:endParaRPr>
          </a:p>
        </p:txBody>
      </p:sp>
      <p:sp>
        <p:nvSpPr>
          <p:cNvPr id="32" name="TextBox 31"/>
          <p:cNvSpPr txBox="1"/>
          <p:nvPr/>
        </p:nvSpPr>
        <p:spPr>
          <a:xfrm>
            <a:off x="3505200" y="2724090"/>
            <a:ext cx="838200" cy="400110"/>
          </a:xfrm>
          <a:prstGeom prst="rect">
            <a:avLst/>
          </a:prstGeom>
          <a:solidFill>
            <a:schemeClr val="bg1"/>
          </a:solidFill>
        </p:spPr>
        <p:txBody>
          <a:bodyPr wrap="square" rtlCol="0">
            <a:spAutoFit/>
          </a:bodyPr>
          <a:lstStyle/>
          <a:p>
            <a:pPr algn="ctr"/>
            <a:r>
              <a:rPr lang="en-US" sz="2000" dirty="0" smtClean="0">
                <a:solidFill>
                  <a:schemeClr val="accent2"/>
                </a:solidFill>
              </a:rPr>
              <a:t>X = 1</a:t>
            </a:r>
            <a:endParaRPr lang="en-US" sz="2000" dirty="0">
              <a:solidFill>
                <a:schemeClr val="accent2"/>
              </a:solidFill>
            </a:endParaRPr>
          </a:p>
        </p:txBody>
      </p:sp>
      <p:sp>
        <p:nvSpPr>
          <p:cNvPr id="34" name="TextBox 33"/>
          <p:cNvSpPr txBox="1"/>
          <p:nvPr/>
        </p:nvSpPr>
        <p:spPr>
          <a:xfrm>
            <a:off x="990600" y="3276600"/>
            <a:ext cx="838200" cy="400110"/>
          </a:xfrm>
          <a:prstGeom prst="rect">
            <a:avLst/>
          </a:prstGeom>
          <a:solidFill>
            <a:schemeClr val="bg1"/>
          </a:solidFill>
        </p:spPr>
        <p:txBody>
          <a:bodyPr wrap="square" rtlCol="0">
            <a:spAutoFit/>
          </a:bodyPr>
          <a:lstStyle/>
          <a:p>
            <a:pPr algn="ctr"/>
            <a:r>
              <a:rPr lang="en-US" sz="2000" dirty="0" smtClean="0">
                <a:solidFill>
                  <a:schemeClr val="accent2"/>
                </a:solidFill>
              </a:rPr>
              <a:t>    </a:t>
            </a:r>
            <a:endParaRPr lang="en-US" sz="2000" dirty="0">
              <a:solidFill>
                <a:schemeClr val="accent2"/>
              </a:solidFill>
            </a:endParaRPr>
          </a:p>
        </p:txBody>
      </p:sp>
      <p:sp>
        <p:nvSpPr>
          <p:cNvPr id="35" name="TextBox 34"/>
          <p:cNvSpPr txBox="1"/>
          <p:nvPr/>
        </p:nvSpPr>
        <p:spPr>
          <a:xfrm>
            <a:off x="4876800" y="1981200"/>
            <a:ext cx="1219200" cy="400110"/>
          </a:xfrm>
          <a:prstGeom prst="rect">
            <a:avLst/>
          </a:prstGeom>
          <a:noFill/>
        </p:spPr>
        <p:txBody>
          <a:bodyPr wrap="square" rtlCol="0">
            <a:spAutoFit/>
          </a:bodyPr>
          <a:lstStyle/>
          <a:p>
            <a:pPr algn="ctr"/>
            <a:r>
              <a:rPr lang="en-US" sz="2000" dirty="0" smtClean="0">
                <a:solidFill>
                  <a:schemeClr val="accent2"/>
                </a:solidFill>
              </a:rPr>
              <a:t>Read X</a:t>
            </a:r>
            <a:endParaRPr lang="en-US" sz="2000" dirty="0">
              <a:solidFill>
                <a:schemeClr val="accent2"/>
              </a:solidFill>
            </a:endParaRPr>
          </a:p>
        </p:txBody>
      </p:sp>
      <p:sp>
        <p:nvSpPr>
          <p:cNvPr id="33" name="TextBox 32"/>
          <p:cNvSpPr txBox="1"/>
          <p:nvPr/>
        </p:nvSpPr>
        <p:spPr>
          <a:xfrm>
            <a:off x="5562600" y="2724090"/>
            <a:ext cx="838200" cy="400110"/>
          </a:xfrm>
          <a:prstGeom prst="rect">
            <a:avLst/>
          </a:prstGeom>
          <a:solidFill>
            <a:schemeClr val="bg1"/>
          </a:solidFill>
        </p:spPr>
        <p:txBody>
          <a:bodyPr wrap="square" rtlCol="0">
            <a:spAutoFit/>
          </a:bodyPr>
          <a:lstStyle/>
          <a:p>
            <a:pPr algn="ctr"/>
            <a:r>
              <a:rPr lang="en-US" sz="2000" dirty="0" smtClean="0">
                <a:solidFill>
                  <a:schemeClr val="accent2"/>
                </a:solidFill>
              </a:rPr>
              <a:t>X = </a:t>
            </a:r>
            <a:r>
              <a:rPr lang="en-US" sz="2000" b="1" dirty="0" smtClean="0">
                <a:solidFill>
                  <a:srgbClr val="FF0000"/>
                </a:solidFill>
                <a:latin typeface="Castellar" pitchFamily="18" charset="0"/>
              </a:rPr>
              <a:t>I</a:t>
            </a:r>
            <a:endParaRPr lang="en-US" sz="2000" b="1" dirty="0">
              <a:solidFill>
                <a:srgbClr val="FF0000"/>
              </a:solidFill>
              <a:latin typeface="Castellar" pitchFamily="18" charset="0"/>
            </a:endParaRPr>
          </a:p>
        </p:txBody>
      </p:sp>
      <p:sp>
        <p:nvSpPr>
          <p:cNvPr id="37" name="TextBox 36"/>
          <p:cNvSpPr txBox="1"/>
          <p:nvPr/>
        </p:nvSpPr>
        <p:spPr>
          <a:xfrm>
            <a:off x="4038600" y="3429000"/>
            <a:ext cx="914400" cy="400110"/>
          </a:xfrm>
          <a:prstGeom prst="rect">
            <a:avLst/>
          </a:prstGeom>
          <a:solidFill>
            <a:schemeClr val="bg1"/>
          </a:solidFill>
        </p:spPr>
        <p:txBody>
          <a:bodyPr wrap="square" rtlCol="0">
            <a:spAutoFit/>
          </a:bodyPr>
          <a:lstStyle/>
          <a:p>
            <a:pPr algn="ctr"/>
            <a:r>
              <a:rPr lang="en-US" sz="2000" dirty="0" smtClean="0">
                <a:solidFill>
                  <a:schemeClr val="accent2"/>
                </a:solidFill>
              </a:rPr>
              <a:t>X = </a:t>
            </a:r>
            <a:r>
              <a:rPr lang="en-US" sz="2000" b="1" dirty="0" smtClean="0">
                <a:solidFill>
                  <a:srgbClr val="FF0000"/>
                </a:solidFill>
                <a:latin typeface="Castellar" pitchFamily="18" charset="0"/>
              </a:rPr>
              <a:t>I</a:t>
            </a:r>
            <a:endParaRPr lang="en-US" sz="2000" b="1" dirty="0">
              <a:solidFill>
                <a:srgbClr val="FF0000"/>
              </a:solidFill>
              <a:latin typeface="Castellar" pitchFamily="18" charset="0"/>
            </a:endParaRPr>
          </a:p>
        </p:txBody>
      </p:sp>
      <p:sp>
        <p:nvSpPr>
          <p:cNvPr id="31" name="TextBox 30"/>
          <p:cNvSpPr txBox="1"/>
          <p:nvPr/>
        </p:nvSpPr>
        <p:spPr>
          <a:xfrm>
            <a:off x="4038600" y="3429000"/>
            <a:ext cx="914400" cy="400110"/>
          </a:xfrm>
          <a:prstGeom prst="rect">
            <a:avLst/>
          </a:prstGeom>
          <a:solidFill>
            <a:schemeClr val="bg1"/>
          </a:solidFill>
        </p:spPr>
        <p:txBody>
          <a:bodyPr wrap="square" rtlCol="0">
            <a:spAutoFit/>
          </a:bodyPr>
          <a:lstStyle/>
          <a:p>
            <a:pPr algn="ctr"/>
            <a:r>
              <a:rPr lang="en-US" sz="2000" dirty="0" smtClean="0">
                <a:solidFill>
                  <a:schemeClr val="accent2"/>
                </a:solidFill>
              </a:rPr>
              <a:t>X = 1</a:t>
            </a:r>
            <a:endParaRPr lang="en-US" sz="2000" dirty="0">
              <a:solidFill>
                <a:schemeClr val="accent2"/>
              </a:solidFill>
            </a:endParaRPr>
          </a:p>
        </p:txBody>
      </p:sp>
      <p:sp>
        <p:nvSpPr>
          <p:cNvPr id="36" name="TextBox 35"/>
          <p:cNvSpPr txBox="1"/>
          <p:nvPr/>
        </p:nvSpPr>
        <p:spPr>
          <a:xfrm>
            <a:off x="5562600" y="2743200"/>
            <a:ext cx="838200" cy="400110"/>
          </a:xfrm>
          <a:prstGeom prst="rect">
            <a:avLst/>
          </a:prstGeom>
          <a:solidFill>
            <a:schemeClr val="bg1"/>
          </a:solidFill>
        </p:spPr>
        <p:txBody>
          <a:bodyPr wrap="square" rtlCol="0">
            <a:spAutoFit/>
          </a:bodyPr>
          <a:lstStyle/>
          <a:p>
            <a:pPr algn="ctr"/>
            <a:r>
              <a:rPr lang="en-US" sz="2000" dirty="0" smtClean="0">
                <a:solidFill>
                  <a:schemeClr val="accent2"/>
                </a:solidFill>
              </a:rPr>
              <a:t>X = 1</a:t>
            </a:r>
            <a:endParaRPr lang="en-US" sz="2000" dirty="0">
              <a:solidFill>
                <a:schemeClr val="accent2"/>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2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9"/>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50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500"/>
                                  </p:stCondLst>
                                  <p:childTnLst>
                                    <p:set>
                                      <p:cBhvr>
                                        <p:cTn id="23" dur="1" fill="hold">
                                          <p:stCondLst>
                                            <p:cond delay="0"/>
                                          </p:stCondLst>
                                        </p:cTn>
                                        <p:tgtEl>
                                          <p:spTgt spid="32"/>
                                        </p:tgtEl>
                                        <p:attrNameLst>
                                          <p:attrName>style.visibility</p:attrName>
                                        </p:attrNameLst>
                                      </p:cBhvr>
                                      <p:to>
                                        <p:strVal val="visible"/>
                                      </p:to>
                                    </p:set>
                                  </p:childTnLst>
                                </p:cTn>
                              </p:par>
                            </p:childTnLst>
                          </p:cTn>
                        </p:par>
                        <p:par>
                          <p:cTn id="24" fill="hold">
                            <p:stCondLst>
                              <p:cond delay="500"/>
                            </p:stCondLst>
                            <p:childTnLst>
                              <p:par>
                                <p:cTn id="25" presetID="1" presetClass="entr" presetSubtype="0" fill="hold" grpId="0" nodeType="afterEffect">
                                  <p:stCondLst>
                                    <p:cond delay="500"/>
                                  </p:stCondLst>
                                  <p:childTnLst>
                                    <p:set>
                                      <p:cBhvr>
                                        <p:cTn id="26" dur="1" fill="hold">
                                          <p:stCondLst>
                                            <p:cond delay="0"/>
                                          </p:stCondLst>
                                        </p:cTn>
                                        <p:tgtEl>
                                          <p:spTgt spid="37"/>
                                        </p:tgtEl>
                                        <p:attrNameLst>
                                          <p:attrName>style.visibility</p:attrName>
                                        </p:attrNameLst>
                                      </p:cBhvr>
                                      <p:to>
                                        <p:strVal val="visible"/>
                                      </p:to>
                                    </p:set>
                                  </p:childTnLst>
                                </p:cTn>
                              </p:par>
                            </p:childTnLst>
                          </p:cTn>
                        </p:par>
                        <p:par>
                          <p:cTn id="27" fill="hold">
                            <p:stCondLst>
                              <p:cond delay="1000"/>
                            </p:stCondLst>
                            <p:childTnLst>
                              <p:par>
                                <p:cTn id="28" presetID="1" presetClass="entr" presetSubtype="0" fill="hold" grpId="0" nodeType="afterEffect">
                                  <p:stCondLst>
                                    <p:cond delay="500"/>
                                  </p:stCondLst>
                                  <p:childTnLst>
                                    <p:set>
                                      <p:cBhvr>
                                        <p:cTn id="29" dur="1" fill="hold">
                                          <p:stCondLst>
                                            <p:cond delay="0"/>
                                          </p:stCondLst>
                                        </p:cTn>
                                        <p:tgtEl>
                                          <p:spTgt spid="33"/>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5"/>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grpId="0" nodeType="after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grpId="0" nodeType="afterEffect">
                                  <p:stCondLst>
                                    <p:cond delay="1000"/>
                                  </p:stCondLst>
                                  <p:childTnLst>
                                    <p:set>
                                      <p:cBhvr>
                                        <p:cTn id="39"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30" grpId="0"/>
      <p:bldP spid="32" grpId="0" animBg="1"/>
      <p:bldP spid="35" grpId="0"/>
      <p:bldP spid="33" grpId="0" animBg="1"/>
      <p:bldP spid="37" grpId="0" animBg="1"/>
      <p:bldP spid="31" grpId="0" animBg="1"/>
      <p:bldP spid="3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7650" name="Rectangle 2"/>
          <p:cNvSpPr>
            <a:spLocks noGrp="1" noChangeArrowheads="1"/>
          </p:cNvSpPr>
          <p:nvPr>
            <p:ph type="title"/>
          </p:nvPr>
        </p:nvSpPr>
        <p:spPr/>
        <p:txBody>
          <a:bodyPr/>
          <a:lstStyle/>
          <a:p>
            <a:r>
              <a:rPr lang="en-US"/>
              <a:t>A Write-Invalidate CC Protocol</a:t>
            </a:r>
          </a:p>
        </p:txBody>
      </p:sp>
      <p:grpSp>
        <p:nvGrpSpPr>
          <p:cNvPr id="2" name="Group 3"/>
          <p:cNvGrpSpPr>
            <a:grpSpLocks/>
          </p:cNvGrpSpPr>
          <p:nvPr/>
        </p:nvGrpSpPr>
        <p:grpSpPr bwMode="auto">
          <a:xfrm>
            <a:off x="6248400" y="1295400"/>
            <a:ext cx="1066800" cy="1066800"/>
            <a:chOff x="3600" y="1152"/>
            <a:chExt cx="672" cy="672"/>
          </a:xfrm>
        </p:grpSpPr>
        <p:sp>
          <p:nvSpPr>
            <p:cNvPr id="1947652" name="Text Box 4"/>
            <p:cNvSpPr txBox="1">
              <a:spLocks noChangeArrowheads="1"/>
            </p:cNvSpPr>
            <p:nvPr/>
          </p:nvSpPr>
          <p:spPr bwMode="auto">
            <a:xfrm>
              <a:off x="3644" y="1271"/>
              <a:ext cx="580" cy="404"/>
            </a:xfrm>
            <a:prstGeom prst="rect">
              <a:avLst/>
            </a:prstGeom>
            <a:noFill/>
            <a:ln w="12700">
              <a:noFill/>
              <a:miter lim="800000"/>
              <a:headEnd/>
              <a:tailEnd/>
            </a:ln>
            <a:effectLst/>
          </p:spPr>
          <p:txBody>
            <a:bodyPr wrap="none">
              <a:spAutoFit/>
            </a:bodyPr>
            <a:lstStyle/>
            <a:p>
              <a:pPr algn="ctr"/>
              <a:r>
                <a:rPr lang="en-US">
                  <a:solidFill>
                    <a:schemeClr val="tx1"/>
                  </a:solidFill>
                </a:rPr>
                <a:t>Shared</a:t>
              </a:r>
            </a:p>
            <a:p>
              <a:pPr algn="ctr"/>
              <a:r>
                <a:rPr lang="en-US">
                  <a:solidFill>
                    <a:schemeClr val="tx1"/>
                  </a:solidFill>
                </a:rPr>
                <a:t>(clean)</a:t>
              </a:r>
            </a:p>
          </p:txBody>
        </p:sp>
        <p:sp>
          <p:nvSpPr>
            <p:cNvPr id="1947653" name="Oval 5"/>
            <p:cNvSpPr>
              <a:spLocks noChangeArrowheads="1"/>
            </p:cNvSpPr>
            <p:nvPr/>
          </p:nvSpPr>
          <p:spPr bwMode="auto">
            <a:xfrm>
              <a:off x="3600" y="1152"/>
              <a:ext cx="672" cy="672"/>
            </a:xfrm>
            <a:prstGeom prst="ellipse">
              <a:avLst/>
            </a:prstGeom>
            <a:noFill/>
            <a:ln w="12700">
              <a:solidFill>
                <a:schemeClr val="tx1"/>
              </a:solidFill>
              <a:round/>
              <a:headEnd/>
              <a:tailEnd/>
            </a:ln>
            <a:effectLst/>
          </p:spPr>
          <p:txBody>
            <a:bodyPr wrap="none" anchor="ctr"/>
            <a:lstStyle/>
            <a:p>
              <a:endParaRPr lang="en-US"/>
            </a:p>
          </p:txBody>
        </p:sp>
      </p:grpSp>
      <p:grpSp>
        <p:nvGrpSpPr>
          <p:cNvPr id="3" name="Group 6"/>
          <p:cNvGrpSpPr>
            <a:grpSpLocks/>
          </p:cNvGrpSpPr>
          <p:nvPr/>
        </p:nvGrpSpPr>
        <p:grpSpPr bwMode="auto">
          <a:xfrm>
            <a:off x="1752600" y="1295400"/>
            <a:ext cx="1066800" cy="1066800"/>
            <a:chOff x="1344" y="1104"/>
            <a:chExt cx="672" cy="672"/>
          </a:xfrm>
        </p:grpSpPr>
        <p:sp>
          <p:nvSpPr>
            <p:cNvPr id="1947655" name="Text Box 7"/>
            <p:cNvSpPr txBox="1">
              <a:spLocks noChangeArrowheads="1"/>
            </p:cNvSpPr>
            <p:nvPr/>
          </p:nvSpPr>
          <p:spPr bwMode="auto">
            <a:xfrm>
              <a:off x="1436" y="1305"/>
              <a:ext cx="532" cy="231"/>
            </a:xfrm>
            <a:prstGeom prst="rect">
              <a:avLst/>
            </a:prstGeom>
            <a:noFill/>
            <a:ln w="12700">
              <a:noFill/>
              <a:miter lim="800000"/>
              <a:headEnd/>
              <a:tailEnd/>
            </a:ln>
            <a:effectLst/>
          </p:spPr>
          <p:txBody>
            <a:bodyPr wrap="none">
              <a:spAutoFit/>
            </a:bodyPr>
            <a:lstStyle/>
            <a:p>
              <a:pPr algn="ctr"/>
              <a:r>
                <a:rPr lang="en-US">
                  <a:solidFill>
                    <a:schemeClr val="tx1"/>
                  </a:solidFill>
                </a:rPr>
                <a:t>Invalid</a:t>
              </a:r>
            </a:p>
          </p:txBody>
        </p:sp>
        <p:sp>
          <p:nvSpPr>
            <p:cNvPr id="1947656" name="Oval 8"/>
            <p:cNvSpPr>
              <a:spLocks noChangeArrowheads="1"/>
            </p:cNvSpPr>
            <p:nvPr/>
          </p:nvSpPr>
          <p:spPr bwMode="auto">
            <a:xfrm>
              <a:off x="1344" y="1104"/>
              <a:ext cx="672" cy="672"/>
            </a:xfrm>
            <a:prstGeom prst="ellipse">
              <a:avLst/>
            </a:prstGeom>
            <a:noFill/>
            <a:ln w="12700">
              <a:solidFill>
                <a:schemeClr val="tx1"/>
              </a:solidFill>
              <a:round/>
              <a:headEnd/>
              <a:tailEnd/>
            </a:ln>
            <a:effectLst/>
          </p:spPr>
          <p:txBody>
            <a:bodyPr wrap="none" anchor="ctr"/>
            <a:lstStyle/>
            <a:p>
              <a:endParaRPr lang="en-US"/>
            </a:p>
          </p:txBody>
        </p:sp>
      </p:grpSp>
      <p:grpSp>
        <p:nvGrpSpPr>
          <p:cNvPr id="4" name="Group 9"/>
          <p:cNvGrpSpPr>
            <a:grpSpLocks/>
          </p:cNvGrpSpPr>
          <p:nvPr/>
        </p:nvGrpSpPr>
        <p:grpSpPr bwMode="auto">
          <a:xfrm>
            <a:off x="1828800" y="4540250"/>
            <a:ext cx="1066800" cy="1066800"/>
            <a:chOff x="1392" y="2736"/>
            <a:chExt cx="672" cy="672"/>
          </a:xfrm>
        </p:grpSpPr>
        <p:sp>
          <p:nvSpPr>
            <p:cNvPr id="1947658" name="Text Box 10"/>
            <p:cNvSpPr txBox="1">
              <a:spLocks noChangeArrowheads="1"/>
            </p:cNvSpPr>
            <p:nvPr/>
          </p:nvSpPr>
          <p:spPr bwMode="auto">
            <a:xfrm>
              <a:off x="1392" y="2855"/>
              <a:ext cx="660" cy="404"/>
            </a:xfrm>
            <a:prstGeom prst="rect">
              <a:avLst/>
            </a:prstGeom>
            <a:noFill/>
            <a:ln w="12700">
              <a:noFill/>
              <a:miter lim="800000"/>
              <a:headEnd/>
              <a:tailEnd/>
            </a:ln>
            <a:effectLst/>
          </p:spPr>
          <p:txBody>
            <a:bodyPr wrap="none">
              <a:spAutoFit/>
            </a:bodyPr>
            <a:lstStyle/>
            <a:p>
              <a:pPr algn="ctr"/>
              <a:r>
                <a:rPr lang="en-US">
                  <a:solidFill>
                    <a:schemeClr val="tx1"/>
                  </a:solidFill>
                </a:rPr>
                <a:t>Modified</a:t>
              </a:r>
            </a:p>
            <a:p>
              <a:pPr algn="ctr"/>
              <a:r>
                <a:rPr lang="en-US">
                  <a:solidFill>
                    <a:schemeClr val="tx1"/>
                  </a:solidFill>
                </a:rPr>
                <a:t>(dirty)</a:t>
              </a:r>
            </a:p>
          </p:txBody>
        </p:sp>
        <p:sp>
          <p:nvSpPr>
            <p:cNvPr id="1947659" name="Oval 11"/>
            <p:cNvSpPr>
              <a:spLocks noChangeArrowheads="1"/>
            </p:cNvSpPr>
            <p:nvPr/>
          </p:nvSpPr>
          <p:spPr bwMode="auto">
            <a:xfrm>
              <a:off x="1392" y="2736"/>
              <a:ext cx="672" cy="672"/>
            </a:xfrm>
            <a:prstGeom prst="ellipse">
              <a:avLst/>
            </a:prstGeom>
            <a:noFill/>
            <a:ln w="12700">
              <a:solidFill>
                <a:schemeClr val="tx1"/>
              </a:solidFill>
              <a:round/>
              <a:headEnd/>
              <a:tailEnd/>
            </a:ln>
            <a:effectLst/>
          </p:spPr>
          <p:txBody>
            <a:bodyPr wrap="none" anchor="ctr"/>
            <a:lstStyle/>
            <a:p>
              <a:endParaRPr lang="en-US"/>
            </a:p>
          </p:txBody>
        </p:sp>
      </p:grpSp>
      <p:sp>
        <p:nvSpPr>
          <p:cNvPr id="1947660" name="Text Box 12"/>
          <p:cNvSpPr txBox="1">
            <a:spLocks noChangeArrowheads="1"/>
          </p:cNvSpPr>
          <p:nvPr/>
        </p:nvSpPr>
        <p:spPr bwMode="auto">
          <a:xfrm>
            <a:off x="5715000" y="4419600"/>
            <a:ext cx="2911475" cy="641350"/>
          </a:xfrm>
          <a:prstGeom prst="rect">
            <a:avLst/>
          </a:prstGeom>
          <a:noFill/>
          <a:ln w="12700">
            <a:noFill/>
            <a:miter lim="800000"/>
            <a:headEnd/>
            <a:tailEnd/>
          </a:ln>
          <a:effectLst/>
        </p:spPr>
        <p:txBody>
          <a:bodyPr>
            <a:spAutoFit/>
          </a:bodyPr>
          <a:lstStyle/>
          <a:p>
            <a:r>
              <a:rPr lang="en-US">
                <a:solidFill>
                  <a:schemeClr val="tx1"/>
                </a:solidFill>
              </a:rPr>
              <a:t>write-back caching protocol in black</a:t>
            </a:r>
          </a:p>
        </p:txBody>
      </p:sp>
      <p:sp>
        <p:nvSpPr>
          <p:cNvPr id="1947661" name="Text Box 13"/>
          <p:cNvSpPr txBox="1">
            <a:spLocks noChangeArrowheads="1"/>
          </p:cNvSpPr>
          <p:nvPr/>
        </p:nvSpPr>
        <p:spPr bwMode="auto">
          <a:xfrm>
            <a:off x="3790950" y="1233488"/>
            <a:ext cx="1390650" cy="366712"/>
          </a:xfrm>
          <a:prstGeom prst="rect">
            <a:avLst/>
          </a:prstGeom>
          <a:noFill/>
          <a:ln w="12700">
            <a:noFill/>
            <a:miter lim="800000"/>
            <a:headEnd/>
            <a:tailEnd/>
          </a:ln>
          <a:effectLst/>
        </p:spPr>
        <p:txBody>
          <a:bodyPr wrap="none">
            <a:spAutoFit/>
          </a:bodyPr>
          <a:lstStyle/>
          <a:p>
            <a:r>
              <a:rPr lang="en-US">
                <a:solidFill>
                  <a:schemeClr val="tx1"/>
                </a:solidFill>
              </a:rPr>
              <a:t> read (miss)</a:t>
            </a:r>
          </a:p>
        </p:txBody>
      </p:sp>
      <p:sp>
        <p:nvSpPr>
          <p:cNvPr id="1947662" name="Line 14"/>
          <p:cNvSpPr>
            <a:spLocks noChangeShapeType="1"/>
          </p:cNvSpPr>
          <p:nvPr/>
        </p:nvSpPr>
        <p:spPr bwMode="auto">
          <a:xfrm flipH="1">
            <a:off x="2895600" y="2362200"/>
            <a:ext cx="3810000" cy="2514600"/>
          </a:xfrm>
          <a:prstGeom prst="line">
            <a:avLst/>
          </a:prstGeom>
          <a:noFill/>
          <a:ln w="12700">
            <a:solidFill>
              <a:schemeClr val="tx1"/>
            </a:solidFill>
            <a:round/>
            <a:headEnd/>
            <a:tailEnd type="triangle" w="med" len="med"/>
          </a:ln>
          <a:effectLst/>
        </p:spPr>
        <p:txBody>
          <a:bodyPr/>
          <a:lstStyle/>
          <a:p>
            <a:endParaRPr lang="en-US"/>
          </a:p>
        </p:txBody>
      </p:sp>
      <p:sp>
        <p:nvSpPr>
          <p:cNvPr id="1947663" name="Text Box 15"/>
          <p:cNvSpPr txBox="1">
            <a:spLocks noChangeArrowheads="1"/>
          </p:cNvSpPr>
          <p:nvPr/>
        </p:nvSpPr>
        <p:spPr bwMode="auto">
          <a:xfrm rot="-2057382">
            <a:off x="4019550" y="3505200"/>
            <a:ext cx="1924050" cy="366713"/>
          </a:xfrm>
          <a:prstGeom prst="rect">
            <a:avLst/>
          </a:prstGeom>
          <a:noFill/>
          <a:ln w="12700">
            <a:noFill/>
            <a:miter lim="800000"/>
            <a:headEnd/>
            <a:tailEnd/>
          </a:ln>
          <a:effectLst/>
        </p:spPr>
        <p:txBody>
          <a:bodyPr wrap="none">
            <a:spAutoFit/>
          </a:bodyPr>
          <a:lstStyle/>
          <a:p>
            <a:r>
              <a:rPr lang="en-US">
                <a:solidFill>
                  <a:schemeClr val="tx1"/>
                </a:solidFill>
              </a:rPr>
              <a:t>write (hit or miss)</a:t>
            </a:r>
          </a:p>
        </p:txBody>
      </p:sp>
      <p:cxnSp>
        <p:nvCxnSpPr>
          <p:cNvPr id="1947664" name="AutoShape 16"/>
          <p:cNvCxnSpPr>
            <a:cxnSpLocks noChangeShapeType="1"/>
            <a:stCxn id="1947653" idx="6"/>
            <a:endCxn id="1947653" idx="0"/>
          </p:cNvCxnSpPr>
          <p:nvPr/>
        </p:nvCxnSpPr>
        <p:spPr bwMode="auto">
          <a:xfrm flipH="1" flipV="1">
            <a:off x="6781800" y="1295400"/>
            <a:ext cx="533400" cy="533400"/>
          </a:xfrm>
          <a:prstGeom prst="curvedConnector4">
            <a:avLst>
              <a:gd name="adj1" fmla="val -42856"/>
              <a:gd name="adj2" fmla="val 142856"/>
            </a:avLst>
          </a:prstGeom>
          <a:noFill/>
          <a:ln w="12700">
            <a:solidFill>
              <a:schemeClr val="tx1"/>
            </a:solidFill>
            <a:round/>
            <a:headEnd/>
            <a:tailEnd type="triangle" w="med" len="med"/>
          </a:ln>
          <a:effectLst/>
        </p:spPr>
      </p:cxnSp>
      <p:sp>
        <p:nvSpPr>
          <p:cNvPr id="1947665" name="Text Box 17"/>
          <p:cNvSpPr txBox="1">
            <a:spLocks noChangeArrowheads="1"/>
          </p:cNvSpPr>
          <p:nvPr/>
        </p:nvSpPr>
        <p:spPr bwMode="auto">
          <a:xfrm>
            <a:off x="7467600" y="990600"/>
            <a:ext cx="1371600" cy="641350"/>
          </a:xfrm>
          <a:prstGeom prst="rect">
            <a:avLst/>
          </a:prstGeom>
          <a:noFill/>
          <a:ln w="12700">
            <a:noFill/>
            <a:miter lim="800000"/>
            <a:headEnd/>
            <a:tailEnd/>
          </a:ln>
          <a:effectLst/>
        </p:spPr>
        <p:txBody>
          <a:bodyPr>
            <a:spAutoFit/>
          </a:bodyPr>
          <a:lstStyle/>
          <a:p>
            <a:r>
              <a:rPr lang="en-US">
                <a:solidFill>
                  <a:schemeClr val="tx1"/>
                </a:solidFill>
              </a:rPr>
              <a:t>read (hit or miss)</a:t>
            </a:r>
          </a:p>
        </p:txBody>
      </p:sp>
      <p:cxnSp>
        <p:nvCxnSpPr>
          <p:cNvPr id="1947666" name="AutoShape 18"/>
          <p:cNvCxnSpPr>
            <a:cxnSpLocks noChangeShapeType="1"/>
            <a:stCxn id="1947659" idx="4"/>
            <a:endCxn id="1947659" idx="2"/>
          </p:cNvCxnSpPr>
          <p:nvPr/>
        </p:nvCxnSpPr>
        <p:spPr bwMode="auto">
          <a:xfrm rot="16200000" flipV="1">
            <a:off x="1828800" y="5073650"/>
            <a:ext cx="533400" cy="533400"/>
          </a:xfrm>
          <a:prstGeom prst="curvedConnector4">
            <a:avLst>
              <a:gd name="adj1" fmla="val -42856"/>
              <a:gd name="adj2" fmla="val 142856"/>
            </a:avLst>
          </a:prstGeom>
          <a:noFill/>
          <a:ln w="12700">
            <a:solidFill>
              <a:schemeClr val="tx1"/>
            </a:solidFill>
            <a:round/>
            <a:headEnd/>
            <a:tailEnd type="triangle" w="med" len="med"/>
          </a:ln>
          <a:effectLst/>
        </p:spPr>
      </p:cxnSp>
      <p:sp>
        <p:nvSpPr>
          <p:cNvPr id="1947667" name="Text Box 19"/>
          <p:cNvSpPr txBox="1">
            <a:spLocks noChangeArrowheads="1"/>
          </p:cNvSpPr>
          <p:nvPr/>
        </p:nvSpPr>
        <p:spPr bwMode="auto">
          <a:xfrm>
            <a:off x="457200" y="5759450"/>
            <a:ext cx="2590800" cy="366713"/>
          </a:xfrm>
          <a:prstGeom prst="rect">
            <a:avLst/>
          </a:prstGeom>
          <a:noFill/>
          <a:ln w="12700">
            <a:noFill/>
            <a:miter lim="800000"/>
            <a:headEnd/>
            <a:tailEnd/>
          </a:ln>
          <a:effectLst/>
        </p:spPr>
        <p:txBody>
          <a:bodyPr>
            <a:spAutoFit/>
          </a:bodyPr>
          <a:lstStyle/>
          <a:p>
            <a:r>
              <a:rPr lang="en-US">
                <a:solidFill>
                  <a:schemeClr val="tx1"/>
                </a:solidFill>
              </a:rPr>
              <a:t>read (hit) or write (hit)</a:t>
            </a:r>
          </a:p>
        </p:txBody>
      </p:sp>
      <p:sp>
        <p:nvSpPr>
          <p:cNvPr id="1947668" name="Line 20"/>
          <p:cNvSpPr>
            <a:spLocks noChangeShapeType="1"/>
          </p:cNvSpPr>
          <p:nvPr/>
        </p:nvSpPr>
        <p:spPr bwMode="auto">
          <a:xfrm flipH="1">
            <a:off x="1981200" y="2286000"/>
            <a:ext cx="0" cy="2362200"/>
          </a:xfrm>
          <a:prstGeom prst="line">
            <a:avLst/>
          </a:prstGeom>
          <a:noFill/>
          <a:ln w="12700">
            <a:solidFill>
              <a:schemeClr val="tx1"/>
            </a:solidFill>
            <a:round/>
            <a:headEnd/>
            <a:tailEnd type="triangle" w="med" len="med"/>
          </a:ln>
          <a:effectLst/>
        </p:spPr>
        <p:txBody>
          <a:bodyPr/>
          <a:lstStyle/>
          <a:p>
            <a:endParaRPr lang="en-US"/>
          </a:p>
        </p:txBody>
      </p:sp>
      <p:sp>
        <p:nvSpPr>
          <p:cNvPr id="1947669" name="Text Box 21"/>
          <p:cNvSpPr txBox="1">
            <a:spLocks noChangeArrowheads="1"/>
          </p:cNvSpPr>
          <p:nvPr/>
        </p:nvSpPr>
        <p:spPr bwMode="auto">
          <a:xfrm rot="-5400000">
            <a:off x="1107282" y="3159918"/>
            <a:ext cx="1352550" cy="366713"/>
          </a:xfrm>
          <a:prstGeom prst="rect">
            <a:avLst/>
          </a:prstGeom>
          <a:noFill/>
          <a:ln w="12700">
            <a:noFill/>
            <a:miter lim="800000"/>
            <a:headEnd/>
            <a:tailEnd/>
          </a:ln>
          <a:effectLst/>
        </p:spPr>
        <p:txBody>
          <a:bodyPr wrap="none">
            <a:spAutoFit/>
          </a:bodyPr>
          <a:lstStyle/>
          <a:p>
            <a:r>
              <a:rPr lang="en-US">
                <a:solidFill>
                  <a:schemeClr val="tx1"/>
                </a:solidFill>
              </a:rPr>
              <a:t>write (miss)</a:t>
            </a:r>
          </a:p>
        </p:txBody>
      </p:sp>
      <p:sp>
        <p:nvSpPr>
          <p:cNvPr id="1947670" name="Text Box 22"/>
          <p:cNvSpPr txBox="1">
            <a:spLocks noChangeArrowheads="1"/>
          </p:cNvSpPr>
          <p:nvPr/>
        </p:nvSpPr>
        <p:spPr bwMode="auto">
          <a:xfrm rot="-2057382">
            <a:off x="3827463" y="3260725"/>
            <a:ext cx="1708150" cy="366713"/>
          </a:xfrm>
          <a:prstGeom prst="rect">
            <a:avLst/>
          </a:prstGeom>
          <a:noFill/>
          <a:ln w="12700">
            <a:noFill/>
            <a:miter lim="800000"/>
            <a:headEnd/>
            <a:tailEnd/>
          </a:ln>
          <a:effectLst/>
        </p:spPr>
        <p:txBody>
          <a:bodyPr wrap="none">
            <a:spAutoFit/>
          </a:bodyPr>
          <a:lstStyle/>
          <a:p>
            <a:r>
              <a:rPr lang="en-US"/>
              <a:t>send invalidate</a:t>
            </a:r>
          </a:p>
        </p:txBody>
      </p:sp>
      <p:grpSp>
        <p:nvGrpSpPr>
          <p:cNvPr id="5" name="Group 31"/>
          <p:cNvGrpSpPr>
            <a:grpSpLocks/>
          </p:cNvGrpSpPr>
          <p:nvPr/>
        </p:nvGrpSpPr>
        <p:grpSpPr bwMode="auto">
          <a:xfrm>
            <a:off x="2819400" y="1600201"/>
            <a:ext cx="3429000" cy="923926"/>
            <a:chOff x="1776" y="999"/>
            <a:chExt cx="2160" cy="582"/>
          </a:xfrm>
        </p:grpSpPr>
        <p:sp>
          <p:nvSpPr>
            <p:cNvPr id="1947671" name="Line 23"/>
            <p:cNvSpPr>
              <a:spLocks noChangeShapeType="1"/>
            </p:cNvSpPr>
            <p:nvPr/>
          </p:nvSpPr>
          <p:spPr bwMode="auto">
            <a:xfrm flipH="1">
              <a:off x="1776" y="1191"/>
              <a:ext cx="2160" cy="0"/>
            </a:xfrm>
            <a:prstGeom prst="line">
              <a:avLst/>
            </a:prstGeom>
            <a:noFill/>
            <a:ln w="12700">
              <a:solidFill>
                <a:schemeClr val="accent2"/>
              </a:solidFill>
              <a:round/>
              <a:headEnd/>
              <a:tailEnd type="triangle" w="med" len="med"/>
            </a:ln>
            <a:effectLst/>
          </p:spPr>
          <p:txBody>
            <a:bodyPr/>
            <a:lstStyle/>
            <a:p>
              <a:endParaRPr lang="en-US"/>
            </a:p>
          </p:txBody>
        </p:sp>
        <p:sp>
          <p:nvSpPr>
            <p:cNvPr id="1947672" name="Text Box 24"/>
            <p:cNvSpPr txBox="1">
              <a:spLocks noChangeArrowheads="1"/>
            </p:cNvSpPr>
            <p:nvPr/>
          </p:nvSpPr>
          <p:spPr bwMode="auto">
            <a:xfrm>
              <a:off x="1996" y="999"/>
              <a:ext cx="1522" cy="582"/>
            </a:xfrm>
            <a:prstGeom prst="rect">
              <a:avLst/>
            </a:prstGeom>
            <a:noFill/>
            <a:ln w="12700">
              <a:noFill/>
              <a:miter lim="800000"/>
              <a:headEnd/>
              <a:tailEnd/>
            </a:ln>
            <a:effectLst/>
          </p:spPr>
          <p:txBody>
            <a:bodyPr wrap="none">
              <a:spAutoFit/>
            </a:bodyPr>
            <a:lstStyle/>
            <a:p>
              <a:pPr algn="ctr"/>
              <a:r>
                <a:rPr lang="en-US" dirty="0">
                  <a:solidFill>
                    <a:schemeClr val="accent2"/>
                  </a:solidFill>
                </a:rPr>
                <a:t> receives invalidate</a:t>
              </a:r>
            </a:p>
            <a:p>
              <a:pPr algn="ctr"/>
              <a:r>
                <a:rPr lang="en-US" dirty="0">
                  <a:solidFill>
                    <a:schemeClr val="accent2"/>
                  </a:solidFill>
                </a:rPr>
                <a:t>(write by another </a:t>
              </a:r>
              <a:r>
                <a:rPr lang="en-US" dirty="0" smtClean="0">
                  <a:solidFill>
                    <a:schemeClr val="accent2"/>
                  </a:solidFill>
                </a:rPr>
                <a:t>core</a:t>
              </a:r>
              <a:endParaRPr lang="en-US" dirty="0">
                <a:solidFill>
                  <a:schemeClr val="accent2"/>
                </a:solidFill>
              </a:endParaRPr>
            </a:p>
            <a:p>
              <a:pPr algn="ctr"/>
              <a:r>
                <a:rPr lang="en-US" dirty="0">
                  <a:solidFill>
                    <a:schemeClr val="accent2"/>
                  </a:solidFill>
                </a:rPr>
                <a:t> to this block)</a:t>
              </a:r>
            </a:p>
          </p:txBody>
        </p:sp>
      </p:grpSp>
      <p:grpSp>
        <p:nvGrpSpPr>
          <p:cNvPr id="6" name="Group 32"/>
          <p:cNvGrpSpPr>
            <a:grpSpLocks/>
          </p:cNvGrpSpPr>
          <p:nvPr/>
        </p:nvGrpSpPr>
        <p:grpSpPr bwMode="auto">
          <a:xfrm>
            <a:off x="2206626" y="2209800"/>
            <a:ext cx="1200150" cy="2438400"/>
            <a:chOff x="1390" y="1392"/>
            <a:chExt cx="756" cy="1536"/>
          </a:xfrm>
        </p:grpSpPr>
        <p:sp>
          <p:nvSpPr>
            <p:cNvPr id="1947673" name="Line 25"/>
            <p:cNvSpPr>
              <a:spLocks noChangeShapeType="1"/>
            </p:cNvSpPr>
            <p:nvPr/>
          </p:nvSpPr>
          <p:spPr bwMode="auto">
            <a:xfrm flipV="1">
              <a:off x="1584" y="1488"/>
              <a:ext cx="0" cy="1392"/>
            </a:xfrm>
            <a:prstGeom prst="line">
              <a:avLst/>
            </a:prstGeom>
            <a:noFill/>
            <a:ln w="12700">
              <a:solidFill>
                <a:schemeClr val="accent2"/>
              </a:solidFill>
              <a:round/>
              <a:headEnd/>
              <a:tailEnd type="triangle" w="med" len="med"/>
            </a:ln>
            <a:effectLst/>
          </p:spPr>
          <p:txBody>
            <a:bodyPr/>
            <a:lstStyle/>
            <a:p>
              <a:endParaRPr lang="en-US"/>
            </a:p>
          </p:txBody>
        </p:sp>
        <p:sp>
          <p:nvSpPr>
            <p:cNvPr id="1947674" name="Text Box 26"/>
            <p:cNvSpPr txBox="1">
              <a:spLocks noChangeArrowheads="1"/>
            </p:cNvSpPr>
            <p:nvPr/>
          </p:nvSpPr>
          <p:spPr bwMode="auto">
            <a:xfrm rot="16200000">
              <a:off x="1000" y="1782"/>
              <a:ext cx="1536" cy="756"/>
            </a:xfrm>
            <a:prstGeom prst="rect">
              <a:avLst/>
            </a:prstGeom>
            <a:noFill/>
            <a:ln w="12700">
              <a:noFill/>
              <a:miter lim="800000"/>
              <a:headEnd/>
              <a:tailEnd/>
            </a:ln>
            <a:effectLst/>
          </p:spPr>
          <p:txBody>
            <a:bodyPr>
              <a:spAutoFit/>
            </a:bodyPr>
            <a:lstStyle/>
            <a:p>
              <a:pPr algn="ctr"/>
              <a:r>
                <a:rPr lang="en-US" dirty="0">
                  <a:solidFill>
                    <a:schemeClr val="accent2"/>
                  </a:solidFill>
                </a:rPr>
                <a:t>write-back due to read (miss) by another </a:t>
              </a:r>
              <a:r>
                <a:rPr lang="en-US" dirty="0" smtClean="0">
                  <a:solidFill>
                    <a:schemeClr val="accent2"/>
                  </a:solidFill>
                </a:rPr>
                <a:t>core to </a:t>
              </a:r>
              <a:r>
                <a:rPr lang="en-US" dirty="0">
                  <a:solidFill>
                    <a:schemeClr val="accent2"/>
                  </a:solidFill>
                </a:rPr>
                <a:t>this block</a:t>
              </a:r>
            </a:p>
          </p:txBody>
        </p:sp>
      </p:grpSp>
      <p:sp>
        <p:nvSpPr>
          <p:cNvPr id="1947675" name="Text Box 27"/>
          <p:cNvSpPr txBox="1">
            <a:spLocks noChangeArrowheads="1"/>
          </p:cNvSpPr>
          <p:nvPr/>
        </p:nvSpPr>
        <p:spPr bwMode="auto">
          <a:xfrm rot="-5400000">
            <a:off x="1232694" y="3185319"/>
            <a:ext cx="1708150" cy="366712"/>
          </a:xfrm>
          <a:prstGeom prst="rect">
            <a:avLst/>
          </a:prstGeom>
          <a:noFill/>
          <a:ln w="12700">
            <a:noFill/>
            <a:miter lim="800000"/>
            <a:headEnd/>
            <a:tailEnd/>
          </a:ln>
          <a:effectLst/>
        </p:spPr>
        <p:txBody>
          <a:bodyPr wrap="none">
            <a:spAutoFit/>
          </a:bodyPr>
          <a:lstStyle/>
          <a:p>
            <a:r>
              <a:rPr lang="en-US"/>
              <a:t>send invalidate</a:t>
            </a:r>
          </a:p>
        </p:txBody>
      </p:sp>
      <p:sp>
        <p:nvSpPr>
          <p:cNvPr id="1947676" name="Line 28"/>
          <p:cNvSpPr>
            <a:spLocks noChangeShapeType="1"/>
          </p:cNvSpPr>
          <p:nvPr/>
        </p:nvSpPr>
        <p:spPr bwMode="auto">
          <a:xfrm>
            <a:off x="2743200" y="1600200"/>
            <a:ext cx="3505200" cy="0"/>
          </a:xfrm>
          <a:prstGeom prst="line">
            <a:avLst/>
          </a:prstGeom>
          <a:noFill/>
          <a:ln w="12700">
            <a:solidFill>
              <a:schemeClr val="tx1"/>
            </a:solidFill>
            <a:round/>
            <a:headEnd/>
            <a:tailEnd type="triangle" w="med" len="med"/>
          </a:ln>
          <a:effectLst/>
        </p:spPr>
        <p:txBody>
          <a:bodyPr/>
          <a:lstStyle/>
          <a:p>
            <a:endParaRPr lang="en-US"/>
          </a:p>
        </p:txBody>
      </p:sp>
      <p:sp>
        <p:nvSpPr>
          <p:cNvPr id="1947677" name="Text Box 29"/>
          <p:cNvSpPr txBox="1">
            <a:spLocks noChangeArrowheads="1"/>
          </p:cNvSpPr>
          <p:nvPr/>
        </p:nvSpPr>
        <p:spPr bwMode="auto">
          <a:xfrm>
            <a:off x="5715000" y="4953000"/>
            <a:ext cx="2911475" cy="646331"/>
          </a:xfrm>
          <a:prstGeom prst="rect">
            <a:avLst/>
          </a:prstGeom>
          <a:noFill/>
          <a:ln w="12700">
            <a:noFill/>
            <a:miter lim="800000"/>
            <a:headEnd/>
            <a:tailEnd/>
          </a:ln>
          <a:effectLst/>
        </p:spPr>
        <p:txBody>
          <a:bodyPr>
            <a:spAutoFit/>
          </a:bodyPr>
          <a:lstStyle/>
          <a:p>
            <a:r>
              <a:rPr lang="en-US" dirty="0"/>
              <a:t>signals from the </a:t>
            </a:r>
            <a:r>
              <a:rPr lang="en-US" dirty="0" smtClean="0"/>
              <a:t>core in </a:t>
            </a:r>
            <a:r>
              <a:rPr lang="en-US" dirty="0"/>
              <a:t>red</a:t>
            </a:r>
          </a:p>
        </p:txBody>
      </p:sp>
      <p:sp>
        <p:nvSpPr>
          <p:cNvPr id="1947678" name="Text Box 30"/>
          <p:cNvSpPr txBox="1">
            <a:spLocks noChangeArrowheads="1"/>
          </p:cNvSpPr>
          <p:nvPr/>
        </p:nvSpPr>
        <p:spPr bwMode="auto">
          <a:xfrm>
            <a:off x="5715000" y="5484813"/>
            <a:ext cx="2911475" cy="646331"/>
          </a:xfrm>
          <a:prstGeom prst="rect">
            <a:avLst/>
          </a:prstGeom>
          <a:noFill/>
          <a:ln w="12700">
            <a:noFill/>
            <a:miter lim="800000"/>
            <a:headEnd/>
            <a:tailEnd/>
          </a:ln>
          <a:effectLst/>
        </p:spPr>
        <p:txBody>
          <a:bodyPr>
            <a:spAutoFit/>
          </a:bodyPr>
          <a:lstStyle/>
          <a:p>
            <a:r>
              <a:rPr lang="en-US" dirty="0">
                <a:solidFill>
                  <a:schemeClr val="accent2"/>
                </a:solidFill>
              </a:rPr>
              <a:t>signals from the bus </a:t>
            </a:r>
            <a:r>
              <a:rPr lang="en-US" dirty="0" smtClean="0">
                <a:solidFill>
                  <a:schemeClr val="accent2"/>
                </a:solidFill>
              </a:rPr>
              <a:t>in </a:t>
            </a:r>
            <a:r>
              <a:rPr lang="en-US" dirty="0">
                <a:solidFill>
                  <a:schemeClr val="accent2"/>
                </a:solidFill>
              </a:rPr>
              <a:t>blue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76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767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767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767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7675" grpId="0"/>
      <p:bldP spid="1947677" grpId="0"/>
      <p:bldP spid="194767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8978" name="Rectangle 2"/>
          <p:cNvSpPr>
            <a:spLocks noGrp="1" noChangeArrowheads="1"/>
          </p:cNvSpPr>
          <p:nvPr>
            <p:ph type="title"/>
          </p:nvPr>
        </p:nvSpPr>
        <p:spPr/>
        <p:txBody>
          <a:bodyPr/>
          <a:lstStyle/>
          <a:p>
            <a:r>
              <a:rPr lang="en-US" dirty="0" smtClean="0"/>
              <a:t>Data </a:t>
            </a:r>
            <a:r>
              <a:rPr lang="en-US" dirty="0"/>
              <a:t>Miss Rates</a:t>
            </a:r>
          </a:p>
        </p:txBody>
      </p:sp>
      <p:sp>
        <p:nvSpPr>
          <p:cNvPr id="1918979" name="Rectangle 3"/>
          <p:cNvSpPr>
            <a:spLocks noGrp="1" noChangeArrowheads="1"/>
          </p:cNvSpPr>
          <p:nvPr>
            <p:ph type="body" sz="half" idx="1"/>
          </p:nvPr>
        </p:nvSpPr>
        <p:spPr>
          <a:xfrm>
            <a:off x="533400" y="762000"/>
            <a:ext cx="8153400" cy="1117600"/>
          </a:xfrm>
        </p:spPr>
        <p:txBody>
          <a:bodyPr/>
          <a:lstStyle/>
          <a:p>
            <a:r>
              <a:rPr lang="en-US"/>
              <a:t>Shared data has lower spatial and temporal locality</a:t>
            </a:r>
          </a:p>
          <a:p>
            <a:pPr lvl="1"/>
            <a:r>
              <a:rPr lang="en-US"/>
              <a:t>Share data misses often dominate cache behavior even though they may only be 10% to 40% of the data accesses</a:t>
            </a:r>
          </a:p>
        </p:txBody>
      </p:sp>
      <p:graphicFrame>
        <p:nvGraphicFramePr>
          <p:cNvPr id="1918980" name="Object 4"/>
          <p:cNvGraphicFramePr>
            <a:graphicFrameLocks noGrp="1" noChangeAspect="1"/>
          </p:cNvGraphicFramePr>
          <p:nvPr>
            <p:ph sz="half" idx="2"/>
          </p:nvPr>
        </p:nvGraphicFramePr>
        <p:xfrm>
          <a:off x="1066800" y="3581400"/>
          <a:ext cx="4633913" cy="3276600"/>
        </p:xfrm>
        <a:graphic>
          <a:graphicData uri="http://schemas.openxmlformats.org/presentationml/2006/ole">
            <mc:AlternateContent xmlns:mc="http://schemas.openxmlformats.org/markup-compatibility/2006">
              <mc:Choice xmlns:v="urn:schemas-microsoft-com:vml" Requires="v">
                <p:oleObj spid="_x0000_s115724" name="Chart" r:id="rId4" imgW="6810451" imgH="4295851" progId="MSGraph.Chart.8">
                  <p:embed followColorScheme="full"/>
                </p:oleObj>
              </mc:Choice>
              <mc:Fallback>
                <p:oleObj name="Chart" r:id="rId4" imgW="6810451" imgH="4295851" progId="MSGraph.Chart.8">
                  <p:embed followColorScheme="full"/>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3581400"/>
                        <a:ext cx="4633913" cy="327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8982" name="Object 6"/>
          <p:cNvGraphicFramePr>
            <a:graphicFrameLocks noChangeAspect="1"/>
          </p:cNvGraphicFramePr>
          <p:nvPr/>
        </p:nvGraphicFramePr>
        <p:xfrm>
          <a:off x="4622800" y="1295400"/>
          <a:ext cx="5130800" cy="5715000"/>
        </p:xfrm>
        <a:graphic>
          <a:graphicData uri="http://schemas.openxmlformats.org/presentationml/2006/ole">
            <mc:AlternateContent xmlns:mc="http://schemas.openxmlformats.org/markup-compatibility/2006">
              <mc:Choice xmlns:v="urn:schemas-microsoft-com:vml" Requires="v">
                <p:oleObj spid="_x0000_s115725" name="Chart" r:id="rId6" imgW="6819900" imgH="4505249" progId="MSGraph.Chart.8">
                  <p:embed followColorScheme="full"/>
                </p:oleObj>
              </mc:Choice>
              <mc:Fallback>
                <p:oleObj name="Chart" r:id="rId6" imgW="6819900" imgH="4505249" progId="MSGraph.Chart.8">
                  <p:embed followColorScheme="full"/>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22800" y="1295400"/>
                        <a:ext cx="5130800" cy="571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18983" name="Text Box 7"/>
          <p:cNvSpPr txBox="1">
            <a:spLocks noChangeArrowheads="1"/>
          </p:cNvSpPr>
          <p:nvPr/>
        </p:nvSpPr>
        <p:spPr bwMode="auto">
          <a:xfrm>
            <a:off x="898525" y="2246313"/>
            <a:ext cx="2987675" cy="641350"/>
          </a:xfrm>
          <a:prstGeom prst="rect">
            <a:avLst/>
          </a:prstGeom>
          <a:noFill/>
          <a:ln w="12700">
            <a:noFill/>
            <a:miter lim="800000"/>
            <a:headEnd/>
            <a:tailEnd/>
          </a:ln>
          <a:effectLst/>
        </p:spPr>
        <p:txBody>
          <a:bodyPr>
            <a:spAutoFit/>
          </a:bodyPr>
          <a:lstStyle/>
          <a:p>
            <a:r>
              <a:rPr lang="en-US">
                <a:solidFill>
                  <a:schemeClr val="tx1"/>
                </a:solidFill>
              </a:rPr>
              <a:t>64KB 2-way set associative data cache with 32B blocks</a:t>
            </a:r>
          </a:p>
        </p:txBody>
      </p:sp>
      <p:sp>
        <p:nvSpPr>
          <p:cNvPr id="1918984" name="Text Box 8"/>
          <p:cNvSpPr txBox="1">
            <a:spLocks noChangeArrowheads="1"/>
          </p:cNvSpPr>
          <p:nvPr/>
        </p:nvSpPr>
        <p:spPr bwMode="auto">
          <a:xfrm>
            <a:off x="762000" y="3276600"/>
            <a:ext cx="3733800" cy="581025"/>
          </a:xfrm>
          <a:prstGeom prst="rect">
            <a:avLst/>
          </a:prstGeom>
          <a:noFill/>
          <a:ln w="12700">
            <a:noFill/>
            <a:miter lim="800000"/>
            <a:headEnd/>
            <a:tailEnd/>
          </a:ln>
          <a:effectLst/>
        </p:spPr>
        <p:txBody>
          <a:bodyPr>
            <a:spAutoFit/>
          </a:bodyPr>
          <a:lstStyle/>
          <a:p>
            <a:r>
              <a:rPr lang="en-US" sz="1600">
                <a:solidFill>
                  <a:schemeClr val="accent2"/>
                </a:solidFill>
              </a:rPr>
              <a:t>Hennessy &amp; Patterson, </a:t>
            </a:r>
            <a:r>
              <a:rPr lang="en-US" sz="1600" i="1">
                <a:solidFill>
                  <a:schemeClr val="accent2"/>
                </a:solidFill>
              </a:rPr>
              <a:t>Computer Architecture: A Quantitative Approach</a:t>
            </a: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1026" name="Rectangle 2"/>
          <p:cNvSpPr>
            <a:spLocks noGrp="1" noChangeArrowheads="1"/>
          </p:cNvSpPr>
          <p:nvPr>
            <p:ph type="title"/>
          </p:nvPr>
        </p:nvSpPr>
        <p:spPr/>
        <p:txBody>
          <a:bodyPr/>
          <a:lstStyle/>
          <a:p>
            <a:r>
              <a:rPr lang="en-US"/>
              <a:t>Block Size Effects</a:t>
            </a:r>
          </a:p>
        </p:txBody>
      </p:sp>
      <p:sp>
        <p:nvSpPr>
          <p:cNvPr id="1921027" name="Rectangle 3"/>
          <p:cNvSpPr>
            <a:spLocks noGrp="1" noChangeArrowheads="1"/>
          </p:cNvSpPr>
          <p:nvPr>
            <p:ph type="body" idx="1"/>
          </p:nvPr>
        </p:nvSpPr>
        <p:spPr>
          <a:xfrm>
            <a:off x="533400" y="914400"/>
            <a:ext cx="8153400" cy="2722797"/>
          </a:xfrm>
        </p:spPr>
        <p:txBody>
          <a:bodyPr/>
          <a:lstStyle/>
          <a:p>
            <a:r>
              <a:rPr lang="en-US" dirty="0"/>
              <a:t>Writes to one word in a multi-word block </a:t>
            </a:r>
            <a:r>
              <a:rPr lang="en-US" dirty="0" smtClean="0"/>
              <a:t>mean that the full block is invalidated</a:t>
            </a:r>
          </a:p>
          <a:p>
            <a:pPr lvl="1"/>
            <a:endParaRPr lang="en-US" dirty="0"/>
          </a:p>
          <a:p>
            <a:r>
              <a:rPr lang="en-US" dirty="0" smtClean="0"/>
              <a:t>Multi-word </a:t>
            </a:r>
            <a:r>
              <a:rPr lang="en-US" dirty="0"/>
              <a:t>blocks can also result in </a:t>
            </a:r>
            <a:r>
              <a:rPr lang="en-US" dirty="0">
                <a:solidFill>
                  <a:schemeClr val="accent1"/>
                </a:solidFill>
              </a:rPr>
              <a:t>false sharing</a:t>
            </a:r>
            <a:r>
              <a:rPr lang="en-US" dirty="0"/>
              <a:t>:  when two </a:t>
            </a:r>
            <a:r>
              <a:rPr lang="en-US" dirty="0" smtClean="0"/>
              <a:t>cores are </a:t>
            </a:r>
            <a:r>
              <a:rPr lang="en-US" dirty="0"/>
              <a:t>writing to two different </a:t>
            </a:r>
            <a:r>
              <a:rPr lang="en-US" dirty="0" smtClean="0"/>
              <a:t>variables that happen to fall </a:t>
            </a:r>
            <a:r>
              <a:rPr lang="en-US" dirty="0"/>
              <a:t>in the same cache block</a:t>
            </a:r>
          </a:p>
          <a:p>
            <a:pPr lvl="1"/>
            <a:r>
              <a:rPr lang="en-US" dirty="0">
                <a:sym typeface="Symbol" pitchFamily="18" charset="2"/>
              </a:rPr>
              <a:t>With write-invalidate false sharing increases cache miss rates</a:t>
            </a:r>
            <a:r>
              <a:rPr lang="en-US" dirty="0"/>
              <a:t> </a:t>
            </a:r>
          </a:p>
        </p:txBody>
      </p:sp>
      <p:sp>
        <p:nvSpPr>
          <p:cNvPr id="1921028" name="Rectangle 4"/>
          <p:cNvSpPr>
            <a:spLocks noChangeArrowheads="1"/>
          </p:cNvSpPr>
          <p:nvPr/>
        </p:nvSpPr>
        <p:spPr bwMode="auto">
          <a:xfrm>
            <a:off x="457200" y="5319712"/>
            <a:ext cx="8153400" cy="781050"/>
          </a:xfrm>
          <a:prstGeom prst="rect">
            <a:avLst/>
          </a:prstGeom>
          <a:noFill/>
          <a:ln w="12700">
            <a:noFill/>
            <a:miter lim="800000"/>
            <a:headEnd/>
            <a:tailEnd/>
          </a:ln>
          <a:effectLst/>
        </p:spPr>
        <p:txBody>
          <a:bodyPr lIns="63500" tIns="25400" rIns="63500" bIns="25400">
            <a:spAutoFit/>
          </a:bodyPr>
          <a:lstStyle/>
          <a:p>
            <a:pPr marL="287338" indent="-287338">
              <a:spcBef>
                <a:spcPct val="30000"/>
              </a:spcBef>
              <a:buClr>
                <a:schemeClr val="accent1"/>
              </a:buClr>
              <a:buSzPct val="75000"/>
              <a:buFont typeface="Wingdings" pitchFamily="2" charset="2"/>
              <a:buChar char="q"/>
            </a:pPr>
            <a:r>
              <a:rPr lang="en-US" sz="2400">
                <a:solidFill>
                  <a:schemeClr val="tx1"/>
                </a:solidFill>
              </a:rPr>
              <a:t>Compilers can help reduce false sharing by allocating highly correlated data to the same cache block</a:t>
            </a:r>
          </a:p>
        </p:txBody>
      </p:sp>
      <p:grpSp>
        <p:nvGrpSpPr>
          <p:cNvPr id="2" name="Group 16"/>
          <p:cNvGrpSpPr>
            <a:grpSpLocks/>
          </p:cNvGrpSpPr>
          <p:nvPr/>
        </p:nvGrpSpPr>
        <p:grpSpPr bwMode="auto">
          <a:xfrm>
            <a:off x="1981200" y="3962400"/>
            <a:ext cx="5416550" cy="1052512"/>
            <a:chOff x="1248" y="2649"/>
            <a:chExt cx="3412" cy="663"/>
          </a:xfrm>
        </p:grpSpPr>
        <p:sp>
          <p:nvSpPr>
            <p:cNvPr id="1921029" name="Rectangle 5"/>
            <p:cNvSpPr>
              <a:spLocks noChangeArrowheads="1"/>
            </p:cNvSpPr>
            <p:nvPr/>
          </p:nvSpPr>
          <p:spPr bwMode="auto">
            <a:xfrm>
              <a:off x="1248" y="3072"/>
              <a:ext cx="1872" cy="240"/>
            </a:xfrm>
            <a:prstGeom prst="rect">
              <a:avLst/>
            </a:prstGeom>
            <a:noFill/>
            <a:ln w="12700">
              <a:solidFill>
                <a:schemeClr val="tx1"/>
              </a:solidFill>
              <a:miter lim="800000"/>
              <a:headEnd/>
              <a:tailEnd/>
            </a:ln>
            <a:effectLst/>
          </p:spPr>
          <p:txBody>
            <a:bodyPr wrap="none" anchor="ctr"/>
            <a:lstStyle/>
            <a:p>
              <a:endParaRPr lang="en-US"/>
            </a:p>
          </p:txBody>
        </p:sp>
        <p:sp>
          <p:nvSpPr>
            <p:cNvPr id="1921030" name="Line 6"/>
            <p:cNvSpPr>
              <a:spLocks noChangeShapeType="1"/>
            </p:cNvSpPr>
            <p:nvPr/>
          </p:nvSpPr>
          <p:spPr bwMode="auto">
            <a:xfrm>
              <a:off x="2208" y="3072"/>
              <a:ext cx="0" cy="240"/>
            </a:xfrm>
            <a:prstGeom prst="line">
              <a:avLst/>
            </a:prstGeom>
            <a:noFill/>
            <a:ln w="12700">
              <a:solidFill>
                <a:schemeClr val="tx1"/>
              </a:solidFill>
              <a:round/>
              <a:headEnd/>
              <a:tailEnd/>
            </a:ln>
            <a:effectLst/>
          </p:spPr>
          <p:txBody>
            <a:bodyPr/>
            <a:lstStyle/>
            <a:p>
              <a:endParaRPr lang="en-US"/>
            </a:p>
          </p:txBody>
        </p:sp>
        <p:sp>
          <p:nvSpPr>
            <p:cNvPr id="1921031" name="Line 7"/>
            <p:cNvSpPr>
              <a:spLocks noChangeShapeType="1"/>
            </p:cNvSpPr>
            <p:nvPr/>
          </p:nvSpPr>
          <p:spPr bwMode="auto">
            <a:xfrm>
              <a:off x="1728" y="3072"/>
              <a:ext cx="0" cy="240"/>
            </a:xfrm>
            <a:prstGeom prst="line">
              <a:avLst/>
            </a:prstGeom>
            <a:noFill/>
            <a:ln w="12700">
              <a:solidFill>
                <a:schemeClr val="tx1"/>
              </a:solidFill>
              <a:round/>
              <a:headEnd/>
              <a:tailEnd/>
            </a:ln>
            <a:effectLst/>
          </p:spPr>
          <p:txBody>
            <a:bodyPr/>
            <a:lstStyle/>
            <a:p>
              <a:endParaRPr lang="en-US"/>
            </a:p>
          </p:txBody>
        </p:sp>
        <p:sp>
          <p:nvSpPr>
            <p:cNvPr id="1921032" name="Line 8"/>
            <p:cNvSpPr>
              <a:spLocks noChangeShapeType="1"/>
            </p:cNvSpPr>
            <p:nvPr/>
          </p:nvSpPr>
          <p:spPr bwMode="auto">
            <a:xfrm>
              <a:off x="2688" y="3072"/>
              <a:ext cx="0" cy="240"/>
            </a:xfrm>
            <a:prstGeom prst="line">
              <a:avLst/>
            </a:prstGeom>
            <a:noFill/>
            <a:ln w="12700">
              <a:solidFill>
                <a:schemeClr val="tx1"/>
              </a:solidFill>
              <a:round/>
              <a:headEnd/>
              <a:tailEnd/>
            </a:ln>
            <a:effectLst/>
          </p:spPr>
          <p:txBody>
            <a:bodyPr/>
            <a:lstStyle/>
            <a:p>
              <a:endParaRPr lang="en-US"/>
            </a:p>
          </p:txBody>
        </p:sp>
        <p:sp>
          <p:nvSpPr>
            <p:cNvPr id="1921033" name="Text Box 9"/>
            <p:cNvSpPr txBox="1">
              <a:spLocks noChangeArrowheads="1"/>
            </p:cNvSpPr>
            <p:nvPr/>
          </p:nvSpPr>
          <p:spPr bwMode="auto">
            <a:xfrm>
              <a:off x="1392" y="3072"/>
              <a:ext cx="212" cy="231"/>
            </a:xfrm>
            <a:prstGeom prst="rect">
              <a:avLst/>
            </a:prstGeom>
            <a:noFill/>
            <a:ln w="12700">
              <a:noFill/>
              <a:miter lim="800000"/>
              <a:headEnd/>
              <a:tailEnd/>
            </a:ln>
            <a:effectLst/>
          </p:spPr>
          <p:txBody>
            <a:bodyPr wrap="none">
              <a:spAutoFit/>
            </a:bodyPr>
            <a:lstStyle/>
            <a:p>
              <a:r>
                <a:rPr lang="en-US"/>
                <a:t>A</a:t>
              </a:r>
            </a:p>
          </p:txBody>
        </p:sp>
        <p:sp>
          <p:nvSpPr>
            <p:cNvPr id="1921034" name="Text Box 10"/>
            <p:cNvSpPr txBox="1">
              <a:spLocks noChangeArrowheads="1"/>
            </p:cNvSpPr>
            <p:nvPr/>
          </p:nvSpPr>
          <p:spPr bwMode="auto">
            <a:xfrm>
              <a:off x="2784" y="3072"/>
              <a:ext cx="212" cy="231"/>
            </a:xfrm>
            <a:prstGeom prst="rect">
              <a:avLst/>
            </a:prstGeom>
            <a:noFill/>
            <a:ln w="12700">
              <a:noFill/>
              <a:miter lim="800000"/>
              <a:headEnd/>
              <a:tailEnd/>
            </a:ln>
            <a:effectLst/>
          </p:spPr>
          <p:txBody>
            <a:bodyPr wrap="none">
              <a:spAutoFit/>
            </a:bodyPr>
            <a:lstStyle/>
            <a:p>
              <a:r>
                <a:rPr lang="en-US"/>
                <a:t>B</a:t>
              </a:r>
            </a:p>
          </p:txBody>
        </p:sp>
        <p:sp>
          <p:nvSpPr>
            <p:cNvPr id="1921035" name="Text Box 11"/>
            <p:cNvSpPr txBox="1">
              <a:spLocks noChangeArrowheads="1"/>
            </p:cNvSpPr>
            <p:nvPr/>
          </p:nvSpPr>
          <p:spPr bwMode="auto">
            <a:xfrm>
              <a:off x="1248" y="2649"/>
              <a:ext cx="512" cy="233"/>
            </a:xfrm>
            <a:prstGeom prst="rect">
              <a:avLst/>
            </a:prstGeom>
            <a:noFill/>
            <a:ln w="12700">
              <a:noFill/>
              <a:miter lim="800000"/>
              <a:headEnd/>
              <a:tailEnd/>
            </a:ln>
            <a:effectLst/>
          </p:spPr>
          <p:txBody>
            <a:bodyPr wrap="none">
              <a:spAutoFit/>
            </a:bodyPr>
            <a:lstStyle/>
            <a:p>
              <a:r>
                <a:rPr lang="en-US" dirty="0" smtClean="0">
                  <a:solidFill>
                    <a:schemeClr val="tx1"/>
                  </a:solidFill>
                </a:rPr>
                <a:t>Core1</a:t>
              </a:r>
              <a:endParaRPr lang="en-US" dirty="0">
                <a:solidFill>
                  <a:schemeClr val="tx1"/>
                </a:solidFill>
              </a:endParaRPr>
            </a:p>
          </p:txBody>
        </p:sp>
        <p:sp>
          <p:nvSpPr>
            <p:cNvPr id="1921036" name="Text Box 12"/>
            <p:cNvSpPr txBox="1">
              <a:spLocks noChangeArrowheads="1"/>
            </p:cNvSpPr>
            <p:nvPr/>
          </p:nvSpPr>
          <p:spPr bwMode="auto">
            <a:xfrm>
              <a:off x="2640" y="2649"/>
              <a:ext cx="512" cy="233"/>
            </a:xfrm>
            <a:prstGeom prst="rect">
              <a:avLst/>
            </a:prstGeom>
            <a:noFill/>
            <a:ln w="12700">
              <a:noFill/>
              <a:miter lim="800000"/>
              <a:headEnd/>
              <a:tailEnd/>
            </a:ln>
            <a:effectLst/>
          </p:spPr>
          <p:txBody>
            <a:bodyPr wrap="none">
              <a:spAutoFit/>
            </a:bodyPr>
            <a:lstStyle/>
            <a:p>
              <a:r>
                <a:rPr lang="en-US" dirty="0" smtClean="0">
                  <a:solidFill>
                    <a:schemeClr val="tx1"/>
                  </a:solidFill>
                </a:rPr>
                <a:t>Core2</a:t>
              </a:r>
              <a:endParaRPr lang="en-US" dirty="0">
                <a:solidFill>
                  <a:schemeClr val="tx1"/>
                </a:solidFill>
              </a:endParaRPr>
            </a:p>
          </p:txBody>
        </p:sp>
        <p:sp>
          <p:nvSpPr>
            <p:cNvPr id="1921037" name="Line 13"/>
            <p:cNvSpPr>
              <a:spLocks noChangeShapeType="1"/>
            </p:cNvSpPr>
            <p:nvPr/>
          </p:nvSpPr>
          <p:spPr bwMode="auto">
            <a:xfrm>
              <a:off x="1488" y="2880"/>
              <a:ext cx="0" cy="192"/>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921038" name="Line 14"/>
            <p:cNvSpPr>
              <a:spLocks noChangeShapeType="1"/>
            </p:cNvSpPr>
            <p:nvPr/>
          </p:nvSpPr>
          <p:spPr bwMode="auto">
            <a:xfrm>
              <a:off x="2880" y="2880"/>
              <a:ext cx="0" cy="192"/>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921039" name="Text Box 15"/>
            <p:cNvSpPr txBox="1">
              <a:spLocks noChangeArrowheads="1"/>
            </p:cNvSpPr>
            <p:nvPr/>
          </p:nvSpPr>
          <p:spPr bwMode="auto">
            <a:xfrm>
              <a:off x="3312" y="3072"/>
              <a:ext cx="1348" cy="231"/>
            </a:xfrm>
            <a:prstGeom prst="rect">
              <a:avLst/>
            </a:prstGeom>
            <a:noFill/>
            <a:ln w="12700">
              <a:noFill/>
              <a:miter lim="800000"/>
              <a:headEnd/>
              <a:tailEnd/>
            </a:ln>
            <a:effectLst/>
          </p:spPr>
          <p:txBody>
            <a:bodyPr wrap="none">
              <a:spAutoFit/>
            </a:bodyPr>
            <a:lstStyle/>
            <a:p>
              <a:r>
                <a:rPr lang="en-US">
                  <a:solidFill>
                    <a:schemeClr val="tx1"/>
                  </a:solidFill>
                </a:rPr>
                <a:t>4 word cache block</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9210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2102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2102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2102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1027" grpId="0" build="p"/>
      <p:bldP spid="1921028"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9698" name="Rectangle 2"/>
          <p:cNvSpPr>
            <a:spLocks noGrp="1" noChangeArrowheads="1"/>
          </p:cNvSpPr>
          <p:nvPr>
            <p:ph type="title"/>
          </p:nvPr>
        </p:nvSpPr>
        <p:spPr/>
        <p:txBody>
          <a:bodyPr/>
          <a:lstStyle/>
          <a:p>
            <a:r>
              <a:rPr lang="en-US"/>
              <a:t>Other Coherence Protocols</a:t>
            </a:r>
          </a:p>
        </p:txBody>
      </p:sp>
      <p:sp>
        <p:nvSpPr>
          <p:cNvPr id="1949699" name="Rectangle 3"/>
          <p:cNvSpPr>
            <a:spLocks noGrp="1" noChangeArrowheads="1"/>
          </p:cNvSpPr>
          <p:nvPr>
            <p:ph type="body" idx="1"/>
          </p:nvPr>
        </p:nvSpPr>
        <p:spPr>
          <a:xfrm>
            <a:off x="533400" y="914400"/>
            <a:ext cx="8153400" cy="4864100"/>
          </a:xfrm>
        </p:spPr>
        <p:txBody>
          <a:bodyPr/>
          <a:lstStyle/>
          <a:p>
            <a:r>
              <a:rPr lang="en-US" dirty="0"/>
              <a:t>There are many variations on cache coherence protocols</a:t>
            </a:r>
          </a:p>
          <a:p>
            <a:endParaRPr lang="en-US" dirty="0"/>
          </a:p>
          <a:p>
            <a:r>
              <a:rPr lang="en-US" dirty="0"/>
              <a:t>Another write-invalidate protocol used in the Pentium 4 (and many other </a:t>
            </a:r>
            <a:r>
              <a:rPr lang="en-US" dirty="0" smtClean="0"/>
              <a:t>processors) </a:t>
            </a:r>
            <a:r>
              <a:rPr lang="en-US" dirty="0"/>
              <a:t>is </a:t>
            </a:r>
            <a:r>
              <a:rPr lang="en-US" dirty="0">
                <a:solidFill>
                  <a:schemeClr val="accent1"/>
                </a:solidFill>
              </a:rPr>
              <a:t>MESI</a:t>
            </a:r>
            <a:r>
              <a:rPr lang="en-US" dirty="0"/>
              <a:t> with four states:</a:t>
            </a:r>
          </a:p>
          <a:p>
            <a:pPr lvl="1"/>
            <a:r>
              <a:rPr lang="en-US" dirty="0">
                <a:solidFill>
                  <a:schemeClr val="accent1"/>
                </a:solidFill>
              </a:rPr>
              <a:t>M</a:t>
            </a:r>
            <a:r>
              <a:rPr lang="en-US" dirty="0"/>
              <a:t>odified – same</a:t>
            </a:r>
          </a:p>
          <a:p>
            <a:pPr lvl="1"/>
            <a:r>
              <a:rPr lang="en-US" dirty="0">
                <a:solidFill>
                  <a:schemeClr val="accent1"/>
                </a:solidFill>
              </a:rPr>
              <a:t>E</a:t>
            </a:r>
            <a:r>
              <a:rPr lang="en-US" dirty="0"/>
              <a:t>xclusive – only one copy of the shared data is allowed to be cached; memory has an up-to-date copy</a:t>
            </a:r>
          </a:p>
          <a:p>
            <a:pPr lvl="2"/>
            <a:r>
              <a:rPr lang="en-US" dirty="0"/>
              <a:t>Since there is only one copy of the block, write hits don’t need to send invalidate signal</a:t>
            </a:r>
          </a:p>
          <a:p>
            <a:pPr lvl="1"/>
            <a:r>
              <a:rPr lang="en-US" dirty="0">
                <a:solidFill>
                  <a:schemeClr val="accent1"/>
                </a:solidFill>
              </a:rPr>
              <a:t>S</a:t>
            </a:r>
            <a:r>
              <a:rPr lang="en-US" dirty="0"/>
              <a:t>hared – multiple copies of the shared data may be cached (i.e., data permitted to be cached with more than one processor); memory has an up-to-date copy</a:t>
            </a:r>
          </a:p>
          <a:p>
            <a:pPr lvl="1"/>
            <a:r>
              <a:rPr lang="en-US" dirty="0">
                <a:solidFill>
                  <a:schemeClr val="accent1"/>
                </a:solidFill>
              </a:rPr>
              <a:t>I</a:t>
            </a:r>
            <a:r>
              <a:rPr lang="en-US" dirty="0"/>
              <a:t>nvalid – same </a:t>
            </a: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0690" name="Rectangle 2"/>
          <p:cNvSpPr>
            <a:spLocks noGrp="1" noChangeArrowheads="1"/>
          </p:cNvSpPr>
          <p:nvPr>
            <p:ph type="title"/>
          </p:nvPr>
        </p:nvSpPr>
        <p:spPr>
          <a:xfrm>
            <a:off x="609600" y="304800"/>
            <a:ext cx="7296869" cy="426142"/>
          </a:xfrm>
          <a:noFill/>
          <a:ln/>
        </p:spPr>
        <p:txBody>
          <a:bodyPr wrap="none"/>
          <a:lstStyle/>
          <a:p>
            <a:r>
              <a:rPr lang="en-US" dirty="0" smtClean="0"/>
              <a:t>Summary:  Improving </a:t>
            </a:r>
            <a:r>
              <a:rPr lang="en-US" dirty="0"/>
              <a:t>Cache Performance</a:t>
            </a:r>
          </a:p>
        </p:txBody>
      </p:sp>
      <p:sp>
        <p:nvSpPr>
          <p:cNvPr id="1650691" name="Rectangle 3"/>
          <p:cNvSpPr>
            <a:spLocks noGrp="1" noChangeArrowheads="1"/>
          </p:cNvSpPr>
          <p:nvPr>
            <p:ph type="body" idx="1"/>
          </p:nvPr>
        </p:nvSpPr>
        <p:spPr>
          <a:xfrm>
            <a:off x="381000" y="762000"/>
            <a:ext cx="8305800" cy="5248275"/>
          </a:xfrm>
          <a:noFill/>
          <a:ln/>
        </p:spPr>
        <p:txBody>
          <a:bodyPr/>
          <a:lstStyle/>
          <a:p>
            <a:pPr>
              <a:lnSpc>
                <a:spcPct val="100000"/>
              </a:lnSpc>
              <a:spcBef>
                <a:spcPts val="600"/>
              </a:spcBef>
              <a:buFont typeface="Wingdings" pitchFamily="2" charset="2"/>
              <a:buNone/>
            </a:pPr>
            <a:r>
              <a:rPr lang="en-US" dirty="0"/>
              <a:t>0. Reduce the time to hit in the cache</a:t>
            </a:r>
          </a:p>
          <a:p>
            <a:pPr lvl="1">
              <a:lnSpc>
                <a:spcPct val="100000"/>
              </a:lnSpc>
              <a:spcBef>
                <a:spcPts val="600"/>
              </a:spcBef>
            </a:pPr>
            <a:r>
              <a:rPr lang="en-US" dirty="0"/>
              <a:t>smaller cache</a:t>
            </a:r>
          </a:p>
          <a:p>
            <a:pPr lvl="1">
              <a:lnSpc>
                <a:spcPct val="100000"/>
              </a:lnSpc>
              <a:spcBef>
                <a:spcPts val="600"/>
              </a:spcBef>
            </a:pPr>
            <a:r>
              <a:rPr lang="en-US" dirty="0"/>
              <a:t>direct mapped cache</a:t>
            </a:r>
          </a:p>
          <a:p>
            <a:pPr lvl="1">
              <a:lnSpc>
                <a:spcPct val="100000"/>
              </a:lnSpc>
              <a:spcBef>
                <a:spcPts val="600"/>
              </a:spcBef>
            </a:pPr>
            <a:r>
              <a:rPr lang="en-US" dirty="0"/>
              <a:t>smaller blocks</a:t>
            </a:r>
          </a:p>
          <a:p>
            <a:pPr lvl="1">
              <a:lnSpc>
                <a:spcPct val="100000"/>
              </a:lnSpc>
              <a:spcBef>
                <a:spcPts val="600"/>
              </a:spcBef>
            </a:pPr>
            <a:r>
              <a:rPr lang="en-US" dirty="0"/>
              <a:t>for writes </a:t>
            </a:r>
          </a:p>
          <a:p>
            <a:pPr lvl="2">
              <a:lnSpc>
                <a:spcPct val="100000"/>
              </a:lnSpc>
              <a:spcBef>
                <a:spcPts val="600"/>
              </a:spcBef>
            </a:pPr>
            <a:r>
              <a:rPr lang="en-US" dirty="0"/>
              <a:t>no write allocate – no “hit” on cache, just write to write buffer</a:t>
            </a:r>
          </a:p>
          <a:p>
            <a:pPr lvl="2">
              <a:lnSpc>
                <a:spcPct val="100000"/>
              </a:lnSpc>
              <a:spcBef>
                <a:spcPts val="600"/>
              </a:spcBef>
            </a:pPr>
            <a:r>
              <a:rPr lang="en-US" dirty="0"/>
              <a:t>write allocate – to avoid two cycles (first check for hit, then write) pipeline writes via a delayed write buffer to cache</a:t>
            </a:r>
          </a:p>
          <a:p>
            <a:pPr lvl="2">
              <a:lnSpc>
                <a:spcPct val="100000"/>
              </a:lnSpc>
              <a:spcBef>
                <a:spcPts val="600"/>
              </a:spcBef>
            </a:pPr>
            <a:endParaRPr lang="en-US" dirty="0"/>
          </a:p>
          <a:p>
            <a:pPr>
              <a:lnSpc>
                <a:spcPct val="100000"/>
              </a:lnSpc>
              <a:spcBef>
                <a:spcPts val="600"/>
              </a:spcBef>
              <a:buFont typeface="Wingdings" pitchFamily="2" charset="2"/>
              <a:buNone/>
            </a:pPr>
            <a:r>
              <a:rPr lang="en-US" dirty="0"/>
              <a:t>1. Reduce the miss rate</a:t>
            </a:r>
          </a:p>
          <a:p>
            <a:pPr lvl="1">
              <a:lnSpc>
                <a:spcPct val="100000"/>
              </a:lnSpc>
              <a:spcBef>
                <a:spcPts val="600"/>
              </a:spcBef>
            </a:pPr>
            <a:r>
              <a:rPr lang="en-US" dirty="0"/>
              <a:t>bigger cache</a:t>
            </a:r>
          </a:p>
          <a:p>
            <a:pPr lvl="1">
              <a:lnSpc>
                <a:spcPct val="100000"/>
              </a:lnSpc>
              <a:spcBef>
                <a:spcPts val="600"/>
              </a:spcBef>
            </a:pPr>
            <a:r>
              <a:rPr lang="en-US" dirty="0"/>
              <a:t>more flexible placement (increase </a:t>
            </a:r>
            <a:r>
              <a:rPr lang="en-US" dirty="0" err="1"/>
              <a:t>associativity</a:t>
            </a:r>
            <a:r>
              <a:rPr lang="en-US" dirty="0"/>
              <a:t>)</a:t>
            </a:r>
          </a:p>
          <a:p>
            <a:pPr lvl="1">
              <a:lnSpc>
                <a:spcPct val="100000"/>
              </a:lnSpc>
              <a:spcBef>
                <a:spcPts val="600"/>
              </a:spcBef>
            </a:pPr>
            <a:r>
              <a:rPr lang="en-US" dirty="0"/>
              <a:t>larger blocks (16 to 64 bytes typical)</a:t>
            </a:r>
          </a:p>
          <a:p>
            <a:pPr lvl="1">
              <a:lnSpc>
                <a:spcPct val="100000"/>
              </a:lnSpc>
              <a:spcBef>
                <a:spcPts val="600"/>
              </a:spcBef>
            </a:pPr>
            <a:r>
              <a:rPr lang="en-US" dirty="0"/>
              <a:t>victim cache – small buffer holding most recently discarded blocks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506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06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506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5069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5069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5069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5069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50691">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50691">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50691">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50691">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5069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0691"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1714" name="Rectangle 2"/>
          <p:cNvSpPr>
            <a:spLocks noGrp="1" noChangeArrowheads="1"/>
          </p:cNvSpPr>
          <p:nvPr>
            <p:ph type="title"/>
          </p:nvPr>
        </p:nvSpPr>
        <p:spPr>
          <a:xfrm>
            <a:off x="609600" y="304800"/>
            <a:ext cx="7296869" cy="426142"/>
          </a:xfrm>
          <a:noFill/>
          <a:ln/>
        </p:spPr>
        <p:txBody>
          <a:bodyPr wrap="none"/>
          <a:lstStyle/>
          <a:p>
            <a:r>
              <a:rPr lang="en-US" dirty="0" smtClean="0"/>
              <a:t>Summary:  Improving </a:t>
            </a:r>
            <a:r>
              <a:rPr lang="en-US" dirty="0"/>
              <a:t>Cache Performance</a:t>
            </a:r>
          </a:p>
        </p:txBody>
      </p:sp>
      <p:sp>
        <p:nvSpPr>
          <p:cNvPr id="1651715" name="Rectangle 3"/>
          <p:cNvSpPr>
            <a:spLocks noGrp="1" noChangeArrowheads="1"/>
          </p:cNvSpPr>
          <p:nvPr>
            <p:ph type="body" idx="1"/>
          </p:nvPr>
        </p:nvSpPr>
        <p:spPr>
          <a:xfrm>
            <a:off x="381000" y="838200"/>
            <a:ext cx="8077200" cy="4498667"/>
          </a:xfrm>
          <a:noFill/>
          <a:ln/>
        </p:spPr>
        <p:txBody>
          <a:bodyPr/>
          <a:lstStyle/>
          <a:p>
            <a:pPr>
              <a:lnSpc>
                <a:spcPct val="100000"/>
              </a:lnSpc>
              <a:spcBef>
                <a:spcPts val="600"/>
              </a:spcBef>
              <a:buFont typeface="Wingdings" pitchFamily="2" charset="2"/>
              <a:buNone/>
            </a:pPr>
            <a:r>
              <a:rPr lang="en-US" dirty="0"/>
              <a:t>2. Reduce the miss penalty</a:t>
            </a:r>
          </a:p>
          <a:p>
            <a:pPr lvl="1">
              <a:lnSpc>
                <a:spcPct val="100000"/>
              </a:lnSpc>
              <a:spcBef>
                <a:spcPts val="600"/>
              </a:spcBef>
            </a:pPr>
            <a:r>
              <a:rPr lang="en-US" dirty="0"/>
              <a:t>smaller blocks</a:t>
            </a:r>
          </a:p>
          <a:p>
            <a:pPr lvl="1">
              <a:lnSpc>
                <a:spcPct val="100000"/>
              </a:lnSpc>
              <a:spcBef>
                <a:spcPts val="600"/>
              </a:spcBef>
            </a:pPr>
            <a:r>
              <a:rPr lang="en-US" dirty="0"/>
              <a:t>use a write buffer to hold dirty blocks being replaced so don’t have to wait for the write to complete before reading </a:t>
            </a:r>
          </a:p>
          <a:p>
            <a:pPr lvl="1">
              <a:lnSpc>
                <a:spcPct val="100000"/>
              </a:lnSpc>
              <a:spcBef>
                <a:spcPts val="600"/>
              </a:spcBef>
            </a:pPr>
            <a:r>
              <a:rPr lang="en-US" dirty="0"/>
              <a:t>check write buffer (and/or victim cache) on read miss – may get lucky </a:t>
            </a:r>
          </a:p>
          <a:p>
            <a:pPr lvl="1">
              <a:lnSpc>
                <a:spcPct val="100000"/>
              </a:lnSpc>
              <a:spcBef>
                <a:spcPts val="600"/>
              </a:spcBef>
            </a:pPr>
            <a:r>
              <a:rPr lang="en-US" dirty="0"/>
              <a:t>for large blocks fetch critical word first</a:t>
            </a:r>
          </a:p>
          <a:p>
            <a:pPr lvl="1">
              <a:lnSpc>
                <a:spcPct val="100000"/>
              </a:lnSpc>
              <a:spcBef>
                <a:spcPts val="600"/>
              </a:spcBef>
            </a:pPr>
            <a:r>
              <a:rPr lang="en-US" dirty="0"/>
              <a:t>use multiple cache levels – L2 cache not tied to CPU clock rate</a:t>
            </a:r>
          </a:p>
          <a:p>
            <a:pPr lvl="1">
              <a:lnSpc>
                <a:spcPct val="100000"/>
              </a:lnSpc>
              <a:spcBef>
                <a:spcPts val="600"/>
              </a:spcBef>
            </a:pPr>
            <a:r>
              <a:rPr lang="en-US" dirty="0"/>
              <a:t>faster backing store/improved memory bandwidth</a:t>
            </a:r>
          </a:p>
          <a:p>
            <a:pPr lvl="2">
              <a:lnSpc>
                <a:spcPct val="100000"/>
              </a:lnSpc>
              <a:spcBef>
                <a:spcPts val="600"/>
              </a:spcBef>
            </a:pPr>
            <a:r>
              <a:rPr lang="en-US" dirty="0"/>
              <a:t>wider buses</a:t>
            </a:r>
          </a:p>
          <a:p>
            <a:pPr lvl="2">
              <a:lnSpc>
                <a:spcPct val="100000"/>
              </a:lnSpc>
              <a:spcBef>
                <a:spcPts val="600"/>
              </a:spcBef>
            </a:pPr>
            <a:r>
              <a:rPr lang="en-US" dirty="0"/>
              <a:t>memory interleaving, </a:t>
            </a:r>
            <a:r>
              <a:rPr lang="en-US" dirty="0" smtClean="0"/>
              <a:t>DDR SDRAMs</a:t>
            </a:r>
            <a:endParaRPr lang="en-US" dirty="0"/>
          </a:p>
          <a:p>
            <a:pPr>
              <a:lnSpc>
                <a:spcPct val="100000"/>
              </a:lnSpc>
              <a:spcBef>
                <a:spcPts val="600"/>
              </a:spcBef>
              <a:buFont typeface="Wingdings" pitchFamily="2" charset="2"/>
              <a:buNone/>
            </a:pPr>
            <a:endParaRPr lang="en-US" dirty="0"/>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4786" name="Rectangle 2"/>
          <p:cNvSpPr>
            <a:spLocks noGrp="1" noChangeArrowheads="1"/>
          </p:cNvSpPr>
          <p:nvPr>
            <p:ph type="title"/>
          </p:nvPr>
        </p:nvSpPr>
        <p:spPr>
          <a:xfrm>
            <a:off x="533400" y="304800"/>
            <a:ext cx="6200775" cy="422275"/>
          </a:xfrm>
          <a:noFill/>
          <a:ln/>
        </p:spPr>
        <p:txBody>
          <a:bodyPr wrap="none"/>
          <a:lstStyle/>
          <a:p>
            <a:r>
              <a:rPr lang="en-US"/>
              <a:t>Summary: The Cache Design Space</a:t>
            </a:r>
          </a:p>
        </p:txBody>
      </p:sp>
      <p:sp>
        <p:nvSpPr>
          <p:cNvPr id="1654787" name="Rectangle 3"/>
          <p:cNvSpPr>
            <a:spLocks noGrp="1" noChangeArrowheads="1"/>
          </p:cNvSpPr>
          <p:nvPr>
            <p:ph type="body" idx="1"/>
          </p:nvPr>
        </p:nvSpPr>
        <p:spPr>
          <a:xfrm>
            <a:off x="533400" y="838200"/>
            <a:ext cx="5410200" cy="5254625"/>
          </a:xfrm>
          <a:noFill/>
          <a:ln/>
        </p:spPr>
        <p:txBody>
          <a:bodyPr/>
          <a:lstStyle/>
          <a:p>
            <a:r>
              <a:rPr lang="en-US" dirty="0"/>
              <a:t>Several interacting dimensions</a:t>
            </a:r>
          </a:p>
          <a:p>
            <a:pPr lvl="1"/>
            <a:r>
              <a:rPr lang="en-US" dirty="0"/>
              <a:t>cache size</a:t>
            </a:r>
          </a:p>
          <a:p>
            <a:pPr lvl="1"/>
            <a:r>
              <a:rPr lang="en-US" dirty="0"/>
              <a:t>block size</a:t>
            </a:r>
          </a:p>
          <a:p>
            <a:pPr lvl="1"/>
            <a:r>
              <a:rPr lang="en-US" dirty="0" err="1"/>
              <a:t>associativity</a:t>
            </a:r>
            <a:endParaRPr lang="en-US" dirty="0"/>
          </a:p>
          <a:p>
            <a:pPr lvl="1"/>
            <a:r>
              <a:rPr lang="en-US" dirty="0"/>
              <a:t>replacement policy</a:t>
            </a:r>
          </a:p>
          <a:p>
            <a:pPr lvl="1"/>
            <a:r>
              <a:rPr lang="en-US" dirty="0"/>
              <a:t>write-through </a:t>
            </a:r>
            <a:r>
              <a:rPr lang="en-US" dirty="0" err="1"/>
              <a:t>vs</a:t>
            </a:r>
            <a:r>
              <a:rPr lang="en-US" dirty="0"/>
              <a:t> write-back</a:t>
            </a:r>
          </a:p>
          <a:p>
            <a:pPr lvl="1"/>
            <a:r>
              <a:rPr lang="en-US" dirty="0"/>
              <a:t>write allocation</a:t>
            </a:r>
          </a:p>
          <a:p>
            <a:r>
              <a:rPr lang="en-US" dirty="0"/>
              <a:t>The optimal choice is a compromise</a:t>
            </a:r>
          </a:p>
          <a:p>
            <a:pPr lvl="1"/>
            <a:r>
              <a:rPr lang="en-US" dirty="0"/>
              <a:t>depends on access characteristics</a:t>
            </a:r>
          </a:p>
          <a:p>
            <a:pPr lvl="2"/>
            <a:r>
              <a:rPr lang="en-US" dirty="0"/>
              <a:t>workload</a:t>
            </a:r>
          </a:p>
          <a:p>
            <a:pPr lvl="2"/>
            <a:r>
              <a:rPr lang="en-US" dirty="0"/>
              <a:t>use (I-cache, D-cache, TLB)</a:t>
            </a:r>
          </a:p>
          <a:p>
            <a:pPr lvl="1"/>
            <a:r>
              <a:rPr lang="en-US" dirty="0"/>
              <a:t>depends on technology / cost</a:t>
            </a:r>
          </a:p>
          <a:p>
            <a:r>
              <a:rPr lang="en-US" dirty="0"/>
              <a:t>Simplicity often wins</a:t>
            </a:r>
          </a:p>
        </p:txBody>
      </p:sp>
      <p:sp>
        <p:nvSpPr>
          <p:cNvPr id="1654788" name="Line 4"/>
          <p:cNvSpPr>
            <a:spLocks noChangeShapeType="1"/>
          </p:cNvSpPr>
          <p:nvPr/>
        </p:nvSpPr>
        <p:spPr bwMode="auto">
          <a:xfrm flipV="1">
            <a:off x="6477000" y="1441450"/>
            <a:ext cx="0" cy="13081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654789" name="Line 5"/>
          <p:cNvSpPr>
            <a:spLocks noChangeShapeType="1"/>
          </p:cNvSpPr>
          <p:nvPr/>
        </p:nvSpPr>
        <p:spPr bwMode="auto">
          <a:xfrm flipV="1">
            <a:off x="6483350" y="2203450"/>
            <a:ext cx="1282700" cy="5461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654790" name="Line 6"/>
          <p:cNvSpPr>
            <a:spLocks noChangeShapeType="1"/>
          </p:cNvSpPr>
          <p:nvPr/>
        </p:nvSpPr>
        <p:spPr bwMode="auto">
          <a:xfrm>
            <a:off x="6483350" y="2749550"/>
            <a:ext cx="749300" cy="5207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654791" name="Rectangle 7"/>
          <p:cNvSpPr>
            <a:spLocks noChangeArrowheads="1"/>
          </p:cNvSpPr>
          <p:nvPr/>
        </p:nvSpPr>
        <p:spPr bwMode="auto">
          <a:xfrm>
            <a:off x="7300913" y="1828800"/>
            <a:ext cx="1435100"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Associativity</a:t>
            </a:r>
          </a:p>
        </p:txBody>
      </p:sp>
      <p:sp>
        <p:nvSpPr>
          <p:cNvPr id="1654792" name="Rectangle 8"/>
          <p:cNvSpPr>
            <a:spLocks noChangeArrowheads="1"/>
          </p:cNvSpPr>
          <p:nvPr/>
        </p:nvSpPr>
        <p:spPr bwMode="auto">
          <a:xfrm>
            <a:off x="6005513" y="1066800"/>
            <a:ext cx="1252537"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Cache Size</a:t>
            </a:r>
          </a:p>
        </p:txBody>
      </p:sp>
      <p:sp>
        <p:nvSpPr>
          <p:cNvPr id="1654793" name="Rectangle 9"/>
          <p:cNvSpPr>
            <a:spLocks noChangeArrowheads="1"/>
          </p:cNvSpPr>
          <p:nvPr/>
        </p:nvSpPr>
        <p:spPr bwMode="auto">
          <a:xfrm>
            <a:off x="6919913" y="3276600"/>
            <a:ext cx="1196975"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Block Size</a:t>
            </a:r>
          </a:p>
        </p:txBody>
      </p:sp>
      <p:sp>
        <p:nvSpPr>
          <p:cNvPr id="1654794" name="Line 10"/>
          <p:cNvSpPr>
            <a:spLocks noChangeShapeType="1"/>
          </p:cNvSpPr>
          <p:nvPr/>
        </p:nvSpPr>
        <p:spPr bwMode="auto">
          <a:xfrm flipV="1">
            <a:off x="6200775" y="4460875"/>
            <a:ext cx="0" cy="1155700"/>
          </a:xfrm>
          <a:prstGeom prst="line">
            <a:avLst/>
          </a:prstGeom>
          <a:noFill/>
          <a:ln w="12700">
            <a:solidFill>
              <a:schemeClr val="tx1"/>
            </a:solidFill>
            <a:round/>
            <a:headEnd/>
            <a:tailEnd/>
          </a:ln>
          <a:effectLst/>
        </p:spPr>
        <p:txBody>
          <a:bodyPr wrap="none" anchor="ctr"/>
          <a:lstStyle/>
          <a:p>
            <a:endParaRPr lang="en-US"/>
          </a:p>
        </p:txBody>
      </p:sp>
      <p:sp>
        <p:nvSpPr>
          <p:cNvPr id="1654795" name="Rectangle 11"/>
          <p:cNvSpPr>
            <a:spLocks noChangeArrowheads="1"/>
          </p:cNvSpPr>
          <p:nvPr/>
        </p:nvSpPr>
        <p:spPr bwMode="auto">
          <a:xfrm>
            <a:off x="5653088" y="4467225"/>
            <a:ext cx="563562"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Bad</a:t>
            </a:r>
          </a:p>
        </p:txBody>
      </p:sp>
      <p:sp>
        <p:nvSpPr>
          <p:cNvPr id="1654796" name="Rectangle 12"/>
          <p:cNvSpPr>
            <a:spLocks noChangeArrowheads="1"/>
          </p:cNvSpPr>
          <p:nvPr/>
        </p:nvSpPr>
        <p:spPr bwMode="auto">
          <a:xfrm>
            <a:off x="5500688" y="5305425"/>
            <a:ext cx="711200"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Good</a:t>
            </a:r>
          </a:p>
        </p:txBody>
      </p:sp>
      <p:sp>
        <p:nvSpPr>
          <p:cNvPr id="1654797" name="Line 13"/>
          <p:cNvSpPr>
            <a:spLocks noChangeShapeType="1"/>
          </p:cNvSpPr>
          <p:nvPr/>
        </p:nvSpPr>
        <p:spPr bwMode="auto">
          <a:xfrm>
            <a:off x="6207125" y="5610225"/>
            <a:ext cx="1816100" cy="0"/>
          </a:xfrm>
          <a:prstGeom prst="line">
            <a:avLst/>
          </a:prstGeom>
          <a:noFill/>
          <a:ln w="12700">
            <a:solidFill>
              <a:schemeClr val="tx1"/>
            </a:solidFill>
            <a:round/>
            <a:headEnd/>
            <a:tailEnd/>
          </a:ln>
          <a:effectLst/>
        </p:spPr>
        <p:txBody>
          <a:bodyPr wrap="none" anchor="ctr"/>
          <a:lstStyle/>
          <a:p>
            <a:endParaRPr lang="en-US"/>
          </a:p>
        </p:txBody>
      </p:sp>
      <p:sp>
        <p:nvSpPr>
          <p:cNvPr id="1654798" name="Rectangle 14"/>
          <p:cNvSpPr>
            <a:spLocks noChangeArrowheads="1"/>
          </p:cNvSpPr>
          <p:nvPr/>
        </p:nvSpPr>
        <p:spPr bwMode="auto">
          <a:xfrm>
            <a:off x="6186488" y="5686425"/>
            <a:ext cx="642937"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Less</a:t>
            </a:r>
          </a:p>
        </p:txBody>
      </p:sp>
      <p:sp>
        <p:nvSpPr>
          <p:cNvPr id="1654799" name="Rectangle 15"/>
          <p:cNvSpPr>
            <a:spLocks noChangeArrowheads="1"/>
          </p:cNvSpPr>
          <p:nvPr/>
        </p:nvSpPr>
        <p:spPr bwMode="auto">
          <a:xfrm>
            <a:off x="7786688" y="5686425"/>
            <a:ext cx="666750"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More</a:t>
            </a:r>
          </a:p>
        </p:txBody>
      </p:sp>
      <p:sp>
        <p:nvSpPr>
          <p:cNvPr id="1654800" name="Arc 16"/>
          <p:cNvSpPr>
            <a:spLocks/>
          </p:cNvSpPr>
          <p:nvPr/>
        </p:nvSpPr>
        <p:spPr bwMode="auto">
          <a:xfrm>
            <a:off x="6361113" y="4543425"/>
            <a:ext cx="1593850" cy="98425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a:tailEnd/>
          </a:ln>
          <a:effectLst/>
        </p:spPr>
        <p:txBody>
          <a:bodyPr wrap="none" anchor="ctr"/>
          <a:lstStyle/>
          <a:p>
            <a:endParaRPr lang="en-US"/>
          </a:p>
        </p:txBody>
      </p:sp>
      <p:sp>
        <p:nvSpPr>
          <p:cNvPr id="1654801" name="Arc 17"/>
          <p:cNvSpPr>
            <a:spLocks/>
          </p:cNvSpPr>
          <p:nvPr/>
        </p:nvSpPr>
        <p:spPr bwMode="auto">
          <a:xfrm>
            <a:off x="6505575" y="4619625"/>
            <a:ext cx="1365250" cy="90805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a:tailEnd/>
          </a:ln>
          <a:effectLst/>
        </p:spPr>
        <p:txBody>
          <a:bodyPr wrap="none" anchor="ctr"/>
          <a:lstStyle/>
          <a:p>
            <a:endParaRPr lang="en-US"/>
          </a:p>
        </p:txBody>
      </p:sp>
      <p:sp>
        <p:nvSpPr>
          <p:cNvPr id="1654802" name="Rectangle 18"/>
          <p:cNvSpPr>
            <a:spLocks noChangeArrowheads="1"/>
          </p:cNvSpPr>
          <p:nvPr/>
        </p:nvSpPr>
        <p:spPr bwMode="auto">
          <a:xfrm>
            <a:off x="6186488" y="5253038"/>
            <a:ext cx="900112" cy="301625"/>
          </a:xfrm>
          <a:prstGeom prst="rect">
            <a:avLst/>
          </a:prstGeom>
          <a:noFill/>
          <a:ln w="12700">
            <a:noFill/>
            <a:miter lim="800000"/>
            <a:headEnd/>
            <a:tailEnd/>
          </a:ln>
          <a:effectLst/>
        </p:spPr>
        <p:txBody>
          <a:bodyPr wrap="none" lIns="90488" tIns="44450" rIns="90488" bIns="44450">
            <a:spAutoFit/>
          </a:bodyPr>
          <a:lstStyle/>
          <a:p>
            <a:r>
              <a:rPr lang="en-US" sz="1400" b="1">
                <a:solidFill>
                  <a:schemeClr val="tx1"/>
                </a:solidFill>
              </a:rPr>
              <a:t>Factor A</a:t>
            </a:r>
          </a:p>
        </p:txBody>
      </p:sp>
      <p:sp>
        <p:nvSpPr>
          <p:cNvPr id="1654803" name="Rectangle 19"/>
          <p:cNvSpPr>
            <a:spLocks noChangeArrowheads="1"/>
          </p:cNvSpPr>
          <p:nvPr/>
        </p:nvSpPr>
        <p:spPr bwMode="auto">
          <a:xfrm>
            <a:off x="7634288" y="5253038"/>
            <a:ext cx="900112" cy="301625"/>
          </a:xfrm>
          <a:prstGeom prst="rect">
            <a:avLst/>
          </a:prstGeom>
          <a:noFill/>
          <a:ln w="12700">
            <a:noFill/>
            <a:miter lim="800000"/>
            <a:headEnd/>
            <a:tailEnd/>
          </a:ln>
          <a:effectLst/>
        </p:spPr>
        <p:txBody>
          <a:bodyPr wrap="none" lIns="90488" tIns="44450" rIns="90488" bIns="44450">
            <a:spAutoFit/>
          </a:bodyPr>
          <a:lstStyle/>
          <a:p>
            <a:r>
              <a:rPr lang="en-US" sz="1400" b="1">
                <a:solidFill>
                  <a:schemeClr val="tx1"/>
                </a:solidFill>
              </a:rPr>
              <a:t>Factor B</a:t>
            </a:r>
          </a:p>
        </p:txBody>
      </p:sp>
      <p:grpSp>
        <p:nvGrpSpPr>
          <p:cNvPr id="2" name="Group 20"/>
          <p:cNvGrpSpPr>
            <a:grpSpLocks/>
          </p:cNvGrpSpPr>
          <p:nvPr/>
        </p:nvGrpSpPr>
        <p:grpSpPr bwMode="auto">
          <a:xfrm>
            <a:off x="6443663" y="4467225"/>
            <a:ext cx="1420812" cy="749300"/>
            <a:chOff x="3945" y="2736"/>
            <a:chExt cx="895" cy="472"/>
          </a:xfrm>
        </p:grpSpPr>
        <p:sp>
          <p:nvSpPr>
            <p:cNvPr id="1654805" name="Arc 21"/>
            <p:cNvSpPr>
              <a:spLocks/>
            </p:cNvSpPr>
            <p:nvPr/>
          </p:nvSpPr>
          <p:spPr bwMode="auto">
            <a:xfrm>
              <a:off x="3945" y="2736"/>
              <a:ext cx="448" cy="472"/>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accent1"/>
              </a:solidFill>
              <a:round/>
              <a:headEnd/>
              <a:tailEnd/>
            </a:ln>
            <a:effectLst/>
          </p:spPr>
          <p:txBody>
            <a:bodyPr wrap="none" anchor="ctr"/>
            <a:lstStyle/>
            <a:p>
              <a:endParaRPr lang="en-US"/>
            </a:p>
          </p:txBody>
        </p:sp>
        <p:sp>
          <p:nvSpPr>
            <p:cNvPr id="1654806" name="Arc 22"/>
            <p:cNvSpPr>
              <a:spLocks/>
            </p:cNvSpPr>
            <p:nvPr/>
          </p:nvSpPr>
          <p:spPr bwMode="auto">
            <a:xfrm>
              <a:off x="4392" y="2736"/>
              <a:ext cx="448" cy="472"/>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accent1"/>
              </a:solidFill>
              <a:round/>
              <a:headEnd/>
              <a:tailEnd/>
            </a:ln>
            <a:effectLst/>
          </p:spPr>
          <p:txBody>
            <a:bodyPr wrap="none" anchor="ctr"/>
            <a:lstStyle/>
            <a:p>
              <a:endParaRPr lang="en-US"/>
            </a:p>
          </p:txBody>
        </p:sp>
      </p:gr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87874" name="Rectangle 2"/>
          <p:cNvSpPr>
            <a:spLocks noChangeArrowheads="1"/>
          </p:cNvSpPr>
          <p:nvPr/>
        </p:nvSpPr>
        <p:spPr bwMode="auto">
          <a:xfrm>
            <a:off x="609600" y="2840037"/>
            <a:ext cx="4953000" cy="2209800"/>
          </a:xfrm>
          <a:prstGeom prst="rect">
            <a:avLst/>
          </a:prstGeom>
          <a:solidFill>
            <a:schemeClr val="bg1"/>
          </a:solidFill>
          <a:ln w="38100">
            <a:solidFill>
              <a:schemeClr val="accent2"/>
            </a:solidFill>
            <a:prstDash val="sysDot"/>
            <a:miter lim="800000"/>
            <a:headEnd/>
            <a:tailEnd/>
          </a:ln>
          <a:effectLst/>
        </p:spPr>
        <p:txBody>
          <a:bodyPr wrap="none" anchor="ctr"/>
          <a:lstStyle/>
          <a:p>
            <a:endParaRPr lang="en-US"/>
          </a:p>
        </p:txBody>
      </p:sp>
      <p:sp>
        <p:nvSpPr>
          <p:cNvPr id="1487875" name="Rectangle 3" descr="10%"/>
          <p:cNvSpPr>
            <a:spLocks noChangeArrowheads="1"/>
          </p:cNvSpPr>
          <p:nvPr/>
        </p:nvSpPr>
        <p:spPr bwMode="auto">
          <a:xfrm>
            <a:off x="4333875" y="3678237"/>
            <a:ext cx="931863" cy="1095375"/>
          </a:xfrm>
          <a:prstGeom prst="rect">
            <a:avLst/>
          </a:prstGeom>
          <a:pattFill prst="pct10">
            <a:fgClr>
              <a:schemeClr val="hlink"/>
            </a:fgClr>
            <a:bgClr>
              <a:srgbClr val="FFFFFF"/>
            </a:bgClr>
          </a:pattFill>
          <a:ln w="28575">
            <a:solidFill>
              <a:schemeClr val="tx1"/>
            </a:solidFill>
            <a:miter lim="800000"/>
            <a:headEnd/>
            <a:tailEnd/>
          </a:ln>
          <a:effectLst/>
        </p:spPr>
        <p:txBody>
          <a:bodyPr wrap="none" lIns="90488" tIns="44450" rIns="90488" bIns="44450">
            <a:spAutoFit/>
          </a:bodyPr>
          <a:lstStyle/>
          <a:p>
            <a:pPr algn="ctr"/>
            <a:r>
              <a:rPr lang="en-US" sz="1600">
                <a:solidFill>
                  <a:srgbClr val="000000"/>
                </a:solidFill>
              </a:rPr>
              <a:t>Second</a:t>
            </a:r>
          </a:p>
          <a:p>
            <a:pPr algn="ctr"/>
            <a:r>
              <a:rPr lang="en-US" sz="1600">
                <a:solidFill>
                  <a:srgbClr val="000000"/>
                </a:solidFill>
              </a:rPr>
              <a:t>Level</a:t>
            </a:r>
          </a:p>
          <a:p>
            <a:pPr algn="ctr"/>
            <a:r>
              <a:rPr lang="en-US" sz="1600">
                <a:solidFill>
                  <a:srgbClr val="000000"/>
                </a:solidFill>
              </a:rPr>
              <a:t>Cache</a:t>
            </a:r>
          </a:p>
          <a:p>
            <a:pPr algn="ctr"/>
            <a:r>
              <a:rPr lang="en-US" sz="1600">
                <a:solidFill>
                  <a:srgbClr val="000000"/>
                </a:solidFill>
              </a:rPr>
              <a:t>(SRAM)</a:t>
            </a:r>
          </a:p>
        </p:txBody>
      </p:sp>
      <p:sp>
        <p:nvSpPr>
          <p:cNvPr id="1487876" name="Rectangle 4" descr="10%"/>
          <p:cNvSpPr>
            <a:spLocks noChangeArrowheads="1"/>
          </p:cNvSpPr>
          <p:nvPr/>
        </p:nvSpPr>
        <p:spPr bwMode="auto">
          <a:xfrm>
            <a:off x="2514600" y="4364037"/>
            <a:ext cx="228600" cy="609600"/>
          </a:xfrm>
          <a:prstGeom prst="rect">
            <a:avLst/>
          </a:prstGeom>
          <a:pattFill prst="pct10">
            <a:fgClr>
              <a:srgbClr val="0000B6"/>
            </a:fgClr>
            <a:bgClr>
              <a:srgbClr val="FFFFFF"/>
            </a:bgClr>
          </a:pattFill>
          <a:ln w="25400">
            <a:solidFill>
              <a:schemeClr val="tx1"/>
            </a:solidFill>
            <a:miter lim="800000"/>
            <a:headEnd/>
            <a:tailEnd/>
          </a:ln>
          <a:effectLst/>
        </p:spPr>
        <p:txBody>
          <a:bodyPr wrap="none" anchor="ctr"/>
          <a:lstStyle/>
          <a:p>
            <a:endParaRPr lang="en-US"/>
          </a:p>
        </p:txBody>
      </p:sp>
      <p:sp>
        <p:nvSpPr>
          <p:cNvPr id="1487877" name="Rectangle 5"/>
          <p:cNvSpPr>
            <a:spLocks noGrp="1" noChangeArrowheads="1"/>
          </p:cNvSpPr>
          <p:nvPr>
            <p:ph type="title"/>
          </p:nvPr>
        </p:nvSpPr>
        <p:spPr>
          <a:xfrm>
            <a:off x="533400" y="304800"/>
            <a:ext cx="8229600" cy="422275"/>
          </a:xfrm>
        </p:spPr>
        <p:txBody>
          <a:bodyPr/>
          <a:lstStyle/>
          <a:p>
            <a:r>
              <a:rPr lang="en-US"/>
              <a:t>A Typical Memory Hierarchy</a:t>
            </a:r>
          </a:p>
        </p:txBody>
      </p:sp>
      <p:sp>
        <p:nvSpPr>
          <p:cNvPr id="1487878" name="Rectangle 6"/>
          <p:cNvSpPr>
            <a:spLocks noChangeArrowheads="1"/>
          </p:cNvSpPr>
          <p:nvPr/>
        </p:nvSpPr>
        <p:spPr bwMode="auto">
          <a:xfrm>
            <a:off x="838200" y="3144837"/>
            <a:ext cx="2716213" cy="242888"/>
          </a:xfrm>
          <a:prstGeom prst="rect">
            <a:avLst/>
          </a:prstGeom>
          <a:noFill/>
          <a:ln w="25400">
            <a:solidFill>
              <a:schemeClr val="tx1"/>
            </a:solidFill>
            <a:miter lim="800000"/>
            <a:headEnd/>
            <a:tailEnd/>
          </a:ln>
          <a:effectLst/>
        </p:spPr>
        <p:txBody>
          <a:bodyPr wrap="none" anchor="ctr"/>
          <a:lstStyle/>
          <a:p>
            <a:endParaRPr lang="en-US"/>
          </a:p>
        </p:txBody>
      </p:sp>
      <p:sp>
        <p:nvSpPr>
          <p:cNvPr id="1487879" name="Rectangle 7"/>
          <p:cNvSpPr>
            <a:spLocks noChangeArrowheads="1"/>
          </p:cNvSpPr>
          <p:nvPr/>
        </p:nvSpPr>
        <p:spPr bwMode="auto">
          <a:xfrm>
            <a:off x="1752600" y="3068637"/>
            <a:ext cx="835025" cy="333375"/>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Control</a:t>
            </a:r>
          </a:p>
        </p:txBody>
      </p:sp>
      <p:sp>
        <p:nvSpPr>
          <p:cNvPr id="1487880" name="Rectangle 8"/>
          <p:cNvSpPr>
            <a:spLocks noChangeArrowheads="1"/>
          </p:cNvSpPr>
          <p:nvPr/>
        </p:nvSpPr>
        <p:spPr bwMode="auto">
          <a:xfrm>
            <a:off x="788988" y="3602037"/>
            <a:ext cx="1422400" cy="1347788"/>
          </a:xfrm>
          <a:prstGeom prst="rect">
            <a:avLst/>
          </a:prstGeom>
          <a:noFill/>
          <a:ln w="25400">
            <a:solidFill>
              <a:schemeClr val="tx1"/>
            </a:solidFill>
            <a:miter lim="800000"/>
            <a:headEnd/>
            <a:tailEnd/>
          </a:ln>
          <a:effectLst/>
        </p:spPr>
        <p:txBody>
          <a:bodyPr wrap="none" anchor="ctr"/>
          <a:lstStyle/>
          <a:p>
            <a:endParaRPr lang="en-US"/>
          </a:p>
        </p:txBody>
      </p:sp>
      <p:sp>
        <p:nvSpPr>
          <p:cNvPr id="1487881" name="Rectangle 9"/>
          <p:cNvSpPr>
            <a:spLocks noChangeArrowheads="1"/>
          </p:cNvSpPr>
          <p:nvPr/>
        </p:nvSpPr>
        <p:spPr bwMode="auto">
          <a:xfrm>
            <a:off x="838200" y="4135437"/>
            <a:ext cx="1004888" cy="333375"/>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Datapath</a:t>
            </a:r>
          </a:p>
        </p:txBody>
      </p:sp>
      <p:sp>
        <p:nvSpPr>
          <p:cNvPr id="1487882" name="Rectangle 10"/>
          <p:cNvSpPr>
            <a:spLocks noChangeArrowheads="1"/>
          </p:cNvSpPr>
          <p:nvPr/>
        </p:nvSpPr>
        <p:spPr bwMode="auto">
          <a:xfrm>
            <a:off x="7467600" y="2611437"/>
            <a:ext cx="1117600" cy="2432050"/>
          </a:xfrm>
          <a:prstGeom prst="rect">
            <a:avLst/>
          </a:prstGeom>
          <a:noFill/>
          <a:ln w="25400">
            <a:solidFill>
              <a:schemeClr val="tx1"/>
            </a:solidFill>
            <a:miter lim="800000"/>
            <a:headEnd/>
            <a:tailEnd/>
          </a:ln>
          <a:effectLst/>
        </p:spPr>
        <p:txBody>
          <a:bodyPr wrap="none" anchor="ctr"/>
          <a:lstStyle/>
          <a:p>
            <a:endParaRPr lang="en-US"/>
          </a:p>
        </p:txBody>
      </p:sp>
      <p:sp>
        <p:nvSpPr>
          <p:cNvPr id="1487883" name="Rectangle 11"/>
          <p:cNvSpPr>
            <a:spLocks noChangeArrowheads="1"/>
          </p:cNvSpPr>
          <p:nvPr/>
        </p:nvSpPr>
        <p:spPr bwMode="auto">
          <a:xfrm>
            <a:off x="7440613" y="3602037"/>
            <a:ext cx="1150937" cy="822325"/>
          </a:xfrm>
          <a:prstGeom prst="rect">
            <a:avLst/>
          </a:prstGeom>
          <a:noFill/>
          <a:ln w="12700">
            <a:noFill/>
            <a:miter lim="800000"/>
            <a:headEnd/>
            <a:tailEnd/>
          </a:ln>
          <a:effectLst/>
        </p:spPr>
        <p:txBody>
          <a:bodyPr wrap="none" lIns="90488" tIns="44450" rIns="90488" bIns="44450">
            <a:spAutoFit/>
          </a:bodyPr>
          <a:lstStyle/>
          <a:p>
            <a:pPr algn="ctr"/>
            <a:r>
              <a:rPr lang="en-US" sz="1600">
                <a:solidFill>
                  <a:schemeClr val="tx1"/>
                </a:solidFill>
              </a:rPr>
              <a:t>Secondary</a:t>
            </a:r>
          </a:p>
          <a:p>
            <a:pPr algn="ctr"/>
            <a:r>
              <a:rPr lang="en-US" sz="1600">
                <a:solidFill>
                  <a:schemeClr val="tx1"/>
                </a:solidFill>
              </a:rPr>
              <a:t>Memory</a:t>
            </a:r>
          </a:p>
          <a:p>
            <a:pPr algn="ctr"/>
            <a:r>
              <a:rPr lang="en-US" sz="1600">
                <a:solidFill>
                  <a:schemeClr val="tx1"/>
                </a:solidFill>
              </a:rPr>
              <a:t>(Disk)</a:t>
            </a:r>
          </a:p>
        </p:txBody>
      </p:sp>
      <p:sp>
        <p:nvSpPr>
          <p:cNvPr id="1487884" name="Rectangle 12"/>
          <p:cNvSpPr>
            <a:spLocks noChangeArrowheads="1"/>
          </p:cNvSpPr>
          <p:nvPr/>
        </p:nvSpPr>
        <p:spPr bwMode="auto">
          <a:xfrm>
            <a:off x="636588" y="2840037"/>
            <a:ext cx="3249612" cy="2219325"/>
          </a:xfrm>
          <a:prstGeom prst="rect">
            <a:avLst/>
          </a:prstGeom>
          <a:noFill/>
          <a:ln w="25400">
            <a:solidFill>
              <a:schemeClr val="tx1"/>
            </a:solidFill>
            <a:miter lim="800000"/>
            <a:headEnd/>
            <a:tailEnd/>
          </a:ln>
          <a:effectLst/>
        </p:spPr>
        <p:txBody>
          <a:bodyPr wrap="none" anchor="ctr"/>
          <a:lstStyle/>
          <a:p>
            <a:endParaRPr lang="en-US"/>
          </a:p>
        </p:txBody>
      </p:sp>
      <p:sp>
        <p:nvSpPr>
          <p:cNvPr id="1487885" name="Rectangle 13"/>
          <p:cNvSpPr>
            <a:spLocks noChangeArrowheads="1"/>
          </p:cNvSpPr>
          <p:nvPr/>
        </p:nvSpPr>
        <p:spPr bwMode="auto">
          <a:xfrm>
            <a:off x="1219200" y="2763837"/>
            <a:ext cx="2144713" cy="333375"/>
          </a:xfrm>
          <a:prstGeom prst="rect">
            <a:avLst/>
          </a:prstGeom>
          <a:noFill/>
          <a:ln w="12700">
            <a:noFill/>
            <a:miter lim="800000"/>
            <a:headEnd/>
            <a:tailEnd/>
          </a:ln>
          <a:effectLst/>
        </p:spPr>
        <p:txBody>
          <a:bodyPr wrap="none" lIns="90488" tIns="44450" rIns="90488" bIns="44450">
            <a:spAutoFit/>
          </a:bodyPr>
          <a:lstStyle/>
          <a:p>
            <a:r>
              <a:rPr lang="en-US" sz="1600">
                <a:solidFill>
                  <a:schemeClr val="tx1"/>
                </a:solidFill>
              </a:rPr>
              <a:t>On-Chip Components</a:t>
            </a:r>
          </a:p>
        </p:txBody>
      </p:sp>
      <p:sp>
        <p:nvSpPr>
          <p:cNvPr id="1487886" name="Line 14"/>
          <p:cNvSpPr>
            <a:spLocks noChangeShapeType="1"/>
          </p:cNvSpPr>
          <p:nvPr/>
        </p:nvSpPr>
        <p:spPr bwMode="auto">
          <a:xfrm flipV="1">
            <a:off x="2057400" y="2459037"/>
            <a:ext cx="5791200" cy="1676400"/>
          </a:xfrm>
          <a:prstGeom prst="line">
            <a:avLst/>
          </a:prstGeom>
          <a:noFill/>
          <a:ln w="28575">
            <a:solidFill>
              <a:schemeClr val="tx1"/>
            </a:solidFill>
            <a:prstDash val="dashDot"/>
            <a:round/>
            <a:headEnd/>
            <a:tailEnd/>
          </a:ln>
          <a:effectLst/>
        </p:spPr>
        <p:txBody>
          <a:bodyPr wrap="none" anchor="ctr"/>
          <a:lstStyle/>
          <a:p>
            <a:endParaRPr lang="en-US"/>
          </a:p>
        </p:txBody>
      </p:sp>
      <p:sp>
        <p:nvSpPr>
          <p:cNvPr id="1487887" name="Line 15"/>
          <p:cNvSpPr>
            <a:spLocks noChangeShapeType="1"/>
          </p:cNvSpPr>
          <p:nvPr/>
        </p:nvSpPr>
        <p:spPr bwMode="auto">
          <a:xfrm>
            <a:off x="2154238" y="4908550"/>
            <a:ext cx="5541962" cy="217487"/>
          </a:xfrm>
          <a:prstGeom prst="line">
            <a:avLst/>
          </a:prstGeom>
          <a:noFill/>
          <a:ln w="28575">
            <a:solidFill>
              <a:schemeClr val="tx1"/>
            </a:solidFill>
            <a:prstDash val="dashDot"/>
            <a:round/>
            <a:headEnd/>
            <a:tailEnd/>
          </a:ln>
          <a:effectLst/>
        </p:spPr>
        <p:txBody>
          <a:bodyPr wrap="none" anchor="ctr"/>
          <a:lstStyle/>
          <a:p>
            <a:endParaRPr lang="en-US"/>
          </a:p>
        </p:txBody>
      </p:sp>
      <p:sp>
        <p:nvSpPr>
          <p:cNvPr id="1487888" name="Rectangle 16"/>
          <p:cNvSpPr>
            <a:spLocks noChangeArrowheads="1"/>
          </p:cNvSpPr>
          <p:nvPr/>
        </p:nvSpPr>
        <p:spPr bwMode="auto">
          <a:xfrm>
            <a:off x="1779588" y="4202112"/>
            <a:ext cx="355600" cy="693738"/>
          </a:xfrm>
          <a:prstGeom prst="rect">
            <a:avLst/>
          </a:prstGeom>
          <a:noFill/>
          <a:ln w="25400">
            <a:solidFill>
              <a:schemeClr val="tx1"/>
            </a:solidFill>
            <a:miter lim="800000"/>
            <a:headEnd/>
            <a:tailEnd/>
          </a:ln>
          <a:effectLst/>
        </p:spPr>
        <p:txBody>
          <a:bodyPr wrap="none" anchor="ctr"/>
          <a:lstStyle/>
          <a:p>
            <a:endParaRPr lang="en-US"/>
          </a:p>
        </p:txBody>
      </p:sp>
      <p:sp>
        <p:nvSpPr>
          <p:cNvPr id="1487889" name="Rectangle 17"/>
          <p:cNvSpPr>
            <a:spLocks noChangeArrowheads="1"/>
          </p:cNvSpPr>
          <p:nvPr/>
        </p:nvSpPr>
        <p:spPr bwMode="auto">
          <a:xfrm rot="5400000">
            <a:off x="1489869" y="4474368"/>
            <a:ext cx="1011238" cy="333375"/>
          </a:xfrm>
          <a:prstGeom prst="rect">
            <a:avLst/>
          </a:prstGeom>
          <a:noFill/>
          <a:ln w="12700">
            <a:noFill/>
            <a:miter lim="800000"/>
            <a:headEnd/>
            <a:tailEnd/>
          </a:ln>
          <a:effectLst/>
        </p:spPr>
        <p:txBody>
          <a:bodyPr lIns="90488" tIns="44450" rIns="90488" bIns="44450">
            <a:spAutoFit/>
          </a:bodyPr>
          <a:lstStyle/>
          <a:p>
            <a:r>
              <a:rPr lang="en-US" sz="1600">
                <a:solidFill>
                  <a:schemeClr val="tx1"/>
                </a:solidFill>
              </a:rPr>
              <a:t>RegFile</a:t>
            </a:r>
          </a:p>
        </p:txBody>
      </p:sp>
      <p:sp>
        <p:nvSpPr>
          <p:cNvPr id="1487890" name="Rectangle 18" descr="10%"/>
          <p:cNvSpPr>
            <a:spLocks noChangeArrowheads="1"/>
          </p:cNvSpPr>
          <p:nvPr/>
        </p:nvSpPr>
        <p:spPr bwMode="auto">
          <a:xfrm>
            <a:off x="2971800" y="4364037"/>
            <a:ext cx="660400" cy="609600"/>
          </a:xfrm>
          <a:prstGeom prst="rect">
            <a:avLst/>
          </a:prstGeom>
          <a:pattFill prst="pct10">
            <a:fgClr>
              <a:srgbClr val="0000B6"/>
            </a:fgClr>
            <a:bgClr>
              <a:srgbClr val="FFFFFF"/>
            </a:bgClr>
          </a:pattFill>
          <a:ln w="25400">
            <a:solidFill>
              <a:schemeClr val="tx1"/>
            </a:solidFill>
            <a:miter lim="800000"/>
            <a:headEnd/>
            <a:tailEnd/>
          </a:ln>
          <a:effectLst/>
        </p:spPr>
        <p:txBody>
          <a:bodyPr wrap="none" anchor="ctr"/>
          <a:lstStyle/>
          <a:p>
            <a:endParaRPr lang="en-US"/>
          </a:p>
        </p:txBody>
      </p:sp>
      <p:sp>
        <p:nvSpPr>
          <p:cNvPr id="1487891" name="Rectangle 19" descr="10%"/>
          <p:cNvSpPr>
            <a:spLocks noChangeArrowheads="1"/>
          </p:cNvSpPr>
          <p:nvPr/>
        </p:nvSpPr>
        <p:spPr bwMode="auto">
          <a:xfrm>
            <a:off x="5867400" y="3525837"/>
            <a:ext cx="1041400" cy="1350963"/>
          </a:xfrm>
          <a:prstGeom prst="rect">
            <a:avLst/>
          </a:prstGeom>
          <a:noFill/>
          <a:ln w="25400">
            <a:solidFill>
              <a:schemeClr val="tx1"/>
            </a:solidFill>
            <a:miter lim="800000"/>
            <a:headEnd/>
            <a:tailEnd/>
          </a:ln>
          <a:effectLst/>
        </p:spPr>
        <p:txBody>
          <a:bodyPr wrap="none" anchor="ctr"/>
          <a:lstStyle/>
          <a:p>
            <a:endParaRPr lang="en-US"/>
          </a:p>
        </p:txBody>
      </p:sp>
      <p:sp>
        <p:nvSpPr>
          <p:cNvPr id="1487892" name="Rectangle 20"/>
          <p:cNvSpPr>
            <a:spLocks noChangeArrowheads="1"/>
          </p:cNvSpPr>
          <p:nvPr/>
        </p:nvSpPr>
        <p:spPr bwMode="auto">
          <a:xfrm>
            <a:off x="5959475" y="3830637"/>
            <a:ext cx="915988" cy="822325"/>
          </a:xfrm>
          <a:prstGeom prst="rect">
            <a:avLst/>
          </a:prstGeom>
          <a:noFill/>
          <a:ln w="12700">
            <a:noFill/>
            <a:miter lim="800000"/>
            <a:headEnd/>
            <a:tailEnd/>
          </a:ln>
          <a:effectLst/>
        </p:spPr>
        <p:txBody>
          <a:bodyPr wrap="none" lIns="90488" tIns="44450" rIns="90488" bIns="44450">
            <a:spAutoFit/>
          </a:bodyPr>
          <a:lstStyle/>
          <a:p>
            <a:pPr algn="ctr"/>
            <a:r>
              <a:rPr lang="en-US" sz="1600">
                <a:solidFill>
                  <a:srgbClr val="000000"/>
                </a:solidFill>
              </a:rPr>
              <a:t>Main</a:t>
            </a:r>
          </a:p>
          <a:p>
            <a:pPr algn="ctr"/>
            <a:r>
              <a:rPr lang="en-US" sz="1600">
                <a:solidFill>
                  <a:srgbClr val="000000"/>
                </a:solidFill>
              </a:rPr>
              <a:t>Memory</a:t>
            </a:r>
          </a:p>
          <a:p>
            <a:pPr algn="ctr"/>
            <a:r>
              <a:rPr lang="en-US" sz="1600">
                <a:solidFill>
                  <a:srgbClr val="000000"/>
                </a:solidFill>
              </a:rPr>
              <a:t>(DRAM)</a:t>
            </a:r>
          </a:p>
        </p:txBody>
      </p:sp>
      <p:sp>
        <p:nvSpPr>
          <p:cNvPr id="1487893" name="Rectangle 21"/>
          <p:cNvSpPr>
            <a:spLocks noChangeArrowheads="1"/>
          </p:cNvSpPr>
          <p:nvPr/>
        </p:nvSpPr>
        <p:spPr bwMode="auto">
          <a:xfrm rot="5400000">
            <a:off x="2951956" y="4360069"/>
            <a:ext cx="766763" cy="577850"/>
          </a:xfrm>
          <a:prstGeom prst="rect">
            <a:avLst/>
          </a:prstGeom>
          <a:noFill/>
          <a:ln w="12700">
            <a:noFill/>
            <a:miter lim="800000"/>
            <a:headEnd/>
            <a:tailEnd/>
          </a:ln>
          <a:effectLst/>
        </p:spPr>
        <p:txBody>
          <a:bodyPr wrap="none" lIns="90488" tIns="44450" rIns="90488" bIns="44450">
            <a:spAutoFit/>
          </a:bodyPr>
          <a:lstStyle/>
          <a:p>
            <a:pPr algn="ctr"/>
            <a:r>
              <a:rPr lang="en-US" sz="1600">
                <a:solidFill>
                  <a:srgbClr val="000000"/>
                </a:solidFill>
              </a:rPr>
              <a:t>Data</a:t>
            </a:r>
          </a:p>
          <a:p>
            <a:pPr algn="ctr"/>
            <a:r>
              <a:rPr lang="en-US" sz="1600">
                <a:solidFill>
                  <a:srgbClr val="000000"/>
                </a:solidFill>
              </a:rPr>
              <a:t>Cache</a:t>
            </a:r>
          </a:p>
        </p:txBody>
      </p:sp>
      <p:sp>
        <p:nvSpPr>
          <p:cNvPr id="1487894" name="Rectangle 22" descr="10%"/>
          <p:cNvSpPr>
            <a:spLocks noChangeArrowheads="1"/>
          </p:cNvSpPr>
          <p:nvPr/>
        </p:nvSpPr>
        <p:spPr bwMode="auto">
          <a:xfrm>
            <a:off x="2971800" y="3678237"/>
            <a:ext cx="660400" cy="609600"/>
          </a:xfrm>
          <a:prstGeom prst="rect">
            <a:avLst/>
          </a:prstGeom>
          <a:pattFill prst="pct10">
            <a:fgClr>
              <a:srgbClr val="0000B6"/>
            </a:fgClr>
            <a:bgClr>
              <a:srgbClr val="FFFFFF"/>
            </a:bgClr>
          </a:pattFill>
          <a:ln w="25400">
            <a:solidFill>
              <a:schemeClr val="tx1"/>
            </a:solidFill>
            <a:miter lim="800000"/>
            <a:headEnd/>
            <a:tailEnd/>
          </a:ln>
          <a:effectLst/>
        </p:spPr>
        <p:txBody>
          <a:bodyPr wrap="none" anchor="ctr"/>
          <a:lstStyle/>
          <a:p>
            <a:endParaRPr lang="en-US"/>
          </a:p>
        </p:txBody>
      </p:sp>
      <p:sp>
        <p:nvSpPr>
          <p:cNvPr id="1487895" name="Rectangle 23"/>
          <p:cNvSpPr>
            <a:spLocks noChangeArrowheads="1"/>
          </p:cNvSpPr>
          <p:nvPr/>
        </p:nvSpPr>
        <p:spPr bwMode="auto">
          <a:xfrm rot="5400000">
            <a:off x="2909093" y="3674269"/>
            <a:ext cx="766763" cy="577850"/>
          </a:xfrm>
          <a:prstGeom prst="rect">
            <a:avLst/>
          </a:prstGeom>
          <a:noFill/>
          <a:ln w="12700">
            <a:noFill/>
            <a:miter lim="800000"/>
            <a:headEnd/>
            <a:tailEnd/>
          </a:ln>
          <a:effectLst/>
        </p:spPr>
        <p:txBody>
          <a:bodyPr wrap="none" lIns="90488" tIns="44450" rIns="90488" bIns="44450">
            <a:spAutoFit/>
          </a:bodyPr>
          <a:lstStyle/>
          <a:p>
            <a:pPr algn="ctr"/>
            <a:r>
              <a:rPr lang="en-US" sz="1600">
                <a:solidFill>
                  <a:srgbClr val="000000"/>
                </a:solidFill>
              </a:rPr>
              <a:t>Instr</a:t>
            </a:r>
          </a:p>
          <a:p>
            <a:pPr algn="ctr"/>
            <a:r>
              <a:rPr lang="en-US" sz="1600">
                <a:solidFill>
                  <a:srgbClr val="000000"/>
                </a:solidFill>
              </a:rPr>
              <a:t>Cache</a:t>
            </a:r>
          </a:p>
        </p:txBody>
      </p:sp>
      <p:sp>
        <p:nvSpPr>
          <p:cNvPr id="1487896" name="Rectangle 24" descr="10%"/>
          <p:cNvSpPr>
            <a:spLocks noChangeArrowheads="1"/>
          </p:cNvSpPr>
          <p:nvPr/>
        </p:nvSpPr>
        <p:spPr bwMode="auto">
          <a:xfrm>
            <a:off x="2514600" y="3678237"/>
            <a:ext cx="228600" cy="609600"/>
          </a:xfrm>
          <a:prstGeom prst="rect">
            <a:avLst/>
          </a:prstGeom>
          <a:pattFill prst="pct10">
            <a:fgClr>
              <a:srgbClr val="0000B6"/>
            </a:fgClr>
            <a:bgClr>
              <a:srgbClr val="FFFFFF"/>
            </a:bgClr>
          </a:pattFill>
          <a:ln w="25400">
            <a:solidFill>
              <a:schemeClr val="tx1"/>
            </a:solidFill>
            <a:miter lim="800000"/>
            <a:headEnd/>
            <a:tailEnd/>
          </a:ln>
          <a:effectLst/>
        </p:spPr>
        <p:txBody>
          <a:bodyPr wrap="none" anchor="ctr"/>
          <a:lstStyle/>
          <a:p>
            <a:endParaRPr lang="en-US"/>
          </a:p>
        </p:txBody>
      </p:sp>
      <p:sp>
        <p:nvSpPr>
          <p:cNvPr id="1487897" name="Text Box 25"/>
          <p:cNvSpPr txBox="1">
            <a:spLocks noChangeArrowheads="1"/>
          </p:cNvSpPr>
          <p:nvPr/>
        </p:nvSpPr>
        <p:spPr bwMode="auto">
          <a:xfrm rot="5400000" flipH="1">
            <a:off x="2298700" y="3825875"/>
            <a:ext cx="612775" cy="336550"/>
          </a:xfrm>
          <a:prstGeom prst="rect">
            <a:avLst/>
          </a:prstGeom>
          <a:noFill/>
          <a:ln w="12700">
            <a:noFill/>
            <a:miter lim="800000"/>
            <a:headEnd/>
            <a:tailEnd/>
          </a:ln>
          <a:effectLst/>
        </p:spPr>
        <p:txBody>
          <a:bodyPr wrap="none" anchor="ctr">
            <a:spAutoFit/>
          </a:bodyPr>
          <a:lstStyle/>
          <a:p>
            <a:pPr algn="ctr"/>
            <a:r>
              <a:rPr lang="en-US" sz="1600">
                <a:solidFill>
                  <a:srgbClr val="000000"/>
                </a:solidFill>
              </a:rPr>
              <a:t>ITLB</a:t>
            </a:r>
          </a:p>
        </p:txBody>
      </p:sp>
      <p:sp>
        <p:nvSpPr>
          <p:cNvPr id="1487898" name="Text Box 26"/>
          <p:cNvSpPr txBox="1">
            <a:spLocks noChangeArrowheads="1"/>
          </p:cNvSpPr>
          <p:nvPr/>
        </p:nvSpPr>
        <p:spPr bwMode="auto">
          <a:xfrm rot="5400000" flipH="1">
            <a:off x="2255837" y="4479925"/>
            <a:ext cx="701675" cy="336550"/>
          </a:xfrm>
          <a:prstGeom prst="rect">
            <a:avLst/>
          </a:prstGeom>
          <a:noFill/>
          <a:ln w="12700">
            <a:noFill/>
            <a:miter lim="800000"/>
            <a:headEnd/>
            <a:tailEnd/>
          </a:ln>
          <a:effectLst/>
        </p:spPr>
        <p:txBody>
          <a:bodyPr wrap="none" anchor="ctr">
            <a:spAutoFit/>
          </a:bodyPr>
          <a:lstStyle/>
          <a:p>
            <a:pPr algn="ctr"/>
            <a:r>
              <a:rPr lang="en-US" sz="1600">
                <a:solidFill>
                  <a:srgbClr val="000000"/>
                </a:solidFill>
              </a:rPr>
              <a:t>DTLB</a:t>
            </a:r>
          </a:p>
        </p:txBody>
      </p:sp>
      <p:sp>
        <p:nvSpPr>
          <p:cNvPr id="1487901" name="Rectangle 29"/>
          <p:cNvSpPr>
            <a:spLocks noChangeArrowheads="1"/>
          </p:cNvSpPr>
          <p:nvPr/>
        </p:nvSpPr>
        <p:spPr bwMode="auto">
          <a:xfrm>
            <a:off x="0" y="5278437"/>
            <a:ext cx="8737969" cy="286745"/>
          </a:xfrm>
          <a:prstGeom prst="rect">
            <a:avLst/>
          </a:prstGeom>
          <a:noFill/>
          <a:ln w="12700">
            <a:noFill/>
            <a:miter lim="800000"/>
            <a:headEnd/>
            <a:tailEnd/>
          </a:ln>
          <a:effectLst/>
        </p:spPr>
        <p:txBody>
          <a:bodyPr wrap="none" lIns="63500" tIns="25400" rIns="63500" bIns="25400">
            <a:spAutoFit/>
          </a:bodyPr>
          <a:lstStyle/>
          <a:p>
            <a:pPr>
              <a:lnSpc>
                <a:spcPct val="85000"/>
              </a:lnSpc>
            </a:pPr>
            <a:r>
              <a:rPr lang="en-US" b="1" dirty="0">
                <a:solidFill>
                  <a:schemeClr val="tx1"/>
                </a:solidFill>
              </a:rPr>
              <a:t>Speed (%cycles): </a:t>
            </a:r>
            <a:r>
              <a:rPr lang="en-US" dirty="0">
                <a:solidFill>
                  <a:schemeClr val="tx1"/>
                </a:solidFill>
                <a:cs typeface="Arial" charset="0"/>
              </a:rPr>
              <a:t>½</a:t>
            </a:r>
            <a:r>
              <a:rPr lang="en-US" dirty="0">
                <a:solidFill>
                  <a:schemeClr val="tx1"/>
                </a:solidFill>
              </a:rPr>
              <a:t>’s             1’s                  10’s                  100’s       </a:t>
            </a:r>
            <a:r>
              <a:rPr lang="en-US" dirty="0" smtClean="0">
                <a:solidFill>
                  <a:schemeClr val="tx1"/>
                </a:solidFill>
              </a:rPr>
              <a:t>        10,000’s</a:t>
            </a:r>
            <a:endParaRPr lang="en-US" dirty="0">
              <a:solidFill>
                <a:schemeClr val="tx1"/>
              </a:solidFill>
            </a:endParaRPr>
          </a:p>
        </p:txBody>
      </p:sp>
      <p:sp>
        <p:nvSpPr>
          <p:cNvPr id="1487902" name="Rectangle 30"/>
          <p:cNvSpPr>
            <a:spLocks noChangeArrowheads="1"/>
          </p:cNvSpPr>
          <p:nvPr/>
        </p:nvSpPr>
        <p:spPr bwMode="auto">
          <a:xfrm>
            <a:off x="0" y="5659437"/>
            <a:ext cx="8419613" cy="286745"/>
          </a:xfrm>
          <a:prstGeom prst="rect">
            <a:avLst/>
          </a:prstGeom>
          <a:noFill/>
          <a:ln w="12700">
            <a:noFill/>
            <a:miter lim="800000"/>
            <a:headEnd/>
            <a:tailEnd/>
          </a:ln>
          <a:effectLst/>
        </p:spPr>
        <p:txBody>
          <a:bodyPr wrap="none" lIns="63500" tIns="25400" rIns="63500" bIns="25400">
            <a:spAutoFit/>
          </a:bodyPr>
          <a:lstStyle/>
          <a:p>
            <a:pPr>
              <a:lnSpc>
                <a:spcPct val="85000"/>
              </a:lnSpc>
            </a:pPr>
            <a:r>
              <a:rPr lang="en-US" b="1" dirty="0">
                <a:solidFill>
                  <a:schemeClr val="tx1"/>
                </a:solidFill>
              </a:rPr>
              <a:t>Size (bytes):    </a:t>
            </a:r>
            <a:r>
              <a:rPr lang="en-US" dirty="0">
                <a:solidFill>
                  <a:schemeClr val="tx1"/>
                </a:solidFill>
              </a:rPr>
              <a:t>   100’s   </a:t>
            </a:r>
            <a:r>
              <a:rPr lang="en-US" b="1" dirty="0">
                <a:solidFill>
                  <a:schemeClr val="tx1"/>
                </a:solidFill>
              </a:rPr>
              <a:t>    </a:t>
            </a:r>
            <a:r>
              <a:rPr lang="en-US" b="1" dirty="0" smtClean="0">
                <a:solidFill>
                  <a:schemeClr val="tx1"/>
                </a:solidFill>
              </a:rPr>
              <a:t>  </a:t>
            </a:r>
            <a:r>
              <a:rPr lang="en-US" dirty="0" smtClean="0">
                <a:solidFill>
                  <a:schemeClr val="tx1"/>
                </a:solidFill>
              </a:rPr>
              <a:t> 10K’s                 M’s                    G’s                    T’s</a:t>
            </a:r>
            <a:endParaRPr lang="en-US" dirty="0">
              <a:solidFill>
                <a:schemeClr val="tx1"/>
              </a:solidFill>
            </a:endParaRPr>
          </a:p>
        </p:txBody>
      </p:sp>
      <p:sp>
        <p:nvSpPr>
          <p:cNvPr id="1487903" name="Rectangle 31"/>
          <p:cNvSpPr>
            <a:spLocks noChangeArrowheads="1"/>
          </p:cNvSpPr>
          <p:nvPr/>
        </p:nvSpPr>
        <p:spPr bwMode="auto">
          <a:xfrm>
            <a:off x="685800" y="6040437"/>
            <a:ext cx="7924800" cy="284163"/>
          </a:xfrm>
          <a:prstGeom prst="rect">
            <a:avLst/>
          </a:prstGeom>
          <a:noFill/>
          <a:ln w="12700">
            <a:noFill/>
            <a:miter lim="800000"/>
            <a:headEnd/>
            <a:tailEnd/>
          </a:ln>
          <a:effectLst/>
        </p:spPr>
        <p:txBody>
          <a:bodyPr lIns="63500" tIns="25400" rIns="63500" bIns="25400">
            <a:spAutoFit/>
          </a:bodyPr>
          <a:lstStyle/>
          <a:p>
            <a:pPr>
              <a:lnSpc>
                <a:spcPct val="85000"/>
              </a:lnSpc>
            </a:pPr>
            <a:r>
              <a:rPr lang="en-US" b="1" dirty="0">
                <a:solidFill>
                  <a:schemeClr val="tx1"/>
                </a:solidFill>
              </a:rPr>
              <a:t> Cost:         </a:t>
            </a:r>
            <a:r>
              <a:rPr lang="en-US" dirty="0">
                <a:solidFill>
                  <a:schemeClr val="tx1"/>
                </a:solidFill>
              </a:rPr>
              <a:t>highest                                                                               lowest</a:t>
            </a:r>
          </a:p>
        </p:txBody>
      </p:sp>
      <p:sp>
        <p:nvSpPr>
          <p:cNvPr id="1487904" name="Rectangle 32"/>
          <p:cNvSpPr>
            <a:spLocks noChangeArrowheads="1"/>
          </p:cNvSpPr>
          <p:nvPr/>
        </p:nvSpPr>
        <p:spPr bwMode="auto">
          <a:xfrm>
            <a:off x="457200" y="762000"/>
            <a:ext cx="8191500" cy="1528624"/>
          </a:xfrm>
          <a:prstGeom prst="rect">
            <a:avLst/>
          </a:prstGeom>
          <a:noFill/>
          <a:ln w="12700">
            <a:noFill/>
            <a:miter lim="800000"/>
            <a:headEnd/>
            <a:tailEnd/>
          </a:ln>
          <a:effectLst/>
        </p:spPr>
        <p:txBody>
          <a:bodyPr lIns="63500" tIns="25400" rIns="63500" bIns="25400">
            <a:spAutoFit/>
          </a:bodyPr>
          <a:lstStyle/>
          <a:p>
            <a:pPr marL="287338" indent="-287338">
              <a:spcBef>
                <a:spcPct val="30000"/>
              </a:spcBef>
              <a:buClr>
                <a:schemeClr val="accent1"/>
              </a:buClr>
              <a:buSzPct val="75000"/>
              <a:buFont typeface="Wingdings" pitchFamily="2" charset="2"/>
              <a:buChar char="q"/>
            </a:pPr>
            <a:r>
              <a:rPr lang="en-US" sz="2400" dirty="0" smtClean="0">
                <a:solidFill>
                  <a:schemeClr val="tx1"/>
                </a:solidFill>
              </a:rPr>
              <a:t>Take advantage </a:t>
            </a:r>
            <a:r>
              <a:rPr lang="en-US" sz="2400" dirty="0">
                <a:solidFill>
                  <a:schemeClr val="tx1"/>
                </a:solidFill>
              </a:rPr>
              <a:t>of the </a:t>
            </a:r>
            <a:r>
              <a:rPr lang="en-US" sz="2400" dirty="0">
                <a:solidFill>
                  <a:srgbClr val="FF0000"/>
                </a:solidFill>
              </a:rPr>
              <a:t>principle of </a:t>
            </a:r>
            <a:r>
              <a:rPr lang="en-US" sz="2400" dirty="0" smtClean="0">
                <a:solidFill>
                  <a:srgbClr val="FF0000"/>
                </a:solidFill>
              </a:rPr>
              <a:t>locality </a:t>
            </a:r>
            <a:r>
              <a:rPr lang="en-US" sz="2400" dirty="0" smtClean="0">
                <a:solidFill>
                  <a:schemeClr val="tx1"/>
                </a:solidFill>
              </a:rPr>
              <a:t>to present </a:t>
            </a:r>
            <a:r>
              <a:rPr lang="en-US" sz="2400" dirty="0">
                <a:solidFill>
                  <a:schemeClr val="tx1"/>
                </a:solidFill>
              </a:rPr>
              <a:t>the user with as much memory as is available in the </a:t>
            </a:r>
            <a:r>
              <a:rPr lang="en-US" sz="2400" i="1" dirty="0">
                <a:solidFill>
                  <a:schemeClr val="tx1"/>
                </a:solidFill>
              </a:rPr>
              <a:t>cheapest</a:t>
            </a:r>
            <a:r>
              <a:rPr lang="en-US" sz="2400" dirty="0">
                <a:solidFill>
                  <a:schemeClr val="tx1"/>
                </a:solidFill>
              </a:rPr>
              <a:t> </a:t>
            </a:r>
            <a:r>
              <a:rPr lang="en-US" sz="2400" dirty="0" smtClean="0">
                <a:solidFill>
                  <a:schemeClr val="tx1"/>
                </a:solidFill>
              </a:rPr>
              <a:t>technology at </a:t>
            </a:r>
            <a:r>
              <a:rPr lang="en-US" sz="2400" dirty="0">
                <a:solidFill>
                  <a:schemeClr val="tx1"/>
                </a:solidFill>
              </a:rPr>
              <a:t>the </a:t>
            </a:r>
            <a:r>
              <a:rPr lang="en-US" sz="2400" dirty="0" smtClean="0">
                <a:solidFill>
                  <a:schemeClr val="tx1"/>
                </a:solidFill>
              </a:rPr>
              <a:t>speed </a:t>
            </a:r>
            <a:r>
              <a:rPr lang="en-US" sz="2400" dirty="0">
                <a:solidFill>
                  <a:schemeClr val="tx1"/>
                </a:solidFill>
              </a:rPr>
              <a:t>offered by the </a:t>
            </a:r>
            <a:r>
              <a:rPr lang="en-US" sz="2400" i="1" dirty="0">
                <a:solidFill>
                  <a:schemeClr val="tx1"/>
                </a:solidFill>
              </a:rPr>
              <a:t>fastest</a:t>
            </a:r>
            <a:r>
              <a:rPr lang="en-US" sz="2400" dirty="0">
                <a:solidFill>
                  <a:schemeClr val="tx1"/>
                </a:solidFill>
              </a:rPr>
              <a:t> </a:t>
            </a:r>
            <a:r>
              <a:rPr lang="en-US" sz="2400" dirty="0" smtClean="0">
                <a:solidFill>
                  <a:schemeClr val="tx1"/>
                </a:solidFill>
              </a:rPr>
              <a:t>technology</a:t>
            </a:r>
            <a:endParaRPr lang="en-US" sz="240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87884"/>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487885"/>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4000"/>
                                  </p:stCondLst>
                                  <p:childTnLst>
                                    <p:set>
                                      <p:cBhvr>
                                        <p:cTn id="12" dur="1" fill="hold">
                                          <p:stCondLst>
                                            <p:cond delay="499"/>
                                          </p:stCondLst>
                                        </p:cTn>
                                        <p:tgtEl>
                                          <p:spTgt spid="14878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7874" grpId="0" animBg="1"/>
      <p:bldP spid="1487884" grpId="0" animBg="1"/>
      <p:bldP spid="1487885"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8114" name="Rectangle 2"/>
          <p:cNvSpPr>
            <a:spLocks noGrp="1" noChangeArrowheads="1"/>
          </p:cNvSpPr>
          <p:nvPr>
            <p:ph type="title"/>
          </p:nvPr>
        </p:nvSpPr>
        <p:spPr>
          <a:xfrm>
            <a:off x="536575" y="304800"/>
            <a:ext cx="5627688" cy="422275"/>
          </a:xfrm>
          <a:noFill/>
          <a:ln/>
        </p:spPr>
        <p:txBody>
          <a:bodyPr wrap="none"/>
          <a:lstStyle/>
          <a:p>
            <a:r>
              <a:rPr lang="en-US"/>
              <a:t>Memory Hierarchy Technologies</a:t>
            </a:r>
          </a:p>
        </p:txBody>
      </p:sp>
      <p:sp>
        <p:nvSpPr>
          <p:cNvPr id="1498115" name="Rectangle 3"/>
          <p:cNvSpPr>
            <a:spLocks noGrp="1" noChangeArrowheads="1"/>
          </p:cNvSpPr>
          <p:nvPr>
            <p:ph type="body" idx="1"/>
          </p:nvPr>
        </p:nvSpPr>
        <p:spPr>
          <a:xfrm>
            <a:off x="457200" y="838200"/>
            <a:ext cx="8229600" cy="2424253"/>
          </a:xfrm>
          <a:noFill/>
          <a:ln/>
        </p:spPr>
        <p:txBody>
          <a:bodyPr/>
          <a:lstStyle/>
          <a:p>
            <a:pPr>
              <a:spcBef>
                <a:spcPts val="600"/>
              </a:spcBef>
            </a:pPr>
            <a:r>
              <a:rPr lang="en-US" dirty="0"/>
              <a:t>Caches use </a:t>
            </a:r>
            <a:r>
              <a:rPr lang="en-US" i="1" dirty="0">
                <a:solidFill>
                  <a:schemeClr val="accent2"/>
                </a:solidFill>
              </a:rPr>
              <a:t>SRAM </a:t>
            </a:r>
            <a:r>
              <a:rPr lang="en-US" dirty="0"/>
              <a:t>for speed and technology compatibility</a:t>
            </a:r>
          </a:p>
          <a:p>
            <a:pPr lvl="1">
              <a:spcBef>
                <a:spcPts val="600"/>
              </a:spcBef>
            </a:pPr>
            <a:r>
              <a:rPr lang="en-US" dirty="0" smtClean="0"/>
              <a:t>Fast (typical access times of 0.5 to 2.5 </a:t>
            </a:r>
            <a:r>
              <a:rPr lang="en-US" dirty="0" err="1" smtClean="0"/>
              <a:t>nsec</a:t>
            </a:r>
            <a:r>
              <a:rPr lang="en-US" dirty="0" smtClean="0"/>
              <a:t>)</a:t>
            </a:r>
          </a:p>
          <a:p>
            <a:pPr lvl="1">
              <a:lnSpc>
                <a:spcPct val="100000"/>
              </a:lnSpc>
              <a:spcBef>
                <a:spcPts val="600"/>
              </a:spcBef>
            </a:pPr>
            <a:r>
              <a:rPr lang="en-US" dirty="0" smtClean="0"/>
              <a:t>Low </a:t>
            </a:r>
            <a:r>
              <a:rPr lang="en-US" dirty="0"/>
              <a:t>density (6 transistor cells), </a:t>
            </a:r>
            <a:r>
              <a:rPr lang="en-US" dirty="0" smtClean="0"/>
              <a:t>higher </a:t>
            </a:r>
            <a:r>
              <a:rPr lang="en-US" dirty="0"/>
              <a:t>power, </a:t>
            </a:r>
            <a:r>
              <a:rPr lang="en-US" dirty="0" smtClean="0"/>
              <a:t>expensive ($2000 to $5000 per GB in 2008)</a:t>
            </a:r>
            <a:endParaRPr lang="en-US" dirty="0"/>
          </a:p>
          <a:p>
            <a:pPr lvl="1">
              <a:spcBef>
                <a:spcPts val="600"/>
              </a:spcBef>
            </a:pPr>
            <a:r>
              <a:rPr lang="en-US" dirty="0"/>
              <a:t>Static: </a:t>
            </a:r>
            <a:r>
              <a:rPr lang="en-US" dirty="0" smtClean="0"/>
              <a:t>content </a:t>
            </a:r>
            <a:r>
              <a:rPr lang="en-US" dirty="0"/>
              <a:t>will </a:t>
            </a:r>
            <a:r>
              <a:rPr lang="en-US" dirty="0" smtClean="0"/>
              <a:t>last </a:t>
            </a:r>
            <a:r>
              <a:rPr lang="en-US" dirty="0"/>
              <a:t>“forever” </a:t>
            </a:r>
            <a:r>
              <a:rPr lang="en-US" dirty="0" smtClean="0"/>
              <a:t>(as long as power is left on)</a:t>
            </a:r>
            <a:endParaRPr lang="en-US" dirty="0"/>
          </a:p>
          <a:p>
            <a:pPr lvl="1">
              <a:spcBef>
                <a:spcPts val="600"/>
              </a:spcBef>
            </a:pPr>
            <a:endParaRPr lang="en-US" dirty="0"/>
          </a:p>
        </p:txBody>
      </p:sp>
      <p:sp>
        <p:nvSpPr>
          <p:cNvPr id="1498116" name="Rectangle 4"/>
          <p:cNvSpPr>
            <a:spLocks noChangeArrowheads="1"/>
          </p:cNvSpPr>
          <p:nvPr/>
        </p:nvSpPr>
        <p:spPr bwMode="auto">
          <a:xfrm>
            <a:off x="457200" y="3048000"/>
            <a:ext cx="8305800" cy="3409138"/>
          </a:xfrm>
          <a:prstGeom prst="rect">
            <a:avLst/>
          </a:prstGeom>
          <a:noFill/>
          <a:ln w="12700">
            <a:noFill/>
            <a:miter lim="800000"/>
            <a:headEnd/>
            <a:tailEnd/>
          </a:ln>
          <a:effectLst/>
        </p:spPr>
        <p:txBody>
          <a:bodyPr lIns="63500" tIns="25400" rIns="63500" bIns="25400">
            <a:spAutoFit/>
          </a:bodyPr>
          <a:lstStyle/>
          <a:p>
            <a:pPr marL="287338" indent="-287338">
              <a:spcBef>
                <a:spcPts val="600"/>
              </a:spcBef>
              <a:buClr>
                <a:schemeClr val="accent1"/>
              </a:buClr>
              <a:buSzPct val="75000"/>
              <a:buFont typeface="Wingdings" pitchFamily="2" charset="2"/>
              <a:buChar char="q"/>
            </a:pPr>
            <a:r>
              <a:rPr lang="en-US" sz="2400" dirty="0">
                <a:solidFill>
                  <a:schemeClr val="tx1"/>
                </a:solidFill>
              </a:rPr>
              <a:t>Main </a:t>
            </a:r>
            <a:r>
              <a:rPr lang="en-US" sz="2400" dirty="0" smtClean="0">
                <a:solidFill>
                  <a:schemeClr val="tx1"/>
                </a:solidFill>
              </a:rPr>
              <a:t>memory </a:t>
            </a:r>
            <a:r>
              <a:rPr lang="en-US" sz="2400" dirty="0">
                <a:solidFill>
                  <a:schemeClr val="tx1"/>
                </a:solidFill>
              </a:rPr>
              <a:t>uses </a:t>
            </a:r>
            <a:r>
              <a:rPr lang="en-US" sz="2400" i="1" dirty="0">
                <a:solidFill>
                  <a:schemeClr val="accent2"/>
                </a:solidFill>
              </a:rPr>
              <a:t>DRAM </a:t>
            </a:r>
            <a:r>
              <a:rPr lang="en-US" sz="2400" dirty="0">
                <a:solidFill>
                  <a:schemeClr val="tx1"/>
                </a:solidFill>
              </a:rPr>
              <a:t>for size (density)</a:t>
            </a:r>
          </a:p>
          <a:p>
            <a:pPr marL="741363" lvl="1" indent="-246063">
              <a:spcBef>
                <a:spcPts val="600"/>
              </a:spcBef>
              <a:buClr>
                <a:schemeClr val="accent1"/>
              </a:buClr>
              <a:buSzPct val="75000"/>
              <a:buFont typeface="Monotype Sorts" pitchFamily="2" charset="2"/>
              <a:buChar char="l"/>
            </a:pPr>
            <a:r>
              <a:rPr lang="en-US" sz="2000" dirty="0" smtClean="0">
                <a:solidFill>
                  <a:schemeClr val="tx1"/>
                </a:solidFill>
              </a:rPr>
              <a:t>Slower (typical access times of 50 to 70 </a:t>
            </a:r>
            <a:r>
              <a:rPr lang="en-US" sz="2000" dirty="0" err="1" smtClean="0">
                <a:solidFill>
                  <a:schemeClr val="tx1"/>
                </a:solidFill>
              </a:rPr>
              <a:t>nsec</a:t>
            </a:r>
            <a:r>
              <a:rPr lang="en-US" sz="2000" dirty="0" smtClean="0">
                <a:solidFill>
                  <a:schemeClr val="tx1"/>
                </a:solidFill>
              </a:rPr>
              <a:t>) </a:t>
            </a:r>
          </a:p>
          <a:p>
            <a:pPr marL="741363" lvl="1" indent="-246063">
              <a:spcBef>
                <a:spcPts val="600"/>
              </a:spcBef>
              <a:buClr>
                <a:schemeClr val="accent1"/>
              </a:buClr>
              <a:buSzPct val="75000"/>
              <a:buFont typeface="Monotype Sorts" pitchFamily="2" charset="2"/>
              <a:buChar char="l"/>
            </a:pPr>
            <a:r>
              <a:rPr lang="en-US" sz="2000" dirty="0" smtClean="0">
                <a:solidFill>
                  <a:schemeClr val="tx1"/>
                </a:solidFill>
              </a:rPr>
              <a:t>High </a:t>
            </a:r>
            <a:r>
              <a:rPr lang="en-US" sz="2000" dirty="0">
                <a:solidFill>
                  <a:schemeClr val="tx1"/>
                </a:solidFill>
              </a:rPr>
              <a:t>density (1 transistor cells), </a:t>
            </a:r>
            <a:r>
              <a:rPr lang="en-US" sz="2000" dirty="0" smtClean="0">
                <a:solidFill>
                  <a:schemeClr val="tx1"/>
                </a:solidFill>
              </a:rPr>
              <a:t>lower </a:t>
            </a:r>
            <a:r>
              <a:rPr lang="en-US" sz="2000" dirty="0">
                <a:solidFill>
                  <a:schemeClr val="tx1"/>
                </a:solidFill>
              </a:rPr>
              <a:t>power, </a:t>
            </a:r>
            <a:r>
              <a:rPr lang="en-US" sz="2000" dirty="0" smtClean="0">
                <a:solidFill>
                  <a:schemeClr val="tx1"/>
                </a:solidFill>
              </a:rPr>
              <a:t>cheaper ($20 to $75 per GB in 2008)</a:t>
            </a:r>
            <a:endParaRPr lang="en-US" sz="2000" dirty="0">
              <a:solidFill>
                <a:schemeClr val="tx1"/>
              </a:solidFill>
            </a:endParaRPr>
          </a:p>
          <a:p>
            <a:pPr marL="741363" lvl="1" indent="-246063">
              <a:spcBef>
                <a:spcPts val="600"/>
              </a:spcBef>
              <a:buClr>
                <a:schemeClr val="accent1"/>
              </a:buClr>
              <a:buSzPct val="75000"/>
              <a:buFont typeface="Monotype Sorts" pitchFamily="2" charset="2"/>
              <a:buChar char="l"/>
            </a:pPr>
            <a:r>
              <a:rPr lang="en-US" sz="2000" dirty="0">
                <a:solidFill>
                  <a:schemeClr val="tx1"/>
                </a:solidFill>
              </a:rPr>
              <a:t>Dynamic: </a:t>
            </a:r>
            <a:r>
              <a:rPr lang="en-US" sz="2000" dirty="0" smtClean="0">
                <a:solidFill>
                  <a:schemeClr val="tx1"/>
                </a:solidFill>
              </a:rPr>
              <a:t>needs </a:t>
            </a:r>
            <a:r>
              <a:rPr lang="en-US" sz="2000" dirty="0">
                <a:solidFill>
                  <a:schemeClr val="tx1"/>
                </a:solidFill>
              </a:rPr>
              <a:t>to be “refreshed” regularly (~ every 8 ms)</a:t>
            </a:r>
          </a:p>
          <a:p>
            <a:pPr marL="1146175" lvl="2" indent="-176213">
              <a:spcBef>
                <a:spcPts val="600"/>
              </a:spcBef>
              <a:buClr>
                <a:schemeClr val="accent1"/>
              </a:buClr>
              <a:buSzPct val="100000"/>
              <a:buFontTx/>
              <a:buChar char="-"/>
            </a:pPr>
            <a:r>
              <a:rPr lang="en-US" dirty="0" smtClean="0">
                <a:solidFill>
                  <a:schemeClr val="tx1"/>
                </a:solidFill>
              </a:rPr>
              <a:t> consumes1</a:t>
            </a:r>
            <a:r>
              <a:rPr lang="en-US" dirty="0">
                <a:solidFill>
                  <a:schemeClr val="tx1"/>
                </a:solidFill>
              </a:rPr>
              <a:t>% to 2% of the active cycles of the DRAM</a:t>
            </a:r>
          </a:p>
          <a:p>
            <a:pPr marL="741363" lvl="1" indent="-246063">
              <a:spcBef>
                <a:spcPts val="600"/>
              </a:spcBef>
              <a:buClr>
                <a:schemeClr val="accent1"/>
              </a:buClr>
              <a:buSzPct val="75000"/>
              <a:buFont typeface="Monotype Sorts" pitchFamily="2" charset="2"/>
              <a:buChar char="l"/>
            </a:pPr>
            <a:r>
              <a:rPr lang="en-US" sz="2000" dirty="0">
                <a:solidFill>
                  <a:schemeClr val="tx1"/>
                </a:solidFill>
              </a:rPr>
              <a:t>Addresses divided into 2 halves (row and column)</a:t>
            </a:r>
          </a:p>
          <a:p>
            <a:pPr marL="1146175" lvl="2" indent="-176213">
              <a:spcBef>
                <a:spcPts val="600"/>
              </a:spcBef>
              <a:buClr>
                <a:schemeClr val="accent1"/>
              </a:buClr>
              <a:buSzPct val="100000"/>
              <a:buFontTx/>
              <a:buChar char="-"/>
            </a:pPr>
            <a:r>
              <a:rPr lang="en-US" i="1" dirty="0">
                <a:solidFill>
                  <a:schemeClr val="accent2"/>
                </a:solidFill>
              </a:rPr>
              <a:t>RAS</a:t>
            </a:r>
            <a:r>
              <a:rPr lang="en-US" i="1" dirty="0">
                <a:solidFill>
                  <a:schemeClr val="hlink"/>
                </a:solidFill>
              </a:rPr>
              <a:t> </a:t>
            </a:r>
            <a:r>
              <a:rPr lang="en-US" dirty="0">
                <a:solidFill>
                  <a:schemeClr val="tx1"/>
                </a:solidFill>
              </a:rPr>
              <a:t>or </a:t>
            </a:r>
            <a:r>
              <a:rPr lang="en-US" i="1" dirty="0">
                <a:solidFill>
                  <a:schemeClr val="accent2"/>
                </a:solidFill>
              </a:rPr>
              <a:t>Row Access Strobe </a:t>
            </a:r>
            <a:r>
              <a:rPr lang="en-US" dirty="0">
                <a:solidFill>
                  <a:schemeClr val="tx1"/>
                </a:solidFill>
              </a:rPr>
              <a:t>triggering </a:t>
            </a:r>
            <a:r>
              <a:rPr lang="en-US" dirty="0" smtClean="0">
                <a:solidFill>
                  <a:schemeClr val="tx1"/>
                </a:solidFill>
              </a:rPr>
              <a:t>the row </a:t>
            </a:r>
            <a:r>
              <a:rPr lang="en-US" dirty="0">
                <a:solidFill>
                  <a:schemeClr val="tx1"/>
                </a:solidFill>
              </a:rPr>
              <a:t>decoder</a:t>
            </a:r>
          </a:p>
          <a:p>
            <a:pPr marL="1146175" lvl="2" indent="-176213">
              <a:spcBef>
                <a:spcPts val="600"/>
              </a:spcBef>
              <a:buClr>
                <a:schemeClr val="accent1"/>
              </a:buClr>
              <a:buSzPct val="100000"/>
              <a:buFontTx/>
              <a:buChar char="-"/>
            </a:pPr>
            <a:r>
              <a:rPr lang="en-US" i="1" dirty="0">
                <a:solidFill>
                  <a:schemeClr val="accent2"/>
                </a:solidFill>
              </a:rPr>
              <a:t>CAS</a:t>
            </a:r>
            <a:r>
              <a:rPr lang="en-US" dirty="0">
                <a:solidFill>
                  <a:schemeClr val="tx1"/>
                </a:solidFill>
              </a:rPr>
              <a:t> or </a:t>
            </a:r>
            <a:r>
              <a:rPr lang="en-US" i="1" dirty="0">
                <a:solidFill>
                  <a:schemeClr val="accent2"/>
                </a:solidFill>
              </a:rPr>
              <a:t>Column Access Strobe </a:t>
            </a:r>
            <a:r>
              <a:rPr lang="en-US" dirty="0">
                <a:solidFill>
                  <a:schemeClr val="tx1"/>
                </a:solidFill>
              </a:rPr>
              <a:t>triggering </a:t>
            </a:r>
            <a:r>
              <a:rPr lang="en-US" dirty="0" smtClean="0">
                <a:solidFill>
                  <a:schemeClr val="tx1"/>
                </a:solidFill>
              </a:rPr>
              <a:t>the column </a:t>
            </a:r>
            <a:r>
              <a:rPr lang="en-US" dirty="0">
                <a:solidFill>
                  <a:schemeClr val="tx1"/>
                </a:solidFill>
              </a:rPr>
              <a:t>selector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98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81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1426" name="Rectangle 2"/>
          <p:cNvSpPr>
            <a:spLocks noGrp="1" noChangeArrowheads="1"/>
          </p:cNvSpPr>
          <p:nvPr>
            <p:ph type="title"/>
          </p:nvPr>
        </p:nvSpPr>
        <p:spPr>
          <a:xfrm>
            <a:off x="533400" y="304800"/>
            <a:ext cx="7523163" cy="422275"/>
          </a:xfrm>
          <a:noFill/>
          <a:ln/>
        </p:spPr>
        <p:txBody>
          <a:bodyPr wrap="none"/>
          <a:lstStyle/>
          <a:p>
            <a:r>
              <a:rPr lang="en-US"/>
              <a:t>The Memory Hierarchy:  Why Does it Work?</a:t>
            </a:r>
          </a:p>
        </p:txBody>
      </p:sp>
      <p:sp>
        <p:nvSpPr>
          <p:cNvPr id="1511427" name="Rectangle 3"/>
          <p:cNvSpPr>
            <a:spLocks noGrp="1" noChangeArrowheads="1"/>
          </p:cNvSpPr>
          <p:nvPr>
            <p:ph type="body" idx="1"/>
          </p:nvPr>
        </p:nvSpPr>
        <p:spPr>
          <a:xfrm>
            <a:off x="419100" y="1143000"/>
            <a:ext cx="8191500" cy="3713837"/>
          </a:xfrm>
          <a:noFill/>
          <a:ln/>
        </p:spPr>
        <p:txBody>
          <a:bodyPr/>
          <a:lstStyle/>
          <a:p>
            <a:pPr>
              <a:lnSpc>
                <a:spcPct val="100000"/>
              </a:lnSpc>
              <a:spcBef>
                <a:spcPts val="600"/>
              </a:spcBef>
            </a:pPr>
            <a:r>
              <a:rPr lang="en-US" dirty="0">
                <a:solidFill>
                  <a:schemeClr val="accent1"/>
                </a:solidFill>
              </a:rPr>
              <a:t>Temporal Locality </a:t>
            </a:r>
            <a:r>
              <a:rPr lang="en-US" dirty="0" smtClean="0"/>
              <a:t>(locality </a:t>
            </a:r>
            <a:r>
              <a:rPr lang="en-US" dirty="0"/>
              <a:t>in </a:t>
            </a:r>
            <a:r>
              <a:rPr lang="en-US" dirty="0" smtClean="0"/>
              <a:t>time)</a:t>
            </a:r>
          </a:p>
          <a:p>
            <a:pPr lvl="1">
              <a:lnSpc>
                <a:spcPct val="100000"/>
              </a:lnSpc>
              <a:spcBef>
                <a:spcPts val="600"/>
              </a:spcBef>
            </a:pPr>
            <a:r>
              <a:rPr lang="en-US" dirty="0" smtClean="0"/>
              <a:t>If a memory location is referenced then it will tend to be referenced again soon</a:t>
            </a:r>
            <a:endParaRPr lang="en-US" dirty="0"/>
          </a:p>
          <a:p>
            <a:pPr lvl="1">
              <a:lnSpc>
                <a:spcPct val="100000"/>
              </a:lnSpc>
              <a:spcBef>
                <a:spcPts val="600"/>
              </a:spcBef>
              <a:buFont typeface="Monotype Sorts" pitchFamily="2" charset="2"/>
              <a:buNone/>
            </a:pPr>
            <a:r>
              <a:rPr lang="en-US" dirty="0" smtClean="0">
                <a:sym typeface="Symbol" pitchFamily="18" charset="2"/>
              </a:rPr>
              <a:t></a:t>
            </a:r>
            <a:r>
              <a:rPr lang="en-US" dirty="0" smtClean="0"/>
              <a:t> Keep </a:t>
            </a:r>
            <a:r>
              <a:rPr lang="en-US" dirty="0">
                <a:solidFill>
                  <a:schemeClr val="accent1"/>
                </a:solidFill>
              </a:rPr>
              <a:t>most recently accessed</a:t>
            </a:r>
            <a:r>
              <a:rPr lang="en-US" dirty="0"/>
              <a:t> data items closer to the </a:t>
            </a:r>
            <a:r>
              <a:rPr lang="en-US" dirty="0" smtClean="0"/>
              <a:t>processor</a:t>
            </a:r>
          </a:p>
          <a:p>
            <a:pPr lvl="1">
              <a:lnSpc>
                <a:spcPct val="100000"/>
              </a:lnSpc>
              <a:spcBef>
                <a:spcPts val="600"/>
              </a:spcBef>
              <a:buFont typeface="Monotype Sorts" pitchFamily="2" charset="2"/>
              <a:buNone/>
            </a:pPr>
            <a:endParaRPr lang="en-US" dirty="0"/>
          </a:p>
          <a:p>
            <a:pPr>
              <a:lnSpc>
                <a:spcPct val="100000"/>
              </a:lnSpc>
              <a:spcBef>
                <a:spcPts val="600"/>
              </a:spcBef>
            </a:pPr>
            <a:r>
              <a:rPr lang="en-US" dirty="0">
                <a:solidFill>
                  <a:schemeClr val="accent1"/>
                </a:solidFill>
              </a:rPr>
              <a:t>Spatial Locality </a:t>
            </a:r>
            <a:r>
              <a:rPr lang="en-US" dirty="0" smtClean="0"/>
              <a:t>(locality </a:t>
            </a:r>
            <a:r>
              <a:rPr lang="en-US" dirty="0"/>
              <a:t>in </a:t>
            </a:r>
            <a:r>
              <a:rPr lang="en-US" dirty="0" smtClean="0"/>
              <a:t>space)</a:t>
            </a:r>
          </a:p>
          <a:p>
            <a:pPr lvl="1">
              <a:lnSpc>
                <a:spcPct val="100000"/>
              </a:lnSpc>
              <a:spcBef>
                <a:spcPts val="600"/>
              </a:spcBef>
            </a:pPr>
            <a:r>
              <a:rPr lang="en-US" dirty="0" smtClean="0"/>
              <a:t>If a memory location is referenced, the locations with nearby addresses will tend to be referenced soon</a:t>
            </a:r>
            <a:endParaRPr lang="en-US" dirty="0"/>
          </a:p>
          <a:p>
            <a:pPr lvl="1">
              <a:lnSpc>
                <a:spcPct val="100000"/>
              </a:lnSpc>
              <a:spcBef>
                <a:spcPts val="600"/>
              </a:spcBef>
              <a:buFont typeface="Monotype Sorts" pitchFamily="2" charset="2"/>
              <a:buNone/>
            </a:pPr>
            <a:r>
              <a:rPr lang="en-US" dirty="0">
                <a:sym typeface="Symbol" pitchFamily="18" charset="2"/>
              </a:rPr>
              <a:t></a:t>
            </a:r>
            <a:r>
              <a:rPr lang="en-US" dirty="0"/>
              <a:t> Move blocks consisting of </a:t>
            </a:r>
            <a:r>
              <a:rPr lang="en-US" dirty="0">
                <a:solidFill>
                  <a:schemeClr val="accent1"/>
                </a:solidFill>
              </a:rPr>
              <a:t>contiguous words</a:t>
            </a:r>
            <a:r>
              <a:rPr lang="en-US" dirty="0"/>
              <a:t> </a:t>
            </a:r>
            <a:r>
              <a:rPr lang="en-US" dirty="0" smtClean="0"/>
              <a:t>closer to the processor </a:t>
            </a:r>
            <a:endParaRPr 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3474" name="Rectangle 2"/>
          <p:cNvSpPr>
            <a:spLocks noGrp="1" noChangeArrowheads="1"/>
          </p:cNvSpPr>
          <p:nvPr>
            <p:ph type="title"/>
          </p:nvPr>
        </p:nvSpPr>
        <p:spPr>
          <a:xfrm>
            <a:off x="609600" y="304800"/>
            <a:ext cx="6416675" cy="422275"/>
          </a:xfrm>
          <a:noFill/>
          <a:ln/>
        </p:spPr>
        <p:txBody>
          <a:bodyPr wrap="none"/>
          <a:lstStyle/>
          <a:p>
            <a:r>
              <a:rPr lang="en-US"/>
              <a:t>The Memory Hierarchy:  Terminology</a:t>
            </a:r>
          </a:p>
        </p:txBody>
      </p:sp>
      <p:sp>
        <p:nvSpPr>
          <p:cNvPr id="1513475" name="Rectangle 3"/>
          <p:cNvSpPr>
            <a:spLocks noGrp="1" noChangeArrowheads="1"/>
          </p:cNvSpPr>
          <p:nvPr>
            <p:ph type="body" idx="1"/>
          </p:nvPr>
        </p:nvSpPr>
        <p:spPr>
          <a:xfrm>
            <a:off x="381000" y="762000"/>
            <a:ext cx="8534400" cy="5591274"/>
          </a:xfrm>
          <a:noFill/>
          <a:ln/>
        </p:spPr>
        <p:txBody>
          <a:bodyPr/>
          <a:lstStyle/>
          <a:p>
            <a:pPr>
              <a:lnSpc>
                <a:spcPct val="100000"/>
              </a:lnSpc>
              <a:spcBef>
                <a:spcPts val="600"/>
              </a:spcBef>
            </a:pPr>
            <a:r>
              <a:rPr lang="en-US" dirty="0" smtClean="0">
                <a:solidFill>
                  <a:schemeClr val="accent1"/>
                </a:solidFill>
              </a:rPr>
              <a:t>Block </a:t>
            </a:r>
            <a:r>
              <a:rPr lang="en-US" dirty="0" smtClean="0"/>
              <a:t>(or line): the minimum unit of information that is present (or not) in a cache</a:t>
            </a:r>
          </a:p>
          <a:p>
            <a:pPr>
              <a:lnSpc>
                <a:spcPct val="100000"/>
              </a:lnSpc>
              <a:spcBef>
                <a:spcPts val="600"/>
              </a:spcBef>
            </a:pPr>
            <a:r>
              <a:rPr lang="en-US" dirty="0" smtClean="0">
                <a:solidFill>
                  <a:schemeClr val="accent1"/>
                </a:solidFill>
              </a:rPr>
              <a:t>Hit </a:t>
            </a:r>
            <a:r>
              <a:rPr lang="en-US" dirty="0">
                <a:solidFill>
                  <a:schemeClr val="accent1"/>
                </a:solidFill>
              </a:rPr>
              <a:t>Rate</a:t>
            </a:r>
            <a:r>
              <a:rPr lang="en-US" dirty="0"/>
              <a:t>: the fraction of memory accesses found in </a:t>
            </a:r>
            <a:r>
              <a:rPr lang="en-US" dirty="0" smtClean="0"/>
              <a:t>a level of the memory hierarchy</a:t>
            </a:r>
            <a:endParaRPr lang="en-US" dirty="0"/>
          </a:p>
          <a:p>
            <a:pPr lvl="1">
              <a:lnSpc>
                <a:spcPct val="100000"/>
              </a:lnSpc>
              <a:spcBef>
                <a:spcPts val="600"/>
              </a:spcBef>
            </a:pPr>
            <a:r>
              <a:rPr lang="en-US" dirty="0">
                <a:solidFill>
                  <a:schemeClr val="accent1"/>
                </a:solidFill>
              </a:rPr>
              <a:t>Hit Time</a:t>
            </a:r>
            <a:r>
              <a:rPr lang="en-US" dirty="0"/>
              <a:t>: Time to access </a:t>
            </a:r>
            <a:r>
              <a:rPr lang="en-US" dirty="0" smtClean="0"/>
              <a:t>that level which consists of</a:t>
            </a:r>
            <a:endParaRPr lang="en-US" dirty="0"/>
          </a:p>
          <a:p>
            <a:pPr lvl="2">
              <a:lnSpc>
                <a:spcPct val="100000"/>
              </a:lnSpc>
              <a:spcBef>
                <a:spcPts val="600"/>
              </a:spcBef>
              <a:buNone/>
            </a:pPr>
            <a:r>
              <a:rPr lang="en-US" dirty="0" smtClean="0"/>
              <a:t>  Time to access the block + </a:t>
            </a:r>
            <a:r>
              <a:rPr lang="en-US" dirty="0"/>
              <a:t>Time to determine </a:t>
            </a:r>
            <a:r>
              <a:rPr lang="en-US" dirty="0" smtClean="0"/>
              <a:t>hit/miss</a:t>
            </a:r>
            <a:endParaRPr lang="en-US" dirty="0">
              <a:solidFill>
                <a:schemeClr val="accent1"/>
              </a:solidFill>
            </a:endParaRPr>
          </a:p>
          <a:p>
            <a:pPr>
              <a:lnSpc>
                <a:spcPct val="100000"/>
              </a:lnSpc>
              <a:spcBef>
                <a:spcPts val="600"/>
              </a:spcBef>
            </a:pPr>
            <a:r>
              <a:rPr lang="en-US" dirty="0" smtClean="0">
                <a:solidFill>
                  <a:schemeClr val="accent1"/>
                </a:solidFill>
              </a:rPr>
              <a:t>Miss Rate: </a:t>
            </a:r>
            <a:r>
              <a:rPr lang="en-US" dirty="0" smtClean="0"/>
              <a:t>the fraction of memory accesses </a:t>
            </a:r>
            <a:r>
              <a:rPr lang="en-US" i="1" dirty="0" smtClean="0"/>
              <a:t>not</a:t>
            </a:r>
            <a:r>
              <a:rPr lang="en-US" dirty="0" smtClean="0"/>
              <a:t> found in a level of the memory hierarchy    </a:t>
            </a:r>
            <a:r>
              <a:rPr lang="en-US" dirty="0" smtClean="0">
                <a:sym typeface="Symbol" pitchFamily="18" charset="2"/>
              </a:rPr>
              <a:t>  </a:t>
            </a:r>
            <a:r>
              <a:rPr lang="en-US" dirty="0" smtClean="0"/>
              <a:t> </a:t>
            </a:r>
            <a:r>
              <a:rPr lang="en-US" dirty="0"/>
              <a:t>1 - (Hit Rate)</a:t>
            </a:r>
          </a:p>
          <a:p>
            <a:pPr lvl="1">
              <a:lnSpc>
                <a:spcPct val="100000"/>
              </a:lnSpc>
              <a:spcBef>
                <a:spcPts val="600"/>
              </a:spcBef>
            </a:pPr>
            <a:r>
              <a:rPr lang="en-US" dirty="0">
                <a:solidFill>
                  <a:schemeClr val="accent1"/>
                </a:solidFill>
              </a:rPr>
              <a:t>Miss Penalty</a:t>
            </a:r>
            <a:r>
              <a:rPr lang="en-US" dirty="0"/>
              <a:t>: </a:t>
            </a:r>
            <a:r>
              <a:rPr lang="en-US" dirty="0" smtClean="0"/>
              <a:t>Time to replace a block in that level with the corresponding block from a lower level which consists of</a:t>
            </a:r>
          </a:p>
          <a:p>
            <a:pPr lvl="2">
              <a:lnSpc>
                <a:spcPct val="100000"/>
              </a:lnSpc>
              <a:spcBef>
                <a:spcPts val="600"/>
              </a:spcBef>
              <a:buNone/>
            </a:pPr>
            <a:r>
              <a:rPr lang="en-US" dirty="0" smtClean="0"/>
              <a:t>  Time to access the block in the lower level + Time to transmit that block to the level that experienced the miss + Time to insert the block in that level + Time to pass the block to the requestor</a:t>
            </a:r>
          </a:p>
          <a:p>
            <a:pPr lvl="2">
              <a:lnSpc>
                <a:spcPct val="100000"/>
              </a:lnSpc>
              <a:spcBef>
                <a:spcPts val="600"/>
              </a:spcBef>
              <a:buNone/>
            </a:pPr>
            <a:endParaRPr lang="en-US" dirty="0"/>
          </a:p>
          <a:p>
            <a:pPr algn="ctr">
              <a:lnSpc>
                <a:spcPct val="100000"/>
              </a:lnSpc>
              <a:spcBef>
                <a:spcPts val="600"/>
              </a:spcBef>
              <a:buNone/>
            </a:pPr>
            <a:r>
              <a:rPr lang="en-US" sz="2600" dirty="0"/>
              <a:t>Hit Time &lt;&lt; Miss Penalty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134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1347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1347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1347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1347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1347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1347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134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3475" grpId="0" build="p"/>
    </p:bldLst>
  </p:timing>
</p:sld>
</file>

<file path=ppt/theme/theme1.xml><?xml version="1.0" encoding="utf-8"?>
<a:theme xmlns:a="http://schemas.openxmlformats.org/drawingml/2006/main" name="mjicse431">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mjicse43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accent1"/>
            </a:solidFill>
            <a:effectLst/>
            <a:latin typeface="Arial"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accent1"/>
            </a:solidFill>
            <a:effectLst/>
            <a:latin typeface="Arial" charset="0"/>
          </a:defRPr>
        </a:defPPr>
      </a:lstStyle>
    </a:lnDef>
  </a:objectDefaults>
  <a:extraClrSchemeLst>
    <a:extraClrScheme>
      <a:clrScheme name="mjicse43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jicse43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jicse43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jicse43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jicse43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jicse43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jicse43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8443</TotalTime>
  <Pages>47</Pages>
  <Words>9486</Words>
  <Application>Microsoft Office PowerPoint</Application>
  <PresentationFormat>信纸(8.5x11 英寸)</PresentationFormat>
  <Paragraphs>1204</Paragraphs>
  <Slides>58</Slides>
  <Notes>50</Notes>
  <HiddenSlides>2</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58</vt:i4>
      </vt:variant>
    </vt:vector>
  </HeadingPairs>
  <TitlesOfParts>
    <vt:vector size="66" baseType="lpstr">
      <vt:lpstr>Monotype Sorts</vt:lpstr>
      <vt:lpstr>Arial</vt:lpstr>
      <vt:lpstr>Castellar</vt:lpstr>
      <vt:lpstr>Symbol</vt:lpstr>
      <vt:lpstr>Times New Roman</vt:lpstr>
      <vt:lpstr>Wingdings</vt:lpstr>
      <vt:lpstr>mjicse431</vt:lpstr>
      <vt:lpstr>Chart</vt:lpstr>
      <vt:lpstr>Computer Architecture    Chapter 5A: Exploiting the Memory Hierarchy, Part 1</vt:lpstr>
      <vt:lpstr>Review:  Major Components of a Computer</vt:lpstr>
      <vt:lpstr>Processor-Memory Performance Gap</vt:lpstr>
      <vt:lpstr>The “Memory Wall”</vt:lpstr>
      <vt:lpstr>The Memory Hierarchy Goal</vt:lpstr>
      <vt:lpstr>A Typical Memory Hierarchy</vt:lpstr>
      <vt:lpstr>Memory Hierarchy Technologies</vt:lpstr>
      <vt:lpstr>The Memory Hierarchy:  Why Does it Work?</vt:lpstr>
      <vt:lpstr>The Memory Hierarchy:  Terminology</vt:lpstr>
      <vt:lpstr>Characteristics of the Memory Hierarchy</vt:lpstr>
      <vt:lpstr>How is the Hierarchy Managed?</vt:lpstr>
      <vt:lpstr>Cache Basics</vt:lpstr>
      <vt:lpstr>Caching:  A Simple First Example</vt:lpstr>
      <vt:lpstr>Direct Mapped Cache</vt:lpstr>
      <vt:lpstr>MIPS Direct Mapped Cache Example</vt:lpstr>
      <vt:lpstr>Multiword Block Direct Mapped Cache</vt:lpstr>
      <vt:lpstr>Taking Advantage of Spatial Locality </vt:lpstr>
      <vt:lpstr>Miss Rate vs Block Size vs Cache Size</vt:lpstr>
      <vt:lpstr>Cache Field Sizes</vt:lpstr>
      <vt:lpstr>Handling Cache Hits</vt:lpstr>
      <vt:lpstr>Sources of Cache Misses</vt:lpstr>
      <vt:lpstr>Handling Cache Misses (Single Word Blocks)</vt:lpstr>
      <vt:lpstr>Multiword Block Considerations</vt:lpstr>
      <vt:lpstr>Memory Systems that Support Caches</vt:lpstr>
      <vt:lpstr>Review: (DDR) SDRAM Operation</vt:lpstr>
      <vt:lpstr>One Word Wide Bus, One Word Blocks</vt:lpstr>
      <vt:lpstr>One Word Wide Bus, Four Word Blocks</vt:lpstr>
      <vt:lpstr>One Word Wide Bus, Four Word Blocks</vt:lpstr>
      <vt:lpstr>Interleaved Memory, One Word Wide Bus</vt:lpstr>
      <vt:lpstr>DRAM Memory System Summary</vt:lpstr>
      <vt:lpstr>Measuring Cache Performance</vt:lpstr>
      <vt:lpstr>Impacts of Cache Performance</vt:lpstr>
      <vt:lpstr>Average Memory Access Time (AMAT)</vt:lpstr>
      <vt:lpstr>Reducing Cache Miss Rates #1</vt:lpstr>
      <vt:lpstr>Another Reference String Mapping</vt:lpstr>
      <vt:lpstr>Set Associative Cache Example</vt:lpstr>
      <vt:lpstr>Another Reference String Mapping</vt:lpstr>
      <vt:lpstr>Four-Way Set Associative Cache</vt:lpstr>
      <vt:lpstr>Range of Set Associative Caches</vt:lpstr>
      <vt:lpstr>Costs of Set Associative Caches</vt:lpstr>
      <vt:lpstr>Benefits of Set Associative Caches</vt:lpstr>
      <vt:lpstr>Reducing Cache Miss Rates #2</vt:lpstr>
      <vt:lpstr>Multilevel Cache Design Considerations</vt:lpstr>
      <vt:lpstr>Two Machines’ Cache Parameters</vt:lpstr>
      <vt:lpstr>FSM Cache Controller</vt:lpstr>
      <vt:lpstr>Four State Cache Controller</vt:lpstr>
      <vt:lpstr>Cache Coherence in Multicores</vt:lpstr>
      <vt:lpstr>A Coherent Memory System</vt:lpstr>
      <vt:lpstr>Cache Coherence Protocols</vt:lpstr>
      <vt:lpstr>Handling Writes</vt:lpstr>
      <vt:lpstr>Example of Snooping Invalidation</vt:lpstr>
      <vt:lpstr>A Write-Invalidate CC Protocol</vt:lpstr>
      <vt:lpstr>Data Miss Rates</vt:lpstr>
      <vt:lpstr>Block Size Effects</vt:lpstr>
      <vt:lpstr>Other Coherence Protocols</vt:lpstr>
      <vt:lpstr>Summary:  Improving Cache Performance</vt:lpstr>
      <vt:lpstr>Summary:  Improving Cache Performance</vt:lpstr>
      <vt:lpstr>Summary: The Cache Design Space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431. Computer Architecture</dc:title>
  <dc:subject>Lecture 01</dc:subject>
  <dc:creator>Janie Irwin</dc:creator>
  <cp:keywords/>
  <dc:description/>
  <cp:lastModifiedBy>Tongquan Wei</cp:lastModifiedBy>
  <cp:revision>499</cp:revision>
  <cp:lastPrinted>1997-08-27T08:28:34Z</cp:lastPrinted>
  <dcterms:created xsi:type="dcterms:W3CDTF">1997-08-19T16:58:46Z</dcterms:created>
  <dcterms:modified xsi:type="dcterms:W3CDTF">2019-04-30T01:34:41Z</dcterms:modified>
</cp:coreProperties>
</file>