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517" r:id="rId3"/>
    <p:sldId id="545" r:id="rId4"/>
    <p:sldId id="546" r:id="rId5"/>
    <p:sldId id="547" r:id="rId6"/>
    <p:sldId id="548" r:id="rId7"/>
    <p:sldId id="549" r:id="rId8"/>
    <p:sldId id="550" r:id="rId9"/>
    <p:sldId id="551" r:id="rId10"/>
    <p:sldId id="552" r:id="rId11"/>
    <p:sldId id="553" r:id="rId12"/>
    <p:sldId id="554" r:id="rId13"/>
    <p:sldId id="558" r:id="rId14"/>
    <p:sldId id="569" r:id="rId15"/>
    <p:sldId id="570" r:id="rId16"/>
    <p:sldId id="555" r:id="rId17"/>
    <p:sldId id="556" r:id="rId18"/>
    <p:sldId id="560" r:id="rId19"/>
    <p:sldId id="559" r:id="rId20"/>
    <p:sldId id="562" r:id="rId21"/>
    <p:sldId id="564" r:id="rId22"/>
    <p:sldId id="565" r:id="rId23"/>
    <p:sldId id="566" r:id="rId24"/>
    <p:sldId id="567" r:id="rId25"/>
    <p:sldId id="563" r:id="rId26"/>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901F3"/>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7571" autoAdjust="0"/>
  </p:normalViewPr>
  <p:slideViewPr>
    <p:cSldViewPr>
      <p:cViewPr varScale="1">
        <p:scale>
          <a:sx n="67" d="100"/>
          <a:sy n="67" d="100"/>
        </p:scale>
        <p:origin x="1504" y="64"/>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80"/>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732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936909336"/>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88994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2" name="Rectangle 2"/>
          <p:cNvSpPr>
            <a:spLocks noGrp="1" noRot="1" noChangeAspect="1" noChangeArrowheads="1" noTextEdit="1"/>
          </p:cNvSpPr>
          <p:nvPr>
            <p:ph type="sldImg"/>
          </p:nvPr>
        </p:nvSpPr>
        <p:spPr/>
      </p:sp>
      <p:sp>
        <p:nvSpPr>
          <p:cNvPr id="1756163" name="Rectangle 3"/>
          <p:cNvSpPr>
            <a:spLocks noGrp="1" noChangeArrowheads="1"/>
          </p:cNvSpPr>
          <p:nvPr>
            <p:ph type="body" idx="1"/>
          </p:nvPr>
        </p:nvSpPr>
        <p:spPr>
          <a:ln/>
        </p:spPr>
        <p:txBody>
          <a:bodyPr/>
          <a:lstStyle/>
          <a:p>
            <a:r>
              <a:rPr lang="en-US" dirty="0" smtClean="0"/>
              <a:t>Handling aliasing requires </a:t>
            </a:r>
            <a:r>
              <a:rPr lang="en-US" dirty="0"/>
              <a:t>significant hardware – essentially an associative lookup on the physical address tags to see if you have multiple </a:t>
            </a:r>
            <a:r>
              <a:rPr lang="en-US" dirty="0" smtClean="0"/>
              <a:t>hits</a:t>
            </a:r>
          </a:p>
          <a:p>
            <a:endParaRPr lang="en-US" dirty="0" smtClean="0"/>
          </a:p>
          <a:p>
            <a:r>
              <a:rPr lang="en-US" dirty="0" smtClean="0"/>
              <a:t>This would</a:t>
            </a:r>
            <a:r>
              <a:rPr lang="en-US" baseline="0" dirty="0" smtClean="0"/>
              <a:t> benefit from a picture that </a:t>
            </a:r>
            <a:r>
              <a:rPr lang="en-US" baseline="0" dirty="0" err="1" smtClean="0"/>
              <a:t>showes</a:t>
            </a:r>
            <a:r>
              <a:rPr lang="en-US" baseline="0" dirty="0" smtClean="0"/>
              <a:t> two processes sharing data – with aliasing</a:t>
            </a:r>
            <a:endParaRPr lang="en-US" dirty="0"/>
          </a:p>
        </p:txBody>
      </p:sp>
    </p:spTree>
    <p:extLst>
      <p:ext uri="{BB962C8B-B14F-4D97-AF65-F5344CB8AC3E}">
        <p14:creationId xmlns:p14="http://schemas.microsoft.com/office/powerpoint/2010/main" val="3703712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Rot="1" noChangeAspect="1" noChangeArrowheads="1" noTextEdit="1"/>
          </p:cNvSpPr>
          <p:nvPr>
            <p:ph type="sldImg"/>
          </p:nvPr>
        </p:nvSpPr>
        <p:spPr/>
      </p:sp>
      <p:sp>
        <p:nvSpPr>
          <p:cNvPr id="1758211" name="Rectangle 3"/>
          <p:cNvSpPr>
            <a:spLocks noGrp="1" noChangeArrowheads="1"/>
          </p:cNvSpPr>
          <p:nvPr>
            <p:ph type="body" idx="1"/>
          </p:nvPr>
        </p:nvSpPr>
        <p:spPr>
          <a:ln/>
        </p:spPr>
        <p:txBody>
          <a:bodyPr/>
          <a:lstStyle/>
          <a:p>
            <a:r>
              <a:rPr lang="en-US"/>
              <a:t>Overlapped access only works as long as the address bits used to  index into the cache </a:t>
            </a:r>
            <a:r>
              <a:rPr lang="en-US" i="1">
                <a:solidFill>
                  <a:schemeClr val="bg2"/>
                </a:solidFill>
              </a:rPr>
              <a:t>do not change</a:t>
            </a:r>
            <a:r>
              <a:rPr lang="en-US">
                <a:solidFill>
                  <a:schemeClr val="bg2"/>
                </a:solidFill>
              </a:rPr>
              <a:t>  </a:t>
            </a:r>
            <a:r>
              <a:rPr lang="en-US"/>
              <a:t>as the result of VA translation</a:t>
            </a:r>
          </a:p>
          <a:p>
            <a:r>
              <a:rPr lang="en-US"/>
              <a:t>This usually limits things to small caches, large page sizes, or high n-way set associative caches if you want a large cache</a:t>
            </a:r>
          </a:p>
        </p:txBody>
      </p:sp>
    </p:spTree>
    <p:extLst>
      <p:ext uri="{BB962C8B-B14F-4D97-AF65-F5344CB8AC3E}">
        <p14:creationId xmlns:p14="http://schemas.microsoft.com/office/powerpoint/2010/main" val="2625474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rate</a:t>
            </a:r>
            <a:r>
              <a:rPr lang="en-US" baseline="0" dirty="0" smtClean="0"/>
              <a:t> at which writes are generated by a processor generally exceed the rate at which the memory system can process them, even allowing for physically and logically wider memories and burst modes for DRAMs.  Subsequently, most of today’s caches use write-back</a:t>
            </a:r>
            <a:endParaRPr lang="en-US" dirty="0"/>
          </a:p>
        </p:txBody>
      </p:sp>
    </p:spTree>
    <p:extLst>
      <p:ext uri="{BB962C8B-B14F-4D97-AF65-F5344CB8AC3E}">
        <p14:creationId xmlns:p14="http://schemas.microsoft.com/office/powerpoint/2010/main" val="3433995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Rot="1" noChangeAspect="1" noChangeArrowheads="1" noTextEdit="1"/>
          </p:cNvSpPr>
          <p:nvPr>
            <p:ph type="sldImg"/>
          </p:nvPr>
        </p:nvSpPr>
        <p:spPr/>
      </p:sp>
      <p:sp>
        <p:nvSpPr>
          <p:cNvPr id="1760259" name="Rectangle 3"/>
          <p:cNvSpPr>
            <a:spLocks noGrp="1" noChangeArrowheads="1"/>
          </p:cNvSpPr>
          <p:nvPr>
            <p:ph type="body" idx="1"/>
          </p:nvPr>
        </p:nvSpPr>
        <p:spPr>
          <a:ln/>
        </p:spPr>
        <p:txBody>
          <a:bodyPr/>
          <a:lstStyle/>
          <a:p>
            <a:r>
              <a:rPr lang="en-US" sz="1000"/>
              <a:t>Let’s summarize today’s lecture.  I know you have heard this many times and many ways but it is still worth repeating.</a:t>
            </a:r>
          </a:p>
          <a:p>
            <a:r>
              <a:rPr lang="en-US" sz="1000"/>
              <a:t>Memory hierarchy works because of the Principle of Locality which says a program will access a relatively small portion of the address space at any instant of time.</a:t>
            </a:r>
          </a:p>
          <a:p>
            <a:r>
              <a:rPr lang="en-US" sz="1000"/>
              <a:t>There are two types of locality: temporal locality, or locality in time and spatial locality, or locality in space.</a:t>
            </a:r>
          </a:p>
          <a:p>
            <a:r>
              <a:rPr lang="en-US" sz="1000"/>
              <a:t>So far, we have covered three major categories of cache misses.</a:t>
            </a:r>
          </a:p>
          <a:p>
            <a:r>
              <a:rPr lang="en-US" sz="1000"/>
              <a:t>Compulsory misses are cache misses due to cold start. You cannot avoid them but if you are going to run billions of instructions anyway, compulsory misses usually don’t bother you.</a:t>
            </a:r>
          </a:p>
          <a:p>
            <a:r>
              <a:rPr lang="en-US" sz="1000"/>
              <a:t>Conflict misses are misses caused by multiple memory location being mapped to the same cache location.</a:t>
            </a:r>
          </a:p>
          <a:p>
            <a:r>
              <a:rPr lang="en-US" sz="1000"/>
              <a:t>The nightmare scenario is the ping pong effect when a block is read into the cache but  before we have a chance to use it, it was immediately forced out by another conflict  miss. </a:t>
            </a:r>
          </a:p>
          <a:p>
            <a:r>
              <a:rPr lang="en-US" sz="1000"/>
              <a:t>You can reduce Conflict misses by either increase the cache size or increase the associativity, or both.</a:t>
            </a:r>
          </a:p>
          <a:p>
            <a:r>
              <a:rPr lang="en-US" sz="1000"/>
              <a:t>Finally, Capacity misses occurs when the cache is not big enough to contains all the cache blocks required by the program. You can reduce this miss rate by making the cache larger.</a:t>
            </a:r>
          </a:p>
          <a:p>
            <a:r>
              <a:rPr lang="en-US" sz="1000"/>
              <a:t>There are two write policy as far as cache write is concerned.  Write through requires a write buffer and a nightmare scenario is when the store occurs so frequent that you saturates your write buffer.</a:t>
            </a:r>
          </a:p>
          <a:p>
            <a:r>
              <a:rPr lang="en-US" sz="1000"/>
              <a:t>The second write polity is write back.  In this case, you only write to the cache and only when the cache block is being replaced do you write the cache block back to memory.</a:t>
            </a:r>
          </a:p>
          <a:p>
            <a:endParaRPr lang="en-US" sz="1000"/>
          </a:p>
          <a:p>
            <a:r>
              <a:rPr lang="en-US" sz="1000"/>
              <a:t>+3 = 77 min. (Y:57)</a:t>
            </a:r>
          </a:p>
        </p:txBody>
      </p:sp>
    </p:spTree>
    <p:extLst>
      <p:ext uri="{BB962C8B-B14F-4D97-AF65-F5344CB8AC3E}">
        <p14:creationId xmlns:p14="http://schemas.microsoft.com/office/powerpoint/2010/main" val="218816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body" idx="1"/>
          </p:nvPr>
        </p:nvSpPr>
        <p:spPr>
          <a:xfrm>
            <a:off x="550334" y="4560570"/>
            <a:ext cx="6304279" cy="4318874"/>
          </a:xfrm>
          <a:noFill/>
          <a:ln>
            <a:noFill/>
          </a:ln>
        </p:spPr>
        <p:txBody>
          <a:bodyPr lIns="97262" tIns="47777" rIns="97262" bIns="47777"/>
          <a:lstStyle/>
          <a:p>
            <a:endParaRPr lang="en-US" dirty="0"/>
          </a:p>
        </p:txBody>
      </p:sp>
      <p:sp>
        <p:nvSpPr>
          <p:cNvPr id="1486851" name="Rectangle 3"/>
          <p:cNvSpPr>
            <a:spLocks noGrp="1" noRot="1" noChangeAspect="1" noChangeArrowheads="1" noTextEdit="1"/>
          </p:cNvSpPr>
          <p:nvPr>
            <p:ph type="sldImg"/>
          </p:nvPr>
        </p:nvSpPr>
        <p:spPr>
          <a:xfrm>
            <a:off x="1276350" y="617538"/>
            <a:ext cx="4781550" cy="3586162"/>
          </a:xfrm>
          <a:ln/>
        </p:spPr>
      </p:sp>
    </p:spTree>
    <p:extLst>
      <p:ext uri="{BB962C8B-B14F-4D97-AF65-F5344CB8AC3E}">
        <p14:creationId xmlns:p14="http://schemas.microsoft.com/office/powerpoint/2010/main" val="4239768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Grp="1" noChangeArrowheads="1"/>
          </p:cNvSpPr>
          <p:nvPr>
            <p:ph type="body" idx="1"/>
          </p:nvPr>
        </p:nvSpPr>
        <p:spPr>
          <a:xfrm>
            <a:off x="974725" y="4562475"/>
            <a:ext cx="5365750" cy="4318000"/>
          </a:xfrm>
          <a:ln>
            <a:noFill/>
          </a:ln>
        </p:spPr>
        <p:txBody>
          <a:bodyPr lIns="95634" tIns="46978" rIns="95634" bIns="46978"/>
          <a:lstStyle/>
          <a:p>
            <a:endParaRPr lang="en-US"/>
          </a:p>
        </p:txBody>
      </p:sp>
      <p:sp>
        <p:nvSpPr>
          <p:cNvPr id="1671171" name="Rectangle 3"/>
          <p:cNvSpPr>
            <a:spLocks noGrp="1" noRot="1" noChangeAspect="1" noChangeArrowheads="1" noTextEdit="1"/>
          </p:cNvSpPr>
          <p:nvPr>
            <p:ph type="sldImg"/>
          </p:nvPr>
        </p:nvSpPr>
        <p:spPr>
          <a:xfrm>
            <a:off x="1270000" y="727075"/>
            <a:ext cx="4779963" cy="3584575"/>
          </a:xfrm>
          <a:ln cap="flat">
            <a:solidFill>
              <a:schemeClr val="tx1"/>
            </a:solidFill>
          </a:ln>
        </p:spPr>
      </p:sp>
    </p:spTree>
    <p:extLst>
      <p:ext uri="{BB962C8B-B14F-4D97-AF65-F5344CB8AC3E}">
        <p14:creationId xmlns:p14="http://schemas.microsoft.com/office/powerpoint/2010/main" val="4210980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from virtual</a:t>
            </a:r>
            <a:r>
              <a:rPr lang="en-US" baseline="0" dirty="0" smtClean="0"/>
              <a:t> to physical enforces protection of a program’s address space from other programs</a:t>
            </a:r>
            <a:endParaRPr lang="en-US" dirty="0"/>
          </a:p>
        </p:txBody>
      </p:sp>
    </p:spTree>
    <p:extLst>
      <p:ext uri="{BB962C8B-B14F-4D97-AF65-F5344CB8AC3E}">
        <p14:creationId xmlns:p14="http://schemas.microsoft.com/office/powerpoint/2010/main" val="1500869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Rot="1" noChangeAspect="1" noChangeArrowheads="1" noTextEdit="1"/>
          </p:cNvSpPr>
          <p:nvPr>
            <p:ph type="sldImg"/>
          </p:nvPr>
        </p:nvSpPr>
        <p:spPr/>
      </p:sp>
      <p:sp>
        <p:nvSpPr>
          <p:cNvPr id="1750019" name="Rectangle 3"/>
          <p:cNvSpPr>
            <a:spLocks noGrp="1" noChangeArrowheads="1"/>
          </p:cNvSpPr>
          <p:nvPr>
            <p:ph type="body" idx="1"/>
          </p:nvPr>
        </p:nvSpPr>
        <p:spPr>
          <a:ln/>
        </p:spPr>
        <p:txBody>
          <a:bodyPr/>
          <a:lstStyle/>
          <a:p>
            <a:r>
              <a:rPr lang="en-US"/>
              <a:t>The page size is 2</a:t>
            </a:r>
            <a:r>
              <a:rPr lang="en-US" baseline="30000"/>
              <a:t>12</a:t>
            </a:r>
            <a:r>
              <a:rPr lang="en-US"/>
              <a:t> = 4KB, the number of physical pages allowed in memory is 2</a:t>
            </a:r>
            <a:r>
              <a:rPr lang="en-US" baseline="30000"/>
              <a:t>18</a:t>
            </a:r>
            <a:r>
              <a:rPr lang="en-US"/>
              <a:t>, the physical address space is 1GB and the virtual address space is 4GB</a:t>
            </a:r>
          </a:p>
        </p:txBody>
      </p:sp>
    </p:spTree>
    <p:extLst>
      <p:ext uri="{BB962C8B-B14F-4D97-AF65-F5344CB8AC3E}">
        <p14:creationId xmlns:p14="http://schemas.microsoft.com/office/powerpoint/2010/main" val="237354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page table together</a:t>
            </a:r>
            <a:r>
              <a:rPr lang="en-US" baseline="0" dirty="0" smtClean="0"/>
              <a:t> with the program counter and the registers specifies the state of a program – usually called a process</a:t>
            </a:r>
          </a:p>
          <a:p>
            <a:r>
              <a:rPr lang="en-US" baseline="0" dirty="0" smtClean="0"/>
              <a:t>The operating system simply loads the page table register to point to the page table of the process it wants to make active (and loads the register file and the program counter)</a:t>
            </a:r>
            <a:endParaRPr lang="en-US" dirty="0"/>
          </a:p>
        </p:txBody>
      </p:sp>
    </p:spTree>
    <p:extLst>
      <p:ext uri="{BB962C8B-B14F-4D97-AF65-F5344CB8AC3E}">
        <p14:creationId xmlns:p14="http://schemas.microsoft.com/office/powerpoint/2010/main" val="1939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page faults …</a:t>
            </a:r>
          </a:p>
          <a:p>
            <a:r>
              <a:rPr lang="en-US" dirty="0" smtClean="0"/>
              <a:t>If the page is not present in memory, then we need to transfer control to the operating system to deal with a page fault</a:t>
            </a:r>
          </a:p>
          <a:p>
            <a:pPr marL="0" marR="0" lvl="1" indent="0" algn="just" defTabSz="914400" rtl="0" eaLnBrk="0" fontAlgn="base" latinLnBrk="0" hangingPunct="0">
              <a:lnSpc>
                <a:spcPct val="90000"/>
              </a:lnSpc>
              <a:spcBef>
                <a:spcPct val="40000"/>
              </a:spcBef>
              <a:spcAft>
                <a:spcPct val="0"/>
              </a:spcAft>
              <a:buClrTx/>
              <a:buSzTx/>
              <a:buFontTx/>
              <a:buNone/>
              <a:tabLst/>
              <a:defRPr/>
            </a:pPr>
            <a:r>
              <a:rPr lang="en-US" dirty="0" smtClean="0"/>
              <a:t>Must prevent the write on a store from completing when there is a page fault – </a:t>
            </a:r>
            <a:r>
              <a:rPr lang="en-US" dirty="0" err="1" smtClean="0"/>
              <a:t>deassert</a:t>
            </a:r>
            <a:r>
              <a:rPr lang="en-US" dirty="0" smtClean="0"/>
              <a:t> the write control line to memory</a:t>
            </a:r>
          </a:p>
          <a:p>
            <a:endParaRPr lang="en-US" dirty="0"/>
          </a:p>
        </p:txBody>
      </p:sp>
    </p:spTree>
    <p:extLst>
      <p:ext uri="{BB962C8B-B14F-4D97-AF65-F5344CB8AC3E}">
        <p14:creationId xmlns:p14="http://schemas.microsoft.com/office/powerpoint/2010/main" val="321867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upper 12 bits of Context have</a:t>
            </a:r>
            <a:r>
              <a:rPr lang="en-US" baseline="0" dirty="0" smtClean="0"/>
              <a:t> the address of the base of the page table and the next 18 bits have the virtual address of the missing page (the last two bits are zero).</a:t>
            </a:r>
          </a:p>
          <a:p>
            <a:r>
              <a:rPr lang="en-US" baseline="0" dirty="0" smtClean="0"/>
              <a:t>Note that the TLB miss handler does not check to see if the page table entry is valid.  If the entry is invalid, another exception will occur – causing the page fault handler to run</a:t>
            </a:r>
          </a:p>
          <a:p>
            <a:endParaRPr lang="en-US" baseline="0" dirty="0" smtClean="0"/>
          </a:p>
          <a:p>
            <a:r>
              <a:rPr lang="en-US" baseline="0" dirty="0" smtClean="0"/>
              <a:t>TLB misses have a special entry point to lower the penalty for a TLB miss.</a:t>
            </a:r>
            <a:endParaRPr lang="en-US" dirty="0"/>
          </a:p>
        </p:txBody>
      </p:sp>
    </p:spTree>
    <p:extLst>
      <p:ext uri="{BB962C8B-B14F-4D97-AF65-F5344CB8AC3E}">
        <p14:creationId xmlns:p14="http://schemas.microsoft.com/office/powerpoint/2010/main" val="72709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p:cNvSpPr>
            <a:spLocks noGrp="1" noRot="1" noChangeAspect="1" noChangeArrowheads="1" noTextEdit="1"/>
          </p:cNvSpPr>
          <p:nvPr>
            <p:ph type="sldImg"/>
          </p:nvPr>
        </p:nvSpPr>
        <p:spPr/>
      </p:sp>
      <p:sp>
        <p:nvSpPr>
          <p:cNvPr id="1765379"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3460521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8713"/>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5B.</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281025"/>
            <a:ext cx="5272277" cy="2193549"/>
          </a:xfrm>
          <a:noFill/>
        </p:spPr>
        <p:txBody>
          <a:bodyPr wrap="none" anchor="ctr"/>
          <a:lstStyle/>
          <a:p>
            <a:pPr algn="ctr"/>
            <a:r>
              <a:rPr lang="en-US" sz="3200" dirty="0" smtClean="0"/>
              <a:t/>
            </a:r>
            <a:br>
              <a:rPr lang="en-US" sz="3200" dirty="0" smtClean="0"/>
            </a:br>
            <a:r>
              <a:rPr lang="en-US" sz="3200" dirty="0" smtClean="0"/>
              <a:t> Computer Architecture </a:t>
            </a:r>
            <a:br>
              <a:rPr lang="en-US" sz="3200" dirty="0" smtClean="0"/>
            </a:br>
            <a:r>
              <a:rPr lang="en-US" sz="3200" dirty="0" smtClean="0"/>
              <a:t/>
            </a:r>
            <a:br>
              <a:rPr lang="en-US" sz="3200" dirty="0" smtClean="0"/>
            </a:br>
            <a:r>
              <a:rPr lang="en-US" sz="3200" dirty="0" smtClean="0"/>
              <a:t>Chapter 5B: Exploiting the</a:t>
            </a:r>
            <a:br>
              <a:rPr lang="en-US" sz="3200" dirty="0" smtClean="0"/>
            </a:br>
            <a:r>
              <a:rPr lang="en-US" sz="3200" dirty="0" smtClean="0"/>
              <a:t>Memory Hierarchy, Part 2</a:t>
            </a:r>
          </a:p>
        </p:txBody>
      </p:sp>
      <p:sp>
        <p:nvSpPr>
          <p:cNvPr id="5123" name="Rectangle 3"/>
          <p:cNvSpPr>
            <a:spLocks noGrp="1" noChangeArrowheads="1"/>
          </p:cNvSpPr>
          <p:nvPr>
            <p:ph type="subTitle" idx="1"/>
          </p:nvPr>
        </p:nvSpPr>
        <p:spPr>
          <a:xfrm>
            <a:off x="685800" y="3886200"/>
            <a:ext cx="7848600" cy="1620957"/>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a:t>
            </a:r>
            <a:r>
              <a:rPr lang="en-US" sz="1800" i="1" dirty="0" smtClean="0"/>
              <a:t>Design</a:t>
            </a:r>
            <a:r>
              <a:rPr lang="en-US" sz="1800" dirty="0" smtClean="0"/>
              <a:t>,  </a:t>
            </a:r>
            <a:endParaRPr lang="en-US" sz="1800" dirty="0" smtClean="0"/>
          </a:p>
          <a:p>
            <a:pPr marL="203200" indent="-203200">
              <a:spcBef>
                <a:spcPct val="30000"/>
              </a:spcBef>
            </a:pPr>
            <a:r>
              <a:rPr lang="en-US" sz="1800" dirty="0" smtClean="0"/>
              <a:t>Patterson &amp; </a:t>
            </a:r>
            <a:r>
              <a:rPr lang="en-US" sz="1800" dirty="0" smtClean="0"/>
              <a:t>Hennessy]</a:t>
            </a:r>
            <a:endParaRPr lang="en-US" sz="1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4" name="Rectangle 2"/>
          <p:cNvSpPr>
            <a:spLocks noGrp="1" noChangeArrowheads="1"/>
          </p:cNvSpPr>
          <p:nvPr>
            <p:ph type="title"/>
          </p:nvPr>
        </p:nvSpPr>
        <p:spPr/>
        <p:txBody>
          <a:bodyPr/>
          <a:lstStyle/>
          <a:p>
            <a:r>
              <a:rPr lang="en-US"/>
              <a:t>Making Address Translation Fast</a:t>
            </a:r>
          </a:p>
        </p:txBody>
      </p:sp>
      <p:sp>
        <p:nvSpPr>
          <p:cNvPr id="1748996" name="Rectangle 4"/>
          <p:cNvSpPr>
            <a:spLocks noChangeArrowheads="1"/>
          </p:cNvSpPr>
          <p:nvPr/>
        </p:nvSpPr>
        <p:spPr bwMode="auto">
          <a:xfrm>
            <a:off x="2286000" y="3114675"/>
            <a:ext cx="1752600" cy="2514600"/>
          </a:xfrm>
          <a:prstGeom prst="rect">
            <a:avLst/>
          </a:prstGeom>
          <a:noFill/>
          <a:ln w="12700">
            <a:solidFill>
              <a:schemeClr val="tx1"/>
            </a:solidFill>
            <a:miter lim="800000"/>
            <a:headEnd/>
            <a:tailEnd/>
          </a:ln>
          <a:effectLst/>
        </p:spPr>
        <p:txBody>
          <a:bodyPr wrap="none" anchor="ctr"/>
          <a:lstStyle/>
          <a:p>
            <a:endParaRPr lang="en-US"/>
          </a:p>
        </p:txBody>
      </p:sp>
      <p:sp>
        <p:nvSpPr>
          <p:cNvPr id="1748997" name="Line 5"/>
          <p:cNvSpPr>
            <a:spLocks noChangeShapeType="1"/>
          </p:cNvSpPr>
          <p:nvPr/>
        </p:nvSpPr>
        <p:spPr bwMode="auto">
          <a:xfrm>
            <a:off x="2286000" y="3343275"/>
            <a:ext cx="1752600" cy="0"/>
          </a:xfrm>
          <a:prstGeom prst="line">
            <a:avLst/>
          </a:prstGeom>
          <a:noFill/>
          <a:ln w="12700">
            <a:solidFill>
              <a:schemeClr val="tx1"/>
            </a:solidFill>
            <a:round/>
            <a:headEnd/>
            <a:tailEnd/>
          </a:ln>
          <a:effectLst/>
        </p:spPr>
        <p:txBody>
          <a:bodyPr/>
          <a:lstStyle/>
          <a:p>
            <a:endParaRPr lang="en-US"/>
          </a:p>
        </p:txBody>
      </p:sp>
      <p:sp>
        <p:nvSpPr>
          <p:cNvPr id="1748998" name="Line 6"/>
          <p:cNvSpPr>
            <a:spLocks noChangeShapeType="1"/>
          </p:cNvSpPr>
          <p:nvPr/>
        </p:nvSpPr>
        <p:spPr bwMode="auto">
          <a:xfrm>
            <a:off x="2286000" y="3571875"/>
            <a:ext cx="1752600" cy="0"/>
          </a:xfrm>
          <a:prstGeom prst="line">
            <a:avLst/>
          </a:prstGeom>
          <a:noFill/>
          <a:ln w="12700">
            <a:solidFill>
              <a:schemeClr val="tx1"/>
            </a:solidFill>
            <a:round/>
            <a:headEnd/>
            <a:tailEnd/>
          </a:ln>
          <a:effectLst/>
        </p:spPr>
        <p:txBody>
          <a:bodyPr/>
          <a:lstStyle/>
          <a:p>
            <a:endParaRPr lang="en-US"/>
          </a:p>
        </p:txBody>
      </p:sp>
      <p:sp>
        <p:nvSpPr>
          <p:cNvPr id="1748999" name="Line 7"/>
          <p:cNvSpPr>
            <a:spLocks noChangeShapeType="1"/>
          </p:cNvSpPr>
          <p:nvPr/>
        </p:nvSpPr>
        <p:spPr bwMode="auto">
          <a:xfrm>
            <a:off x="2286000" y="3800475"/>
            <a:ext cx="1752600" cy="0"/>
          </a:xfrm>
          <a:prstGeom prst="line">
            <a:avLst/>
          </a:prstGeom>
          <a:noFill/>
          <a:ln w="12700">
            <a:solidFill>
              <a:schemeClr val="tx1"/>
            </a:solidFill>
            <a:round/>
            <a:headEnd/>
            <a:tailEnd/>
          </a:ln>
          <a:effectLst/>
        </p:spPr>
        <p:txBody>
          <a:bodyPr/>
          <a:lstStyle/>
          <a:p>
            <a:endParaRPr lang="en-US"/>
          </a:p>
        </p:txBody>
      </p:sp>
      <p:sp>
        <p:nvSpPr>
          <p:cNvPr id="1749000" name="Line 8"/>
          <p:cNvSpPr>
            <a:spLocks noChangeShapeType="1"/>
          </p:cNvSpPr>
          <p:nvPr/>
        </p:nvSpPr>
        <p:spPr bwMode="auto">
          <a:xfrm>
            <a:off x="2286000" y="4029075"/>
            <a:ext cx="1752600" cy="0"/>
          </a:xfrm>
          <a:prstGeom prst="line">
            <a:avLst/>
          </a:prstGeom>
          <a:noFill/>
          <a:ln w="12700">
            <a:solidFill>
              <a:schemeClr val="tx1"/>
            </a:solidFill>
            <a:round/>
            <a:headEnd/>
            <a:tailEnd/>
          </a:ln>
          <a:effectLst/>
        </p:spPr>
        <p:txBody>
          <a:bodyPr/>
          <a:lstStyle/>
          <a:p>
            <a:endParaRPr lang="en-US"/>
          </a:p>
        </p:txBody>
      </p:sp>
      <p:sp>
        <p:nvSpPr>
          <p:cNvPr id="1749001" name="Line 9"/>
          <p:cNvSpPr>
            <a:spLocks noChangeShapeType="1"/>
          </p:cNvSpPr>
          <p:nvPr/>
        </p:nvSpPr>
        <p:spPr bwMode="auto">
          <a:xfrm>
            <a:off x="2286000" y="4257675"/>
            <a:ext cx="1752600" cy="0"/>
          </a:xfrm>
          <a:prstGeom prst="line">
            <a:avLst/>
          </a:prstGeom>
          <a:noFill/>
          <a:ln w="12700">
            <a:solidFill>
              <a:schemeClr val="tx1"/>
            </a:solidFill>
            <a:round/>
            <a:headEnd/>
            <a:tailEnd/>
          </a:ln>
          <a:effectLst/>
        </p:spPr>
        <p:txBody>
          <a:bodyPr/>
          <a:lstStyle/>
          <a:p>
            <a:endParaRPr lang="en-US"/>
          </a:p>
        </p:txBody>
      </p:sp>
      <p:sp>
        <p:nvSpPr>
          <p:cNvPr id="1749002" name="Line 10"/>
          <p:cNvSpPr>
            <a:spLocks noChangeShapeType="1"/>
          </p:cNvSpPr>
          <p:nvPr/>
        </p:nvSpPr>
        <p:spPr bwMode="auto">
          <a:xfrm>
            <a:off x="2286000" y="4486275"/>
            <a:ext cx="1752600" cy="0"/>
          </a:xfrm>
          <a:prstGeom prst="line">
            <a:avLst/>
          </a:prstGeom>
          <a:noFill/>
          <a:ln w="12700">
            <a:solidFill>
              <a:schemeClr val="tx1"/>
            </a:solidFill>
            <a:round/>
            <a:headEnd/>
            <a:tailEnd/>
          </a:ln>
          <a:effectLst/>
        </p:spPr>
        <p:txBody>
          <a:bodyPr/>
          <a:lstStyle/>
          <a:p>
            <a:endParaRPr lang="en-US"/>
          </a:p>
        </p:txBody>
      </p:sp>
      <p:sp>
        <p:nvSpPr>
          <p:cNvPr id="1749003" name="Line 11"/>
          <p:cNvSpPr>
            <a:spLocks noChangeShapeType="1"/>
          </p:cNvSpPr>
          <p:nvPr/>
        </p:nvSpPr>
        <p:spPr bwMode="auto">
          <a:xfrm>
            <a:off x="2286000" y="4714875"/>
            <a:ext cx="1752600" cy="0"/>
          </a:xfrm>
          <a:prstGeom prst="line">
            <a:avLst/>
          </a:prstGeom>
          <a:noFill/>
          <a:ln w="12700">
            <a:solidFill>
              <a:schemeClr val="tx1"/>
            </a:solidFill>
            <a:round/>
            <a:headEnd/>
            <a:tailEnd/>
          </a:ln>
          <a:effectLst/>
        </p:spPr>
        <p:txBody>
          <a:bodyPr/>
          <a:lstStyle/>
          <a:p>
            <a:endParaRPr lang="en-US"/>
          </a:p>
        </p:txBody>
      </p:sp>
      <p:sp>
        <p:nvSpPr>
          <p:cNvPr id="1749004" name="Line 12"/>
          <p:cNvSpPr>
            <a:spLocks noChangeShapeType="1"/>
          </p:cNvSpPr>
          <p:nvPr/>
        </p:nvSpPr>
        <p:spPr bwMode="auto">
          <a:xfrm>
            <a:off x="2286000" y="4943475"/>
            <a:ext cx="1752600" cy="0"/>
          </a:xfrm>
          <a:prstGeom prst="line">
            <a:avLst/>
          </a:prstGeom>
          <a:noFill/>
          <a:ln w="12700">
            <a:solidFill>
              <a:schemeClr val="tx1"/>
            </a:solidFill>
            <a:round/>
            <a:headEnd/>
            <a:tailEnd/>
          </a:ln>
          <a:effectLst/>
        </p:spPr>
        <p:txBody>
          <a:bodyPr/>
          <a:lstStyle/>
          <a:p>
            <a:endParaRPr lang="en-US"/>
          </a:p>
        </p:txBody>
      </p:sp>
      <p:sp>
        <p:nvSpPr>
          <p:cNvPr id="1749005" name="Line 13"/>
          <p:cNvSpPr>
            <a:spLocks noChangeShapeType="1"/>
          </p:cNvSpPr>
          <p:nvPr/>
        </p:nvSpPr>
        <p:spPr bwMode="auto">
          <a:xfrm>
            <a:off x="2286000" y="5172075"/>
            <a:ext cx="1752600" cy="0"/>
          </a:xfrm>
          <a:prstGeom prst="line">
            <a:avLst/>
          </a:prstGeom>
          <a:noFill/>
          <a:ln w="12700">
            <a:solidFill>
              <a:schemeClr val="tx1"/>
            </a:solidFill>
            <a:round/>
            <a:headEnd/>
            <a:tailEnd/>
          </a:ln>
          <a:effectLst/>
        </p:spPr>
        <p:txBody>
          <a:bodyPr/>
          <a:lstStyle/>
          <a:p>
            <a:endParaRPr lang="en-US"/>
          </a:p>
        </p:txBody>
      </p:sp>
      <p:sp>
        <p:nvSpPr>
          <p:cNvPr id="1749006" name="Line 14"/>
          <p:cNvSpPr>
            <a:spLocks noChangeShapeType="1"/>
          </p:cNvSpPr>
          <p:nvPr/>
        </p:nvSpPr>
        <p:spPr bwMode="auto">
          <a:xfrm>
            <a:off x="2286000" y="5400675"/>
            <a:ext cx="1752600" cy="0"/>
          </a:xfrm>
          <a:prstGeom prst="line">
            <a:avLst/>
          </a:prstGeom>
          <a:noFill/>
          <a:ln w="12700">
            <a:solidFill>
              <a:schemeClr val="tx1"/>
            </a:solidFill>
            <a:round/>
            <a:headEnd/>
            <a:tailEnd/>
          </a:ln>
          <a:effectLst/>
        </p:spPr>
        <p:txBody>
          <a:bodyPr/>
          <a:lstStyle/>
          <a:p>
            <a:endParaRPr lang="en-US"/>
          </a:p>
        </p:txBody>
      </p:sp>
      <p:sp>
        <p:nvSpPr>
          <p:cNvPr id="1749009" name="Rectangle 17"/>
          <p:cNvSpPr>
            <a:spLocks noChangeArrowheads="1"/>
          </p:cNvSpPr>
          <p:nvPr/>
        </p:nvSpPr>
        <p:spPr bwMode="auto">
          <a:xfrm>
            <a:off x="6553200" y="2871788"/>
            <a:ext cx="1524000" cy="1828800"/>
          </a:xfrm>
          <a:prstGeom prst="rect">
            <a:avLst/>
          </a:prstGeom>
          <a:noFill/>
          <a:ln w="12700">
            <a:solidFill>
              <a:schemeClr val="tx1"/>
            </a:solidFill>
            <a:miter lim="800000"/>
            <a:headEnd/>
            <a:tailEnd/>
          </a:ln>
          <a:effectLst/>
        </p:spPr>
        <p:txBody>
          <a:bodyPr wrap="none" anchor="ctr"/>
          <a:lstStyle/>
          <a:p>
            <a:endParaRPr lang="en-US"/>
          </a:p>
        </p:txBody>
      </p:sp>
      <p:sp>
        <p:nvSpPr>
          <p:cNvPr id="1749010" name="Line 18"/>
          <p:cNvSpPr>
            <a:spLocks noChangeShapeType="1"/>
          </p:cNvSpPr>
          <p:nvPr/>
        </p:nvSpPr>
        <p:spPr bwMode="auto">
          <a:xfrm>
            <a:off x="6553200" y="3100388"/>
            <a:ext cx="1524000" cy="0"/>
          </a:xfrm>
          <a:prstGeom prst="line">
            <a:avLst/>
          </a:prstGeom>
          <a:noFill/>
          <a:ln w="12700">
            <a:solidFill>
              <a:schemeClr val="tx1"/>
            </a:solidFill>
            <a:round/>
            <a:headEnd/>
            <a:tailEnd/>
          </a:ln>
          <a:effectLst/>
        </p:spPr>
        <p:txBody>
          <a:bodyPr/>
          <a:lstStyle/>
          <a:p>
            <a:endParaRPr lang="en-US"/>
          </a:p>
        </p:txBody>
      </p:sp>
      <p:sp>
        <p:nvSpPr>
          <p:cNvPr id="1749011" name="Line 19"/>
          <p:cNvSpPr>
            <a:spLocks noChangeShapeType="1"/>
          </p:cNvSpPr>
          <p:nvPr/>
        </p:nvSpPr>
        <p:spPr bwMode="auto">
          <a:xfrm>
            <a:off x="6553200" y="3328988"/>
            <a:ext cx="1524000" cy="0"/>
          </a:xfrm>
          <a:prstGeom prst="line">
            <a:avLst/>
          </a:prstGeom>
          <a:noFill/>
          <a:ln w="12700">
            <a:solidFill>
              <a:schemeClr val="tx1"/>
            </a:solidFill>
            <a:round/>
            <a:headEnd/>
            <a:tailEnd/>
          </a:ln>
          <a:effectLst/>
        </p:spPr>
        <p:txBody>
          <a:bodyPr/>
          <a:lstStyle/>
          <a:p>
            <a:endParaRPr lang="en-US"/>
          </a:p>
        </p:txBody>
      </p:sp>
      <p:sp>
        <p:nvSpPr>
          <p:cNvPr id="1749012" name="Line 20"/>
          <p:cNvSpPr>
            <a:spLocks noChangeShapeType="1"/>
          </p:cNvSpPr>
          <p:nvPr/>
        </p:nvSpPr>
        <p:spPr bwMode="auto">
          <a:xfrm>
            <a:off x="6553200" y="3557588"/>
            <a:ext cx="1524000" cy="0"/>
          </a:xfrm>
          <a:prstGeom prst="line">
            <a:avLst/>
          </a:prstGeom>
          <a:noFill/>
          <a:ln w="12700">
            <a:solidFill>
              <a:schemeClr val="tx1"/>
            </a:solidFill>
            <a:round/>
            <a:headEnd/>
            <a:tailEnd/>
          </a:ln>
          <a:effectLst/>
        </p:spPr>
        <p:txBody>
          <a:bodyPr/>
          <a:lstStyle/>
          <a:p>
            <a:endParaRPr lang="en-US"/>
          </a:p>
        </p:txBody>
      </p:sp>
      <p:sp>
        <p:nvSpPr>
          <p:cNvPr id="1749013" name="Line 21"/>
          <p:cNvSpPr>
            <a:spLocks noChangeShapeType="1"/>
          </p:cNvSpPr>
          <p:nvPr/>
        </p:nvSpPr>
        <p:spPr bwMode="auto">
          <a:xfrm>
            <a:off x="6553200" y="3786188"/>
            <a:ext cx="1524000" cy="0"/>
          </a:xfrm>
          <a:prstGeom prst="line">
            <a:avLst/>
          </a:prstGeom>
          <a:noFill/>
          <a:ln w="12700">
            <a:solidFill>
              <a:schemeClr val="tx1"/>
            </a:solidFill>
            <a:round/>
            <a:headEnd/>
            <a:tailEnd/>
          </a:ln>
          <a:effectLst/>
        </p:spPr>
        <p:txBody>
          <a:bodyPr/>
          <a:lstStyle/>
          <a:p>
            <a:endParaRPr lang="en-US"/>
          </a:p>
        </p:txBody>
      </p:sp>
      <p:sp>
        <p:nvSpPr>
          <p:cNvPr id="1749014" name="Line 22"/>
          <p:cNvSpPr>
            <a:spLocks noChangeShapeType="1"/>
          </p:cNvSpPr>
          <p:nvPr/>
        </p:nvSpPr>
        <p:spPr bwMode="auto">
          <a:xfrm>
            <a:off x="6553200" y="4014788"/>
            <a:ext cx="1524000" cy="0"/>
          </a:xfrm>
          <a:prstGeom prst="line">
            <a:avLst/>
          </a:prstGeom>
          <a:noFill/>
          <a:ln w="12700">
            <a:solidFill>
              <a:schemeClr val="tx1"/>
            </a:solidFill>
            <a:round/>
            <a:headEnd/>
            <a:tailEnd/>
          </a:ln>
          <a:effectLst/>
        </p:spPr>
        <p:txBody>
          <a:bodyPr/>
          <a:lstStyle/>
          <a:p>
            <a:endParaRPr lang="en-US"/>
          </a:p>
        </p:txBody>
      </p:sp>
      <p:sp>
        <p:nvSpPr>
          <p:cNvPr id="1749015" name="Line 23"/>
          <p:cNvSpPr>
            <a:spLocks noChangeShapeType="1"/>
          </p:cNvSpPr>
          <p:nvPr/>
        </p:nvSpPr>
        <p:spPr bwMode="auto">
          <a:xfrm>
            <a:off x="6553200" y="4243388"/>
            <a:ext cx="1524000" cy="0"/>
          </a:xfrm>
          <a:prstGeom prst="line">
            <a:avLst/>
          </a:prstGeom>
          <a:noFill/>
          <a:ln w="12700">
            <a:solidFill>
              <a:schemeClr val="tx1"/>
            </a:solidFill>
            <a:round/>
            <a:headEnd/>
            <a:tailEnd/>
          </a:ln>
          <a:effectLst/>
        </p:spPr>
        <p:txBody>
          <a:bodyPr/>
          <a:lstStyle/>
          <a:p>
            <a:endParaRPr lang="en-US"/>
          </a:p>
        </p:txBody>
      </p:sp>
      <p:sp>
        <p:nvSpPr>
          <p:cNvPr id="1749016" name="Line 24"/>
          <p:cNvSpPr>
            <a:spLocks noChangeShapeType="1"/>
          </p:cNvSpPr>
          <p:nvPr/>
        </p:nvSpPr>
        <p:spPr bwMode="auto">
          <a:xfrm>
            <a:off x="6553200" y="4471988"/>
            <a:ext cx="1524000" cy="0"/>
          </a:xfrm>
          <a:prstGeom prst="line">
            <a:avLst/>
          </a:prstGeom>
          <a:noFill/>
          <a:ln w="12700">
            <a:solidFill>
              <a:schemeClr val="tx1"/>
            </a:solidFill>
            <a:round/>
            <a:headEnd/>
            <a:tailEnd/>
          </a:ln>
          <a:effectLst/>
        </p:spPr>
        <p:txBody>
          <a:bodyPr/>
          <a:lstStyle/>
          <a:p>
            <a:endParaRPr lang="en-US"/>
          </a:p>
        </p:txBody>
      </p:sp>
      <p:sp>
        <p:nvSpPr>
          <p:cNvPr id="1749017" name="AutoShape 25"/>
          <p:cNvSpPr>
            <a:spLocks noChangeArrowheads="1"/>
          </p:cNvSpPr>
          <p:nvPr/>
        </p:nvSpPr>
        <p:spPr bwMode="auto">
          <a:xfrm>
            <a:off x="6477000" y="5005388"/>
            <a:ext cx="1828800" cy="1371600"/>
          </a:xfrm>
          <a:prstGeom prst="can">
            <a:avLst>
              <a:gd name="adj" fmla="val 16574"/>
            </a:avLst>
          </a:prstGeom>
          <a:noFill/>
          <a:ln w="12700">
            <a:solidFill>
              <a:schemeClr val="tx1"/>
            </a:solidFill>
            <a:round/>
            <a:headEnd/>
            <a:tailEnd/>
          </a:ln>
          <a:effectLst/>
        </p:spPr>
        <p:txBody>
          <a:bodyPr wrap="none" anchor="ctr"/>
          <a:lstStyle/>
          <a:p>
            <a:endParaRPr lang="en-US"/>
          </a:p>
        </p:txBody>
      </p:sp>
      <p:sp>
        <p:nvSpPr>
          <p:cNvPr id="1749018" name="Text Box 26"/>
          <p:cNvSpPr txBox="1">
            <a:spLocks noChangeArrowheads="1"/>
          </p:cNvSpPr>
          <p:nvPr/>
        </p:nvSpPr>
        <p:spPr bwMode="auto">
          <a:xfrm>
            <a:off x="2522538" y="2590800"/>
            <a:ext cx="1446212" cy="581025"/>
          </a:xfrm>
          <a:prstGeom prst="rect">
            <a:avLst/>
          </a:prstGeom>
          <a:noFill/>
          <a:ln w="12700">
            <a:noFill/>
            <a:miter lim="800000"/>
            <a:headEnd/>
            <a:tailEnd/>
          </a:ln>
          <a:effectLst/>
        </p:spPr>
        <p:txBody>
          <a:bodyPr wrap="none">
            <a:spAutoFit/>
          </a:bodyPr>
          <a:lstStyle/>
          <a:p>
            <a:pPr algn="ctr"/>
            <a:r>
              <a:rPr lang="en-US" sz="1600">
                <a:solidFill>
                  <a:schemeClr val="tx1"/>
                </a:solidFill>
              </a:rPr>
              <a:t>Physical page</a:t>
            </a:r>
          </a:p>
          <a:p>
            <a:pPr algn="ctr"/>
            <a:r>
              <a:rPr lang="en-US" sz="1600">
                <a:solidFill>
                  <a:schemeClr val="tx1"/>
                </a:solidFill>
              </a:rPr>
              <a:t>base addr</a:t>
            </a:r>
          </a:p>
        </p:txBody>
      </p:sp>
      <p:sp>
        <p:nvSpPr>
          <p:cNvPr id="1749019" name="Text Box 27"/>
          <p:cNvSpPr txBox="1">
            <a:spLocks noChangeArrowheads="1"/>
          </p:cNvSpPr>
          <p:nvPr/>
        </p:nvSpPr>
        <p:spPr bwMode="auto">
          <a:xfrm>
            <a:off x="6426200" y="4638675"/>
            <a:ext cx="16573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749020" name="Line 28"/>
          <p:cNvSpPr>
            <a:spLocks noChangeShapeType="1"/>
          </p:cNvSpPr>
          <p:nvPr/>
        </p:nvSpPr>
        <p:spPr bwMode="auto">
          <a:xfrm>
            <a:off x="3048000" y="3252788"/>
            <a:ext cx="3511550" cy="10144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1" name="Line 29"/>
          <p:cNvSpPr>
            <a:spLocks noChangeShapeType="1"/>
          </p:cNvSpPr>
          <p:nvPr/>
        </p:nvSpPr>
        <p:spPr bwMode="auto">
          <a:xfrm flipV="1">
            <a:off x="3048000" y="2947988"/>
            <a:ext cx="3505200" cy="533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2" name="Line 30"/>
          <p:cNvSpPr>
            <a:spLocks noChangeShapeType="1"/>
          </p:cNvSpPr>
          <p:nvPr/>
        </p:nvSpPr>
        <p:spPr bwMode="auto">
          <a:xfrm flipV="1">
            <a:off x="3048000" y="3581400"/>
            <a:ext cx="3511550" cy="52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3" name="Line 31"/>
          <p:cNvSpPr>
            <a:spLocks noChangeShapeType="1"/>
          </p:cNvSpPr>
          <p:nvPr/>
        </p:nvSpPr>
        <p:spPr bwMode="auto">
          <a:xfrm>
            <a:off x="3048000" y="4548188"/>
            <a:ext cx="3657600" cy="914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4" name="Line 32"/>
          <p:cNvSpPr>
            <a:spLocks noChangeShapeType="1"/>
          </p:cNvSpPr>
          <p:nvPr/>
        </p:nvSpPr>
        <p:spPr bwMode="auto">
          <a:xfrm>
            <a:off x="3048000" y="3862388"/>
            <a:ext cx="3511550" cy="6334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5" name="Line 33"/>
          <p:cNvSpPr>
            <a:spLocks noChangeShapeType="1"/>
          </p:cNvSpPr>
          <p:nvPr/>
        </p:nvSpPr>
        <p:spPr bwMode="auto">
          <a:xfrm flipV="1">
            <a:off x="3048000" y="3124200"/>
            <a:ext cx="3511550" cy="9667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6" name="Line 34"/>
          <p:cNvSpPr>
            <a:spLocks noChangeShapeType="1"/>
          </p:cNvSpPr>
          <p:nvPr/>
        </p:nvSpPr>
        <p:spPr bwMode="auto">
          <a:xfrm flipV="1">
            <a:off x="3048000" y="3810000"/>
            <a:ext cx="3511550" cy="5095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7" name="Line 35"/>
          <p:cNvSpPr>
            <a:spLocks noChangeShapeType="1"/>
          </p:cNvSpPr>
          <p:nvPr/>
        </p:nvSpPr>
        <p:spPr bwMode="auto">
          <a:xfrm flipV="1">
            <a:off x="3048000" y="4038600"/>
            <a:ext cx="3511550" cy="814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29" name="Line 37"/>
          <p:cNvSpPr>
            <a:spLocks noChangeShapeType="1"/>
          </p:cNvSpPr>
          <p:nvPr/>
        </p:nvSpPr>
        <p:spPr bwMode="auto">
          <a:xfrm>
            <a:off x="3048000" y="5081588"/>
            <a:ext cx="3657600" cy="6858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30" name="Line 38"/>
          <p:cNvSpPr>
            <a:spLocks noChangeShapeType="1"/>
          </p:cNvSpPr>
          <p:nvPr/>
        </p:nvSpPr>
        <p:spPr bwMode="auto">
          <a:xfrm flipV="1">
            <a:off x="3048000" y="3352800"/>
            <a:ext cx="3511550" cy="1957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31" name="Line 39"/>
          <p:cNvSpPr>
            <a:spLocks noChangeShapeType="1"/>
          </p:cNvSpPr>
          <p:nvPr/>
        </p:nvSpPr>
        <p:spPr bwMode="auto">
          <a:xfrm>
            <a:off x="3048000" y="5462588"/>
            <a:ext cx="3657600" cy="6858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33" name="Rectangle 41"/>
          <p:cNvSpPr>
            <a:spLocks noChangeArrowheads="1"/>
          </p:cNvSpPr>
          <p:nvPr/>
        </p:nvSpPr>
        <p:spPr bwMode="auto">
          <a:xfrm>
            <a:off x="6629400" y="53863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49034" name="Rectangle 42"/>
          <p:cNvSpPr>
            <a:spLocks noChangeArrowheads="1"/>
          </p:cNvSpPr>
          <p:nvPr/>
        </p:nvSpPr>
        <p:spPr bwMode="auto">
          <a:xfrm>
            <a:off x="6629400" y="56911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49035" name="Rectangle 43"/>
          <p:cNvSpPr>
            <a:spLocks noChangeArrowheads="1"/>
          </p:cNvSpPr>
          <p:nvPr/>
        </p:nvSpPr>
        <p:spPr bwMode="auto">
          <a:xfrm>
            <a:off x="6629400" y="59959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49037" name="Line 45"/>
          <p:cNvSpPr>
            <a:spLocks noChangeShapeType="1"/>
          </p:cNvSpPr>
          <p:nvPr/>
        </p:nvSpPr>
        <p:spPr bwMode="auto">
          <a:xfrm>
            <a:off x="2514600" y="3114675"/>
            <a:ext cx="0" cy="2514600"/>
          </a:xfrm>
          <a:prstGeom prst="line">
            <a:avLst/>
          </a:prstGeom>
          <a:noFill/>
          <a:ln w="12700">
            <a:solidFill>
              <a:schemeClr val="tx1"/>
            </a:solidFill>
            <a:round/>
            <a:headEnd/>
            <a:tailEnd/>
          </a:ln>
          <a:effectLst/>
        </p:spPr>
        <p:txBody>
          <a:bodyPr/>
          <a:lstStyle/>
          <a:p>
            <a:endParaRPr lang="en-US"/>
          </a:p>
        </p:txBody>
      </p:sp>
      <p:sp>
        <p:nvSpPr>
          <p:cNvPr id="1749038" name="Text Box 46"/>
          <p:cNvSpPr txBox="1">
            <a:spLocks noChangeArrowheads="1"/>
          </p:cNvSpPr>
          <p:nvPr/>
        </p:nvSpPr>
        <p:spPr bwMode="auto">
          <a:xfrm>
            <a:off x="6629400" y="6300788"/>
            <a:ext cx="1555750" cy="366712"/>
          </a:xfrm>
          <a:prstGeom prst="rect">
            <a:avLst/>
          </a:prstGeom>
          <a:noFill/>
          <a:ln w="12700">
            <a:noFill/>
            <a:miter lim="800000"/>
            <a:headEnd/>
            <a:tailEnd/>
          </a:ln>
          <a:effectLst/>
        </p:spPr>
        <p:txBody>
          <a:bodyPr wrap="none">
            <a:spAutoFit/>
          </a:bodyPr>
          <a:lstStyle/>
          <a:p>
            <a:r>
              <a:rPr lang="en-US" b="1">
                <a:solidFill>
                  <a:schemeClr val="tx1"/>
                </a:solidFill>
              </a:rPr>
              <a:t>Disk storage</a:t>
            </a:r>
          </a:p>
        </p:txBody>
      </p:sp>
      <p:sp>
        <p:nvSpPr>
          <p:cNvPr id="1749039" name="Rectangle 47"/>
          <p:cNvSpPr>
            <a:spLocks noChangeArrowheads="1"/>
          </p:cNvSpPr>
          <p:nvPr/>
        </p:nvSpPr>
        <p:spPr bwMode="auto">
          <a:xfrm>
            <a:off x="990600" y="1066800"/>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49040" name="Text Box 48"/>
          <p:cNvSpPr txBox="1">
            <a:spLocks noChangeArrowheads="1"/>
          </p:cNvSpPr>
          <p:nvPr/>
        </p:nvSpPr>
        <p:spPr bwMode="auto">
          <a:xfrm>
            <a:off x="838200" y="785813"/>
            <a:ext cx="1436688" cy="336550"/>
          </a:xfrm>
          <a:prstGeom prst="rect">
            <a:avLst/>
          </a:prstGeom>
          <a:noFill/>
          <a:ln w="12700">
            <a:noFill/>
            <a:miter lim="800000"/>
            <a:headEnd/>
            <a:tailEnd/>
          </a:ln>
          <a:effectLst/>
        </p:spPr>
        <p:txBody>
          <a:bodyPr wrap="none">
            <a:spAutoFit/>
          </a:bodyPr>
          <a:lstStyle/>
          <a:p>
            <a:r>
              <a:rPr lang="en-US" sz="1600">
                <a:solidFill>
                  <a:schemeClr val="tx1"/>
                </a:solidFill>
              </a:rPr>
              <a:t>Virtual page #</a:t>
            </a:r>
          </a:p>
        </p:txBody>
      </p:sp>
      <p:sp>
        <p:nvSpPr>
          <p:cNvPr id="1749041" name="Text Box 49"/>
          <p:cNvSpPr txBox="1">
            <a:spLocks noChangeArrowheads="1"/>
          </p:cNvSpPr>
          <p:nvPr/>
        </p:nvSpPr>
        <p:spPr bwMode="auto">
          <a:xfrm>
            <a:off x="2254250" y="2833688"/>
            <a:ext cx="319088" cy="336550"/>
          </a:xfrm>
          <a:prstGeom prst="rect">
            <a:avLst/>
          </a:prstGeom>
          <a:noFill/>
          <a:ln w="12700">
            <a:noFill/>
            <a:miter lim="800000"/>
            <a:headEnd/>
            <a:tailEnd/>
          </a:ln>
          <a:effectLst/>
        </p:spPr>
        <p:txBody>
          <a:bodyPr wrap="none">
            <a:spAutoFit/>
          </a:bodyPr>
          <a:lstStyle/>
          <a:p>
            <a:r>
              <a:rPr lang="en-US" sz="1600">
                <a:solidFill>
                  <a:schemeClr val="tx1"/>
                </a:solidFill>
              </a:rPr>
              <a:t>V</a:t>
            </a:r>
          </a:p>
        </p:txBody>
      </p:sp>
      <p:sp>
        <p:nvSpPr>
          <p:cNvPr id="1749042" name="Text Box 50"/>
          <p:cNvSpPr txBox="1">
            <a:spLocks noChangeArrowheads="1"/>
          </p:cNvSpPr>
          <p:nvPr/>
        </p:nvSpPr>
        <p:spPr bwMode="auto">
          <a:xfrm>
            <a:off x="2300288" y="3074988"/>
            <a:ext cx="290512" cy="2606675"/>
          </a:xfrm>
          <a:prstGeom prst="rect">
            <a:avLst/>
          </a:prstGeom>
          <a:noFill/>
          <a:ln w="12700">
            <a:noFill/>
            <a:miter lim="800000"/>
            <a:headEnd/>
            <a:tailEnd/>
          </a:ln>
          <a:effectLst/>
        </p:spPr>
        <p:txBody>
          <a:bodyPr wrap="none">
            <a:spAutoFit/>
          </a:bodyPr>
          <a:lstStyle/>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0</a:t>
            </a:r>
          </a:p>
          <a:p>
            <a:r>
              <a:rPr lang="en-US" sz="1500">
                <a:solidFill>
                  <a:schemeClr val="tx1"/>
                </a:solidFill>
              </a:rPr>
              <a:t>1</a:t>
            </a:r>
          </a:p>
          <a:p>
            <a:r>
              <a:rPr lang="en-US" sz="1500">
                <a:solidFill>
                  <a:schemeClr val="tx1"/>
                </a:solidFill>
              </a:rPr>
              <a:t>0</a:t>
            </a:r>
          </a:p>
          <a:p>
            <a:r>
              <a:rPr lang="en-US" sz="1500">
                <a:solidFill>
                  <a:schemeClr val="tx1"/>
                </a:solidFill>
              </a:rPr>
              <a:t>1</a:t>
            </a:r>
          </a:p>
          <a:p>
            <a:r>
              <a:rPr lang="en-US" sz="1500">
                <a:solidFill>
                  <a:schemeClr val="tx1"/>
                </a:solidFill>
              </a:rPr>
              <a:t>0</a:t>
            </a:r>
          </a:p>
        </p:txBody>
      </p:sp>
      <p:sp>
        <p:nvSpPr>
          <p:cNvPr id="1749044" name="Line 52"/>
          <p:cNvSpPr>
            <a:spLocks noChangeShapeType="1"/>
          </p:cNvSpPr>
          <p:nvPr/>
        </p:nvSpPr>
        <p:spPr bwMode="auto">
          <a:xfrm>
            <a:off x="1524000" y="3886200"/>
            <a:ext cx="762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89"/>
          <p:cNvGrpSpPr>
            <a:grpSpLocks/>
          </p:cNvGrpSpPr>
          <p:nvPr/>
        </p:nvGrpSpPr>
        <p:grpSpPr bwMode="auto">
          <a:xfrm>
            <a:off x="3581400" y="714375"/>
            <a:ext cx="2900363" cy="2028825"/>
            <a:chOff x="2060" y="450"/>
            <a:chExt cx="1827" cy="1278"/>
          </a:xfrm>
        </p:grpSpPr>
        <p:sp>
          <p:nvSpPr>
            <p:cNvPr id="1749047" name="Rectangle 55"/>
            <p:cNvSpPr>
              <a:spLocks noChangeArrowheads="1"/>
            </p:cNvSpPr>
            <p:nvPr/>
          </p:nvSpPr>
          <p:spPr bwMode="auto">
            <a:xfrm>
              <a:off x="3020" y="777"/>
              <a:ext cx="816" cy="720"/>
            </a:xfrm>
            <a:prstGeom prst="rect">
              <a:avLst/>
            </a:prstGeom>
            <a:noFill/>
            <a:ln w="12700">
              <a:solidFill>
                <a:schemeClr val="tx1"/>
              </a:solidFill>
              <a:miter lim="800000"/>
              <a:headEnd/>
              <a:tailEnd/>
            </a:ln>
            <a:effectLst/>
          </p:spPr>
          <p:txBody>
            <a:bodyPr wrap="none" anchor="ctr"/>
            <a:lstStyle/>
            <a:p>
              <a:endParaRPr lang="en-US"/>
            </a:p>
          </p:txBody>
        </p:sp>
        <p:sp>
          <p:nvSpPr>
            <p:cNvPr id="1749049" name="Line 57"/>
            <p:cNvSpPr>
              <a:spLocks noChangeShapeType="1"/>
            </p:cNvSpPr>
            <p:nvPr/>
          </p:nvSpPr>
          <p:spPr bwMode="auto">
            <a:xfrm>
              <a:off x="3020" y="921"/>
              <a:ext cx="816" cy="0"/>
            </a:xfrm>
            <a:prstGeom prst="line">
              <a:avLst/>
            </a:prstGeom>
            <a:noFill/>
            <a:ln w="12700">
              <a:solidFill>
                <a:schemeClr val="tx1"/>
              </a:solidFill>
              <a:round/>
              <a:headEnd/>
              <a:tailEnd/>
            </a:ln>
            <a:effectLst/>
          </p:spPr>
          <p:txBody>
            <a:bodyPr/>
            <a:lstStyle/>
            <a:p>
              <a:endParaRPr lang="en-US"/>
            </a:p>
          </p:txBody>
        </p:sp>
        <p:sp>
          <p:nvSpPr>
            <p:cNvPr id="1749050" name="Line 58"/>
            <p:cNvSpPr>
              <a:spLocks noChangeShapeType="1"/>
            </p:cNvSpPr>
            <p:nvPr/>
          </p:nvSpPr>
          <p:spPr bwMode="auto">
            <a:xfrm>
              <a:off x="3020" y="1065"/>
              <a:ext cx="816" cy="0"/>
            </a:xfrm>
            <a:prstGeom prst="line">
              <a:avLst/>
            </a:prstGeom>
            <a:noFill/>
            <a:ln w="12700">
              <a:solidFill>
                <a:schemeClr val="tx1"/>
              </a:solidFill>
              <a:round/>
              <a:headEnd/>
              <a:tailEnd/>
            </a:ln>
            <a:effectLst/>
          </p:spPr>
          <p:txBody>
            <a:bodyPr/>
            <a:lstStyle/>
            <a:p>
              <a:endParaRPr lang="en-US"/>
            </a:p>
          </p:txBody>
        </p:sp>
        <p:sp>
          <p:nvSpPr>
            <p:cNvPr id="1749051" name="Line 59"/>
            <p:cNvSpPr>
              <a:spLocks noChangeShapeType="1"/>
            </p:cNvSpPr>
            <p:nvPr/>
          </p:nvSpPr>
          <p:spPr bwMode="auto">
            <a:xfrm>
              <a:off x="3020" y="1209"/>
              <a:ext cx="816" cy="0"/>
            </a:xfrm>
            <a:prstGeom prst="line">
              <a:avLst/>
            </a:prstGeom>
            <a:noFill/>
            <a:ln w="12700">
              <a:solidFill>
                <a:schemeClr val="tx1"/>
              </a:solidFill>
              <a:round/>
              <a:headEnd/>
              <a:tailEnd/>
            </a:ln>
            <a:effectLst/>
          </p:spPr>
          <p:txBody>
            <a:bodyPr/>
            <a:lstStyle/>
            <a:p>
              <a:endParaRPr lang="en-US"/>
            </a:p>
          </p:txBody>
        </p:sp>
        <p:sp>
          <p:nvSpPr>
            <p:cNvPr id="1749052" name="Line 60"/>
            <p:cNvSpPr>
              <a:spLocks noChangeShapeType="1"/>
            </p:cNvSpPr>
            <p:nvPr/>
          </p:nvSpPr>
          <p:spPr bwMode="auto">
            <a:xfrm>
              <a:off x="3020" y="1353"/>
              <a:ext cx="816" cy="0"/>
            </a:xfrm>
            <a:prstGeom prst="line">
              <a:avLst/>
            </a:prstGeom>
            <a:noFill/>
            <a:ln w="12700">
              <a:solidFill>
                <a:schemeClr val="tx1"/>
              </a:solidFill>
              <a:round/>
              <a:headEnd/>
              <a:tailEnd/>
            </a:ln>
            <a:effectLst/>
          </p:spPr>
          <p:txBody>
            <a:bodyPr/>
            <a:lstStyle/>
            <a:p>
              <a:endParaRPr lang="en-US"/>
            </a:p>
          </p:txBody>
        </p:sp>
        <p:sp>
          <p:nvSpPr>
            <p:cNvPr id="1749055" name="Rectangle 63"/>
            <p:cNvSpPr>
              <a:spLocks noChangeArrowheads="1"/>
            </p:cNvSpPr>
            <p:nvPr/>
          </p:nvSpPr>
          <p:spPr bwMode="auto">
            <a:xfrm>
              <a:off x="2060" y="777"/>
              <a:ext cx="960" cy="720"/>
            </a:xfrm>
            <a:prstGeom prst="rect">
              <a:avLst/>
            </a:prstGeom>
            <a:noFill/>
            <a:ln w="12700">
              <a:solidFill>
                <a:schemeClr val="tx1"/>
              </a:solidFill>
              <a:miter lim="800000"/>
              <a:headEnd/>
              <a:tailEnd/>
            </a:ln>
            <a:effectLst/>
          </p:spPr>
          <p:txBody>
            <a:bodyPr wrap="none" anchor="ctr"/>
            <a:lstStyle/>
            <a:p>
              <a:endParaRPr lang="en-US"/>
            </a:p>
          </p:txBody>
        </p:sp>
        <p:sp>
          <p:nvSpPr>
            <p:cNvPr id="1749056" name="Line 64"/>
            <p:cNvSpPr>
              <a:spLocks noChangeShapeType="1"/>
            </p:cNvSpPr>
            <p:nvPr/>
          </p:nvSpPr>
          <p:spPr bwMode="auto">
            <a:xfrm>
              <a:off x="2060" y="921"/>
              <a:ext cx="960" cy="0"/>
            </a:xfrm>
            <a:prstGeom prst="line">
              <a:avLst/>
            </a:prstGeom>
            <a:noFill/>
            <a:ln w="12700">
              <a:solidFill>
                <a:schemeClr val="tx1"/>
              </a:solidFill>
              <a:round/>
              <a:headEnd/>
              <a:tailEnd/>
            </a:ln>
            <a:effectLst/>
          </p:spPr>
          <p:txBody>
            <a:bodyPr/>
            <a:lstStyle/>
            <a:p>
              <a:endParaRPr lang="en-US"/>
            </a:p>
          </p:txBody>
        </p:sp>
        <p:sp>
          <p:nvSpPr>
            <p:cNvPr id="1749057" name="Line 65"/>
            <p:cNvSpPr>
              <a:spLocks noChangeShapeType="1"/>
            </p:cNvSpPr>
            <p:nvPr/>
          </p:nvSpPr>
          <p:spPr bwMode="auto">
            <a:xfrm>
              <a:off x="2060" y="1065"/>
              <a:ext cx="960" cy="0"/>
            </a:xfrm>
            <a:prstGeom prst="line">
              <a:avLst/>
            </a:prstGeom>
            <a:noFill/>
            <a:ln w="12700">
              <a:solidFill>
                <a:schemeClr val="tx1"/>
              </a:solidFill>
              <a:round/>
              <a:headEnd/>
              <a:tailEnd/>
            </a:ln>
            <a:effectLst/>
          </p:spPr>
          <p:txBody>
            <a:bodyPr/>
            <a:lstStyle/>
            <a:p>
              <a:endParaRPr lang="en-US"/>
            </a:p>
          </p:txBody>
        </p:sp>
        <p:sp>
          <p:nvSpPr>
            <p:cNvPr id="1749058" name="Line 66"/>
            <p:cNvSpPr>
              <a:spLocks noChangeShapeType="1"/>
            </p:cNvSpPr>
            <p:nvPr/>
          </p:nvSpPr>
          <p:spPr bwMode="auto">
            <a:xfrm>
              <a:off x="2060" y="1209"/>
              <a:ext cx="960" cy="0"/>
            </a:xfrm>
            <a:prstGeom prst="line">
              <a:avLst/>
            </a:prstGeom>
            <a:noFill/>
            <a:ln w="12700">
              <a:solidFill>
                <a:schemeClr val="tx1"/>
              </a:solidFill>
              <a:round/>
              <a:headEnd/>
              <a:tailEnd/>
            </a:ln>
            <a:effectLst/>
          </p:spPr>
          <p:txBody>
            <a:bodyPr/>
            <a:lstStyle/>
            <a:p>
              <a:endParaRPr lang="en-US"/>
            </a:p>
          </p:txBody>
        </p:sp>
        <p:sp>
          <p:nvSpPr>
            <p:cNvPr id="1749059" name="Line 67"/>
            <p:cNvSpPr>
              <a:spLocks noChangeShapeType="1"/>
            </p:cNvSpPr>
            <p:nvPr/>
          </p:nvSpPr>
          <p:spPr bwMode="auto">
            <a:xfrm>
              <a:off x="2060" y="1353"/>
              <a:ext cx="960" cy="0"/>
            </a:xfrm>
            <a:prstGeom prst="line">
              <a:avLst/>
            </a:prstGeom>
            <a:noFill/>
            <a:ln w="12700">
              <a:solidFill>
                <a:schemeClr val="tx1"/>
              </a:solidFill>
              <a:round/>
              <a:headEnd/>
              <a:tailEnd/>
            </a:ln>
            <a:effectLst/>
          </p:spPr>
          <p:txBody>
            <a:bodyPr/>
            <a:lstStyle/>
            <a:p>
              <a:endParaRPr lang="en-US"/>
            </a:p>
          </p:txBody>
        </p:sp>
        <p:sp>
          <p:nvSpPr>
            <p:cNvPr id="1749062" name="Text Box 70"/>
            <p:cNvSpPr txBox="1">
              <a:spLocks noChangeArrowheads="1"/>
            </p:cNvSpPr>
            <p:nvPr/>
          </p:nvSpPr>
          <p:spPr bwMode="auto">
            <a:xfrm>
              <a:off x="2060" y="777"/>
              <a:ext cx="183" cy="778"/>
            </a:xfrm>
            <a:prstGeom prst="rect">
              <a:avLst/>
            </a:prstGeom>
            <a:noFill/>
            <a:ln w="12700">
              <a:noFill/>
              <a:miter lim="800000"/>
              <a:headEnd/>
              <a:tailEnd/>
            </a:ln>
            <a:effectLst/>
          </p:spPr>
          <p:txBody>
            <a:bodyPr wrap="none">
              <a:spAutoFit/>
            </a:bodyPr>
            <a:lstStyle/>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0</a:t>
              </a:r>
            </a:p>
            <a:p>
              <a:r>
                <a:rPr lang="en-US" sz="1500">
                  <a:solidFill>
                    <a:schemeClr val="tx1"/>
                  </a:solidFill>
                </a:rPr>
                <a:t>1</a:t>
              </a:r>
            </a:p>
          </p:txBody>
        </p:sp>
        <p:sp>
          <p:nvSpPr>
            <p:cNvPr id="1749063" name="Line 71"/>
            <p:cNvSpPr>
              <a:spLocks noChangeShapeType="1"/>
            </p:cNvSpPr>
            <p:nvPr/>
          </p:nvSpPr>
          <p:spPr bwMode="auto">
            <a:xfrm>
              <a:off x="2204" y="777"/>
              <a:ext cx="0" cy="720"/>
            </a:xfrm>
            <a:prstGeom prst="line">
              <a:avLst/>
            </a:prstGeom>
            <a:noFill/>
            <a:ln w="12700">
              <a:solidFill>
                <a:schemeClr val="tx1"/>
              </a:solidFill>
              <a:round/>
              <a:headEnd/>
              <a:tailEnd/>
            </a:ln>
            <a:effectLst/>
          </p:spPr>
          <p:txBody>
            <a:bodyPr/>
            <a:lstStyle/>
            <a:p>
              <a:endParaRPr lang="en-US"/>
            </a:p>
          </p:txBody>
        </p:sp>
        <p:sp>
          <p:nvSpPr>
            <p:cNvPr id="1749064" name="Text Box 72"/>
            <p:cNvSpPr txBox="1">
              <a:spLocks noChangeArrowheads="1"/>
            </p:cNvSpPr>
            <p:nvPr/>
          </p:nvSpPr>
          <p:spPr bwMode="auto">
            <a:xfrm>
              <a:off x="2396" y="600"/>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749065" name="Text Box 73"/>
            <p:cNvSpPr txBox="1">
              <a:spLocks noChangeArrowheads="1"/>
            </p:cNvSpPr>
            <p:nvPr/>
          </p:nvSpPr>
          <p:spPr bwMode="auto">
            <a:xfrm>
              <a:off x="2976" y="450"/>
              <a:ext cx="911" cy="366"/>
            </a:xfrm>
            <a:prstGeom prst="rect">
              <a:avLst/>
            </a:prstGeom>
            <a:noFill/>
            <a:ln w="12700">
              <a:noFill/>
              <a:miter lim="800000"/>
              <a:headEnd/>
              <a:tailEnd/>
            </a:ln>
            <a:effectLst/>
          </p:spPr>
          <p:txBody>
            <a:bodyPr wrap="none">
              <a:spAutoFit/>
            </a:bodyPr>
            <a:lstStyle/>
            <a:p>
              <a:pPr algn="ctr"/>
              <a:r>
                <a:rPr lang="en-US" sz="1600">
                  <a:solidFill>
                    <a:schemeClr val="tx1"/>
                  </a:solidFill>
                </a:rPr>
                <a:t>Physical page</a:t>
              </a:r>
            </a:p>
            <a:p>
              <a:pPr algn="ctr"/>
              <a:r>
                <a:rPr lang="en-US" sz="1600">
                  <a:solidFill>
                    <a:schemeClr val="tx1"/>
                  </a:solidFill>
                </a:rPr>
                <a:t>base addr</a:t>
              </a:r>
            </a:p>
          </p:txBody>
        </p:sp>
        <p:sp>
          <p:nvSpPr>
            <p:cNvPr id="1749066" name="Text Box 74"/>
            <p:cNvSpPr txBox="1">
              <a:spLocks noChangeArrowheads="1"/>
            </p:cNvSpPr>
            <p:nvPr/>
          </p:nvSpPr>
          <p:spPr bwMode="auto">
            <a:xfrm>
              <a:off x="2060" y="600"/>
              <a:ext cx="201" cy="212"/>
            </a:xfrm>
            <a:prstGeom prst="rect">
              <a:avLst/>
            </a:prstGeom>
            <a:noFill/>
            <a:ln w="12700">
              <a:noFill/>
              <a:miter lim="800000"/>
              <a:headEnd/>
              <a:tailEnd/>
            </a:ln>
            <a:effectLst/>
          </p:spPr>
          <p:txBody>
            <a:bodyPr wrap="none">
              <a:spAutoFit/>
            </a:bodyPr>
            <a:lstStyle/>
            <a:p>
              <a:r>
                <a:rPr lang="en-US" sz="1600">
                  <a:solidFill>
                    <a:schemeClr val="tx1"/>
                  </a:solidFill>
                </a:rPr>
                <a:t>V</a:t>
              </a:r>
            </a:p>
          </p:txBody>
        </p:sp>
        <p:sp>
          <p:nvSpPr>
            <p:cNvPr id="1749067" name="Text Box 75"/>
            <p:cNvSpPr txBox="1">
              <a:spLocks noChangeArrowheads="1"/>
            </p:cNvSpPr>
            <p:nvPr/>
          </p:nvSpPr>
          <p:spPr bwMode="auto">
            <a:xfrm>
              <a:off x="2828" y="1497"/>
              <a:ext cx="396" cy="231"/>
            </a:xfrm>
            <a:prstGeom prst="rect">
              <a:avLst/>
            </a:prstGeom>
            <a:noFill/>
            <a:ln w="12700">
              <a:noFill/>
              <a:miter lim="800000"/>
              <a:headEnd/>
              <a:tailEnd/>
            </a:ln>
            <a:effectLst/>
          </p:spPr>
          <p:txBody>
            <a:bodyPr wrap="none">
              <a:spAutoFit/>
            </a:bodyPr>
            <a:lstStyle/>
            <a:p>
              <a:r>
                <a:rPr lang="en-US" b="1">
                  <a:solidFill>
                    <a:schemeClr val="tx1"/>
                  </a:solidFill>
                </a:rPr>
                <a:t>TLB</a:t>
              </a:r>
            </a:p>
          </p:txBody>
        </p:sp>
      </p:grpSp>
      <p:sp>
        <p:nvSpPr>
          <p:cNvPr id="1749069" name="Text Box 77"/>
          <p:cNvSpPr txBox="1">
            <a:spLocks noChangeArrowheads="1"/>
          </p:cNvSpPr>
          <p:nvPr/>
        </p:nvSpPr>
        <p:spPr bwMode="auto">
          <a:xfrm>
            <a:off x="2146300" y="5691188"/>
            <a:ext cx="2292350" cy="641350"/>
          </a:xfrm>
          <a:prstGeom prst="rect">
            <a:avLst/>
          </a:prstGeom>
          <a:noFill/>
          <a:ln w="12700">
            <a:noFill/>
            <a:miter lim="800000"/>
            <a:headEnd/>
            <a:tailEnd/>
          </a:ln>
          <a:effectLst/>
        </p:spPr>
        <p:txBody>
          <a:bodyPr wrap="none">
            <a:spAutoFit/>
          </a:bodyPr>
          <a:lstStyle/>
          <a:p>
            <a:pPr algn="ctr"/>
            <a:r>
              <a:rPr lang="en-US" b="1">
                <a:solidFill>
                  <a:schemeClr val="tx1"/>
                </a:solidFill>
              </a:rPr>
              <a:t>Page Table</a:t>
            </a:r>
          </a:p>
          <a:p>
            <a:pPr algn="ctr"/>
            <a:r>
              <a:rPr lang="en-US">
                <a:solidFill>
                  <a:schemeClr val="tx1"/>
                </a:solidFill>
              </a:rPr>
              <a:t>(in physical memory)</a:t>
            </a:r>
          </a:p>
        </p:txBody>
      </p:sp>
      <p:grpSp>
        <p:nvGrpSpPr>
          <p:cNvPr id="3" name="Group 85"/>
          <p:cNvGrpSpPr>
            <a:grpSpLocks/>
          </p:cNvGrpSpPr>
          <p:nvPr/>
        </p:nvGrpSpPr>
        <p:grpSpPr bwMode="auto">
          <a:xfrm>
            <a:off x="5638800" y="1371600"/>
            <a:ext cx="920750" cy="3124200"/>
            <a:chOff x="3356" y="801"/>
            <a:chExt cx="580" cy="2031"/>
          </a:xfrm>
        </p:grpSpPr>
        <p:sp>
          <p:nvSpPr>
            <p:cNvPr id="1749070" name="Line 78"/>
            <p:cNvSpPr>
              <a:spLocks noChangeShapeType="1"/>
            </p:cNvSpPr>
            <p:nvPr/>
          </p:nvSpPr>
          <p:spPr bwMode="auto">
            <a:xfrm>
              <a:off x="3356" y="801"/>
              <a:ext cx="580" cy="1311"/>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71" name="Line 79"/>
            <p:cNvSpPr>
              <a:spLocks noChangeShapeType="1"/>
            </p:cNvSpPr>
            <p:nvPr/>
          </p:nvSpPr>
          <p:spPr bwMode="auto">
            <a:xfrm>
              <a:off x="3356" y="945"/>
              <a:ext cx="576" cy="9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72" name="Line 80"/>
            <p:cNvSpPr>
              <a:spLocks noChangeShapeType="1"/>
            </p:cNvSpPr>
            <p:nvPr/>
          </p:nvSpPr>
          <p:spPr bwMode="auto">
            <a:xfrm>
              <a:off x="3356" y="1089"/>
              <a:ext cx="580" cy="1311"/>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9073" name="Line 81"/>
            <p:cNvSpPr>
              <a:spLocks noChangeShapeType="1"/>
            </p:cNvSpPr>
            <p:nvPr/>
          </p:nvSpPr>
          <p:spPr bwMode="auto">
            <a:xfrm>
              <a:off x="3356" y="1329"/>
              <a:ext cx="580" cy="1503"/>
            </a:xfrm>
            <a:prstGeom prst="line">
              <a:avLst/>
            </a:prstGeom>
            <a:noFill/>
            <a:ln w="12700">
              <a:solidFill>
                <a:schemeClr val="tx1"/>
              </a:solidFill>
              <a:round/>
              <a:headEnd type="oval" w="med" len="med"/>
              <a:tailEnd type="triangle" w="med" len="med"/>
            </a:ln>
            <a:effectLst/>
          </p:spPr>
          <p:txBody>
            <a:bodyPr/>
            <a:lstStyle/>
            <a:p>
              <a:endParaRPr lang="en-US"/>
            </a:p>
          </p:txBody>
        </p:sp>
      </p:grpSp>
      <p:sp>
        <p:nvSpPr>
          <p:cNvPr id="1749074" name="Line 82"/>
          <p:cNvSpPr>
            <a:spLocks noChangeShapeType="1"/>
          </p:cNvSpPr>
          <p:nvPr/>
        </p:nvSpPr>
        <p:spPr bwMode="auto">
          <a:xfrm>
            <a:off x="1530350" y="1295400"/>
            <a:ext cx="0" cy="2590800"/>
          </a:xfrm>
          <a:prstGeom prst="line">
            <a:avLst/>
          </a:prstGeom>
          <a:noFill/>
          <a:ln w="12700">
            <a:solidFill>
              <a:schemeClr val="tx1"/>
            </a:solidFill>
            <a:round/>
            <a:headEnd/>
            <a:tailEnd/>
          </a:ln>
          <a:effectLst/>
        </p:spPr>
        <p:txBody>
          <a:bodyPr/>
          <a:lstStyle/>
          <a:p>
            <a:endParaRPr lang="en-US"/>
          </a:p>
        </p:txBody>
      </p:sp>
      <p:grpSp>
        <p:nvGrpSpPr>
          <p:cNvPr id="4" name="Group 88"/>
          <p:cNvGrpSpPr>
            <a:grpSpLocks/>
          </p:cNvGrpSpPr>
          <p:nvPr/>
        </p:nvGrpSpPr>
        <p:grpSpPr bwMode="auto">
          <a:xfrm>
            <a:off x="1530350" y="1409700"/>
            <a:ext cx="2819400" cy="1219200"/>
            <a:chOff x="768" y="816"/>
            <a:chExt cx="1776" cy="768"/>
          </a:xfrm>
        </p:grpSpPr>
        <p:sp>
          <p:nvSpPr>
            <p:cNvPr id="1749061" name="Line 69"/>
            <p:cNvSpPr>
              <a:spLocks noChangeShapeType="1"/>
            </p:cNvSpPr>
            <p:nvPr/>
          </p:nvSpPr>
          <p:spPr bwMode="auto">
            <a:xfrm>
              <a:off x="768" y="1584"/>
              <a:ext cx="1776" cy="0"/>
            </a:xfrm>
            <a:prstGeom prst="line">
              <a:avLst/>
            </a:prstGeom>
            <a:noFill/>
            <a:ln w="12700">
              <a:solidFill>
                <a:schemeClr val="tx1"/>
              </a:solidFill>
              <a:round/>
              <a:headEnd/>
              <a:tailEnd/>
            </a:ln>
            <a:effectLst/>
          </p:spPr>
          <p:txBody>
            <a:bodyPr/>
            <a:lstStyle/>
            <a:p>
              <a:endParaRPr lang="en-US"/>
            </a:p>
          </p:txBody>
        </p:sp>
        <p:sp>
          <p:nvSpPr>
            <p:cNvPr id="1749078" name="Line 86"/>
            <p:cNvSpPr>
              <a:spLocks noChangeShapeType="1"/>
            </p:cNvSpPr>
            <p:nvPr/>
          </p:nvSpPr>
          <p:spPr bwMode="auto">
            <a:xfrm flipV="1">
              <a:off x="2544" y="816"/>
              <a:ext cx="0" cy="768"/>
            </a:xfrm>
            <a:prstGeom prst="line">
              <a:avLst/>
            </a:prstGeom>
            <a:noFill/>
            <a:ln w="12700">
              <a:solidFill>
                <a:schemeClr val="tx1"/>
              </a:solidFill>
              <a:round/>
              <a:headEnd/>
              <a:tailEnd type="triangle" w="med" len="med"/>
            </a:ln>
            <a:effectLst/>
          </p:spPr>
          <p:txBody>
            <a:bodyPr/>
            <a:lstStyle/>
            <a:p>
              <a:endParaRPr lang="en-US"/>
            </a:p>
          </p:txBody>
        </p:sp>
      </p:grpSp>
      <p:sp>
        <p:nvSpPr>
          <p:cNvPr id="73" name="TextBox 72"/>
          <p:cNvSpPr txBox="1"/>
          <p:nvPr/>
        </p:nvSpPr>
        <p:spPr>
          <a:xfrm rot="16200000">
            <a:off x="-183730" y="3238080"/>
            <a:ext cx="2121093" cy="369332"/>
          </a:xfrm>
          <a:prstGeom prst="rect">
            <a:avLst/>
          </a:prstGeom>
          <a:noFill/>
          <a:ln>
            <a:solidFill>
              <a:schemeClr val="tx1"/>
            </a:solidFill>
          </a:ln>
        </p:spPr>
        <p:txBody>
          <a:bodyPr wrap="none" rtlCol="0">
            <a:spAutoFit/>
          </a:bodyPr>
          <a:lstStyle/>
          <a:p>
            <a:r>
              <a:rPr lang="en-US" dirty="0" smtClean="0">
                <a:solidFill>
                  <a:schemeClr val="tx1"/>
                </a:solidFill>
              </a:rPr>
              <a:t>Page table register</a:t>
            </a:r>
            <a:endParaRPr lang="en-US" dirty="0">
              <a:solidFill>
                <a:schemeClr val="tx1"/>
              </a:solidFill>
            </a:endParaRPr>
          </a:p>
        </p:txBody>
      </p:sp>
      <p:cxnSp>
        <p:nvCxnSpPr>
          <p:cNvPr id="74" name="Straight Arrow Connector 73"/>
          <p:cNvCxnSpPr/>
          <p:nvPr/>
        </p:nvCxnSpPr>
        <p:spPr bwMode="auto">
          <a:xfrm>
            <a:off x="1066800" y="3200400"/>
            <a:ext cx="1219200" cy="1588"/>
          </a:xfrm>
          <a:prstGeom prst="straightConnector1">
            <a:avLst/>
          </a:prstGeom>
          <a:noFill/>
          <a:ln w="1270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noChangeArrowheads="1"/>
          </p:cNvSpPr>
          <p:nvPr>
            <p:ph type="title"/>
          </p:nvPr>
        </p:nvSpPr>
        <p:spPr/>
        <p:txBody>
          <a:bodyPr/>
          <a:lstStyle/>
          <a:p>
            <a:r>
              <a:rPr lang="en-US"/>
              <a:t>Translation Lookaside Buffers (TLBs)</a:t>
            </a:r>
          </a:p>
        </p:txBody>
      </p:sp>
      <p:sp>
        <p:nvSpPr>
          <p:cNvPr id="1745923" name="Rectangle 3"/>
          <p:cNvSpPr>
            <a:spLocks noGrp="1" noChangeArrowheads="1"/>
          </p:cNvSpPr>
          <p:nvPr>
            <p:ph type="body" idx="1"/>
          </p:nvPr>
        </p:nvSpPr>
        <p:spPr>
          <a:xfrm>
            <a:off x="533400" y="914400"/>
            <a:ext cx="8153400" cy="781050"/>
          </a:xfrm>
        </p:spPr>
        <p:txBody>
          <a:bodyPr/>
          <a:lstStyle/>
          <a:p>
            <a:r>
              <a:rPr lang="en-US"/>
              <a:t>Just like any other cache, the TLB can be organized as fully associative, set associative, or direct mapped</a:t>
            </a:r>
          </a:p>
        </p:txBody>
      </p:sp>
      <p:sp>
        <p:nvSpPr>
          <p:cNvPr id="1745924" name="Rectangle 4"/>
          <p:cNvSpPr>
            <a:spLocks noChangeArrowheads="1"/>
          </p:cNvSpPr>
          <p:nvPr/>
        </p:nvSpPr>
        <p:spPr bwMode="auto">
          <a:xfrm>
            <a:off x="1003300" y="2108200"/>
            <a:ext cx="6858000" cy="1473200"/>
          </a:xfrm>
          <a:prstGeom prst="rect">
            <a:avLst/>
          </a:prstGeom>
          <a:noFill/>
          <a:ln w="12700">
            <a:solidFill>
              <a:schemeClr val="tx1"/>
            </a:solidFill>
            <a:miter lim="800000"/>
            <a:headEnd/>
            <a:tailEnd/>
          </a:ln>
          <a:effectLst/>
        </p:spPr>
        <p:txBody>
          <a:bodyPr wrap="none" anchor="ctr"/>
          <a:lstStyle/>
          <a:p>
            <a:endParaRPr lang="en-US"/>
          </a:p>
        </p:txBody>
      </p:sp>
      <p:sp>
        <p:nvSpPr>
          <p:cNvPr id="1745925" name="Rectangle 5"/>
          <p:cNvSpPr>
            <a:spLocks noChangeArrowheads="1"/>
          </p:cNvSpPr>
          <p:nvPr/>
        </p:nvSpPr>
        <p:spPr bwMode="auto">
          <a:xfrm>
            <a:off x="1003300" y="2139950"/>
            <a:ext cx="7302500" cy="284163"/>
          </a:xfrm>
          <a:prstGeom prst="rect">
            <a:avLst/>
          </a:prstGeom>
          <a:noFill/>
          <a:ln w="12700">
            <a:noFill/>
            <a:miter lim="800000"/>
            <a:headEnd/>
            <a:tailEnd/>
          </a:ln>
          <a:effectLst/>
        </p:spPr>
        <p:txBody>
          <a:bodyPr lIns="63500" tIns="25400" rIns="63500" bIns="25400">
            <a:spAutoFit/>
          </a:bodyPr>
          <a:lstStyle/>
          <a:p>
            <a:pPr>
              <a:lnSpc>
                <a:spcPct val="85000"/>
              </a:lnSpc>
            </a:pPr>
            <a:r>
              <a:rPr lang="en-US" b="1">
                <a:solidFill>
                  <a:schemeClr val="tx1"/>
                </a:solidFill>
              </a:rPr>
              <a:t>  V    Virtual Page #      Physical Page #    Dirty    Ref     Access</a:t>
            </a:r>
          </a:p>
        </p:txBody>
      </p:sp>
      <p:sp>
        <p:nvSpPr>
          <p:cNvPr id="1745926" name="Line 6"/>
          <p:cNvSpPr>
            <a:spLocks noChangeShapeType="1"/>
          </p:cNvSpPr>
          <p:nvPr/>
        </p:nvSpPr>
        <p:spPr bwMode="auto">
          <a:xfrm>
            <a:off x="3327400" y="2108200"/>
            <a:ext cx="0" cy="1473200"/>
          </a:xfrm>
          <a:prstGeom prst="line">
            <a:avLst/>
          </a:prstGeom>
          <a:noFill/>
          <a:ln w="12700">
            <a:solidFill>
              <a:schemeClr val="tx1"/>
            </a:solidFill>
            <a:round/>
            <a:headEnd/>
            <a:tailEnd/>
          </a:ln>
          <a:effectLst/>
        </p:spPr>
        <p:txBody>
          <a:bodyPr wrap="none" anchor="ctr"/>
          <a:lstStyle/>
          <a:p>
            <a:endParaRPr lang="en-US"/>
          </a:p>
        </p:txBody>
      </p:sp>
      <p:sp>
        <p:nvSpPr>
          <p:cNvPr id="1745927" name="Line 7"/>
          <p:cNvSpPr>
            <a:spLocks noChangeShapeType="1"/>
          </p:cNvSpPr>
          <p:nvPr/>
        </p:nvSpPr>
        <p:spPr bwMode="auto">
          <a:xfrm flipH="1">
            <a:off x="5410200" y="2133600"/>
            <a:ext cx="0" cy="1447800"/>
          </a:xfrm>
          <a:prstGeom prst="line">
            <a:avLst/>
          </a:prstGeom>
          <a:noFill/>
          <a:ln w="12700">
            <a:solidFill>
              <a:schemeClr val="tx1"/>
            </a:solidFill>
            <a:round/>
            <a:headEnd/>
            <a:tailEnd/>
          </a:ln>
          <a:effectLst/>
        </p:spPr>
        <p:txBody>
          <a:bodyPr wrap="none" anchor="ctr"/>
          <a:lstStyle/>
          <a:p>
            <a:endParaRPr lang="en-US"/>
          </a:p>
        </p:txBody>
      </p:sp>
      <p:sp>
        <p:nvSpPr>
          <p:cNvPr id="1745928" name="Line 8"/>
          <p:cNvSpPr>
            <a:spLocks noChangeShapeType="1"/>
          </p:cNvSpPr>
          <p:nvPr/>
        </p:nvSpPr>
        <p:spPr bwMode="auto">
          <a:xfrm>
            <a:off x="1460500" y="2133600"/>
            <a:ext cx="0" cy="1473200"/>
          </a:xfrm>
          <a:prstGeom prst="line">
            <a:avLst/>
          </a:prstGeom>
          <a:noFill/>
          <a:ln w="12700">
            <a:solidFill>
              <a:schemeClr val="tx1"/>
            </a:solidFill>
            <a:round/>
            <a:headEnd/>
            <a:tailEnd/>
          </a:ln>
          <a:effectLst/>
        </p:spPr>
        <p:txBody>
          <a:bodyPr wrap="none" anchor="ctr"/>
          <a:lstStyle/>
          <a:p>
            <a:endParaRPr lang="en-US"/>
          </a:p>
        </p:txBody>
      </p:sp>
      <p:sp>
        <p:nvSpPr>
          <p:cNvPr id="1745929" name="Line 9"/>
          <p:cNvSpPr>
            <a:spLocks noChangeShapeType="1"/>
          </p:cNvSpPr>
          <p:nvPr/>
        </p:nvSpPr>
        <p:spPr bwMode="auto">
          <a:xfrm>
            <a:off x="6108700" y="2133600"/>
            <a:ext cx="0" cy="1447800"/>
          </a:xfrm>
          <a:prstGeom prst="line">
            <a:avLst/>
          </a:prstGeom>
          <a:noFill/>
          <a:ln w="12700">
            <a:solidFill>
              <a:schemeClr val="tx1"/>
            </a:solidFill>
            <a:round/>
            <a:headEnd/>
            <a:tailEnd/>
          </a:ln>
          <a:effectLst/>
        </p:spPr>
        <p:txBody>
          <a:bodyPr wrap="none" anchor="ctr"/>
          <a:lstStyle/>
          <a:p>
            <a:endParaRPr lang="en-US"/>
          </a:p>
        </p:txBody>
      </p:sp>
      <p:sp>
        <p:nvSpPr>
          <p:cNvPr id="1745931" name="Line 11"/>
          <p:cNvSpPr>
            <a:spLocks noChangeShapeType="1"/>
          </p:cNvSpPr>
          <p:nvPr/>
        </p:nvSpPr>
        <p:spPr bwMode="auto">
          <a:xfrm>
            <a:off x="1003300" y="2406650"/>
            <a:ext cx="6870700" cy="0"/>
          </a:xfrm>
          <a:prstGeom prst="line">
            <a:avLst/>
          </a:prstGeom>
          <a:noFill/>
          <a:ln w="12700">
            <a:solidFill>
              <a:schemeClr val="tx1"/>
            </a:solidFill>
            <a:round/>
            <a:headEnd/>
            <a:tailEnd/>
          </a:ln>
          <a:effectLst/>
        </p:spPr>
        <p:txBody>
          <a:bodyPr wrap="none" anchor="ctr"/>
          <a:lstStyle/>
          <a:p>
            <a:endParaRPr lang="en-US"/>
          </a:p>
        </p:txBody>
      </p:sp>
      <p:sp>
        <p:nvSpPr>
          <p:cNvPr id="1745932" name="Line 12"/>
          <p:cNvSpPr>
            <a:spLocks noChangeShapeType="1"/>
          </p:cNvSpPr>
          <p:nvPr/>
        </p:nvSpPr>
        <p:spPr bwMode="auto">
          <a:xfrm>
            <a:off x="6870700" y="2133600"/>
            <a:ext cx="0" cy="1447800"/>
          </a:xfrm>
          <a:prstGeom prst="line">
            <a:avLst/>
          </a:prstGeom>
          <a:noFill/>
          <a:ln w="12700">
            <a:solidFill>
              <a:schemeClr val="tx1"/>
            </a:solidFill>
            <a:round/>
            <a:headEnd/>
            <a:tailEnd/>
          </a:ln>
          <a:effectLst/>
        </p:spPr>
        <p:txBody>
          <a:bodyPr wrap="none" anchor="ctr"/>
          <a:lstStyle/>
          <a:p>
            <a:endParaRPr lang="en-US"/>
          </a:p>
        </p:txBody>
      </p:sp>
      <p:sp>
        <p:nvSpPr>
          <p:cNvPr id="1745933" name="Rectangle 13"/>
          <p:cNvSpPr>
            <a:spLocks noChangeArrowheads="1"/>
          </p:cNvSpPr>
          <p:nvPr/>
        </p:nvSpPr>
        <p:spPr bwMode="auto">
          <a:xfrm>
            <a:off x="533400" y="4419600"/>
            <a:ext cx="8153400" cy="1497846"/>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dirty="0">
                <a:solidFill>
                  <a:schemeClr val="tx1"/>
                </a:solidFill>
              </a:rPr>
              <a:t>TLB access time is typically smaller than cache access time (because TLBs are much smaller than caches)</a:t>
            </a:r>
          </a:p>
          <a:p>
            <a:pPr marL="741363" lvl="1" indent="-246063">
              <a:spcBef>
                <a:spcPct val="30000"/>
              </a:spcBef>
              <a:buClr>
                <a:schemeClr val="accent1"/>
              </a:buClr>
              <a:buSzPct val="75000"/>
              <a:buFont typeface="Monotype Sorts" pitchFamily="2" charset="2"/>
              <a:buChar char="l"/>
            </a:pPr>
            <a:r>
              <a:rPr lang="en-US" sz="2000" dirty="0">
                <a:solidFill>
                  <a:schemeClr val="tx1"/>
                </a:solidFill>
              </a:rPr>
              <a:t>TLBs are typically not more than </a:t>
            </a:r>
            <a:r>
              <a:rPr lang="en-US" sz="2000" dirty="0" smtClean="0">
                <a:solidFill>
                  <a:schemeClr val="tx1"/>
                </a:solidFill>
              </a:rPr>
              <a:t>512 entries </a:t>
            </a:r>
            <a:r>
              <a:rPr lang="en-US" sz="2000" dirty="0">
                <a:solidFill>
                  <a:schemeClr val="tx1"/>
                </a:solidFill>
              </a:rPr>
              <a:t>even on high end machines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5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p:txBody>
          <a:bodyPr/>
          <a:lstStyle/>
          <a:p>
            <a:r>
              <a:rPr lang="en-US"/>
              <a:t>A TLB in the Memory Hierarchy</a:t>
            </a:r>
          </a:p>
        </p:txBody>
      </p:sp>
      <p:sp>
        <p:nvSpPr>
          <p:cNvPr id="1743875" name="Rectangle 3"/>
          <p:cNvSpPr>
            <a:spLocks noGrp="1" noChangeArrowheads="1"/>
          </p:cNvSpPr>
          <p:nvPr>
            <p:ph type="body" idx="1"/>
          </p:nvPr>
        </p:nvSpPr>
        <p:spPr>
          <a:xfrm>
            <a:off x="533400" y="3581400"/>
            <a:ext cx="8305800" cy="2959785"/>
          </a:xfrm>
        </p:spPr>
        <p:txBody>
          <a:bodyPr/>
          <a:lstStyle/>
          <a:p>
            <a:pPr>
              <a:lnSpc>
                <a:spcPct val="100000"/>
              </a:lnSpc>
              <a:spcBef>
                <a:spcPts val="600"/>
              </a:spcBef>
            </a:pPr>
            <a:r>
              <a:rPr lang="en-US" dirty="0"/>
              <a:t>A TLB miss – is it a page fault or merely a TLB miss? </a:t>
            </a:r>
          </a:p>
          <a:p>
            <a:pPr lvl="1">
              <a:lnSpc>
                <a:spcPct val="100000"/>
              </a:lnSpc>
              <a:spcBef>
                <a:spcPts val="600"/>
              </a:spcBef>
            </a:pPr>
            <a:r>
              <a:rPr lang="en-US" dirty="0"/>
              <a:t>If the page is loaded into main memory, then the TLB miss can be handled (in hardware or software) by loading the translation information from the page table into the TLB</a:t>
            </a:r>
          </a:p>
          <a:p>
            <a:pPr lvl="2">
              <a:lnSpc>
                <a:spcPct val="100000"/>
              </a:lnSpc>
              <a:spcBef>
                <a:spcPts val="600"/>
              </a:spcBef>
            </a:pPr>
            <a:r>
              <a:rPr lang="en-US" dirty="0"/>
              <a:t>Takes 10’s of cycles to find and load the translation info into the TLB</a:t>
            </a:r>
          </a:p>
          <a:p>
            <a:pPr lvl="1">
              <a:lnSpc>
                <a:spcPct val="100000"/>
              </a:lnSpc>
              <a:spcBef>
                <a:spcPts val="600"/>
              </a:spcBef>
            </a:pPr>
            <a:r>
              <a:rPr lang="en-US" dirty="0"/>
              <a:t>If the page is not in main memory, then it’s a true page fault</a:t>
            </a:r>
          </a:p>
          <a:p>
            <a:pPr lvl="2">
              <a:lnSpc>
                <a:spcPct val="100000"/>
              </a:lnSpc>
              <a:spcBef>
                <a:spcPts val="600"/>
              </a:spcBef>
            </a:pPr>
            <a:r>
              <a:rPr lang="en-US" dirty="0"/>
              <a:t>Takes 1,000,000’s of cycles to service a page fault</a:t>
            </a:r>
          </a:p>
          <a:p>
            <a:pPr>
              <a:lnSpc>
                <a:spcPct val="100000"/>
              </a:lnSpc>
              <a:spcBef>
                <a:spcPts val="600"/>
              </a:spcBef>
            </a:pPr>
            <a:r>
              <a:rPr lang="en-US" dirty="0"/>
              <a:t>TLB misses are much more frequent than true page faults</a:t>
            </a:r>
          </a:p>
        </p:txBody>
      </p:sp>
      <p:sp>
        <p:nvSpPr>
          <p:cNvPr id="1743877" name="Line 5"/>
          <p:cNvSpPr>
            <a:spLocks noChangeShapeType="1"/>
          </p:cNvSpPr>
          <p:nvPr/>
        </p:nvSpPr>
        <p:spPr bwMode="auto">
          <a:xfrm>
            <a:off x="1193800" y="1061476"/>
            <a:ext cx="977900" cy="0"/>
          </a:xfrm>
          <a:prstGeom prst="line">
            <a:avLst/>
          </a:prstGeom>
          <a:noFill/>
          <a:ln w="25400">
            <a:solidFill>
              <a:schemeClr val="tx1"/>
            </a:solidFill>
            <a:round/>
            <a:headEnd/>
            <a:tailEnd/>
          </a:ln>
          <a:effectLst/>
        </p:spPr>
        <p:txBody>
          <a:bodyPr wrap="none" anchor="ctr"/>
          <a:lstStyle/>
          <a:p>
            <a:endParaRPr lang="en-US"/>
          </a:p>
        </p:txBody>
      </p:sp>
      <p:sp>
        <p:nvSpPr>
          <p:cNvPr id="1743878" name="Line 6"/>
          <p:cNvSpPr>
            <a:spLocks noChangeShapeType="1"/>
          </p:cNvSpPr>
          <p:nvPr/>
        </p:nvSpPr>
        <p:spPr bwMode="auto">
          <a:xfrm>
            <a:off x="2184400" y="1073455"/>
            <a:ext cx="0" cy="874470"/>
          </a:xfrm>
          <a:prstGeom prst="line">
            <a:avLst/>
          </a:prstGeom>
          <a:noFill/>
          <a:ln w="25400">
            <a:solidFill>
              <a:schemeClr val="tx1"/>
            </a:solidFill>
            <a:round/>
            <a:headEnd/>
            <a:tailEnd/>
          </a:ln>
          <a:effectLst/>
        </p:spPr>
        <p:txBody>
          <a:bodyPr wrap="none" anchor="ctr"/>
          <a:lstStyle/>
          <a:p>
            <a:endParaRPr lang="en-US"/>
          </a:p>
        </p:txBody>
      </p:sp>
      <p:sp>
        <p:nvSpPr>
          <p:cNvPr id="1743879" name="Line 7"/>
          <p:cNvSpPr>
            <a:spLocks noChangeShapeType="1"/>
          </p:cNvSpPr>
          <p:nvPr/>
        </p:nvSpPr>
        <p:spPr bwMode="auto">
          <a:xfrm flipH="1">
            <a:off x="1143000" y="1983862"/>
            <a:ext cx="1054100" cy="0"/>
          </a:xfrm>
          <a:prstGeom prst="line">
            <a:avLst/>
          </a:prstGeom>
          <a:noFill/>
          <a:ln w="25400">
            <a:solidFill>
              <a:schemeClr val="tx1"/>
            </a:solidFill>
            <a:round/>
            <a:headEnd/>
            <a:tailEnd/>
          </a:ln>
          <a:effectLst/>
        </p:spPr>
        <p:txBody>
          <a:bodyPr wrap="none" anchor="ctr"/>
          <a:lstStyle/>
          <a:p>
            <a:endParaRPr lang="en-US"/>
          </a:p>
        </p:txBody>
      </p:sp>
      <p:sp>
        <p:nvSpPr>
          <p:cNvPr id="1743880" name="Rectangle 8"/>
          <p:cNvSpPr>
            <a:spLocks noChangeArrowheads="1"/>
          </p:cNvSpPr>
          <p:nvPr/>
        </p:nvSpPr>
        <p:spPr bwMode="auto">
          <a:xfrm>
            <a:off x="1244600" y="1408868"/>
            <a:ext cx="6096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CPU</a:t>
            </a:r>
          </a:p>
        </p:txBody>
      </p:sp>
      <p:sp>
        <p:nvSpPr>
          <p:cNvPr id="1743881" name="Rectangle 9"/>
          <p:cNvSpPr>
            <a:spLocks noChangeArrowheads="1"/>
          </p:cNvSpPr>
          <p:nvPr/>
        </p:nvSpPr>
        <p:spPr bwMode="auto">
          <a:xfrm>
            <a:off x="2844800" y="1097413"/>
            <a:ext cx="1066800" cy="850512"/>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TLB</a:t>
            </a:r>
          </a:p>
          <a:p>
            <a:pPr algn="ctr"/>
            <a:r>
              <a:rPr lang="en-US" b="1">
                <a:solidFill>
                  <a:schemeClr val="tx1"/>
                </a:solidFill>
              </a:rPr>
              <a:t>Lookup</a:t>
            </a:r>
          </a:p>
        </p:txBody>
      </p:sp>
      <p:sp>
        <p:nvSpPr>
          <p:cNvPr id="1743882" name="Rectangle 10"/>
          <p:cNvSpPr>
            <a:spLocks noChangeArrowheads="1"/>
          </p:cNvSpPr>
          <p:nvPr/>
        </p:nvSpPr>
        <p:spPr bwMode="auto">
          <a:xfrm>
            <a:off x="4673600" y="1097413"/>
            <a:ext cx="1066800" cy="850512"/>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Cache</a:t>
            </a:r>
          </a:p>
        </p:txBody>
      </p:sp>
      <p:sp>
        <p:nvSpPr>
          <p:cNvPr id="1743883" name="Rectangle 11"/>
          <p:cNvSpPr>
            <a:spLocks noChangeArrowheads="1"/>
          </p:cNvSpPr>
          <p:nvPr/>
        </p:nvSpPr>
        <p:spPr bwMode="auto">
          <a:xfrm>
            <a:off x="6642100" y="1109392"/>
            <a:ext cx="1066800" cy="850512"/>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Main</a:t>
            </a:r>
          </a:p>
          <a:p>
            <a:pPr algn="ctr"/>
            <a:r>
              <a:rPr lang="en-US" b="1">
                <a:solidFill>
                  <a:schemeClr val="tx1"/>
                </a:solidFill>
              </a:rPr>
              <a:t>Memory</a:t>
            </a:r>
          </a:p>
        </p:txBody>
      </p:sp>
      <p:sp>
        <p:nvSpPr>
          <p:cNvPr id="1743884" name="Line 12"/>
          <p:cNvSpPr>
            <a:spLocks noChangeShapeType="1"/>
          </p:cNvSpPr>
          <p:nvPr/>
        </p:nvSpPr>
        <p:spPr bwMode="auto">
          <a:xfrm>
            <a:off x="2197100" y="1229183"/>
            <a:ext cx="6223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85" name="Line 13"/>
          <p:cNvSpPr>
            <a:spLocks noChangeShapeType="1"/>
          </p:cNvSpPr>
          <p:nvPr/>
        </p:nvSpPr>
        <p:spPr bwMode="auto">
          <a:xfrm>
            <a:off x="3911600" y="1229183"/>
            <a:ext cx="736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86" name="Line 14"/>
          <p:cNvSpPr>
            <a:spLocks noChangeShapeType="1"/>
          </p:cNvSpPr>
          <p:nvPr/>
        </p:nvSpPr>
        <p:spPr bwMode="auto">
          <a:xfrm>
            <a:off x="5753100" y="1205224"/>
            <a:ext cx="863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87" name="Line 15"/>
          <p:cNvSpPr>
            <a:spLocks noChangeShapeType="1"/>
          </p:cNvSpPr>
          <p:nvPr/>
        </p:nvSpPr>
        <p:spPr bwMode="auto">
          <a:xfrm flipH="1">
            <a:off x="6413500" y="1816155"/>
            <a:ext cx="228600" cy="0"/>
          </a:xfrm>
          <a:prstGeom prst="line">
            <a:avLst/>
          </a:prstGeom>
          <a:noFill/>
          <a:ln w="25400">
            <a:solidFill>
              <a:schemeClr val="tx1"/>
            </a:solidFill>
            <a:round/>
            <a:headEnd/>
            <a:tailEnd/>
          </a:ln>
          <a:effectLst/>
        </p:spPr>
        <p:txBody>
          <a:bodyPr wrap="none" anchor="ctr"/>
          <a:lstStyle/>
          <a:p>
            <a:endParaRPr lang="en-US"/>
          </a:p>
        </p:txBody>
      </p:sp>
      <p:sp>
        <p:nvSpPr>
          <p:cNvPr id="1743888" name="Line 16"/>
          <p:cNvSpPr>
            <a:spLocks noChangeShapeType="1"/>
          </p:cNvSpPr>
          <p:nvPr/>
        </p:nvSpPr>
        <p:spPr bwMode="auto">
          <a:xfrm>
            <a:off x="6438900" y="1828134"/>
            <a:ext cx="12700" cy="1665086"/>
          </a:xfrm>
          <a:prstGeom prst="line">
            <a:avLst/>
          </a:prstGeom>
          <a:noFill/>
          <a:ln w="25400">
            <a:solidFill>
              <a:schemeClr val="tx1"/>
            </a:solidFill>
            <a:round/>
            <a:headEnd/>
            <a:tailEnd/>
          </a:ln>
          <a:effectLst/>
        </p:spPr>
        <p:txBody>
          <a:bodyPr wrap="none" anchor="ctr"/>
          <a:lstStyle/>
          <a:p>
            <a:endParaRPr lang="en-US"/>
          </a:p>
        </p:txBody>
      </p:sp>
      <p:sp>
        <p:nvSpPr>
          <p:cNvPr id="1743889" name="Line 17"/>
          <p:cNvSpPr>
            <a:spLocks noChangeShapeType="1"/>
          </p:cNvSpPr>
          <p:nvPr/>
        </p:nvSpPr>
        <p:spPr bwMode="auto">
          <a:xfrm flipH="1" flipV="1">
            <a:off x="2489200" y="3493221"/>
            <a:ext cx="1930400" cy="11979"/>
          </a:xfrm>
          <a:prstGeom prst="line">
            <a:avLst/>
          </a:prstGeom>
          <a:noFill/>
          <a:ln w="25400">
            <a:solidFill>
              <a:schemeClr val="tx1"/>
            </a:solidFill>
            <a:round/>
            <a:headEnd/>
            <a:tailEnd/>
          </a:ln>
          <a:effectLst/>
        </p:spPr>
        <p:txBody>
          <a:bodyPr wrap="none" anchor="ctr"/>
          <a:lstStyle/>
          <a:p>
            <a:endParaRPr lang="en-US"/>
          </a:p>
        </p:txBody>
      </p:sp>
      <p:sp>
        <p:nvSpPr>
          <p:cNvPr id="1743890" name="Line 18"/>
          <p:cNvSpPr>
            <a:spLocks noChangeShapeType="1"/>
          </p:cNvSpPr>
          <p:nvPr/>
        </p:nvSpPr>
        <p:spPr bwMode="auto">
          <a:xfrm flipH="1" flipV="1">
            <a:off x="2489200" y="1840114"/>
            <a:ext cx="0" cy="1653107"/>
          </a:xfrm>
          <a:prstGeom prst="line">
            <a:avLst/>
          </a:prstGeom>
          <a:noFill/>
          <a:ln w="25400">
            <a:solidFill>
              <a:schemeClr val="tx1"/>
            </a:solidFill>
            <a:round/>
            <a:headEnd/>
            <a:tailEnd/>
          </a:ln>
          <a:effectLst/>
        </p:spPr>
        <p:txBody>
          <a:bodyPr wrap="none" anchor="ctr"/>
          <a:lstStyle/>
          <a:p>
            <a:endParaRPr lang="en-US"/>
          </a:p>
        </p:txBody>
      </p:sp>
      <p:sp>
        <p:nvSpPr>
          <p:cNvPr id="1743891" name="Line 19"/>
          <p:cNvSpPr>
            <a:spLocks noChangeShapeType="1"/>
          </p:cNvSpPr>
          <p:nvPr/>
        </p:nvSpPr>
        <p:spPr bwMode="auto">
          <a:xfrm flipH="1" flipV="1">
            <a:off x="2184400" y="1828800"/>
            <a:ext cx="3048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93" name="Line 21"/>
          <p:cNvSpPr>
            <a:spLocks noChangeShapeType="1"/>
          </p:cNvSpPr>
          <p:nvPr/>
        </p:nvSpPr>
        <p:spPr bwMode="auto">
          <a:xfrm flipH="1">
            <a:off x="5740400" y="1840114"/>
            <a:ext cx="2794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95" name="Line 23"/>
          <p:cNvSpPr>
            <a:spLocks noChangeShapeType="1"/>
          </p:cNvSpPr>
          <p:nvPr/>
        </p:nvSpPr>
        <p:spPr bwMode="auto">
          <a:xfrm>
            <a:off x="4419600" y="1840114"/>
            <a:ext cx="0" cy="1653107"/>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897" name="Rectangle 25"/>
          <p:cNvSpPr>
            <a:spLocks noChangeArrowheads="1"/>
          </p:cNvSpPr>
          <p:nvPr/>
        </p:nvSpPr>
        <p:spPr bwMode="auto">
          <a:xfrm>
            <a:off x="2222500" y="977623"/>
            <a:ext cx="4445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VA</a:t>
            </a:r>
          </a:p>
        </p:txBody>
      </p:sp>
      <p:sp>
        <p:nvSpPr>
          <p:cNvPr id="1743898" name="Rectangle 26"/>
          <p:cNvSpPr>
            <a:spLocks noChangeArrowheads="1"/>
          </p:cNvSpPr>
          <p:nvPr/>
        </p:nvSpPr>
        <p:spPr bwMode="auto">
          <a:xfrm>
            <a:off x="3937000" y="977623"/>
            <a:ext cx="4445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PA</a:t>
            </a:r>
          </a:p>
        </p:txBody>
      </p:sp>
      <p:sp>
        <p:nvSpPr>
          <p:cNvPr id="1743899" name="Rectangle 27"/>
          <p:cNvSpPr>
            <a:spLocks noChangeArrowheads="1"/>
          </p:cNvSpPr>
          <p:nvPr/>
        </p:nvSpPr>
        <p:spPr bwMode="auto">
          <a:xfrm>
            <a:off x="5803900" y="953665"/>
            <a:ext cx="6477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miss</a:t>
            </a:r>
          </a:p>
        </p:txBody>
      </p:sp>
      <p:sp>
        <p:nvSpPr>
          <p:cNvPr id="1743900" name="Rectangle 28"/>
          <p:cNvSpPr>
            <a:spLocks noChangeArrowheads="1"/>
          </p:cNvSpPr>
          <p:nvPr/>
        </p:nvSpPr>
        <p:spPr bwMode="auto">
          <a:xfrm>
            <a:off x="4572000" y="2019799"/>
            <a:ext cx="4064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hit</a:t>
            </a:r>
          </a:p>
        </p:txBody>
      </p:sp>
      <p:sp>
        <p:nvSpPr>
          <p:cNvPr id="1743901" name="Rectangle 29"/>
          <p:cNvSpPr>
            <a:spLocks noChangeArrowheads="1"/>
          </p:cNvSpPr>
          <p:nvPr/>
        </p:nvSpPr>
        <p:spPr bwMode="auto">
          <a:xfrm>
            <a:off x="4953000" y="3229682"/>
            <a:ext cx="5969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data</a:t>
            </a:r>
          </a:p>
        </p:txBody>
      </p:sp>
      <p:sp>
        <p:nvSpPr>
          <p:cNvPr id="1743902" name="Rectangle 30"/>
          <p:cNvSpPr>
            <a:spLocks noChangeArrowheads="1"/>
          </p:cNvSpPr>
          <p:nvPr/>
        </p:nvSpPr>
        <p:spPr bwMode="auto">
          <a:xfrm>
            <a:off x="2844800" y="2391149"/>
            <a:ext cx="1066800" cy="850512"/>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Trans-</a:t>
            </a:r>
          </a:p>
          <a:p>
            <a:pPr algn="ctr"/>
            <a:r>
              <a:rPr lang="en-US" b="1">
                <a:solidFill>
                  <a:schemeClr val="tx1"/>
                </a:solidFill>
              </a:rPr>
              <a:t>lation</a:t>
            </a:r>
          </a:p>
        </p:txBody>
      </p:sp>
      <p:sp>
        <p:nvSpPr>
          <p:cNvPr id="1743903" name="Rectangle 31"/>
          <p:cNvSpPr>
            <a:spLocks noChangeArrowheads="1"/>
          </p:cNvSpPr>
          <p:nvPr/>
        </p:nvSpPr>
        <p:spPr bwMode="auto">
          <a:xfrm>
            <a:off x="3937000" y="762000"/>
            <a:ext cx="4064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hit</a:t>
            </a:r>
          </a:p>
        </p:txBody>
      </p:sp>
      <p:sp>
        <p:nvSpPr>
          <p:cNvPr id="1743904" name="Line 32"/>
          <p:cNvSpPr>
            <a:spLocks noChangeShapeType="1"/>
          </p:cNvSpPr>
          <p:nvPr/>
        </p:nvSpPr>
        <p:spPr bwMode="auto">
          <a:xfrm>
            <a:off x="3200400" y="1971883"/>
            <a:ext cx="0" cy="395308"/>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905" name="Rectangle 33"/>
          <p:cNvSpPr>
            <a:spLocks noChangeArrowheads="1"/>
          </p:cNvSpPr>
          <p:nvPr/>
        </p:nvSpPr>
        <p:spPr bwMode="auto">
          <a:xfrm>
            <a:off x="2514600" y="2017969"/>
            <a:ext cx="6477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miss</a:t>
            </a:r>
          </a:p>
        </p:txBody>
      </p:sp>
      <p:sp>
        <p:nvSpPr>
          <p:cNvPr id="1743906" name="Line 34"/>
          <p:cNvSpPr>
            <a:spLocks noChangeShapeType="1"/>
          </p:cNvSpPr>
          <p:nvPr/>
        </p:nvSpPr>
        <p:spPr bwMode="auto">
          <a:xfrm>
            <a:off x="3378200" y="3289577"/>
            <a:ext cx="0" cy="83853"/>
          </a:xfrm>
          <a:prstGeom prst="line">
            <a:avLst/>
          </a:prstGeom>
          <a:noFill/>
          <a:ln w="25400">
            <a:solidFill>
              <a:schemeClr val="tx1"/>
            </a:solidFill>
            <a:round/>
            <a:headEnd/>
            <a:tailEnd/>
          </a:ln>
          <a:effectLst/>
        </p:spPr>
        <p:txBody>
          <a:bodyPr wrap="none" anchor="ctr"/>
          <a:lstStyle/>
          <a:p>
            <a:endParaRPr lang="en-US"/>
          </a:p>
        </p:txBody>
      </p:sp>
      <p:sp>
        <p:nvSpPr>
          <p:cNvPr id="1743907" name="Line 35"/>
          <p:cNvSpPr>
            <a:spLocks noChangeShapeType="1"/>
          </p:cNvSpPr>
          <p:nvPr/>
        </p:nvSpPr>
        <p:spPr bwMode="auto">
          <a:xfrm>
            <a:off x="3390900" y="3385410"/>
            <a:ext cx="660400" cy="0"/>
          </a:xfrm>
          <a:prstGeom prst="line">
            <a:avLst/>
          </a:prstGeom>
          <a:noFill/>
          <a:ln w="25400">
            <a:solidFill>
              <a:schemeClr val="tx1"/>
            </a:solidFill>
            <a:round/>
            <a:headEnd/>
            <a:tailEnd/>
          </a:ln>
          <a:effectLst/>
        </p:spPr>
        <p:txBody>
          <a:bodyPr wrap="none" anchor="ctr"/>
          <a:lstStyle/>
          <a:p>
            <a:endParaRPr lang="en-US"/>
          </a:p>
        </p:txBody>
      </p:sp>
      <p:sp>
        <p:nvSpPr>
          <p:cNvPr id="1743908" name="Line 36"/>
          <p:cNvSpPr>
            <a:spLocks noChangeShapeType="1"/>
          </p:cNvSpPr>
          <p:nvPr/>
        </p:nvSpPr>
        <p:spPr bwMode="auto">
          <a:xfrm flipV="1">
            <a:off x="4064000" y="1217203"/>
            <a:ext cx="0" cy="2180185"/>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909" name="Line 37"/>
          <p:cNvSpPr>
            <a:spLocks noChangeShapeType="1"/>
          </p:cNvSpPr>
          <p:nvPr/>
        </p:nvSpPr>
        <p:spPr bwMode="auto">
          <a:xfrm flipH="1">
            <a:off x="4394200" y="3505200"/>
            <a:ext cx="20320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43911" name="Rectangle 39"/>
          <p:cNvSpPr>
            <a:spLocks noChangeArrowheads="1"/>
          </p:cNvSpPr>
          <p:nvPr/>
        </p:nvSpPr>
        <p:spPr bwMode="auto">
          <a:xfrm>
            <a:off x="4953000" y="762000"/>
            <a:ext cx="4572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bg2"/>
                </a:solidFill>
              </a:rPr>
              <a:t>¾ t</a:t>
            </a:r>
            <a:endParaRPr lang="en-US" b="1" dirty="0">
              <a:solidFill>
                <a:schemeClr val="tx1"/>
              </a:solidFill>
            </a:endParaRPr>
          </a:p>
        </p:txBody>
      </p:sp>
      <p:sp>
        <p:nvSpPr>
          <p:cNvPr id="1743912" name="Rectangle 40"/>
          <p:cNvSpPr>
            <a:spLocks noChangeArrowheads="1"/>
          </p:cNvSpPr>
          <p:nvPr/>
        </p:nvSpPr>
        <p:spPr bwMode="auto">
          <a:xfrm>
            <a:off x="3073400" y="773979"/>
            <a:ext cx="520700" cy="268031"/>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bg2"/>
                </a:solidFill>
              </a:rPr>
              <a:t>¼  t</a:t>
            </a:r>
            <a:endParaRPr lang="en-US" b="1">
              <a:solidFill>
                <a:schemeClr val="tx1"/>
              </a:solidFill>
            </a:endParaRPr>
          </a:p>
        </p:txBody>
      </p:sp>
      <p:sp>
        <p:nvSpPr>
          <p:cNvPr id="1743915" name="Line 43"/>
          <p:cNvSpPr>
            <a:spLocks noChangeShapeType="1"/>
          </p:cNvSpPr>
          <p:nvPr/>
        </p:nvSpPr>
        <p:spPr bwMode="auto">
          <a:xfrm>
            <a:off x="6019800" y="1840114"/>
            <a:ext cx="0" cy="1653107"/>
          </a:xfrm>
          <a:prstGeom prst="line">
            <a:avLst/>
          </a:prstGeom>
          <a:noFill/>
          <a:ln w="28575">
            <a:solidFill>
              <a:schemeClr val="tx1"/>
            </a:solidFill>
            <a:round/>
            <a:headEnd/>
            <a:tailEnd/>
          </a:ln>
          <a:effectLst/>
        </p:spPr>
        <p:txBody>
          <a:bodyPr/>
          <a:lstStyle/>
          <a:p>
            <a:endParaRPr lang="en-US"/>
          </a:p>
        </p:txBody>
      </p:sp>
      <p:sp>
        <p:nvSpPr>
          <p:cNvPr id="1743916" name="Line 44"/>
          <p:cNvSpPr>
            <a:spLocks noChangeShapeType="1"/>
          </p:cNvSpPr>
          <p:nvPr/>
        </p:nvSpPr>
        <p:spPr bwMode="auto">
          <a:xfrm>
            <a:off x="4419600" y="1840114"/>
            <a:ext cx="228600" cy="0"/>
          </a:xfrm>
          <a:prstGeom prst="line">
            <a:avLst/>
          </a:prstGeom>
          <a:noFill/>
          <a:ln w="28575">
            <a:solidFill>
              <a:schemeClr val="tx1"/>
            </a:solidFill>
            <a:round/>
            <a:headEnd/>
            <a:tailEnd/>
          </a:ln>
          <a:effectLst/>
        </p:spPr>
        <p:txBody>
          <a:bodyPr/>
          <a:lstStyle/>
          <a:p>
            <a:endParaRPr lang="en-US"/>
          </a:p>
        </p:txBody>
      </p:sp>
      <p:sp>
        <p:nvSpPr>
          <p:cNvPr id="40" name="Line 32"/>
          <p:cNvSpPr>
            <a:spLocks noChangeShapeType="1"/>
          </p:cNvSpPr>
          <p:nvPr/>
        </p:nvSpPr>
        <p:spPr bwMode="auto">
          <a:xfrm>
            <a:off x="3581400" y="1981200"/>
            <a:ext cx="0" cy="395308"/>
          </a:xfrm>
          <a:prstGeom prst="line">
            <a:avLst/>
          </a:prstGeom>
          <a:noFill/>
          <a:ln w="25400">
            <a:solidFill>
              <a:schemeClr val="tx1"/>
            </a:solidFill>
            <a:round/>
            <a:headEnd type="triangle" w="med" len="med"/>
            <a:tailEnd type="none" w="med" len="me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3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3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38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38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38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7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2"/>
          <p:cNvSpPr>
            <a:spLocks noGrp="1" noChangeArrowheads="1"/>
          </p:cNvSpPr>
          <p:nvPr>
            <p:ph type="title"/>
          </p:nvPr>
        </p:nvSpPr>
        <p:spPr/>
        <p:txBody>
          <a:bodyPr/>
          <a:lstStyle/>
          <a:p>
            <a:r>
              <a:rPr lang="en-US"/>
              <a:t>TLB Event Combinations</a:t>
            </a:r>
          </a:p>
        </p:txBody>
      </p:sp>
      <p:graphicFrame>
        <p:nvGraphicFramePr>
          <p:cNvPr id="1775619" name="Group 3"/>
          <p:cNvGraphicFramePr>
            <a:graphicFrameLocks noGrp="1"/>
          </p:cNvGraphicFramePr>
          <p:nvPr>
            <p:ph idx="1"/>
          </p:nvPr>
        </p:nvGraphicFramePr>
        <p:xfrm>
          <a:off x="533400" y="914400"/>
          <a:ext cx="8153400" cy="5059680"/>
        </p:xfrm>
        <a:graphic>
          <a:graphicData uri="http://schemas.openxmlformats.org/drawingml/2006/table">
            <a:tbl>
              <a:tblPr/>
              <a:tblGrid>
                <a:gridCol w="990600"/>
                <a:gridCol w="990600"/>
                <a:gridCol w="990600"/>
                <a:gridCol w="5181600"/>
              </a:tblGrid>
              <a:tr h="2667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TLB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Page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Possible?  Under what circumstances?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 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Hit</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75666" name="Text Box 50"/>
          <p:cNvSpPr txBox="1">
            <a:spLocks noChangeArrowheads="1"/>
          </p:cNvSpPr>
          <p:nvPr/>
        </p:nvSpPr>
        <p:spPr bwMode="auto">
          <a:xfrm>
            <a:off x="3505200" y="1600200"/>
            <a:ext cx="2511425" cy="396875"/>
          </a:xfrm>
          <a:prstGeom prst="rect">
            <a:avLst/>
          </a:prstGeom>
          <a:noFill/>
          <a:ln w="12700">
            <a:noFill/>
            <a:miter lim="800000"/>
            <a:headEnd/>
            <a:tailEnd/>
          </a:ln>
          <a:effectLst/>
        </p:spPr>
        <p:txBody>
          <a:bodyPr wrap="none">
            <a:spAutoFit/>
          </a:bodyPr>
          <a:lstStyle/>
          <a:p>
            <a:r>
              <a:rPr lang="en-US" sz="2000">
                <a:solidFill>
                  <a:schemeClr val="tx1"/>
                </a:solidFill>
              </a:rPr>
              <a:t>Yes – what we want!</a:t>
            </a:r>
          </a:p>
        </p:txBody>
      </p:sp>
      <p:sp>
        <p:nvSpPr>
          <p:cNvPr id="1775667" name="Text Box 51"/>
          <p:cNvSpPr txBox="1">
            <a:spLocks noChangeArrowheads="1"/>
          </p:cNvSpPr>
          <p:nvPr/>
        </p:nvSpPr>
        <p:spPr bwMode="auto">
          <a:xfrm>
            <a:off x="3505200" y="2032000"/>
            <a:ext cx="4302125" cy="701675"/>
          </a:xfrm>
          <a:prstGeom prst="rect">
            <a:avLst/>
          </a:prstGeom>
          <a:noFill/>
          <a:ln w="12700">
            <a:noFill/>
            <a:miter lim="800000"/>
            <a:headEnd/>
            <a:tailEnd/>
          </a:ln>
          <a:effectLst/>
        </p:spPr>
        <p:txBody>
          <a:bodyPr wrap="none">
            <a:spAutoFit/>
          </a:bodyPr>
          <a:lstStyle/>
          <a:p>
            <a:r>
              <a:rPr lang="en-US" sz="2000">
                <a:solidFill>
                  <a:schemeClr val="tx1"/>
                </a:solidFill>
              </a:rPr>
              <a:t>Yes – although the page table is not </a:t>
            </a:r>
          </a:p>
          <a:p>
            <a:r>
              <a:rPr lang="en-US" sz="2000">
                <a:solidFill>
                  <a:schemeClr val="tx1"/>
                </a:solidFill>
              </a:rPr>
              <a:t>checked if the TLB hits</a:t>
            </a:r>
          </a:p>
        </p:txBody>
      </p:sp>
      <p:sp>
        <p:nvSpPr>
          <p:cNvPr id="1775668" name="Text Box 52"/>
          <p:cNvSpPr txBox="1">
            <a:spLocks noChangeArrowheads="1"/>
          </p:cNvSpPr>
          <p:nvPr/>
        </p:nvSpPr>
        <p:spPr bwMode="auto">
          <a:xfrm>
            <a:off x="3505200" y="2794000"/>
            <a:ext cx="3965575" cy="396875"/>
          </a:xfrm>
          <a:prstGeom prst="rect">
            <a:avLst/>
          </a:prstGeom>
          <a:noFill/>
          <a:ln w="12700">
            <a:noFill/>
            <a:miter lim="800000"/>
            <a:headEnd/>
            <a:tailEnd/>
          </a:ln>
          <a:effectLst/>
        </p:spPr>
        <p:txBody>
          <a:bodyPr wrap="none">
            <a:spAutoFit/>
          </a:bodyPr>
          <a:lstStyle/>
          <a:p>
            <a:r>
              <a:rPr lang="en-US" sz="2000">
                <a:solidFill>
                  <a:schemeClr val="tx1"/>
                </a:solidFill>
              </a:rPr>
              <a:t>Yes – TLB miss, PA in page table</a:t>
            </a:r>
          </a:p>
        </p:txBody>
      </p:sp>
      <p:sp>
        <p:nvSpPr>
          <p:cNvPr id="1775669" name="Text Box 53"/>
          <p:cNvSpPr txBox="1">
            <a:spLocks noChangeArrowheads="1"/>
          </p:cNvSpPr>
          <p:nvPr/>
        </p:nvSpPr>
        <p:spPr bwMode="auto">
          <a:xfrm>
            <a:off x="3505200" y="3251200"/>
            <a:ext cx="5021263" cy="701675"/>
          </a:xfrm>
          <a:prstGeom prst="rect">
            <a:avLst/>
          </a:prstGeom>
          <a:noFill/>
          <a:ln w="12700">
            <a:noFill/>
            <a:miter lim="800000"/>
            <a:headEnd/>
            <a:tailEnd/>
          </a:ln>
          <a:effectLst/>
        </p:spPr>
        <p:txBody>
          <a:bodyPr wrap="none">
            <a:spAutoFit/>
          </a:bodyPr>
          <a:lstStyle/>
          <a:p>
            <a:r>
              <a:rPr lang="en-US" sz="2000" dirty="0">
                <a:solidFill>
                  <a:schemeClr val="tx1"/>
                </a:solidFill>
              </a:rPr>
              <a:t>Yes – TLB miss, PA in page table, but data</a:t>
            </a:r>
          </a:p>
          <a:p>
            <a:r>
              <a:rPr lang="en-US" sz="2000" dirty="0">
                <a:solidFill>
                  <a:schemeClr val="tx1"/>
                </a:solidFill>
              </a:rPr>
              <a:t>not in cache</a:t>
            </a:r>
          </a:p>
        </p:txBody>
      </p:sp>
      <p:sp>
        <p:nvSpPr>
          <p:cNvPr id="1775670" name="Text Box 54"/>
          <p:cNvSpPr txBox="1">
            <a:spLocks noChangeArrowheads="1"/>
          </p:cNvSpPr>
          <p:nvPr/>
        </p:nvSpPr>
        <p:spPr bwMode="auto">
          <a:xfrm>
            <a:off x="3505200" y="4013200"/>
            <a:ext cx="2017713" cy="396875"/>
          </a:xfrm>
          <a:prstGeom prst="rect">
            <a:avLst/>
          </a:prstGeom>
          <a:noFill/>
          <a:ln w="12700">
            <a:noFill/>
            <a:miter lim="800000"/>
            <a:headEnd/>
            <a:tailEnd/>
          </a:ln>
          <a:effectLst/>
        </p:spPr>
        <p:txBody>
          <a:bodyPr wrap="none">
            <a:spAutoFit/>
          </a:bodyPr>
          <a:lstStyle/>
          <a:p>
            <a:r>
              <a:rPr lang="en-US" sz="2000">
                <a:solidFill>
                  <a:schemeClr val="tx1"/>
                </a:solidFill>
              </a:rPr>
              <a:t>Yes – page fault</a:t>
            </a:r>
          </a:p>
        </p:txBody>
      </p:sp>
      <p:sp>
        <p:nvSpPr>
          <p:cNvPr id="1775671" name="Text Box 55"/>
          <p:cNvSpPr txBox="1">
            <a:spLocks noChangeArrowheads="1"/>
          </p:cNvSpPr>
          <p:nvPr/>
        </p:nvSpPr>
        <p:spPr bwMode="auto">
          <a:xfrm>
            <a:off x="3505200" y="4394200"/>
            <a:ext cx="5010150" cy="701675"/>
          </a:xfrm>
          <a:prstGeom prst="rect">
            <a:avLst/>
          </a:prstGeom>
          <a:noFill/>
          <a:ln w="12700">
            <a:noFill/>
            <a:miter lim="800000"/>
            <a:headEnd/>
            <a:tailEnd/>
          </a:ln>
          <a:effectLst/>
        </p:spPr>
        <p:txBody>
          <a:bodyPr wrap="none">
            <a:spAutoFit/>
          </a:bodyPr>
          <a:lstStyle/>
          <a:p>
            <a:r>
              <a:rPr lang="en-US" sz="2000">
                <a:solidFill>
                  <a:schemeClr val="tx1"/>
                </a:solidFill>
              </a:rPr>
              <a:t>Impossible – TLB translation not possible if</a:t>
            </a:r>
          </a:p>
          <a:p>
            <a:r>
              <a:rPr lang="en-US" sz="2000">
                <a:solidFill>
                  <a:schemeClr val="tx1"/>
                </a:solidFill>
              </a:rPr>
              <a:t>page is not present in memory</a:t>
            </a:r>
          </a:p>
        </p:txBody>
      </p:sp>
      <p:sp>
        <p:nvSpPr>
          <p:cNvPr id="1775672" name="Text Box 56"/>
          <p:cNvSpPr txBox="1">
            <a:spLocks noChangeArrowheads="1"/>
          </p:cNvSpPr>
          <p:nvPr/>
        </p:nvSpPr>
        <p:spPr bwMode="auto">
          <a:xfrm>
            <a:off x="3505200" y="5181600"/>
            <a:ext cx="4811713" cy="701675"/>
          </a:xfrm>
          <a:prstGeom prst="rect">
            <a:avLst/>
          </a:prstGeom>
          <a:noFill/>
          <a:ln w="12700">
            <a:noFill/>
            <a:miter lim="800000"/>
            <a:headEnd/>
            <a:tailEnd/>
          </a:ln>
          <a:effectLst/>
        </p:spPr>
        <p:txBody>
          <a:bodyPr wrap="none">
            <a:spAutoFit/>
          </a:bodyPr>
          <a:lstStyle/>
          <a:p>
            <a:r>
              <a:rPr lang="en-US" sz="2000">
                <a:solidFill>
                  <a:schemeClr val="tx1"/>
                </a:solidFill>
              </a:rPr>
              <a:t>Impossible – data not allowed in cache if </a:t>
            </a:r>
          </a:p>
          <a:p>
            <a:r>
              <a:rPr lang="en-US" sz="2000">
                <a:solidFill>
                  <a:schemeClr val="tx1"/>
                </a:solidFill>
              </a:rPr>
              <a:t>page is not in memory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56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56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56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56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56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756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75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66" grpId="0"/>
      <p:bldP spid="1775667" grpId="0"/>
      <p:bldP spid="1775668" grpId="0"/>
      <p:bldP spid="1775669" grpId="0"/>
      <p:bldP spid="1775670" grpId="0"/>
      <p:bldP spid="1775671" grpId="0"/>
      <p:bldP spid="17756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 TLB Miss</a:t>
            </a:r>
            <a:endParaRPr lang="en-US" dirty="0"/>
          </a:p>
        </p:txBody>
      </p:sp>
      <p:sp>
        <p:nvSpPr>
          <p:cNvPr id="3" name="Content Placeholder 2"/>
          <p:cNvSpPr>
            <a:spLocks noGrp="1"/>
          </p:cNvSpPr>
          <p:nvPr>
            <p:ph idx="1"/>
          </p:nvPr>
        </p:nvSpPr>
        <p:spPr>
          <a:xfrm>
            <a:off x="533400" y="838200"/>
            <a:ext cx="8153400" cy="1624034"/>
          </a:xfrm>
        </p:spPr>
        <p:txBody>
          <a:bodyPr/>
          <a:lstStyle/>
          <a:p>
            <a:r>
              <a:rPr lang="en-US" dirty="0" smtClean="0"/>
              <a:t>Consider a TLB miss for a page that is present in memory (i.e., the Valid bit in the page table is set)</a:t>
            </a:r>
          </a:p>
          <a:p>
            <a:pPr lvl="1"/>
            <a:r>
              <a:rPr lang="en-US" dirty="0" smtClean="0"/>
              <a:t>A TLB miss (or a page fault exception) must be asserted by the end of the same clock cycle that the memory access occurs so that the next clock cycle will begin exception processing</a:t>
            </a:r>
          </a:p>
        </p:txBody>
      </p:sp>
      <p:graphicFrame>
        <p:nvGraphicFramePr>
          <p:cNvPr id="4" name="Table 3"/>
          <p:cNvGraphicFramePr>
            <a:graphicFrameLocks noGrp="1"/>
          </p:cNvGraphicFramePr>
          <p:nvPr/>
        </p:nvGraphicFramePr>
        <p:xfrm>
          <a:off x="914400" y="2743200"/>
          <a:ext cx="7239000" cy="3337560"/>
        </p:xfrm>
        <a:graphic>
          <a:graphicData uri="http://schemas.openxmlformats.org/drawingml/2006/table">
            <a:tbl>
              <a:tblPr firstRow="1" bandRow="1">
                <a:tableStyleId>{5940675A-B579-460E-94D1-54222C63F5DA}</a:tableStyleId>
              </a:tblPr>
              <a:tblGrid>
                <a:gridCol w="1371600"/>
                <a:gridCol w="1357745"/>
                <a:gridCol w="4509655"/>
              </a:tblGrid>
              <a:tr h="370840">
                <a:tc>
                  <a:txBody>
                    <a:bodyPr/>
                    <a:lstStyle/>
                    <a:p>
                      <a:r>
                        <a:rPr lang="en-US" dirty="0" smtClean="0"/>
                        <a:t>Register</a:t>
                      </a:r>
                      <a:endParaRPr lang="en-US" dirty="0"/>
                    </a:p>
                  </a:txBody>
                  <a:tcPr/>
                </a:tc>
                <a:tc>
                  <a:txBody>
                    <a:bodyPr/>
                    <a:lstStyle/>
                    <a:p>
                      <a:r>
                        <a:rPr lang="en-US" dirty="0" smtClean="0"/>
                        <a:t>CP0</a:t>
                      </a:r>
                      <a:r>
                        <a:rPr lang="en-US" baseline="0" dirty="0" smtClean="0"/>
                        <a:t> </a:t>
                      </a:r>
                      <a:r>
                        <a:rPr lang="en-US" baseline="0" dirty="0" err="1" smtClean="0"/>
                        <a:t>Reg</a:t>
                      </a:r>
                      <a:r>
                        <a:rPr lang="en-US" baseline="0" dirty="0" smtClean="0"/>
                        <a:t> #</a:t>
                      </a:r>
                      <a:endParaRPr lang="en-US" dirty="0"/>
                    </a:p>
                  </a:txBody>
                  <a:tcPr/>
                </a:tc>
                <a:tc>
                  <a:txBody>
                    <a:bodyPr/>
                    <a:lstStyle/>
                    <a:p>
                      <a:r>
                        <a:rPr lang="en-US" dirty="0" smtClean="0"/>
                        <a:t>Description</a:t>
                      </a:r>
                      <a:endParaRPr lang="en-US" dirty="0"/>
                    </a:p>
                  </a:txBody>
                  <a:tcPr/>
                </a:tc>
              </a:tr>
              <a:tr h="370840">
                <a:tc>
                  <a:txBody>
                    <a:bodyPr/>
                    <a:lstStyle/>
                    <a:p>
                      <a:r>
                        <a:rPr lang="en-US" dirty="0" smtClean="0">
                          <a:latin typeface="Courier New" pitchFamily="49" charset="0"/>
                          <a:cs typeface="Courier New" pitchFamily="49" charset="0"/>
                        </a:rPr>
                        <a:t>EPC</a:t>
                      </a:r>
                      <a:endParaRPr lang="en-US" dirty="0">
                        <a:latin typeface="Courier New" pitchFamily="49" charset="0"/>
                        <a:cs typeface="Courier New" pitchFamily="49" charset="0"/>
                      </a:endParaRPr>
                    </a:p>
                  </a:txBody>
                  <a:tcPr/>
                </a:tc>
                <a:tc>
                  <a:txBody>
                    <a:bodyPr/>
                    <a:lstStyle/>
                    <a:p>
                      <a:pPr algn="ctr"/>
                      <a:r>
                        <a:rPr lang="en-US" dirty="0" smtClean="0"/>
                        <a:t>14</a:t>
                      </a:r>
                      <a:endParaRPr lang="en-US" dirty="0"/>
                    </a:p>
                  </a:txBody>
                  <a:tcPr/>
                </a:tc>
                <a:tc>
                  <a:txBody>
                    <a:bodyPr/>
                    <a:lstStyle/>
                    <a:p>
                      <a:r>
                        <a:rPr lang="en-US" dirty="0" smtClean="0"/>
                        <a:t>Where to restart after exception</a:t>
                      </a:r>
                      <a:endParaRPr lang="en-US" dirty="0"/>
                    </a:p>
                  </a:txBody>
                  <a:tcPr/>
                </a:tc>
              </a:tr>
              <a:tr h="370840">
                <a:tc>
                  <a:txBody>
                    <a:bodyPr/>
                    <a:lstStyle/>
                    <a:p>
                      <a:r>
                        <a:rPr lang="en-US" dirty="0" smtClean="0">
                          <a:latin typeface="Courier New" pitchFamily="49" charset="0"/>
                          <a:cs typeface="Courier New" pitchFamily="49" charset="0"/>
                        </a:rPr>
                        <a:t>Cause</a:t>
                      </a:r>
                      <a:endParaRPr lang="en-US" dirty="0">
                        <a:latin typeface="Courier New" pitchFamily="49" charset="0"/>
                        <a:cs typeface="Courier New" pitchFamily="49" charset="0"/>
                      </a:endParaRPr>
                    </a:p>
                  </a:txBody>
                  <a:tcPr/>
                </a:tc>
                <a:tc>
                  <a:txBody>
                    <a:bodyPr/>
                    <a:lstStyle/>
                    <a:p>
                      <a:pPr algn="ctr"/>
                      <a:r>
                        <a:rPr lang="en-US" dirty="0" smtClean="0"/>
                        <a:t>13</a:t>
                      </a:r>
                      <a:endParaRPr lang="en-US" dirty="0"/>
                    </a:p>
                  </a:txBody>
                  <a:tcPr/>
                </a:tc>
                <a:tc>
                  <a:txBody>
                    <a:bodyPr/>
                    <a:lstStyle/>
                    <a:p>
                      <a:r>
                        <a:rPr lang="en-US" dirty="0" smtClean="0"/>
                        <a:t>Cause of exception</a:t>
                      </a:r>
                      <a:endParaRPr lang="en-US" dirty="0"/>
                    </a:p>
                  </a:txBody>
                  <a:tcPr/>
                </a:tc>
              </a:tr>
              <a:tr h="370840">
                <a:tc>
                  <a:txBody>
                    <a:bodyPr/>
                    <a:lstStyle/>
                    <a:p>
                      <a:r>
                        <a:rPr lang="en-US" dirty="0" err="1" smtClean="0">
                          <a:latin typeface="Courier New" pitchFamily="49" charset="0"/>
                          <a:cs typeface="Courier New" pitchFamily="49" charset="0"/>
                        </a:rPr>
                        <a:t>BadVAddr</a:t>
                      </a:r>
                      <a:endParaRPr lang="en-US" dirty="0">
                        <a:latin typeface="Courier New" pitchFamily="49" charset="0"/>
                        <a:cs typeface="Courier New" pitchFamily="49" charset="0"/>
                      </a:endParaRPr>
                    </a:p>
                  </a:txBody>
                  <a:tcPr/>
                </a:tc>
                <a:tc>
                  <a:txBody>
                    <a:bodyPr/>
                    <a:lstStyle/>
                    <a:p>
                      <a:pPr algn="ctr"/>
                      <a:r>
                        <a:rPr lang="en-US" dirty="0" smtClean="0"/>
                        <a:t>8</a:t>
                      </a:r>
                      <a:endParaRPr lang="en-US" dirty="0"/>
                    </a:p>
                  </a:txBody>
                  <a:tcPr/>
                </a:tc>
                <a:tc>
                  <a:txBody>
                    <a:bodyPr/>
                    <a:lstStyle/>
                    <a:p>
                      <a:r>
                        <a:rPr lang="en-US" dirty="0" smtClean="0"/>
                        <a:t>Address</a:t>
                      </a:r>
                      <a:r>
                        <a:rPr lang="en-US" baseline="0" dirty="0" smtClean="0"/>
                        <a:t> that caused exception</a:t>
                      </a:r>
                      <a:endParaRPr lang="en-US" dirty="0"/>
                    </a:p>
                  </a:txBody>
                  <a:tcPr/>
                </a:tc>
              </a:tr>
              <a:tr h="370840">
                <a:tc>
                  <a:txBody>
                    <a:bodyPr/>
                    <a:lstStyle/>
                    <a:p>
                      <a:r>
                        <a:rPr lang="en-US" dirty="0" smtClean="0">
                          <a:latin typeface="Courier New" pitchFamily="49" charset="0"/>
                          <a:cs typeface="Courier New" pitchFamily="49" charset="0"/>
                        </a:rPr>
                        <a:t>Index</a:t>
                      </a:r>
                      <a:endParaRPr lang="en-US" dirty="0">
                        <a:latin typeface="Courier New" pitchFamily="49" charset="0"/>
                        <a:cs typeface="Courier New" pitchFamily="49" charset="0"/>
                      </a:endParaRPr>
                    </a:p>
                  </a:txBody>
                  <a:tcPr/>
                </a:tc>
                <a:tc>
                  <a:txBody>
                    <a:bodyPr/>
                    <a:lstStyle/>
                    <a:p>
                      <a:pPr algn="ctr"/>
                      <a:r>
                        <a:rPr lang="en-US" dirty="0" smtClean="0"/>
                        <a:t>0</a:t>
                      </a:r>
                      <a:endParaRPr lang="en-US" dirty="0"/>
                    </a:p>
                  </a:txBody>
                  <a:tcPr/>
                </a:tc>
                <a:tc>
                  <a:txBody>
                    <a:bodyPr/>
                    <a:lstStyle/>
                    <a:p>
                      <a:r>
                        <a:rPr lang="en-US" dirty="0" smtClean="0"/>
                        <a:t>Location in TLB to be read/written</a:t>
                      </a:r>
                      <a:endParaRPr lang="en-US" dirty="0"/>
                    </a:p>
                  </a:txBody>
                  <a:tcPr/>
                </a:tc>
              </a:tr>
              <a:tr h="370840">
                <a:tc>
                  <a:txBody>
                    <a:bodyPr/>
                    <a:lstStyle/>
                    <a:p>
                      <a:r>
                        <a:rPr lang="en-US" dirty="0" smtClean="0">
                          <a:latin typeface="Courier New" pitchFamily="49" charset="0"/>
                          <a:cs typeface="Courier New" pitchFamily="49" charset="0"/>
                        </a:rPr>
                        <a:t>Random</a:t>
                      </a:r>
                      <a:endParaRPr lang="en-US" dirty="0">
                        <a:latin typeface="Courier New" pitchFamily="49" charset="0"/>
                        <a:cs typeface="Courier New" pitchFamily="49" charset="0"/>
                      </a:endParaRPr>
                    </a:p>
                  </a:txBody>
                  <a:tcPr/>
                </a:tc>
                <a:tc>
                  <a:txBody>
                    <a:bodyPr/>
                    <a:lstStyle/>
                    <a:p>
                      <a:pPr algn="ctr"/>
                      <a:r>
                        <a:rPr lang="en-US" dirty="0" smtClean="0"/>
                        <a:t>1</a:t>
                      </a:r>
                      <a:endParaRPr lang="en-US" dirty="0"/>
                    </a:p>
                  </a:txBody>
                  <a:tcPr/>
                </a:tc>
                <a:tc>
                  <a:txBody>
                    <a:bodyPr/>
                    <a:lstStyle/>
                    <a:p>
                      <a:r>
                        <a:rPr lang="en-US" dirty="0" smtClean="0"/>
                        <a:t>Pseudorandom location in TLB</a:t>
                      </a:r>
                      <a:endParaRPr lang="en-US" dirty="0"/>
                    </a:p>
                  </a:txBody>
                  <a:tcPr/>
                </a:tc>
              </a:tr>
              <a:tr h="370840">
                <a:tc>
                  <a:txBody>
                    <a:bodyPr/>
                    <a:lstStyle/>
                    <a:p>
                      <a:r>
                        <a:rPr lang="en-US" dirty="0" err="1" smtClean="0">
                          <a:latin typeface="Courier New" pitchFamily="49" charset="0"/>
                          <a:cs typeface="Courier New" pitchFamily="49" charset="0"/>
                        </a:rPr>
                        <a:t>EntryLo</a:t>
                      </a:r>
                      <a:endParaRPr lang="en-US" dirty="0">
                        <a:latin typeface="Courier New" pitchFamily="49" charset="0"/>
                        <a:cs typeface="Courier New" pitchFamily="49" charset="0"/>
                      </a:endParaRPr>
                    </a:p>
                  </a:txBody>
                  <a:tcPr/>
                </a:tc>
                <a:tc>
                  <a:txBody>
                    <a:bodyPr/>
                    <a:lstStyle/>
                    <a:p>
                      <a:pPr algn="ctr"/>
                      <a:r>
                        <a:rPr lang="en-US" dirty="0" smtClean="0"/>
                        <a:t>2</a:t>
                      </a:r>
                      <a:endParaRPr lang="en-US" dirty="0"/>
                    </a:p>
                  </a:txBody>
                  <a:tcPr/>
                </a:tc>
                <a:tc>
                  <a:txBody>
                    <a:bodyPr/>
                    <a:lstStyle/>
                    <a:p>
                      <a:r>
                        <a:rPr lang="en-US" dirty="0" smtClean="0"/>
                        <a:t>Physical page address and flags</a:t>
                      </a:r>
                      <a:endParaRPr lang="en-US" dirty="0"/>
                    </a:p>
                  </a:txBody>
                  <a:tcPr/>
                </a:tc>
              </a:tr>
              <a:tr h="370840">
                <a:tc>
                  <a:txBody>
                    <a:bodyPr/>
                    <a:lstStyle/>
                    <a:p>
                      <a:r>
                        <a:rPr lang="en-US" dirty="0" err="1" smtClean="0">
                          <a:latin typeface="Courier New" pitchFamily="49" charset="0"/>
                          <a:cs typeface="Courier New" pitchFamily="49" charset="0"/>
                        </a:rPr>
                        <a:t>EntryHi</a:t>
                      </a:r>
                      <a:endParaRPr lang="en-US" dirty="0">
                        <a:latin typeface="Courier New" pitchFamily="49" charset="0"/>
                        <a:cs typeface="Courier New" pitchFamily="49" charset="0"/>
                      </a:endParaRPr>
                    </a:p>
                  </a:txBody>
                  <a:tcPr/>
                </a:tc>
                <a:tc>
                  <a:txBody>
                    <a:bodyPr/>
                    <a:lstStyle/>
                    <a:p>
                      <a:pPr algn="ctr"/>
                      <a:r>
                        <a:rPr lang="en-US" dirty="0" smtClean="0"/>
                        <a:t>10</a:t>
                      </a:r>
                      <a:endParaRPr lang="en-US" dirty="0"/>
                    </a:p>
                  </a:txBody>
                  <a:tcPr/>
                </a:tc>
                <a:tc>
                  <a:txBody>
                    <a:bodyPr/>
                    <a:lstStyle/>
                    <a:p>
                      <a:r>
                        <a:rPr lang="en-US" dirty="0" smtClean="0"/>
                        <a:t>Virtual page address</a:t>
                      </a:r>
                      <a:endParaRPr lang="en-US" dirty="0"/>
                    </a:p>
                  </a:txBody>
                  <a:tcPr/>
                </a:tc>
              </a:tr>
              <a:tr h="370840">
                <a:tc>
                  <a:txBody>
                    <a:bodyPr/>
                    <a:lstStyle/>
                    <a:p>
                      <a:r>
                        <a:rPr lang="en-US" dirty="0" smtClean="0">
                          <a:latin typeface="Courier New" pitchFamily="49" charset="0"/>
                          <a:cs typeface="Courier New" pitchFamily="49" charset="0"/>
                        </a:rPr>
                        <a:t>Context</a:t>
                      </a:r>
                      <a:endParaRPr lang="en-US" dirty="0">
                        <a:latin typeface="Courier New" pitchFamily="49" charset="0"/>
                        <a:cs typeface="Courier New" pitchFamily="49" charset="0"/>
                      </a:endParaRPr>
                    </a:p>
                  </a:txBody>
                  <a:tcPr/>
                </a:tc>
                <a:tc>
                  <a:txBody>
                    <a:bodyPr/>
                    <a:lstStyle/>
                    <a:p>
                      <a:pPr algn="ctr"/>
                      <a:r>
                        <a:rPr lang="en-US" dirty="0" smtClean="0"/>
                        <a:t>4</a:t>
                      </a:r>
                      <a:endParaRPr lang="en-US" dirty="0"/>
                    </a:p>
                  </a:txBody>
                  <a:tcPr/>
                </a:tc>
                <a:tc>
                  <a:txBody>
                    <a:bodyPr/>
                    <a:lstStyle/>
                    <a:p>
                      <a:r>
                        <a:rPr lang="en-US" dirty="0" smtClean="0"/>
                        <a:t>Page table address &amp; page number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MIPS Software TLB Miss Handler</a:t>
            </a:r>
            <a:endParaRPr lang="en-US" dirty="0"/>
          </a:p>
        </p:txBody>
      </p:sp>
      <p:sp>
        <p:nvSpPr>
          <p:cNvPr id="3" name="Content Placeholder 2"/>
          <p:cNvSpPr>
            <a:spLocks noGrp="1"/>
          </p:cNvSpPr>
          <p:nvPr>
            <p:ph idx="1"/>
          </p:nvPr>
        </p:nvSpPr>
        <p:spPr>
          <a:xfrm>
            <a:off x="533400" y="914400"/>
            <a:ext cx="8153400" cy="1380891"/>
          </a:xfrm>
        </p:spPr>
        <p:txBody>
          <a:bodyPr/>
          <a:lstStyle/>
          <a:p>
            <a:r>
              <a:rPr lang="en-US" dirty="0" smtClean="0"/>
              <a:t>When a TLB miss occurs, the hardware saves the address that caused the miss in </a:t>
            </a:r>
            <a:r>
              <a:rPr lang="en-US" dirty="0" err="1" smtClean="0">
                <a:latin typeface="Courier New" pitchFamily="49" charset="0"/>
                <a:cs typeface="Courier New" pitchFamily="49" charset="0"/>
              </a:rPr>
              <a:t>BadVAddr</a:t>
            </a:r>
            <a:r>
              <a:rPr lang="en-US" dirty="0" smtClean="0"/>
              <a:t> and transfers control to 8000 0000</a:t>
            </a:r>
            <a:r>
              <a:rPr lang="en-US" baseline="-25000" dirty="0" smtClean="0"/>
              <a:t>hex</a:t>
            </a:r>
            <a:r>
              <a:rPr lang="en-US" dirty="0" smtClean="0"/>
              <a:t>, the location of the TLB miss handler</a:t>
            </a:r>
            <a:endParaRPr lang="en-US" dirty="0"/>
          </a:p>
        </p:txBody>
      </p:sp>
      <p:sp>
        <p:nvSpPr>
          <p:cNvPr id="4" name="Content Placeholder 2"/>
          <p:cNvSpPr txBox="1">
            <a:spLocks/>
          </p:cNvSpPr>
          <p:nvPr/>
        </p:nvSpPr>
        <p:spPr bwMode="auto">
          <a:xfrm>
            <a:off x="533400" y="2438400"/>
            <a:ext cx="8305800" cy="254120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ts val="200"/>
              </a:spcBef>
              <a:spcAft>
                <a:spcPct val="0"/>
              </a:spcAft>
              <a:buClr>
                <a:schemeClr val="accent1"/>
              </a:buClr>
              <a:buSzPct val="75000"/>
              <a:tabLst/>
              <a:defRPr/>
            </a:pPr>
            <a:r>
              <a:rPr kumimoji="0" lang="en-US" sz="22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TLBmiss</a:t>
            </a:r>
            <a:r>
              <a:rPr kumimoji="0" lang="en-US" sz="22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dirty="0" smtClean="0">
                <a:solidFill>
                  <a:schemeClr val="tx1"/>
                </a:solidFill>
                <a:latin typeface="Courier New" pitchFamily="49" charset="0"/>
                <a:cs typeface="Courier New" pitchFamily="49" charset="0"/>
              </a:rPr>
              <a:t> mfc0  $k1, Context	#copy </a:t>
            </a:r>
            <a:r>
              <a:rPr lang="en-US" sz="2200" kern="0" dirty="0" err="1" smtClean="0">
                <a:solidFill>
                  <a:schemeClr val="tx1"/>
                </a:solidFill>
                <a:latin typeface="Courier New" pitchFamily="49" charset="0"/>
                <a:cs typeface="Courier New" pitchFamily="49" charset="0"/>
              </a:rPr>
              <a:t>addr</a:t>
            </a:r>
            <a:r>
              <a:rPr lang="en-US" sz="2200" kern="0" dirty="0" smtClean="0">
                <a:solidFill>
                  <a:schemeClr val="tx1"/>
                </a:solidFill>
                <a:latin typeface="Courier New" pitchFamily="49" charset="0"/>
                <a:cs typeface="Courier New" pitchFamily="49" charset="0"/>
              </a:rPr>
              <a:t> of PTE into $k1</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noProof="0" dirty="0" smtClean="0">
                <a:solidFill>
                  <a:schemeClr val="tx1"/>
                </a:solidFill>
                <a:latin typeface="Courier New" pitchFamily="49" charset="0"/>
                <a:cs typeface="Courier New" pitchFamily="49" charset="0"/>
              </a:rPr>
              <a:t> </a:t>
            </a:r>
            <a:r>
              <a:rPr lang="en-US" sz="2200" kern="0" noProof="0" dirty="0" err="1" smtClean="0">
                <a:solidFill>
                  <a:schemeClr val="tx1"/>
                </a:solidFill>
                <a:latin typeface="Courier New" pitchFamily="49" charset="0"/>
                <a:cs typeface="Courier New" pitchFamily="49" charset="0"/>
              </a:rPr>
              <a:t>lw</a:t>
            </a:r>
            <a:r>
              <a:rPr lang="en-US" sz="2200" kern="0" noProof="0" dirty="0" smtClean="0">
                <a:solidFill>
                  <a:schemeClr val="tx1"/>
                </a:solidFill>
                <a:latin typeface="Courier New" pitchFamily="49" charset="0"/>
                <a:cs typeface="Courier New" pitchFamily="49" charset="0"/>
              </a:rPr>
              <a:t>    $k1, 0($k1)	#put PTE into $k1</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noProof="0" dirty="0" smtClean="0">
                <a:solidFill>
                  <a:schemeClr val="tx1"/>
                </a:solidFill>
                <a:latin typeface="Courier New" pitchFamily="49" charset="0"/>
                <a:cs typeface="Courier New" pitchFamily="49" charset="0"/>
              </a:rPr>
              <a:t> mtc0  $k1, </a:t>
            </a:r>
            <a:r>
              <a:rPr lang="en-US" sz="2200" kern="0" noProof="0" dirty="0" err="1" smtClean="0">
                <a:solidFill>
                  <a:schemeClr val="tx1"/>
                </a:solidFill>
                <a:latin typeface="Courier New" pitchFamily="49" charset="0"/>
                <a:cs typeface="Courier New" pitchFamily="49" charset="0"/>
              </a:rPr>
              <a:t>EntryLo</a:t>
            </a:r>
            <a:r>
              <a:rPr lang="en-US" sz="2200" kern="0" dirty="0" smtClean="0">
                <a:solidFill>
                  <a:schemeClr val="tx1"/>
                </a:solidFill>
                <a:latin typeface="Courier New" pitchFamily="49" charset="0"/>
                <a:cs typeface="Courier New" pitchFamily="49" charset="0"/>
              </a:rPr>
              <a:t>	</a:t>
            </a:r>
            <a:r>
              <a:rPr lang="en-US" sz="2200" kern="0" noProof="0" dirty="0" smtClean="0">
                <a:solidFill>
                  <a:schemeClr val="tx1"/>
                </a:solidFill>
                <a:latin typeface="Courier New" pitchFamily="49" charset="0"/>
                <a:cs typeface="Courier New" pitchFamily="49" charset="0"/>
              </a:rPr>
              <a:t>#put PTE into </a:t>
            </a:r>
            <a:r>
              <a:rPr lang="en-US" sz="2200" kern="0" noProof="0" dirty="0" err="1" smtClean="0">
                <a:solidFill>
                  <a:schemeClr val="tx1"/>
                </a:solidFill>
                <a:latin typeface="Courier New" pitchFamily="49" charset="0"/>
                <a:cs typeface="Courier New" pitchFamily="49" charset="0"/>
              </a:rPr>
              <a:t>EntryLo</a:t>
            </a:r>
            <a:endParaRPr lang="en-US" sz="2200" kern="0" noProof="0" dirty="0" smtClean="0">
              <a:solidFill>
                <a:schemeClr val="tx1"/>
              </a:solidFill>
              <a:latin typeface="Courier New" pitchFamily="49" charset="0"/>
              <a:cs typeface="Courier New" pitchFamily="49" charset="0"/>
            </a:endParaRPr>
          </a:p>
          <a:p>
            <a:pPr marL="287338" marR="0" lvl="0" indent="-287338" algn="l" defTabSz="914400" rtl="0" eaLnBrk="0" fontAlgn="base" latinLnBrk="0" hangingPunct="0">
              <a:spcBef>
                <a:spcPts val="200"/>
              </a:spcBef>
              <a:spcAft>
                <a:spcPct val="0"/>
              </a:spcAft>
              <a:buClr>
                <a:schemeClr val="accent1"/>
              </a:buClr>
              <a:buSzPct val="75000"/>
              <a:tabLst/>
              <a:defRPr/>
            </a:pPr>
            <a:r>
              <a:rPr kumimoji="0" lang="en-US" sz="2200" b="0" i="0" u="none" strike="noStrike" kern="0" cap="none" spc="0" normalizeH="0" dirty="0" smtClean="0">
                <a:ln>
                  <a:noFill/>
                </a:ln>
                <a:solidFill>
                  <a:schemeClr val="tx1"/>
                </a:solidFill>
                <a:effectLst/>
                <a:uLnTx/>
                <a:uFillTx/>
                <a:latin typeface="Courier New" pitchFamily="49" charset="0"/>
                <a:cs typeface="Courier New" pitchFamily="49" charset="0"/>
              </a:rPr>
              <a:t> </a:t>
            </a:r>
            <a:r>
              <a:rPr kumimoji="0" lang="en-US" sz="2200" b="0" i="0" u="none" strike="noStrike" kern="0" cap="none" spc="0" normalizeH="0" dirty="0" err="1" smtClean="0">
                <a:ln>
                  <a:noFill/>
                </a:ln>
                <a:solidFill>
                  <a:schemeClr val="tx1"/>
                </a:solidFill>
                <a:effectLst/>
                <a:uLnTx/>
                <a:uFillTx/>
                <a:latin typeface="Courier New" pitchFamily="49" charset="0"/>
                <a:cs typeface="Courier New" pitchFamily="49" charset="0"/>
              </a:rPr>
              <a:t>tlbwr</a:t>
            </a:r>
            <a:r>
              <a:rPr kumimoji="0" lang="en-US" sz="2200" b="0" i="0" u="none" strike="noStrike" kern="0" cap="none" spc="0" normalizeH="0" dirty="0" smtClean="0">
                <a:ln>
                  <a:noFill/>
                </a:ln>
                <a:solidFill>
                  <a:schemeClr val="tx1"/>
                </a:solidFill>
                <a:effectLst/>
                <a:uLnTx/>
                <a:uFillTx/>
                <a:latin typeface="Courier New" pitchFamily="49" charset="0"/>
                <a:cs typeface="Courier New" pitchFamily="49" charset="0"/>
              </a:rPr>
              <a:t>			#put </a:t>
            </a:r>
            <a:r>
              <a:rPr kumimoji="0" lang="en-US" sz="2200" b="0" i="0" u="none" strike="noStrike" kern="0" cap="none" spc="0" normalizeH="0" dirty="0" err="1" smtClean="0">
                <a:ln>
                  <a:noFill/>
                </a:ln>
                <a:solidFill>
                  <a:schemeClr val="tx1"/>
                </a:solidFill>
                <a:effectLst/>
                <a:uLnTx/>
                <a:uFillTx/>
                <a:latin typeface="Courier New" pitchFamily="49" charset="0"/>
                <a:cs typeface="Courier New" pitchFamily="49" charset="0"/>
              </a:rPr>
              <a:t>EntryLo</a:t>
            </a:r>
            <a:r>
              <a:rPr kumimoji="0" lang="en-US" sz="2200" b="0" i="0" u="none" strike="noStrike" kern="0" cap="none" spc="0" normalizeH="0" dirty="0" smtClean="0">
                <a:ln>
                  <a:noFill/>
                </a:ln>
                <a:solidFill>
                  <a:schemeClr val="tx1"/>
                </a:solidFill>
                <a:effectLst/>
                <a:uLnTx/>
                <a:uFillTx/>
                <a:latin typeface="Courier New" pitchFamily="49" charset="0"/>
                <a:cs typeface="Courier New" pitchFamily="49" charset="0"/>
              </a:rPr>
              <a:t> into TLB</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dirty="0" smtClean="0">
                <a:solidFill>
                  <a:schemeClr val="tx1"/>
                </a:solidFill>
                <a:latin typeface="Courier New" pitchFamily="49" charset="0"/>
                <a:cs typeface="Courier New" pitchFamily="49" charset="0"/>
              </a:rPr>
              <a:t>					#	</a:t>
            </a:r>
            <a:r>
              <a:rPr kumimoji="0" lang="en-US" sz="2200" b="0" i="0" u="none" strike="noStrike" kern="0" cap="none" spc="0" normalizeH="0" dirty="0" smtClean="0">
                <a:ln>
                  <a:noFill/>
                </a:ln>
                <a:solidFill>
                  <a:schemeClr val="tx1"/>
                </a:solidFill>
                <a:effectLst/>
                <a:uLnTx/>
                <a:uFillTx/>
                <a:latin typeface="Courier New" pitchFamily="49" charset="0"/>
                <a:cs typeface="Courier New" pitchFamily="49" charset="0"/>
              </a:rPr>
              <a:t>at Random</a:t>
            </a:r>
          </a:p>
          <a:p>
            <a:pPr marL="287338" marR="0" lvl="0" indent="-287338" algn="l" defTabSz="914400" rtl="0" eaLnBrk="0" fontAlgn="base" latinLnBrk="0" hangingPunct="0">
              <a:spcBef>
                <a:spcPts val="200"/>
              </a:spcBef>
              <a:spcAft>
                <a:spcPct val="0"/>
              </a:spcAft>
              <a:buClr>
                <a:schemeClr val="accent1"/>
              </a:buClr>
              <a:buSzPct val="75000"/>
              <a:tabLst/>
              <a:defRPr/>
            </a:pPr>
            <a:r>
              <a:rPr lang="en-US" sz="2200" kern="0" dirty="0" smtClean="0">
                <a:solidFill>
                  <a:schemeClr val="tx1"/>
                </a:solidFill>
                <a:latin typeface="Courier New" pitchFamily="49" charset="0"/>
                <a:cs typeface="Courier New" pitchFamily="49" charset="0"/>
              </a:rPr>
              <a:t> </a:t>
            </a:r>
            <a:r>
              <a:rPr lang="en-US" sz="2200" kern="0" dirty="0" err="1" smtClean="0">
                <a:solidFill>
                  <a:schemeClr val="tx1"/>
                </a:solidFill>
                <a:latin typeface="Courier New" pitchFamily="49" charset="0"/>
                <a:cs typeface="Courier New" pitchFamily="49" charset="0"/>
              </a:rPr>
              <a:t>eret</a:t>
            </a:r>
            <a:r>
              <a:rPr lang="en-US" sz="2200" kern="0" dirty="0" smtClean="0">
                <a:solidFill>
                  <a:schemeClr val="tx1"/>
                </a:solidFill>
                <a:latin typeface="Courier New" pitchFamily="49" charset="0"/>
                <a:cs typeface="Courier New" pitchFamily="49" charset="0"/>
              </a:rPr>
              <a:t>				#return from exception</a:t>
            </a:r>
            <a:endParaRPr kumimoji="0" lang="en-US" sz="2200" b="0" i="0" u="none" strike="noStrike" kern="0" cap="none" spc="0" normalizeH="0" baseline="0" noProof="0" dirty="0">
              <a:ln>
                <a:noFill/>
              </a:ln>
              <a:solidFill>
                <a:schemeClr val="tx1"/>
              </a:solidFill>
              <a:effectLst/>
              <a:uLnTx/>
              <a:uFillTx/>
              <a:latin typeface="Courier New" pitchFamily="49" charset="0"/>
              <a:cs typeface="Courier New" pitchFamily="49" charset="0"/>
            </a:endParaRPr>
          </a:p>
        </p:txBody>
      </p:sp>
      <p:sp>
        <p:nvSpPr>
          <p:cNvPr id="5" name="Content Placeholder 2"/>
          <p:cNvSpPr txBox="1">
            <a:spLocks/>
          </p:cNvSpPr>
          <p:nvPr/>
        </p:nvSpPr>
        <p:spPr bwMode="auto">
          <a:xfrm>
            <a:off x="457200" y="5181600"/>
            <a:ext cx="8153400" cy="128855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tlbwr</a:t>
            </a:r>
            <a:r>
              <a:rPr kumimoji="0" lang="en-US" sz="2400" b="0" i="0" u="none" strike="noStrike" kern="0" cap="none" spc="0" normalizeH="0" baseline="0" noProof="0" dirty="0" smtClean="0">
                <a:ln>
                  <a:noFill/>
                </a:ln>
                <a:solidFill>
                  <a:schemeClr val="tx1"/>
                </a:solidFill>
                <a:effectLst/>
                <a:uLnTx/>
                <a:uFillTx/>
                <a:latin typeface="+mn-lt"/>
                <a:ea typeface="+mn-ea"/>
                <a:cs typeface="+mn-cs"/>
              </a:rPr>
              <a:t> copies from </a:t>
            </a:r>
            <a:r>
              <a:rPr kumimoji="0" lang="en-US" sz="24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EntryLo</a:t>
            </a:r>
            <a:r>
              <a:rPr kumimoji="0" lang="en-US" sz="2400" b="0" i="0" u="none" strike="noStrike" kern="0" cap="none" spc="0" normalizeH="0" baseline="0" noProof="0" dirty="0" smtClean="0">
                <a:ln>
                  <a:noFill/>
                </a:ln>
                <a:solidFill>
                  <a:schemeClr val="tx1"/>
                </a:solidFill>
                <a:effectLst/>
                <a:uLnTx/>
                <a:uFillTx/>
                <a:latin typeface="+mn-lt"/>
                <a:ea typeface="+mn-ea"/>
                <a:cs typeface="+mn-cs"/>
              </a:rPr>
              <a:t> into the TLB entry selected </a:t>
            </a:r>
            <a:r>
              <a:rPr lang="en-US" sz="2400" kern="0" dirty="0" smtClean="0">
                <a:solidFill>
                  <a:schemeClr val="tx1"/>
                </a:solidFill>
                <a:latin typeface="+mn-lt"/>
              </a:rPr>
              <a:t>by the control register </a:t>
            </a:r>
            <a:r>
              <a:rPr lang="en-US" sz="2400" kern="0" dirty="0" smtClean="0">
                <a:solidFill>
                  <a:schemeClr val="tx1"/>
                </a:solidFill>
                <a:latin typeface="Courier New" pitchFamily="49" charset="0"/>
                <a:cs typeface="Courier New" pitchFamily="49" charset="0"/>
              </a:rPr>
              <a:t>Random</a:t>
            </a:r>
          </a:p>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A TLB miss takes about</a:t>
            </a:r>
            <a:r>
              <a:rPr kumimoji="0" lang="en-US" sz="2400" b="0" i="0" u="none" strike="noStrike" kern="0" cap="none" spc="0" normalizeH="0" noProof="0" dirty="0" smtClean="0">
                <a:ln>
                  <a:noFill/>
                </a:ln>
                <a:solidFill>
                  <a:schemeClr val="tx1"/>
                </a:solidFill>
                <a:effectLst/>
                <a:uLnTx/>
                <a:uFillTx/>
                <a:latin typeface="+mn-lt"/>
                <a:ea typeface="+mn-ea"/>
                <a:cs typeface="+mn-cs"/>
              </a:rPr>
              <a:t> a dozen clock cycles to handle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p:cNvSpPr>
            <a:spLocks noGrp="1" noChangeArrowheads="1"/>
          </p:cNvSpPr>
          <p:nvPr>
            <p:ph type="title"/>
          </p:nvPr>
        </p:nvSpPr>
        <p:spPr/>
        <p:txBody>
          <a:bodyPr/>
          <a:lstStyle/>
          <a:p>
            <a:r>
              <a:rPr lang="en-US"/>
              <a:t>Some Virtual Memory Design Parameters</a:t>
            </a:r>
          </a:p>
        </p:txBody>
      </p:sp>
      <p:graphicFrame>
        <p:nvGraphicFramePr>
          <p:cNvPr id="1763371" name="Group 43"/>
          <p:cNvGraphicFramePr>
            <a:graphicFrameLocks noGrp="1"/>
          </p:cNvGraphicFramePr>
          <p:nvPr>
            <p:ph sz="half" idx="2"/>
          </p:nvPr>
        </p:nvGraphicFramePr>
        <p:xfrm>
          <a:off x="1524000" y="1295400"/>
          <a:ext cx="6057900" cy="4305300"/>
        </p:xfrm>
        <a:graphic>
          <a:graphicData uri="http://schemas.openxmlformats.org/drawingml/2006/table">
            <a:tbl>
              <a:tblPr/>
              <a:tblGrid>
                <a:gridCol w="2667000"/>
                <a:gridCol w="1905000"/>
                <a:gridCol w="1485900"/>
              </a:tblGrid>
              <a:tr h="4000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Paged VM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TLBs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Total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16,000 to 250,000 words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16 to 512 entries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Total size (KB)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250,000 to 1,000,000,000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0.25 to 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Block size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4000 to 64,000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 to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Hit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0.5 to 1 clock cycle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 penalty (clocks)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10,000,000 to 100,000,000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10 to 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Miss rates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0.00001% to 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0.01% to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p:cNvSpPr>
            <a:spLocks noGrp="1" noChangeArrowheads="1"/>
          </p:cNvSpPr>
          <p:nvPr>
            <p:ph type="title"/>
          </p:nvPr>
        </p:nvSpPr>
        <p:spPr/>
        <p:txBody>
          <a:bodyPr/>
          <a:lstStyle/>
          <a:p>
            <a:r>
              <a:rPr lang="en-US" dirty="0"/>
              <a:t>Two Machines’ </a:t>
            </a:r>
            <a:r>
              <a:rPr lang="en-US" dirty="0" smtClean="0"/>
              <a:t>TLB Parameters</a:t>
            </a:r>
            <a:endParaRPr lang="en-US" dirty="0"/>
          </a:p>
        </p:txBody>
      </p:sp>
      <p:graphicFrame>
        <p:nvGraphicFramePr>
          <p:cNvPr id="1764440" name="Group 88"/>
          <p:cNvGraphicFramePr>
            <a:graphicFrameLocks noGrp="1"/>
          </p:cNvGraphicFramePr>
          <p:nvPr/>
        </p:nvGraphicFramePr>
        <p:xfrm>
          <a:off x="685800" y="914400"/>
          <a:ext cx="7696200" cy="5501640"/>
        </p:xfrm>
        <a:graphic>
          <a:graphicData uri="http://schemas.openxmlformats.org/drawingml/2006/table">
            <a:tbl>
              <a:tblPr/>
              <a:tblGrid>
                <a:gridCol w="1981200"/>
                <a:gridCol w="2743200"/>
                <a:gridCol w="2971800"/>
              </a:tblGrid>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Intel Nehalem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AMD Barcelona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Address sizes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48 bits (</a:t>
                      </a:r>
                      <a:r>
                        <a:rPr kumimoji="0" lang="en-US" sz="1800" b="0" i="0" u="none" strike="noStrike" cap="none" normalizeH="0" baseline="0" dirty="0" err="1" smtClean="0">
                          <a:ln>
                            <a:noFill/>
                          </a:ln>
                          <a:solidFill>
                            <a:schemeClr val="tx1"/>
                          </a:solidFill>
                          <a:effectLst/>
                          <a:latin typeface="Arial" charset="0"/>
                        </a:rPr>
                        <a:t>vir</a:t>
                      </a:r>
                      <a:r>
                        <a:rPr kumimoji="0" lang="en-US" sz="1800" b="0" i="0" u="none" strike="noStrike" cap="none" normalizeH="0" baseline="0" dirty="0" smtClean="0">
                          <a:ln>
                            <a:noFill/>
                          </a:ln>
                          <a:solidFill>
                            <a:schemeClr val="tx1"/>
                          </a:solidFill>
                          <a:effectLst/>
                          <a:latin typeface="Arial" charset="0"/>
                        </a:rPr>
                        <a:t>); 44 bits (</a:t>
                      </a:r>
                      <a:r>
                        <a:rPr kumimoji="0" lang="en-US" sz="1800" b="0" i="0" u="none" strike="noStrike" cap="none" normalizeH="0" baseline="0" dirty="0" err="1" smtClean="0">
                          <a:ln>
                            <a:noFill/>
                          </a:ln>
                          <a:solidFill>
                            <a:schemeClr val="tx1"/>
                          </a:solidFill>
                          <a:effectLst/>
                          <a:latin typeface="Arial" charset="0"/>
                        </a:rPr>
                        <a:t>phy</a:t>
                      </a:r>
                      <a:r>
                        <a:rPr kumimoji="0" lang="en-US" sz="1800" b="0" i="0" u="none" strike="noStrike" cap="none" normalizeH="0" baseline="0" dirty="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48 bits (</a:t>
                      </a:r>
                      <a:r>
                        <a:rPr kumimoji="0" lang="en-US" sz="1800" b="0" i="0" u="none" strike="noStrike" cap="none" normalizeH="0" baseline="0" dirty="0" err="1" smtClean="0">
                          <a:ln>
                            <a:noFill/>
                          </a:ln>
                          <a:solidFill>
                            <a:schemeClr val="tx1"/>
                          </a:solidFill>
                          <a:effectLst/>
                          <a:latin typeface="Arial" charset="0"/>
                        </a:rPr>
                        <a:t>vir</a:t>
                      </a:r>
                      <a:r>
                        <a:rPr kumimoji="0" lang="en-US" sz="1800" b="0" i="0" u="none" strike="noStrike" cap="none" normalizeH="0" baseline="0" dirty="0" smtClean="0">
                          <a:ln>
                            <a:noFill/>
                          </a:ln>
                          <a:solidFill>
                            <a:schemeClr val="tx1"/>
                          </a:solidFill>
                          <a:effectLst/>
                          <a:latin typeface="Arial" charset="0"/>
                        </a:rPr>
                        <a:t>); 48 bits (</a:t>
                      </a:r>
                      <a:r>
                        <a:rPr kumimoji="0" lang="en-US" sz="1800" b="0" i="0" u="none" strike="noStrike" cap="none" normalizeH="0" baseline="0" dirty="0" err="1" smtClean="0">
                          <a:ln>
                            <a:noFill/>
                          </a:ln>
                          <a:solidFill>
                            <a:schemeClr val="tx1"/>
                          </a:solidFill>
                          <a:effectLst/>
                          <a:latin typeface="Arial" charset="0"/>
                        </a:rPr>
                        <a:t>phy</a:t>
                      </a:r>
                      <a:r>
                        <a:rPr kumimoji="0" lang="en-US" sz="1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Page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4KB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966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TLB organization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TLB for instructions and  L1 TLB for data per core; both are 4-way set assoc.; LRU</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ITLB has 128 entries, L2 DTLB has 64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TLB (unified) is 4-way set assoc.; LRU                                        </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TLB has 512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TLB misses handled in hardware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TLB for instructions and  L1 TLB for data per core; both are fully assoc.; LRU</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ITLB and DTLB each have 48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TLB for instructions and L2 TLB for data per core; each are 4-way set assoc.; round robin LRU                                       </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Both L2 TLBs have 512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TLB misses handled in hardware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p:cNvSpPr>
            <a:spLocks noGrp="1" noChangeArrowheads="1"/>
          </p:cNvSpPr>
          <p:nvPr>
            <p:ph type="title"/>
          </p:nvPr>
        </p:nvSpPr>
        <p:spPr/>
        <p:txBody>
          <a:bodyPr/>
          <a:lstStyle/>
          <a:p>
            <a:r>
              <a:rPr lang="en-US"/>
              <a:t>Why Not a Virtually Addressed Cache?</a:t>
            </a:r>
          </a:p>
        </p:txBody>
      </p:sp>
      <p:sp>
        <p:nvSpPr>
          <p:cNvPr id="1755139" name="Rectangle 3"/>
          <p:cNvSpPr>
            <a:spLocks noGrp="1" noChangeArrowheads="1"/>
          </p:cNvSpPr>
          <p:nvPr>
            <p:ph type="body" idx="1"/>
          </p:nvPr>
        </p:nvSpPr>
        <p:spPr>
          <a:xfrm>
            <a:off x="533400" y="838200"/>
            <a:ext cx="8153400" cy="781050"/>
          </a:xfrm>
        </p:spPr>
        <p:txBody>
          <a:bodyPr/>
          <a:lstStyle/>
          <a:p>
            <a:r>
              <a:rPr lang="en-US"/>
              <a:t>A virtually addressed cache would only require address translation on cache misses</a:t>
            </a:r>
          </a:p>
        </p:txBody>
      </p:sp>
      <p:grpSp>
        <p:nvGrpSpPr>
          <p:cNvPr id="2" name="Group 4"/>
          <p:cNvGrpSpPr>
            <a:grpSpLocks/>
          </p:cNvGrpSpPr>
          <p:nvPr/>
        </p:nvGrpSpPr>
        <p:grpSpPr bwMode="auto">
          <a:xfrm>
            <a:off x="1981200" y="1752600"/>
            <a:ext cx="5334000" cy="2079625"/>
            <a:chOff x="1004" y="600"/>
            <a:chExt cx="3360" cy="1310"/>
          </a:xfrm>
        </p:grpSpPr>
        <p:sp>
          <p:nvSpPr>
            <p:cNvPr id="1755141" name="Rectangle 5"/>
            <p:cNvSpPr>
              <a:spLocks noChangeArrowheads="1"/>
            </p:cNvSpPr>
            <p:nvPr/>
          </p:nvSpPr>
          <p:spPr bwMode="auto">
            <a:xfrm>
              <a:off x="2174" y="1731"/>
              <a:ext cx="376"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data</a:t>
              </a:r>
            </a:p>
          </p:txBody>
        </p:sp>
        <p:sp>
          <p:nvSpPr>
            <p:cNvPr id="1755142" name="Line 6"/>
            <p:cNvSpPr>
              <a:spLocks noChangeShapeType="1"/>
            </p:cNvSpPr>
            <p:nvPr/>
          </p:nvSpPr>
          <p:spPr bwMode="auto">
            <a:xfrm>
              <a:off x="1028" y="662"/>
              <a:ext cx="638" cy="0"/>
            </a:xfrm>
            <a:prstGeom prst="line">
              <a:avLst/>
            </a:prstGeom>
            <a:noFill/>
            <a:ln w="12700">
              <a:solidFill>
                <a:schemeClr val="tx1"/>
              </a:solidFill>
              <a:round/>
              <a:headEnd/>
              <a:tailEnd/>
            </a:ln>
            <a:effectLst/>
          </p:spPr>
          <p:txBody>
            <a:bodyPr wrap="none" anchor="ctr"/>
            <a:lstStyle/>
            <a:p>
              <a:endParaRPr lang="en-US"/>
            </a:p>
          </p:txBody>
        </p:sp>
        <p:sp>
          <p:nvSpPr>
            <p:cNvPr id="1755143" name="Line 7"/>
            <p:cNvSpPr>
              <a:spLocks noChangeShapeType="1"/>
            </p:cNvSpPr>
            <p:nvPr/>
          </p:nvSpPr>
          <p:spPr bwMode="auto">
            <a:xfrm>
              <a:off x="1670" y="666"/>
              <a:ext cx="0" cy="438"/>
            </a:xfrm>
            <a:prstGeom prst="line">
              <a:avLst/>
            </a:prstGeom>
            <a:noFill/>
            <a:ln w="12700">
              <a:solidFill>
                <a:schemeClr val="tx1"/>
              </a:solidFill>
              <a:round/>
              <a:headEnd/>
              <a:tailEnd/>
            </a:ln>
            <a:effectLst/>
          </p:spPr>
          <p:txBody>
            <a:bodyPr wrap="none" anchor="ctr"/>
            <a:lstStyle/>
            <a:p>
              <a:endParaRPr lang="en-US"/>
            </a:p>
          </p:txBody>
        </p:sp>
        <p:sp>
          <p:nvSpPr>
            <p:cNvPr id="1755144" name="Line 8"/>
            <p:cNvSpPr>
              <a:spLocks noChangeShapeType="1"/>
            </p:cNvSpPr>
            <p:nvPr/>
          </p:nvSpPr>
          <p:spPr bwMode="auto">
            <a:xfrm flipH="1">
              <a:off x="1004" y="1120"/>
              <a:ext cx="670" cy="0"/>
            </a:xfrm>
            <a:prstGeom prst="line">
              <a:avLst/>
            </a:prstGeom>
            <a:noFill/>
            <a:ln w="12700">
              <a:solidFill>
                <a:schemeClr val="tx1"/>
              </a:solidFill>
              <a:round/>
              <a:headEnd/>
              <a:tailEnd/>
            </a:ln>
            <a:effectLst/>
          </p:spPr>
          <p:txBody>
            <a:bodyPr wrap="none" anchor="ctr"/>
            <a:lstStyle/>
            <a:p>
              <a:endParaRPr lang="en-US"/>
            </a:p>
          </p:txBody>
        </p:sp>
        <p:sp>
          <p:nvSpPr>
            <p:cNvPr id="1755145" name="Rectangle 9"/>
            <p:cNvSpPr>
              <a:spLocks noChangeArrowheads="1"/>
            </p:cNvSpPr>
            <p:nvPr/>
          </p:nvSpPr>
          <p:spPr bwMode="auto">
            <a:xfrm>
              <a:off x="1062" y="826"/>
              <a:ext cx="384"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CPU</a:t>
              </a:r>
            </a:p>
          </p:txBody>
        </p:sp>
        <p:sp>
          <p:nvSpPr>
            <p:cNvPr id="1755146" name="Rectangle 10"/>
            <p:cNvSpPr>
              <a:spLocks noChangeArrowheads="1"/>
            </p:cNvSpPr>
            <p:nvPr/>
          </p:nvSpPr>
          <p:spPr bwMode="auto">
            <a:xfrm>
              <a:off x="2091" y="677"/>
              <a:ext cx="695" cy="427"/>
            </a:xfrm>
            <a:prstGeom prst="rect">
              <a:avLst/>
            </a:prstGeom>
            <a:noFill/>
            <a:ln w="12700">
              <a:solidFill>
                <a:schemeClr val="tx1"/>
              </a:solidFill>
              <a:miter lim="800000"/>
              <a:headEnd/>
              <a:tailEnd/>
            </a:ln>
            <a:effectLst/>
          </p:spPr>
          <p:txBody>
            <a:bodyPr wrap="none" lIns="90488" tIns="44450" rIns="90488" bIns="44450" anchor="ctr"/>
            <a:lstStyle/>
            <a:p>
              <a:pPr algn="ctr"/>
              <a:r>
                <a:rPr lang="en-US" b="1">
                  <a:solidFill>
                    <a:schemeClr val="tx1"/>
                  </a:solidFill>
                </a:rPr>
                <a:t>Trans-</a:t>
              </a:r>
            </a:p>
            <a:p>
              <a:pPr algn="ctr"/>
              <a:r>
                <a:rPr lang="en-US" b="1">
                  <a:solidFill>
                    <a:schemeClr val="tx1"/>
                  </a:solidFill>
                </a:rPr>
                <a:t>lation</a:t>
              </a:r>
            </a:p>
          </p:txBody>
        </p:sp>
        <p:sp>
          <p:nvSpPr>
            <p:cNvPr id="1755147" name="Rectangle 11"/>
            <p:cNvSpPr>
              <a:spLocks noChangeArrowheads="1"/>
            </p:cNvSpPr>
            <p:nvPr/>
          </p:nvSpPr>
          <p:spPr bwMode="auto">
            <a:xfrm>
              <a:off x="2091" y="1166"/>
              <a:ext cx="695" cy="426"/>
            </a:xfrm>
            <a:prstGeom prst="rect">
              <a:avLst/>
            </a:prstGeom>
            <a:noFill/>
            <a:ln w="12700">
              <a:solidFill>
                <a:schemeClr val="tx1"/>
              </a:solidFill>
              <a:miter lim="800000"/>
              <a:headEnd/>
              <a:tailEnd/>
            </a:ln>
            <a:effectLst/>
          </p:spPr>
          <p:txBody>
            <a:bodyPr wrap="none" lIns="90488" tIns="44450" rIns="90488" bIns="44450" anchor="ctr"/>
            <a:lstStyle/>
            <a:p>
              <a:pPr algn="ctr"/>
              <a:r>
                <a:rPr lang="en-US" b="1">
                  <a:solidFill>
                    <a:schemeClr val="tx1"/>
                  </a:solidFill>
                </a:rPr>
                <a:t>Cache</a:t>
              </a:r>
            </a:p>
          </p:txBody>
        </p:sp>
        <p:sp>
          <p:nvSpPr>
            <p:cNvPr id="1755148" name="Rectangle 12"/>
            <p:cNvSpPr>
              <a:spLocks noChangeArrowheads="1"/>
            </p:cNvSpPr>
            <p:nvPr/>
          </p:nvSpPr>
          <p:spPr bwMode="auto">
            <a:xfrm>
              <a:off x="3669" y="695"/>
              <a:ext cx="695" cy="427"/>
            </a:xfrm>
            <a:prstGeom prst="rect">
              <a:avLst/>
            </a:prstGeom>
            <a:noFill/>
            <a:ln w="12700">
              <a:solidFill>
                <a:schemeClr val="tx1"/>
              </a:solidFill>
              <a:miter lim="800000"/>
              <a:headEnd/>
              <a:tailEnd/>
            </a:ln>
            <a:effectLst/>
          </p:spPr>
          <p:txBody>
            <a:bodyPr wrap="none" lIns="90488" tIns="44450" rIns="90488" bIns="44450" anchor="ctr"/>
            <a:lstStyle/>
            <a:p>
              <a:pPr algn="ctr"/>
              <a:r>
                <a:rPr lang="en-US" b="1">
                  <a:solidFill>
                    <a:schemeClr val="tx1"/>
                  </a:solidFill>
                </a:rPr>
                <a:t>Main</a:t>
              </a:r>
            </a:p>
            <a:p>
              <a:pPr algn="ctr"/>
              <a:r>
                <a:rPr lang="en-US" b="1">
                  <a:solidFill>
                    <a:schemeClr val="tx1"/>
                  </a:solidFill>
                </a:rPr>
                <a:t>Memory</a:t>
              </a:r>
            </a:p>
          </p:txBody>
        </p:sp>
        <p:sp>
          <p:nvSpPr>
            <p:cNvPr id="1755149" name="Line 13"/>
            <p:cNvSpPr>
              <a:spLocks noChangeShapeType="1"/>
            </p:cNvSpPr>
            <p:nvPr/>
          </p:nvSpPr>
          <p:spPr bwMode="auto">
            <a:xfrm>
              <a:off x="1674" y="745"/>
              <a:ext cx="409"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50" name="Line 14"/>
            <p:cNvSpPr>
              <a:spLocks noChangeShapeType="1"/>
            </p:cNvSpPr>
            <p:nvPr/>
          </p:nvSpPr>
          <p:spPr bwMode="auto">
            <a:xfrm>
              <a:off x="1830" y="1233"/>
              <a:ext cx="25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51" name="Line 15"/>
            <p:cNvSpPr>
              <a:spLocks noChangeShapeType="1"/>
            </p:cNvSpPr>
            <p:nvPr/>
          </p:nvSpPr>
          <p:spPr bwMode="auto">
            <a:xfrm>
              <a:off x="2794" y="745"/>
              <a:ext cx="867"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52" name="Line 16"/>
            <p:cNvSpPr>
              <a:spLocks noChangeShapeType="1"/>
            </p:cNvSpPr>
            <p:nvPr/>
          </p:nvSpPr>
          <p:spPr bwMode="auto">
            <a:xfrm flipH="1">
              <a:off x="3236" y="1096"/>
              <a:ext cx="425" cy="0"/>
            </a:xfrm>
            <a:prstGeom prst="line">
              <a:avLst/>
            </a:prstGeom>
            <a:noFill/>
            <a:ln w="12700">
              <a:solidFill>
                <a:schemeClr val="tx1"/>
              </a:solidFill>
              <a:round/>
              <a:headEnd/>
              <a:tailEnd/>
            </a:ln>
            <a:effectLst/>
          </p:spPr>
          <p:txBody>
            <a:bodyPr wrap="none" anchor="ctr"/>
            <a:lstStyle/>
            <a:p>
              <a:endParaRPr lang="en-US"/>
            </a:p>
          </p:txBody>
        </p:sp>
        <p:sp>
          <p:nvSpPr>
            <p:cNvPr id="1755153" name="Line 17"/>
            <p:cNvSpPr>
              <a:spLocks noChangeShapeType="1"/>
            </p:cNvSpPr>
            <p:nvPr/>
          </p:nvSpPr>
          <p:spPr bwMode="auto">
            <a:xfrm>
              <a:off x="3223" y="1100"/>
              <a:ext cx="0" cy="605"/>
            </a:xfrm>
            <a:prstGeom prst="line">
              <a:avLst/>
            </a:prstGeom>
            <a:noFill/>
            <a:ln w="12700">
              <a:solidFill>
                <a:schemeClr val="tx1"/>
              </a:solidFill>
              <a:round/>
              <a:headEnd/>
              <a:tailEnd/>
            </a:ln>
            <a:effectLst/>
          </p:spPr>
          <p:txBody>
            <a:bodyPr wrap="none" anchor="ctr"/>
            <a:lstStyle/>
            <a:p>
              <a:endParaRPr lang="en-US"/>
            </a:p>
          </p:txBody>
        </p:sp>
        <p:sp>
          <p:nvSpPr>
            <p:cNvPr id="1755154" name="Line 18"/>
            <p:cNvSpPr>
              <a:spLocks noChangeShapeType="1"/>
            </p:cNvSpPr>
            <p:nvPr/>
          </p:nvSpPr>
          <p:spPr bwMode="auto">
            <a:xfrm flipH="1">
              <a:off x="1380" y="1709"/>
              <a:ext cx="1847" cy="6"/>
            </a:xfrm>
            <a:prstGeom prst="line">
              <a:avLst/>
            </a:prstGeom>
            <a:noFill/>
            <a:ln w="12700">
              <a:solidFill>
                <a:schemeClr val="tx1"/>
              </a:solidFill>
              <a:round/>
              <a:headEnd/>
              <a:tailEnd/>
            </a:ln>
            <a:effectLst/>
          </p:spPr>
          <p:txBody>
            <a:bodyPr wrap="none" anchor="ctr"/>
            <a:lstStyle/>
            <a:p>
              <a:endParaRPr lang="en-US"/>
            </a:p>
          </p:txBody>
        </p:sp>
        <p:sp>
          <p:nvSpPr>
            <p:cNvPr id="1755155" name="Line 19"/>
            <p:cNvSpPr>
              <a:spLocks noChangeShapeType="1"/>
            </p:cNvSpPr>
            <p:nvPr/>
          </p:nvSpPr>
          <p:spPr bwMode="auto">
            <a:xfrm flipH="1" flipV="1">
              <a:off x="1372" y="1116"/>
              <a:ext cx="16" cy="603"/>
            </a:xfrm>
            <a:prstGeom prst="line">
              <a:avLst/>
            </a:prstGeom>
            <a:noFill/>
            <a:ln w="12700">
              <a:solidFill>
                <a:schemeClr val="tx1"/>
              </a:solidFill>
              <a:round/>
              <a:headEnd/>
              <a:tailEnd/>
            </a:ln>
            <a:effectLst/>
          </p:spPr>
          <p:txBody>
            <a:bodyPr wrap="none" anchor="ctr"/>
            <a:lstStyle/>
            <a:p>
              <a:endParaRPr lang="en-US"/>
            </a:p>
          </p:txBody>
        </p:sp>
        <p:sp>
          <p:nvSpPr>
            <p:cNvPr id="1755156" name="Line 20"/>
            <p:cNvSpPr>
              <a:spLocks noChangeShapeType="1"/>
            </p:cNvSpPr>
            <p:nvPr/>
          </p:nvSpPr>
          <p:spPr bwMode="auto">
            <a:xfrm flipV="1">
              <a:off x="2954" y="1437"/>
              <a:ext cx="0" cy="276"/>
            </a:xfrm>
            <a:prstGeom prst="line">
              <a:avLst/>
            </a:prstGeom>
            <a:noFill/>
            <a:ln w="12700">
              <a:solidFill>
                <a:schemeClr val="tx1"/>
              </a:solidFill>
              <a:round/>
              <a:headEnd/>
              <a:tailEnd/>
            </a:ln>
            <a:effectLst/>
          </p:spPr>
          <p:txBody>
            <a:bodyPr wrap="none" anchor="ctr"/>
            <a:lstStyle/>
            <a:p>
              <a:endParaRPr lang="en-US"/>
            </a:p>
          </p:txBody>
        </p:sp>
        <p:sp>
          <p:nvSpPr>
            <p:cNvPr id="1755157" name="Line 21"/>
            <p:cNvSpPr>
              <a:spLocks noChangeShapeType="1"/>
            </p:cNvSpPr>
            <p:nvPr/>
          </p:nvSpPr>
          <p:spPr bwMode="auto">
            <a:xfrm flipH="1">
              <a:off x="2786" y="1441"/>
              <a:ext cx="172"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58" name="Line 22"/>
            <p:cNvSpPr>
              <a:spLocks noChangeShapeType="1"/>
            </p:cNvSpPr>
            <p:nvPr/>
          </p:nvSpPr>
          <p:spPr bwMode="auto">
            <a:xfrm flipH="1">
              <a:off x="1928" y="1429"/>
              <a:ext cx="163" cy="0"/>
            </a:xfrm>
            <a:prstGeom prst="line">
              <a:avLst/>
            </a:prstGeom>
            <a:noFill/>
            <a:ln w="12700">
              <a:solidFill>
                <a:schemeClr val="tx1"/>
              </a:solidFill>
              <a:round/>
              <a:headEnd/>
              <a:tailEnd/>
            </a:ln>
            <a:effectLst/>
          </p:spPr>
          <p:txBody>
            <a:bodyPr wrap="none" anchor="ctr"/>
            <a:lstStyle/>
            <a:p>
              <a:endParaRPr lang="en-US"/>
            </a:p>
          </p:txBody>
        </p:sp>
        <p:sp>
          <p:nvSpPr>
            <p:cNvPr id="1755159" name="Line 23"/>
            <p:cNvSpPr>
              <a:spLocks noChangeShapeType="1"/>
            </p:cNvSpPr>
            <p:nvPr/>
          </p:nvSpPr>
          <p:spPr bwMode="auto">
            <a:xfrm>
              <a:off x="1932" y="1433"/>
              <a:ext cx="0" cy="27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5160" name="Oval 24"/>
            <p:cNvSpPr>
              <a:spLocks noChangeArrowheads="1"/>
            </p:cNvSpPr>
            <p:nvPr/>
          </p:nvSpPr>
          <p:spPr bwMode="auto">
            <a:xfrm>
              <a:off x="2950" y="1689"/>
              <a:ext cx="24" cy="22"/>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755161" name="Rectangle 25"/>
            <p:cNvSpPr>
              <a:spLocks noChangeArrowheads="1"/>
            </p:cNvSpPr>
            <p:nvPr/>
          </p:nvSpPr>
          <p:spPr bwMode="auto">
            <a:xfrm>
              <a:off x="1692" y="612"/>
              <a:ext cx="280"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VA</a:t>
              </a:r>
            </a:p>
          </p:txBody>
        </p:sp>
        <p:sp>
          <p:nvSpPr>
            <p:cNvPr id="1755162" name="Rectangle 26"/>
            <p:cNvSpPr>
              <a:spLocks noChangeArrowheads="1"/>
            </p:cNvSpPr>
            <p:nvPr/>
          </p:nvSpPr>
          <p:spPr bwMode="auto">
            <a:xfrm>
              <a:off x="1667" y="1457"/>
              <a:ext cx="256"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hit</a:t>
              </a:r>
            </a:p>
          </p:txBody>
        </p:sp>
        <p:sp>
          <p:nvSpPr>
            <p:cNvPr id="1755163" name="Line 27"/>
            <p:cNvSpPr>
              <a:spLocks noChangeShapeType="1"/>
            </p:cNvSpPr>
            <p:nvPr/>
          </p:nvSpPr>
          <p:spPr bwMode="auto">
            <a:xfrm flipV="1">
              <a:off x="1809" y="747"/>
              <a:ext cx="0" cy="496"/>
            </a:xfrm>
            <a:prstGeom prst="line">
              <a:avLst/>
            </a:prstGeom>
            <a:noFill/>
            <a:ln w="12700">
              <a:solidFill>
                <a:schemeClr val="tx1"/>
              </a:solidFill>
              <a:round/>
              <a:headEnd/>
              <a:tailEnd/>
            </a:ln>
            <a:effectLst/>
          </p:spPr>
          <p:txBody>
            <a:bodyPr wrap="none" anchor="ctr"/>
            <a:lstStyle/>
            <a:p>
              <a:endParaRPr lang="en-US"/>
            </a:p>
          </p:txBody>
        </p:sp>
        <p:sp>
          <p:nvSpPr>
            <p:cNvPr id="1755164" name="Rectangle 28"/>
            <p:cNvSpPr>
              <a:spLocks noChangeArrowheads="1"/>
            </p:cNvSpPr>
            <p:nvPr/>
          </p:nvSpPr>
          <p:spPr bwMode="auto">
            <a:xfrm>
              <a:off x="2910" y="600"/>
              <a:ext cx="280"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PA</a:t>
              </a:r>
            </a:p>
          </p:txBody>
        </p:sp>
      </p:grpSp>
      <p:sp>
        <p:nvSpPr>
          <p:cNvPr id="1755165" name="Rectangle 29"/>
          <p:cNvSpPr>
            <a:spLocks noChangeArrowheads="1"/>
          </p:cNvSpPr>
          <p:nvPr/>
        </p:nvSpPr>
        <p:spPr bwMode="auto">
          <a:xfrm>
            <a:off x="533400" y="3886200"/>
            <a:ext cx="8153400" cy="2381165"/>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None/>
            </a:pPr>
            <a:r>
              <a:rPr lang="en-US" sz="2400" dirty="0">
                <a:solidFill>
                  <a:schemeClr val="tx1"/>
                </a:solidFill>
              </a:rPr>
              <a:t>   but</a:t>
            </a:r>
          </a:p>
          <a:p>
            <a:pPr marL="741363" lvl="1" indent="-246063">
              <a:spcBef>
                <a:spcPct val="30000"/>
              </a:spcBef>
              <a:buClr>
                <a:schemeClr val="accent1"/>
              </a:buClr>
              <a:buSzPct val="75000"/>
              <a:buFont typeface="Monotype Sorts" pitchFamily="2" charset="2"/>
              <a:buChar char="l"/>
            </a:pPr>
            <a:r>
              <a:rPr lang="en-US" sz="2000" dirty="0" smtClean="0">
                <a:solidFill>
                  <a:schemeClr val="tx1"/>
                </a:solidFill>
              </a:rPr>
              <a:t>Two programs which are sharing data will have two different virtual addresses for the same physical address – </a:t>
            </a:r>
            <a:r>
              <a:rPr lang="en-US" sz="2000" dirty="0" smtClean="0"/>
              <a:t>aliasing </a:t>
            </a:r>
            <a:r>
              <a:rPr lang="en-US" sz="2000" dirty="0" smtClean="0">
                <a:solidFill>
                  <a:schemeClr val="tx1"/>
                </a:solidFill>
              </a:rPr>
              <a:t>– so have two copies of the shared data in the cache and two entries in the TBL which would lead to coherence issues</a:t>
            </a:r>
          </a:p>
          <a:p>
            <a:pPr marL="1198563" lvl="2" indent="-246063">
              <a:spcBef>
                <a:spcPct val="30000"/>
              </a:spcBef>
              <a:buClr>
                <a:schemeClr val="accent1"/>
              </a:buClr>
              <a:buSzPct val="75000"/>
              <a:buFont typeface="Arial" pitchFamily="34" charset="0"/>
              <a:buChar char="-"/>
            </a:pPr>
            <a:r>
              <a:rPr lang="en-US" dirty="0" smtClean="0">
                <a:solidFill>
                  <a:schemeClr val="tx1"/>
                </a:solidFill>
              </a:rPr>
              <a:t>Must update all cache entries with the same physical address or the memory becomes inconsistent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5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51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98" name="Rectangle 2"/>
          <p:cNvSpPr>
            <a:spLocks noGrp="1" noChangeArrowheads="1"/>
          </p:cNvSpPr>
          <p:nvPr>
            <p:ph type="title"/>
          </p:nvPr>
        </p:nvSpPr>
        <p:spPr/>
        <p:txBody>
          <a:bodyPr/>
          <a:lstStyle/>
          <a:p>
            <a:r>
              <a:rPr lang="en-US"/>
              <a:t>Reducing Translation Time</a:t>
            </a:r>
          </a:p>
        </p:txBody>
      </p:sp>
      <p:sp>
        <p:nvSpPr>
          <p:cNvPr id="1744899" name="Rectangle 3"/>
          <p:cNvSpPr>
            <a:spLocks noGrp="1" noChangeArrowheads="1"/>
          </p:cNvSpPr>
          <p:nvPr>
            <p:ph type="body" idx="1"/>
          </p:nvPr>
        </p:nvSpPr>
        <p:spPr>
          <a:xfrm>
            <a:off x="533400" y="787400"/>
            <a:ext cx="8153400" cy="1117600"/>
          </a:xfrm>
        </p:spPr>
        <p:txBody>
          <a:bodyPr/>
          <a:lstStyle/>
          <a:p>
            <a:r>
              <a:rPr lang="en-US"/>
              <a:t>Can </a:t>
            </a:r>
            <a:r>
              <a:rPr lang="en-US">
                <a:solidFill>
                  <a:schemeClr val="accent1"/>
                </a:solidFill>
              </a:rPr>
              <a:t>overlap</a:t>
            </a:r>
            <a:r>
              <a:rPr lang="en-US"/>
              <a:t> the cache access with the TLB access</a:t>
            </a:r>
          </a:p>
          <a:p>
            <a:pPr lvl="1"/>
            <a:r>
              <a:rPr lang="en-US"/>
              <a:t>Works when the high order bits of the VA are used to access the TLB while the low order bits are used as index into cache</a:t>
            </a:r>
          </a:p>
        </p:txBody>
      </p:sp>
      <p:sp>
        <p:nvSpPr>
          <p:cNvPr id="1744900" name="Rectangle 4"/>
          <p:cNvSpPr>
            <a:spLocks noChangeArrowheads="1"/>
          </p:cNvSpPr>
          <p:nvPr/>
        </p:nvSpPr>
        <p:spPr bwMode="auto">
          <a:xfrm>
            <a:off x="6838950" y="3124200"/>
            <a:ext cx="1106488" cy="1255713"/>
          </a:xfrm>
          <a:prstGeom prst="rect">
            <a:avLst/>
          </a:prstGeom>
          <a:solidFill>
            <a:srgbClr val="FFFFFF"/>
          </a:solidFill>
          <a:ln w="28575">
            <a:solidFill>
              <a:schemeClr val="tx1"/>
            </a:solidFill>
            <a:miter lim="800000"/>
            <a:headEnd/>
            <a:tailEnd/>
          </a:ln>
          <a:effectLst/>
        </p:spPr>
        <p:txBody>
          <a:bodyPr wrap="none" anchor="ctr"/>
          <a:lstStyle/>
          <a:p>
            <a:pPr algn="ctr"/>
            <a:endParaRPr lang="en-US" sz="2400" b="1">
              <a:solidFill>
                <a:srgbClr val="0000B6"/>
              </a:solidFill>
            </a:endParaRPr>
          </a:p>
        </p:txBody>
      </p:sp>
      <p:sp>
        <p:nvSpPr>
          <p:cNvPr id="1744901" name="Rectangle 5"/>
          <p:cNvSpPr>
            <a:spLocks noChangeArrowheads="1"/>
          </p:cNvSpPr>
          <p:nvPr/>
        </p:nvSpPr>
        <p:spPr bwMode="auto">
          <a:xfrm>
            <a:off x="5400675" y="3124200"/>
            <a:ext cx="1106488" cy="1255713"/>
          </a:xfrm>
          <a:prstGeom prst="rect">
            <a:avLst/>
          </a:prstGeom>
          <a:solidFill>
            <a:srgbClr val="FFFFFF"/>
          </a:solidFill>
          <a:ln w="28575">
            <a:solidFill>
              <a:schemeClr val="tx1"/>
            </a:solidFill>
            <a:miter lim="800000"/>
            <a:headEnd/>
            <a:tailEnd/>
          </a:ln>
          <a:effectLst/>
        </p:spPr>
        <p:txBody>
          <a:bodyPr wrap="none" anchor="ctr"/>
          <a:lstStyle/>
          <a:p>
            <a:pPr algn="ctr"/>
            <a:endParaRPr lang="en-US" sz="2400" b="1">
              <a:solidFill>
                <a:srgbClr val="0000B6"/>
              </a:solidFill>
            </a:endParaRPr>
          </a:p>
        </p:txBody>
      </p:sp>
      <p:sp>
        <p:nvSpPr>
          <p:cNvPr id="1744902" name="Rectangle 6"/>
          <p:cNvSpPr>
            <a:spLocks noChangeArrowheads="1"/>
          </p:cNvSpPr>
          <p:nvPr/>
        </p:nvSpPr>
        <p:spPr bwMode="auto">
          <a:xfrm>
            <a:off x="5400675" y="3960813"/>
            <a:ext cx="1106488" cy="12065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03" name="Line 7"/>
          <p:cNvSpPr>
            <a:spLocks noChangeShapeType="1"/>
          </p:cNvSpPr>
          <p:nvPr/>
        </p:nvSpPr>
        <p:spPr bwMode="auto">
          <a:xfrm>
            <a:off x="5842000" y="3124200"/>
            <a:ext cx="0" cy="1255713"/>
          </a:xfrm>
          <a:prstGeom prst="line">
            <a:avLst/>
          </a:prstGeom>
          <a:noFill/>
          <a:ln w="12700">
            <a:solidFill>
              <a:schemeClr val="tx1"/>
            </a:solidFill>
            <a:round/>
            <a:headEnd/>
            <a:tailEnd/>
          </a:ln>
          <a:effectLst/>
        </p:spPr>
        <p:txBody>
          <a:bodyPr wrap="none" anchor="ctr"/>
          <a:lstStyle/>
          <a:p>
            <a:endParaRPr lang="en-US"/>
          </a:p>
        </p:txBody>
      </p:sp>
      <p:sp>
        <p:nvSpPr>
          <p:cNvPr id="1744904" name="Text Box 8"/>
          <p:cNvSpPr txBox="1">
            <a:spLocks noChangeArrowheads="1"/>
          </p:cNvSpPr>
          <p:nvPr/>
        </p:nvSpPr>
        <p:spPr bwMode="auto">
          <a:xfrm>
            <a:off x="5321300" y="3384550"/>
            <a:ext cx="577850" cy="366713"/>
          </a:xfrm>
          <a:prstGeom prst="rect">
            <a:avLst/>
          </a:prstGeom>
          <a:noFill/>
          <a:ln w="12700">
            <a:noFill/>
            <a:miter lim="800000"/>
            <a:headEnd/>
            <a:tailEnd/>
          </a:ln>
          <a:effectLst/>
        </p:spPr>
        <p:txBody>
          <a:bodyPr wrap="none" anchor="ctr">
            <a:spAutoFit/>
          </a:bodyPr>
          <a:lstStyle/>
          <a:p>
            <a:pPr algn="ctr"/>
            <a:r>
              <a:rPr lang="en-US">
                <a:solidFill>
                  <a:schemeClr val="tx1"/>
                </a:solidFill>
              </a:rPr>
              <a:t>Tag</a:t>
            </a:r>
          </a:p>
        </p:txBody>
      </p:sp>
      <p:sp>
        <p:nvSpPr>
          <p:cNvPr id="1744905" name="Text Box 9"/>
          <p:cNvSpPr txBox="1">
            <a:spLocks noChangeArrowheads="1"/>
          </p:cNvSpPr>
          <p:nvPr/>
        </p:nvSpPr>
        <p:spPr bwMode="auto">
          <a:xfrm>
            <a:off x="5830888" y="3384550"/>
            <a:ext cx="666750" cy="366713"/>
          </a:xfrm>
          <a:prstGeom prst="rect">
            <a:avLst/>
          </a:prstGeom>
          <a:noFill/>
          <a:ln w="12700">
            <a:noFill/>
            <a:miter lim="800000"/>
            <a:headEnd/>
            <a:tailEnd/>
          </a:ln>
          <a:effectLst/>
        </p:spPr>
        <p:txBody>
          <a:bodyPr wrap="none" anchor="ctr">
            <a:spAutoFit/>
          </a:bodyPr>
          <a:lstStyle/>
          <a:p>
            <a:pPr algn="ctr"/>
            <a:r>
              <a:rPr lang="en-US">
                <a:solidFill>
                  <a:schemeClr val="tx1"/>
                </a:solidFill>
              </a:rPr>
              <a:t>Data</a:t>
            </a:r>
          </a:p>
        </p:txBody>
      </p:sp>
      <p:sp>
        <p:nvSpPr>
          <p:cNvPr id="1744906" name="Rectangle 10"/>
          <p:cNvSpPr>
            <a:spLocks noChangeArrowheads="1"/>
          </p:cNvSpPr>
          <p:nvPr/>
        </p:nvSpPr>
        <p:spPr bwMode="auto">
          <a:xfrm>
            <a:off x="5400675" y="4619625"/>
            <a:ext cx="1106488" cy="179388"/>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07" name="Line 11"/>
          <p:cNvSpPr>
            <a:spLocks noChangeShapeType="1"/>
          </p:cNvSpPr>
          <p:nvPr/>
        </p:nvSpPr>
        <p:spPr bwMode="auto">
          <a:xfrm>
            <a:off x="5842000" y="4619625"/>
            <a:ext cx="0" cy="179388"/>
          </a:xfrm>
          <a:prstGeom prst="line">
            <a:avLst/>
          </a:prstGeom>
          <a:noFill/>
          <a:ln w="12700">
            <a:solidFill>
              <a:schemeClr val="tx1"/>
            </a:solidFill>
            <a:round/>
            <a:headEnd/>
            <a:tailEnd/>
          </a:ln>
          <a:effectLst/>
        </p:spPr>
        <p:txBody>
          <a:bodyPr wrap="none" anchor="ctr"/>
          <a:lstStyle/>
          <a:p>
            <a:endParaRPr lang="en-US"/>
          </a:p>
        </p:txBody>
      </p:sp>
      <p:sp>
        <p:nvSpPr>
          <p:cNvPr id="1744908" name="Line 12"/>
          <p:cNvSpPr>
            <a:spLocks noChangeShapeType="1"/>
          </p:cNvSpPr>
          <p:nvPr/>
        </p:nvSpPr>
        <p:spPr bwMode="auto">
          <a:xfrm>
            <a:off x="5621338" y="4379913"/>
            <a:ext cx="0" cy="2397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09" name="Line 13"/>
          <p:cNvSpPr>
            <a:spLocks noChangeShapeType="1"/>
          </p:cNvSpPr>
          <p:nvPr/>
        </p:nvSpPr>
        <p:spPr bwMode="auto">
          <a:xfrm>
            <a:off x="6175375" y="4379913"/>
            <a:ext cx="0" cy="2397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10" name="Oval 14"/>
          <p:cNvSpPr>
            <a:spLocks noChangeArrowheads="1"/>
          </p:cNvSpPr>
          <p:nvPr/>
        </p:nvSpPr>
        <p:spPr bwMode="auto">
          <a:xfrm>
            <a:off x="5400675" y="5097463"/>
            <a:ext cx="441325" cy="17938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1744911" name="Text Box 15"/>
          <p:cNvSpPr txBox="1">
            <a:spLocks noChangeArrowheads="1"/>
          </p:cNvSpPr>
          <p:nvPr/>
        </p:nvSpPr>
        <p:spPr bwMode="auto">
          <a:xfrm>
            <a:off x="5467350" y="4999038"/>
            <a:ext cx="317500" cy="366712"/>
          </a:xfrm>
          <a:prstGeom prst="rect">
            <a:avLst/>
          </a:prstGeom>
          <a:noFill/>
          <a:ln w="12700">
            <a:noFill/>
            <a:miter lim="800000"/>
            <a:headEnd/>
            <a:tailEnd/>
          </a:ln>
          <a:effectLst/>
        </p:spPr>
        <p:txBody>
          <a:bodyPr wrap="none" anchor="ctr">
            <a:spAutoFit/>
          </a:bodyPr>
          <a:lstStyle/>
          <a:p>
            <a:pPr algn="ctr"/>
            <a:r>
              <a:rPr lang="en-US">
                <a:solidFill>
                  <a:schemeClr val="tx1"/>
                </a:solidFill>
              </a:rPr>
              <a:t>=</a:t>
            </a:r>
          </a:p>
        </p:txBody>
      </p:sp>
      <p:sp>
        <p:nvSpPr>
          <p:cNvPr id="1744912" name="Line 16"/>
          <p:cNvSpPr>
            <a:spLocks noChangeShapeType="1"/>
          </p:cNvSpPr>
          <p:nvPr/>
        </p:nvSpPr>
        <p:spPr bwMode="auto">
          <a:xfrm>
            <a:off x="5621338" y="4799013"/>
            <a:ext cx="0" cy="2984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13" name="Rectangle 17"/>
          <p:cNvSpPr>
            <a:spLocks noChangeArrowheads="1"/>
          </p:cNvSpPr>
          <p:nvPr/>
        </p:nvSpPr>
        <p:spPr bwMode="auto">
          <a:xfrm>
            <a:off x="6838950" y="3960813"/>
            <a:ext cx="1106488" cy="12065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14" name="Line 18"/>
          <p:cNvSpPr>
            <a:spLocks noChangeShapeType="1"/>
          </p:cNvSpPr>
          <p:nvPr/>
        </p:nvSpPr>
        <p:spPr bwMode="auto">
          <a:xfrm>
            <a:off x="7281863" y="3124200"/>
            <a:ext cx="0" cy="1255713"/>
          </a:xfrm>
          <a:prstGeom prst="line">
            <a:avLst/>
          </a:prstGeom>
          <a:noFill/>
          <a:ln w="12700">
            <a:solidFill>
              <a:schemeClr val="tx1"/>
            </a:solidFill>
            <a:round/>
            <a:headEnd/>
            <a:tailEnd/>
          </a:ln>
          <a:effectLst/>
        </p:spPr>
        <p:txBody>
          <a:bodyPr wrap="none" anchor="ctr"/>
          <a:lstStyle/>
          <a:p>
            <a:endParaRPr lang="en-US"/>
          </a:p>
        </p:txBody>
      </p:sp>
      <p:sp>
        <p:nvSpPr>
          <p:cNvPr id="1744915" name="Text Box 19"/>
          <p:cNvSpPr txBox="1">
            <a:spLocks noChangeArrowheads="1"/>
          </p:cNvSpPr>
          <p:nvPr/>
        </p:nvSpPr>
        <p:spPr bwMode="auto">
          <a:xfrm>
            <a:off x="6761163" y="3384550"/>
            <a:ext cx="577850" cy="366713"/>
          </a:xfrm>
          <a:prstGeom prst="rect">
            <a:avLst/>
          </a:prstGeom>
          <a:noFill/>
          <a:ln w="12700">
            <a:noFill/>
            <a:miter lim="800000"/>
            <a:headEnd/>
            <a:tailEnd/>
          </a:ln>
          <a:effectLst/>
        </p:spPr>
        <p:txBody>
          <a:bodyPr wrap="none" anchor="ctr">
            <a:spAutoFit/>
          </a:bodyPr>
          <a:lstStyle/>
          <a:p>
            <a:pPr algn="ctr"/>
            <a:r>
              <a:rPr lang="en-US">
                <a:solidFill>
                  <a:schemeClr val="tx1"/>
                </a:solidFill>
              </a:rPr>
              <a:t>Tag</a:t>
            </a:r>
          </a:p>
        </p:txBody>
      </p:sp>
      <p:sp>
        <p:nvSpPr>
          <p:cNvPr id="1744916" name="Text Box 20"/>
          <p:cNvSpPr txBox="1">
            <a:spLocks noChangeArrowheads="1"/>
          </p:cNvSpPr>
          <p:nvPr/>
        </p:nvSpPr>
        <p:spPr bwMode="auto">
          <a:xfrm>
            <a:off x="7270750" y="3384550"/>
            <a:ext cx="666750" cy="366713"/>
          </a:xfrm>
          <a:prstGeom prst="rect">
            <a:avLst/>
          </a:prstGeom>
          <a:noFill/>
          <a:ln w="12700">
            <a:noFill/>
            <a:miter lim="800000"/>
            <a:headEnd/>
            <a:tailEnd/>
          </a:ln>
          <a:effectLst/>
        </p:spPr>
        <p:txBody>
          <a:bodyPr wrap="none" anchor="ctr">
            <a:spAutoFit/>
          </a:bodyPr>
          <a:lstStyle/>
          <a:p>
            <a:pPr algn="ctr"/>
            <a:r>
              <a:rPr lang="en-US">
                <a:solidFill>
                  <a:schemeClr val="tx1"/>
                </a:solidFill>
              </a:rPr>
              <a:t>Data</a:t>
            </a:r>
          </a:p>
        </p:txBody>
      </p:sp>
      <p:sp>
        <p:nvSpPr>
          <p:cNvPr id="1744917" name="Rectangle 21"/>
          <p:cNvSpPr>
            <a:spLocks noChangeArrowheads="1"/>
          </p:cNvSpPr>
          <p:nvPr/>
        </p:nvSpPr>
        <p:spPr bwMode="auto">
          <a:xfrm>
            <a:off x="6838950" y="4619625"/>
            <a:ext cx="1106488" cy="179388"/>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18" name="Line 22"/>
          <p:cNvSpPr>
            <a:spLocks noChangeShapeType="1"/>
          </p:cNvSpPr>
          <p:nvPr/>
        </p:nvSpPr>
        <p:spPr bwMode="auto">
          <a:xfrm>
            <a:off x="7281863" y="4619625"/>
            <a:ext cx="0" cy="179388"/>
          </a:xfrm>
          <a:prstGeom prst="line">
            <a:avLst/>
          </a:prstGeom>
          <a:noFill/>
          <a:ln w="12700">
            <a:solidFill>
              <a:schemeClr val="tx1"/>
            </a:solidFill>
            <a:round/>
            <a:headEnd/>
            <a:tailEnd/>
          </a:ln>
          <a:effectLst/>
        </p:spPr>
        <p:txBody>
          <a:bodyPr wrap="none" anchor="ctr"/>
          <a:lstStyle/>
          <a:p>
            <a:endParaRPr lang="en-US"/>
          </a:p>
        </p:txBody>
      </p:sp>
      <p:sp>
        <p:nvSpPr>
          <p:cNvPr id="1744919" name="Line 23"/>
          <p:cNvSpPr>
            <a:spLocks noChangeShapeType="1"/>
          </p:cNvSpPr>
          <p:nvPr/>
        </p:nvSpPr>
        <p:spPr bwMode="auto">
          <a:xfrm>
            <a:off x="7061200" y="4379913"/>
            <a:ext cx="0" cy="2397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0" name="Line 24"/>
          <p:cNvSpPr>
            <a:spLocks noChangeShapeType="1"/>
          </p:cNvSpPr>
          <p:nvPr/>
        </p:nvSpPr>
        <p:spPr bwMode="auto">
          <a:xfrm>
            <a:off x="7613650" y="4379913"/>
            <a:ext cx="0" cy="2397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1" name="Oval 25"/>
          <p:cNvSpPr>
            <a:spLocks noChangeArrowheads="1"/>
          </p:cNvSpPr>
          <p:nvPr/>
        </p:nvSpPr>
        <p:spPr bwMode="auto">
          <a:xfrm>
            <a:off x="6838950" y="5097463"/>
            <a:ext cx="442913" cy="17938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1744922" name="Text Box 26"/>
          <p:cNvSpPr txBox="1">
            <a:spLocks noChangeArrowheads="1"/>
          </p:cNvSpPr>
          <p:nvPr/>
        </p:nvSpPr>
        <p:spPr bwMode="auto">
          <a:xfrm>
            <a:off x="6907213" y="4999038"/>
            <a:ext cx="317500" cy="366712"/>
          </a:xfrm>
          <a:prstGeom prst="rect">
            <a:avLst/>
          </a:prstGeom>
          <a:noFill/>
          <a:ln w="12700">
            <a:noFill/>
            <a:miter lim="800000"/>
            <a:headEnd/>
            <a:tailEnd/>
          </a:ln>
          <a:effectLst/>
        </p:spPr>
        <p:txBody>
          <a:bodyPr wrap="none" anchor="ctr">
            <a:spAutoFit/>
          </a:bodyPr>
          <a:lstStyle/>
          <a:p>
            <a:pPr algn="ctr"/>
            <a:r>
              <a:rPr lang="en-US">
                <a:solidFill>
                  <a:schemeClr val="tx1"/>
                </a:solidFill>
              </a:rPr>
              <a:t>=</a:t>
            </a:r>
          </a:p>
        </p:txBody>
      </p:sp>
      <p:sp>
        <p:nvSpPr>
          <p:cNvPr id="1744923" name="Line 27"/>
          <p:cNvSpPr>
            <a:spLocks noChangeShapeType="1"/>
          </p:cNvSpPr>
          <p:nvPr/>
        </p:nvSpPr>
        <p:spPr bwMode="auto">
          <a:xfrm>
            <a:off x="7061200" y="4799013"/>
            <a:ext cx="0" cy="2984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4" name="Rectangle 28"/>
          <p:cNvSpPr>
            <a:spLocks noChangeArrowheads="1"/>
          </p:cNvSpPr>
          <p:nvPr/>
        </p:nvSpPr>
        <p:spPr bwMode="auto">
          <a:xfrm>
            <a:off x="3517900" y="4619625"/>
            <a:ext cx="554038" cy="179388"/>
          </a:xfrm>
          <a:prstGeom prst="rect">
            <a:avLst/>
          </a:prstGeom>
          <a:solidFill>
            <a:srgbClr val="FFFFFF"/>
          </a:solidFill>
          <a:ln w="12700" cap="rnd">
            <a:solidFill>
              <a:schemeClr val="tx1"/>
            </a:solidFill>
            <a:prstDash val="sysDot"/>
            <a:miter lim="800000"/>
            <a:headEnd/>
            <a:tailEnd/>
          </a:ln>
          <a:effectLst/>
        </p:spPr>
        <p:txBody>
          <a:bodyPr wrap="none" anchor="ctr"/>
          <a:lstStyle/>
          <a:p>
            <a:endParaRPr lang="en-US"/>
          </a:p>
        </p:txBody>
      </p:sp>
      <p:sp>
        <p:nvSpPr>
          <p:cNvPr id="1744925" name="Line 29"/>
          <p:cNvSpPr>
            <a:spLocks noChangeShapeType="1"/>
          </p:cNvSpPr>
          <p:nvPr/>
        </p:nvSpPr>
        <p:spPr bwMode="auto">
          <a:xfrm>
            <a:off x="3794125" y="4918075"/>
            <a:ext cx="3155950" cy="0"/>
          </a:xfrm>
          <a:prstGeom prst="line">
            <a:avLst/>
          </a:prstGeom>
          <a:noFill/>
          <a:ln w="12700">
            <a:solidFill>
              <a:schemeClr val="tx1"/>
            </a:solidFill>
            <a:round/>
            <a:headEnd/>
            <a:tailEnd/>
          </a:ln>
          <a:effectLst/>
        </p:spPr>
        <p:txBody>
          <a:bodyPr wrap="none" anchor="ctr"/>
          <a:lstStyle/>
          <a:p>
            <a:endParaRPr lang="en-US"/>
          </a:p>
        </p:txBody>
      </p:sp>
      <p:sp>
        <p:nvSpPr>
          <p:cNvPr id="1744926" name="Line 30"/>
          <p:cNvSpPr>
            <a:spLocks noChangeShapeType="1"/>
          </p:cNvSpPr>
          <p:nvPr/>
        </p:nvSpPr>
        <p:spPr bwMode="auto">
          <a:xfrm>
            <a:off x="3794125" y="4799013"/>
            <a:ext cx="0" cy="119062"/>
          </a:xfrm>
          <a:prstGeom prst="line">
            <a:avLst/>
          </a:prstGeom>
          <a:noFill/>
          <a:ln w="12700">
            <a:solidFill>
              <a:schemeClr val="tx1"/>
            </a:solidFill>
            <a:round/>
            <a:headEnd/>
            <a:tailEnd/>
          </a:ln>
          <a:effectLst/>
        </p:spPr>
        <p:txBody>
          <a:bodyPr wrap="none" anchor="ctr"/>
          <a:lstStyle/>
          <a:p>
            <a:endParaRPr lang="en-US"/>
          </a:p>
        </p:txBody>
      </p:sp>
      <p:sp>
        <p:nvSpPr>
          <p:cNvPr id="1744927" name="Line 31"/>
          <p:cNvSpPr>
            <a:spLocks noChangeShapeType="1"/>
          </p:cNvSpPr>
          <p:nvPr/>
        </p:nvSpPr>
        <p:spPr bwMode="auto">
          <a:xfrm>
            <a:off x="5510213" y="4918075"/>
            <a:ext cx="0" cy="179388"/>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8" name="Line 32"/>
          <p:cNvSpPr>
            <a:spLocks noChangeShapeType="1"/>
          </p:cNvSpPr>
          <p:nvPr/>
        </p:nvSpPr>
        <p:spPr bwMode="auto">
          <a:xfrm>
            <a:off x="6950075" y="4918075"/>
            <a:ext cx="0" cy="179388"/>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29" name="Rectangle 33"/>
          <p:cNvSpPr>
            <a:spLocks noChangeArrowheads="1"/>
          </p:cNvSpPr>
          <p:nvPr/>
        </p:nvSpPr>
        <p:spPr bwMode="auto">
          <a:xfrm>
            <a:off x="4459288" y="4619625"/>
            <a:ext cx="165100" cy="179388"/>
          </a:xfrm>
          <a:prstGeom prst="rect">
            <a:avLst/>
          </a:prstGeom>
          <a:solidFill>
            <a:srgbClr val="FFFFFF"/>
          </a:solidFill>
          <a:ln w="12700" cap="rnd">
            <a:solidFill>
              <a:schemeClr val="tx1"/>
            </a:solidFill>
            <a:prstDash val="sysDot"/>
            <a:miter lim="800000"/>
            <a:headEnd/>
            <a:tailEnd/>
          </a:ln>
          <a:effectLst/>
        </p:spPr>
        <p:txBody>
          <a:bodyPr wrap="none" anchor="ctr"/>
          <a:lstStyle/>
          <a:p>
            <a:endParaRPr lang="en-US"/>
          </a:p>
        </p:txBody>
      </p:sp>
      <p:sp>
        <p:nvSpPr>
          <p:cNvPr id="1744930" name="Line 34"/>
          <p:cNvSpPr>
            <a:spLocks noChangeShapeType="1"/>
          </p:cNvSpPr>
          <p:nvPr/>
        </p:nvSpPr>
        <p:spPr bwMode="auto">
          <a:xfrm>
            <a:off x="4279900" y="4038600"/>
            <a:ext cx="1163638"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31" name="AutoShape 35"/>
          <p:cNvSpPr>
            <a:spLocks noChangeArrowheads="1"/>
          </p:cNvSpPr>
          <p:nvPr/>
        </p:nvSpPr>
        <p:spPr bwMode="auto">
          <a:xfrm rot="-5400000">
            <a:off x="6221412" y="5645151"/>
            <a:ext cx="239713" cy="220662"/>
          </a:xfrm>
          <a:prstGeom prst="flowChartOnlineStorage">
            <a:avLst/>
          </a:prstGeom>
          <a:solidFill>
            <a:srgbClr val="FFFFFF"/>
          </a:solidFill>
          <a:ln w="12700">
            <a:solidFill>
              <a:schemeClr val="tx1"/>
            </a:solidFill>
            <a:miter lim="800000"/>
            <a:headEnd/>
            <a:tailEnd/>
          </a:ln>
          <a:effectLst/>
        </p:spPr>
        <p:txBody>
          <a:bodyPr wrap="none" anchor="ctr"/>
          <a:lstStyle/>
          <a:p>
            <a:endParaRPr lang="en-US"/>
          </a:p>
        </p:txBody>
      </p:sp>
      <p:sp>
        <p:nvSpPr>
          <p:cNvPr id="1744932" name="Line 36"/>
          <p:cNvSpPr>
            <a:spLocks noChangeShapeType="1"/>
          </p:cNvSpPr>
          <p:nvPr/>
        </p:nvSpPr>
        <p:spPr bwMode="auto">
          <a:xfrm>
            <a:off x="5621338" y="5276850"/>
            <a:ext cx="0" cy="239713"/>
          </a:xfrm>
          <a:prstGeom prst="line">
            <a:avLst/>
          </a:prstGeom>
          <a:noFill/>
          <a:ln w="12700">
            <a:solidFill>
              <a:schemeClr val="tx1"/>
            </a:solidFill>
            <a:round/>
            <a:headEnd/>
            <a:tailEnd/>
          </a:ln>
          <a:effectLst/>
        </p:spPr>
        <p:txBody>
          <a:bodyPr wrap="none" anchor="ctr"/>
          <a:lstStyle/>
          <a:p>
            <a:endParaRPr lang="en-US"/>
          </a:p>
        </p:txBody>
      </p:sp>
      <p:sp>
        <p:nvSpPr>
          <p:cNvPr id="1744933" name="Line 37"/>
          <p:cNvSpPr>
            <a:spLocks noChangeShapeType="1"/>
          </p:cNvSpPr>
          <p:nvPr/>
        </p:nvSpPr>
        <p:spPr bwMode="auto">
          <a:xfrm>
            <a:off x="7061200" y="5276850"/>
            <a:ext cx="0" cy="239713"/>
          </a:xfrm>
          <a:prstGeom prst="line">
            <a:avLst/>
          </a:prstGeom>
          <a:noFill/>
          <a:ln w="12700">
            <a:solidFill>
              <a:schemeClr val="tx1"/>
            </a:solidFill>
            <a:round/>
            <a:headEnd/>
            <a:tailEnd/>
          </a:ln>
          <a:effectLst/>
        </p:spPr>
        <p:txBody>
          <a:bodyPr wrap="none" anchor="ctr"/>
          <a:lstStyle/>
          <a:p>
            <a:endParaRPr lang="en-US"/>
          </a:p>
        </p:txBody>
      </p:sp>
      <p:sp>
        <p:nvSpPr>
          <p:cNvPr id="1744934" name="Line 38"/>
          <p:cNvSpPr>
            <a:spLocks noChangeShapeType="1"/>
          </p:cNvSpPr>
          <p:nvPr/>
        </p:nvSpPr>
        <p:spPr bwMode="auto">
          <a:xfrm>
            <a:off x="5621338" y="5516563"/>
            <a:ext cx="663575" cy="0"/>
          </a:xfrm>
          <a:prstGeom prst="line">
            <a:avLst/>
          </a:prstGeom>
          <a:noFill/>
          <a:ln w="12700">
            <a:solidFill>
              <a:schemeClr val="tx1"/>
            </a:solidFill>
            <a:round/>
            <a:headEnd/>
            <a:tailEnd/>
          </a:ln>
          <a:effectLst/>
        </p:spPr>
        <p:txBody>
          <a:bodyPr wrap="none" anchor="ctr"/>
          <a:lstStyle/>
          <a:p>
            <a:endParaRPr lang="en-US"/>
          </a:p>
        </p:txBody>
      </p:sp>
      <p:sp>
        <p:nvSpPr>
          <p:cNvPr id="1744935" name="Line 39"/>
          <p:cNvSpPr>
            <a:spLocks noChangeShapeType="1"/>
          </p:cNvSpPr>
          <p:nvPr/>
        </p:nvSpPr>
        <p:spPr bwMode="auto">
          <a:xfrm>
            <a:off x="6396038" y="5516563"/>
            <a:ext cx="665162" cy="0"/>
          </a:xfrm>
          <a:prstGeom prst="line">
            <a:avLst/>
          </a:prstGeom>
          <a:noFill/>
          <a:ln w="12700">
            <a:solidFill>
              <a:schemeClr val="tx1"/>
            </a:solidFill>
            <a:round/>
            <a:headEnd/>
            <a:tailEnd/>
          </a:ln>
          <a:effectLst/>
        </p:spPr>
        <p:txBody>
          <a:bodyPr wrap="none" anchor="ctr"/>
          <a:lstStyle/>
          <a:p>
            <a:endParaRPr lang="en-US"/>
          </a:p>
        </p:txBody>
      </p:sp>
      <p:sp>
        <p:nvSpPr>
          <p:cNvPr id="1744936" name="Line 40"/>
          <p:cNvSpPr>
            <a:spLocks noChangeShapeType="1"/>
          </p:cNvSpPr>
          <p:nvPr/>
        </p:nvSpPr>
        <p:spPr bwMode="auto">
          <a:xfrm>
            <a:off x="6284913" y="5516563"/>
            <a:ext cx="0" cy="179387"/>
          </a:xfrm>
          <a:prstGeom prst="line">
            <a:avLst/>
          </a:prstGeom>
          <a:noFill/>
          <a:ln w="12700">
            <a:solidFill>
              <a:schemeClr val="tx1"/>
            </a:solidFill>
            <a:round/>
            <a:headEnd/>
            <a:tailEnd/>
          </a:ln>
          <a:effectLst/>
        </p:spPr>
        <p:txBody>
          <a:bodyPr wrap="none" anchor="ctr"/>
          <a:lstStyle/>
          <a:p>
            <a:endParaRPr lang="en-US"/>
          </a:p>
        </p:txBody>
      </p:sp>
      <p:sp>
        <p:nvSpPr>
          <p:cNvPr id="1744937" name="Line 41"/>
          <p:cNvSpPr>
            <a:spLocks noChangeShapeType="1"/>
          </p:cNvSpPr>
          <p:nvPr/>
        </p:nvSpPr>
        <p:spPr bwMode="auto">
          <a:xfrm>
            <a:off x="6396038" y="5516563"/>
            <a:ext cx="0" cy="179387"/>
          </a:xfrm>
          <a:prstGeom prst="line">
            <a:avLst/>
          </a:prstGeom>
          <a:noFill/>
          <a:ln w="12700">
            <a:solidFill>
              <a:schemeClr val="tx1"/>
            </a:solidFill>
            <a:round/>
            <a:headEnd/>
            <a:tailEnd/>
          </a:ln>
          <a:effectLst/>
        </p:spPr>
        <p:txBody>
          <a:bodyPr wrap="none" anchor="ctr"/>
          <a:lstStyle/>
          <a:p>
            <a:endParaRPr lang="en-US"/>
          </a:p>
        </p:txBody>
      </p:sp>
      <p:sp>
        <p:nvSpPr>
          <p:cNvPr id="1744938" name="Line 42"/>
          <p:cNvSpPr>
            <a:spLocks noChangeShapeType="1"/>
          </p:cNvSpPr>
          <p:nvPr/>
        </p:nvSpPr>
        <p:spPr bwMode="auto">
          <a:xfrm>
            <a:off x="6340475" y="5875338"/>
            <a:ext cx="0" cy="30003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39" name="Text Box 43"/>
          <p:cNvSpPr txBox="1">
            <a:spLocks noChangeArrowheads="1"/>
          </p:cNvSpPr>
          <p:nvPr/>
        </p:nvSpPr>
        <p:spPr bwMode="auto">
          <a:xfrm>
            <a:off x="5715000" y="6135688"/>
            <a:ext cx="1187450" cy="366712"/>
          </a:xfrm>
          <a:prstGeom prst="rect">
            <a:avLst/>
          </a:prstGeom>
          <a:noFill/>
          <a:ln w="12700">
            <a:noFill/>
            <a:miter lim="800000"/>
            <a:headEnd/>
            <a:tailEnd/>
          </a:ln>
          <a:effectLst/>
        </p:spPr>
        <p:txBody>
          <a:bodyPr wrap="none" anchor="ctr">
            <a:spAutoFit/>
          </a:bodyPr>
          <a:lstStyle/>
          <a:p>
            <a:pPr algn="ctr"/>
            <a:r>
              <a:rPr lang="en-US">
                <a:solidFill>
                  <a:schemeClr val="tx1"/>
                </a:solidFill>
              </a:rPr>
              <a:t>Cache Hit</a:t>
            </a:r>
          </a:p>
        </p:txBody>
      </p:sp>
      <p:sp>
        <p:nvSpPr>
          <p:cNvPr id="1744940" name="AutoShape 44"/>
          <p:cNvSpPr>
            <a:spLocks noChangeArrowheads="1"/>
          </p:cNvSpPr>
          <p:nvPr/>
        </p:nvSpPr>
        <p:spPr bwMode="auto">
          <a:xfrm>
            <a:off x="7281863" y="5695950"/>
            <a:ext cx="663575" cy="300038"/>
          </a:xfrm>
          <a:prstGeom prst="flowChartManualOperation">
            <a:avLst/>
          </a:prstGeom>
          <a:solidFill>
            <a:srgbClr val="FFFFFF"/>
          </a:solidFill>
          <a:ln w="12700">
            <a:solidFill>
              <a:schemeClr val="tx1"/>
            </a:solidFill>
            <a:miter lim="800000"/>
            <a:headEnd/>
            <a:tailEnd/>
          </a:ln>
          <a:effectLst/>
        </p:spPr>
        <p:txBody>
          <a:bodyPr wrap="none" anchor="ctr"/>
          <a:lstStyle/>
          <a:p>
            <a:endParaRPr lang="en-US"/>
          </a:p>
        </p:txBody>
      </p:sp>
      <p:sp>
        <p:nvSpPr>
          <p:cNvPr id="1744941" name="Line 45"/>
          <p:cNvSpPr>
            <a:spLocks noChangeShapeType="1"/>
          </p:cNvSpPr>
          <p:nvPr/>
        </p:nvSpPr>
        <p:spPr bwMode="auto">
          <a:xfrm>
            <a:off x="7724775" y="4799013"/>
            <a:ext cx="0" cy="89693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42" name="Line 46"/>
          <p:cNvSpPr>
            <a:spLocks noChangeShapeType="1"/>
          </p:cNvSpPr>
          <p:nvPr/>
        </p:nvSpPr>
        <p:spPr bwMode="auto">
          <a:xfrm>
            <a:off x="6175375" y="5397500"/>
            <a:ext cx="1273175" cy="0"/>
          </a:xfrm>
          <a:prstGeom prst="line">
            <a:avLst/>
          </a:prstGeom>
          <a:noFill/>
          <a:ln w="12700">
            <a:solidFill>
              <a:schemeClr val="tx1"/>
            </a:solidFill>
            <a:round/>
            <a:headEnd/>
            <a:tailEnd/>
          </a:ln>
          <a:effectLst/>
        </p:spPr>
        <p:txBody>
          <a:bodyPr wrap="none" anchor="ctr"/>
          <a:lstStyle/>
          <a:p>
            <a:endParaRPr lang="en-US"/>
          </a:p>
        </p:txBody>
      </p:sp>
      <p:sp>
        <p:nvSpPr>
          <p:cNvPr id="1744943" name="Line 47"/>
          <p:cNvSpPr>
            <a:spLocks noChangeShapeType="1"/>
          </p:cNvSpPr>
          <p:nvPr/>
        </p:nvSpPr>
        <p:spPr bwMode="auto">
          <a:xfrm>
            <a:off x="7448550" y="5397500"/>
            <a:ext cx="0" cy="29845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44" name="Line 48"/>
          <p:cNvSpPr>
            <a:spLocks noChangeShapeType="1"/>
          </p:cNvSpPr>
          <p:nvPr/>
        </p:nvSpPr>
        <p:spPr bwMode="auto">
          <a:xfrm>
            <a:off x="6175375" y="4799013"/>
            <a:ext cx="0" cy="598487"/>
          </a:xfrm>
          <a:prstGeom prst="line">
            <a:avLst/>
          </a:prstGeom>
          <a:noFill/>
          <a:ln w="12700">
            <a:solidFill>
              <a:schemeClr val="tx1"/>
            </a:solidFill>
            <a:round/>
            <a:headEnd/>
            <a:tailEnd/>
          </a:ln>
          <a:effectLst/>
        </p:spPr>
        <p:txBody>
          <a:bodyPr wrap="none" anchor="ctr"/>
          <a:lstStyle/>
          <a:p>
            <a:endParaRPr lang="en-US"/>
          </a:p>
        </p:txBody>
      </p:sp>
      <p:sp>
        <p:nvSpPr>
          <p:cNvPr id="1744945" name="Line 49"/>
          <p:cNvSpPr>
            <a:spLocks noChangeShapeType="1"/>
          </p:cNvSpPr>
          <p:nvPr/>
        </p:nvSpPr>
        <p:spPr bwMode="auto">
          <a:xfrm>
            <a:off x="7613650" y="5995988"/>
            <a:ext cx="0" cy="1793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46" name="Text Box 50"/>
          <p:cNvSpPr txBox="1">
            <a:spLocks noChangeArrowheads="1"/>
          </p:cNvSpPr>
          <p:nvPr/>
        </p:nvSpPr>
        <p:spPr bwMode="auto">
          <a:xfrm>
            <a:off x="6851650" y="6135688"/>
            <a:ext cx="1530350" cy="366712"/>
          </a:xfrm>
          <a:prstGeom prst="rect">
            <a:avLst/>
          </a:prstGeom>
          <a:noFill/>
          <a:ln w="12700">
            <a:noFill/>
            <a:miter lim="800000"/>
            <a:headEnd/>
            <a:tailEnd/>
          </a:ln>
          <a:effectLst/>
        </p:spPr>
        <p:txBody>
          <a:bodyPr wrap="none" anchor="ctr">
            <a:spAutoFit/>
          </a:bodyPr>
          <a:lstStyle/>
          <a:p>
            <a:pPr algn="ctr"/>
            <a:r>
              <a:rPr lang="en-US">
                <a:solidFill>
                  <a:schemeClr val="tx1"/>
                </a:solidFill>
              </a:rPr>
              <a:t>Desired word</a:t>
            </a:r>
          </a:p>
        </p:txBody>
      </p:sp>
      <p:sp>
        <p:nvSpPr>
          <p:cNvPr id="1744947" name="Line 51"/>
          <p:cNvSpPr>
            <a:spLocks noChangeShapeType="1"/>
          </p:cNvSpPr>
          <p:nvPr/>
        </p:nvSpPr>
        <p:spPr bwMode="auto">
          <a:xfrm>
            <a:off x="6451600" y="5756275"/>
            <a:ext cx="885825"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48" name="Line 52"/>
          <p:cNvSpPr>
            <a:spLocks noChangeShapeType="1"/>
          </p:cNvSpPr>
          <p:nvPr/>
        </p:nvSpPr>
        <p:spPr bwMode="auto">
          <a:xfrm>
            <a:off x="4568825" y="4799013"/>
            <a:ext cx="0" cy="1136650"/>
          </a:xfrm>
          <a:prstGeom prst="line">
            <a:avLst/>
          </a:prstGeom>
          <a:noFill/>
          <a:ln w="12700">
            <a:solidFill>
              <a:schemeClr val="tx1"/>
            </a:solidFill>
            <a:round/>
            <a:headEnd/>
            <a:tailEnd/>
          </a:ln>
          <a:effectLst/>
        </p:spPr>
        <p:txBody>
          <a:bodyPr wrap="none" anchor="ctr"/>
          <a:lstStyle/>
          <a:p>
            <a:endParaRPr lang="en-US"/>
          </a:p>
        </p:txBody>
      </p:sp>
      <p:sp>
        <p:nvSpPr>
          <p:cNvPr id="1744949" name="Line 53"/>
          <p:cNvSpPr>
            <a:spLocks noChangeShapeType="1"/>
          </p:cNvSpPr>
          <p:nvPr/>
        </p:nvSpPr>
        <p:spPr bwMode="auto">
          <a:xfrm>
            <a:off x="4568825" y="5935663"/>
            <a:ext cx="282416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50" name="Rectangle 54"/>
          <p:cNvSpPr>
            <a:spLocks noChangeArrowheads="1"/>
          </p:cNvSpPr>
          <p:nvPr/>
        </p:nvSpPr>
        <p:spPr bwMode="auto">
          <a:xfrm>
            <a:off x="1231900" y="2286000"/>
            <a:ext cx="2286000" cy="2286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44951" name="Line 55"/>
          <p:cNvSpPr>
            <a:spLocks noChangeShapeType="1"/>
          </p:cNvSpPr>
          <p:nvPr/>
        </p:nvSpPr>
        <p:spPr bwMode="auto">
          <a:xfrm>
            <a:off x="2667000" y="2209800"/>
            <a:ext cx="0" cy="381000"/>
          </a:xfrm>
          <a:prstGeom prst="line">
            <a:avLst/>
          </a:prstGeom>
          <a:noFill/>
          <a:ln w="28575">
            <a:solidFill>
              <a:schemeClr val="tx1"/>
            </a:solidFill>
            <a:round/>
            <a:headEnd/>
            <a:tailEnd/>
          </a:ln>
          <a:effectLst/>
        </p:spPr>
        <p:txBody>
          <a:bodyPr wrap="none" anchor="ctr"/>
          <a:lstStyle/>
          <a:p>
            <a:endParaRPr lang="en-US"/>
          </a:p>
        </p:txBody>
      </p:sp>
      <p:sp>
        <p:nvSpPr>
          <p:cNvPr id="1744952" name="Line 56"/>
          <p:cNvSpPr>
            <a:spLocks noChangeShapeType="1"/>
          </p:cNvSpPr>
          <p:nvPr/>
        </p:nvSpPr>
        <p:spPr bwMode="auto">
          <a:xfrm flipV="1">
            <a:off x="4279900" y="2971800"/>
            <a:ext cx="0" cy="1066800"/>
          </a:xfrm>
          <a:prstGeom prst="line">
            <a:avLst/>
          </a:prstGeom>
          <a:noFill/>
          <a:ln w="12700">
            <a:solidFill>
              <a:schemeClr val="tx1"/>
            </a:solidFill>
            <a:round/>
            <a:headEnd/>
            <a:tailEnd/>
          </a:ln>
          <a:effectLst/>
        </p:spPr>
        <p:txBody>
          <a:bodyPr wrap="none" anchor="ctr"/>
          <a:lstStyle/>
          <a:p>
            <a:endParaRPr lang="en-US"/>
          </a:p>
        </p:txBody>
      </p:sp>
      <p:sp>
        <p:nvSpPr>
          <p:cNvPr id="1744953" name="Line 57"/>
          <p:cNvSpPr>
            <a:spLocks noChangeShapeType="1"/>
          </p:cNvSpPr>
          <p:nvPr/>
        </p:nvSpPr>
        <p:spPr bwMode="auto">
          <a:xfrm>
            <a:off x="3136900" y="2514600"/>
            <a:ext cx="0" cy="457200"/>
          </a:xfrm>
          <a:prstGeom prst="line">
            <a:avLst/>
          </a:prstGeom>
          <a:noFill/>
          <a:ln w="12700">
            <a:solidFill>
              <a:schemeClr val="tx1"/>
            </a:solidFill>
            <a:round/>
            <a:headEnd/>
            <a:tailEnd/>
          </a:ln>
          <a:effectLst/>
        </p:spPr>
        <p:txBody>
          <a:bodyPr wrap="none" anchor="ctr"/>
          <a:lstStyle/>
          <a:p>
            <a:endParaRPr lang="en-US"/>
          </a:p>
        </p:txBody>
      </p:sp>
      <p:sp>
        <p:nvSpPr>
          <p:cNvPr id="1744954" name="Line 58"/>
          <p:cNvSpPr>
            <a:spLocks noChangeShapeType="1"/>
          </p:cNvSpPr>
          <p:nvPr/>
        </p:nvSpPr>
        <p:spPr bwMode="auto">
          <a:xfrm>
            <a:off x="3136900" y="2971800"/>
            <a:ext cx="1143000" cy="0"/>
          </a:xfrm>
          <a:prstGeom prst="line">
            <a:avLst/>
          </a:prstGeom>
          <a:noFill/>
          <a:ln w="12700">
            <a:solidFill>
              <a:schemeClr val="tx1"/>
            </a:solidFill>
            <a:round/>
            <a:headEnd/>
            <a:tailEnd/>
          </a:ln>
          <a:effectLst/>
        </p:spPr>
        <p:txBody>
          <a:bodyPr wrap="none" anchor="ctr"/>
          <a:lstStyle/>
          <a:p>
            <a:endParaRPr lang="en-US"/>
          </a:p>
        </p:txBody>
      </p:sp>
      <p:sp>
        <p:nvSpPr>
          <p:cNvPr id="1744955" name="Line 59"/>
          <p:cNvSpPr>
            <a:spLocks noChangeShapeType="1"/>
          </p:cNvSpPr>
          <p:nvPr/>
        </p:nvSpPr>
        <p:spPr bwMode="auto">
          <a:xfrm>
            <a:off x="3441700" y="2514600"/>
            <a:ext cx="0" cy="304800"/>
          </a:xfrm>
          <a:prstGeom prst="line">
            <a:avLst/>
          </a:prstGeom>
          <a:noFill/>
          <a:ln w="12700">
            <a:solidFill>
              <a:schemeClr val="tx1"/>
            </a:solidFill>
            <a:round/>
            <a:headEnd/>
            <a:tailEnd/>
          </a:ln>
          <a:effectLst/>
        </p:spPr>
        <p:txBody>
          <a:bodyPr wrap="none" anchor="ctr"/>
          <a:lstStyle/>
          <a:p>
            <a:endParaRPr lang="en-US"/>
          </a:p>
        </p:txBody>
      </p:sp>
      <p:sp>
        <p:nvSpPr>
          <p:cNvPr id="1744956" name="Line 60"/>
          <p:cNvSpPr>
            <a:spLocks noChangeShapeType="1"/>
          </p:cNvSpPr>
          <p:nvPr/>
        </p:nvSpPr>
        <p:spPr bwMode="auto">
          <a:xfrm>
            <a:off x="3441700" y="2819400"/>
            <a:ext cx="1066800" cy="0"/>
          </a:xfrm>
          <a:prstGeom prst="line">
            <a:avLst/>
          </a:prstGeom>
          <a:noFill/>
          <a:ln w="12700">
            <a:solidFill>
              <a:schemeClr val="tx1"/>
            </a:solidFill>
            <a:round/>
            <a:headEnd/>
            <a:tailEnd/>
          </a:ln>
          <a:effectLst/>
        </p:spPr>
        <p:txBody>
          <a:bodyPr wrap="none" anchor="ctr"/>
          <a:lstStyle/>
          <a:p>
            <a:endParaRPr lang="en-US"/>
          </a:p>
        </p:txBody>
      </p:sp>
      <p:sp>
        <p:nvSpPr>
          <p:cNvPr id="1744957" name="Line 61"/>
          <p:cNvSpPr>
            <a:spLocks noChangeShapeType="1"/>
          </p:cNvSpPr>
          <p:nvPr/>
        </p:nvSpPr>
        <p:spPr bwMode="auto">
          <a:xfrm>
            <a:off x="4508500" y="2819400"/>
            <a:ext cx="0" cy="1828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58" name="Line 62"/>
          <p:cNvSpPr>
            <a:spLocks noChangeShapeType="1"/>
          </p:cNvSpPr>
          <p:nvPr/>
        </p:nvSpPr>
        <p:spPr bwMode="auto">
          <a:xfrm>
            <a:off x="3365500" y="2286000"/>
            <a:ext cx="0" cy="228600"/>
          </a:xfrm>
          <a:prstGeom prst="line">
            <a:avLst/>
          </a:prstGeom>
          <a:noFill/>
          <a:ln w="12700">
            <a:solidFill>
              <a:schemeClr val="tx1"/>
            </a:solidFill>
            <a:round/>
            <a:headEnd/>
            <a:tailEnd/>
          </a:ln>
          <a:effectLst/>
        </p:spPr>
        <p:txBody>
          <a:bodyPr wrap="none" anchor="ctr"/>
          <a:lstStyle/>
          <a:p>
            <a:endParaRPr lang="en-US"/>
          </a:p>
        </p:txBody>
      </p:sp>
      <p:sp>
        <p:nvSpPr>
          <p:cNvPr id="1744959" name="Rectangle 63"/>
          <p:cNvSpPr>
            <a:spLocks noChangeArrowheads="1"/>
          </p:cNvSpPr>
          <p:nvPr/>
        </p:nvSpPr>
        <p:spPr bwMode="auto">
          <a:xfrm>
            <a:off x="1231900" y="2971800"/>
            <a:ext cx="1447800" cy="1219200"/>
          </a:xfrm>
          <a:prstGeom prst="rect">
            <a:avLst/>
          </a:prstGeom>
          <a:solidFill>
            <a:srgbClr val="FFFFFF"/>
          </a:solidFill>
          <a:ln w="28575">
            <a:solidFill>
              <a:srgbClr val="0000B6"/>
            </a:solidFill>
            <a:miter lim="800000"/>
            <a:headEnd/>
            <a:tailEnd/>
          </a:ln>
          <a:effectLst/>
        </p:spPr>
        <p:txBody>
          <a:bodyPr wrap="none" anchor="ctr"/>
          <a:lstStyle/>
          <a:p>
            <a:endParaRPr lang="en-US"/>
          </a:p>
        </p:txBody>
      </p:sp>
      <p:sp>
        <p:nvSpPr>
          <p:cNvPr id="1744960" name="Line 64"/>
          <p:cNvSpPr>
            <a:spLocks noChangeShapeType="1"/>
          </p:cNvSpPr>
          <p:nvPr/>
        </p:nvSpPr>
        <p:spPr bwMode="auto">
          <a:xfrm>
            <a:off x="2146300" y="2971800"/>
            <a:ext cx="0" cy="1219200"/>
          </a:xfrm>
          <a:prstGeom prst="line">
            <a:avLst/>
          </a:prstGeom>
          <a:noFill/>
          <a:ln w="12700">
            <a:solidFill>
              <a:srgbClr val="0000B6"/>
            </a:solidFill>
            <a:round/>
            <a:headEnd/>
            <a:tailEnd/>
          </a:ln>
          <a:effectLst/>
        </p:spPr>
        <p:txBody>
          <a:bodyPr wrap="none" anchor="ctr"/>
          <a:lstStyle/>
          <a:p>
            <a:endParaRPr lang="en-US"/>
          </a:p>
        </p:txBody>
      </p:sp>
      <p:sp>
        <p:nvSpPr>
          <p:cNvPr id="1744961" name="Line 65"/>
          <p:cNvSpPr>
            <a:spLocks noChangeShapeType="1"/>
          </p:cNvSpPr>
          <p:nvPr/>
        </p:nvSpPr>
        <p:spPr bwMode="auto">
          <a:xfrm>
            <a:off x="1993900" y="2514600"/>
            <a:ext cx="0" cy="228600"/>
          </a:xfrm>
          <a:prstGeom prst="line">
            <a:avLst/>
          </a:prstGeom>
          <a:noFill/>
          <a:ln w="12700">
            <a:solidFill>
              <a:srgbClr val="0000B6"/>
            </a:solidFill>
            <a:round/>
            <a:headEnd/>
            <a:tailEnd/>
          </a:ln>
          <a:effectLst/>
        </p:spPr>
        <p:txBody>
          <a:bodyPr wrap="none" anchor="ctr"/>
          <a:lstStyle/>
          <a:p>
            <a:endParaRPr lang="en-US"/>
          </a:p>
        </p:txBody>
      </p:sp>
      <p:sp>
        <p:nvSpPr>
          <p:cNvPr id="1744962" name="Line 66"/>
          <p:cNvSpPr>
            <a:spLocks noChangeShapeType="1"/>
          </p:cNvSpPr>
          <p:nvPr/>
        </p:nvSpPr>
        <p:spPr bwMode="auto">
          <a:xfrm flipH="1">
            <a:off x="1536700" y="2743200"/>
            <a:ext cx="457200" cy="0"/>
          </a:xfrm>
          <a:prstGeom prst="line">
            <a:avLst/>
          </a:prstGeom>
          <a:noFill/>
          <a:ln w="12700">
            <a:solidFill>
              <a:srgbClr val="0000B6"/>
            </a:solidFill>
            <a:round/>
            <a:headEnd/>
            <a:tailEnd/>
          </a:ln>
          <a:effectLst/>
        </p:spPr>
        <p:txBody>
          <a:bodyPr wrap="none" anchor="ctr"/>
          <a:lstStyle/>
          <a:p>
            <a:endParaRPr lang="en-US"/>
          </a:p>
        </p:txBody>
      </p:sp>
      <p:sp>
        <p:nvSpPr>
          <p:cNvPr id="1744963" name="Line 67"/>
          <p:cNvSpPr>
            <a:spLocks noChangeShapeType="1"/>
          </p:cNvSpPr>
          <p:nvPr/>
        </p:nvSpPr>
        <p:spPr bwMode="auto">
          <a:xfrm>
            <a:off x="1536700" y="2743200"/>
            <a:ext cx="0" cy="228600"/>
          </a:xfrm>
          <a:prstGeom prst="line">
            <a:avLst/>
          </a:prstGeom>
          <a:noFill/>
          <a:ln w="12700">
            <a:solidFill>
              <a:srgbClr val="0000B6"/>
            </a:solidFill>
            <a:round/>
            <a:headEnd/>
            <a:tailEnd type="triangle" w="med" len="med"/>
          </a:ln>
          <a:effectLst/>
        </p:spPr>
        <p:txBody>
          <a:bodyPr wrap="none" anchor="ctr"/>
          <a:lstStyle/>
          <a:p>
            <a:endParaRPr lang="en-US"/>
          </a:p>
        </p:txBody>
      </p:sp>
      <p:sp>
        <p:nvSpPr>
          <p:cNvPr id="1744964" name="Line 68"/>
          <p:cNvSpPr>
            <a:spLocks noChangeShapeType="1"/>
          </p:cNvSpPr>
          <p:nvPr/>
        </p:nvSpPr>
        <p:spPr bwMode="auto">
          <a:xfrm>
            <a:off x="2451100" y="4191000"/>
            <a:ext cx="0" cy="228600"/>
          </a:xfrm>
          <a:prstGeom prst="line">
            <a:avLst/>
          </a:prstGeom>
          <a:noFill/>
          <a:ln w="12700">
            <a:solidFill>
              <a:schemeClr val="tx1"/>
            </a:solidFill>
            <a:round/>
            <a:headEnd/>
            <a:tailEnd/>
          </a:ln>
          <a:effectLst/>
        </p:spPr>
        <p:txBody>
          <a:bodyPr wrap="none" anchor="ctr"/>
          <a:lstStyle/>
          <a:p>
            <a:endParaRPr lang="en-US"/>
          </a:p>
        </p:txBody>
      </p:sp>
      <p:sp>
        <p:nvSpPr>
          <p:cNvPr id="1744965" name="Line 69"/>
          <p:cNvSpPr>
            <a:spLocks noChangeShapeType="1"/>
          </p:cNvSpPr>
          <p:nvPr/>
        </p:nvSpPr>
        <p:spPr bwMode="auto">
          <a:xfrm>
            <a:off x="2451100" y="4419600"/>
            <a:ext cx="1371600" cy="0"/>
          </a:xfrm>
          <a:prstGeom prst="line">
            <a:avLst/>
          </a:prstGeom>
          <a:noFill/>
          <a:ln w="12700">
            <a:solidFill>
              <a:schemeClr val="tx1"/>
            </a:solidFill>
            <a:round/>
            <a:headEnd/>
            <a:tailEnd/>
          </a:ln>
          <a:effectLst/>
        </p:spPr>
        <p:txBody>
          <a:bodyPr wrap="none" anchor="ctr"/>
          <a:lstStyle/>
          <a:p>
            <a:endParaRPr lang="en-US"/>
          </a:p>
        </p:txBody>
      </p:sp>
      <p:sp>
        <p:nvSpPr>
          <p:cNvPr id="1744966" name="Line 70"/>
          <p:cNvSpPr>
            <a:spLocks noChangeShapeType="1"/>
          </p:cNvSpPr>
          <p:nvPr/>
        </p:nvSpPr>
        <p:spPr bwMode="auto">
          <a:xfrm>
            <a:off x="3822700" y="4419600"/>
            <a:ext cx="0" cy="2286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67" name="Text Box 71"/>
          <p:cNvSpPr txBox="1">
            <a:spLocks noChangeArrowheads="1"/>
          </p:cNvSpPr>
          <p:nvPr/>
        </p:nvSpPr>
        <p:spPr bwMode="auto">
          <a:xfrm>
            <a:off x="1200150" y="3352800"/>
            <a:ext cx="946150" cy="366713"/>
          </a:xfrm>
          <a:prstGeom prst="rect">
            <a:avLst/>
          </a:prstGeom>
          <a:noFill/>
          <a:ln w="12700">
            <a:noFill/>
            <a:miter lim="800000"/>
            <a:headEnd/>
            <a:tailEnd/>
          </a:ln>
          <a:effectLst/>
        </p:spPr>
        <p:txBody>
          <a:bodyPr wrap="none" anchor="ctr">
            <a:spAutoFit/>
          </a:bodyPr>
          <a:lstStyle/>
          <a:p>
            <a:pPr algn="ctr"/>
            <a:r>
              <a:rPr lang="en-US">
                <a:solidFill>
                  <a:srgbClr val="0000B6"/>
                </a:solidFill>
              </a:rPr>
              <a:t>VA Tag</a:t>
            </a:r>
          </a:p>
        </p:txBody>
      </p:sp>
      <p:sp>
        <p:nvSpPr>
          <p:cNvPr id="1744968" name="Text Box 72"/>
          <p:cNvSpPr txBox="1">
            <a:spLocks noChangeArrowheads="1"/>
          </p:cNvSpPr>
          <p:nvPr/>
        </p:nvSpPr>
        <p:spPr bwMode="auto">
          <a:xfrm>
            <a:off x="2178050" y="3216275"/>
            <a:ext cx="577850" cy="641350"/>
          </a:xfrm>
          <a:prstGeom prst="rect">
            <a:avLst/>
          </a:prstGeom>
          <a:noFill/>
          <a:ln w="12700">
            <a:noFill/>
            <a:miter lim="800000"/>
            <a:headEnd/>
            <a:tailEnd/>
          </a:ln>
          <a:effectLst/>
        </p:spPr>
        <p:txBody>
          <a:bodyPr wrap="none" anchor="ctr">
            <a:spAutoFit/>
          </a:bodyPr>
          <a:lstStyle/>
          <a:p>
            <a:pPr algn="ctr"/>
            <a:r>
              <a:rPr lang="en-US">
                <a:solidFill>
                  <a:srgbClr val="0000B6"/>
                </a:solidFill>
              </a:rPr>
              <a:t>PA</a:t>
            </a:r>
          </a:p>
          <a:p>
            <a:pPr algn="ctr"/>
            <a:r>
              <a:rPr lang="en-US">
                <a:solidFill>
                  <a:srgbClr val="0000B6"/>
                </a:solidFill>
              </a:rPr>
              <a:t>Tag</a:t>
            </a:r>
          </a:p>
        </p:txBody>
      </p:sp>
      <p:sp>
        <p:nvSpPr>
          <p:cNvPr id="1744970" name="Line 74"/>
          <p:cNvSpPr>
            <a:spLocks noChangeShapeType="1"/>
          </p:cNvSpPr>
          <p:nvPr/>
        </p:nvSpPr>
        <p:spPr bwMode="auto">
          <a:xfrm>
            <a:off x="1689100" y="4191000"/>
            <a:ext cx="0" cy="381000"/>
          </a:xfrm>
          <a:prstGeom prst="line">
            <a:avLst/>
          </a:prstGeom>
          <a:noFill/>
          <a:ln w="12700">
            <a:solidFill>
              <a:srgbClr val="0000B6"/>
            </a:solidFill>
            <a:round/>
            <a:headEnd/>
            <a:tailEnd type="triangle" w="med" len="med"/>
          </a:ln>
          <a:effectLst/>
        </p:spPr>
        <p:txBody>
          <a:bodyPr wrap="none" anchor="ctr"/>
          <a:lstStyle/>
          <a:p>
            <a:endParaRPr lang="en-US"/>
          </a:p>
        </p:txBody>
      </p:sp>
      <p:sp>
        <p:nvSpPr>
          <p:cNvPr id="1744971" name="Text Box 75"/>
          <p:cNvSpPr txBox="1">
            <a:spLocks noChangeArrowheads="1"/>
          </p:cNvSpPr>
          <p:nvPr/>
        </p:nvSpPr>
        <p:spPr bwMode="auto">
          <a:xfrm>
            <a:off x="1219200" y="4572000"/>
            <a:ext cx="946150" cy="366713"/>
          </a:xfrm>
          <a:prstGeom prst="rect">
            <a:avLst/>
          </a:prstGeom>
          <a:noFill/>
          <a:ln w="12700">
            <a:noFill/>
            <a:miter lim="800000"/>
            <a:headEnd/>
            <a:tailEnd/>
          </a:ln>
          <a:effectLst/>
        </p:spPr>
        <p:txBody>
          <a:bodyPr wrap="none" anchor="ctr">
            <a:spAutoFit/>
          </a:bodyPr>
          <a:lstStyle/>
          <a:p>
            <a:pPr algn="ctr"/>
            <a:r>
              <a:rPr lang="en-US">
                <a:solidFill>
                  <a:srgbClr val="0000B6"/>
                </a:solidFill>
              </a:rPr>
              <a:t>TLB Hit</a:t>
            </a:r>
          </a:p>
        </p:txBody>
      </p:sp>
      <p:sp>
        <p:nvSpPr>
          <p:cNvPr id="1744972" name="Line 76"/>
          <p:cNvSpPr>
            <a:spLocks noChangeShapeType="1"/>
          </p:cNvSpPr>
          <p:nvPr/>
        </p:nvSpPr>
        <p:spPr bwMode="auto">
          <a:xfrm>
            <a:off x="6489700" y="4038600"/>
            <a:ext cx="381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4974" name="Text Box 78"/>
          <p:cNvSpPr txBox="1">
            <a:spLocks noChangeArrowheads="1"/>
          </p:cNvSpPr>
          <p:nvPr/>
        </p:nvSpPr>
        <p:spPr bwMode="auto">
          <a:xfrm>
            <a:off x="5334000" y="2616200"/>
            <a:ext cx="2819400" cy="366713"/>
          </a:xfrm>
          <a:prstGeom prst="rect">
            <a:avLst/>
          </a:prstGeom>
          <a:noFill/>
          <a:ln w="12700">
            <a:noFill/>
            <a:miter lim="800000"/>
            <a:headEnd/>
            <a:tailEnd/>
          </a:ln>
          <a:effectLst/>
        </p:spPr>
        <p:txBody>
          <a:bodyPr anchor="ctr">
            <a:spAutoFit/>
          </a:bodyPr>
          <a:lstStyle/>
          <a:p>
            <a:pPr algn="ctr"/>
            <a:r>
              <a:rPr lang="en-US">
                <a:solidFill>
                  <a:schemeClr val="tx1"/>
                </a:solidFill>
              </a:rPr>
              <a:t>2-way Associative Cache</a:t>
            </a:r>
          </a:p>
        </p:txBody>
      </p:sp>
      <p:sp>
        <p:nvSpPr>
          <p:cNvPr id="1744975" name="Text Box 79"/>
          <p:cNvSpPr txBox="1">
            <a:spLocks noChangeArrowheads="1"/>
          </p:cNvSpPr>
          <p:nvPr/>
        </p:nvSpPr>
        <p:spPr bwMode="auto">
          <a:xfrm>
            <a:off x="2667000" y="2921000"/>
            <a:ext cx="1600200" cy="366713"/>
          </a:xfrm>
          <a:prstGeom prst="rect">
            <a:avLst/>
          </a:prstGeom>
          <a:noFill/>
          <a:ln w="12700">
            <a:noFill/>
            <a:miter lim="800000"/>
            <a:headEnd/>
            <a:tailEnd/>
          </a:ln>
          <a:effectLst/>
        </p:spPr>
        <p:txBody>
          <a:bodyPr anchor="ctr">
            <a:spAutoFit/>
          </a:bodyPr>
          <a:lstStyle/>
          <a:p>
            <a:pPr algn="ctr"/>
            <a:r>
              <a:rPr lang="en-US">
                <a:solidFill>
                  <a:schemeClr val="tx1"/>
                </a:solidFill>
              </a:rPr>
              <a:t> Index</a:t>
            </a:r>
          </a:p>
        </p:txBody>
      </p:sp>
      <p:sp>
        <p:nvSpPr>
          <p:cNvPr id="1744976" name="Text Box 80"/>
          <p:cNvSpPr txBox="1">
            <a:spLocks noChangeArrowheads="1"/>
          </p:cNvSpPr>
          <p:nvPr/>
        </p:nvSpPr>
        <p:spPr bwMode="auto">
          <a:xfrm>
            <a:off x="2514600" y="4064000"/>
            <a:ext cx="1447800" cy="366713"/>
          </a:xfrm>
          <a:prstGeom prst="rect">
            <a:avLst/>
          </a:prstGeom>
          <a:noFill/>
          <a:ln w="12700">
            <a:noFill/>
            <a:miter lim="800000"/>
            <a:headEnd/>
            <a:tailEnd/>
          </a:ln>
          <a:effectLst/>
        </p:spPr>
        <p:txBody>
          <a:bodyPr anchor="ctr">
            <a:spAutoFit/>
          </a:bodyPr>
          <a:lstStyle/>
          <a:p>
            <a:pPr algn="ctr"/>
            <a:r>
              <a:rPr lang="en-US">
                <a:solidFill>
                  <a:schemeClr val="tx1"/>
                </a:solidFill>
              </a:rPr>
              <a:t>PA Tag</a:t>
            </a:r>
          </a:p>
        </p:txBody>
      </p:sp>
      <p:sp>
        <p:nvSpPr>
          <p:cNvPr id="1744977" name="Text Box 81"/>
          <p:cNvSpPr txBox="1">
            <a:spLocks noChangeArrowheads="1"/>
          </p:cNvSpPr>
          <p:nvPr/>
        </p:nvSpPr>
        <p:spPr bwMode="auto">
          <a:xfrm>
            <a:off x="3429000" y="2463800"/>
            <a:ext cx="1752600" cy="366713"/>
          </a:xfrm>
          <a:prstGeom prst="rect">
            <a:avLst/>
          </a:prstGeom>
          <a:noFill/>
          <a:ln w="12700">
            <a:noFill/>
            <a:miter lim="800000"/>
            <a:headEnd/>
            <a:tailEnd/>
          </a:ln>
          <a:effectLst/>
        </p:spPr>
        <p:txBody>
          <a:bodyPr anchor="ctr">
            <a:spAutoFit/>
          </a:bodyPr>
          <a:lstStyle/>
          <a:p>
            <a:r>
              <a:rPr lang="en-US" dirty="0">
                <a:solidFill>
                  <a:schemeClr val="tx1"/>
                </a:solidFill>
              </a:rPr>
              <a:t>Block offset</a:t>
            </a:r>
          </a:p>
        </p:txBody>
      </p:sp>
      <p:sp>
        <p:nvSpPr>
          <p:cNvPr id="80" name="Text Box 81"/>
          <p:cNvSpPr txBox="1">
            <a:spLocks noChangeArrowheads="1"/>
          </p:cNvSpPr>
          <p:nvPr/>
        </p:nvSpPr>
        <p:spPr bwMode="auto">
          <a:xfrm>
            <a:off x="2590800" y="1905000"/>
            <a:ext cx="1752600" cy="366713"/>
          </a:xfrm>
          <a:prstGeom prst="rect">
            <a:avLst/>
          </a:prstGeom>
          <a:noFill/>
          <a:ln w="12700">
            <a:noFill/>
            <a:miter lim="800000"/>
            <a:headEnd/>
            <a:tailEnd/>
          </a:ln>
          <a:effectLst/>
        </p:spPr>
        <p:txBody>
          <a:bodyPr anchor="ctr">
            <a:spAutoFit/>
          </a:bodyPr>
          <a:lstStyle/>
          <a:p>
            <a:r>
              <a:rPr lang="en-US" dirty="0" smtClean="0">
                <a:solidFill>
                  <a:schemeClr val="tx1"/>
                </a:solidFill>
              </a:rPr>
              <a:t>Page offset</a:t>
            </a:r>
            <a:endParaRPr lang="en-US" dirty="0">
              <a:solidFill>
                <a:schemeClr val="tx1"/>
              </a:solidFill>
            </a:endParaRPr>
          </a:p>
        </p:txBody>
      </p:sp>
      <p:sp>
        <p:nvSpPr>
          <p:cNvPr id="81" name="Text Box 81"/>
          <p:cNvSpPr txBox="1">
            <a:spLocks noChangeArrowheads="1"/>
          </p:cNvSpPr>
          <p:nvPr/>
        </p:nvSpPr>
        <p:spPr bwMode="auto">
          <a:xfrm>
            <a:off x="1066800" y="1905000"/>
            <a:ext cx="1752600" cy="366713"/>
          </a:xfrm>
          <a:prstGeom prst="rect">
            <a:avLst/>
          </a:prstGeom>
          <a:noFill/>
          <a:ln w="12700">
            <a:noFill/>
            <a:miter lim="800000"/>
            <a:headEnd/>
            <a:tailEnd/>
          </a:ln>
          <a:effectLst/>
        </p:spPr>
        <p:txBody>
          <a:bodyPr anchor="ctr">
            <a:spAutoFit/>
          </a:bodyPr>
          <a:lstStyle/>
          <a:p>
            <a:r>
              <a:rPr lang="en-US" dirty="0" smtClean="0">
                <a:solidFill>
                  <a:schemeClr val="tx1"/>
                </a:solidFill>
              </a:rPr>
              <a:t>Virtual page #</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a:xfrm>
            <a:off x="533400" y="304800"/>
            <a:ext cx="7405688" cy="422275"/>
          </a:xfrm>
          <a:noFill/>
          <a:ln/>
        </p:spPr>
        <p:txBody>
          <a:bodyPr wrap="none"/>
          <a:lstStyle/>
          <a:p>
            <a:r>
              <a:rPr lang="en-US"/>
              <a:t>Review:  Major Components of a Computer</a:t>
            </a:r>
          </a:p>
        </p:txBody>
      </p:sp>
      <p:sp>
        <p:nvSpPr>
          <p:cNvPr id="1485827" name="Rectangle 3"/>
          <p:cNvSpPr>
            <a:spLocks noChangeArrowheads="1"/>
          </p:cNvSpPr>
          <p:nvPr/>
        </p:nvSpPr>
        <p:spPr bwMode="auto">
          <a:xfrm>
            <a:off x="1905000" y="1371600"/>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85828" name="Rectangle 4"/>
          <p:cNvSpPr>
            <a:spLocks noChangeArrowheads="1"/>
          </p:cNvSpPr>
          <p:nvPr/>
        </p:nvSpPr>
        <p:spPr bwMode="auto">
          <a:xfrm>
            <a:off x="2286000" y="1778000"/>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85829" name="Rectangle 5"/>
          <p:cNvSpPr>
            <a:spLocks noChangeArrowheads="1"/>
          </p:cNvSpPr>
          <p:nvPr/>
        </p:nvSpPr>
        <p:spPr bwMode="auto">
          <a:xfrm>
            <a:off x="2317750" y="1905000"/>
            <a:ext cx="13081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 Processor</a:t>
            </a:r>
          </a:p>
        </p:txBody>
      </p:sp>
      <p:sp>
        <p:nvSpPr>
          <p:cNvPr id="1485830" name="Rectangle 6"/>
          <p:cNvSpPr>
            <a:spLocks noChangeArrowheads="1"/>
          </p:cNvSpPr>
          <p:nvPr/>
        </p:nvSpPr>
        <p:spPr bwMode="auto">
          <a:xfrm>
            <a:off x="3937000" y="177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85831" name="Rectangle 7"/>
          <p:cNvSpPr>
            <a:spLocks noChangeArrowheads="1"/>
          </p:cNvSpPr>
          <p:nvPr/>
        </p:nvSpPr>
        <p:spPr bwMode="auto">
          <a:xfrm>
            <a:off x="5435600" y="177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85832" name="AutoShape 8"/>
          <p:cNvSpPr>
            <a:spLocks noChangeArrowheads="1"/>
          </p:cNvSpPr>
          <p:nvPr/>
        </p:nvSpPr>
        <p:spPr bwMode="auto">
          <a:xfrm>
            <a:off x="2489200" y="2463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85833" name="AutoShape 9"/>
          <p:cNvSpPr>
            <a:spLocks noChangeArrowheads="1"/>
          </p:cNvSpPr>
          <p:nvPr/>
        </p:nvSpPr>
        <p:spPr bwMode="auto">
          <a:xfrm>
            <a:off x="2489200" y="3225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85834" name="Rectangle 10"/>
          <p:cNvSpPr>
            <a:spLocks noChangeArrowheads="1"/>
          </p:cNvSpPr>
          <p:nvPr/>
        </p:nvSpPr>
        <p:spPr bwMode="auto">
          <a:xfrm>
            <a:off x="2540000" y="2628900"/>
            <a:ext cx="9398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Control</a:t>
            </a:r>
          </a:p>
        </p:txBody>
      </p:sp>
      <p:sp>
        <p:nvSpPr>
          <p:cNvPr id="1485835" name="Rectangle 11"/>
          <p:cNvSpPr>
            <a:spLocks noChangeArrowheads="1"/>
          </p:cNvSpPr>
          <p:nvPr/>
        </p:nvSpPr>
        <p:spPr bwMode="auto">
          <a:xfrm>
            <a:off x="2438400" y="3429000"/>
            <a:ext cx="11049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Datapath</a:t>
            </a:r>
          </a:p>
        </p:txBody>
      </p:sp>
      <p:sp>
        <p:nvSpPr>
          <p:cNvPr id="1485836" name="Rectangle 12"/>
          <p:cNvSpPr>
            <a:spLocks noChangeArrowheads="1"/>
          </p:cNvSpPr>
          <p:nvPr/>
        </p:nvSpPr>
        <p:spPr bwMode="auto">
          <a:xfrm>
            <a:off x="4114800" y="2743200"/>
            <a:ext cx="10033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t>Memory</a:t>
            </a:r>
          </a:p>
        </p:txBody>
      </p:sp>
      <p:sp>
        <p:nvSpPr>
          <p:cNvPr id="1485837" name="Rectangle 13"/>
          <p:cNvSpPr>
            <a:spLocks noChangeArrowheads="1"/>
          </p:cNvSpPr>
          <p:nvPr/>
        </p:nvSpPr>
        <p:spPr bwMode="auto">
          <a:xfrm>
            <a:off x="5562600" y="1968500"/>
            <a:ext cx="9906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Devices</a:t>
            </a:r>
          </a:p>
        </p:txBody>
      </p:sp>
      <p:sp>
        <p:nvSpPr>
          <p:cNvPr id="1485838" name="AutoShape 14"/>
          <p:cNvSpPr>
            <a:spLocks noChangeArrowheads="1"/>
          </p:cNvSpPr>
          <p:nvPr/>
        </p:nvSpPr>
        <p:spPr bwMode="auto">
          <a:xfrm>
            <a:off x="5562600" y="2514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85839" name="AutoShape 15"/>
          <p:cNvSpPr>
            <a:spLocks noChangeArrowheads="1"/>
          </p:cNvSpPr>
          <p:nvPr/>
        </p:nvSpPr>
        <p:spPr bwMode="auto">
          <a:xfrm>
            <a:off x="5562600" y="3276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85840" name="Rectangle 16"/>
          <p:cNvSpPr>
            <a:spLocks noChangeArrowheads="1"/>
          </p:cNvSpPr>
          <p:nvPr/>
        </p:nvSpPr>
        <p:spPr bwMode="auto">
          <a:xfrm>
            <a:off x="5613400" y="2679700"/>
            <a:ext cx="6858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Input</a:t>
            </a:r>
          </a:p>
        </p:txBody>
      </p:sp>
      <p:sp>
        <p:nvSpPr>
          <p:cNvPr id="1485841" name="Rectangle 17"/>
          <p:cNvSpPr>
            <a:spLocks noChangeArrowheads="1"/>
          </p:cNvSpPr>
          <p:nvPr/>
        </p:nvSpPr>
        <p:spPr bwMode="auto">
          <a:xfrm>
            <a:off x="5613400" y="3441700"/>
            <a:ext cx="8763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Output</a:t>
            </a:r>
          </a:p>
        </p:txBody>
      </p:sp>
      <p:sp>
        <p:nvSpPr>
          <p:cNvPr id="1485842" name="Rectangle 18"/>
          <p:cNvSpPr>
            <a:spLocks noChangeArrowheads="1"/>
          </p:cNvSpPr>
          <p:nvPr/>
        </p:nvSpPr>
        <p:spPr bwMode="auto">
          <a:xfrm>
            <a:off x="131763" y="2943225"/>
            <a:ext cx="180975" cy="363538"/>
          </a:xfrm>
          <a:prstGeom prst="rect">
            <a:avLst/>
          </a:prstGeom>
          <a:noFill/>
          <a:ln w="12700">
            <a:noFill/>
            <a:miter lim="800000"/>
            <a:headEnd/>
            <a:tailEnd/>
          </a:ln>
          <a:effectLst/>
        </p:spPr>
        <p:txBody>
          <a:bodyPr wrap="none" lIns="90488" tIns="44450" rIns="90488" bIns="44450">
            <a:spAutoFit/>
          </a:bodyPr>
          <a:lstStyle/>
          <a:p>
            <a:endParaRPr lang="en-US">
              <a:solidFill>
                <a:schemeClr val="tx1"/>
              </a:solidFill>
            </a:endParaRPr>
          </a:p>
        </p:txBody>
      </p:sp>
      <p:grpSp>
        <p:nvGrpSpPr>
          <p:cNvPr id="19" name="Group 19"/>
          <p:cNvGrpSpPr>
            <a:grpSpLocks/>
          </p:cNvGrpSpPr>
          <p:nvPr/>
        </p:nvGrpSpPr>
        <p:grpSpPr bwMode="auto">
          <a:xfrm>
            <a:off x="3276600" y="3730625"/>
            <a:ext cx="2590800" cy="2746375"/>
            <a:chOff x="2160" y="2304"/>
            <a:chExt cx="1632" cy="1730"/>
          </a:xfrm>
        </p:grpSpPr>
        <p:sp>
          <p:nvSpPr>
            <p:cNvPr id="20" name="Rectangle 20"/>
            <p:cNvSpPr>
              <a:spLocks noChangeArrowheads="1"/>
            </p:cNvSpPr>
            <p:nvPr/>
          </p:nvSpPr>
          <p:spPr bwMode="auto">
            <a:xfrm>
              <a:off x="2170" y="2890"/>
              <a:ext cx="416" cy="616"/>
            </a:xfrm>
            <a:prstGeom prst="rect">
              <a:avLst/>
            </a:prstGeom>
            <a:noFill/>
            <a:ln w="25400">
              <a:solidFill>
                <a:schemeClr val="tx1"/>
              </a:solidFill>
              <a:miter lim="800000"/>
              <a:headEnd/>
              <a:tailEnd/>
            </a:ln>
            <a:effectLst/>
          </p:spPr>
          <p:txBody>
            <a:bodyPr wrap="none" anchor="ctr"/>
            <a:lstStyle/>
            <a:p>
              <a:endParaRPr lang="en-US"/>
            </a:p>
          </p:txBody>
        </p:sp>
        <p:sp>
          <p:nvSpPr>
            <p:cNvPr id="21" name="Rectangle 21"/>
            <p:cNvSpPr>
              <a:spLocks noChangeArrowheads="1"/>
            </p:cNvSpPr>
            <p:nvPr/>
          </p:nvSpPr>
          <p:spPr bwMode="auto">
            <a:xfrm rot="5400000">
              <a:off x="2130" y="3143"/>
              <a:ext cx="497" cy="210"/>
            </a:xfrm>
            <a:prstGeom prst="rect">
              <a:avLst/>
            </a:prstGeom>
            <a:noFill/>
            <a:ln w="12700">
              <a:noFill/>
              <a:miter lim="800000"/>
              <a:headEnd/>
              <a:tailEnd/>
            </a:ln>
            <a:effectLst/>
          </p:spPr>
          <p:txBody>
            <a:bodyPr wrap="none" lIns="90488" tIns="44450" rIns="90488" bIns="44450">
              <a:spAutoFit/>
            </a:bodyPr>
            <a:lstStyle/>
            <a:p>
              <a:r>
                <a:rPr lang="en-US" sz="1600" b="1"/>
                <a:t>Cache</a:t>
              </a:r>
            </a:p>
          </p:txBody>
        </p:sp>
        <p:sp>
          <p:nvSpPr>
            <p:cNvPr id="22" name="Rectangle 22"/>
            <p:cNvSpPr>
              <a:spLocks noChangeArrowheads="1"/>
            </p:cNvSpPr>
            <p:nvPr/>
          </p:nvSpPr>
          <p:spPr bwMode="auto">
            <a:xfrm>
              <a:off x="2698" y="2890"/>
              <a:ext cx="464" cy="856"/>
            </a:xfrm>
            <a:prstGeom prst="rect">
              <a:avLst/>
            </a:prstGeom>
            <a:noFill/>
            <a:ln w="25400">
              <a:solidFill>
                <a:schemeClr val="tx1"/>
              </a:solidFill>
              <a:miter lim="800000"/>
              <a:headEnd/>
              <a:tailEnd/>
            </a:ln>
            <a:effectLst/>
          </p:spPr>
          <p:txBody>
            <a:bodyPr wrap="none" anchor="ctr"/>
            <a:lstStyle/>
            <a:p>
              <a:endParaRPr lang="en-US"/>
            </a:p>
          </p:txBody>
        </p:sp>
        <p:sp>
          <p:nvSpPr>
            <p:cNvPr id="23" name="Rectangle 23"/>
            <p:cNvSpPr>
              <a:spLocks noChangeArrowheads="1"/>
            </p:cNvSpPr>
            <p:nvPr/>
          </p:nvSpPr>
          <p:spPr bwMode="auto">
            <a:xfrm rot="5400000">
              <a:off x="2558" y="3154"/>
              <a:ext cx="720" cy="364"/>
            </a:xfrm>
            <a:prstGeom prst="rect">
              <a:avLst/>
            </a:prstGeom>
            <a:noFill/>
            <a:ln w="12700">
              <a:noFill/>
              <a:miter lim="800000"/>
              <a:headEnd/>
              <a:tailEnd/>
            </a:ln>
            <a:effectLst/>
          </p:spPr>
          <p:txBody>
            <a:bodyPr lIns="90488" tIns="44450" rIns="90488" bIns="44450">
              <a:spAutoFit/>
            </a:bodyPr>
            <a:lstStyle/>
            <a:p>
              <a:r>
                <a:rPr lang="en-US" sz="1600" b="1"/>
                <a:t>Main Memory</a:t>
              </a:r>
            </a:p>
          </p:txBody>
        </p:sp>
        <p:sp>
          <p:nvSpPr>
            <p:cNvPr id="24" name="Rectangle 24"/>
            <p:cNvSpPr>
              <a:spLocks noChangeArrowheads="1"/>
            </p:cNvSpPr>
            <p:nvPr/>
          </p:nvSpPr>
          <p:spPr bwMode="auto">
            <a:xfrm>
              <a:off x="3274" y="2890"/>
              <a:ext cx="512" cy="1144"/>
            </a:xfrm>
            <a:prstGeom prst="rect">
              <a:avLst/>
            </a:prstGeom>
            <a:noFill/>
            <a:ln w="25400">
              <a:solidFill>
                <a:schemeClr val="tx1"/>
              </a:solidFill>
              <a:miter lim="800000"/>
              <a:headEnd/>
              <a:tailEnd/>
            </a:ln>
            <a:effectLst/>
          </p:spPr>
          <p:txBody>
            <a:bodyPr wrap="none" anchor="ctr"/>
            <a:lstStyle/>
            <a:p>
              <a:endParaRPr lang="en-US"/>
            </a:p>
          </p:txBody>
        </p:sp>
        <p:sp>
          <p:nvSpPr>
            <p:cNvPr id="25" name="Rectangle 25"/>
            <p:cNvSpPr>
              <a:spLocks noChangeArrowheads="1"/>
            </p:cNvSpPr>
            <p:nvPr/>
          </p:nvSpPr>
          <p:spPr bwMode="auto">
            <a:xfrm rot="5400000">
              <a:off x="3043" y="3245"/>
              <a:ext cx="960" cy="518"/>
            </a:xfrm>
            <a:prstGeom prst="rect">
              <a:avLst/>
            </a:prstGeom>
            <a:noFill/>
            <a:ln w="12700">
              <a:noFill/>
              <a:miter lim="800000"/>
              <a:headEnd/>
              <a:tailEnd/>
            </a:ln>
            <a:effectLst/>
          </p:spPr>
          <p:txBody>
            <a:bodyPr lIns="90488" tIns="44450" rIns="90488" bIns="44450">
              <a:spAutoFit/>
            </a:bodyPr>
            <a:lstStyle/>
            <a:p>
              <a:pPr algn="ctr"/>
              <a:r>
                <a:rPr lang="en-US" sz="1600" b="1"/>
                <a:t>Secondary Memory</a:t>
              </a:r>
            </a:p>
            <a:p>
              <a:pPr algn="ctr"/>
              <a:r>
                <a:rPr lang="en-US" sz="1600" b="1"/>
                <a:t>(Disk)</a:t>
              </a:r>
            </a:p>
          </p:txBody>
        </p:sp>
        <p:sp>
          <p:nvSpPr>
            <p:cNvPr id="26" name="Line 26"/>
            <p:cNvSpPr>
              <a:spLocks noChangeShapeType="1"/>
            </p:cNvSpPr>
            <p:nvPr/>
          </p:nvSpPr>
          <p:spPr bwMode="auto">
            <a:xfrm flipH="1">
              <a:off x="2160" y="2304"/>
              <a:ext cx="432" cy="576"/>
            </a:xfrm>
            <a:prstGeom prst="line">
              <a:avLst/>
            </a:prstGeom>
            <a:noFill/>
            <a:ln w="12700">
              <a:solidFill>
                <a:schemeClr val="accent1"/>
              </a:solidFill>
              <a:round/>
              <a:headEnd/>
              <a:tailEnd/>
            </a:ln>
            <a:effectLst/>
          </p:spPr>
          <p:txBody>
            <a:bodyPr/>
            <a:lstStyle/>
            <a:p>
              <a:endParaRPr lang="en-US"/>
            </a:p>
          </p:txBody>
        </p:sp>
        <p:sp>
          <p:nvSpPr>
            <p:cNvPr id="27" name="Line 27"/>
            <p:cNvSpPr>
              <a:spLocks noChangeShapeType="1"/>
            </p:cNvSpPr>
            <p:nvPr/>
          </p:nvSpPr>
          <p:spPr bwMode="auto">
            <a:xfrm>
              <a:off x="3408" y="2352"/>
              <a:ext cx="384" cy="528"/>
            </a:xfrm>
            <a:prstGeom prst="line">
              <a:avLst/>
            </a:prstGeom>
            <a:noFill/>
            <a:ln w="12700">
              <a:solidFill>
                <a:schemeClr val="accent1"/>
              </a:solidFill>
              <a:round/>
              <a:headEnd/>
              <a:tailEn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p:txBody>
          <a:bodyPr/>
          <a:lstStyle/>
          <a:p>
            <a:r>
              <a:rPr lang="en-US"/>
              <a:t>The Hardware/Software Boundary</a:t>
            </a:r>
          </a:p>
        </p:txBody>
      </p:sp>
      <p:sp>
        <p:nvSpPr>
          <p:cNvPr id="1752067" name="Rectangle 3"/>
          <p:cNvSpPr>
            <a:spLocks noGrp="1" noChangeArrowheads="1"/>
          </p:cNvSpPr>
          <p:nvPr>
            <p:ph type="body" idx="1"/>
          </p:nvPr>
        </p:nvSpPr>
        <p:spPr>
          <a:xfrm>
            <a:off x="533400" y="914400"/>
            <a:ext cx="8077200" cy="4886325"/>
          </a:xfrm>
        </p:spPr>
        <p:txBody>
          <a:bodyPr/>
          <a:lstStyle/>
          <a:p>
            <a:pPr>
              <a:lnSpc>
                <a:spcPct val="100000"/>
              </a:lnSpc>
              <a:spcBef>
                <a:spcPts val="600"/>
              </a:spcBef>
            </a:pPr>
            <a:r>
              <a:rPr lang="en-US" dirty="0"/>
              <a:t>What parts of the virtual to physical address translation is done by or assisted by the hardware?</a:t>
            </a:r>
          </a:p>
          <a:p>
            <a:pPr lvl="1">
              <a:lnSpc>
                <a:spcPct val="100000"/>
              </a:lnSpc>
              <a:spcBef>
                <a:spcPts val="600"/>
              </a:spcBef>
            </a:pPr>
            <a:r>
              <a:rPr lang="en-US" dirty="0"/>
              <a:t>Translation </a:t>
            </a:r>
            <a:r>
              <a:rPr lang="en-US" dirty="0" err="1"/>
              <a:t>Lookaside</a:t>
            </a:r>
            <a:r>
              <a:rPr lang="en-US" dirty="0"/>
              <a:t> Buffer (TLB) that caches the recent translations</a:t>
            </a:r>
          </a:p>
          <a:p>
            <a:pPr lvl="2">
              <a:lnSpc>
                <a:spcPct val="100000"/>
              </a:lnSpc>
              <a:spcBef>
                <a:spcPts val="600"/>
              </a:spcBef>
            </a:pPr>
            <a:r>
              <a:rPr lang="en-US" dirty="0"/>
              <a:t>TLB access time is part of the cache hit time</a:t>
            </a:r>
          </a:p>
          <a:p>
            <a:pPr lvl="2">
              <a:lnSpc>
                <a:spcPct val="100000"/>
              </a:lnSpc>
              <a:spcBef>
                <a:spcPts val="600"/>
              </a:spcBef>
            </a:pPr>
            <a:r>
              <a:rPr lang="en-US" dirty="0"/>
              <a:t>May allot an extra stage in the pipeline for TLB access</a:t>
            </a:r>
          </a:p>
          <a:p>
            <a:pPr lvl="1">
              <a:lnSpc>
                <a:spcPct val="100000"/>
              </a:lnSpc>
              <a:spcBef>
                <a:spcPts val="600"/>
              </a:spcBef>
            </a:pPr>
            <a:r>
              <a:rPr lang="en-US" dirty="0"/>
              <a:t>Page table storage, fault detection and updating</a:t>
            </a:r>
          </a:p>
          <a:p>
            <a:pPr lvl="2">
              <a:lnSpc>
                <a:spcPct val="100000"/>
              </a:lnSpc>
              <a:spcBef>
                <a:spcPts val="600"/>
              </a:spcBef>
            </a:pPr>
            <a:r>
              <a:rPr lang="en-US" dirty="0"/>
              <a:t>Page faults result in interrupts (precise) that are then handled by the OS</a:t>
            </a:r>
          </a:p>
          <a:p>
            <a:pPr lvl="2">
              <a:lnSpc>
                <a:spcPct val="100000"/>
              </a:lnSpc>
              <a:spcBef>
                <a:spcPts val="600"/>
              </a:spcBef>
            </a:pPr>
            <a:r>
              <a:rPr lang="en-US" dirty="0"/>
              <a:t>Hardware must support (i.e., update appropriately) Dirty and Reference bits (e.g., ~LRU) in the Page Tables</a:t>
            </a:r>
          </a:p>
          <a:p>
            <a:pPr lvl="1">
              <a:lnSpc>
                <a:spcPct val="100000"/>
              </a:lnSpc>
              <a:spcBef>
                <a:spcPts val="600"/>
              </a:spcBef>
            </a:pPr>
            <a:r>
              <a:rPr lang="en-US" dirty="0"/>
              <a:t>Disk placement</a:t>
            </a:r>
          </a:p>
          <a:p>
            <a:pPr lvl="2">
              <a:lnSpc>
                <a:spcPct val="100000"/>
              </a:lnSpc>
              <a:spcBef>
                <a:spcPts val="600"/>
              </a:spcBef>
            </a:pPr>
            <a:r>
              <a:rPr lang="en-US" dirty="0"/>
              <a:t>Bootstrap (e.g., out of disk sector 0) so the system can service a limited number of page faults before the OS is even loaded</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title"/>
          </p:nvPr>
        </p:nvSpPr>
        <p:spPr>
          <a:xfrm>
            <a:off x="685800" y="304800"/>
            <a:ext cx="6577013" cy="422275"/>
          </a:xfrm>
          <a:noFill/>
          <a:ln/>
        </p:spPr>
        <p:txBody>
          <a:bodyPr wrap="none"/>
          <a:lstStyle/>
          <a:p>
            <a:r>
              <a:rPr lang="en-US"/>
              <a:t>4 Questions for the Memory Hierarchy</a:t>
            </a:r>
          </a:p>
        </p:txBody>
      </p:sp>
      <p:sp>
        <p:nvSpPr>
          <p:cNvPr id="1638403" name="Rectangle 3"/>
          <p:cNvSpPr>
            <a:spLocks noGrp="1" noChangeArrowheads="1"/>
          </p:cNvSpPr>
          <p:nvPr>
            <p:ph type="body" idx="1"/>
          </p:nvPr>
        </p:nvSpPr>
        <p:spPr>
          <a:xfrm>
            <a:off x="685800" y="1143000"/>
            <a:ext cx="8001000" cy="5148076"/>
          </a:xfrm>
          <a:noFill/>
          <a:ln/>
        </p:spPr>
        <p:txBody>
          <a:bodyPr/>
          <a:lstStyle/>
          <a:p>
            <a:r>
              <a:rPr lang="en-US" dirty="0"/>
              <a:t>Q1: Where can a </a:t>
            </a:r>
            <a:r>
              <a:rPr lang="en-US" dirty="0" smtClean="0"/>
              <a:t>entry be </a:t>
            </a:r>
            <a:r>
              <a:rPr lang="en-US" dirty="0"/>
              <a:t>placed in the upper level? </a:t>
            </a:r>
            <a:r>
              <a:rPr lang="en-US" i="1" dirty="0" smtClean="0">
                <a:solidFill>
                  <a:schemeClr val="accent2"/>
                </a:solidFill>
              </a:rPr>
              <a:t>(Entry placement</a:t>
            </a:r>
            <a:r>
              <a:rPr lang="en-US" i="1" dirty="0">
                <a:solidFill>
                  <a:schemeClr val="accent2"/>
                </a:solidFill>
              </a:rPr>
              <a:t>)</a:t>
            </a:r>
          </a:p>
          <a:p>
            <a:endParaRPr lang="en-US" dirty="0"/>
          </a:p>
          <a:p>
            <a:r>
              <a:rPr lang="en-US" dirty="0"/>
              <a:t>Q2: How is a </a:t>
            </a:r>
            <a:r>
              <a:rPr lang="en-US" dirty="0" smtClean="0"/>
              <a:t>entry found </a:t>
            </a:r>
            <a:r>
              <a:rPr lang="en-US" dirty="0"/>
              <a:t>if it is in the upper level?</a:t>
            </a:r>
            <a:br>
              <a:rPr lang="en-US" dirty="0"/>
            </a:br>
            <a:r>
              <a:rPr lang="en-US" i="1" dirty="0">
                <a:solidFill>
                  <a:schemeClr val="hlink"/>
                </a:solidFill>
              </a:rPr>
              <a:t> </a:t>
            </a:r>
            <a:r>
              <a:rPr lang="en-US" i="1" dirty="0" smtClean="0">
                <a:solidFill>
                  <a:schemeClr val="accent2"/>
                </a:solidFill>
              </a:rPr>
              <a:t>(Entry identification</a:t>
            </a:r>
            <a:r>
              <a:rPr lang="en-US" i="1" dirty="0">
                <a:solidFill>
                  <a:schemeClr val="accent2"/>
                </a:solidFill>
              </a:rPr>
              <a:t>)</a:t>
            </a:r>
          </a:p>
          <a:p>
            <a:endParaRPr lang="en-US" dirty="0"/>
          </a:p>
          <a:p>
            <a:r>
              <a:rPr lang="en-US" dirty="0"/>
              <a:t>Q3: Which </a:t>
            </a:r>
            <a:r>
              <a:rPr lang="en-US" dirty="0" smtClean="0"/>
              <a:t>entry should </a:t>
            </a:r>
            <a:r>
              <a:rPr lang="en-US" dirty="0"/>
              <a:t>be replaced on a miss? </a:t>
            </a:r>
            <a:br>
              <a:rPr lang="en-US" dirty="0"/>
            </a:br>
            <a:r>
              <a:rPr lang="en-US" i="1" dirty="0" smtClean="0">
                <a:solidFill>
                  <a:schemeClr val="accent2"/>
                </a:solidFill>
              </a:rPr>
              <a:t>(Entry replacement</a:t>
            </a:r>
            <a:r>
              <a:rPr lang="en-US" i="1" dirty="0">
                <a:solidFill>
                  <a:schemeClr val="accent2"/>
                </a:solidFill>
              </a:rPr>
              <a:t>)</a:t>
            </a:r>
          </a:p>
          <a:p>
            <a:endParaRPr lang="en-US" dirty="0"/>
          </a:p>
          <a:p>
            <a:r>
              <a:rPr lang="en-US" dirty="0"/>
              <a:t>Q4: What happens on a write? </a:t>
            </a:r>
            <a:br>
              <a:rPr lang="en-US" dirty="0"/>
            </a:br>
            <a:r>
              <a:rPr lang="en-US" i="1" dirty="0">
                <a:solidFill>
                  <a:schemeClr val="accent2"/>
                </a:solidFill>
              </a:rPr>
              <a:t>(Write strategy)</a:t>
            </a:r>
            <a:endParaRPr lang="en-US" i="1" dirty="0">
              <a:solidFill>
                <a:schemeClr val="hlink"/>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178" name="Rectangle 2"/>
          <p:cNvSpPr>
            <a:spLocks noGrp="1" noChangeArrowheads="1"/>
          </p:cNvSpPr>
          <p:nvPr>
            <p:ph type="title"/>
          </p:nvPr>
        </p:nvSpPr>
        <p:spPr/>
        <p:txBody>
          <a:bodyPr/>
          <a:lstStyle/>
          <a:p>
            <a:r>
              <a:rPr lang="en-US" dirty="0"/>
              <a:t>Q1&amp;Q2: Where can a </a:t>
            </a:r>
            <a:r>
              <a:rPr lang="en-US" dirty="0" smtClean="0"/>
              <a:t>entry be </a:t>
            </a:r>
            <a:r>
              <a:rPr lang="en-US" dirty="0"/>
              <a:t>placed/found?</a:t>
            </a:r>
          </a:p>
        </p:txBody>
      </p:sp>
      <p:graphicFrame>
        <p:nvGraphicFramePr>
          <p:cNvPr id="1714240" name="Group 64"/>
          <p:cNvGraphicFramePr>
            <a:graphicFrameLocks noGrp="1"/>
          </p:cNvGraphicFramePr>
          <p:nvPr>
            <p:ph idx="1"/>
          </p:nvPr>
        </p:nvGraphicFramePr>
        <p:xfrm>
          <a:off x="685800" y="1219200"/>
          <a:ext cx="8001000" cy="1889760"/>
        </p:xfrm>
        <a:graphic>
          <a:graphicData uri="http://schemas.openxmlformats.org/drawingml/2006/table">
            <a:tbl>
              <a:tblPr/>
              <a:tblGrid>
                <a:gridCol w="2057400"/>
                <a:gridCol w="3225800"/>
                <a:gridCol w="2717800"/>
              </a:tblGrid>
              <a:tr h="1809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sets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Entries per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Direct mapped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entries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Set associative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entries)/ </a:t>
                      </a:r>
                      <a:r>
                        <a:rPr kumimoji="0" lang="en-US" sz="2000" b="0" i="0" u="none" strike="noStrike" cap="none" normalizeH="0" baseline="0" dirty="0" err="1" smtClean="0">
                          <a:ln>
                            <a:noFill/>
                          </a:ln>
                          <a:solidFill>
                            <a:schemeClr val="tx1"/>
                          </a:solidFill>
                          <a:effectLst/>
                          <a:latin typeface="Arial" charset="0"/>
                        </a:rPr>
                        <a:t>associativity</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Associativity (typically 2 to 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Fully associative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entries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14241" name="Group 65"/>
          <p:cNvGraphicFramePr>
            <a:graphicFrameLocks noGrp="1"/>
          </p:cNvGraphicFramePr>
          <p:nvPr/>
        </p:nvGraphicFramePr>
        <p:xfrm>
          <a:off x="685800" y="3657600"/>
          <a:ext cx="8001000" cy="2590800"/>
        </p:xfrm>
        <a:graphic>
          <a:graphicData uri="http://schemas.openxmlformats.org/drawingml/2006/table">
            <a:tbl>
              <a:tblPr/>
              <a:tblGrid>
                <a:gridCol w="2057400"/>
                <a:gridCol w="3225800"/>
                <a:gridCol w="2717800"/>
              </a:tblGrid>
              <a:tr h="1809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Location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 of comparisons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Direct mapped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Set associative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Index the set; compare set’s tags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Degree of 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Fully associative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Compare all entries’ tags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Separate lookup (page)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 of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4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a:xfrm>
            <a:off x="533400" y="304800"/>
            <a:ext cx="8236229" cy="426142"/>
          </a:xfrm>
          <a:noFill/>
          <a:ln/>
        </p:spPr>
        <p:txBody>
          <a:bodyPr wrap="none"/>
          <a:lstStyle/>
          <a:p>
            <a:r>
              <a:rPr lang="en-US" dirty="0"/>
              <a:t>Q3: Which </a:t>
            </a:r>
            <a:r>
              <a:rPr lang="en-US" dirty="0" smtClean="0"/>
              <a:t>entry should </a:t>
            </a:r>
            <a:r>
              <a:rPr lang="en-US" dirty="0"/>
              <a:t>be replaced on a miss?</a:t>
            </a:r>
          </a:p>
        </p:txBody>
      </p:sp>
      <p:sp>
        <p:nvSpPr>
          <p:cNvPr id="1641475" name="Rectangle 3"/>
          <p:cNvSpPr>
            <a:spLocks noGrp="1" noChangeArrowheads="1"/>
          </p:cNvSpPr>
          <p:nvPr>
            <p:ph type="body" idx="1"/>
          </p:nvPr>
        </p:nvSpPr>
        <p:spPr>
          <a:xfrm>
            <a:off x="685800" y="990600"/>
            <a:ext cx="7848600" cy="4252446"/>
          </a:xfrm>
          <a:noFill/>
          <a:ln/>
        </p:spPr>
        <p:txBody>
          <a:bodyPr/>
          <a:lstStyle/>
          <a:p>
            <a:pPr marL="285750" indent="-285750">
              <a:tabLst>
                <a:tab pos="2000250" algn="r"/>
                <a:tab pos="3028950" algn="r"/>
                <a:tab pos="3886200" algn="r"/>
                <a:tab pos="4972050" algn="r"/>
                <a:tab pos="5943600" algn="r"/>
                <a:tab pos="7143750" algn="r"/>
              </a:tabLst>
            </a:pPr>
            <a:r>
              <a:rPr lang="en-US" dirty="0"/>
              <a:t>Easy for direct mapped – only one choice</a:t>
            </a:r>
          </a:p>
          <a:p>
            <a:pPr marL="285750" indent="-285750">
              <a:tabLst>
                <a:tab pos="2000250" algn="r"/>
                <a:tab pos="3028950" algn="r"/>
                <a:tab pos="3886200" algn="r"/>
                <a:tab pos="4972050" algn="r"/>
                <a:tab pos="5943600" algn="r"/>
                <a:tab pos="7143750" algn="r"/>
              </a:tabLst>
            </a:pPr>
            <a:r>
              <a:rPr lang="en-US" dirty="0"/>
              <a:t>Set associative or fully associative</a:t>
            </a:r>
          </a:p>
          <a:p>
            <a:pPr marL="685800" lvl="1" indent="-228600">
              <a:tabLst>
                <a:tab pos="2000250" algn="r"/>
                <a:tab pos="3028950" algn="r"/>
                <a:tab pos="3886200" algn="r"/>
                <a:tab pos="4972050" algn="r"/>
                <a:tab pos="5943600" algn="r"/>
                <a:tab pos="7143750" algn="r"/>
              </a:tabLst>
            </a:pPr>
            <a:r>
              <a:rPr lang="en-US" dirty="0"/>
              <a:t>Random</a:t>
            </a:r>
          </a:p>
          <a:p>
            <a:pPr marL="685800" lvl="1" indent="-228600">
              <a:tabLst>
                <a:tab pos="2000250" algn="r"/>
                <a:tab pos="3028950" algn="r"/>
                <a:tab pos="3886200" algn="r"/>
                <a:tab pos="4972050" algn="r"/>
                <a:tab pos="5943600" algn="r"/>
                <a:tab pos="7143750" algn="r"/>
              </a:tabLst>
            </a:pPr>
            <a:r>
              <a:rPr lang="en-US" dirty="0"/>
              <a:t>LRU (Least Recently Used)</a:t>
            </a:r>
          </a:p>
          <a:p>
            <a:pPr marL="685800" lvl="1" indent="-228600">
              <a:tabLst>
                <a:tab pos="2000250" algn="r"/>
                <a:tab pos="3028950" algn="r"/>
                <a:tab pos="3886200" algn="r"/>
                <a:tab pos="4972050" algn="r"/>
                <a:tab pos="5943600" algn="r"/>
                <a:tab pos="7143750" algn="r"/>
              </a:tabLst>
            </a:pPr>
            <a:endParaRPr lang="en-US" dirty="0"/>
          </a:p>
          <a:p>
            <a:pPr marL="285750" indent="-285750">
              <a:tabLst>
                <a:tab pos="2000250" algn="r"/>
                <a:tab pos="3028950" algn="r"/>
                <a:tab pos="3886200" algn="r"/>
                <a:tab pos="4972050" algn="r"/>
                <a:tab pos="5943600" algn="r"/>
                <a:tab pos="7143750" algn="r"/>
              </a:tabLst>
            </a:pPr>
            <a:r>
              <a:rPr lang="en-US" dirty="0"/>
              <a:t>For a 2-way set </a:t>
            </a:r>
            <a:r>
              <a:rPr lang="en-US" dirty="0" smtClean="0"/>
              <a:t>associative, </a:t>
            </a:r>
            <a:r>
              <a:rPr lang="en-US" dirty="0"/>
              <a:t>random replacement has a miss rate about 1.1 times higher than </a:t>
            </a:r>
            <a:r>
              <a:rPr lang="en-US" dirty="0" smtClean="0"/>
              <a:t>LRU</a:t>
            </a:r>
            <a:endParaRPr lang="en-US" dirty="0"/>
          </a:p>
          <a:p>
            <a:pPr marL="285750" indent="-285750">
              <a:tabLst>
                <a:tab pos="2000250" algn="r"/>
                <a:tab pos="3028950" algn="r"/>
                <a:tab pos="3886200" algn="r"/>
                <a:tab pos="4972050" algn="r"/>
                <a:tab pos="5943600" algn="r"/>
                <a:tab pos="7143750" algn="r"/>
              </a:tabLst>
            </a:pPr>
            <a:r>
              <a:rPr lang="en-US" dirty="0"/>
              <a:t>LRU is too costly to implement for high levels of </a:t>
            </a:r>
            <a:r>
              <a:rPr lang="en-US" dirty="0" err="1"/>
              <a:t>associativity</a:t>
            </a:r>
            <a:r>
              <a:rPr lang="en-US" dirty="0"/>
              <a:t> (&gt; 4-way) since tracking the usage information is costly</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8" name="Rectangle 2"/>
          <p:cNvSpPr>
            <a:spLocks noGrp="1" noChangeArrowheads="1"/>
          </p:cNvSpPr>
          <p:nvPr>
            <p:ph type="title"/>
          </p:nvPr>
        </p:nvSpPr>
        <p:spPr>
          <a:xfrm>
            <a:off x="609600" y="304800"/>
            <a:ext cx="5229225" cy="422275"/>
          </a:xfrm>
          <a:noFill/>
          <a:ln/>
        </p:spPr>
        <p:txBody>
          <a:bodyPr wrap="none"/>
          <a:lstStyle/>
          <a:p>
            <a:r>
              <a:rPr lang="en-US"/>
              <a:t>Q4: What happens on a write?</a:t>
            </a:r>
          </a:p>
        </p:txBody>
      </p:sp>
      <p:sp>
        <p:nvSpPr>
          <p:cNvPr id="1642499" name="Rectangle 3"/>
          <p:cNvSpPr>
            <a:spLocks noGrp="1" noChangeArrowheads="1"/>
          </p:cNvSpPr>
          <p:nvPr>
            <p:ph type="body" idx="1"/>
          </p:nvPr>
        </p:nvSpPr>
        <p:spPr>
          <a:xfrm>
            <a:off x="457200" y="760383"/>
            <a:ext cx="8305800" cy="5945217"/>
          </a:xfrm>
          <a:noFill/>
          <a:ln/>
        </p:spPr>
        <p:txBody>
          <a:bodyPr/>
          <a:lstStyle/>
          <a:p>
            <a:pPr>
              <a:lnSpc>
                <a:spcPct val="100000"/>
              </a:lnSpc>
              <a:spcBef>
                <a:spcPts val="600"/>
              </a:spcBef>
            </a:pPr>
            <a:r>
              <a:rPr lang="en-US" i="1" u="sng" dirty="0">
                <a:solidFill>
                  <a:schemeClr val="accent1"/>
                </a:solidFill>
              </a:rPr>
              <a:t>Write-through</a:t>
            </a:r>
            <a:r>
              <a:rPr lang="en-US" dirty="0"/>
              <a:t> – The information is written to </a:t>
            </a:r>
            <a:r>
              <a:rPr lang="en-US" dirty="0" smtClean="0"/>
              <a:t>the entry in the current memory level </a:t>
            </a:r>
            <a:r>
              <a:rPr lang="en-US" i="1" dirty="0" smtClean="0"/>
              <a:t>and</a:t>
            </a:r>
            <a:r>
              <a:rPr lang="en-US" dirty="0" smtClean="0"/>
              <a:t> </a:t>
            </a:r>
            <a:r>
              <a:rPr lang="en-US" dirty="0"/>
              <a:t>to the </a:t>
            </a:r>
            <a:r>
              <a:rPr lang="en-US" dirty="0" smtClean="0"/>
              <a:t>entry in </a:t>
            </a:r>
            <a:r>
              <a:rPr lang="en-US" dirty="0"/>
              <a:t>the next </a:t>
            </a:r>
            <a:r>
              <a:rPr lang="en-US" dirty="0" smtClean="0"/>
              <a:t>level </a:t>
            </a:r>
            <a:r>
              <a:rPr lang="en-US" dirty="0"/>
              <a:t>of the memory hierarchy</a:t>
            </a:r>
          </a:p>
          <a:p>
            <a:pPr lvl="1">
              <a:lnSpc>
                <a:spcPct val="100000"/>
              </a:lnSpc>
              <a:spcBef>
                <a:spcPts val="600"/>
              </a:spcBef>
            </a:pPr>
            <a:r>
              <a:rPr lang="en-US" dirty="0" smtClean="0"/>
              <a:t>Always </a:t>
            </a:r>
            <a:r>
              <a:rPr lang="en-US" dirty="0"/>
              <a:t>combined with a write buffer so write waits to </a:t>
            </a:r>
            <a:r>
              <a:rPr lang="en-US" dirty="0" smtClean="0"/>
              <a:t>next level </a:t>
            </a:r>
            <a:r>
              <a:rPr lang="en-US" dirty="0"/>
              <a:t>memory can be eliminated (as long as the write buffer doesn’t fill)</a:t>
            </a:r>
          </a:p>
          <a:p>
            <a:pPr>
              <a:lnSpc>
                <a:spcPct val="100000"/>
              </a:lnSpc>
              <a:spcBef>
                <a:spcPts val="600"/>
              </a:spcBef>
            </a:pPr>
            <a:r>
              <a:rPr lang="en-US" i="1" u="sng" dirty="0">
                <a:solidFill>
                  <a:schemeClr val="accent1"/>
                </a:solidFill>
              </a:rPr>
              <a:t>Write-back</a:t>
            </a:r>
            <a:r>
              <a:rPr lang="en-US" dirty="0"/>
              <a:t> – The information is written only to the </a:t>
            </a:r>
            <a:r>
              <a:rPr lang="en-US" dirty="0" smtClean="0"/>
              <a:t>entry in </a:t>
            </a:r>
            <a:r>
              <a:rPr lang="en-US" dirty="0"/>
              <a:t>the </a:t>
            </a:r>
            <a:r>
              <a:rPr lang="en-US" dirty="0" smtClean="0"/>
              <a:t>current memory level. </a:t>
            </a:r>
            <a:r>
              <a:rPr lang="en-US" dirty="0"/>
              <a:t>The modified </a:t>
            </a:r>
            <a:r>
              <a:rPr lang="en-US" dirty="0" smtClean="0"/>
              <a:t>entry is </a:t>
            </a:r>
            <a:r>
              <a:rPr lang="en-US" dirty="0"/>
              <a:t>written to </a:t>
            </a:r>
            <a:r>
              <a:rPr lang="en-US" dirty="0" smtClean="0"/>
              <a:t>next level of memory </a:t>
            </a:r>
            <a:r>
              <a:rPr lang="en-US" dirty="0"/>
              <a:t>only when it is replaced.</a:t>
            </a:r>
          </a:p>
          <a:p>
            <a:pPr lvl="1">
              <a:lnSpc>
                <a:spcPct val="100000"/>
              </a:lnSpc>
              <a:spcBef>
                <a:spcPts val="600"/>
              </a:spcBef>
            </a:pPr>
            <a:r>
              <a:rPr lang="en-US" dirty="0"/>
              <a:t>Need a dirty bit to keep track of whether the </a:t>
            </a:r>
            <a:r>
              <a:rPr lang="en-US" dirty="0" smtClean="0"/>
              <a:t>entry is </a:t>
            </a:r>
            <a:r>
              <a:rPr lang="en-US" dirty="0"/>
              <a:t>clean or </a:t>
            </a:r>
            <a:r>
              <a:rPr lang="en-US" dirty="0" smtClean="0"/>
              <a:t>dirty</a:t>
            </a:r>
          </a:p>
          <a:p>
            <a:pPr lvl="1">
              <a:lnSpc>
                <a:spcPct val="100000"/>
              </a:lnSpc>
              <a:spcBef>
                <a:spcPts val="600"/>
              </a:spcBef>
            </a:pPr>
            <a:r>
              <a:rPr lang="en-US" dirty="0" smtClean="0"/>
              <a:t>Virtual memory systems always use write-back of dirty pages to disk</a:t>
            </a:r>
            <a:endParaRPr lang="en-US" dirty="0"/>
          </a:p>
          <a:p>
            <a:pPr>
              <a:lnSpc>
                <a:spcPct val="100000"/>
              </a:lnSpc>
              <a:spcBef>
                <a:spcPts val="600"/>
              </a:spcBef>
            </a:pPr>
            <a:r>
              <a:rPr lang="en-US" dirty="0"/>
              <a:t>Pros and cons of each?</a:t>
            </a:r>
          </a:p>
          <a:p>
            <a:pPr lvl="1">
              <a:lnSpc>
                <a:spcPct val="100000"/>
              </a:lnSpc>
              <a:spcBef>
                <a:spcPts val="600"/>
              </a:spcBef>
            </a:pPr>
            <a:r>
              <a:rPr lang="en-US" dirty="0"/>
              <a:t>Write-through: read misses don’t result in writes (so are simpler and cheaper</a:t>
            </a:r>
            <a:r>
              <a:rPr lang="en-US" dirty="0" smtClean="0"/>
              <a:t>), easier to implement</a:t>
            </a:r>
            <a:endParaRPr lang="en-US" dirty="0"/>
          </a:p>
          <a:p>
            <a:pPr lvl="1">
              <a:lnSpc>
                <a:spcPct val="100000"/>
              </a:lnSpc>
              <a:spcBef>
                <a:spcPts val="600"/>
              </a:spcBef>
            </a:pPr>
            <a:r>
              <a:rPr lang="en-US" dirty="0"/>
              <a:t>Write-back: </a:t>
            </a:r>
            <a:r>
              <a:rPr lang="en-US" dirty="0" smtClean="0"/>
              <a:t>writes run at the speed of the cache; repeated </a:t>
            </a:r>
            <a:r>
              <a:rPr lang="en-US" dirty="0"/>
              <a:t>writes require only one write to lower level</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234" name="Rectangle 2"/>
          <p:cNvSpPr>
            <a:spLocks noGrp="1" noChangeArrowheads="1"/>
          </p:cNvSpPr>
          <p:nvPr>
            <p:ph type="title"/>
          </p:nvPr>
        </p:nvSpPr>
        <p:spPr/>
        <p:txBody>
          <a:bodyPr/>
          <a:lstStyle/>
          <a:p>
            <a:r>
              <a:rPr lang="en-US"/>
              <a:t>Summary</a:t>
            </a:r>
          </a:p>
        </p:txBody>
      </p:sp>
      <p:sp>
        <p:nvSpPr>
          <p:cNvPr id="1759235" name="Rectangle 3"/>
          <p:cNvSpPr>
            <a:spLocks noGrp="1" noChangeArrowheads="1"/>
          </p:cNvSpPr>
          <p:nvPr>
            <p:ph type="body" idx="1"/>
          </p:nvPr>
        </p:nvSpPr>
        <p:spPr>
          <a:xfrm>
            <a:off x="533400" y="914400"/>
            <a:ext cx="8153400" cy="5104987"/>
          </a:xfrm>
        </p:spPr>
        <p:txBody>
          <a:bodyPr/>
          <a:lstStyle/>
          <a:p>
            <a:pPr marL="457200" indent="-457200"/>
            <a:r>
              <a:rPr lang="en-US" dirty="0"/>
              <a:t>The Principle of Locality:</a:t>
            </a:r>
          </a:p>
          <a:p>
            <a:pPr marL="876300" lvl="1" indent="-381000"/>
            <a:r>
              <a:rPr lang="en-US" dirty="0"/>
              <a:t>Program likely to access a relatively small portion of the address space at any instant of time.</a:t>
            </a:r>
          </a:p>
          <a:p>
            <a:pPr marL="1312863" lvl="2" indent="-342900"/>
            <a:r>
              <a:rPr lang="en-US" dirty="0">
                <a:solidFill>
                  <a:schemeClr val="accent2"/>
                </a:solidFill>
              </a:rPr>
              <a:t>Temporal Locality</a:t>
            </a:r>
            <a:r>
              <a:rPr lang="en-US" dirty="0"/>
              <a:t>: Locality in Time</a:t>
            </a:r>
          </a:p>
          <a:p>
            <a:pPr marL="1312863" lvl="2" indent="-342900"/>
            <a:r>
              <a:rPr lang="en-US" dirty="0">
                <a:solidFill>
                  <a:schemeClr val="accent2"/>
                </a:solidFill>
              </a:rPr>
              <a:t>Spatial Locality</a:t>
            </a:r>
            <a:r>
              <a:rPr lang="en-US" dirty="0"/>
              <a:t>: Locality in Space</a:t>
            </a:r>
          </a:p>
          <a:p>
            <a:pPr marL="457200" indent="-457200"/>
            <a:r>
              <a:rPr lang="en-US" dirty="0"/>
              <a:t>Caches, TLBs, Virtual Memory all understood by examining how they deal with the four questions</a:t>
            </a:r>
          </a:p>
          <a:p>
            <a:pPr marL="876300" lvl="1" indent="-381000">
              <a:buFont typeface="Monotype Sorts" pitchFamily="2" charset="2"/>
              <a:buAutoNum type="arabicPeriod"/>
            </a:pPr>
            <a:r>
              <a:rPr lang="en-US" dirty="0"/>
              <a:t>Where can </a:t>
            </a:r>
            <a:r>
              <a:rPr lang="en-US" dirty="0" smtClean="0"/>
              <a:t>entry be </a:t>
            </a:r>
            <a:r>
              <a:rPr lang="en-US" dirty="0"/>
              <a:t>placed?</a:t>
            </a:r>
          </a:p>
          <a:p>
            <a:pPr marL="876300" lvl="1" indent="-381000">
              <a:buFont typeface="Monotype Sorts" pitchFamily="2" charset="2"/>
              <a:buAutoNum type="arabicPeriod"/>
            </a:pPr>
            <a:r>
              <a:rPr lang="en-US" dirty="0"/>
              <a:t>How is </a:t>
            </a:r>
            <a:r>
              <a:rPr lang="en-US" dirty="0" smtClean="0"/>
              <a:t>entry found</a:t>
            </a:r>
            <a:r>
              <a:rPr lang="en-US" dirty="0"/>
              <a:t>?</a:t>
            </a:r>
          </a:p>
          <a:p>
            <a:pPr marL="876300" lvl="1" indent="-381000">
              <a:buFont typeface="Monotype Sorts" pitchFamily="2" charset="2"/>
              <a:buAutoNum type="arabicPeriod"/>
            </a:pPr>
            <a:r>
              <a:rPr lang="en-US" dirty="0"/>
              <a:t>What </a:t>
            </a:r>
            <a:r>
              <a:rPr lang="en-US" dirty="0" smtClean="0"/>
              <a:t>entry is </a:t>
            </a:r>
            <a:r>
              <a:rPr lang="en-US" dirty="0"/>
              <a:t>replaced on miss?</a:t>
            </a:r>
          </a:p>
          <a:p>
            <a:pPr marL="876300" lvl="1" indent="-381000">
              <a:buFont typeface="Monotype Sorts" pitchFamily="2" charset="2"/>
              <a:buAutoNum type="arabicPeriod"/>
            </a:pPr>
            <a:r>
              <a:rPr lang="en-US" dirty="0"/>
              <a:t>How are writes handled?</a:t>
            </a:r>
          </a:p>
          <a:p>
            <a:pPr marL="457200" indent="-457200">
              <a:lnSpc>
                <a:spcPct val="85000"/>
              </a:lnSpc>
            </a:pPr>
            <a:r>
              <a:rPr lang="en-US" dirty="0"/>
              <a:t>Page tables map virtual address to physical address</a:t>
            </a:r>
          </a:p>
          <a:p>
            <a:pPr marL="876300" lvl="1" indent="-381000">
              <a:lnSpc>
                <a:spcPct val="85000"/>
              </a:lnSpc>
            </a:pPr>
            <a:r>
              <a:rPr lang="en-US" dirty="0"/>
              <a:t>TLBs are important for fast translation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a:xfrm>
            <a:off x="533400" y="304800"/>
            <a:ext cx="4916488" cy="368300"/>
          </a:xfrm>
          <a:noFill/>
          <a:ln/>
        </p:spPr>
        <p:txBody>
          <a:bodyPr wrap="none"/>
          <a:lstStyle/>
          <a:p>
            <a:r>
              <a:rPr lang="en-US"/>
              <a:t>How is the Hierarchy Managed?</a:t>
            </a:r>
          </a:p>
        </p:txBody>
      </p:sp>
      <p:sp>
        <p:nvSpPr>
          <p:cNvPr id="1515523" name="Rectangle 3"/>
          <p:cNvSpPr>
            <a:spLocks noGrp="1" noChangeArrowheads="1"/>
          </p:cNvSpPr>
          <p:nvPr>
            <p:ph type="body" idx="1"/>
          </p:nvPr>
        </p:nvSpPr>
        <p:spPr>
          <a:xfrm>
            <a:off x="838200" y="1219200"/>
            <a:ext cx="7886700" cy="3654425"/>
          </a:xfrm>
          <a:noFill/>
          <a:ln/>
        </p:spPr>
        <p:txBody>
          <a:bodyPr/>
          <a:lstStyle/>
          <a:p>
            <a:r>
              <a:rPr lang="en-US"/>
              <a:t>registers </a:t>
            </a:r>
            <a:r>
              <a:rPr lang="en-US">
                <a:sym typeface="Symbol" pitchFamily="18" charset="2"/>
              </a:rPr>
              <a:t></a:t>
            </a:r>
            <a:r>
              <a:rPr lang="en-US"/>
              <a:t> memory</a:t>
            </a:r>
          </a:p>
          <a:p>
            <a:pPr lvl="1"/>
            <a:r>
              <a:rPr lang="en-US"/>
              <a:t>by compiler (programmer?)</a:t>
            </a:r>
          </a:p>
          <a:p>
            <a:r>
              <a:rPr lang="en-US"/>
              <a:t>cache </a:t>
            </a:r>
            <a:r>
              <a:rPr lang="en-US">
                <a:sym typeface="Symbol" pitchFamily="18" charset="2"/>
              </a:rPr>
              <a:t></a:t>
            </a:r>
            <a:r>
              <a:rPr lang="en-US"/>
              <a:t> main memory</a:t>
            </a:r>
          </a:p>
          <a:p>
            <a:pPr lvl="1"/>
            <a:r>
              <a:rPr lang="en-US">
                <a:solidFill>
                  <a:schemeClr val="accent1"/>
                </a:solidFill>
              </a:rPr>
              <a:t>by the cache controller hardware</a:t>
            </a:r>
          </a:p>
          <a:p>
            <a:r>
              <a:rPr lang="en-US"/>
              <a:t>main memory </a:t>
            </a:r>
            <a:r>
              <a:rPr lang="en-US">
                <a:sym typeface="Symbol" pitchFamily="18" charset="2"/>
              </a:rPr>
              <a:t></a:t>
            </a:r>
            <a:r>
              <a:rPr lang="en-US"/>
              <a:t> disks</a:t>
            </a:r>
          </a:p>
          <a:p>
            <a:pPr lvl="1"/>
            <a:r>
              <a:rPr lang="en-US"/>
              <a:t>by the operating system (virtual memory)</a:t>
            </a:r>
          </a:p>
          <a:p>
            <a:pPr lvl="1"/>
            <a:r>
              <a:rPr lang="en-US"/>
              <a:t>virtual to physical address mapping assisted by the hardware (</a:t>
            </a:r>
            <a:r>
              <a:rPr lang="en-US">
                <a:solidFill>
                  <a:schemeClr val="accent1"/>
                </a:solidFill>
              </a:rPr>
              <a:t>TLB</a:t>
            </a:r>
            <a:r>
              <a:rPr lang="en-US"/>
              <a:t>)</a:t>
            </a:r>
          </a:p>
          <a:p>
            <a:pPr lvl="1"/>
            <a:r>
              <a:rPr lang="en-US"/>
              <a:t>by the programmer (files)</a:t>
            </a:r>
          </a:p>
        </p:txBody>
      </p:sp>
      <p:sp>
        <p:nvSpPr>
          <p:cNvPr id="4" name="Rectangle 4"/>
          <p:cNvSpPr>
            <a:spLocks noChangeArrowheads="1"/>
          </p:cNvSpPr>
          <p:nvPr/>
        </p:nvSpPr>
        <p:spPr bwMode="auto">
          <a:xfrm>
            <a:off x="1143000" y="3886200"/>
            <a:ext cx="7543800" cy="6858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ChangeArrowheads="1"/>
          </p:cNvSpPr>
          <p:nvPr/>
        </p:nvSpPr>
        <p:spPr bwMode="auto">
          <a:xfrm>
            <a:off x="609600" y="228600"/>
            <a:ext cx="4284663" cy="477838"/>
          </a:xfrm>
          <a:prstGeom prst="rect">
            <a:avLst/>
          </a:prstGeom>
          <a:noFill/>
          <a:ln w="12700">
            <a:noFill/>
            <a:miter lim="800000"/>
            <a:headEnd/>
            <a:tailEnd/>
          </a:ln>
          <a:effectLst/>
        </p:spPr>
        <p:txBody>
          <a:bodyPr wrap="none" anchor="ctr"/>
          <a:lstStyle/>
          <a:p>
            <a:endParaRPr lang="en-US"/>
          </a:p>
        </p:txBody>
      </p:sp>
      <p:sp>
        <p:nvSpPr>
          <p:cNvPr id="1670147" name="Rectangle 3"/>
          <p:cNvSpPr>
            <a:spLocks noGrp="1" noChangeArrowheads="1"/>
          </p:cNvSpPr>
          <p:nvPr>
            <p:ph type="title"/>
          </p:nvPr>
        </p:nvSpPr>
        <p:spPr>
          <a:noFill/>
          <a:ln/>
        </p:spPr>
        <p:txBody>
          <a:bodyPr lIns="90488" tIns="44450" rIns="90488" bIns="44450" anchor="ctr"/>
          <a:lstStyle/>
          <a:p>
            <a:r>
              <a:rPr lang="en-US"/>
              <a:t>Review:  The Memory Hierarchy</a:t>
            </a:r>
          </a:p>
        </p:txBody>
      </p:sp>
      <p:sp>
        <p:nvSpPr>
          <p:cNvPr id="1670148" name="AutoShape 4"/>
          <p:cNvSpPr>
            <a:spLocks noChangeArrowheads="1"/>
          </p:cNvSpPr>
          <p:nvPr/>
        </p:nvSpPr>
        <p:spPr bwMode="auto">
          <a:xfrm>
            <a:off x="2057400" y="2757488"/>
            <a:ext cx="4800600" cy="320040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670149" name="Line 5"/>
          <p:cNvSpPr>
            <a:spLocks noChangeShapeType="1"/>
          </p:cNvSpPr>
          <p:nvPr/>
        </p:nvSpPr>
        <p:spPr bwMode="auto">
          <a:xfrm>
            <a:off x="3886200" y="3519488"/>
            <a:ext cx="1143000" cy="0"/>
          </a:xfrm>
          <a:prstGeom prst="line">
            <a:avLst/>
          </a:prstGeom>
          <a:noFill/>
          <a:ln w="12700">
            <a:solidFill>
              <a:schemeClr val="tx1"/>
            </a:solidFill>
            <a:round/>
            <a:headEnd/>
            <a:tailEnd/>
          </a:ln>
          <a:effectLst/>
        </p:spPr>
        <p:txBody>
          <a:bodyPr/>
          <a:lstStyle/>
          <a:p>
            <a:endParaRPr lang="en-US"/>
          </a:p>
        </p:txBody>
      </p:sp>
      <p:sp>
        <p:nvSpPr>
          <p:cNvPr id="1670150" name="Text Box 6"/>
          <p:cNvSpPr txBox="1">
            <a:spLocks noChangeArrowheads="1"/>
          </p:cNvSpPr>
          <p:nvPr/>
        </p:nvSpPr>
        <p:spPr bwMode="auto">
          <a:xfrm>
            <a:off x="457200" y="3062288"/>
            <a:ext cx="1447800" cy="1465262"/>
          </a:xfrm>
          <a:prstGeom prst="rect">
            <a:avLst/>
          </a:prstGeom>
          <a:noFill/>
          <a:ln w="12700">
            <a:noFill/>
            <a:miter lim="800000"/>
            <a:headEnd/>
            <a:tailEnd/>
          </a:ln>
          <a:effectLst/>
        </p:spPr>
        <p:txBody>
          <a:bodyPr>
            <a:spAutoFit/>
          </a:bodyPr>
          <a:lstStyle/>
          <a:p>
            <a:r>
              <a:rPr lang="en-US">
                <a:solidFill>
                  <a:schemeClr val="tx1"/>
                </a:solidFill>
              </a:rPr>
              <a:t>Increasing distance from the processor in </a:t>
            </a:r>
            <a:r>
              <a:rPr lang="en-US"/>
              <a:t>access</a:t>
            </a:r>
            <a:r>
              <a:rPr lang="en-US">
                <a:solidFill>
                  <a:schemeClr val="tx1"/>
                </a:solidFill>
              </a:rPr>
              <a:t> time</a:t>
            </a:r>
          </a:p>
        </p:txBody>
      </p:sp>
      <p:sp>
        <p:nvSpPr>
          <p:cNvPr id="1670151" name="Text Box 7"/>
          <p:cNvSpPr txBox="1">
            <a:spLocks noChangeArrowheads="1"/>
          </p:cNvSpPr>
          <p:nvPr/>
        </p:nvSpPr>
        <p:spPr bwMode="auto">
          <a:xfrm>
            <a:off x="4191000" y="3062288"/>
            <a:ext cx="838200" cy="366712"/>
          </a:xfrm>
          <a:prstGeom prst="rect">
            <a:avLst/>
          </a:prstGeom>
          <a:noFill/>
          <a:ln w="12700">
            <a:noFill/>
            <a:miter lim="800000"/>
            <a:headEnd/>
            <a:tailEnd/>
          </a:ln>
          <a:effectLst/>
        </p:spPr>
        <p:txBody>
          <a:bodyPr>
            <a:spAutoFit/>
          </a:bodyPr>
          <a:lstStyle/>
          <a:p>
            <a:r>
              <a:rPr lang="en-US" b="1">
                <a:solidFill>
                  <a:schemeClr val="tx1"/>
                </a:solidFill>
              </a:rPr>
              <a:t>L1$</a:t>
            </a:r>
          </a:p>
        </p:txBody>
      </p:sp>
      <p:sp>
        <p:nvSpPr>
          <p:cNvPr id="1670152" name="Line 8"/>
          <p:cNvSpPr>
            <a:spLocks noChangeShapeType="1"/>
          </p:cNvSpPr>
          <p:nvPr/>
        </p:nvSpPr>
        <p:spPr bwMode="auto">
          <a:xfrm>
            <a:off x="3352800" y="4281488"/>
            <a:ext cx="2209800" cy="0"/>
          </a:xfrm>
          <a:prstGeom prst="line">
            <a:avLst/>
          </a:prstGeom>
          <a:noFill/>
          <a:ln w="12700">
            <a:solidFill>
              <a:schemeClr val="tx1"/>
            </a:solidFill>
            <a:round/>
            <a:headEnd/>
            <a:tailEnd/>
          </a:ln>
          <a:effectLst/>
        </p:spPr>
        <p:txBody>
          <a:bodyPr/>
          <a:lstStyle/>
          <a:p>
            <a:endParaRPr lang="en-US"/>
          </a:p>
        </p:txBody>
      </p:sp>
      <p:sp>
        <p:nvSpPr>
          <p:cNvPr id="1670153" name="Line 9"/>
          <p:cNvSpPr>
            <a:spLocks noChangeShapeType="1"/>
          </p:cNvSpPr>
          <p:nvPr/>
        </p:nvSpPr>
        <p:spPr bwMode="auto">
          <a:xfrm>
            <a:off x="2743200" y="5043488"/>
            <a:ext cx="3429000" cy="0"/>
          </a:xfrm>
          <a:prstGeom prst="line">
            <a:avLst/>
          </a:prstGeom>
          <a:noFill/>
          <a:ln w="12700">
            <a:solidFill>
              <a:schemeClr val="tx1"/>
            </a:solidFill>
            <a:round/>
            <a:headEnd/>
            <a:tailEnd/>
          </a:ln>
          <a:effectLst/>
        </p:spPr>
        <p:txBody>
          <a:bodyPr/>
          <a:lstStyle/>
          <a:p>
            <a:endParaRPr lang="en-US"/>
          </a:p>
        </p:txBody>
      </p:sp>
      <p:sp>
        <p:nvSpPr>
          <p:cNvPr id="1670154" name="Text Box 10"/>
          <p:cNvSpPr txBox="1">
            <a:spLocks noChangeArrowheads="1"/>
          </p:cNvSpPr>
          <p:nvPr/>
        </p:nvSpPr>
        <p:spPr bwMode="auto">
          <a:xfrm>
            <a:off x="4191000" y="3748088"/>
            <a:ext cx="838200" cy="366712"/>
          </a:xfrm>
          <a:prstGeom prst="rect">
            <a:avLst/>
          </a:prstGeom>
          <a:noFill/>
          <a:ln w="12700">
            <a:noFill/>
            <a:miter lim="800000"/>
            <a:headEnd/>
            <a:tailEnd/>
          </a:ln>
          <a:effectLst/>
        </p:spPr>
        <p:txBody>
          <a:bodyPr>
            <a:spAutoFit/>
          </a:bodyPr>
          <a:lstStyle/>
          <a:p>
            <a:r>
              <a:rPr lang="en-US" b="1">
                <a:solidFill>
                  <a:schemeClr val="tx1"/>
                </a:solidFill>
              </a:rPr>
              <a:t>L2$</a:t>
            </a:r>
          </a:p>
        </p:txBody>
      </p:sp>
      <p:sp>
        <p:nvSpPr>
          <p:cNvPr id="1670155" name="Text Box 11"/>
          <p:cNvSpPr txBox="1">
            <a:spLocks noChangeArrowheads="1"/>
          </p:cNvSpPr>
          <p:nvPr/>
        </p:nvSpPr>
        <p:spPr bwMode="auto">
          <a:xfrm>
            <a:off x="3352800" y="4510088"/>
            <a:ext cx="2438400" cy="366712"/>
          </a:xfrm>
          <a:prstGeom prst="rect">
            <a:avLst/>
          </a:prstGeom>
          <a:noFill/>
          <a:ln w="12700">
            <a:noFill/>
            <a:miter lim="800000"/>
            <a:headEnd/>
            <a:tailEnd/>
          </a:ln>
          <a:effectLst/>
        </p:spPr>
        <p:txBody>
          <a:bodyPr>
            <a:spAutoFit/>
          </a:bodyPr>
          <a:lstStyle/>
          <a:p>
            <a:pPr algn="ctr"/>
            <a:r>
              <a:rPr lang="en-US" b="1">
                <a:solidFill>
                  <a:schemeClr val="tx1"/>
                </a:solidFill>
              </a:rPr>
              <a:t>Main Memory</a:t>
            </a:r>
          </a:p>
        </p:txBody>
      </p:sp>
      <p:sp>
        <p:nvSpPr>
          <p:cNvPr id="1670156" name="Text Box 12"/>
          <p:cNvSpPr txBox="1">
            <a:spLocks noChangeArrowheads="1"/>
          </p:cNvSpPr>
          <p:nvPr/>
        </p:nvSpPr>
        <p:spPr bwMode="auto">
          <a:xfrm>
            <a:off x="2971800" y="5424488"/>
            <a:ext cx="3048000" cy="366712"/>
          </a:xfrm>
          <a:prstGeom prst="rect">
            <a:avLst/>
          </a:prstGeom>
          <a:noFill/>
          <a:ln w="12700">
            <a:noFill/>
            <a:miter lim="800000"/>
            <a:headEnd/>
            <a:tailEnd/>
          </a:ln>
          <a:effectLst/>
        </p:spPr>
        <p:txBody>
          <a:bodyPr>
            <a:spAutoFit/>
          </a:bodyPr>
          <a:lstStyle/>
          <a:p>
            <a:pPr algn="ctr"/>
            <a:r>
              <a:rPr lang="en-US" b="1">
                <a:solidFill>
                  <a:schemeClr val="tx1"/>
                </a:solidFill>
              </a:rPr>
              <a:t>Secondary  Memory</a:t>
            </a:r>
          </a:p>
        </p:txBody>
      </p:sp>
      <p:sp>
        <p:nvSpPr>
          <p:cNvPr id="1670157" name="Line 13"/>
          <p:cNvSpPr>
            <a:spLocks noChangeShapeType="1"/>
          </p:cNvSpPr>
          <p:nvPr/>
        </p:nvSpPr>
        <p:spPr bwMode="auto">
          <a:xfrm>
            <a:off x="1905000" y="2743200"/>
            <a:ext cx="0" cy="3138488"/>
          </a:xfrm>
          <a:prstGeom prst="line">
            <a:avLst/>
          </a:prstGeom>
          <a:noFill/>
          <a:ln w="12700">
            <a:solidFill>
              <a:schemeClr val="tx1"/>
            </a:solidFill>
            <a:round/>
            <a:headEnd/>
            <a:tailEnd type="triangle" w="med" len="med"/>
          </a:ln>
          <a:effectLst/>
        </p:spPr>
        <p:txBody>
          <a:bodyPr/>
          <a:lstStyle/>
          <a:p>
            <a:endParaRPr lang="en-US"/>
          </a:p>
        </p:txBody>
      </p:sp>
      <p:sp>
        <p:nvSpPr>
          <p:cNvPr id="1670158" name="Text Box 14"/>
          <p:cNvSpPr txBox="1">
            <a:spLocks noChangeArrowheads="1"/>
          </p:cNvSpPr>
          <p:nvPr/>
        </p:nvSpPr>
        <p:spPr bwMode="auto">
          <a:xfrm>
            <a:off x="3886200" y="2147888"/>
            <a:ext cx="1301750" cy="366712"/>
          </a:xfrm>
          <a:prstGeom prst="rect">
            <a:avLst/>
          </a:prstGeom>
          <a:noFill/>
          <a:ln w="12700">
            <a:noFill/>
            <a:miter lim="800000"/>
            <a:headEnd/>
            <a:tailEnd/>
          </a:ln>
          <a:effectLst/>
        </p:spPr>
        <p:txBody>
          <a:bodyPr wrap="none">
            <a:spAutoFit/>
          </a:bodyPr>
          <a:lstStyle/>
          <a:p>
            <a:r>
              <a:rPr lang="en-US" b="1">
                <a:solidFill>
                  <a:schemeClr val="tx1"/>
                </a:solidFill>
              </a:rPr>
              <a:t>Processor</a:t>
            </a:r>
          </a:p>
        </p:txBody>
      </p:sp>
      <p:sp>
        <p:nvSpPr>
          <p:cNvPr id="1670159" name="Line 15"/>
          <p:cNvSpPr>
            <a:spLocks noChangeShapeType="1"/>
          </p:cNvSpPr>
          <p:nvPr/>
        </p:nvSpPr>
        <p:spPr bwMode="auto">
          <a:xfrm>
            <a:off x="2057400" y="6186488"/>
            <a:ext cx="48006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0160" name="Text Box 16"/>
          <p:cNvSpPr txBox="1">
            <a:spLocks noChangeArrowheads="1"/>
          </p:cNvSpPr>
          <p:nvPr/>
        </p:nvSpPr>
        <p:spPr bwMode="auto">
          <a:xfrm>
            <a:off x="2133600" y="6262688"/>
            <a:ext cx="4724400" cy="366712"/>
          </a:xfrm>
          <a:prstGeom prst="rect">
            <a:avLst/>
          </a:prstGeom>
          <a:noFill/>
          <a:ln w="12700">
            <a:noFill/>
            <a:miter lim="800000"/>
            <a:headEnd/>
            <a:tailEnd/>
          </a:ln>
          <a:effectLst/>
        </p:spPr>
        <p:txBody>
          <a:bodyPr>
            <a:spAutoFit/>
          </a:bodyPr>
          <a:lstStyle/>
          <a:p>
            <a:pPr algn="ctr"/>
            <a:r>
              <a:rPr lang="en-US">
                <a:solidFill>
                  <a:schemeClr val="tx1"/>
                </a:solidFill>
              </a:rPr>
              <a:t>(Relative) size of the memory at each level</a:t>
            </a:r>
          </a:p>
        </p:txBody>
      </p:sp>
      <p:grpSp>
        <p:nvGrpSpPr>
          <p:cNvPr id="2" name="Group 17"/>
          <p:cNvGrpSpPr>
            <a:grpSpLocks/>
          </p:cNvGrpSpPr>
          <p:nvPr/>
        </p:nvGrpSpPr>
        <p:grpSpPr bwMode="auto">
          <a:xfrm>
            <a:off x="7010400" y="2667000"/>
            <a:ext cx="1752600" cy="3214688"/>
            <a:chOff x="4416" y="864"/>
            <a:chExt cx="1104" cy="2304"/>
          </a:xfrm>
        </p:grpSpPr>
        <p:sp>
          <p:nvSpPr>
            <p:cNvPr id="1670162" name="Line 18"/>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p:spPr>
          <p:txBody>
            <a:bodyPr/>
            <a:lstStyle/>
            <a:p>
              <a:endParaRPr lang="en-US"/>
            </a:p>
          </p:txBody>
        </p:sp>
        <p:sp>
          <p:nvSpPr>
            <p:cNvPr id="1670163" name="Text Box 19"/>
            <p:cNvSpPr txBox="1">
              <a:spLocks noChangeArrowheads="1"/>
            </p:cNvSpPr>
            <p:nvPr/>
          </p:nvSpPr>
          <p:spPr bwMode="auto">
            <a:xfrm>
              <a:off x="4416" y="864"/>
              <a:ext cx="1104" cy="1641"/>
            </a:xfrm>
            <a:prstGeom prst="rect">
              <a:avLst/>
            </a:prstGeom>
            <a:noFill/>
            <a:ln w="12700">
              <a:noFill/>
              <a:miter lim="800000"/>
              <a:headEnd/>
              <a:tailEnd/>
            </a:ln>
            <a:effectLst/>
          </p:spPr>
          <p:txBody>
            <a:bodyPr>
              <a:spAutoFit/>
            </a:bodyPr>
            <a:lstStyle/>
            <a:p>
              <a:r>
                <a:rPr lang="en-US"/>
                <a:t>Inclusive</a:t>
              </a:r>
              <a:r>
                <a:rPr lang="en-US">
                  <a:solidFill>
                    <a:schemeClr val="tx1"/>
                  </a:solidFill>
                </a:rPr>
                <a:t>– what is in L1$ is a subset of what is in L2$  is a subset of what is in MM that is a subset of is in SM</a:t>
              </a:r>
            </a:p>
          </p:txBody>
        </p:sp>
      </p:grpSp>
      <p:grpSp>
        <p:nvGrpSpPr>
          <p:cNvPr id="3" name="Group 20"/>
          <p:cNvGrpSpPr>
            <a:grpSpLocks/>
          </p:cNvGrpSpPr>
          <p:nvPr/>
        </p:nvGrpSpPr>
        <p:grpSpPr bwMode="auto">
          <a:xfrm>
            <a:off x="4495800" y="2452688"/>
            <a:ext cx="0" cy="2895600"/>
            <a:chOff x="2832" y="1065"/>
            <a:chExt cx="0" cy="1824"/>
          </a:xfrm>
        </p:grpSpPr>
        <p:sp>
          <p:nvSpPr>
            <p:cNvPr id="1670165" name="Line 21"/>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0166" name="Line 22"/>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670167" name="Line 23"/>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1670168" name="Line 24"/>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grpSp>
      <p:grpSp>
        <p:nvGrpSpPr>
          <p:cNvPr id="4" name="Group 25"/>
          <p:cNvGrpSpPr>
            <a:grpSpLocks/>
          </p:cNvGrpSpPr>
          <p:nvPr/>
        </p:nvGrpSpPr>
        <p:grpSpPr bwMode="auto">
          <a:xfrm>
            <a:off x="4495800" y="2476500"/>
            <a:ext cx="3203575" cy="2827338"/>
            <a:chOff x="2832" y="1080"/>
            <a:chExt cx="2018" cy="1781"/>
          </a:xfrm>
        </p:grpSpPr>
        <p:sp>
          <p:nvSpPr>
            <p:cNvPr id="1670170" name="Text Box 26"/>
            <p:cNvSpPr txBox="1">
              <a:spLocks noChangeArrowheads="1"/>
            </p:cNvSpPr>
            <p:nvPr/>
          </p:nvSpPr>
          <p:spPr bwMode="auto">
            <a:xfrm>
              <a:off x="2832" y="1080"/>
              <a:ext cx="1042" cy="212"/>
            </a:xfrm>
            <a:prstGeom prst="rect">
              <a:avLst/>
            </a:prstGeom>
            <a:noFill/>
            <a:ln w="12700">
              <a:noFill/>
              <a:miter lim="800000"/>
              <a:headEnd/>
              <a:tailEnd/>
            </a:ln>
            <a:effectLst/>
          </p:spPr>
          <p:txBody>
            <a:bodyPr wrap="none">
              <a:spAutoFit/>
            </a:bodyPr>
            <a:lstStyle/>
            <a:p>
              <a:r>
                <a:rPr lang="en-US" sz="1600">
                  <a:solidFill>
                    <a:schemeClr val="tx1"/>
                  </a:solidFill>
                </a:rPr>
                <a:t>4-8 bytes (</a:t>
              </a:r>
              <a:r>
                <a:rPr lang="en-US" sz="1600"/>
                <a:t>word</a:t>
              </a:r>
              <a:r>
                <a:rPr lang="en-US" sz="1600">
                  <a:solidFill>
                    <a:schemeClr val="tx1"/>
                  </a:solidFill>
                </a:rPr>
                <a:t>)</a:t>
              </a:r>
            </a:p>
          </p:txBody>
        </p:sp>
        <p:sp>
          <p:nvSpPr>
            <p:cNvPr id="1670171" name="Text Box 27"/>
            <p:cNvSpPr txBox="1">
              <a:spLocks noChangeArrowheads="1"/>
            </p:cNvSpPr>
            <p:nvPr/>
          </p:nvSpPr>
          <p:spPr bwMode="auto">
            <a:xfrm>
              <a:off x="2832" y="2169"/>
              <a:ext cx="1008" cy="212"/>
            </a:xfrm>
            <a:prstGeom prst="rect">
              <a:avLst/>
            </a:prstGeom>
            <a:noFill/>
            <a:ln w="12700">
              <a:noFill/>
              <a:miter lim="800000"/>
              <a:headEnd/>
              <a:tailEnd/>
            </a:ln>
            <a:effectLst/>
          </p:spPr>
          <p:txBody>
            <a:bodyPr>
              <a:spAutoFit/>
            </a:bodyPr>
            <a:lstStyle/>
            <a:p>
              <a:r>
                <a:rPr lang="en-US" sz="1600">
                  <a:solidFill>
                    <a:schemeClr val="tx1"/>
                  </a:solidFill>
                </a:rPr>
                <a:t>1 to 4 blocks</a:t>
              </a:r>
            </a:p>
          </p:txBody>
        </p:sp>
        <p:sp>
          <p:nvSpPr>
            <p:cNvPr id="1670172" name="Text Box 28"/>
            <p:cNvSpPr txBox="1">
              <a:spLocks noChangeArrowheads="1"/>
            </p:cNvSpPr>
            <p:nvPr/>
          </p:nvSpPr>
          <p:spPr bwMode="auto">
            <a:xfrm>
              <a:off x="2832" y="2649"/>
              <a:ext cx="2018" cy="212"/>
            </a:xfrm>
            <a:prstGeom prst="rect">
              <a:avLst/>
            </a:prstGeom>
            <a:noFill/>
            <a:ln w="12700">
              <a:noFill/>
              <a:miter lim="800000"/>
              <a:headEnd/>
              <a:tailEnd/>
            </a:ln>
            <a:effectLst/>
          </p:spPr>
          <p:txBody>
            <a:bodyPr wrap="none">
              <a:spAutoFit/>
            </a:bodyPr>
            <a:lstStyle/>
            <a:p>
              <a:r>
                <a:rPr lang="en-US" sz="1600">
                  <a:solidFill>
                    <a:schemeClr val="tx1"/>
                  </a:solidFill>
                </a:rPr>
                <a:t>1,024+ bytes (</a:t>
              </a:r>
              <a:r>
                <a:rPr lang="en-US" sz="1600"/>
                <a:t>disk sector = page</a:t>
              </a:r>
              <a:r>
                <a:rPr lang="en-US" sz="1600">
                  <a:solidFill>
                    <a:schemeClr val="tx1"/>
                  </a:solidFill>
                </a:rPr>
                <a:t>)</a:t>
              </a:r>
            </a:p>
          </p:txBody>
        </p:sp>
        <p:sp>
          <p:nvSpPr>
            <p:cNvPr id="1670173" name="Text Box 29"/>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r>
                <a:rPr lang="en-US" sz="1600">
                  <a:solidFill>
                    <a:schemeClr val="tx1"/>
                  </a:solidFill>
                </a:rPr>
                <a:t>8-32 bytes (</a:t>
              </a:r>
              <a:r>
                <a:rPr lang="en-US" sz="1600"/>
                <a:t>block</a:t>
              </a:r>
              <a:r>
                <a:rPr lang="en-US" sz="1600">
                  <a:solidFill>
                    <a:schemeClr val="tx1"/>
                  </a:solidFill>
                </a:rPr>
                <a:t>)</a:t>
              </a:r>
            </a:p>
          </p:txBody>
        </p:sp>
      </p:grpSp>
      <p:sp>
        <p:nvSpPr>
          <p:cNvPr id="1670174" name="Rectangle 30"/>
          <p:cNvSpPr>
            <a:spLocks noChangeArrowheads="1"/>
          </p:cNvSpPr>
          <p:nvPr/>
        </p:nvSpPr>
        <p:spPr bwMode="auto">
          <a:xfrm>
            <a:off x="457200" y="762000"/>
            <a:ext cx="8382000" cy="1146175"/>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Take advantage of the principle of locality to present the user with as much memory as is available in the cheapest technology at the speed offered by the fastest technology</a:t>
            </a:r>
          </a:p>
        </p:txBody>
      </p:sp>
      <p:sp>
        <p:nvSpPr>
          <p:cNvPr id="1670175" name="Oval 31"/>
          <p:cNvSpPr>
            <a:spLocks noChangeArrowheads="1"/>
          </p:cNvSpPr>
          <p:nvPr/>
        </p:nvSpPr>
        <p:spPr bwMode="auto">
          <a:xfrm>
            <a:off x="2286000" y="4495800"/>
            <a:ext cx="4495800" cy="1295400"/>
          </a:xfrm>
          <a:prstGeom prst="ellipse">
            <a:avLst/>
          </a:prstGeom>
          <a:noFill/>
          <a:ln w="28575">
            <a:solidFill>
              <a:schemeClr val="accent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70175"/>
                                        </p:tgtEl>
                                        <p:attrNameLst>
                                          <p:attrName>style.visibility</p:attrName>
                                        </p:attrNameLst>
                                      </p:cBhvr>
                                      <p:to>
                                        <p:strVal val="visible"/>
                                      </p:to>
                                    </p:set>
                                    <p:anim calcmode="lin" valueType="num">
                                      <p:cBhvr>
                                        <p:cTn id="7" dur="1000" fill="hold"/>
                                        <p:tgtEl>
                                          <p:spTgt spid="1670175"/>
                                        </p:tgtEl>
                                        <p:attrNameLst>
                                          <p:attrName>ppt_w</p:attrName>
                                        </p:attrNameLst>
                                      </p:cBhvr>
                                      <p:tavLst>
                                        <p:tav tm="0">
                                          <p:val>
                                            <p:strVal val="#ppt_w*0.70"/>
                                          </p:val>
                                        </p:tav>
                                        <p:tav tm="100000">
                                          <p:val>
                                            <p:strVal val="#ppt_w"/>
                                          </p:val>
                                        </p:tav>
                                      </p:tavLst>
                                    </p:anim>
                                    <p:anim calcmode="lin" valueType="num">
                                      <p:cBhvr>
                                        <p:cTn id="8" dur="1000" fill="hold"/>
                                        <p:tgtEl>
                                          <p:spTgt spid="1670175"/>
                                        </p:tgtEl>
                                        <p:attrNameLst>
                                          <p:attrName>ppt_h</p:attrName>
                                        </p:attrNameLst>
                                      </p:cBhvr>
                                      <p:tavLst>
                                        <p:tav tm="0">
                                          <p:val>
                                            <p:strVal val="#ppt_h"/>
                                          </p:val>
                                        </p:tav>
                                        <p:tav tm="100000">
                                          <p:val>
                                            <p:strVal val="#ppt_h"/>
                                          </p:val>
                                        </p:tav>
                                      </p:tavLst>
                                    </p:anim>
                                    <p:animEffect transition="in" filter="fade">
                                      <p:cBhvr>
                                        <p:cTn id="9" dur="1000"/>
                                        <p:tgtEl>
                                          <p:spTgt spid="1670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1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Rectangle 2"/>
          <p:cNvSpPr>
            <a:spLocks noGrp="1" noChangeArrowheads="1"/>
          </p:cNvSpPr>
          <p:nvPr>
            <p:ph type="title"/>
          </p:nvPr>
        </p:nvSpPr>
        <p:spPr/>
        <p:txBody>
          <a:bodyPr/>
          <a:lstStyle/>
          <a:p>
            <a:r>
              <a:rPr lang="en-US"/>
              <a:t>Virtual Memory</a:t>
            </a:r>
          </a:p>
        </p:txBody>
      </p:sp>
      <p:sp>
        <p:nvSpPr>
          <p:cNvPr id="1746947" name="Rectangle 3"/>
          <p:cNvSpPr>
            <a:spLocks noGrp="1" noChangeArrowheads="1"/>
          </p:cNvSpPr>
          <p:nvPr>
            <p:ph type="body" idx="1"/>
          </p:nvPr>
        </p:nvSpPr>
        <p:spPr>
          <a:xfrm>
            <a:off x="533400" y="838200"/>
            <a:ext cx="8153400" cy="5543550"/>
          </a:xfrm>
        </p:spPr>
        <p:txBody>
          <a:bodyPr/>
          <a:lstStyle/>
          <a:p>
            <a:pPr>
              <a:lnSpc>
                <a:spcPct val="100000"/>
              </a:lnSpc>
              <a:spcBef>
                <a:spcPts val="600"/>
              </a:spcBef>
            </a:pPr>
            <a:r>
              <a:rPr lang="en-US" dirty="0"/>
              <a:t>Use main memory as a “cache” for secondary memory</a:t>
            </a:r>
          </a:p>
          <a:p>
            <a:pPr lvl="1">
              <a:lnSpc>
                <a:spcPct val="100000"/>
              </a:lnSpc>
              <a:spcBef>
                <a:spcPts val="600"/>
              </a:spcBef>
            </a:pPr>
            <a:r>
              <a:rPr lang="en-US" dirty="0"/>
              <a:t>Allows efficient and </a:t>
            </a:r>
            <a:r>
              <a:rPr lang="en-US" dirty="0">
                <a:solidFill>
                  <a:srgbClr val="FF0000"/>
                </a:solidFill>
              </a:rPr>
              <a:t>safe</a:t>
            </a:r>
            <a:r>
              <a:rPr lang="en-US" dirty="0"/>
              <a:t> sharing of memory among multiple programs</a:t>
            </a:r>
          </a:p>
          <a:p>
            <a:pPr lvl="1">
              <a:lnSpc>
                <a:spcPct val="100000"/>
              </a:lnSpc>
              <a:spcBef>
                <a:spcPts val="600"/>
              </a:spcBef>
            </a:pPr>
            <a:r>
              <a:rPr lang="en-US" dirty="0"/>
              <a:t>Provides the ability to easily run programs larger than the size of physical memory</a:t>
            </a:r>
          </a:p>
          <a:p>
            <a:pPr lvl="1">
              <a:lnSpc>
                <a:spcPct val="100000"/>
              </a:lnSpc>
              <a:spcBef>
                <a:spcPts val="600"/>
              </a:spcBef>
            </a:pPr>
            <a:r>
              <a:rPr lang="en-US" dirty="0"/>
              <a:t>Simplifies loading a program for execution by providing for code relocation (i.e., the code can be loaded anywhere in main memory)</a:t>
            </a:r>
          </a:p>
          <a:p>
            <a:pPr>
              <a:lnSpc>
                <a:spcPct val="100000"/>
              </a:lnSpc>
              <a:spcBef>
                <a:spcPts val="600"/>
              </a:spcBef>
            </a:pPr>
            <a:r>
              <a:rPr lang="en-US" dirty="0"/>
              <a:t>What makes it work?  – again the Principle of Locality</a:t>
            </a:r>
          </a:p>
          <a:p>
            <a:pPr lvl="1">
              <a:lnSpc>
                <a:spcPct val="100000"/>
              </a:lnSpc>
              <a:spcBef>
                <a:spcPts val="600"/>
              </a:spcBef>
            </a:pPr>
            <a:r>
              <a:rPr lang="en-US" dirty="0"/>
              <a:t>A program is likely to access a relatively small portion of its address space during any period of time</a:t>
            </a:r>
          </a:p>
          <a:p>
            <a:pPr>
              <a:lnSpc>
                <a:spcPct val="100000"/>
              </a:lnSpc>
              <a:spcBef>
                <a:spcPts val="600"/>
              </a:spcBef>
            </a:pPr>
            <a:r>
              <a:rPr lang="en-US" dirty="0"/>
              <a:t>Each program is compiled into its own address space – a “virtual” address space</a:t>
            </a:r>
          </a:p>
          <a:p>
            <a:pPr lvl="1">
              <a:lnSpc>
                <a:spcPct val="100000"/>
              </a:lnSpc>
              <a:spcBef>
                <a:spcPts val="600"/>
              </a:spcBef>
            </a:pPr>
            <a:r>
              <a:rPr lang="en-US" dirty="0"/>
              <a:t>During run-time each </a:t>
            </a:r>
            <a:r>
              <a:rPr lang="en-US" dirty="0">
                <a:solidFill>
                  <a:schemeClr val="accent1"/>
                </a:solidFill>
              </a:rPr>
              <a:t>virtual</a:t>
            </a:r>
            <a:r>
              <a:rPr lang="en-US" dirty="0"/>
              <a:t> address must be translated to a </a:t>
            </a:r>
            <a:r>
              <a:rPr lang="en-US" dirty="0">
                <a:solidFill>
                  <a:schemeClr val="accent1"/>
                </a:solidFill>
              </a:rPr>
              <a:t>physical</a:t>
            </a:r>
            <a:r>
              <a:rPr lang="en-US" dirty="0"/>
              <a:t> address (an address in main memory)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6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6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69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69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69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69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69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69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9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p:txBody>
          <a:bodyPr/>
          <a:lstStyle/>
          <a:p>
            <a:r>
              <a:rPr lang="en-US"/>
              <a:t>Two Programs Sharing Physical Memory</a:t>
            </a:r>
          </a:p>
        </p:txBody>
      </p:sp>
      <p:sp>
        <p:nvSpPr>
          <p:cNvPr id="1747972" name="Rectangle 4"/>
          <p:cNvSpPr>
            <a:spLocks noChangeArrowheads="1"/>
          </p:cNvSpPr>
          <p:nvPr/>
        </p:nvSpPr>
        <p:spPr bwMode="auto">
          <a:xfrm>
            <a:off x="3314700" y="2895600"/>
            <a:ext cx="1752600" cy="1371600"/>
          </a:xfrm>
          <a:prstGeom prst="rect">
            <a:avLst/>
          </a:prstGeom>
          <a:noFill/>
          <a:ln w="12700">
            <a:solidFill>
              <a:schemeClr val="tx1"/>
            </a:solidFill>
            <a:miter lim="800000"/>
            <a:headEnd/>
            <a:tailEnd/>
          </a:ln>
          <a:effectLst/>
        </p:spPr>
        <p:txBody>
          <a:bodyPr wrap="none" anchor="ctr"/>
          <a:lstStyle/>
          <a:p>
            <a:endParaRPr lang="en-US"/>
          </a:p>
        </p:txBody>
      </p:sp>
      <p:sp>
        <p:nvSpPr>
          <p:cNvPr id="1747973" name="Line 5"/>
          <p:cNvSpPr>
            <a:spLocks noChangeShapeType="1"/>
          </p:cNvSpPr>
          <p:nvPr/>
        </p:nvSpPr>
        <p:spPr bwMode="auto">
          <a:xfrm>
            <a:off x="3314700" y="3124200"/>
            <a:ext cx="1752600" cy="0"/>
          </a:xfrm>
          <a:prstGeom prst="line">
            <a:avLst/>
          </a:prstGeom>
          <a:noFill/>
          <a:ln w="12700">
            <a:solidFill>
              <a:schemeClr val="tx1"/>
            </a:solidFill>
            <a:round/>
            <a:headEnd/>
            <a:tailEnd/>
          </a:ln>
          <a:effectLst/>
        </p:spPr>
        <p:txBody>
          <a:bodyPr/>
          <a:lstStyle/>
          <a:p>
            <a:endParaRPr lang="en-US"/>
          </a:p>
        </p:txBody>
      </p:sp>
      <p:sp>
        <p:nvSpPr>
          <p:cNvPr id="1747974" name="Line 6"/>
          <p:cNvSpPr>
            <a:spLocks noChangeShapeType="1"/>
          </p:cNvSpPr>
          <p:nvPr/>
        </p:nvSpPr>
        <p:spPr bwMode="auto">
          <a:xfrm>
            <a:off x="3314700" y="3352800"/>
            <a:ext cx="1752600" cy="0"/>
          </a:xfrm>
          <a:prstGeom prst="line">
            <a:avLst/>
          </a:prstGeom>
          <a:noFill/>
          <a:ln w="12700">
            <a:solidFill>
              <a:schemeClr val="tx1"/>
            </a:solidFill>
            <a:round/>
            <a:headEnd/>
            <a:tailEnd/>
          </a:ln>
          <a:effectLst/>
        </p:spPr>
        <p:txBody>
          <a:bodyPr/>
          <a:lstStyle/>
          <a:p>
            <a:endParaRPr lang="en-US"/>
          </a:p>
        </p:txBody>
      </p:sp>
      <p:sp>
        <p:nvSpPr>
          <p:cNvPr id="1747975" name="Line 7"/>
          <p:cNvSpPr>
            <a:spLocks noChangeShapeType="1"/>
          </p:cNvSpPr>
          <p:nvPr/>
        </p:nvSpPr>
        <p:spPr bwMode="auto">
          <a:xfrm>
            <a:off x="3314700" y="3581400"/>
            <a:ext cx="1752600" cy="0"/>
          </a:xfrm>
          <a:prstGeom prst="line">
            <a:avLst/>
          </a:prstGeom>
          <a:noFill/>
          <a:ln w="12700">
            <a:solidFill>
              <a:schemeClr val="tx1"/>
            </a:solidFill>
            <a:round/>
            <a:headEnd/>
            <a:tailEnd/>
          </a:ln>
          <a:effectLst/>
        </p:spPr>
        <p:txBody>
          <a:bodyPr/>
          <a:lstStyle/>
          <a:p>
            <a:endParaRPr lang="en-US"/>
          </a:p>
        </p:txBody>
      </p:sp>
      <p:sp>
        <p:nvSpPr>
          <p:cNvPr id="1747976" name="Line 8"/>
          <p:cNvSpPr>
            <a:spLocks noChangeShapeType="1"/>
          </p:cNvSpPr>
          <p:nvPr/>
        </p:nvSpPr>
        <p:spPr bwMode="auto">
          <a:xfrm>
            <a:off x="3314700" y="3810000"/>
            <a:ext cx="1752600" cy="0"/>
          </a:xfrm>
          <a:prstGeom prst="line">
            <a:avLst/>
          </a:prstGeom>
          <a:noFill/>
          <a:ln w="12700">
            <a:solidFill>
              <a:schemeClr val="tx1"/>
            </a:solidFill>
            <a:round/>
            <a:headEnd/>
            <a:tailEnd/>
          </a:ln>
          <a:effectLst/>
        </p:spPr>
        <p:txBody>
          <a:bodyPr/>
          <a:lstStyle/>
          <a:p>
            <a:endParaRPr lang="en-US"/>
          </a:p>
        </p:txBody>
      </p:sp>
      <p:sp>
        <p:nvSpPr>
          <p:cNvPr id="1747977" name="Line 9"/>
          <p:cNvSpPr>
            <a:spLocks noChangeShapeType="1"/>
          </p:cNvSpPr>
          <p:nvPr/>
        </p:nvSpPr>
        <p:spPr bwMode="auto">
          <a:xfrm>
            <a:off x="3314700" y="4038600"/>
            <a:ext cx="1752600" cy="0"/>
          </a:xfrm>
          <a:prstGeom prst="line">
            <a:avLst/>
          </a:prstGeom>
          <a:noFill/>
          <a:ln w="12700">
            <a:solidFill>
              <a:schemeClr val="tx1"/>
            </a:solidFill>
            <a:round/>
            <a:headEnd/>
            <a:tailEnd/>
          </a:ln>
          <a:effectLst/>
        </p:spPr>
        <p:txBody>
          <a:bodyPr/>
          <a:lstStyle/>
          <a:p>
            <a:endParaRPr lang="en-US"/>
          </a:p>
        </p:txBody>
      </p:sp>
      <p:sp>
        <p:nvSpPr>
          <p:cNvPr id="1747985" name="Rectangle 17"/>
          <p:cNvSpPr>
            <a:spLocks noChangeArrowheads="1"/>
          </p:cNvSpPr>
          <p:nvPr/>
        </p:nvSpPr>
        <p:spPr bwMode="auto">
          <a:xfrm>
            <a:off x="6267450" y="3505200"/>
            <a:ext cx="1752600" cy="1828800"/>
          </a:xfrm>
          <a:prstGeom prst="rect">
            <a:avLst/>
          </a:prstGeom>
          <a:noFill/>
          <a:ln w="12700">
            <a:solidFill>
              <a:schemeClr val="tx1"/>
            </a:solidFill>
            <a:miter lim="800000"/>
            <a:headEnd/>
            <a:tailEnd/>
          </a:ln>
          <a:effectLst/>
        </p:spPr>
        <p:txBody>
          <a:bodyPr wrap="none" anchor="ctr"/>
          <a:lstStyle/>
          <a:p>
            <a:endParaRPr lang="en-US"/>
          </a:p>
        </p:txBody>
      </p:sp>
      <p:sp>
        <p:nvSpPr>
          <p:cNvPr id="1747986" name="Line 18"/>
          <p:cNvSpPr>
            <a:spLocks noChangeShapeType="1"/>
          </p:cNvSpPr>
          <p:nvPr/>
        </p:nvSpPr>
        <p:spPr bwMode="auto">
          <a:xfrm>
            <a:off x="6267450" y="3733800"/>
            <a:ext cx="1752600" cy="0"/>
          </a:xfrm>
          <a:prstGeom prst="line">
            <a:avLst/>
          </a:prstGeom>
          <a:noFill/>
          <a:ln w="12700">
            <a:solidFill>
              <a:schemeClr val="tx1"/>
            </a:solidFill>
            <a:round/>
            <a:headEnd/>
            <a:tailEnd/>
          </a:ln>
          <a:effectLst/>
        </p:spPr>
        <p:txBody>
          <a:bodyPr/>
          <a:lstStyle/>
          <a:p>
            <a:endParaRPr lang="en-US"/>
          </a:p>
        </p:txBody>
      </p:sp>
      <p:sp>
        <p:nvSpPr>
          <p:cNvPr id="1747987" name="Line 19"/>
          <p:cNvSpPr>
            <a:spLocks noChangeShapeType="1"/>
          </p:cNvSpPr>
          <p:nvPr/>
        </p:nvSpPr>
        <p:spPr bwMode="auto">
          <a:xfrm>
            <a:off x="6267450" y="3962400"/>
            <a:ext cx="1752600" cy="0"/>
          </a:xfrm>
          <a:prstGeom prst="line">
            <a:avLst/>
          </a:prstGeom>
          <a:noFill/>
          <a:ln w="12700">
            <a:solidFill>
              <a:schemeClr val="tx1"/>
            </a:solidFill>
            <a:round/>
            <a:headEnd/>
            <a:tailEnd/>
          </a:ln>
          <a:effectLst/>
        </p:spPr>
        <p:txBody>
          <a:bodyPr/>
          <a:lstStyle/>
          <a:p>
            <a:endParaRPr lang="en-US"/>
          </a:p>
        </p:txBody>
      </p:sp>
      <p:sp>
        <p:nvSpPr>
          <p:cNvPr id="1747988" name="Line 20"/>
          <p:cNvSpPr>
            <a:spLocks noChangeShapeType="1"/>
          </p:cNvSpPr>
          <p:nvPr/>
        </p:nvSpPr>
        <p:spPr bwMode="auto">
          <a:xfrm>
            <a:off x="6267450" y="4191000"/>
            <a:ext cx="1752600" cy="0"/>
          </a:xfrm>
          <a:prstGeom prst="line">
            <a:avLst/>
          </a:prstGeom>
          <a:noFill/>
          <a:ln w="12700">
            <a:solidFill>
              <a:schemeClr val="tx1"/>
            </a:solidFill>
            <a:round/>
            <a:headEnd/>
            <a:tailEnd/>
          </a:ln>
          <a:effectLst/>
        </p:spPr>
        <p:txBody>
          <a:bodyPr/>
          <a:lstStyle/>
          <a:p>
            <a:endParaRPr lang="en-US"/>
          </a:p>
        </p:txBody>
      </p:sp>
      <p:sp>
        <p:nvSpPr>
          <p:cNvPr id="1747989" name="Line 21"/>
          <p:cNvSpPr>
            <a:spLocks noChangeShapeType="1"/>
          </p:cNvSpPr>
          <p:nvPr/>
        </p:nvSpPr>
        <p:spPr bwMode="auto">
          <a:xfrm>
            <a:off x="6267450" y="4419600"/>
            <a:ext cx="1752600" cy="0"/>
          </a:xfrm>
          <a:prstGeom prst="line">
            <a:avLst/>
          </a:prstGeom>
          <a:noFill/>
          <a:ln w="12700">
            <a:solidFill>
              <a:schemeClr val="tx1"/>
            </a:solidFill>
            <a:round/>
            <a:headEnd/>
            <a:tailEnd/>
          </a:ln>
          <a:effectLst/>
        </p:spPr>
        <p:txBody>
          <a:bodyPr/>
          <a:lstStyle/>
          <a:p>
            <a:endParaRPr lang="en-US"/>
          </a:p>
        </p:txBody>
      </p:sp>
      <p:sp>
        <p:nvSpPr>
          <p:cNvPr id="1747990" name="Line 22"/>
          <p:cNvSpPr>
            <a:spLocks noChangeShapeType="1"/>
          </p:cNvSpPr>
          <p:nvPr/>
        </p:nvSpPr>
        <p:spPr bwMode="auto">
          <a:xfrm>
            <a:off x="6267450" y="4648200"/>
            <a:ext cx="1752600" cy="0"/>
          </a:xfrm>
          <a:prstGeom prst="line">
            <a:avLst/>
          </a:prstGeom>
          <a:noFill/>
          <a:ln w="12700">
            <a:solidFill>
              <a:schemeClr val="tx1"/>
            </a:solidFill>
            <a:round/>
            <a:headEnd/>
            <a:tailEnd/>
          </a:ln>
          <a:effectLst/>
        </p:spPr>
        <p:txBody>
          <a:bodyPr/>
          <a:lstStyle/>
          <a:p>
            <a:endParaRPr lang="en-US"/>
          </a:p>
        </p:txBody>
      </p:sp>
      <p:sp>
        <p:nvSpPr>
          <p:cNvPr id="1747991" name="Line 23"/>
          <p:cNvSpPr>
            <a:spLocks noChangeShapeType="1"/>
          </p:cNvSpPr>
          <p:nvPr/>
        </p:nvSpPr>
        <p:spPr bwMode="auto">
          <a:xfrm>
            <a:off x="6267450" y="4876800"/>
            <a:ext cx="1752600" cy="0"/>
          </a:xfrm>
          <a:prstGeom prst="line">
            <a:avLst/>
          </a:prstGeom>
          <a:noFill/>
          <a:ln w="12700">
            <a:solidFill>
              <a:schemeClr val="tx1"/>
            </a:solidFill>
            <a:round/>
            <a:headEnd/>
            <a:tailEnd/>
          </a:ln>
          <a:effectLst/>
        </p:spPr>
        <p:txBody>
          <a:bodyPr/>
          <a:lstStyle/>
          <a:p>
            <a:endParaRPr lang="en-US"/>
          </a:p>
        </p:txBody>
      </p:sp>
      <p:sp>
        <p:nvSpPr>
          <p:cNvPr id="1747992" name="Line 24"/>
          <p:cNvSpPr>
            <a:spLocks noChangeShapeType="1"/>
          </p:cNvSpPr>
          <p:nvPr/>
        </p:nvSpPr>
        <p:spPr bwMode="auto">
          <a:xfrm>
            <a:off x="6267450" y="5105400"/>
            <a:ext cx="1752600" cy="0"/>
          </a:xfrm>
          <a:prstGeom prst="line">
            <a:avLst/>
          </a:prstGeom>
          <a:noFill/>
          <a:ln w="12700">
            <a:solidFill>
              <a:schemeClr val="tx1"/>
            </a:solidFill>
            <a:round/>
            <a:headEnd/>
            <a:tailEnd/>
          </a:ln>
          <a:effectLst/>
        </p:spPr>
        <p:txBody>
          <a:bodyPr/>
          <a:lstStyle/>
          <a:p>
            <a:endParaRPr lang="en-US"/>
          </a:p>
        </p:txBody>
      </p:sp>
      <p:sp>
        <p:nvSpPr>
          <p:cNvPr id="1747994" name="AutoShape 26"/>
          <p:cNvSpPr>
            <a:spLocks noChangeArrowheads="1"/>
          </p:cNvSpPr>
          <p:nvPr/>
        </p:nvSpPr>
        <p:spPr bwMode="auto">
          <a:xfrm>
            <a:off x="704850" y="4114800"/>
            <a:ext cx="1905000" cy="685800"/>
          </a:xfrm>
          <a:prstGeom prst="can">
            <a:avLst>
              <a:gd name="adj" fmla="val 46065"/>
            </a:avLst>
          </a:prstGeom>
          <a:noFill/>
          <a:ln w="12700">
            <a:solidFill>
              <a:schemeClr val="tx1"/>
            </a:solidFill>
            <a:round/>
            <a:headEnd/>
            <a:tailEnd/>
          </a:ln>
          <a:effectLst/>
        </p:spPr>
        <p:txBody>
          <a:bodyPr wrap="none" anchor="ctr"/>
          <a:lstStyle/>
          <a:p>
            <a:endParaRPr lang="en-US"/>
          </a:p>
        </p:txBody>
      </p:sp>
      <p:sp>
        <p:nvSpPr>
          <p:cNvPr id="1747995" name="Text Box 27"/>
          <p:cNvSpPr txBox="1">
            <a:spLocks noChangeArrowheads="1"/>
          </p:cNvSpPr>
          <p:nvPr/>
        </p:nvSpPr>
        <p:spPr bwMode="auto">
          <a:xfrm>
            <a:off x="3073400" y="2286000"/>
            <a:ext cx="2343150" cy="641350"/>
          </a:xfrm>
          <a:prstGeom prst="rect">
            <a:avLst/>
          </a:prstGeom>
          <a:noFill/>
          <a:ln w="12700">
            <a:noFill/>
            <a:miter lim="800000"/>
            <a:headEnd/>
            <a:tailEnd/>
          </a:ln>
          <a:effectLst/>
        </p:spPr>
        <p:txBody>
          <a:bodyPr wrap="none">
            <a:spAutoFit/>
          </a:bodyPr>
          <a:lstStyle/>
          <a:p>
            <a:pPr algn="ctr"/>
            <a:r>
              <a:rPr lang="en-US">
                <a:solidFill>
                  <a:schemeClr val="tx1"/>
                </a:solidFill>
              </a:rPr>
              <a:t>Program 1</a:t>
            </a:r>
          </a:p>
          <a:p>
            <a:pPr algn="ctr"/>
            <a:r>
              <a:rPr lang="en-US">
                <a:solidFill>
                  <a:schemeClr val="tx1"/>
                </a:solidFill>
              </a:rPr>
              <a:t>virtual address space</a:t>
            </a:r>
          </a:p>
        </p:txBody>
      </p:sp>
      <p:sp>
        <p:nvSpPr>
          <p:cNvPr id="1747996" name="Text Box 28"/>
          <p:cNvSpPr txBox="1">
            <a:spLocks noChangeArrowheads="1"/>
          </p:cNvSpPr>
          <p:nvPr/>
        </p:nvSpPr>
        <p:spPr bwMode="auto">
          <a:xfrm>
            <a:off x="6400800" y="3124200"/>
            <a:ext cx="1568450" cy="366713"/>
          </a:xfrm>
          <a:prstGeom prst="rect">
            <a:avLst/>
          </a:prstGeom>
          <a:noFill/>
          <a:ln w="12700">
            <a:noFill/>
            <a:miter lim="800000"/>
            <a:headEnd/>
            <a:tailEnd/>
          </a:ln>
          <a:effectLst/>
        </p:spPr>
        <p:txBody>
          <a:bodyPr wrap="none">
            <a:spAutoFit/>
          </a:bodyPr>
          <a:lstStyle/>
          <a:p>
            <a:r>
              <a:rPr lang="en-US">
                <a:solidFill>
                  <a:schemeClr val="tx1"/>
                </a:solidFill>
              </a:rPr>
              <a:t>main memory</a:t>
            </a:r>
          </a:p>
        </p:txBody>
      </p:sp>
      <p:grpSp>
        <p:nvGrpSpPr>
          <p:cNvPr id="49" name="Group 48"/>
          <p:cNvGrpSpPr/>
          <p:nvPr/>
        </p:nvGrpSpPr>
        <p:grpSpPr>
          <a:xfrm>
            <a:off x="4133850" y="2971800"/>
            <a:ext cx="2133600" cy="2286000"/>
            <a:chOff x="4133850" y="2971800"/>
            <a:chExt cx="2133600" cy="2286000"/>
          </a:xfrm>
        </p:grpSpPr>
        <p:sp>
          <p:nvSpPr>
            <p:cNvPr id="1747997" name="Line 29"/>
            <p:cNvSpPr>
              <a:spLocks noChangeShapeType="1"/>
            </p:cNvSpPr>
            <p:nvPr/>
          </p:nvSpPr>
          <p:spPr bwMode="auto">
            <a:xfrm>
              <a:off x="4133850" y="2971800"/>
              <a:ext cx="2133600" cy="22860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8001" name="Line 33"/>
            <p:cNvSpPr>
              <a:spLocks noChangeShapeType="1"/>
            </p:cNvSpPr>
            <p:nvPr/>
          </p:nvSpPr>
          <p:spPr bwMode="auto">
            <a:xfrm>
              <a:off x="4133850" y="3962400"/>
              <a:ext cx="2133600" cy="8382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8002" name="Line 34"/>
            <p:cNvSpPr>
              <a:spLocks noChangeShapeType="1"/>
            </p:cNvSpPr>
            <p:nvPr/>
          </p:nvSpPr>
          <p:spPr bwMode="auto">
            <a:xfrm flipV="1">
              <a:off x="4133850" y="3657600"/>
              <a:ext cx="2114550" cy="76200"/>
            </a:xfrm>
            <a:prstGeom prst="line">
              <a:avLst/>
            </a:prstGeom>
            <a:noFill/>
            <a:ln w="12700">
              <a:solidFill>
                <a:schemeClr val="tx1"/>
              </a:solidFill>
              <a:round/>
              <a:headEnd type="oval" w="med" len="med"/>
              <a:tailEnd type="triangle" w="med" len="med"/>
            </a:ln>
            <a:effectLst/>
          </p:spPr>
          <p:txBody>
            <a:bodyPr/>
            <a:lstStyle/>
            <a:p>
              <a:endParaRPr lang="en-US"/>
            </a:p>
          </p:txBody>
        </p:sp>
      </p:grpSp>
      <p:grpSp>
        <p:nvGrpSpPr>
          <p:cNvPr id="51" name="Group 50"/>
          <p:cNvGrpSpPr/>
          <p:nvPr/>
        </p:nvGrpSpPr>
        <p:grpSpPr>
          <a:xfrm>
            <a:off x="4133850" y="4267200"/>
            <a:ext cx="2133600" cy="1752600"/>
            <a:chOff x="4133850" y="4267200"/>
            <a:chExt cx="2133600" cy="1752600"/>
          </a:xfrm>
        </p:grpSpPr>
        <p:sp>
          <p:nvSpPr>
            <p:cNvPr id="1748004" name="Line 36"/>
            <p:cNvSpPr>
              <a:spLocks noChangeShapeType="1"/>
            </p:cNvSpPr>
            <p:nvPr/>
          </p:nvSpPr>
          <p:spPr bwMode="auto">
            <a:xfrm flipV="1">
              <a:off x="4133850" y="5029200"/>
              <a:ext cx="2133600" cy="3048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1748006" name="Line 38"/>
            <p:cNvSpPr>
              <a:spLocks noChangeShapeType="1"/>
            </p:cNvSpPr>
            <p:nvPr/>
          </p:nvSpPr>
          <p:spPr bwMode="auto">
            <a:xfrm flipV="1">
              <a:off x="4133850" y="4572000"/>
              <a:ext cx="2133600" cy="14478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1748008" name="Line 40"/>
            <p:cNvSpPr>
              <a:spLocks noChangeShapeType="1"/>
            </p:cNvSpPr>
            <p:nvPr/>
          </p:nvSpPr>
          <p:spPr bwMode="auto">
            <a:xfrm flipV="1">
              <a:off x="4133850" y="4267200"/>
              <a:ext cx="2133600" cy="1524000"/>
            </a:xfrm>
            <a:prstGeom prst="line">
              <a:avLst/>
            </a:prstGeom>
            <a:noFill/>
            <a:ln w="12700">
              <a:solidFill>
                <a:schemeClr val="accent2"/>
              </a:solidFill>
              <a:round/>
              <a:headEnd type="oval" w="med" len="med"/>
              <a:tailEnd type="triangle" w="med" len="med"/>
            </a:ln>
            <a:effectLst/>
          </p:spPr>
          <p:txBody>
            <a:bodyPr/>
            <a:lstStyle/>
            <a:p>
              <a:endParaRPr lang="en-US"/>
            </a:p>
          </p:txBody>
        </p:sp>
      </p:grpSp>
      <p:sp>
        <p:nvSpPr>
          <p:cNvPr id="1748010" name="Rectangle 42"/>
          <p:cNvSpPr>
            <a:spLocks noChangeArrowheads="1"/>
          </p:cNvSpPr>
          <p:nvPr/>
        </p:nvSpPr>
        <p:spPr bwMode="auto">
          <a:xfrm>
            <a:off x="457200" y="762000"/>
            <a:ext cx="8153400" cy="1482725"/>
          </a:xfrm>
          <a:prstGeom prst="rect">
            <a:avLst/>
          </a:prstGeom>
          <a:noFill/>
          <a:ln w="12700">
            <a:noFill/>
            <a:miter lim="800000"/>
            <a:headEnd/>
            <a:tailEnd/>
          </a:ln>
          <a:effectLst/>
        </p:spPr>
        <p:txBody>
          <a:bodyPr lIns="63500" tIns="25400" rIns="63500" bIns="25400">
            <a:spAutoFit/>
          </a:bodyPr>
          <a:lstStyle/>
          <a:p>
            <a:pPr marL="342900" indent="-342900">
              <a:spcBef>
                <a:spcPct val="30000"/>
              </a:spcBef>
              <a:buClr>
                <a:schemeClr val="accent1"/>
              </a:buClr>
              <a:buSzPct val="75000"/>
              <a:buFont typeface="Wingdings" pitchFamily="2" charset="2"/>
              <a:buChar char="q"/>
            </a:pPr>
            <a:r>
              <a:rPr lang="en-US" sz="2400">
                <a:solidFill>
                  <a:schemeClr val="tx1"/>
                </a:solidFill>
              </a:rPr>
              <a:t>A program’s address space is divided into </a:t>
            </a:r>
            <a:r>
              <a:rPr lang="en-US" sz="2400"/>
              <a:t>pages</a:t>
            </a:r>
            <a:r>
              <a:rPr lang="en-US" sz="2400">
                <a:solidFill>
                  <a:schemeClr val="tx1"/>
                </a:solidFill>
              </a:rPr>
              <a:t> (all one fixed size) or segments (variable sizes)</a:t>
            </a:r>
          </a:p>
          <a:p>
            <a:pPr marL="742950" lvl="1" indent="-285750">
              <a:spcBef>
                <a:spcPct val="30000"/>
              </a:spcBef>
              <a:buClr>
                <a:schemeClr val="accent1"/>
              </a:buClr>
              <a:buSzPct val="75000"/>
              <a:buFont typeface="Monotype Sorts" pitchFamily="2" charset="2"/>
              <a:buChar char="l"/>
            </a:pPr>
            <a:r>
              <a:rPr lang="en-US" sz="2000">
                <a:solidFill>
                  <a:schemeClr val="tx1"/>
                </a:solidFill>
              </a:rPr>
              <a:t>The starting location of each page (either in main memory or in secondary memory) is contained in the program’s </a:t>
            </a:r>
            <a:r>
              <a:rPr lang="en-US" sz="2000"/>
              <a:t>page table</a:t>
            </a:r>
          </a:p>
        </p:txBody>
      </p:sp>
      <p:sp>
        <p:nvSpPr>
          <p:cNvPr id="1748012" name="Rectangle 44"/>
          <p:cNvSpPr>
            <a:spLocks noChangeArrowheads="1"/>
          </p:cNvSpPr>
          <p:nvPr/>
        </p:nvSpPr>
        <p:spPr bwMode="auto">
          <a:xfrm>
            <a:off x="3314700" y="5181600"/>
            <a:ext cx="1752600" cy="1143000"/>
          </a:xfrm>
          <a:prstGeom prst="rect">
            <a:avLst/>
          </a:prstGeom>
          <a:noFill/>
          <a:ln w="12700">
            <a:solidFill>
              <a:schemeClr val="tx1"/>
            </a:solidFill>
            <a:miter lim="800000"/>
            <a:headEnd/>
            <a:tailEnd/>
          </a:ln>
          <a:effectLst/>
        </p:spPr>
        <p:txBody>
          <a:bodyPr wrap="none" anchor="ctr"/>
          <a:lstStyle/>
          <a:p>
            <a:endParaRPr lang="en-US"/>
          </a:p>
        </p:txBody>
      </p:sp>
      <p:sp>
        <p:nvSpPr>
          <p:cNvPr id="1748013" name="Line 45"/>
          <p:cNvSpPr>
            <a:spLocks noChangeShapeType="1"/>
          </p:cNvSpPr>
          <p:nvPr/>
        </p:nvSpPr>
        <p:spPr bwMode="auto">
          <a:xfrm>
            <a:off x="3314700" y="5410200"/>
            <a:ext cx="1752600" cy="0"/>
          </a:xfrm>
          <a:prstGeom prst="line">
            <a:avLst/>
          </a:prstGeom>
          <a:noFill/>
          <a:ln w="12700">
            <a:solidFill>
              <a:schemeClr val="tx1"/>
            </a:solidFill>
            <a:round/>
            <a:headEnd/>
            <a:tailEnd/>
          </a:ln>
          <a:effectLst/>
        </p:spPr>
        <p:txBody>
          <a:bodyPr/>
          <a:lstStyle/>
          <a:p>
            <a:endParaRPr lang="en-US"/>
          </a:p>
        </p:txBody>
      </p:sp>
      <p:sp>
        <p:nvSpPr>
          <p:cNvPr id="1748014" name="Line 46"/>
          <p:cNvSpPr>
            <a:spLocks noChangeShapeType="1"/>
          </p:cNvSpPr>
          <p:nvPr/>
        </p:nvSpPr>
        <p:spPr bwMode="auto">
          <a:xfrm>
            <a:off x="3314700" y="5638800"/>
            <a:ext cx="1752600" cy="0"/>
          </a:xfrm>
          <a:prstGeom prst="line">
            <a:avLst/>
          </a:prstGeom>
          <a:noFill/>
          <a:ln w="12700">
            <a:solidFill>
              <a:schemeClr val="tx1"/>
            </a:solidFill>
            <a:round/>
            <a:headEnd/>
            <a:tailEnd/>
          </a:ln>
          <a:effectLst/>
        </p:spPr>
        <p:txBody>
          <a:bodyPr/>
          <a:lstStyle/>
          <a:p>
            <a:endParaRPr lang="en-US"/>
          </a:p>
        </p:txBody>
      </p:sp>
      <p:sp>
        <p:nvSpPr>
          <p:cNvPr id="1748015" name="Line 47"/>
          <p:cNvSpPr>
            <a:spLocks noChangeShapeType="1"/>
          </p:cNvSpPr>
          <p:nvPr/>
        </p:nvSpPr>
        <p:spPr bwMode="auto">
          <a:xfrm>
            <a:off x="3314700" y="5867400"/>
            <a:ext cx="1752600" cy="0"/>
          </a:xfrm>
          <a:prstGeom prst="line">
            <a:avLst/>
          </a:prstGeom>
          <a:noFill/>
          <a:ln w="12700">
            <a:solidFill>
              <a:schemeClr val="tx1"/>
            </a:solidFill>
            <a:round/>
            <a:headEnd/>
            <a:tailEnd/>
          </a:ln>
          <a:effectLst/>
        </p:spPr>
        <p:txBody>
          <a:bodyPr/>
          <a:lstStyle/>
          <a:p>
            <a:endParaRPr lang="en-US"/>
          </a:p>
        </p:txBody>
      </p:sp>
      <p:sp>
        <p:nvSpPr>
          <p:cNvPr id="1748016" name="Line 48"/>
          <p:cNvSpPr>
            <a:spLocks noChangeShapeType="1"/>
          </p:cNvSpPr>
          <p:nvPr/>
        </p:nvSpPr>
        <p:spPr bwMode="auto">
          <a:xfrm>
            <a:off x="3314700" y="6096000"/>
            <a:ext cx="1752600" cy="0"/>
          </a:xfrm>
          <a:prstGeom prst="line">
            <a:avLst/>
          </a:prstGeom>
          <a:noFill/>
          <a:ln w="12700">
            <a:solidFill>
              <a:schemeClr val="tx1"/>
            </a:solidFill>
            <a:round/>
            <a:headEnd/>
            <a:tailEnd/>
          </a:ln>
          <a:effectLst/>
        </p:spPr>
        <p:txBody>
          <a:bodyPr/>
          <a:lstStyle/>
          <a:p>
            <a:endParaRPr lang="en-US"/>
          </a:p>
        </p:txBody>
      </p:sp>
      <p:sp>
        <p:nvSpPr>
          <p:cNvPr id="1748019" name="Text Box 51"/>
          <p:cNvSpPr txBox="1">
            <a:spLocks noChangeArrowheads="1"/>
          </p:cNvSpPr>
          <p:nvPr/>
        </p:nvSpPr>
        <p:spPr bwMode="auto">
          <a:xfrm>
            <a:off x="3073400" y="4572000"/>
            <a:ext cx="2343150" cy="641350"/>
          </a:xfrm>
          <a:prstGeom prst="rect">
            <a:avLst/>
          </a:prstGeom>
          <a:noFill/>
          <a:ln w="12700">
            <a:noFill/>
            <a:miter lim="800000"/>
            <a:headEnd/>
            <a:tailEnd/>
          </a:ln>
          <a:effectLst/>
        </p:spPr>
        <p:txBody>
          <a:bodyPr wrap="none">
            <a:spAutoFit/>
          </a:bodyPr>
          <a:lstStyle/>
          <a:p>
            <a:pPr algn="ctr"/>
            <a:r>
              <a:rPr lang="en-US" dirty="0">
                <a:solidFill>
                  <a:schemeClr val="accent2"/>
                </a:solidFill>
              </a:rPr>
              <a:t>Program 2</a:t>
            </a:r>
          </a:p>
          <a:p>
            <a:pPr algn="ctr"/>
            <a:r>
              <a:rPr lang="en-US" dirty="0">
                <a:solidFill>
                  <a:schemeClr val="accent2"/>
                </a:solidFill>
              </a:rPr>
              <a:t>virtual address space</a:t>
            </a:r>
          </a:p>
        </p:txBody>
      </p:sp>
      <p:grpSp>
        <p:nvGrpSpPr>
          <p:cNvPr id="48" name="Group 47"/>
          <p:cNvGrpSpPr/>
          <p:nvPr/>
        </p:nvGrpSpPr>
        <p:grpSpPr>
          <a:xfrm>
            <a:off x="1371600" y="2971800"/>
            <a:ext cx="2762250" cy="1371600"/>
            <a:chOff x="1371600" y="2971800"/>
            <a:chExt cx="2762250" cy="1371600"/>
          </a:xfrm>
        </p:grpSpPr>
        <p:sp>
          <p:nvSpPr>
            <p:cNvPr id="1747998" name="Line 30"/>
            <p:cNvSpPr>
              <a:spLocks noChangeShapeType="1"/>
            </p:cNvSpPr>
            <p:nvPr/>
          </p:nvSpPr>
          <p:spPr bwMode="auto">
            <a:xfrm flipH="1">
              <a:off x="1524000" y="3276600"/>
              <a:ext cx="2609850" cy="914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7999" name="Line 31"/>
            <p:cNvSpPr>
              <a:spLocks noChangeShapeType="1"/>
            </p:cNvSpPr>
            <p:nvPr/>
          </p:nvSpPr>
          <p:spPr bwMode="auto">
            <a:xfrm flipH="1">
              <a:off x="1676400" y="3505200"/>
              <a:ext cx="2457450" cy="7620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48003" name="Line 35"/>
            <p:cNvSpPr>
              <a:spLocks noChangeShapeType="1"/>
            </p:cNvSpPr>
            <p:nvPr/>
          </p:nvSpPr>
          <p:spPr bwMode="auto">
            <a:xfrm flipH="1">
              <a:off x="1924050" y="4191000"/>
              <a:ext cx="2209800" cy="152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42" name="Line 30"/>
            <p:cNvSpPr>
              <a:spLocks noChangeShapeType="1"/>
            </p:cNvSpPr>
            <p:nvPr/>
          </p:nvSpPr>
          <p:spPr bwMode="auto">
            <a:xfrm flipH="1">
              <a:off x="1371600" y="2971800"/>
              <a:ext cx="2743200" cy="12192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43" name="Line 31"/>
            <p:cNvSpPr>
              <a:spLocks noChangeShapeType="1"/>
            </p:cNvSpPr>
            <p:nvPr/>
          </p:nvSpPr>
          <p:spPr bwMode="auto">
            <a:xfrm flipH="1">
              <a:off x="1600200" y="3733800"/>
              <a:ext cx="2533650" cy="6096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44" name="Line 35"/>
            <p:cNvSpPr>
              <a:spLocks noChangeShapeType="1"/>
            </p:cNvSpPr>
            <p:nvPr/>
          </p:nvSpPr>
          <p:spPr bwMode="auto">
            <a:xfrm flipH="1">
              <a:off x="2133600" y="3962400"/>
              <a:ext cx="1981200" cy="304800"/>
            </a:xfrm>
            <a:prstGeom prst="line">
              <a:avLst/>
            </a:prstGeom>
            <a:noFill/>
            <a:ln w="12700">
              <a:solidFill>
                <a:schemeClr val="tx1"/>
              </a:solidFill>
              <a:round/>
              <a:headEnd type="oval" w="med" len="med"/>
              <a:tailEnd type="triangle" w="med" len="med"/>
            </a:ln>
            <a:effectLst/>
          </p:spPr>
          <p:txBody>
            <a:bodyPr/>
            <a:lstStyle/>
            <a:p>
              <a:endParaRPr lang="en-US"/>
            </a:p>
          </p:txBody>
        </p:sp>
      </p:grpSp>
      <p:grpSp>
        <p:nvGrpSpPr>
          <p:cNvPr id="50" name="Group 49"/>
          <p:cNvGrpSpPr/>
          <p:nvPr/>
        </p:nvGrpSpPr>
        <p:grpSpPr>
          <a:xfrm>
            <a:off x="914400" y="4495800"/>
            <a:ext cx="3219450" cy="1752600"/>
            <a:chOff x="914400" y="4495800"/>
            <a:chExt cx="3219450" cy="1752600"/>
          </a:xfrm>
        </p:grpSpPr>
        <p:sp>
          <p:nvSpPr>
            <p:cNvPr id="1748000" name="Line 32"/>
            <p:cNvSpPr>
              <a:spLocks noChangeShapeType="1"/>
            </p:cNvSpPr>
            <p:nvPr/>
          </p:nvSpPr>
          <p:spPr bwMode="auto">
            <a:xfrm flipH="1" flipV="1">
              <a:off x="1905000" y="4572000"/>
              <a:ext cx="2228850" cy="9906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1748009" name="Line 41"/>
            <p:cNvSpPr>
              <a:spLocks noChangeShapeType="1"/>
            </p:cNvSpPr>
            <p:nvPr/>
          </p:nvSpPr>
          <p:spPr bwMode="auto">
            <a:xfrm flipH="1" flipV="1">
              <a:off x="914400" y="4495800"/>
              <a:ext cx="3219450" cy="17526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45" name="Line 41"/>
            <p:cNvSpPr>
              <a:spLocks noChangeShapeType="1"/>
            </p:cNvSpPr>
            <p:nvPr/>
          </p:nvSpPr>
          <p:spPr bwMode="auto">
            <a:xfrm flipH="1" flipV="1">
              <a:off x="1219200" y="4572000"/>
              <a:ext cx="2895600" cy="14478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46" name="Line 32"/>
            <p:cNvSpPr>
              <a:spLocks noChangeShapeType="1"/>
            </p:cNvSpPr>
            <p:nvPr/>
          </p:nvSpPr>
          <p:spPr bwMode="auto">
            <a:xfrm flipH="1" flipV="1">
              <a:off x="1600200" y="4572000"/>
              <a:ext cx="2514600" cy="1219200"/>
            </a:xfrm>
            <a:prstGeom prst="line">
              <a:avLst/>
            </a:prstGeom>
            <a:noFill/>
            <a:ln w="12700">
              <a:solidFill>
                <a:schemeClr val="accent2"/>
              </a:solidFill>
              <a:round/>
              <a:headEnd type="oval" w="med" len="med"/>
              <a:tailEnd type="triangle" w="med" len="med"/>
            </a:ln>
            <a:effectLst/>
          </p:spPr>
          <p:txBody>
            <a:bodyPr/>
            <a:lstStyle/>
            <a:p>
              <a:endParaRPr lang="en-US"/>
            </a:p>
          </p:txBody>
        </p:sp>
        <p:sp>
          <p:nvSpPr>
            <p:cNvPr id="47" name="Line 32"/>
            <p:cNvSpPr>
              <a:spLocks noChangeShapeType="1"/>
            </p:cNvSpPr>
            <p:nvPr/>
          </p:nvSpPr>
          <p:spPr bwMode="auto">
            <a:xfrm flipH="1" flipV="1">
              <a:off x="2209800" y="4495800"/>
              <a:ext cx="1924050" cy="838200"/>
            </a:xfrm>
            <a:prstGeom prst="line">
              <a:avLst/>
            </a:prstGeom>
            <a:noFill/>
            <a:ln w="12700">
              <a:solidFill>
                <a:schemeClr val="accent2"/>
              </a:solidFill>
              <a:round/>
              <a:headEnd type="oval" w="med" len="me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4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82" name="Rectangle 2"/>
          <p:cNvSpPr>
            <a:spLocks noGrp="1" noChangeArrowheads="1"/>
          </p:cNvSpPr>
          <p:nvPr>
            <p:ph type="title"/>
          </p:nvPr>
        </p:nvSpPr>
        <p:spPr>
          <a:xfrm>
            <a:off x="533400" y="304800"/>
            <a:ext cx="6324600" cy="422275"/>
          </a:xfrm>
        </p:spPr>
        <p:txBody>
          <a:bodyPr/>
          <a:lstStyle/>
          <a:p>
            <a:r>
              <a:rPr lang="en-US"/>
              <a:t>Address Translation</a:t>
            </a:r>
          </a:p>
        </p:txBody>
      </p:sp>
      <p:sp>
        <p:nvSpPr>
          <p:cNvPr id="1710083" name="Text Box 3"/>
          <p:cNvSpPr txBox="1">
            <a:spLocks noChangeArrowheads="1"/>
          </p:cNvSpPr>
          <p:nvPr/>
        </p:nvSpPr>
        <p:spPr bwMode="auto">
          <a:xfrm>
            <a:off x="685800" y="1524000"/>
            <a:ext cx="2946400" cy="457200"/>
          </a:xfrm>
          <a:prstGeom prst="rect">
            <a:avLst/>
          </a:prstGeom>
          <a:noFill/>
          <a:ln w="12700">
            <a:noFill/>
            <a:miter lim="800000"/>
            <a:headEnd/>
            <a:tailEnd/>
          </a:ln>
          <a:effectLst/>
        </p:spPr>
        <p:txBody>
          <a:bodyPr wrap="none">
            <a:spAutoFit/>
          </a:bodyPr>
          <a:lstStyle/>
          <a:p>
            <a:r>
              <a:rPr lang="en-US" sz="2400">
                <a:solidFill>
                  <a:schemeClr val="tx1"/>
                </a:solidFill>
              </a:rPr>
              <a:t>Virtual Address (VA)</a:t>
            </a:r>
          </a:p>
        </p:txBody>
      </p:sp>
      <p:sp>
        <p:nvSpPr>
          <p:cNvPr id="1710084" name="Rectangle 4"/>
          <p:cNvSpPr>
            <a:spLocks noChangeArrowheads="1"/>
          </p:cNvSpPr>
          <p:nvPr/>
        </p:nvSpPr>
        <p:spPr bwMode="auto">
          <a:xfrm>
            <a:off x="1219200" y="2170113"/>
            <a:ext cx="6858000" cy="381000"/>
          </a:xfrm>
          <a:prstGeom prst="rect">
            <a:avLst/>
          </a:prstGeom>
          <a:noFill/>
          <a:ln w="12700">
            <a:solidFill>
              <a:schemeClr val="tx1"/>
            </a:solidFill>
            <a:miter lim="800000"/>
            <a:headEnd/>
            <a:tailEnd/>
          </a:ln>
          <a:effectLst/>
        </p:spPr>
        <p:txBody>
          <a:bodyPr wrap="none" anchor="ctr"/>
          <a:lstStyle/>
          <a:p>
            <a:endParaRPr lang="en-US"/>
          </a:p>
        </p:txBody>
      </p:sp>
      <p:sp>
        <p:nvSpPr>
          <p:cNvPr id="1710085" name="Line 5"/>
          <p:cNvSpPr>
            <a:spLocks noChangeShapeType="1"/>
          </p:cNvSpPr>
          <p:nvPr/>
        </p:nvSpPr>
        <p:spPr bwMode="auto">
          <a:xfrm>
            <a:off x="6096000" y="2170113"/>
            <a:ext cx="0" cy="381000"/>
          </a:xfrm>
          <a:prstGeom prst="line">
            <a:avLst/>
          </a:prstGeom>
          <a:noFill/>
          <a:ln w="12700">
            <a:solidFill>
              <a:schemeClr val="tx1"/>
            </a:solidFill>
            <a:round/>
            <a:headEnd/>
            <a:tailEnd/>
          </a:ln>
          <a:effectLst/>
        </p:spPr>
        <p:txBody>
          <a:bodyPr wrap="none" anchor="ctr"/>
          <a:lstStyle/>
          <a:p>
            <a:endParaRPr lang="en-US"/>
          </a:p>
        </p:txBody>
      </p:sp>
      <p:sp>
        <p:nvSpPr>
          <p:cNvPr id="1710086" name="Text Box 6"/>
          <p:cNvSpPr txBox="1">
            <a:spLocks noChangeArrowheads="1"/>
          </p:cNvSpPr>
          <p:nvPr/>
        </p:nvSpPr>
        <p:spPr bwMode="auto">
          <a:xfrm>
            <a:off x="6156325" y="2206625"/>
            <a:ext cx="1339850" cy="366713"/>
          </a:xfrm>
          <a:prstGeom prst="rect">
            <a:avLst/>
          </a:prstGeom>
          <a:noFill/>
          <a:ln w="12700">
            <a:noFill/>
            <a:miter lim="800000"/>
            <a:headEnd/>
            <a:tailEnd/>
          </a:ln>
          <a:effectLst/>
        </p:spPr>
        <p:txBody>
          <a:bodyPr wrap="none">
            <a:spAutoFit/>
          </a:bodyPr>
          <a:lstStyle/>
          <a:p>
            <a:r>
              <a:rPr lang="en-US">
                <a:solidFill>
                  <a:schemeClr val="tx1"/>
                </a:solidFill>
              </a:rPr>
              <a:t>Page offset</a:t>
            </a:r>
          </a:p>
        </p:txBody>
      </p:sp>
      <p:sp>
        <p:nvSpPr>
          <p:cNvPr id="1710087" name="Text Box 7"/>
          <p:cNvSpPr txBox="1">
            <a:spLocks noChangeArrowheads="1"/>
          </p:cNvSpPr>
          <p:nvPr/>
        </p:nvSpPr>
        <p:spPr bwMode="auto">
          <a:xfrm>
            <a:off x="1965325" y="2206625"/>
            <a:ext cx="2241550" cy="366713"/>
          </a:xfrm>
          <a:prstGeom prst="rect">
            <a:avLst/>
          </a:prstGeom>
          <a:noFill/>
          <a:ln w="12700">
            <a:noFill/>
            <a:miter lim="800000"/>
            <a:headEnd/>
            <a:tailEnd/>
          </a:ln>
          <a:effectLst/>
        </p:spPr>
        <p:txBody>
          <a:bodyPr wrap="none">
            <a:spAutoFit/>
          </a:bodyPr>
          <a:lstStyle/>
          <a:p>
            <a:r>
              <a:rPr lang="en-US">
                <a:solidFill>
                  <a:schemeClr val="tx1"/>
                </a:solidFill>
              </a:rPr>
              <a:t>Virtual page number</a:t>
            </a:r>
          </a:p>
        </p:txBody>
      </p:sp>
      <p:sp>
        <p:nvSpPr>
          <p:cNvPr id="1710097" name="Text Box 17"/>
          <p:cNvSpPr txBox="1">
            <a:spLocks noChangeArrowheads="1"/>
          </p:cNvSpPr>
          <p:nvPr/>
        </p:nvSpPr>
        <p:spPr bwMode="auto">
          <a:xfrm>
            <a:off x="1127125" y="1849438"/>
            <a:ext cx="7027863" cy="336550"/>
          </a:xfrm>
          <a:prstGeom prst="rect">
            <a:avLst/>
          </a:prstGeom>
          <a:noFill/>
          <a:ln w="12700">
            <a:noFill/>
            <a:miter lim="800000"/>
            <a:headEnd/>
            <a:tailEnd/>
          </a:ln>
          <a:effectLst/>
        </p:spPr>
        <p:txBody>
          <a:bodyPr wrap="none">
            <a:spAutoFit/>
          </a:bodyPr>
          <a:lstStyle/>
          <a:p>
            <a:r>
              <a:rPr lang="en-US" sz="1600">
                <a:solidFill>
                  <a:schemeClr val="tx1"/>
                </a:solidFill>
              </a:rPr>
              <a:t>31  30                          .  .  .                                      12  11          .  .  .          0</a:t>
            </a:r>
          </a:p>
        </p:txBody>
      </p:sp>
      <p:grpSp>
        <p:nvGrpSpPr>
          <p:cNvPr id="2" name="Group 22"/>
          <p:cNvGrpSpPr>
            <a:grpSpLocks/>
          </p:cNvGrpSpPr>
          <p:nvPr/>
        </p:nvGrpSpPr>
        <p:grpSpPr bwMode="auto">
          <a:xfrm>
            <a:off x="1905000" y="3770313"/>
            <a:ext cx="6705600" cy="1030287"/>
            <a:chOff x="1200" y="2807"/>
            <a:chExt cx="4224" cy="649"/>
          </a:xfrm>
        </p:grpSpPr>
        <p:sp>
          <p:nvSpPr>
            <p:cNvPr id="1710088" name="Rectangle 8"/>
            <p:cNvSpPr>
              <a:spLocks noChangeArrowheads="1"/>
            </p:cNvSpPr>
            <p:nvPr/>
          </p:nvSpPr>
          <p:spPr bwMode="auto">
            <a:xfrm>
              <a:off x="1248" y="2807"/>
              <a:ext cx="3840" cy="240"/>
            </a:xfrm>
            <a:prstGeom prst="rect">
              <a:avLst/>
            </a:prstGeom>
            <a:noFill/>
            <a:ln w="12700">
              <a:solidFill>
                <a:schemeClr val="tx1"/>
              </a:solidFill>
              <a:miter lim="800000"/>
              <a:headEnd/>
              <a:tailEnd/>
            </a:ln>
            <a:effectLst/>
          </p:spPr>
          <p:txBody>
            <a:bodyPr wrap="none" anchor="ctr"/>
            <a:lstStyle/>
            <a:p>
              <a:endParaRPr lang="en-US"/>
            </a:p>
          </p:txBody>
        </p:sp>
        <p:sp>
          <p:nvSpPr>
            <p:cNvPr id="1710089" name="Line 9"/>
            <p:cNvSpPr>
              <a:spLocks noChangeShapeType="1"/>
            </p:cNvSpPr>
            <p:nvPr/>
          </p:nvSpPr>
          <p:spPr bwMode="auto">
            <a:xfrm>
              <a:off x="3792" y="2807"/>
              <a:ext cx="0" cy="240"/>
            </a:xfrm>
            <a:prstGeom prst="line">
              <a:avLst/>
            </a:prstGeom>
            <a:noFill/>
            <a:ln w="12700">
              <a:solidFill>
                <a:schemeClr val="tx1"/>
              </a:solidFill>
              <a:round/>
              <a:headEnd/>
              <a:tailEnd/>
            </a:ln>
            <a:effectLst/>
          </p:spPr>
          <p:txBody>
            <a:bodyPr wrap="none" anchor="ctr"/>
            <a:lstStyle/>
            <a:p>
              <a:endParaRPr lang="en-US"/>
            </a:p>
          </p:txBody>
        </p:sp>
        <p:sp>
          <p:nvSpPr>
            <p:cNvPr id="1710090" name="Text Box 10"/>
            <p:cNvSpPr txBox="1">
              <a:spLocks noChangeArrowheads="1"/>
            </p:cNvSpPr>
            <p:nvPr/>
          </p:nvSpPr>
          <p:spPr bwMode="auto">
            <a:xfrm>
              <a:off x="3878" y="2830"/>
              <a:ext cx="844" cy="231"/>
            </a:xfrm>
            <a:prstGeom prst="rect">
              <a:avLst/>
            </a:prstGeom>
            <a:noFill/>
            <a:ln w="12700">
              <a:noFill/>
              <a:miter lim="800000"/>
              <a:headEnd/>
              <a:tailEnd/>
            </a:ln>
            <a:effectLst/>
          </p:spPr>
          <p:txBody>
            <a:bodyPr wrap="none">
              <a:spAutoFit/>
            </a:bodyPr>
            <a:lstStyle/>
            <a:p>
              <a:r>
                <a:rPr lang="en-US">
                  <a:solidFill>
                    <a:schemeClr val="tx1"/>
                  </a:solidFill>
                </a:rPr>
                <a:t>Page offset</a:t>
              </a:r>
            </a:p>
          </p:txBody>
        </p:sp>
        <p:sp>
          <p:nvSpPr>
            <p:cNvPr id="1710091" name="Text Box 11"/>
            <p:cNvSpPr txBox="1">
              <a:spLocks noChangeArrowheads="1"/>
            </p:cNvSpPr>
            <p:nvPr/>
          </p:nvSpPr>
          <p:spPr bwMode="auto">
            <a:xfrm>
              <a:off x="1536" y="2830"/>
              <a:ext cx="1540" cy="231"/>
            </a:xfrm>
            <a:prstGeom prst="rect">
              <a:avLst/>
            </a:prstGeom>
            <a:noFill/>
            <a:ln w="12700">
              <a:noFill/>
              <a:miter lim="800000"/>
              <a:headEnd/>
              <a:tailEnd/>
            </a:ln>
            <a:effectLst/>
          </p:spPr>
          <p:txBody>
            <a:bodyPr wrap="none">
              <a:spAutoFit/>
            </a:bodyPr>
            <a:lstStyle/>
            <a:p>
              <a:r>
                <a:rPr lang="en-US">
                  <a:solidFill>
                    <a:schemeClr val="tx1"/>
                  </a:solidFill>
                </a:rPr>
                <a:t>Physical page number</a:t>
              </a:r>
            </a:p>
          </p:txBody>
        </p:sp>
        <p:sp>
          <p:nvSpPr>
            <p:cNvPr id="1710092" name="Text Box 12"/>
            <p:cNvSpPr txBox="1">
              <a:spLocks noChangeArrowheads="1"/>
            </p:cNvSpPr>
            <p:nvPr/>
          </p:nvSpPr>
          <p:spPr bwMode="auto">
            <a:xfrm>
              <a:off x="3397" y="3168"/>
              <a:ext cx="2027" cy="288"/>
            </a:xfrm>
            <a:prstGeom prst="rect">
              <a:avLst/>
            </a:prstGeom>
            <a:noFill/>
            <a:ln w="12700">
              <a:noFill/>
              <a:miter lim="800000"/>
              <a:headEnd/>
              <a:tailEnd/>
            </a:ln>
            <a:effectLst/>
          </p:spPr>
          <p:txBody>
            <a:bodyPr wrap="none">
              <a:spAutoFit/>
            </a:bodyPr>
            <a:lstStyle/>
            <a:p>
              <a:r>
                <a:rPr lang="en-US" sz="2400">
                  <a:solidFill>
                    <a:schemeClr val="tx1"/>
                  </a:solidFill>
                </a:rPr>
                <a:t>Physical Address (PA)</a:t>
              </a:r>
            </a:p>
          </p:txBody>
        </p:sp>
        <p:sp>
          <p:nvSpPr>
            <p:cNvPr id="1710098" name="Text Box 18"/>
            <p:cNvSpPr txBox="1">
              <a:spLocks noChangeArrowheads="1"/>
            </p:cNvSpPr>
            <p:nvPr/>
          </p:nvSpPr>
          <p:spPr bwMode="auto">
            <a:xfrm>
              <a:off x="1200" y="3047"/>
              <a:ext cx="3925" cy="212"/>
            </a:xfrm>
            <a:prstGeom prst="rect">
              <a:avLst/>
            </a:prstGeom>
            <a:noFill/>
            <a:ln w="12700">
              <a:noFill/>
              <a:miter lim="800000"/>
              <a:headEnd/>
              <a:tailEnd/>
            </a:ln>
            <a:effectLst/>
          </p:spPr>
          <p:txBody>
            <a:bodyPr wrap="none">
              <a:spAutoFit/>
            </a:bodyPr>
            <a:lstStyle/>
            <a:p>
              <a:r>
                <a:rPr lang="en-US" sz="1600">
                  <a:solidFill>
                    <a:schemeClr val="tx1"/>
                  </a:solidFill>
                </a:rPr>
                <a:t>29                        .  .  .                               12  11                            0</a:t>
              </a:r>
            </a:p>
          </p:txBody>
        </p:sp>
      </p:grpSp>
      <p:grpSp>
        <p:nvGrpSpPr>
          <p:cNvPr id="3" name="Group 23"/>
          <p:cNvGrpSpPr>
            <a:grpSpLocks/>
          </p:cNvGrpSpPr>
          <p:nvPr/>
        </p:nvGrpSpPr>
        <p:grpSpPr bwMode="auto">
          <a:xfrm>
            <a:off x="2819400" y="2551113"/>
            <a:ext cx="4191000" cy="1219200"/>
            <a:chOff x="1776" y="2039"/>
            <a:chExt cx="2640" cy="768"/>
          </a:xfrm>
        </p:grpSpPr>
        <p:sp>
          <p:nvSpPr>
            <p:cNvPr id="1710093" name="AutoShape 13" descr="5%"/>
            <p:cNvSpPr>
              <a:spLocks noChangeArrowheads="1"/>
            </p:cNvSpPr>
            <p:nvPr/>
          </p:nvSpPr>
          <p:spPr bwMode="auto">
            <a:xfrm>
              <a:off x="1776" y="2279"/>
              <a:ext cx="1152" cy="288"/>
            </a:xfrm>
            <a:prstGeom prst="flowChartAlternateProcess">
              <a:avLst/>
            </a:prstGeom>
            <a:pattFill prst="pct5">
              <a:fgClr>
                <a:schemeClr val="accent1"/>
              </a:fgClr>
              <a:bgClr>
                <a:schemeClr val="bg1"/>
              </a:bgClr>
            </a:pattFill>
            <a:ln w="28575">
              <a:solidFill>
                <a:schemeClr val="accent1"/>
              </a:solidFill>
              <a:miter lim="800000"/>
              <a:headEnd/>
              <a:tailEnd/>
            </a:ln>
            <a:effectLst/>
          </p:spPr>
          <p:txBody>
            <a:bodyPr wrap="none" anchor="ctr"/>
            <a:lstStyle/>
            <a:p>
              <a:endParaRPr lang="en-US"/>
            </a:p>
          </p:txBody>
        </p:sp>
        <p:sp>
          <p:nvSpPr>
            <p:cNvPr id="1710094" name="Text Box 14"/>
            <p:cNvSpPr txBox="1">
              <a:spLocks noChangeArrowheads="1"/>
            </p:cNvSpPr>
            <p:nvPr/>
          </p:nvSpPr>
          <p:spPr bwMode="auto">
            <a:xfrm>
              <a:off x="1910" y="2302"/>
              <a:ext cx="828" cy="231"/>
            </a:xfrm>
            <a:prstGeom prst="rect">
              <a:avLst/>
            </a:prstGeom>
            <a:noFill/>
            <a:ln w="12700">
              <a:noFill/>
              <a:miter lim="800000"/>
              <a:headEnd/>
              <a:tailEnd/>
            </a:ln>
            <a:effectLst/>
          </p:spPr>
          <p:txBody>
            <a:bodyPr wrap="none">
              <a:spAutoFit/>
            </a:bodyPr>
            <a:lstStyle/>
            <a:p>
              <a:r>
                <a:rPr lang="en-US">
                  <a:solidFill>
                    <a:schemeClr val="tx1"/>
                  </a:solidFill>
                </a:rPr>
                <a:t>Translation</a:t>
              </a:r>
            </a:p>
          </p:txBody>
        </p:sp>
        <p:sp>
          <p:nvSpPr>
            <p:cNvPr id="1710095" name="Line 15"/>
            <p:cNvSpPr>
              <a:spLocks noChangeShapeType="1"/>
            </p:cNvSpPr>
            <p:nvPr/>
          </p:nvSpPr>
          <p:spPr bwMode="auto">
            <a:xfrm>
              <a:off x="2352" y="2039"/>
              <a:ext cx="0" cy="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10096" name="Line 16"/>
            <p:cNvSpPr>
              <a:spLocks noChangeShapeType="1"/>
            </p:cNvSpPr>
            <p:nvPr/>
          </p:nvSpPr>
          <p:spPr bwMode="auto">
            <a:xfrm>
              <a:off x="2352" y="2567"/>
              <a:ext cx="0" cy="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10099" name="Line 19"/>
            <p:cNvSpPr>
              <a:spLocks noChangeShapeType="1"/>
            </p:cNvSpPr>
            <p:nvPr/>
          </p:nvSpPr>
          <p:spPr bwMode="auto">
            <a:xfrm>
              <a:off x="4416" y="2039"/>
              <a:ext cx="0" cy="768"/>
            </a:xfrm>
            <a:prstGeom prst="line">
              <a:avLst/>
            </a:prstGeom>
            <a:noFill/>
            <a:ln w="12700">
              <a:solidFill>
                <a:schemeClr val="tx1"/>
              </a:solidFill>
              <a:round/>
              <a:headEnd/>
              <a:tailEnd type="triangle" w="med" len="med"/>
            </a:ln>
            <a:effectLst/>
          </p:spPr>
          <p:txBody>
            <a:bodyPr/>
            <a:lstStyle/>
            <a:p>
              <a:endParaRPr lang="en-US"/>
            </a:p>
          </p:txBody>
        </p:sp>
      </p:grpSp>
      <p:sp>
        <p:nvSpPr>
          <p:cNvPr id="1710100" name="Rectangle 20"/>
          <p:cNvSpPr>
            <a:spLocks noGrp="1" noChangeArrowheads="1"/>
          </p:cNvSpPr>
          <p:nvPr>
            <p:ph type="body" idx="1"/>
          </p:nvPr>
        </p:nvSpPr>
        <p:spPr>
          <a:xfrm>
            <a:off x="533400" y="4876800"/>
            <a:ext cx="8153400" cy="1482725"/>
          </a:xfrm>
          <a:noFill/>
          <a:ln/>
        </p:spPr>
        <p:txBody>
          <a:bodyPr/>
          <a:lstStyle/>
          <a:p>
            <a:pPr marL="342900" indent="-342900">
              <a:lnSpc>
                <a:spcPct val="100000"/>
              </a:lnSpc>
              <a:spcBef>
                <a:spcPts val="600"/>
              </a:spcBef>
            </a:pPr>
            <a:r>
              <a:rPr lang="en-US" dirty="0"/>
              <a:t>So each memory request </a:t>
            </a:r>
            <a:r>
              <a:rPr lang="en-US" i="1" dirty="0"/>
              <a:t>first</a:t>
            </a:r>
            <a:r>
              <a:rPr lang="en-US" dirty="0"/>
              <a:t> requires an address </a:t>
            </a:r>
            <a:r>
              <a:rPr lang="en-US" dirty="0">
                <a:solidFill>
                  <a:schemeClr val="accent1"/>
                </a:solidFill>
              </a:rPr>
              <a:t>translation</a:t>
            </a:r>
            <a:r>
              <a:rPr lang="en-US" dirty="0"/>
              <a:t> from the virtual space to the physical space</a:t>
            </a:r>
          </a:p>
          <a:p>
            <a:pPr marL="742950" lvl="1" indent="-285750">
              <a:lnSpc>
                <a:spcPct val="100000"/>
              </a:lnSpc>
              <a:spcBef>
                <a:spcPts val="600"/>
              </a:spcBef>
            </a:pPr>
            <a:r>
              <a:rPr lang="en-US" dirty="0"/>
              <a:t>A virtual memory miss (i.e., when the page is not in physical memory) is called a </a:t>
            </a:r>
            <a:r>
              <a:rPr lang="en-US" dirty="0">
                <a:solidFill>
                  <a:schemeClr val="accent1"/>
                </a:solidFill>
              </a:rPr>
              <a:t>page fault</a:t>
            </a:r>
          </a:p>
        </p:txBody>
      </p:sp>
      <p:sp>
        <p:nvSpPr>
          <p:cNvPr id="1710101" name="Rectangle 21"/>
          <p:cNvSpPr>
            <a:spLocks noChangeArrowheads="1"/>
          </p:cNvSpPr>
          <p:nvPr/>
        </p:nvSpPr>
        <p:spPr bwMode="auto">
          <a:xfrm>
            <a:off x="533400" y="685800"/>
            <a:ext cx="81534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A </a:t>
            </a:r>
            <a:r>
              <a:rPr lang="en-US" sz="2400"/>
              <a:t>virtual address</a:t>
            </a:r>
            <a:r>
              <a:rPr lang="en-US" sz="2400">
                <a:solidFill>
                  <a:schemeClr val="tx1"/>
                </a:solidFill>
              </a:rPr>
              <a:t> is translated to a </a:t>
            </a:r>
            <a:r>
              <a:rPr lang="en-US" sz="2400"/>
              <a:t>physical address</a:t>
            </a:r>
            <a:r>
              <a:rPr lang="en-US" sz="2400">
                <a:solidFill>
                  <a:schemeClr val="tx1"/>
                </a:solidFill>
              </a:rPr>
              <a:t> by a combination of hardware and software</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0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101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0" name="Rectangle 2"/>
          <p:cNvSpPr>
            <a:spLocks noGrp="1" noChangeArrowheads="1"/>
          </p:cNvSpPr>
          <p:nvPr>
            <p:ph type="title"/>
          </p:nvPr>
        </p:nvSpPr>
        <p:spPr/>
        <p:txBody>
          <a:bodyPr/>
          <a:lstStyle/>
          <a:p>
            <a:r>
              <a:rPr lang="en-US"/>
              <a:t>Address Translation Mechanisms</a:t>
            </a:r>
          </a:p>
        </p:txBody>
      </p:sp>
      <p:sp>
        <p:nvSpPr>
          <p:cNvPr id="1753091" name="Rectangle 3"/>
          <p:cNvSpPr>
            <a:spLocks noChangeArrowheads="1"/>
          </p:cNvSpPr>
          <p:nvPr/>
        </p:nvSpPr>
        <p:spPr bwMode="auto">
          <a:xfrm>
            <a:off x="2362200" y="3114675"/>
            <a:ext cx="1752600" cy="2514600"/>
          </a:xfrm>
          <a:prstGeom prst="rect">
            <a:avLst/>
          </a:prstGeom>
          <a:noFill/>
          <a:ln w="12700">
            <a:solidFill>
              <a:schemeClr val="tx1"/>
            </a:solidFill>
            <a:miter lim="800000"/>
            <a:headEnd/>
            <a:tailEnd/>
          </a:ln>
          <a:effectLst/>
        </p:spPr>
        <p:txBody>
          <a:bodyPr wrap="none" anchor="ctr"/>
          <a:lstStyle/>
          <a:p>
            <a:endParaRPr lang="en-US"/>
          </a:p>
        </p:txBody>
      </p:sp>
      <p:sp>
        <p:nvSpPr>
          <p:cNvPr id="1753092" name="Line 4"/>
          <p:cNvSpPr>
            <a:spLocks noChangeShapeType="1"/>
          </p:cNvSpPr>
          <p:nvPr/>
        </p:nvSpPr>
        <p:spPr bwMode="auto">
          <a:xfrm>
            <a:off x="2362200" y="3343275"/>
            <a:ext cx="1752600" cy="0"/>
          </a:xfrm>
          <a:prstGeom prst="line">
            <a:avLst/>
          </a:prstGeom>
          <a:noFill/>
          <a:ln w="12700">
            <a:solidFill>
              <a:schemeClr val="tx1"/>
            </a:solidFill>
            <a:round/>
            <a:headEnd/>
            <a:tailEnd/>
          </a:ln>
          <a:effectLst/>
        </p:spPr>
        <p:txBody>
          <a:bodyPr/>
          <a:lstStyle/>
          <a:p>
            <a:endParaRPr lang="en-US"/>
          </a:p>
        </p:txBody>
      </p:sp>
      <p:sp>
        <p:nvSpPr>
          <p:cNvPr id="1753093" name="Line 5"/>
          <p:cNvSpPr>
            <a:spLocks noChangeShapeType="1"/>
          </p:cNvSpPr>
          <p:nvPr/>
        </p:nvSpPr>
        <p:spPr bwMode="auto">
          <a:xfrm>
            <a:off x="2362200" y="3571875"/>
            <a:ext cx="1752600" cy="0"/>
          </a:xfrm>
          <a:prstGeom prst="line">
            <a:avLst/>
          </a:prstGeom>
          <a:noFill/>
          <a:ln w="12700">
            <a:solidFill>
              <a:schemeClr val="tx1"/>
            </a:solidFill>
            <a:round/>
            <a:headEnd/>
            <a:tailEnd/>
          </a:ln>
          <a:effectLst/>
        </p:spPr>
        <p:txBody>
          <a:bodyPr/>
          <a:lstStyle/>
          <a:p>
            <a:endParaRPr lang="en-US"/>
          </a:p>
        </p:txBody>
      </p:sp>
      <p:sp>
        <p:nvSpPr>
          <p:cNvPr id="1753094" name="Line 6"/>
          <p:cNvSpPr>
            <a:spLocks noChangeShapeType="1"/>
          </p:cNvSpPr>
          <p:nvPr/>
        </p:nvSpPr>
        <p:spPr bwMode="auto">
          <a:xfrm>
            <a:off x="2362200" y="3800475"/>
            <a:ext cx="1752600" cy="0"/>
          </a:xfrm>
          <a:prstGeom prst="line">
            <a:avLst/>
          </a:prstGeom>
          <a:noFill/>
          <a:ln w="12700">
            <a:solidFill>
              <a:schemeClr val="tx1"/>
            </a:solidFill>
            <a:round/>
            <a:headEnd/>
            <a:tailEnd/>
          </a:ln>
          <a:effectLst/>
        </p:spPr>
        <p:txBody>
          <a:bodyPr/>
          <a:lstStyle/>
          <a:p>
            <a:endParaRPr lang="en-US"/>
          </a:p>
        </p:txBody>
      </p:sp>
      <p:sp>
        <p:nvSpPr>
          <p:cNvPr id="1753095" name="Line 7"/>
          <p:cNvSpPr>
            <a:spLocks noChangeShapeType="1"/>
          </p:cNvSpPr>
          <p:nvPr/>
        </p:nvSpPr>
        <p:spPr bwMode="auto">
          <a:xfrm>
            <a:off x="2362200" y="4029075"/>
            <a:ext cx="1752600" cy="0"/>
          </a:xfrm>
          <a:prstGeom prst="line">
            <a:avLst/>
          </a:prstGeom>
          <a:noFill/>
          <a:ln w="12700">
            <a:solidFill>
              <a:schemeClr val="tx1"/>
            </a:solidFill>
            <a:round/>
            <a:headEnd/>
            <a:tailEnd/>
          </a:ln>
          <a:effectLst/>
        </p:spPr>
        <p:txBody>
          <a:bodyPr/>
          <a:lstStyle/>
          <a:p>
            <a:endParaRPr lang="en-US"/>
          </a:p>
        </p:txBody>
      </p:sp>
      <p:sp>
        <p:nvSpPr>
          <p:cNvPr id="1753096" name="Line 8"/>
          <p:cNvSpPr>
            <a:spLocks noChangeShapeType="1"/>
          </p:cNvSpPr>
          <p:nvPr/>
        </p:nvSpPr>
        <p:spPr bwMode="auto">
          <a:xfrm>
            <a:off x="2362200" y="4257675"/>
            <a:ext cx="1752600" cy="0"/>
          </a:xfrm>
          <a:prstGeom prst="line">
            <a:avLst/>
          </a:prstGeom>
          <a:noFill/>
          <a:ln w="12700">
            <a:solidFill>
              <a:schemeClr val="tx1"/>
            </a:solidFill>
            <a:round/>
            <a:headEnd/>
            <a:tailEnd/>
          </a:ln>
          <a:effectLst/>
        </p:spPr>
        <p:txBody>
          <a:bodyPr/>
          <a:lstStyle/>
          <a:p>
            <a:endParaRPr lang="en-US"/>
          </a:p>
        </p:txBody>
      </p:sp>
      <p:sp>
        <p:nvSpPr>
          <p:cNvPr id="1753097" name="Line 9"/>
          <p:cNvSpPr>
            <a:spLocks noChangeShapeType="1"/>
          </p:cNvSpPr>
          <p:nvPr/>
        </p:nvSpPr>
        <p:spPr bwMode="auto">
          <a:xfrm>
            <a:off x="2362200" y="4486275"/>
            <a:ext cx="1752600" cy="0"/>
          </a:xfrm>
          <a:prstGeom prst="line">
            <a:avLst/>
          </a:prstGeom>
          <a:noFill/>
          <a:ln w="12700">
            <a:solidFill>
              <a:schemeClr val="tx1"/>
            </a:solidFill>
            <a:round/>
            <a:headEnd/>
            <a:tailEnd/>
          </a:ln>
          <a:effectLst/>
        </p:spPr>
        <p:txBody>
          <a:bodyPr/>
          <a:lstStyle/>
          <a:p>
            <a:endParaRPr lang="en-US"/>
          </a:p>
        </p:txBody>
      </p:sp>
      <p:sp>
        <p:nvSpPr>
          <p:cNvPr id="1753098" name="Line 10"/>
          <p:cNvSpPr>
            <a:spLocks noChangeShapeType="1"/>
          </p:cNvSpPr>
          <p:nvPr/>
        </p:nvSpPr>
        <p:spPr bwMode="auto">
          <a:xfrm>
            <a:off x="2362200" y="4714875"/>
            <a:ext cx="1752600" cy="0"/>
          </a:xfrm>
          <a:prstGeom prst="line">
            <a:avLst/>
          </a:prstGeom>
          <a:noFill/>
          <a:ln w="12700">
            <a:solidFill>
              <a:schemeClr val="tx1"/>
            </a:solidFill>
            <a:round/>
            <a:headEnd/>
            <a:tailEnd/>
          </a:ln>
          <a:effectLst/>
        </p:spPr>
        <p:txBody>
          <a:bodyPr/>
          <a:lstStyle/>
          <a:p>
            <a:endParaRPr lang="en-US"/>
          </a:p>
        </p:txBody>
      </p:sp>
      <p:sp>
        <p:nvSpPr>
          <p:cNvPr id="1753099" name="Line 11"/>
          <p:cNvSpPr>
            <a:spLocks noChangeShapeType="1"/>
          </p:cNvSpPr>
          <p:nvPr/>
        </p:nvSpPr>
        <p:spPr bwMode="auto">
          <a:xfrm>
            <a:off x="2362200" y="4943475"/>
            <a:ext cx="1752600" cy="0"/>
          </a:xfrm>
          <a:prstGeom prst="line">
            <a:avLst/>
          </a:prstGeom>
          <a:noFill/>
          <a:ln w="12700">
            <a:solidFill>
              <a:schemeClr val="tx1"/>
            </a:solidFill>
            <a:round/>
            <a:headEnd/>
            <a:tailEnd/>
          </a:ln>
          <a:effectLst/>
        </p:spPr>
        <p:txBody>
          <a:bodyPr/>
          <a:lstStyle/>
          <a:p>
            <a:endParaRPr lang="en-US"/>
          </a:p>
        </p:txBody>
      </p:sp>
      <p:sp>
        <p:nvSpPr>
          <p:cNvPr id="1753100" name="Line 12"/>
          <p:cNvSpPr>
            <a:spLocks noChangeShapeType="1"/>
          </p:cNvSpPr>
          <p:nvPr/>
        </p:nvSpPr>
        <p:spPr bwMode="auto">
          <a:xfrm>
            <a:off x="2362200" y="5172075"/>
            <a:ext cx="1752600" cy="0"/>
          </a:xfrm>
          <a:prstGeom prst="line">
            <a:avLst/>
          </a:prstGeom>
          <a:noFill/>
          <a:ln w="12700">
            <a:solidFill>
              <a:schemeClr val="tx1"/>
            </a:solidFill>
            <a:round/>
            <a:headEnd/>
            <a:tailEnd/>
          </a:ln>
          <a:effectLst/>
        </p:spPr>
        <p:txBody>
          <a:bodyPr/>
          <a:lstStyle/>
          <a:p>
            <a:endParaRPr lang="en-US"/>
          </a:p>
        </p:txBody>
      </p:sp>
      <p:sp>
        <p:nvSpPr>
          <p:cNvPr id="1753101" name="Line 13"/>
          <p:cNvSpPr>
            <a:spLocks noChangeShapeType="1"/>
          </p:cNvSpPr>
          <p:nvPr/>
        </p:nvSpPr>
        <p:spPr bwMode="auto">
          <a:xfrm>
            <a:off x="2362200" y="5400675"/>
            <a:ext cx="1752600" cy="0"/>
          </a:xfrm>
          <a:prstGeom prst="line">
            <a:avLst/>
          </a:prstGeom>
          <a:noFill/>
          <a:ln w="12700">
            <a:solidFill>
              <a:schemeClr val="tx1"/>
            </a:solidFill>
            <a:round/>
            <a:headEnd/>
            <a:tailEnd/>
          </a:ln>
          <a:effectLst/>
        </p:spPr>
        <p:txBody>
          <a:bodyPr/>
          <a:lstStyle/>
          <a:p>
            <a:endParaRPr lang="en-US"/>
          </a:p>
        </p:txBody>
      </p:sp>
      <p:sp>
        <p:nvSpPr>
          <p:cNvPr id="1753102" name="Rectangle 14"/>
          <p:cNvSpPr>
            <a:spLocks noChangeArrowheads="1"/>
          </p:cNvSpPr>
          <p:nvPr/>
        </p:nvSpPr>
        <p:spPr bwMode="auto">
          <a:xfrm>
            <a:off x="6629400" y="2871788"/>
            <a:ext cx="1524000" cy="1828800"/>
          </a:xfrm>
          <a:prstGeom prst="rect">
            <a:avLst/>
          </a:prstGeom>
          <a:noFill/>
          <a:ln w="12700">
            <a:solidFill>
              <a:schemeClr val="tx1"/>
            </a:solidFill>
            <a:miter lim="800000"/>
            <a:headEnd/>
            <a:tailEnd/>
          </a:ln>
          <a:effectLst/>
        </p:spPr>
        <p:txBody>
          <a:bodyPr wrap="none" anchor="ctr"/>
          <a:lstStyle/>
          <a:p>
            <a:endParaRPr lang="en-US"/>
          </a:p>
        </p:txBody>
      </p:sp>
      <p:sp>
        <p:nvSpPr>
          <p:cNvPr id="1753103" name="Line 15"/>
          <p:cNvSpPr>
            <a:spLocks noChangeShapeType="1"/>
          </p:cNvSpPr>
          <p:nvPr/>
        </p:nvSpPr>
        <p:spPr bwMode="auto">
          <a:xfrm>
            <a:off x="6629400" y="3100388"/>
            <a:ext cx="1524000" cy="0"/>
          </a:xfrm>
          <a:prstGeom prst="line">
            <a:avLst/>
          </a:prstGeom>
          <a:noFill/>
          <a:ln w="12700">
            <a:solidFill>
              <a:schemeClr val="tx1"/>
            </a:solidFill>
            <a:round/>
            <a:headEnd/>
            <a:tailEnd/>
          </a:ln>
          <a:effectLst/>
        </p:spPr>
        <p:txBody>
          <a:bodyPr/>
          <a:lstStyle/>
          <a:p>
            <a:endParaRPr lang="en-US"/>
          </a:p>
        </p:txBody>
      </p:sp>
      <p:sp>
        <p:nvSpPr>
          <p:cNvPr id="1753104" name="Line 16"/>
          <p:cNvSpPr>
            <a:spLocks noChangeShapeType="1"/>
          </p:cNvSpPr>
          <p:nvPr/>
        </p:nvSpPr>
        <p:spPr bwMode="auto">
          <a:xfrm>
            <a:off x="6629400" y="3328988"/>
            <a:ext cx="1524000" cy="0"/>
          </a:xfrm>
          <a:prstGeom prst="line">
            <a:avLst/>
          </a:prstGeom>
          <a:noFill/>
          <a:ln w="12700">
            <a:solidFill>
              <a:schemeClr val="tx1"/>
            </a:solidFill>
            <a:round/>
            <a:headEnd/>
            <a:tailEnd/>
          </a:ln>
          <a:effectLst/>
        </p:spPr>
        <p:txBody>
          <a:bodyPr/>
          <a:lstStyle/>
          <a:p>
            <a:endParaRPr lang="en-US"/>
          </a:p>
        </p:txBody>
      </p:sp>
      <p:sp>
        <p:nvSpPr>
          <p:cNvPr id="1753105" name="Line 17"/>
          <p:cNvSpPr>
            <a:spLocks noChangeShapeType="1"/>
          </p:cNvSpPr>
          <p:nvPr/>
        </p:nvSpPr>
        <p:spPr bwMode="auto">
          <a:xfrm>
            <a:off x="6629400" y="3557588"/>
            <a:ext cx="1524000" cy="0"/>
          </a:xfrm>
          <a:prstGeom prst="line">
            <a:avLst/>
          </a:prstGeom>
          <a:noFill/>
          <a:ln w="12700">
            <a:solidFill>
              <a:schemeClr val="tx1"/>
            </a:solidFill>
            <a:round/>
            <a:headEnd/>
            <a:tailEnd/>
          </a:ln>
          <a:effectLst/>
        </p:spPr>
        <p:txBody>
          <a:bodyPr/>
          <a:lstStyle/>
          <a:p>
            <a:endParaRPr lang="en-US"/>
          </a:p>
        </p:txBody>
      </p:sp>
      <p:sp>
        <p:nvSpPr>
          <p:cNvPr id="1753106" name="Line 18"/>
          <p:cNvSpPr>
            <a:spLocks noChangeShapeType="1"/>
          </p:cNvSpPr>
          <p:nvPr/>
        </p:nvSpPr>
        <p:spPr bwMode="auto">
          <a:xfrm>
            <a:off x="6629400" y="3786188"/>
            <a:ext cx="1524000" cy="0"/>
          </a:xfrm>
          <a:prstGeom prst="line">
            <a:avLst/>
          </a:prstGeom>
          <a:noFill/>
          <a:ln w="12700">
            <a:solidFill>
              <a:schemeClr val="tx1"/>
            </a:solidFill>
            <a:round/>
            <a:headEnd/>
            <a:tailEnd/>
          </a:ln>
          <a:effectLst/>
        </p:spPr>
        <p:txBody>
          <a:bodyPr/>
          <a:lstStyle/>
          <a:p>
            <a:endParaRPr lang="en-US"/>
          </a:p>
        </p:txBody>
      </p:sp>
      <p:sp>
        <p:nvSpPr>
          <p:cNvPr id="1753107" name="Line 19"/>
          <p:cNvSpPr>
            <a:spLocks noChangeShapeType="1"/>
          </p:cNvSpPr>
          <p:nvPr/>
        </p:nvSpPr>
        <p:spPr bwMode="auto">
          <a:xfrm>
            <a:off x="6629400" y="4014788"/>
            <a:ext cx="1524000" cy="0"/>
          </a:xfrm>
          <a:prstGeom prst="line">
            <a:avLst/>
          </a:prstGeom>
          <a:noFill/>
          <a:ln w="12700">
            <a:solidFill>
              <a:schemeClr val="tx1"/>
            </a:solidFill>
            <a:round/>
            <a:headEnd/>
            <a:tailEnd/>
          </a:ln>
          <a:effectLst/>
        </p:spPr>
        <p:txBody>
          <a:bodyPr/>
          <a:lstStyle/>
          <a:p>
            <a:endParaRPr lang="en-US"/>
          </a:p>
        </p:txBody>
      </p:sp>
      <p:sp>
        <p:nvSpPr>
          <p:cNvPr id="1753108" name="Line 20"/>
          <p:cNvSpPr>
            <a:spLocks noChangeShapeType="1"/>
          </p:cNvSpPr>
          <p:nvPr/>
        </p:nvSpPr>
        <p:spPr bwMode="auto">
          <a:xfrm>
            <a:off x="6629400" y="4243388"/>
            <a:ext cx="1524000" cy="0"/>
          </a:xfrm>
          <a:prstGeom prst="line">
            <a:avLst/>
          </a:prstGeom>
          <a:noFill/>
          <a:ln w="12700">
            <a:solidFill>
              <a:schemeClr val="tx1"/>
            </a:solidFill>
            <a:round/>
            <a:headEnd/>
            <a:tailEnd/>
          </a:ln>
          <a:effectLst/>
        </p:spPr>
        <p:txBody>
          <a:bodyPr/>
          <a:lstStyle/>
          <a:p>
            <a:endParaRPr lang="en-US"/>
          </a:p>
        </p:txBody>
      </p:sp>
      <p:sp>
        <p:nvSpPr>
          <p:cNvPr id="1753109" name="Line 21"/>
          <p:cNvSpPr>
            <a:spLocks noChangeShapeType="1"/>
          </p:cNvSpPr>
          <p:nvPr/>
        </p:nvSpPr>
        <p:spPr bwMode="auto">
          <a:xfrm>
            <a:off x="6629400" y="4471988"/>
            <a:ext cx="1524000" cy="0"/>
          </a:xfrm>
          <a:prstGeom prst="line">
            <a:avLst/>
          </a:prstGeom>
          <a:noFill/>
          <a:ln w="12700">
            <a:solidFill>
              <a:schemeClr val="tx1"/>
            </a:solidFill>
            <a:round/>
            <a:headEnd/>
            <a:tailEnd/>
          </a:ln>
          <a:effectLst/>
        </p:spPr>
        <p:txBody>
          <a:bodyPr/>
          <a:lstStyle/>
          <a:p>
            <a:endParaRPr lang="en-US"/>
          </a:p>
        </p:txBody>
      </p:sp>
      <p:sp>
        <p:nvSpPr>
          <p:cNvPr id="1753110" name="AutoShape 22"/>
          <p:cNvSpPr>
            <a:spLocks noChangeArrowheads="1"/>
          </p:cNvSpPr>
          <p:nvPr/>
        </p:nvSpPr>
        <p:spPr bwMode="auto">
          <a:xfrm>
            <a:off x="6553200" y="5005388"/>
            <a:ext cx="1828800" cy="1371600"/>
          </a:xfrm>
          <a:prstGeom prst="can">
            <a:avLst>
              <a:gd name="adj" fmla="val 16574"/>
            </a:avLst>
          </a:prstGeom>
          <a:noFill/>
          <a:ln w="12700">
            <a:solidFill>
              <a:schemeClr val="tx1"/>
            </a:solidFill>
            <a:round/>
            <a:headEnd/>
            <a:tailEnd/>
          </a:ln>
          <a:effectLst/>
        </p:spPr>
        <p:txBody>
          <a:bodyPr wrap="none" anchor="ctr"/>
          <a:lstStyle/>
          <a:p>
            <a:endParaRPr lang="en-US"/>
          </a:p>
        </p:txBody>
      </p:sp>
      <p:sp>
        <p:nvSpPr>
          <p:cNvPr id="1753111" name="Text Box 23"/>
          <p:cNvSpPr txBox="1">
            <a:spLocks noChangeArrowheads="1"/>
          </p:cNvSpPr>
          <p:nvPr/>
        </p:nvSpPr>
        <p:spPr bwMode="auto">
          <a:xfrm>
            <a:off x="2598738" y="2590800"/>
            <a:ext cx="1446212" cy="581025"/>
          </a:xfrm>
          <a:prstGeom prst="rect">
            <a:avLst/>
          </a:prstGeom>
          <a:noFill/>
          <a:ln w="12700">
            <a:noFill/>
            <a:miter lim="800000"/>
            <a:headEnd/>
            <a:tailEnd/>
          </a:ln>
          <a:effectLst/>
        </p:spPr>
        <p:txBody>
          <a:bodyPr wrap="none">
            <a:spAutoFit/>
          </a:bodyPr>
          <a:lstStyle/>
          <a:p>
            <a:pPr algn="ctr"/>
            <a:r>
              <a:rPr lang="en-US" sz="1600">
                <a:solidFill>
                  <a:schemeClr val="tx1"/>
                </a:solidFill>
              </a:rPr>
              <a:t>Physical page</a:t>
            </a:r>
          </a:p>
          <a:p>
            <a:pPr algn="ctr"/>
            <a:r>
              <a:rPr lang="en-US" sz="1600">
                <a:solidFill>
                  <a:schemeClr val="tx1"/>
                </a:solidFill>
              </a:rPr>
              <a:t>base addr</a:t>
            </a:r>
          </a:p>
        </p:txBody>
      </p:sp>
      <p:sp>
        <p:nvSpPr>
          <p:cNvPr id="1753112" name="Text Box 24"/>
          <p:cNvSpPr txBox="1">
            <a:spLocks noChangeArrowheads="1"/>
          </p:cNvSpPr>
          <p:nvPr/>
        </p:nvSpPr>
        <p:spPr bwMode="auto">
          <a:xfrm>
            <a:off x="6502400" y="4638675"/>
            <a:ext cx="16573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753113" name="Line 25"/>
          <p:cNvSpPr>
            <a:spLocks noChangeShapeType="1"/>
          </p:cNvSpPr>
          <p:nvPr/>
        </p:nvSpPr>
        <p:spPr bwMode="auto">
          <a:xfrm>
            <a:off x="3124200" y="3252788"/>
            <a:ext cx="3511550" cy="10144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4" name="Line 26"/>
          <p:cNvSpPr>
            <a:spLocks noChangeShapeType="1"/>
          </p:cNvSpPr>
          <p:nvPr/>
        </p:nvSpPr>
        <p:spPr bwMode="auto">
          <a:xfrm flipV="1">
            <a:off x="3124200" y="2895600"/>
            <a:ext cx="3511550" cy="5857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5" name="Line 27"/>
          <p:cNvSpPr>
            <a:spLocks noChangeShapeType="1"/>
          </p:cNvSpPr>
          <p:nvPr/>
        </p:nvSpPr>
        <p:spPr bwMode="auto">
          <a:xfrm flipV="1">
            <a:off x="3124200" y="3581400"/>
            <a:ext cx="3511550" cy="52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6" name="Line 28"/>
          <p:cNvSpPr>
            <a:spLocks noChangeShapeType="1"/>
          </p:cNvSpPr>
          <p:nvPr/>
        </p:nvSpPr>
        <p:spPr bwMode="auto">
          <a:xfrm>
            <a:off x="3124200" y="4548188"/>
            <a:ext cx="3657600" cy="9144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7" name="Line 29"/>
          <p:cNvSpPr>
            <a:spLocks noChangeShapeType="1"/>
          </p:cNvSpPr>
          <p:nvPr/>
        </p:nvSpPr>
        <p:spPr bwMode="auto">
          <a:xfrm>
            <a:off x="3124200" y="3862388"/>
            <a:ext cx="3511550" cy="633412"/>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8" name="Line 30"/>
          <p:cNvSpPr>
            <a:spLocks noChangeShapeType="1"/>
          </p:cNvSpPr>
          <p:nvPr/>
        </p:nvSpPr>
        <p:spPr bwMode="auto">
          <a:xfrm flipV="1">
            <a:off x="3124200" y="3124200"/>
            <a:ext cx="3511550" cy="9667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19" name="Line 31"/>
          <p:cNvSpPr>
            <a:spLocks noChangeShapeType="1"/>
          </p:cNvSpPr>
          <p:nvPr/>
        </p:nvSpPr>
        <p:spPr bwMode="auto">
          <a:xfrm flipV="1">
            <a:off x="3124200" y="3810000"/>
            <a:ext cx="3511550" cy="5095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0" name="Line 32"/>
          <p:cNvSpPr>
            <a:spLocks noChangeShapeType="1"/>
          </p:cNvSpPr>
          <p:nvPr/>
        </p:nvSpPr>
        <p:spPr bwMode="auto">
          <a:xfrm flipV="1">
            <a:off x="3124200" y="4038600"/>
            <a:ext cx="3511550" cy="814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1" name="Line 33"/>
          <p:cNvSpPr>
            <a:spLocks noChangeShapeType="1"/>
          </p:cNvSpPr>
          <p:nvPr/>
        </p:nvSpPr>
        <p:spPr bwMode="auto">
          <a:xfrm>
            <a:off x="3124200" y="5081588"/>
            <a:ext cx="3657600" cy="6858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2" name="Line 34"/>
          <p:cNvSpPr>
            <a:spLocks noChangeShapeType="1"/>
          </p:cNvSpPr>
          <p:nvPr/>
        </p:nvSpPr>
        <p:spPr bwMode="auto">
          <a:xfrm flipV="1">
            <a:off x="3124200" y="3352800"/>
            <a:ext cx="3511550" cy="1957388"/>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3" name="Line 35"/>
          <p:cNvSpPr>
            <a:spLocks noChangeShapeType="1"/>
          </p:cNvSpPr>
          <p:nvPr/>
        </p:nvSpPr>
        <p:spPr bwMode="auto">
          <a:xfrm>
            <a:off x="3124200" y="5462588"/>
            <a:ext cx="3657600" cy="6858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1753124" name="Rectangle 36"/>
          <p:cNvSpPr>
            <a:spLocks noChangeArrowheads="1"/>
          </p:cNvSpPr>
          <p:nvPr/>
        </p:nvSpPr>
        <p:spPr bwMode="auto">
          <a:xfrm>
            <a:off x="6705600" y="53863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53125" name="Rectangle 37"/>
          <p:cNvSpPr>
            <a:spLocks noChangeArrowheads="1"/>
          </p:cNvSpPr>
          <p:nvPr/>
        </p:nvSpPr>
        <p:spPr bwMode="auto">
          <a:xfrm>
            <a:off x="6705600" y="56911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53126" name="Rectangle 38"/>
          <p:cNvSpPr>
            <a:spLocks noChangeArrowheads="1"/>
          </p:cNvSpPr>
          <p:nvPr/>
        </p:nvSpPr>
        <p:spPr bwMode="auto">
          <a:xfrm>
            <a:off x="6705600" y="5995988"/>
            <a:ext cx="1524000" cy="228600"/>
          </a:xfrm>
          <a:prstGeom prst="rect">
            <a:avLst/>
          </a:prstGeom>
          <a:noFill/>
          <a:ln w="12700">
            <a:solidFill>
              <a:schemeClr val="tx1"/>
            </a:solidFill>
            <a:miter lim="800000"/>
            <a:headEnd/>
            <a:tailEnd/>
          </a:ln>
          <a:effectLst/>
        </p:spPr>
        <p:txBody>
          <a:bodyPr wrap="none" anchor="ctr"/>
          <a:lstStyle/>
          <a:p>
            <a:endParaRPr lang="en-US"/>
          </a:p>
        </p:txBody>
      </p:sp>
      <p:sp>
        <p:nvSpPr>
          <p:cNvPr id="1753127" name="Line 39"/>
          <p:cNvSpPr>
            <a:spLocks noChangeShapeType="1"/>
          </p:cNvSpPr>
          <p:nvPr/>
        </p:nvSpPr>
        <p:spPr bwMode="auto">
          <a:xfrm>
            <a:off x="2590800" y="3114675"/>
            <a:ext cx="0" cy="2514600"/>
          </a:xfrm>
          <a:prstGeom prst="line">
            <a:avLst/>
          </a:prstGeom>
          <a:noFill/>
          <a:ln w="12700">
            <a:solidFill>
              <a:schemeClr val="tx1"/>
            </a:solidFill>
            <a:round/>
            <a:headEnd/>
            <a:tailEnd/>
          </a:ln>
          <a:effectLst/>
        </p:spPr>
        <p:txBody>
          <a:bodyPr/>
          <a:lstStyle/>
          <a:p>
            <a:endParaRPr lang="en-US"/>
          </a:p>
        </p:txBody>
      </p:sp>
      <p:sp>
        <p:nvSpPr>
          <p:cNvPr id="1753128" name="Text Box 40"/>
          <p:cNvSpPr txBox="1">
            <a:spLocks noChangeArrowheads="1"/>
          </p:cNvSpPr>
          <p:nvPr/>
        </p:nvSpPr>
        <p:spPr bwMode="auto">
          <a:xfrm>
            <a:off x="6705600" y="6300788"/>
            <a:ext cx="1555750" cy="366712"/>
          </a:xfrm>
          <a:prstGeom prst="rect">
            <a:avLst/>
          </a:prstGeom>
          <a:noFill/>
          <a:ln w="12700">
            <a:noFill/>
            <a:miter lim="800000"/>
            <a:headEnd/>
            <a:tailEnd/>
          </a:ln>
          <a:effectLst/>
        </p:spPr>
        <p:txBody>
          <a:bodyPr wrap="none">
            <a:spAutoFit/>
          </a:bodyPr>
          <a:lstStyle/>
          <a:p>
            <a:r>
              <a:rPr lang="en-US" b="1">
                <a:solidFill>
                  <a:schemeClr val="tx1"/>
                </a:solidFill>
              </a:rPr>
              <a:t>Disk storage</a:t>
            </a:r>
          </a:p>
        </p:txBody>
      </p:sp>
      <p:sp>
        <p:nvSpPr>
          <p:cNvPr id="1753129" name="Rectangle 41"/>
          <p:cNvSpPr>
            <a:spLocks noChangeArrowheads="1"/>
          </p:cNvSpPr>
          <p:nvPr/>
        </p:nvSpPr>
        <p:spPr bwMode="auto">
          <a:xfrm>
            <a:off x="1066800" y="1066800"/>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53130" name="Text Box 42"/>
          <p:cNvSpPr txBox="1">
            <a:spLocks noChangeArrowheads="1"/>
          </p:cNvSpPr>
          <p:nvPr/>
        </p:nvSpPr>
        <p:spPr bwMode="auto">
          <a:xfrm>
            <a:off x="844550" y="762000"/>
            <a:ext cx="1593850" cy="366713"/>
          </a:xfrm>
          <a:prstGeom prst="rect">
            <a:avLst/>
          </a:prstGeom>
          <a:noFill/>
          <a:ln w="12700">
            <a:noFill/>
            <a:miter lim="800000"/>
            <a:headEnd/>
            <a:tailEnd/>
          </a:ln>
          <a:effectLst/>
        </p:spPr>
        <p:txBody>
          <a:bodyPr wrap="none">
            <a:spAutoFit/>
          </a:bodyPr>
          <a:lstStyle/>
          <a:p>
            <a:r>
              <a:rPr lang="en-US">
                <a:solidFill>
                  <a:schemeClr val="tx1"/>
                </a:solidFill>
              </a:rPr>
              <a:t>Virtual page #</a:t>
            </a:r>
          </a:p>
        </p:txBody>
      </p:sp>
      <p:sp>
        <p:nvSpPr>
          <p:cNvPr id="1753131" name="Text Box 43"/>
          <p:cNvSpPr txBox="1">
            <a:spLocks noChangeArrowheads="1"/>
          </p:cNvSpPr>
          <p:nvPr/>
        </p:nvSpPr>
        <p:spPr bwMode="auto">
          <a:xfrm>
            <a:off x="2330450" y="2833688"/>
            <a:ext cx="319088" cy="336550"/>
          </a:xfrm>
          <a:prstGeom prst="rect">
            <a:avLst/>
          </a:prstGeom>
          <a:noFill/>
          <a:ln w="12700">
            <a:noFill/>
            <a:miter lim="800000"/>
            <a:headEnd/>
            <a:tailEnd/>
          </a:ln>
          <a:effectLst/>
        </p:spPr>
        <p:txBody>
          <a:bodyPr wrap="none">
            <a:spAutoFit/>
          </a:bodyPr>
          <a:lstStyle/>
          <a:p>
            <a:r>
              <a:rPr lang="en-US" sz="1600">
                <a:solidFill>
                  <a:schemeClr val="tx1"/>
                </a:solidFill>
              </a:rPr>
              <a:t>V</a:t>
            </a:r>
          </a:p>
        </p:txBody>
      </p:sp>
      <p:sp>
        <p:nvSpPr>
          <p:cNvPr id="1753132" name="Text Box 44"/>
          <p:cNvSpPr txBox="1">
            <a:spLocks noChangeArrowheads="1"/>
          </p:cNvSpPr>
          <p:nvPr/>
        </p:nvSpPr>
        <p:spPr bwMode="auto">
          <a:xfrm>
            <a:off x="2376488" y="3074988"/>
            <a:ext cx="290512" cy="2606675"/>
          </a:xfrm>
          <a:prstGeom prst="rect">
            <a:avLst/>
          </a:prstGeom>
          <a:noFill/>
          <a:ln w="12700">
            <a:noFill/>
            <a:miter lim="800000"/>
            <a:headEnd/>
            <a:tailEnd/>
          </a:ln>
          <a:effectLst/>
        </p:spPr>
        <p:txBody>
          <a:bodyPr wrap="none">
            <a:spAutoFit/>
          </a:bodyPr>
          <a:lstStyle/>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1</a:t>
            </a:r>
          </a:p>
          <a:p>
            <a:r>
              <a:rPr lang="en-US" sz="1500">
                <a:solidFill>
                  <a:schemeClr val="tx1"/>
                </a:solidFill>
              </a:rPr>
              <a:t>0</a:t>
            </a:r>
          </a:p>
          <a:p>
            <a:r>
              <a:rPr lang="en-US" sz="1500">
                <a:solidFill>
                  <a:schemeClr val="tx1"/>
                </a:solidFill>
              </a:rPr>
              <a:t>1</a:t>
            </a:r>
          </a:p>
          <a:p>
            <a:r>
              <a:rPr lang="en-US" sz="1500">
                <a:solidFill>
                  <a:schemeClr val="tx1"/>
                </a:solidFill>
              </a:rPr>
              <a:t>0</a:t>
            </a:r>
          </a:p>
          <a:p>
            <a:r>
              <a:rPr lang="en-US" sz="1500">
                <a:solidFill>
                  <a:schemeClr val="tx1"/>
                </a:solidFill>
              </a:rPr>
              <a:t>1</a:t>
            </a:r>
          </a:p>
          <a:p>
            <a:r>
              <a:rPr lang="en-US" sz="1500">
                <a:solidFill>
                  <a:schemeClr val="tx1"/>
                </a:solidFill>
              </a:rPr>
              <a:t>0</a:t>
            </a:r>
          </a:p>
        </p:txBody>
      </p:sp>
      <p:sp>
        <p:nvSpPr>
          <p:cNvPr id="1753152" name="Text Box 64"/>
          <p:cNvSpPr txBox="1">
            <a:spLocks noChangeArrowheads="1"/>
          </p:cNvSpPr>
          <p:nvPr/>
        </p:nvSpPr>
        <p:spPr bwMode="auto">
          <a:xfrm>
            <a:off x="2387600" y="5691188"/>
            <a:ext cx="1962150" cy="641350"/>
          </a:xfrm>
          <a:prstGeom prst="rect">
            <a:avLst/>
          </a:prstGeom>
          <a:noFill/>
          <a:ln w="12700">
            <a:noFill/>
            <a:miter lim="800000"/>
            <a:headEnd/>
            <a:tailEnd/>
          </a:ln>
          <a:effectLst/>
        </p:spPr>
        <p:txBody>
          <a:bodyPr wrap="none">
            <a:spAutoFit/>
          </a:bodyPr>
          <a:lstStyle/>
          <a:p>
            <a:pPr algn="ctr"/>
            <a:r>
              <a:rPr lang="en-US" b="1">
                <a:solidFill>
                  <a:schemeClr val="tx1"/>
                </a:solidFill>
              </a:rPr>
              <a:t>Page Table</a:t>
            </a:r>
          </a:p>
          <a:p>
            <a:pPr algn="ctr"/>
            <a:r>
              <a:rPr lang="en-US">
                <a:solidFill>
                  <a:schemeClr val="tx1"/>
                </a:solidFill>
              </a:rPr>
              <a:t>(in main memory)</a:t>
            </a:r>
          </a:p>
        </p:txBody>
      </p:sp>
      <p:grpSp>
        <p:nvGrpSpPr>
          <p:cNvPr id="2" name="Group 82"/>
          <p:cNvGrpSpPr>
            <a:grpSpLocks/>
          </p:cNvGrpSpPr>
          <p:nvPr/>
        </p:nvGrpSpPr>
        <p:grpSpPr bwMode="auto">
          <a:xfrm>
            <a:off x="1600200" y="1295400"/>
            <a:ext cx="762000" cy="2590800"/>
            <a:chOff x="764" y="816"/>
            <a:chExt cx="480" cy="1632"/>
          </a:xfrm>
        </p:grpSpPr>
        <p:sp>
          <p:nvSpPr>
            <p:cNvPr id="1753133" name="Line 45"/>
            <p:cNvSpPr>
              <a:spLocks noChangeShapeType="1"/>
            </p:cNvSpPr>
            <p:nvPr/>
          </p:nvSpPr>
          <p:spPr bwMode="auto">
            <a:xfrm>
              <a:off x="764" y="2448"/>
              <a:ext cx="480" cy="0"/>
            </a:xfrm>
            <a:prstGeom prst="line">
              <a:avLst/>
            </a:prstGeom>
            <a:noFill/>
            <a:ln w="12700">
              <a:solidFill>
                <a:schemeClr val="tx1"/>
              </a:solidFill>
              <a:round/>
              <a:headEnd/>
              <a:tailEnd type="triangle" w="med" len="med"/>
            </a:ln>
            <a:effectLst/>
          </p:spPr>
          <p:txBody>
            <a:bodyPr/>
            <a:lstStyle/>
            <a:p>
              <a:endParaRPr lang="en-US"/>
            </a:p>
          </p:txBody>
        </p:sp>
        <p:sp>
          <p:nvSpPr>
            <p:cNvPr id="1753158" name="Line 70"/>
            <p:cNvSpPr>
              <a:spLocks noChangeShapeType="1"/>
            </p:cNvSpPr>
            <p:nvPr/>
          </p:nvSpPr>
          <p:spPr bwMode="auto">
            <a:xfrm>
              <a:off x="768" y="816"/>
              <a:ext cx="0" cy="1632"/>
            </a:xfrm>
            <a:prstGeom prst="line">
              <a:avLst/>
            </a:prstGeom>
            <a:noFill/>
            <a:ln w="12700">
              <a:solidFill>
                <a:schemeClr val="tx1"/>
              </a:solidFill>
              <a:round/>
              <a:headEnd/>
              <a:tailEnd/>
            </a:ln>
            <a:effectLst/>
          </p:spPr>
          <p:txBody>
            <a:bodyPr/>
            <a:lstStyle/>
            <a:p>
              <a:endParaRPr lang="en-US"/>
            </a:p>
          </p:txBody>
        </p:sp>
      </p:grpSp>
      <p:sp>
        <p:nvSpPr>
          <p:cNvPr id="1753159" name="Rectangle 71"/>
          <p:cNvSpPr>
            <a:spLocks noChangeArrowheads="1"/>
          </p:cNvSpPr>
          <p:nvPr/>
        </p:nvSpPr>
        <p:spPr bwMode="auto">
          <a:xfrm>
            <a:off x="2368550" y="1066800"/>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53160" name="Text Box 72"/>
          <p:cNvSpPr txBox="1">
            <a:spLocks noChangeArrowheads="1"/>
          </p:cNvSpPr>
          <p:nvPr/>
        </p:nvSpPr>
        <p:spPr bwMode="auto">
          <a:xfrm>
            <a:off x="2489200" y="762000"/>
            <a:ext cx="793750" cy="366713"/>
          </a:xfrm>
          <a:prstGeom prst="rect">
            <a:avLst/>
          </a:prstGeom>
          <a:noFill/>
          <a:ln w="12700">
            <a:noFill/>
            <a:miter lim="800000"/>
            <a:headEnd/>
            <a:tailEnd/>
          </a:ln>
          <a:effectLst/>
        </p:spPr>
        <p:txBody>
          <a:bodyPr wrap="none">
            <a:spAutoFit/>
          </a:bodyPr>
          <a:lstStyle/>
          <a:p>
            <a:r>
              <a:rPr lang="en-US">
                <a:solidFill>
                  <a:schemeClr val="tx1"/>
                </a:solidFill>
              </a:rPr>
              <a:t>Offset</a:t>
            </a:r>
          </a:p>
        </p:txBody>
      </p:sp>
      <p:sp>
        <p:nvSpPr>
          <p:cNvPr id="1753161" name="Line 73"/>
          <p:cNvSpPr>
            <a:spLocks noChangeShapeType="1"/>
          </p:cNvSpPr>
          <p:nvPr/>
        </p:nvSpPr>
        <p:spPr bwMode="auto">
          <a:xfrm flipV="1">
            <a:off x="3435350" y="2286000"/>
            <a:ext cx="0" cy="1600200"/>
          </a:xfrm>
          <a:prstGeom prst="line">
            <a:avLst/>
          </a:prstGeom>
          <a:noFill/>
          <a:ln w="12700">
            <a:solidFill>
              <a:schemeClr val="tx1"/>
            </a:solidFill>
            <a:round/>
            <a:headEnd/>
            <a:tailEnd type="triangle" w="med" len="med"/>
          </a:ln>
          <a:effectLst/>
        </p:spPr>
        <p:txBody>
          <a:bodyPr/>
          <a:lstStyle/>
          <a:p>
            <a:endParaRPr lang="en-US"/>
          </a:p>
        </p:txBody>
      </p:sp>
      <p:sp>
        <p:nvSpPr>
          <p:cNvPr id="1753163" name="Rectangle 75"/>
          <p:cNvSpPr>
            <a:spLocks noChangeArrowheads="1"/>
          </p:cNvSpPr>
          <p:nvPr/>
        </p:nvSpPr>
        <p:spPr bwMode="auto">
          <a:xfrm>
            <a:off x="2825750" y="2071688"/>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53164" name="Text Box 76"/>
          <p:cNvSpPr txBox="1">
            <a:spLocks noChangeArrowheads="1"/>
          </p:cNvSpPr>
          <p:nvPr/>
        </p:nvSpPr>
        <p:spPr bwMode="auto">
          <a:xfrm>
            <a:off x="2673350" y="1766888"/>
            <a:ext cx="1797050" cy="366712"/>
          </a:xfrm>
          <a:prstGeom prst="rect">
            <a:avLst/>
          </a:prstGeom>
          <a:noFill/>
          <a:ln w="12700">
            <a:noFill/>
            <a:miter lim="800000"/>
            <a:headEnd/>
            <a:tailEnd/>
          </a:ln>
          <a:effectLst/>
        </p:spPr>
        <p:txBody>
          <a:bodyPr wrap="none">
            <a:spAutoFit/>
          </a:bodyPr>
          <a:lstStyle/>
          <a:p>
            <a:r>
              <a:rPr lang="en-US">
                <a:solidFill>
                  <a:schemeClr val="tx1"/>
                </a:solidFill>
              </a:rPr>
              <a:t>Physical page #</a:t>
            </a:r>
          </a:p>
        </p:txBody>
      </p:sp>
      <p:sp>
        <p:nvSpPr>
          <p:cNvPr id="1753165" name="Rectangle 77"/>
          <p:cNvSpPr>
            <a:spLocks noChangeArrowheads="1"/>
          </p:cNvSpPr>
          <p:nvPr/>
        </p:nvSpPr>
        <p:spPr bwMode="auto">
          <a:xfrm>
            <a:off x="4121150" y="2071688"/>
            <a:ext cx="1295400" cy="228600"/>
          </a:xfrm>
          <a:prstGeom prst="rect">
            <a:avLst/>
          </a:prstGeom>
          <a:noFill/>
          <a:ln w="12700">
            <a:solidFill>
              <a:schemeClr val="tx1"/>
            </a:solidFill>
            <a:miter lim="800000"/>
            <a:headEnd/>
            <a:tailEnd/>
          </a:ln>
          <a:effectLst/>
        </p:spPr>
        <p:txBody>
          <a:bodyPr wrap="none" anchor="ctr"/>
          <a:lstStyle/>
          <a:p>
            <a:endParaRPr lang="en-US"/>
          </a:p>
        </p:txBody>
      </p:sp>
      <p:sp>
        <p:nvSpPr>
          <p:cNvPr id="1753166" name="Text Box 78"/>
          <p:cNvSpPr txBox="1">
            <a:spLocks noChangeArrowheads="1"/>
          </p:cNvSpPr>
          <p:nvPr/>
        </p:nvSpPr>
        <p:spPr bwMode="auto">
          <a:xfrm>
            <a:off x="4654550" y="2209800"/>
            <a:ext cx="793750" cy="366713"/>
          </a:xfrm>
          <a:prstGeom prst="rect">
            <a:avLst/>
          </a:prstGeom>
          <a:noFill/>
          <a:ln w="12700">
            <a:noFill/>
            <a:miter lim="800000"/>
            <a:headEnd/>
            <a:tailEnd/>
          </a:ln>
          <a:effectLst/>
        </p:spPr>
        <p:txBody>
          <a:bodyPr wrap="none">
            <a:spAutoFit/>
          </a:bodyPr>
          <a:lstStyle/>
          <a:p>
            <a:r>
              <a:rPr lang="en-US">
                <a:solidFill>
                  <a:schemeClr val="tx1"/>
                </a:solidFill>
              </a:rPr>
              <a:t>Offset</a:t>
            </a:r>
          </a:p>
        </p:txBody>
      </p:sp>
      <p:grpSp>
        <p:nvGrpSpPr>
          <p:cNvPr id="3" name="Group 83"/>
          <p:cNvGrpSpPr>
            <a:grpSpLocks/>
          </p:cNvGrpSpPr>
          <p:nvPr/>
        </p:nvGrpSpPr>
        <p:grpSpPr bwMode="auto">
          <a:xfrm>
            <a:off x="2978150" y="1295400"/>
            <a:ext cx="1676400" cy="776288"/>
            <a:chOff x="1632" y="816"/>
            <a:chExt cx="1056" cy="489"/>
          </a:xfrm>
        </p:grpSpPr>
        <p:sp>
          <p:nvSpPr>
            <p:cNvPr id="1753167" name="Line 79"/>
            <p:cNvSpPr>
              <a:spLocks noChangeShapeType="1"/>
            </p:cNvSpPr>
            <p:nvPr/>
          </p:nvSpPr>
          <p:spPr bwMode="auto">
            <a:xfrm>
              <a:off x="1632" y="816"/>
              <a:ext cx="0" cy="240"/>
            </a:xfrm>
            <a:prstGeom prst="line">
              <a:avLst/>
            </a:prstGeom>
            <a:noFill/>
            <a:ln w="12700">
              <a:solidFill>
                <a:schemeClr val="tx1"/>
              </a:solidFill>
              <a:round/>
              <a:headEnd/>
              <a:tailEnd/>
            </a:ln>
            <a:effectLst/>
          </p:spPr>
          <p:txBody>
            <a:bodyPr/>
            <a:lstStyle/>
            <a:p>
              <a:endParaRPr lang="en-US"/>
            </a:p>
          </p:txBody>
        </p:sp>
        <p:sp>
          <p:nvSpPr>
            <p:cNvPr id="1753168" name="Line 80"/>
            <p:cNvSpPr>
              <a:spLocks noChangeShapeType="1"/>
            </p:cNvSpPr>
            <p:nvPr/>
          </p:nvSpPr>
          <p:spPr bwMode="auto">
            <a:xfrm>
              <a:off x="1632" y="1065"/>
              <a:ext cx="1056" cy="0"/>
            </a:xfrm>
            <a:prstGeom prst="line">
              <a:avLst/>
            </a:prstGeom>
            <a:noFill/>
            <a:ln w="12700">
              <a:solidFill>
                <a:schemeClr val="tx1"/>
              </a:solidFill>
              <a:round/>
              <a:headEnd/>
              <a:tailEnd/>
            </a:ln>
            <a:effectLst/>
          </p:spPr>
          <p:txBody>
            <a:bodyPr/>
            <a:lstStyle/>
            <a:p>
              <a:endParaRPr lang="en-US"/>
            </a:p>
          </p:txBody>
        </p:sp>
        <p:sp>
          <p:nvSpPr>
            <p:cNvPr id="1753169" name="Line 81"/>
            <p:cNvSpPr>
              <a:spLocks noChangeShapeType="1"/>
            </p:cNvSpPr>
            <p:nvPr/>
          </p:nvSpPr>
          <p:spPr bwMode="auto">
            <a:xfrm>
              <a:off x="2688" y="1065"/>
              <a:ext cx="0" cy="240"/>
            </a:xfrm>
            <a:prstGeom prst="line">
              <a:avLst/>
            </a:prstGeom>
            <a:noFill/>
            <a:ln w="12700">
              <a:solidFill>
                <a:schemeClr val="tx1"/>
              </a:solidFill>
              <a:round/>
              <a:headEnd/>
              <a:tailEnd type="triangle" w="med" len="med"/>
            </a:ln>
            <a:effectLst/>
          </p:spPr>
          <p:txBody>
            <a:bodyPr/>
            <a:lstStyle/>
            <a:p>
              <a:endParaRPr lang="en-US"/>
            </a:p>
          </p:txBody>
        </p:sp>
      </p:grpSp>
      <p:grpSp>
        <p:nvGrpSpPr>
          <p:cNvPr id="4" name="Group 88"/>
          <p:cNvGrpSpPr>
            <a:grpSpLocks/>
          </p:cNvGrpSpPr>
          <p:nvPr/>
        </p:nvGrpSpPr>
        <p:grpSpPr bwMode="auto">
          <a:xfrm>
            <a:off x="4121150" y="2286000"/>
            <a:ext cx="2743200" cy="2286000"/>
            <a:chOff x="2352" y="1440"/>
            <a:chExt cx="1728" cy="1440"/>
          </a:xfrm>
        </p:grpSpPr>
        <p:sp>
          <p:nvSpPr>
            <p:cNvPr id="1753172" name="Line 84"/>
            <p:cNvSpPr>
              <a:spLocks noChangeShapeType="1"/>
            </p:cNvSpPr>
            <p:nvPr/>
          </p:nvSpPr>
          <p:spPr bwMode="auto">
            <a:xfrm>
              <a:off x="2352" y="1440"/>
              <a:ext cx="0" cy="240"/>
            </a:xfrm>
            <a:prstGeom prst="line">
              <a:avLst/>
            </a:prstGeom>
            <a:noFill/>
            <a:ln w="12700">
              <a:solidFill>
                <a:schemeClr val="tx1"/>
              </a:solidFill>
              <a:round/>
              <a:headEnd/>
              <a:tailEnd/>
            </a:ln>
            <a:effectLst/>
          </p:spPr>
          <p:txBody>
            <a:bodyPr/>
            <a:lstStyle/>
            <a:p>
              <a:endParaRPr lang="en-US"/>
            </a:p>
          </p:txBody>
        </p:sp>
        <p:sp>
          <p:nvSpPr>
            <p:cNvPr id="1753173" name="Line 85"/>
            <p:cNvSpPr>
              <a:spLocks noChangeShapeType="1"/>
            </p:cNvSpPr>
            <p:nvPr/>
          </p:nvSpPr>
          <p:spPr bwMode="auto">
            <a:xfrm>
              <a:off x="2352" y="1680"/>
              <a:ext cx="816" cy="0"/>
            </a:xfrm>
            <a:prstGeom prst="line">
              <a:avLst/>
            </a:prstGeom>
            <a:noFill/>
            <a:ln w="12700">
              <a:solidFill>
                <a:schemeClr val="tx1"/>
              </a:solidFill>
              <a:round/>
              <a:headEnd/>
              <a:tailEnd/>
            </a:ln>
            <a:effectLst/>
          </p:spPr>
          <p:txBody>
            <a:bodyPr/>
            <a:lstStyle/>
            <a:p>
              <a:endParaRPr lang="en-US"/>
            </a:p>
          </p:txBody>
        </p:sp>
        <p:sp>
          <p:nvSpPr>
            <p:cNvPr id="1753174" name="Line 86"/>
            <p:cNvSpPr>
              <a:spLocks noChangeShapeType="1"/>
            </p:cNvSpPr>
            <p:nvPr/>
          </p:nvSpPr>
          <p:spPr bwMode="auto">
            <a:xfrm>
              <a:off x="3168" y="1680"/>
              <a:ext cx="0" cy="1200"/>
            </a:xfrm>
            <a:prstGeom prst="line">
              <a:avLst/>
            </a:prstGeom>
            <a:noFill/>
            <a:ln w="12700">
              <a:solidFill>
                <a:schemeClr val="tx1"/>
              </a:solidFill>
              <a:round/>
              <a:headEnd/>
              <a:tailEnd/>
            </a:ln>
            <a:effectLst/>
          </p:spPr>
          <p:txBody>
            <a:bodyPr/>
            <a:lstStyle/>
            <a:p>
              <a:endParaRPr lang="en-US"/>
            </a:p>
          </p:txBody>
        </p:sp>
        <p:sp>
          <p:nvSpPr>
            <p:cNvPr id="1753175" name="Line 87"/>
            <p:cNvSpPr>
              <a:spLocks noChangeShapeType="1"/>
            </p:cNvSpPr>
            <p:nvPr/>
          </p:nvSpPr>
          <p:spPr bwMode="auto">
            <a:xfrm>
              <a:off x="3168" y="2880"/>
              <a:ext cx="912" cy="0"/>
            </a:xfrm>
            <a:prstGeom prst="line">
              <a:avLst/>
            </a:prstGeom>
            <a:noFill/>
            <a:ln w="12700">
              <a:solidFill>
                <a:schemeClr val="tx1"/>
              </a:solidFill>
              <a:round/>
              <a:headEnd/>
              <a:tailEnd type="triangle" w="med" len="med"/>
            </a:ln>
            <a:effectLst/>
          </p:spPr>
          <p:txBody>
            <a:bodyPr/>
            <a:lstStyle/>
            <a:p>
              <a:endParaRPr lang="en-US"/>
            </a:p>
          </p:txBody>
        </p:sp>
      </p:grpSp>
      <p:sp>
        <p:nvSpPr>
          <p:cNvPr id="65" name="TextBox 64"/>
          <p:cNvSpPr txBox="1"/>
          <p:nvPr/>
        </p:nvSpPr>
        <p:spPr>
          <a:xfrm rot="16200000">
            <a:off x="-107530" y="3238080"/>
            <a:ext cx="2121093" cy="369332"/>
          </a:xfrm>
          <a:prstGeom prst="rect">
            <a:avLst/>
          </a:prstGeom>
          <a:noFill/>
          <a:ln>
            <a:solidFill>
              <a:schemeClr val="tx1"/>
            </a:solidFill>
          </a:ln>
        </p:spPr>
        <p:txBody>
          <a:bodyPr wrap="none" rtlCol="0">
            <a:spAutoFit/>
          </a:bodyPr>
          <a:lstStyle/>
          <a:p>
            <a:r>
              <a:rPr lang="en-US" dirty="0" smtClean="0">
                <a:solidFill>
                  <a:schemeClr val="tx1"/>
                </a:solidFill>
              </a:rPr>
              <a:t>Page table register</a:t>
            </a:r>
            <a:endParaRPr lang="en-US" dirty="0">
              <a:solidFill>
                <a:schemeClr val="tx1"/>
              </a:solidFill>
            </a:endParaRPr>
          </a:p>
        </p:txBody>
      </p:sp>
      <p:cxnSp>
        <p:nvCxnSpPr>
          <p:cNvPr id="67" name="Straight Arrow Connector 66"/>
          <p:cNvCxnSpPr/>
          <p:nvPr/>
        </p:nvCxnSpPr>
        <p:spPr bwMode="auto">
          <a:xfrm>
            <a:off x="1143000" y="3200400"/>
            <a:ext cx="1219200" cy="1588"/>
          </a:xfrm>
          <a:prstGeom prst="straightConnector1">
            <a:avLst/>
          </a:prstGeom>
          <a:noFill/>
          <a:ln w="1270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3161"/>
                                        </p:tgtEl>
                                        <p:attrNameLst>
                                          <p:attrName>style.visibility</p:attrName>
                                        </p:attrNameLst>
                                      </p:cBhvr>
                                      <p:to>
                                        <p:strVal val="visible"/>
                                      </p:to>
                                    </p:set>
                                    <p:animEffect transition="in" filter="wipe(down)">
                                      <p:cBhvr>
                                        <p:cTn id="12" dur="500"/>
                                        <p:tgtEl>
                                          <p:spTgt spid="17531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1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14" name="Rectangle 2"/>
          <p:cNvSpPr>
            <a:spLocks noGrp="1" noChangeArrowheads="1"/>
          </p:cNvSpPr>
          <p:nvPr>
            <p:ph type="title"/>
          </p:nvPr>
        </p:nvSpPr>
        <p:spPr/>
        <p:txBody>
          <a:bodyPr/>
          <a:lstStyle/>
          <a:p>
            <a:r>
              <a:rPr lang="en-US"/>
              <a:t>Virtual Addressing with a Cache</a:t>
            </a:r>
          </a:p>
        </p:txBody>
      </p:sp>
      <p:sp>
        <p:nvSpPr>
          <p:cNvPr id="1754115" name="Rectangle 3"/>
          <p:cNvSpPr>
            <a:spLocks noGrp="1" noChangeArrowheads="1"/>
          </p:cNvSpPr>
          <p:nvPr>
            <p:ph type="body" idx="1"/>
          </p:nvPr>
        </p:nvSpPr>
        <p:spPr>
          <a:xfrm>
            <a:off x="533400" y="914400"/>
            <a:ext cx="8153400" cy="781050"/>
          </a:xfrm>
        </p:spPr>
        <p:txBody>
          <a:bodyPr/>
          <a:lstStyle/>
          <a:p>
            <a:r>
              <a:rPr lang="en-US"/>
              <a:t>Thus it takes an </a:t>
            </a:r>
            <a:r>
              <a:rPr lang="en-US" i="1"/>
              <a:t>extra</a:t>
            </a:r>
            <a:r>
              <a:rPr lang="en-US"/>
              <a:t> memory access to translate a VA to a PA</a:t>
            </a:r>
          </a:p>
        </p:txBody>
      </p:sp>
      <p:grpSp>
        <p:nvGrpSpPr>
          <p:cNvPr id="2" name="Group 4"/>
          <p:cNvGrpSpPr>
            <a:grpSpLocks/>
          </p:cNvGrpSpPr>
          <p:nvPr/>
        </p:nvGrpSpPr>
        <p:grpSpPr bwMode="auto">
          <a:xfrm>
            <a:off x="1282700" y="2057400"/>
            <a:ext cx="6565900" cy="1554163"/>
            <a:chOff x="600" y="464"/>
            <a:chExt cx="4136" cy="979"/>
          </a:xfrm>
        </p:grpSpPr>
        <p:sp>
          <p:nvSpPr>
            <p:cNvPr id="1754117" name="Line 5"/>
            <p:cNvSpPr>
              <a:spLocks noChangeShapeType="1"/>
            </p:cNvSpPr>
            <p:nvPr/>
          </p:nvSpPr>
          <p:spPr bwMode="auto">
            <a:xfrm>
              <a:off x="632" y="536"/>
              <a:ext cx="616" cy="0"/>
            </a:xfrm>
            <a:prstGeom prst="line">
              <a:avLst/>
            </a:prstGeom>
            <a:noFill/>
            <a:ln w="25400">
              <a:solidFill>
                <a:schemeClr val="tx1"/>
              </a:solidFill>
              <a:round/>
              <a:headEnd/>
              <a:tailEnd/>
            </a:ln>
            <a:effectLst/>
          </p:spPr>
          <p:txBody>
            <a:bodyPr wrap="none" anchor="ctr"/>
            <a:lstStyle/>
            <a:p>
              <a:endParaRPr lang="en-US"/>
            </a:p>
          </p:txBody>
        </p:sp>
        <p:sp>
          <p:nvSpPr>
            <p:cNvPr id="1754118" name="Line 6"/>
            <p:cNvSpPr>
              <a:spLocks noChangeShapeType="1"/>
            </p:cNvSpPr>
            <p:nvPr/>
          </p:nvSpPr>
          <p:spPr bwMode="auto">
            <a:xfrm>
              <a:off x="1256" y="544"/>
              <a:ext cx="0" cy="584"/>
            </a:xfrm>
            <a:prstGeom prst="line">
              <a:avLst/>
            </a:prstGeom>
            <a:noFill/>
            <a:ln w="25400">
              <a:solidFill>
                <a:schemeClr val="tx1"/>
              </a:solidFill>
              <a:round/>
              <a:headEnd/>
              <a:tailEnd/>
            </a:ln>
            <a:effectLst/>
          </p:spPr>
          <p:txBody>
            <a:bodyPr wrap="none" anchor="ctr"/>
            <a:lstStyle/>
            <a:p>
              <a:endParaRPr lang="en-US"/>
            </a:p>
          </p:txBody>
        </p:sp>
        <p:sp>
          <p:nvSpPr>
            <p:cNvPr id="1754119" name="Line 7"/>
            <p:cNvSpPr>
              <a:spLocks noChangeShapeType="1"/>
            </p:cNvSpPr>
            <p:nvPr/>
          </p:nvSpPr>
          <p:spPr bwMode="auto">
            <a:xfrm flipH="1">
              <a:off x="600" y="1152"/>
              <a:ext cx="664" cy="0"/>
            </a:xfrm>
            <a:prstGeom prst="line">
              <a:avLst/>
            </a:prstGeom>
            <a:noFill/>
            <a:ln w="25400">
              <a:solidFill>
                <a:schemeClr val="tx1"/>
              </a:solidFill>
              <a:round/>
              <a:headEnd/>
              <a:tailEnd/>
            </a:ln>
            <a:effectLst/>
          </p:spPr>
          <p:txBody>
            <a:bodyPr wrap="none" anchor="ctr"/>
            <a:lstStyle/>
            <a:p>
              <a:endParaRPr lang="en-US"/>
            </a:p>
          </p:txBody>
        </p:sp>
        <p:sp>
          <p:nvSpPr>
            <p:cNvPr id="1754120" name="Rectangle 8"/>
            <p:cNvSpPr>
              <a:spLocks noChangeArrowheads="1"/>
            </p:cNvSpPr>
            <p:nvPr/>
          </p:nvSpPr>
          <p:spPr bwMode="auto">
            <a:xfrm>
              <a:off x="664" y="768"/>
              <a:ext cx="384"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CPU</a:t>
              </a:r>
            </a:p>
          </p:txBody>
        </p:sp>
        <p:sp>
          <p:nvSpPr>
            <p:cNvPr id="1754121" name="Rectangle 9"/>
            <p:cNvSpPr>
              <a:spLocks noChangeArrowheads="1"/>
            </p:cNvSpPr>
            <p:nvPr/>
          </p:nvSpPr>
          <p:spPr bwMode="auto">
            <a:xfrm>
              <a:off x="1672" y="560"/>
              <a:ext cx="672" cy="568"/>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Trans-</a:t>
              </a:r>
            </a:p>
            <a:p>
              <a:pPr algn="ctr"/>
              <a:r>
                <a:rPr lang="en-US" b="1">
                  <a:solidFill>
                    <a:schemeClr val="tx1"/>
                  </a:solidFill>
                </a:rPr>
                <a:t>lation</a:t>
              </a:r>
            </a:p>
          </p:txBody>
        </p:sp>
        <p:sp>
          <p:nvSpPr>
            <p:cNvPr id="1754122" name="Rectangle 10"/>
            <p:cNvSpPr>
              <a:spLocks noChangeArrowheads="1"/>
            </p:cNvSpPr>
            <p:nvPr/>
          </p:nvSpPr>
          <p:spPr bwMode="auto">
            <a:xfrm>
              <a:off x="2824" y="560"/>
              <a:ext cx="672" cy="568"/>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Cache</a:t>
              </a:r>
            </a:p>
          </p:txBody>
        </p:sp>
        <p:sp>
          <p:nvSpPr>
            <p:cNvPr id="1754123" name="Rectangle 11"/>
            <p:cNvSpPr>
              <a:spLocks noChangeArrowheads="1"/>
            </p:cNvSpPr>
            <p:nvPr/>
          </p:nvSpPr>
          <p:spPr bwMode="auto">
            <a:xfrm>
              <a:off x="4064" y="568"/>
              <a:ext cx="672" cy="568"/>
            </a:xfrm>
            <a:prstGeom prst="rect">
              <a:avLst/>
            </a:prstGeom>
            <a:noFill/>
            <a:ln w="25400">
              <a:solidFill>
                <a:schemeClr val="tx1"/>
              </a:solidFill>
              <a:miter lim="800000"/>
              <a:headEnd/>
              <a:tailEnd/>
            </a:ln>
            <a:effectLst/>
          </p:spPr>
          <p:txBody>
            <a:bodyPr wrap="none" lIns="90488" tIns="44450" rIns="90488" bIns="44450" anchor="ctr"/>
            <a:lstStyle/>
            <a:p>
              <a:pPr algn="ctr"/>
              <a:r>
                <a:rPr lang="en-US" b="1">
                  <a:solidFill>
                    <a:schemeClr val="tx1"/>
                  </a:solidFill>
                </a:rPr>
                <a:t>Main</a:t>
              </a:r>
            </a:p>
            <a:p>
              <a:pPr algn="ctr"/>
              <a:r>
                <a:rPr lang="en-US" b="1">
                  <a:solidFill>
                    <a:schemeClr val="tx1"/>
                  </a:solidFill>
                </a:rPr>
                <a:t>Memory</a:t>
              </a:r>
            </a:p>
          </p:txBody>
        </p:sp>
        <p:sp>
          <p:nvSpPr>
            <p:cNvPr id="1754124" name="Line 12"/>
            <p:cNvSpPr>
              <a:spLocks noChangeShapeType="1"/>
            </p:cNvSpPr>
            <p:nvPr/>
          </p:nvSpPr>
          <p:spPr bwMode="auto">
            <a:xfrm>
              <a:off x="1264" y="648"/>
              <a:ext cx="392"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25" name="Line 13"/>
            <p:cNvSpPr>
              <a:spLocks noChangeShapeType="1"/>
            </p:cNvSpPr>
            <p:nvPr/>
          </p:nvSpPr>
          <p:spPr bwMode="auto">
            <a:xfrm>
              <a:off x="2344" y="648"/>
              <a:ext cx="464"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26" name="Line 14"/>
            <p:cNvSpPr>
              <a:spLocks noChangeShapeType="1"/>
            </p:cNvSpPr>
            <p:nvPr/>
          </p:nvSpPr>
          <p:spPr bwMode="auto">
            <a:xfrm>
              <a:off x="3504" y="632"/>
              <a:ext cx="544"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27" name="Line 15"/>
            <p:cNvSpPr>
              <a:spLocks noChangeShapeType="1"/>
            </p:cNvSpPr>
            <p:nvPr/>
          </p:nvSpPr>
          <p:spPr bwMode="auto">
            <a:xfrm flipH="1">
              <a:off x="3920" y="1040"/>
              <a:ext cx="144" cy="0"/>
            </a:xfrm>
            <a:prstGeom prst="line">
              <a:avLst/>
            </a:prstGeom>
            <a:noFill/>
            <a:ln w="25400">
              <a:solidFill>
                <a:schemeClr val="tx1"/>
              </a:solidFill>
              <a:round/>
              <a:headEnd/>
              <a:tailEnd/>
            </a:ln>
            <a:effectLst/>
          </p:spPr>
          <p:txBody>
            <a:bodyPr wrap="none" anchor="ctr"/>
            <a:lstStyle/>
            <a:p>
              <a:endParaRPr lang="en-US"/>
            </a:p>
          </p:txBody>
        </p:sp>
        <p:sp>
          <p:nvSpPr>
            <p:cNvPr id="1754128" name="Line 16"/>
            <p:cNvSpPr>
              <a:spLocks noChangeShapeType="1"/>
            </p:cNvSpPr>
            <p:nvPr/>
          </p:nvSpPr>
          <p:spPr bwMode="auto">
            <a:xfrm>
              <a:off x="3928" y="1048"/>
              <a:ext cx="0" cy="360"/>
            </a:xfrm>
            <a:prstGeom prst="line">
              <a:avLst/>
            </a:prstGeom>
            <a:noFill/>
            <a:ln w="25400">
              <a:solidFill>
                <a:schemeClr val="tx1"/>
              </a:solidFill>
              <a:round/>
              <a:headEnd/>
              <a:tailEnd/>
            </a:ln>
            <a:effectLst/>
          </p:spPr>
          <p:txBody>
            <a:bodyPr wrap="none" anchor="ctr"/>
            <a:lstStyle/>
            <a:p>
              <a:endParaRPr lang="en-US"/>
            </a:p>
          </p:txBody>
        </p:sp>
        <p:sp>
          <p:nvSpPr>
            <p:cNvPr id="1754129" name="Line 17"/>
            <p:cNvSpPr>
              <a:spLocks noChangeShapeType="1"/>
            </p:cNvSpPr>
            <p:nvPr/>
          </p:nvSpPr>
          <p:spPr bwMode="auto">
            <a:xfrm flipH="1">
              <a:off x="1408" y="1416"/>
              <a:ext cx="2528" cy="0"/>
            </a:xfrm>
            <a:prstGeom prst="line">
              <a:avLst/>
            </a:prstGeom>
            <a:noFill/>
            <a:ln w="25400">
              <a:solidFill>
                <a:schemeClr val="tx1"/>
              </a:solidFill>
              <a:round/>
              <a:headEnd/>
              <a:tailEnd/>
            </a:ln>
            <a:effectLst/>
          </p:spPr>
          <p:txBody>
            <a:bodyPr wrap="none" anchor="ctr"/>
            <a:lstStyle/>
            <a:p>
              <a:endParaRPr lang="en-US"/>
            </a:p>
          </p:txBody>
        </p:sp>
        <p:sp>
          <p:nvSpPr>
            <p:cNvPr id="1754130" name="Line 18"/>
            <p:cNvSpPr>
              <a:spLocks noChangeShapeType="1"/>
            </p:cNvSpPr>
            <p:nvPr/>
          </p:nvSpPr>
          <p:spPr bwMode="auto">
            <a:xfrm flipV="1">
              <a:off x="1416" y="1072"/>
              <a:ext cx="0" cy="352"/>
            </a:xfrm>
            <a:prstGeom prst="line">
              <a:avLst/>
            </a:prstGeom>
            <a:noFill/>
            <a:ln w="25400">
              <a:solidFill>
                <a:schemeClr val="tx1"/>
              </a:solidFill>
              <a:round/>
              <a:headEnd/>
              <a:tailEnd/>
            </a:ln>
            <a:effectLst/>
          </p:spPr>
          <p:txBody>
            <a:bodyPr wrap="none" anchor="ctr"/>
            <a:lstStyle/>
            <a:p>
              <a:endParaRPr lang="en-US"/>
            </a:p>
          </p:txBody>
        </p:sp>
        <p:sp>
          <p:nvSpPr>
            <p:cNvPr id="1754131" name="Line 19"/>
            <p:cNvSpPr>
              <a:spLocks noChangeShapeType="1"/>
            </p:cNvSpPr>
            <p:nvPr/>
          </p:nvSpPr>
          <p:spPr bwMode="auto">
            <a:xfrm flipH="1">
              <a:off x="1248" y="1080"/>
              <a:ext cx="176"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32" name="Line 20"/>
            <p:cNvSpPr>
              <a:spLocks noChangeShapeType="1"/>
            </p:cNvSpPr>
            <p:nvPr/>
          </p:nvSpPr>
          <p:spPr bwMode="auto">
            <a:xfrm flipV="1">
              <a:off x="3664" y="1048"/>
              <a:ext cx="0" cy="376"/>
            </a:xfrm>
            <a:prstGeom prst="line">
              <a:avLst/>
            </a:prstGeom>
            <a:noFill/>
            <a:ln w="25400">
              <a:solidFill>
                <a:schemeClr val="tx1"/>
              </a:solidFill>
              <a:round/>
              <a:headEnd/>
              <a:tailEnd/>
            </a:ln>
            <a:effectLst/>
          </p:spPr>
          <p:txBody>
            <a:bodyPr wrap="none" anchor="ctr"/>
            <a:lstStyle/>
            <a:p>
              <a:endParaRPr lang="en-US"/>
            </a:p>
          </p:txBody>
        </p:sp>
        <p:sp>
          <p:nvSpPr>
            <p:cNvPr id="1754133" name="Line 21"/>
            <p:cNvSpPr>
              <a:spLocks noChangeShapeType="1"/>
            </p:cNvSpPr>
            <p:nvPr/>
          </p:nvSpPr>
          <p:spPr bwMode="auto">
            <a:xfrm flipH="1">
              <a:off x="3496" y="1056"/>
              <a:ext cx="176"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34" name="Line 22"/>
            <p:cNvSpPr>
              <a:spLocks noChangeShapeType="1"/>
            </p:cNvSpPr>
            <p:nvPr/>
          </p:nvSpPr>
          <p:spPr bwMode="auto">
            <a:xfrm flipH="1">
              <a:off x="2656" y="1040"/>
              <a:ext cx="168" cy="0"/>
            </a:xfrm>
            <a:prstGeom prst="line">
              <a:avLst/>
            </a:prstGeom>
            <a:noFill/>
            <a:ln w="25400">
              <a:solidFill>
                <a:schemeClr val="tx1"/>
              </a:solidFill>
              <a:round/>
              <a:headEnd/>
              <a:tailEnd/>
            </a:ln>
            <a:effectLst/>
          </p:spPr>
          <p:txBody>
            <a:bodyPr wrap="none" anchor="ctr"/>
            <a:lstStyle/>
            <a:p>
              <a:endParaRPr lang="en-US"/>
            </a:p>
          </p:txBody>
        </p:sp>
        <p:sp>
          <p:nvSpPr>
            <p:cNvPr id="1754135" name="Line 23"/>
            <p:cNvSpPr>
              <a:spLocks noChangeShapeType="1"/>
            </p:cNvSpPr>
            <p:nvPr/>
          </p:nvSpPr>
          <p:spPr bwMode="auto">
            <a:xfrm>
              <a:off x="2664" y="1048"/>
              <a:ext cx="0" cy="36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54136" name="Oval 24"/>
            <p:cNvSpPr>
              <a:spLocks noChangeArrowheads="1"/>
            </p:cNvSpPr>
            <p:nvPr/>
          </p:nvSpPr>
          <p:spPr bwMode="auto">
            <a:xfrm>
              <a:off x="3664" y="1392"/>
              <a:ext cx="16" cy="24"/>
            </a:xfrm>
            <a:prstGeom prst="ellipse">
              <a:avLst/>
            </a:prstGeom>
            <a:solidFill>
              <a:schemeClr val="accent1"/>
            </a:solidFill>
            <a:ln w="25400">
              <a:solidFill>
                <a:schemeClr val="tx1"/>
              </a:solidFill>
              <a:round/>
              <a:headEnd/>
              <a:tailEnd/>
            </a:ln>
            <a:effectLst/>
          </p:spPr>
          <p:txBody>
            <a:bodyPr wrap="none" anchor="ctr"/>
            <a:lstStyle/>
            <a:p>
              <a:endParaRPr lang="en-US"/>
            </a:p>
          </p:txBody>
        </p:sp>
        <p:sp>
          <p:nvSpPr>
            <p:cNvPr id="1754137" name="Rectangle 25"/>
            <p:cNvSpPr>
              <a:spLocks noChangeArrowheads="1"/>
            </p:cNvSpPr>
            <p:nvPr/>
          </p:nvSpPr>
          <p:spPr bwMode="auto">
            <a:xfrm>
              <a:off x="1280" y="480"/>
              <a:ext cx="280"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VA</a:t>
              </a:r>
            </a:p>
          </p:txBody>
        </p:sp>
        <p:sp>
          <p:nvSpPr>
            <p:cNvPr id="1754138" name="Rectangle 26"/>
            <p:cNvSpPr>
              <a:spLocks noChangeArrowheads="1"/>
            </p:cNvSpPr>
            <p:nvPr/>
          </p:nvSpPr>
          <p:spPr bwMode="auto">
            <a:xfrm>
              <a:off x="2360" y="480"/>
              <a:ext cx="280"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PA</a:t>
              </a:r>
            </a:p>
          </p:txBody>
        </p:sp>
        <p:sp>
          <p:nvSpPr>
            <p:cNvPr id="1754139" name="Rectangle 27"/>
            <p:cNvSpPr>
              <a:spLocks noChangeArrowheads="1"/>
            </p:cNvSpPr>
            <p:nvPr/>
          </p:nvSpPr>
          <p:spPr bwMode="auto">
            <a:xfrm>
              <a:off x="3536" y="464"/>
              <a:ext cx="408"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miss</a:t>
              </a:r>
            </a:p>
          </p:txBody>
        </p:sp>
        <p:sp>
          <p:nvSpPr>
            <p:cNvPr id="1754140" name="Rectangle 28"/>
            <p:cNvSpPr>
              <a:spLocks noChangeArrowheads="1"/>
            </p:cNvSpPr>
            <p:nvPr/>
          </p:nvSpPr>
          <p:spPr bwMode="auto">
            <a:xfrm>
              <a:off x="2408" y="1088"/>
              <a:ext cx="256"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hit</a:t>
              </a:r>
            </a:p>
          </p:txBody>
        </p:sp>
        <p:sp>
          <p:nvSpPr>
            <p:cNvPr id="1754141" name="Rectangle 29"/>
            <p:cNvSpPr>
              <a:spLocks noChangeArrowheads="1"/>
            </p:cNvSpPr>
            <p:nvPr/>
          </p:nvSpPr>
          <p:spPr bwMode="auto">
            <a:xfrm>
              <a:off x="1816" y="1264"/>
              <a:ext cx="376" cy="179"/>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data</a:t>
              </a:r>
            </a:p>
          </p:txBody>
        </p:sp>
      </p:grpSp>
      <p:sp>
        <p:nvSpPr>
          <p:cNvPr id="1754142" name="Rectangle 30"/>
          <p:cNvSpPr>
            <a:spLocks noChangeArrowheads="1"/>
          </p:cNvSpPr>
          <p:nvPr/>
        </p:nvSpPr>
        <p:spPr bwMode="auto">
          <a:xfrm>
            <a:off x="457200" y="3886200"/>
            <a:ext cx="8153400" cy="2351088"/>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This makes memory (cache) accesses </a:t>
            </a:r>
            <a:r>
              <a:rPr lang="en-US" sz="2400"/>
              <a:t>very expensive</a:t>
            </a:r>
            <a:r>
              <a:rPr lang="en-US" sz="2400">
                <a:solidFill>
                  <a:schemeClr val="tx1"/>
                </a:solidFill>
              </a:rPr>
              <a:t> (if every access was really </a:t>
            </a:r>
            <a:r>
              <a:rPr lang="en-US" sz="2400" i="1">
                <a:solidFill>
                  <a:schemeClr val="tx1"/>
                </a:solidFill>
              </a:rPr>
              <a:t>two</a:t>
            </a:r>
            <a:r>
              <a:rPr lang="en-US" sz="2400">
                <a:solidFill>
                  <a:schemeClr val="tx1"/>
                </a:solidFill>
              </a:rPr>
              <a:t> accesses)</a:t>
            </a:r>
          </a:p>
          <a:p>
            <a:pPr marL="287338" indent="-287338">
              <a:spcBef>
                <a:spcPct val="30000"/>
              </a:spcBef>
              <a:buClr>
                <a:schemeClr val="accent1"/>
              </a:buClr>
              <a:buSzPct val="75000"/>
              <a:buFont typeface="Wingdings" pitchFamily="2" charset="2"/>
              <a:buChar char="q"/>
            </a:pPr>
            <a:r>
              <a:rPr lang="en-US" sz="2400">
                <a:solidFill>
                  <a:schemeClr val="tx1"/>
                </a:solidFill>
              </a:rPr>
              <a:t>The hardware fix is to use a Translation Lookaside Buffer (TLB) – a small cache that keeps track of recently used address mappings to avoid having to do a page table lookup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4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42" grpId="0"/>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8020</TotalTime>
  <Pages>47</Pages>
  <Words>2781</Words>
  <Application>Microsoft Office PowerPoint</Application>
  <PresentationFormat>信纸(8.5x11 英寸)</PresentationFormat>
  <Paragraphs>430</Paragraphs>
  <Slides>25</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Monotype Sorts</vt:lpstr>
      <vt:lpstr>Arial</vt:lpstr>
      <vt:lpstr>Courier New</vt:lpstr>
      <vt:lpstr>Symbol</vt:lpstr>
      <vt:lpstr>Times New Roman</vt:lpstr>
      <vt:lpstr>Wingdings</vt:lpstr>
      <vt:lpstr>mjicse431</vt:lpstr>
      <vt:lpstr>  Computer Architecture   Chapter 5B: Exploiting the Memory Hierarchy, Part 2</vt:lpstr>
      <vt:lpstr>Review:  Major Components of a Computer</vt:lpstr>
      <vt:lpstr>How is the Hierarchy Managed?</vt:lpstr>
      <vt:lpstr>Review:  The Memory Hierarchy</vt:lpstr>
      <vt:lpstr>Virtual Memory</vt:lpstr>
      <vt:lpstr>Two Programs Sharing Physical Memory</vt:lpstr>
      <vt:lpstr>Address Translation</vt:lpstr>
      <vt:lpstr>Address Translation Mechanisms</vt:lpstr>
      <vt:lpstr>Virtual Addressing with a Cache</vt:lpstr>
      <vt:lpstr>Making Address Translation Fast</vt:lpstr>
      <vt:lpstr>Translation Lookaside Buffers (TLBs)</vt:lpstr>
      <vt:lpstr>A TLB in the Memory Hierarchy</vt:lpstr>
      <vt:lpstr>TLB Event Combinations</vt:lpstr>
      <vt:lpstr>Handling a TLB Miss</vt:lpstr>
      <vt:lpstr>A MIPS Software TLB Miss Handler</vt:lpstr>
      <vt:lpstr>Some Virtual Memory Design Parameters</vt:lpstr>
      <vt:lpstr>Two Machines’ TLB Parameters</vt:lpstr>
      <vt:lpstr>Why Not a Virtually Addressed Cache?</vt:lpstr>
      <vt:lpstr>Reducing Translation Time</vt:lpstr>
      <vt:lpstr>The Hardware/Software Boundary</vt:lpstr>
      <vt:lpstr>4 Questions for the Memory Hierarchy</vt:lpstr>
      <vt:lpstr>Q1&amp;Q2: Where can a entry be placed/found?</vt:lpstr>
      <vt:lpstr>Q3: Which entry should be replaced on a miss?</vt:lpstr>
      <vt:lpstr>Q4: What happens on a write?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Tongquan Wei</cp:lastModifiedBy>
  <cp:revision>476</cp:revision>
  <cp:lastPrinted>1997-08-27T08:28:34Z</cp:lastPrinted>
  <dcterms:created xsi:type="dcterms:W3CDTF">1997-08-19T16:58:46Z</dcterms:created>
  <dcterms:modified xsi:type="dcterms:W3CDTF">2019-02-18T04:28:52Z</dcterms:modified>
</cp:coreProperties>
</file>