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8" r:id="rId4"/>
    <p:sldId id="285" r:id="rId5"/>
    <p:sldId id="286" r:id="rId6"/>
    <p:sldId id="289" r:id="rId7"/>
    <p:sldId id="28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7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3137-7C90-4EDB-917F-CEB7011C88A3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BA3C1-2175-40FB-B4A8-512B25222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4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3B7A-238F-4A7F-B072-03172030E3DB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3B6-30E7-4637-85D2-E468C4E49364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038C-1B26-44A6-98BC-AAFF958417F5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9719729" y="6435128"/>
            <a:ext cx="247227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262C-921F-4E5A-B2F0-B922A04AE677}" type="datetime11">
              <a:rPr lang="zh-CN" altLang="en-US" sz="1600" smtClean="0"/>
              <a:pPr/>
              <a:t>11:57:15</a:t>
            </a:fld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89C2-4AFA-4F36-825C-50E222EFB3D2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AEB8-3020-456C-B97C-9732C916752C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A00C-616F-4FCF-A162-0C9D4C20C403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A46F-4CE7-4DE2-8F60-9A76121517CE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02B6-3F10-4871-BFBB-EAF4F9070E59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9A4A71-C301-41B8-AC50-F59F1A33EDF6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CA19-6ED3-4B3A-B5B2-1464F30C8B6F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6BB188-4929-4169-A019-2C65CAE61CD3}" type="datetime11">
              <a:rPr lang="zh-CN" altLang="en-US" smtClean="0"/>
              <a:t>11:57:15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Abstract Algebra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抽象代数</a:t>
            </a:r>
            <a:endParaRPr lang="en-US" altLang="zh-CN" dirty="0" smtClean="0"/>
          </a:p>
          <a:p>
            <a:r>
              <a:rPr lang="zh-CN" altLang="en-US" dirty="0" smtClean="0"/>
              <a:t>华东师范大学计算机系   石东昱</a:t>
            </a:r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7140" y="4906889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dyshi@cs.ecnu.edu.cn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0B73-9E81-4BD5-AE36-1255F1D703D1}" type="datetime11">
              <a:rPr lang="zh-CN" altLang="en-US" smtClean="0"/>
              <a:t>11:57:15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Inductive reasoning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归纳推理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The most generous estimate of the age of the Earth is </a:t>
            </a:r>
            <a:r>
              <a:rPr lang="en-US" altLang="zh-CN" sz="3200" dirty="0">
                <a:solidFill>
                  <a:schemeClr val="tx1"/>
                </a:solidFill>
              </a:rPr>
              <a:t>10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billion years (</a:t>
            </a:r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r>
              <a:rPr lang="en-US" altLang="zh-CN" sz="3200" dirty="0" smtClean="0">
                <a:solidFill>
                  <a:srgbClr val="002060"/>
                </a:solidFill>
              </a:rPr>
              <a:t> billion most accepted), </a:t>
            </a:r>
            <a:r>
              <a:rPr lang="en-US" altLang="zh-CN" sz="3200" dirty="0">
                <a:solidFill>
                  <a:srgbClr val="002060"/>
                </a:solidFill>
              </a:rPr>
              <a:t>or </a:t>
            </a:r>
            <a:r>
              <a:rPr lang="en-US" altLang="zh-CN" sz="3200" dirty="0">
                <a:solidFill>
                  <a:schemeClr val="tx1"/>
                </a:solidFill>
              </a:rPr>
              <a:t>3.65 </a:t>
            </a:r>
            <a:r>
              <a:rPr lang="en-US" altLang="zh-CN" sz="3200" dirty="0" smtClean="0">
                <a:solidFill>
                  <a:schemeClr val="tx1"/>
                </a:solidFill>
              </a:rPr>
              <a:t>×10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days, </a:t>
            </a:r>
            <a:r>
              <a:rPr lang="en-US" altLang="zh-CN" sz="3200" dirty="0" smtClean="0">
                <a:solidFill>
                  <a:schemeClr val="tx1"/>
                </a:solidFill>
              </a:rPr>
              <a:t>3.15 ×10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17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seconds,</a:t>
            </a:r>
            <a:endParaRPr lang="en-US" altLang="zh-CN" sz="3200" dirty="0"/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which means: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The EVIDENCE of “</a:t>
            </a:r>
            <a:r>
              <a:rPr lang="en-US" altLang="zh-CN" sz="3200" dirty="0" smtClean="0">
                <a:solidFill>
                  <a:schemeClr val="tx1"/>
                </a:solidFill>
              </a:rPr>
              <a:t>S(n)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a perfect square” is much stronger than “the sun rises every morning”.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However, the assertion is not correct.</a:t>
            </a:r>
            <a:endParaRPr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79AE-42E2-4F17-88E4-819609BD9C44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Mathematical induction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数学归纳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</a:rPr>
              <a:t>Least Integer 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Axiom</a:t>
            </a:r>
            <a:r>
              <a:rPr lang="en-US" altLang="zh-CN" sz="3200" dirty="0" smtClean="0">
                <a:solidFill>
                  <a:srgbClr val="002060"/>
                </a:solidFill>
              </a:rPr>
              <a:t> (</a:t>
            </a:r>
            <a:r>
              <a:rPr lang="zh-CN" altLang="en-US" sz="3200" dirty="0" smtClean="0">
                <a:solidFill>
                  <a:srgbClr val="002060"/>
                </a:solidFill>
              </a:rPr>
              <a:t>最小数公理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There is a smallest integer in every </a:t>
            </a:r>
            <a:r>
              <a:rPr lang="en-US" altLang="zh-CN" sz="3200" dirty="0" smtClean="0">
                <a:solidFill>
                  <a:srgbClr val="002060"/>
                </a:solidFill>
              </a:rPr>
              <a:t>nonempty subset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of the natural numbers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zh-CN" altLang="en-US" sz="3200" dirty="0" smtClean="0">
                <a:solidFill>
                  <a:srgbClr val="002060"/>
                </a:solidFill>
              </a:rPr>
              <a:t>对自然数的任何非空集合，都存在一个最小的数。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5389-85F4-49EF-91B9-511A04337B74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Mathematical induction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数学归纳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</a:rPr>
              <a:t>Mathematical 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Induction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：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Given statements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, one for each natural number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, suppose that: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Base Step : </a:t>
            </a:r>
            <a:r>
              <a:rPr lang="en-US" altLang="zh-CN" sz="3200" dirty="0">
                <a:solidFill>
                  <a:schemeClr val="tx1"/>
                </a:solidFill>
              </a:rPr>
              <a:t>S(0)</a:t>
            </a:r>
            <a:r>
              <a:rPr lang="en-US" altLang="zh-CN" sz="3200" dirty="0">
                <a:solidFill>
                  <a:srgbClr val="002060"/>
                </a:solidFill>
              </a:rPr>
              <a:t> is true;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Inductive Step : if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 is true, then </a:t>
            </a:r>
            <a:r>
              <a:rPr lang="en-US" altLang="zh-CN" sz="3200" dirty="0">
                <a:solidFill>
                  <a:schemeClr val="tx1"/>
                </a:solidFill>
              </a:rPr>
              <a:t>S(n + 1) </a:t>
            </a:r>
            <a:r>
              <a:rPr lang="en-US" altLang="zh-CN" sz="3200" dirty="0">
                <a:solidFill>
                  <a:srgbClr val="002060"/>
                </a:solidFill>
              </a:rPr>
              <a:t>is true.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Then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 is true for all natural numbers 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0A0A-BFD3-4DBD-A69F-D255ED6E7204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Mathematical induction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数学归纳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002060"/>
                </a:solidFill>
              </a:rPr>
              <a:t>Second Form of Induction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：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 be a family of statements, one for each natural number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, and suppose that: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S(0)</a:t>
            </a:r>
            <a:r>
              <a:rPr lang="en-US" altLang="zh-CN" sz="3200" dirty="0">
                <a:solidFill>
                  <a:srgbClr val="002060"/>
                </a:solidFill>
              </a:rPr>
              <a:t> is true;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(ii) if </a:t>
            </a:r>
            <a:r>
              <a:rPr lang="en-US" altLang="zh-CN" sz="3200" dirty="0">
                <a:solidFill>
                  <a:schemeClr val="tx1"/>
                </a:solidFill>
              </a:rPr>
              <a:t>S(k)</a:t>
            </a:r>
            <a:r>
              <a:rPr lang="en-US" altLang="zh-CN" sz="3200" dirty="0">
                <a:solidFill>
                  <a:srgbClr val="002060"/>
                </a:solidFill>
              </a:rPr>
              <a:t> is true for all </a:t>
            </a:r>
            <a:r>
              <a:rPr lang="en-US" altLang="zh-CN" sz="3200" dirty="0" smtClean="0">
                <a:solidFill>
                  <a:srgbClr val="002060"/>
                </a:solidFill>
              </a:rPr>
              <a:t>predecessors (</a:t>
            </a:r>
            <a:r>
              <a:rPr lang="zh-CN" altLang="en-US" sz="3200" dirty="0" smtClean="0">
                <a:solidFill>
                  <a:srgbClr val="002060"/>
                </a:solidFill>
              </a:rPr>
              <a:t>前列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of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, then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 is itself true.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Then </a:t>
            </a:r>
            <a:r>
              <a:rPr lang="en-US" altLang="zh-CN" sz="3200" dirty="0">
                <a:solidFill>
                  <a:schemeClr val="tx1"/>
                </a:solidFill>
              </a:rPr>
              <a:t>S(n)</a:t>
            </a:r>
            <a:r>
              <a:rPr lang="en-US" altLang="zh-CN" sz="3200" dirty="0">
                <a:solidFill>
                  <a:srgbClr val="002060"/>
                </a:solidFill>
              </a:rPr>
              <a:t> is true for all natural numbers </a:t>
            </a:r>
            <a:r>
              <a:rPr lang="en-US" altLang="zh-CN" sz="3200" dirty="0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2239-662C-4472-BB27-4CA5BE2F2E59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Binomial coefficients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二项系数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	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smtClean="0">
                <a:solidFill>
                  <a:srgbClr val="002060"/>
                </a:solidFill>
              </a:rPr>
              <a:t>     Where the coefficients</a:t>
            </a: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en-US" altLang="zh-CN" sz="3200" dirty="0">
                <a:solidFill>
                  <a:schemeClr val="tx1"/>
                </a:solidFill>
              </a:rPr>
              <a:t>	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“</a:t>
            </a:r>
            <a:r>
              <a:rPr lang="en-US" altLang="zh-CN" sz="3200" dirty="0" smtClean="0">
                <a:solidFill>
                  <a:schemeClr val="tx1"/>
                </a:solidFill>
              </a:rPr>
              <a:t>n </a:t>
            </a:r>
            <a:r>
              <a:rPr lang="en-US" altLang="zh-CN" sz="3200" dirty="0" smtClean="0">
                <a:solidFill>
                  <a:srgbClr val="002060"/>
                </a:solidFill>
              </a:rPr>
              <a:t>choose</a:t>
            </a:r>
            <a:r>
              <a:rPr lang="en-US" altLang="zh-CN" sz="3200" dirty="0" smtClean="0">
                <a:solidFill>
                  <a:schemeClr val="tx1"/>
                </a:solidFill>
              </a:rPr>
              <a:t> r</a:t>
            </a:r>
            <a:r>
              <a:rPr lang="en-US" altLang="zh-CN" sz="3200" dirty="0" smtClean="0">
                <a:solidFill>
                  <a:srgbClr val="002060"/>
                </a:solidFill>
              </a:rPr>
              <a:t>”, Pascal.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It can be proved by mathematical induction.</a:t>
            </a:r>
            <a:endParaRPr lang="en-US" altLang="zh-CN" sz="3200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55" y="1903003"/>
            <a:ext cx="3556738" cy="860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55" y="3650999"/>
            <a:ext cx="2276452" cy="7360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E17B-98C5-411A-8317-D5357FA7B48B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Binomial coefficients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二项系数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By De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Moivre’s</a:t>
            </a:r>
            <a:r>
              <a:rPr lang="en-US" altLang="zh-CN" sz="2800" dirty="0" smtClean="0">
                <a:solidFill>
                  <a:srgbClr val="002060"/>
                </a:solidFill>
              </a:rPr>
              <a:t> theorem, we have</a:t>
            </a:r>
          </a:p>
          <a:p>
            <a:pPr marL="201168" lvl="1" indent="0">
              <a:buNone/>
            </a:pPr>
            <a:endParaRPr lang="en-US" altLang="zh-CN" sz="28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Comparing the real part of the equation, we conclude</a:t>
            </a: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Where </a:t>
            </a:r>
            <a:r>
              <a:rPr lang="en-US" altLang="zh-CN" sz="2800" i="1" dirty="0" err="1" smtClean="0">
                <a:solidFill>
                  <a:schemeClr val="tx1"/>
                </a:solidFill>
              </a:rPr>
              <a:t>f</a:t>
            </a:r>
            <a:r>
              <a:rPr lang="en-US" altLang="zh-CN" sz="2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2800" dirty="0" smtClean="0">
                <a:solidFill>
                  <a:srgbClr val="002060"/>
                </a:solidFill>
              </a:rPr>
              <a:t> is a polynomial (</a:t>
            </a:r>
            <a:r>
              <a:rPr lang="zh-CN" altLang="en-US" sz="2800" dirty="0" smtClean="0">
                <a:solidFill>
                  <a:srgbClr val="002060"/>
                </a:solidFill>
              </a:rPr>
              <a:t>多项式</a:t>
            </a:r>
            <a:r>
              <a:rPr lang="en-US" altLang="zh-CN" sz="2800" dirty="0" smtClean="0">
                <a:solidFill>
                  <a:srgbClr val="002060"/>
                </a:solidFill>
              </a:rPr>
              <a:t>) with all coefficients being integers.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30" y="2229492"/>
            <a:ext cx="8043535" cy="1643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06" y="4666884"/>
            <a:ext cx="3447795" cy="40868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A3D8-7BC3-44B3-B276-012F3BD49E6A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Euler’s theorem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欧拉定理（简介）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By Tyler Series:</a:t>
            </a: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The real part:</a:t>
            </a:r>
          </a:p>
          <a:p>
            <a:pPr marL="201168" lvl="1" indent="0">
              <a:buNone/>
            </a:pPr>
            <a:endParaRPr lang="en-US" altLang="zh-CN" sz="28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The imaginary part: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75" y="1808250"/>
            <a:ext cx="2227206" cy="9559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8" y="3442342"/>
            <a:ext cx="2621800" cy="920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71" y="5263917"/>
            <a:ext cx="2604615" cy="920398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F9BF-C3DB-43C4-A1F5-A98D26929828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Greatest common divisors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最大公约数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b="1" dirty="0" smtClean="0">
                <a:solidFill>
                  <a:srgbClr val="002060"/>
                </a:solidFill>
              </a:rPr>
              <a:t>Division algorithm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Given integers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with divisor </a:t>
            </a:r>
            <a:r>
              <a:rPr lang="en-US" altLang="zh-CN" sz="3200" dirty="0">
                <a:solidFill>
                  <a:srgbClr val="002060"/>
                </a:solidFill>
              </a:rPr>
              <a:t>(</a:t>
            </a:r>
            <a:r>
              <a:rPr lang="zh-CN" altLang="en-US" sz="3200" dirty="0" smtClean="0">
                <a:solidFill>
                  <a:srgbClr val="002060"/>
                </a:solidFill>
              </a:rPr>
              <a:t>除数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a≠0</a:t>
            </a:r>
            <a:r>
              <a:rPr lang="en-US" altLang="zh-CN" sz="3200" dirty="0">
                <a:solidFill>
                  <a:srgbClr val="002060"/>
                </a:solidFill>
              </a:rPr>
              <a:t>, there </a:t>
            </a:r>
            <a:r>
              <a:rPr lang="en-US" altLang="zh-CN" sz="3200" dirty="0" smtClean="0">
                <a:solidFill>
                  <a:srgbClr val="002060"/>
                </a:solidFill>
              </a:rPr>
              <a:t>exists a unique (</a:t>
            </a:r>
            <a:r>
              <a:rPr lang="zh-CN" altLang="en-US" sz="3200" dirty="0" smtClean="0">
                <a:solidFill>
                  <a:srgbClr val="002060"/>
                </a:solidFill>
              </a:rPr>
              <a:t>唯一的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integers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(quotient, </a:t>
            </a:r>
            <a:r>
              <a:rPr lang="zh-CN" altLang="en-US" sz="3200" dirty="0">
                <a:solidFill>
                  <a:srgbClr val="002060"/>
                </a:solidFill>
              </a:rPr>
              <a:t>商</a:t>
            </a:r>
            <a:r>
              <a:rPr lang="en-US" altLang="zh-CN" sz="3200" dirty="0" smtClean="0">
                <a:solidFill>
                  <a:srgbClr val="002060"/>
                </a:solidFill>
              </a:rPr>
              <a:t>) and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(remainder, </a:t>
            </a:r>
            <a:r>
              <a:rPr lang="zh-CN" altLang="en-US" sz="3200" dirty="0" smtClean="0">
                <a:solidFill>
                  <a:srgbClr val="002060"/>
                </a:solidFill>
              </a:rPr>
              <a:t>余数</a:t>
            </a:r>
            <a:r>
              <a:rPr lang="en-US" altLang="zh-CN" sz="3200" dirty="0" smtClean="0">
                <a:solidFill>
                  <a:srgbClr val="002060"/>
                </a:solidFill>
              </a:rPr>
              <a:t>) with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Corollary: there are infinitely (</a:t>
            </a:r>
            <a:r>
              <a:rPr lang="zh-CN" altLang="en-US" sz="3200" dirty="0" smtClean="0">
                <a:solidFill>
                  <a:srgbClr val="002060"/>
                </a:solidFill>
              </a:rPr>
              <a:t>无穷</a:t>
            </a:r>
            <a:r>
              <a:rPr lang="en-US" altLang="zh-CN" sz="3200" dirty="0" smtClean="0">
                <a:solidFill>
                  <a:srgbClr val="002060"/>
                </a:solidFill>
              </a:rPr>
              <a:t>) many primes (</a:t>
            </a:r>
            <a:r>
              <a:rPr lang="zh-CN" altLang="en-US" sz="3200" dirty="0" smtClean="0">
                <a:solidFill>
                  <a:srgbClr val="002060"/>
                </a:solidFill>
              </a:rPr>
              <a:t>质数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21" y="3860361"/>
            <a:ext cx="4470301" cy="46005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E44-3EAD-48BB-8446-9AA7FE5C2A3A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Greatest common divisors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最大公约数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Common divisor </a:t>
            </a:r>
            <a:r>
              <a:rPr lang="en-US" altLang="zh-CN" sz="3200" dirty="0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of integers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c|a</a:t>
            </a:r>
            <a:r>
              <a:rPr lang="en-US" altLang="zh-CN" sz="3200" dirty="0" smtClean="0">
                <a:solidFill>
                  <a:schemeClr val="tx1"/>
                </a:solidFill>
              </a:rPr>
              <a:t>, 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c|b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: the greatest one.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 conclusion: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is a linear combination of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 =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</a:t>
            </a:r>
            <a:r>
              <a:rPr lang="en-US" altLang="zh-CN" sz="3200" dirty="0" smtClean="0">
                <a:solidFill>
                  <a:schemeClr val="tx1"/>
                </a:solidFill>
              </a:rPr>
              <a:t> +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tb</a:t>
            </a:r>
            <a:r>
              <a:rPr lang="en-US" altLang="zh-CN" sz="3200" dirty="0">
                <a:solidFill>
                  <a:schemeClr val="tx1"/>
                </a:solidFill>
              </a:rPr>
              <a:t>,  </a:t>
            </a:r>
            <a:r>
              <a:rPr lang="en-US" altLang="zh-CN" sz="3200" dirty="0" err="1">
                <a:solidFill>
                  <a:schemeClr val="tx1"/>
                </a:solidFill>
              </a:rPr>
              <a:t>s,t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endParaRPr lang="en-US" altLang="zh-CN" sz="3200" dirty="0">
              <a:solidFill>
                <a:schemeClr val="tx1"/>
              </a:solidFill>
              <a:latin typeface="Castellar" panose="020A0402060406010301" pitchFamily="18" charset="0"/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7EE-DBD6-416A-B0F0-2AB9B6E39214}" type="datetime11">
              <a:rPr lang="zh-CN" altLang="en-US" smtClean="0"/>
              <a:t>13:04:23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Greatest common divisors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最大公约数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573027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i="1" dirty="0" smtClean="0">
                <a:solidFill>
                  <a:srgbClr val="002060"/>
                </a:solidFill>
              </a:rPr>
              <a:t>Proof</a:t>
            </a:r>
            <a:r>
              <a:rPr lang="en-US" altLang="zh-CN" sz="3200" dirty="0" smtClean="0">
                <a:solidFill>
                  <a:srgbClr val="002060"/>
                </a:solidFill>
              </a:rPr>
              <a:t>. 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Consider the set </a:t>
            </a:r>
            <a:r>
              <a:rPr lang="en-US" altLang="zh-CN" sz="3200" dirty="0" smtClean="0">
                <a:solidFill>
                  <a:schemeClr val="tx1"/>
                </a:solidFill>
              </a:rPr>
              <a:t>I = {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</a:t>
            </a:r>
            <a:r>
              <a:rPr lang="en-US" altLang="zh-CN" sz="3200" dirty="0" smtClean="0">
                <a:solidFill>
                  <a:schemeClr val="tx1"/>
                </a:solidFill>
              </a:rPr>
              <a:t> +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tb</a:t>
            </a:r>
            <a:r>
              <a:rPr lang="en-US" altLang="zh-CN" sz="3200" dirty="0">
                <a:solidFill>
                  <a:schemeClr val="tx1"/>
                </a:solidFill>
              </a:rPr>
              <a:t>,  </a:t>
            </a:r>
            <a:r>
              <a:rPr lang="en-US" altLang="zh-CN" sz="3200" dirty="0" err="1">
                <a:solidFill>
                  <a:schemeClr val="tx1"/>
                </a:solidFill>
              </a:rPr>
              <a:t>s,t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∈ </a:t>
            </a:r>
            <a:r>
              <a:rPr lang="en-US" altLang="zh-CN" sz="32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positive integers</a:t>
            </a:r>
            <a:r>
              <a:rPr lang="en-US" altLang="zh-CN" sz="3200" dirty="0">
                <a:solidFill>
                  <a:srgbClr val="002060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±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ka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±kb </a:t>
            </a:r>
            <a:r>
              <a:rPr lang="en-US" altLang="zh-CN" sz="3200" dirty="0" smtClean="0">
                <a:solidFill>
                  <a:srgbClr val="002060"/>
                </a:solidFill>
              </a:rPr>
              <a:t>are in the set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There must be a smallest </a:t>
            </a:r>
            <a:r>
              <a:rPr lang="en-US" altLang="zh-CN" sz="3200" dirty="0">
                <a:solidFill>
                  <a:schemeClr val="tx1"/>
                </a:solidFill>
              </a:rPr>
              <a:t>d=s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a+t</a:t>
            </a:r>
            <a:r>
              <a:rPr lang="en-US" altLang="zh-CN" sz="3200" baseline="-25000" dirty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b&gt;0</a:t>
            </a:r>
            <a:r>
              <a:rPr lang="en-US" altLang="zh-CN" sz="3200" dirty="0" smtClean="0">
                <a:solidFill>
                  <a:srgbClr val="002060"/>
                </a:solidFill>
              </a:rPr>
              <a:t>, Least Number Axiom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Unique form: </a:t>
            </a:r>
            <a:r>
              <a:rPr lang="en-US" altLang="zh-CN" sz="3200" dirty="0" smtClean="0">
                <a:solidFill>
                  <a:schemeClr val="tx1"/>
                </a:solidFill>
              </a:rPr>
              <a:t>a=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qd+r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smtClean="0">
                <a:solidFill>
                  <a:schemeClr val="tx1"/>
                </a:solidFill>
              </a:rPr>
              <a:t>0≤r&lt;d </a:t>
            </a:r>
            <a:r>
              <a:rPr lang="en-US" altLang="zh-CN" sz="3200" dirty="0" smtClean="0">
                <a:solidFill>
                  <a:srgbClr val="002060"/>
                </a:solidFill>
              </a:rPr>
              <a:t>,  division algorithm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So </a:t>
            </a:r>
            <a:r>
              <a:rPr lang="en-US" altLang="zh-CN" sz="3200" dirty="0" smtClean="0">
                <a:solidFill>
                  <a:schemeClr val="tx1"/>
                </a:solidFill>
              </a:rPr>
              <a:t>r=a-q(s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a+t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b)=(1-qs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)a+(-qt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>
                <a:solidFill>
                  <a:schemeClr val="tx1"/>
                </a:solidFill>
              </a:rPr>
              <a:t>)b </a:t>
            </a:r>
            <a:r>
              <a:rPr lang="en-US" altLang="zh-CN" sz="3200" dirty="0" smtClean="0">
                <a:solidFill>
                  <a:schemeClr val="tx1"/>
                </a:solidFill>
              </a:rPr>
              <a:t>∈ I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to be </a:t>
            </a:r>
            <a:r>
              <a:rPr lang="en-US" altLang="zh-CN" sz="32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, thus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d|a</a:t>
            </a:r>
            <a:r>
              <a:rPr lang="en-US" altLang="zh-CN" sz="3200" dirty="0" smtClean="0">
                <a:solidFill>
                  <a:srgbClr val="002060"/>
                </a:solidFill>
              </a:rPr>
              <a:t> ; for the same reason,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d|b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d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common divisor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71AD-9E4D-4693-BCF6-A6FFD2827A49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What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- What is abstract? (</a:t>
            </a:r>
            <a:r>
              <a:rPr lang="zh-CN" altLang="en-US" sz="3600" dirty="0" smtClean="0">
                <a:solidFill>
                  <a:srgbClr val="002060"/>
                </a:solidFill>
              </a:rPr>
              <a:t>“抽象”是什么意思</a:t>
            </a:r>
            <a:r>
              <a:rPr lang="en-US" altLang="zh-CN" sz="3600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zh-CN" sz="3600" dirty="0" smtClean="0">
              <a:solidFill>
                <a:srgbClr val="002060"/>
              </a:solidFill>
            </a:endParaRPr>
          </a:p>
          <a:p>
            <a:r>
              <a:rPr lang="en-US" altLang="zh-CN" sz="3600" dirty="0" smtClean="0">
                <a:solidFill>
                  <a:srgbClr val="002060"/>
                </a:solidFill>
              </a:rPr>
              <a:t>- What is abstract algebra about?  (</a:t>
            </a:r>
            <a:r>
              <a:rPr lang="zh-CN" altLang="en-US" sz="3600" dirty="0" smtClean="0">
                <a:solidFill>
                  <a:srgbClr val="002060"/>
                </a:solidFill>
              </a:rPr>
              <a:t>抽象代数是关于什么的</a:t>
            </a:r>
            <a:r>
              <a:rPr lang="en-US" altLang="zh-CN" sz="3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600" dirty="0" smtClean="0">
                <a:solidFill>
                  <a:srgbClr val="002060"/>
                </a:solidFill>
              </a:rPr>
              <a:t>E.g. plus: natural number, integers, rational, real, complex, scalar-vector-matrix-tensor, </a:t>
            </a:r>
            <a:r>
              <a:rPr lang="en-US" altLang="zh-CN" sz="3600" dirty="0">
                <a:solidFill>
                  <a:srgbClr val="002060"/>
                </a:solidFill>
              </a:rPr>
              <a:t>digit, </a:t>
            </a:r>
            <a:r>
              <a:rPr lang="en-US" altLang="zh-CN" sz="3600" dirty="0" smtClean="0">
                <a:solidFill>
                  <a:srgbClr val="002060"/>
                </a:solidFill>
              </a:rPr>
              <a:t>time(</a:t>
            </a:r>
            <a:r>
              <a:rPr lang="en-US" altLang="zh-CN" sz="3600" dirty="0" err="1" smtClean="0">
                <a:solidFill>
                  <a:srgbClr val="002060"/>
                </a:solidFill>
              </a:rPr>
              <a:t>hh:mm:ss</a:t>
            </a:r>
            <a:r>
              <a:rPr lang="en-US" altLang="zh-CN" sz="3600" dirty="0" smtClean="0">
                <a:solidFill>
                  <a:srgbClr val="002060"/>
                </a:solidFill>
              </a:rPr>
              <a:t>) 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466-B267-45AF-83DB-2387A9737069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Greatest common divisors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最大公约数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For any common divisor </a:t>
            </a:r>
            <a:r>
              <a:rPr lang="en-US" altLang="zh-CN" sz="3200" dirty="0" smtClean="0">
                <a:solidFill>
                  <a:schemeClr val="tx1"/>
                </a:solidFill>
              </a:rPr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>
                <a:solidFill>
                  <a:schemeClr val="tx1"/>
                </a:solidFill>
              </a:rPr>
              <a:t>a=mc, b=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nc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so </a:t>
            </a:r>
            <a:r>
              <a:rPr lang="en-US" altLang="zh-CN" sz="3200" dirty="0" smtClean="0">
                <a:solidFill>
                  <a:schemeClr val="tx1"/>
                </a:solidFill>
              </a:rPr>
              <a:t>d=s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mc+t</a:t>
            </a:r>
            <a:r>
              <a:rPr lang="en-US" altLang="zh-CN" sz="32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200" dirty="0" smtClean="0">
                <a:solidFill>
                  <a:schemeClr val="tx1"/>
                </a:solidFill>
              </a:rPr>
              <a:t>nc</a:t>
            </a:r>
            <a:r>
              <a:rPr lang="en-US" altLang="zh-CN" sz="3200" dirty="0" smtClean="0">
                <a:solidFill>
                  <a:srgbClr val="002060"/>
                </a:solidFill>
              </a:rPr>
              <a:t>,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thus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c|d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 completes.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only positive common divisor that is the linear combination of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integer coefficients.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D946-E740-4A2E-85CC-085B52CC6666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Rational numbers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有理数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relatively prime: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gcd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a,b</a:t>
            </a:r>
            <a:r>
              <a:rPr lang="en-US" altLang="zh-CN" sz="3200" dirty="0" smtClean="0">
                <a:solidFill>
                  <a:schemeClr val="tx1"/>
                </a:solidFill>
              </a:rPr>
              <a:t>)=1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Every nonzero rational number </a:t>
            </a:r>
            <a:r>
              <a:rPr lang="en-US" altLang="zh-CN" sz="3200" dirty="0" smtClean="0">
                <a:solidFill>
                  <a:schemeClr val="tx1"/>
                </a:solidFill>
              </a:rPr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a </a:t>
            </a:r>
            <a:r>
              <a:rPr lang="en-US" altLang="zh-CN" sz="3200" i="1" dirty="0">
                <a:solidFill>
                  <a:srgbClr val="002060"/>
                </a:solidFill>
              </a:rPr>
              <a:t>lowest term </a:t>
            </a:r>
            <a:r>
              <a:rPr lang="en-US" altLang="zh-CN" sz="3200" dirty="0" smtClean="0">
                <a:solidFill>
                  <a:schemeClr val="tx1"/>
                </a:solidFill>
              </a:rPr>
              <a:t>a/b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being relatively prime.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err="1" smtClean="0">
                <a:solidFill>
                  <a:schemeClr val="tx1"/>
                </a:solidFill>
              </a:rPr>
              <a:t>sqrt</a:t>
            </a:r>
            <a:r>
              <a:rPr lang="en-US" altLang="zh-CN" sz="3200" dirty="0" smtClean="0">
                <a:solidFill>
                  <a:schemeClr val="tx1"/>
                </a:solidFill>
              </a:rPr>
              <a:t>(2)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a rational number (it is irrational).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FC65-A058-4597-8863-3DE363B36E1F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Euclidean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Algorithm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欧几里得算法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be positive integers.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There is an algorithm that finds the </a:t>
            </a:r>
            <a:r>
              <a:rPr lang="en-US" altLang="zh-CN" sz="3200" dirty="0" err="1">
                <a:solidFill>
                  <a:srgbClr val="002060"/>
                </a:solidFill>
              </a:rPr>
              <a:t>gcd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d = (a, 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There </a:t>
            </a:r>
            <a:r>
              <a:rPr lang="en-US" altLang="zh-CN" sz="3200" dirty="0">
                <a:solidFill>
                  <a:srgbClr val="002060"/>
                </a:solidFill>
              </a:rPr>
              <a:t>is an algorithm that finds a pair of integers </a:t>
            </a:r>
            <a:r>
              <a:rPr lang="en-US" altLang="zh-CN" sz="3200" dirty="0">
                <a:solidFill>
                  <a:schemeClr val="tx1"/>
                </a:solidFill>
              </a:rPr>
              <a:t>s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t</a:t>
            </a:r>
            <a:r>
              <a:rPr lang="en-US" altLang="zh-CN" sz="3200" dirty="0">
                <a:solidFill>
                  <a:srgbClr val="002060"/>
                </a:solidFill>
              </a:rPr>
              <a:t> with </a:t>
            </a:r>
            <a:r>
              <a:rPr lang="en-US" altLang="zh-CN" sz="3200" dirty="0">
                <a:solidFill>
                  <a:schemeClr val="tx1"/>
                </a:solidFill>
              </a:rPr>
              <a:t>d = </a:t>
            </a:r>
            <a:r>
              <a:rPr lang="en-US" altLang="zh-CN" sz="3200" dirty="0" err="1">
                <a:solidFill>
                  <a:schemeClr val="tx1"/>
                </a:solidFill>
              </a:rPr>
              <a:t>sa</a:t>
            </a:r>
            <a:r>
              <a:rPr lang="en-US" altLang="zh-CN" sz="3200" dirty="0">
                <a:solidFill>
                  <a:schemeClr val="tx1"/>
                </a:solidFill>
              </a:rPr>
              <a:t> + </a:t>
            </a:r>
            <a:r>
              <a:rPr lang="en-US" altLang="zh-CN" sz="3200" dirty="0" err="1">
                <a:solidFill>
                  <a:schemeClr val="tx1"/>
                </a:solidFill>
              </a:rPr>
              <a:t>tb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Top-down: repeat division algorithm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Bottom-up: 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675D-3D23-4160-A11C-A8525773D75B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Euclidean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Algorithm 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</a:rPr>
              <a:t>欧几里德算法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1562"/>
            <a:ext cx="3598010" cy="3076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25" y="1756078"/>
            <a:ext cx="5504355" cy="41494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5318-5A7E-4CCD-B81B-D331D5F341FC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Programming: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Implement Euclidean algorithm by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ipython</a:t>
            </a:r>
            <a:r>
              <a:rPr lang="en-US" altLang="zh-CN" sz="3200" dirty="0" smtClean="0">
                <a:solidFill>
                  <a:srgbClr val="002060"/>
                </a:solidFill>
              </a:rPr>
              <a:t> notebook: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Input: 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a </a:t>
            </a:r>
            <a:r>
              <a:rPr lang="en-US" altLang="zh-CN" sz="3200" dirty="0" smtClean="0">
                <a:solidFill>
                  <a:schemeClr val="tx1"/>
                </a:solidFill>
              </a:rPr>
              <a:t>1000×2</a:t>
            </a:r>
            <a:r>
              <a:rPr lang="en-US" altLang="zh-CN" sz="3200" dirty="0" smtClean="0">
                <a:solidFill>
                  <a:srgbClr val="002060"/>
                </a:solidFill>
              </a:rPr>
              <a:t> random integer matrix, each random number is in </a:t>
            </a:r>
            <a:r>
              <a:rPr lang="en-US" altLang="zh-CN" sz="3200" dirty="0" smtClean="0">
                <a:solidFill>
                  <a:schemeClr val="tx1"/>
                </a:solidFill>
              </a:rPr>
              <a:t>[-100000, 100000]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Output: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 smtClean="0">
                <a:solidFill>
                  <a:schemeClr val="tx1"/>
                </a:solidFill>
              </a:rPr>
              <a:t>1000×3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integer </a:t>
            </a:r>
            <a:r>
              <a:rPr lang="en-US" altLang="zh-CN" sz="3200" dirty="0" smtClean="0">
                <a:solidFill>
                  <a:srgbClr val="002060"/>
                </a:solidFill>
              </a:rPr>
              <a:t>matrix, each line has 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the coefficients of the corresponding integers.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8140-6ABF-481A-B52B-C4D818F28442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Fundamental Theorem of 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Arithmetic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算术基本定理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Every integer </a:t>
            </a:r>
            <a:r>
              <a:rPr lang="en-US" altLang="zh-CN" sz="3200" dirty="0">
                <a:solidFill>
                  <a:schemeClr val="tx1"/>
                </a:solidFill>
              </a:rPr>
              <a:t>a ≥ 2 </a:t>
            </a:r>
            <a:r>
              <a:rPr lang="en-US" altLang="zh-CN" sz="3200" dirty="0" smtClean="0">
                <a:solidFill>
                  <a:srgbClr val="002060"/>
                </a:solidFill>
              </a:rPr>
              <a:t>is either </a:t>
            </a:r>
            <a:r>
              <a:rPr lang="en-US" altLang="zh-CN" sz="3200" dirty="0">
                <a:solidFill>
                  <a:srgbClr val="002060"/>
                </a:solidFill>
              </a:rPr>
              <a:t>a prime or a product of primes. Moreover, if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has factorizations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 = 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 · · · 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and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= q</a:t>
            </a:r>
            <a:r>
              <a:rPr lang="en-US" altLang="zh-CN" sz="3200" baseline="-25000" dirty="0">
                <a:solidFill>
                  <a:schemeClr val="tx1"/>
                </a:solidFill>
              </a:rPr>
              <a:t>1</a:t>
            </a:r>
            <a:r>
              <a:rPr lang="en-US" altLang="zh-CN" sz="3200" dirty="0">
                <a:solidFill>
                  <a:schemeClr val="tx1"/>
                </a:solidFill>
              </a:rPr>
              <a:t> · · · </a:t>
            </a:r>
            <a:r>
              <a:rPr lang="en-US" altLang="zh-CN" sz="3200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3200" dirty="0">
                <a:solidFill>
                  <a:srgbClr val="002060"/>
                </a:solidFill>
              </a:rPr>
              <a:t>,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where the 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en-US" altLang="zh-CN" sz="3200" dirty="0">
                <a:solidFill>
                  <a:srgbClr val="002060"/>
                </a:solidFill>
              </a:rPr>
              <a:t>’s and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dirty="0">
                <a:solidFill>
                  <a:srgbClr val="002060"/>
                </a:solidFill>
              </a:rPr>
              <a:t>’s are primes, then </a:t>
            </a:r>
            <a:r>
              <a:rPr lang="en-US" altLang="zh-CN" sz="3200" dirty="0">
                <a:solidFill>
                  <a:schemeClr val="tx1"/>
                </a:solidFill>
              </a:rPr>
              <a:t>n = m </a:t>
            </a:r>
            <a:r>
              <a:rPr lang="en-US" altLang="zh-CN" sz="3200" dirty="0">
                <a:solidFill>
                  <a:srgbClr val="002060"/>
                </a:solidFill>
              </a:rPr>
              <a:t>and the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dirty="0">
                <a:solidFill>
                  <a:srgbClr val="002060"/>
                </a:solidFill>
              </a:rPr>
              <a:t>’s </a:t>
            </a:r>
            <a:r>
              <a:rPr lang="en-US" altLang="zh-CN" sz="3200" dirty="0" smtClean="0">
                <a:solidFill>
                  <a:srgbClr val="002060"/>
                </a:solidFill>
              </a:rPr>
              <a:t>can </a:t>
            </a:r>
            <a:r>
              <a:rPr lang="en-US" altLang="zh-CN" sz="3200" dirty="0">
                <a:solidFill>
                  <a:srgbClr val="002060"/>
                </a:solidFill>
              </a:rPr>
              <a:t>be </a:t>
            </a:r>
            <a:r>
              <a:rPr lang="en-US" altLang="zh-CN" sz="3200" dirty="0" smtClean="0">
                <a:solidFill>
                  <a:srgbClr val="002060"/>
                </a:solidFill>
              </a:rPr>
              <a:t>re-indexed </a:t>
            </a:r>
            <a:r>
              <a:rPr lang="en-US" altLang="zh-CN" sz="3200" dirty="0">
                <a:solidFill>
                  <a:srgbClr val="002060"/>
                </a:solidFill>
              </a:rPr>
              <a:t>so that </a:t>
            </a:r>
            <a:r>
              <a:rPr lang="en-US" altLang="zh-CN" sz="3200" dirty="0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= 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(proved by mathematical </a:t>
            </a:r>
            <a:r>
              <a:rPr lang="en-US" altLang="zh-CN" sz="3200" dirty="0">
                <a:solidFill>
                  <a:srgbClr val="002060"/>
                </a:solidFill>
              </a:rPr>
              <a:t>induction from </a:t>
            </a:r>
            <a:r>
              <a:rPr lang="en-US" altLang="zh-CN" sz="3200" dirty="0" smtClean="0">
                <a:solidFill>
                  <a:schemeClr val="tx1"/>
                </a:solidFill>
              </a:rPr>
              <a:t>m=1, 2, … +</a:t>
            </a:r>
            <a:r>
              <a:rPr lang="en-US" altLang="zh-CN" sz="3200" dirty="0">
                <a:solidFill>
                  <a:schemeClr val="tx1"/>
                </a:solidFill>
              </a:rPr>
              <a:t>∞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7860-9C5F-4AD8-9E0A-91077AF02C02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Rational number factorization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有理数分解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Every positive rational number </a:t>
            </a:r>
            <a:r>
              <a:rPr lang="en-US" altLang="zh-CN" sz="3200" dirty="0">
                <a:solidFill>
                  <a:schemeClr val="tx1"/>
                </a:solidFill>
              </a:rPr>
              <a:t>r≠1</a:t>
            </a:r>
            <a:r>
              <a:rPr lang="en-US" altLang="zh-CN" sz="3200" dirty="0">
                <a:solidFill>
                  <a:srgbClr val="002060"/>
                </a:solidFill>
              </a:rPr>
              <a:t> has a unique </a:t>
            </a:r>
            <a:r>
              <a:rPr lang="en-US" altLang="zh-CN" sz="3200" dirty="0" smtClean="0">
                <a:solidFill>
                  <a:srgbClr val="002060"/>
                </a:solidFill>
              </a:rPr>
              <a:t>factorization: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where </a:t>
            </a:r>
            <a:r>
              <a:rPr lang="en-US" altLang="zh-CN" sz="3200" dirty="0">
                <a:solidFill>
                  <a:srgbClr val="002060"/>
                </a:solidFill>
              </a:rPr>
              <a:t>the </a:t>
            </a:r>
            <a:r>
              <a:rPr lang="en-US" altLang="zh-CN" sz="3200" dirty="0">
                <a:solidFill>
                  <a:schemeClr val="tx1"/>
                </a:solidFill>
              </a:rPr>
              <a:t>p</a:t>
            </a:r>
            <a:r>
              <a:rPr lang="en-US" altLang="zh-CN" sz="3200" baseline="-25000" dirty="0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are distinct primes and the </a:t>
            </a:r>
            <a:r>
              <a:rPr lang="en-US" altLang="zh-CN" sz="3200" dirty="0" err="1">
                <a:solidFill>
                  <a:schemeClr val="tx1"/>
                </a:solidFill>
              </a:rPr>
              <a:t>g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are nonzero integers.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Moreover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r>
              <a:rPr lang="en-US" altLang="zh-CN" sz="3200" dirty="0">
                <a:solidFill>
                  <a:schemeClr val="tx1"/>
                </a:solidFill>
              </a:rPr>
              <a:t>r</a:t>
            </a:r>
            <a:r>
              <a:rPr lang="en-US" altLang="zh-CN" sz="3200" dirty="0">
                <a:solidFill>
                  <a:srgbClr val="002060"/>
                </a:solidFill>
              </a:rPr>
              <a:t> is an integer if and only if </a:t>
            </a:r>
            <a:r>
              <a:rPr lang="en-US" altLang="zh-CN" sz="3200" dirty="0" err="1">
                <a:solidFill>
                  <a:schemeClr val="tx1"/>
                </a:solidFill>
              </a:rPr>
              <a:t>g</a:t>
            </a:r>
            <a:r>
              <a:rPr lang="en-US" altLang="zh-CN" sz="320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chemeClr val="tx1"/>
                </a:solidFill>
              </a:rPr>
              <a:t> &gt; 0 </a:t>
            </a:r>
            <a:r>
              <a:rPr lang="en-US" altLang="zh-CN" sz="3200" dirty="0">
                <a:solidFill>
                  <a:srgbClr val="002060"/>
                </a:solidFill>
              </a:rPr>
              <a:t>for all </a:t>
            </a:r>
            <a:r>
              <a:rPr lang="en-US" altLang="zh-CN" sz="3200" dirty="0" err="1">
                <a:solidFill>
                  <a:schemeClr val="tx1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52" y="2755758"/>
            <a:ext cx="2212571" cy="1386667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BE87-2633-4923-A535-5C27F97F03D3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m ≥ 0 </a:t>
            </a:r>
            <a:r>
              <a:rPr lang="en-US" altLang="zh-CN" sz="3200" dirty="0">
                <a:solidFill>
                  <a:srgbClr val="002060"/>
                </a:solidFill>
              </a:rPr>
              <a:t>is fixed, then integers </a:t>
            </a: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 are congruent modulo </a:t>
            </a: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rgbClr val="002060"/>
                </a:solidFill>
              </a:rPr>
              <a:t>, denoted by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≡ b mod 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>
                <a:solidFill>
                  <a:schemeClr val="tx1"/>
                </a:solidFill>
              </a:rPr>
              <a:t>m | (a − b</a:t>
            </a:r>
            <a:r>
              <a:rPr lang="en-US" altLang="zh-CN" sz="3200" dirty="0" smtClean="0">
                <a:solidFill>
                  <a:schemeClr val="tx1"/>
                </a:solidFill>
              </a:rPr>
              <a:t>)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201168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is called modulus (</a:t>
            </a:r>
            <a:r>
              <a:rPr lang="zh-CN" altLang="en-US" sz="3200" dirty="0" smtClean="0">
                <a:solidFill>
                  <a:srgbClr val="002060"/>
                </a:solidFill>
              </a:rPr>
              <a:t>模数</a:t>
            </a:r>
            <a:r>
              <a:rPr lang="en-US" altLang="zh-CN" sz="3200" dirty="0" smtClean="0">
                <a:solidFill>
                  <a:srgbClr val="002060"/>
                </a:solidFill>
              </a:rPr>
              <a:t>).</a:t>
            </a:r>
          </a:p>
          <a:p>
            <a:pPr marL="201168" lvl="1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a ≡ b mod </a:t>
            </a:r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rgbClr val="002060"/>
                </a:solidFill>
              </a:rPr>
              <a:t> is said to have the same parity (odd or even, </a:t>
            </a:r>
            <a:r>
              <a:rPr lang="zh-CN" altLang="en-US" sz="3200" dirty="0" smtClean="0">
                <a:solidFill>
                  <a:srgbClr val="002060"/>
                </a:solidFill>
              </a:rPr>
              <a:t>奇偶同性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9F8-D25A-4330-A890-E63F8DB748F0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Reflexive: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m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Symmetric: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rgbClr val="002060"/>
                </a:solidFill>
              </a:rPr>
              <a:t>if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>
                <a:solidFill>
                  <a:schemeClr val="tx1"/>
                </a:solidFill>
              </a:rPr>
              <a:t>m</a:t>
            </a:r>
            <a:r>
              <a:rPr lang="en-US" altLang="zh-CN" sz="3200" i="1" dirty="0"/>
              <a:t>, </a:t>
            </a:r>
            <a:r>
              <a:rPr lang="en-US" altLang="zh-CN" sz="3200" i="1" dirty="0" smtClean="0"/>
              <a:t>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i="1" dirty="0" smtClean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m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Transitive: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rgbClr val="002060"/>
                </a:solidFill>
              </a:rPr>
              <a:t>if</a:t>
            </a:r>
            <a:r>
              <a:rPr lang="en-US" altLang="zh-CN" sz="3200" i="1" dirty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>
                <a:solidFill>
                  <a:schemeClr val="tx1"/>
                </a:solidFill>
              </a:rPr>
              <a:t>m </a:t>
            </a:r>
            <a:r>
              <a:rPr lang="en-US" altLang="zh-CN" sz="3200" i="1" dirty="0" smtClean="0">
                <a:solidFill>
                  <a:schemeClr val="tx1"/>
                </a:solidFill>
              </a:rPr>
              <a:t>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and </a:t>
            </a:r>
            <a:r>
              <a:rPr lang="en-US" altLang="zh-CN" sz="3200" i="1" dirty="0" smtClean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b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c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>
                <a:solidFill>
                  <a:schemeClr val="tx1"/>
                </a:solidFill>
              </a:rPr>
              <a:t>m</a:t>
            </a:r>
            <a:r>
              <a:rPr lang="en-US" altLang="zh-CN" sz="3200" i="1" dirty="0"/>
              <a:t>, </a:t>
            </a:r>
            <a:endParaRPr lang="en-US" altLang="zh-CN" sz="3200" i="1" dirty="0" smtClean="0"/>
          </a:p>
          <a:p>
            <a:pPr marL="201168" lvl="1" indent="0">
              <a:buNone/>
            </a:pPr>
            <a:r>
              <a:rPr lang="en-US" altLang="zh-CN" sz="3200" i="1" dirty="0"/>
              <a:t>	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then</a:t>
            </a:r>
            <a:r>
              <a:rPr lang="en-US" altLang="zh-CN" sz="3200" i="1" dirty="0" smtClean="0"/>
              <a:t> </a:t>
            </a:r>
            <a:r>
              <a:rPr lang="en-US" altLang="zh-CN" sz="3200" i="1" dirty="0">
                <a:solidFill>
                  <a:schemeClr val="tx1"/>
                </a:solidFill>
              </a:rPr>
              <a:t>a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i="1" dirty="0">
                <a:solidFill>
                  <a:schemeClr val="tx1"/>
                </a:solidFill>
              </a:rPr>
              <a:t>c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i="1" dirty="0">
                <a:solidFill>
                  <a:schemeClr val="tx1"/>
                </a:solidFill>
              </a:rPr>
              <a:t>m</a:t>
            </a:r>
            <a:r>
              <a:rPr lang="en-US" altLang="zh-CN" sz="3200" dirty="0">
                <a:solidFill>
                  <a:schemeClr val="tx1"/>
                </a:solidFill>
              </a:rPr>
              <a:t/>
            </a:r>
            <a:br>
              <a:rPr lang="en-US" altLang="zh-CN" sz="3200" dirty="0">
                <a:solidFill>
                  <a:schemeClr val="tx1"/>
                </a:solidFill>
              </a:rPr>
            </a:b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C46-CD4A-440F-A82F-D5BD6E38488F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rgbClr val="002060"/>
                </a:solidFill>
              </a:rPr>
              <a:t> is a prime, </a:t>
            </a:r>
            <a:r>
              <a:rPr lang="en-US" altLang="zh-CN" sz="3200" dirty="0" smtClean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smtClean="0">
                <a:solidFill>
                  <a:schemeClr val="tx1"/>
                </a:solidFill>
              </a:rPr>
              <a:t>b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integers, then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i="1" dirty="0"/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a+b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≡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 +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b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mod </a:t>
            </a:r>
            <a:r>
              <a:rPr lang="en-US" altLang="zh-CN" sz="3200" dirty="0" smtClean="0">
                <a:solidFill>
                  <a:schemeClr val="tx1"/>
                </a:solidFill>
              </a:rPr>
              <a:t>p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(examining the binomial coefficients)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chemeClr val="tx1"/>
                </a:solidFill>
              </a:rPr>
              <a:t>p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  </a:t>
            </a:r>
            <a:r>
              <a:rPr lang="en-US" altLang="zh-CN" sz="3200" dirty="0" smtClean="0">
                <a:solidFill>
                  <a:schemeClr val="tx1"/>
                </a:solidFill>
              </a:rPr>
              <a:t>≡ a mod p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(mathematical induction on </a:t>
            </a:r>
            <a:r>
              <a:rPr lang="en-US" altLang="zh-CN" sz="3200" dirty="0" smtClean="0">
                <a:solidFill>
                  <a:schemeClr val="tx1"/>
                </a:solidFill>
              </a:rPr>
              <a:t>a=1,2,… </a:t>
            </a:r>
            <a:r>
              <a:rPr lang="en-US" altLang="zh-CN" sz="3200" dirty="0" smtClean="0">
                <a:solidFill>
                  <a:srgbClr val="002060"/>
                </a:solidFill>
              </a:rPr>
              <a:t>, examining 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</a:rPr>
              <a:t>a+1)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p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mod p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90CF-BC3B-45A2-8F0C-7F2A445501BC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Why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err="1">
                <a:solidFill>
                  <a:srgbClr val="002060"/>
                </a:solidFill>
              </a:rPr>
              <a:t>Axiomatization</a:t>
            </a:r>
            <a:r>
              <a:rPr lang="en-US" altLang="zh-CN" sz="3600" dirty="0">
                <a:solidFill>
                  <a:srgbClr val="002060"/>
                </a:solidFill>
              </a:rPr>
              <a:t> and formalization</a:t>
            </a:r>
          </a:p>
          <a:p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err="1" smtClean="0">
                <a:solidFill>
                  <a:srgbClr val="002060"/>
                </a:solidFill>
              </a:rPr>
              <a:t>E.g</a:t>
            </a:r>
            <a:r>
              <a:rPr lang="en-US" altLang="zh-CN" sz="3200" dirty="0" smtClean="0">
                <a:solidFill>
                  <a:srgbClr val="002060"/>
                </a:solidFill>
              </a:rPr>
              <a:t> in computer science.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computer programming, classes  (</a:t>
            </a:r>
            <a:r>
              <a:rPr lang="zh-CN" altLang="en-US" sz="3200" dirty="0" smtClean="0">
                <a:solidFill>
                  <a:srgbClr val="002060"/>
                </a:solidFill>
              </a:rPr>
              <a:t>程序设计，类</a:t>
            </a:r>
            <a:r>
              <a:rPr lang="en-US" altLang="zh-CN" sz="3200" dirty="0" smtClean="0">
                <a:solidFill>
                  <a:srgbClr val="002060"/>
                </a:solidFill>
              </a:rPr>
              <a:t>)  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</a:t>
            </a:r>
            <a:r>
              <a:rPr lang="en-US" altLang="zh-CN" sz="3200" dirty="0">
                <a:solidFill>
                  <a:srgbClr val="002060"/>
                </a:solidFill>
              </a:rPr>
              <a:t>cryptography  (</a:t>
            </a:r>
            <a:r>
              <a:rPr lang="zh-CN" altLang="en-US" sz="3200" dirty="0">
                <a:solidFill>
                  <a:srgbClr val="002060"/>
                </a:solidFill>
              </a:rPr>
              <a:t>密码学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- advances in AI  (</a:t>
            </a:r>
            <a:r>
              <a:rPr lang="zh-CN" altLang="en-US" sz="3200" dirty="0" smtClean="0">
                <a:solidFill>
                  <a:srgbClr val="002060"/>
                </a:solidFill>
              </a:rPr>
              <a:t>人工智能进展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3200" dirty="0" smtClean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4198-CAA2-425A-B013-00105DD032B4}" type="datetime11">
              <a:rPr lang="zh-CN" altLang="en-US" smtClean="0"/>
              <a:t>12:27:47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Congruence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同余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the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gcd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(a, m) = 1</a:t>
            </a:r>
            <a:r>
              <a:rPr lang="en-US" altLang="zh-CN" sz="3200" dirty="0">
                <a:solidFill>
                  <a:srgbClr val="002060"/>
                </a:solidFill>
              </a:rPr>
              <a:t>,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dirty="0">
                <a:solidFill>
                  <a:srgbClr val="002060"/>
                </a:solidFill>
              </a:rPr>
              <a:t>for every integer </a:t>
            </a:r>
            <a:r>
              <a:rPr lang="en-US" altLang="zh-CN" sz="3200" dirty="0">
                <a:solidFill>
                  <a:schemeClr val="tx1"/>
                </a:solidFill>
              </a:rPr>
              <a:t>b</a:t>
            </a:r>
            <a:r>
              <a:rPr lang="en-US" altLang="zh-CN" sz="3200" dirty="0">
                <a:solidFill>
                  <a:srgbClr val="002060"/>
                </a:solidFill>
              </a:rPr>
              <a:t>, the congruence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	</a:t>
            </a:r>
            <a:r>
              <a:rPr lang="en-US" altLang="zh-CN" sz="3200" i="1" dirty="0"/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ax </a:t>
            </a:r>
            <a:r>
              <a:rPr lang="en-US" altLang="zh-CN" sz="3200" dirty="0">
                <a:solidFill>
                  <a:schemeClr val="tx1"/>
                </a:solidFill>
              </a:rPr>
              <a:t>≡ b mod m 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can </a:t>
            </a:r>
            <a:r>
              <a:rPr lang="en-US" altLang="zh-CN" sz="3200" dirty="0">
                <a:solidFill>
                  <a:srgbClr val="002060"/>
                </a:solidFill>
              </a:rPr>
              <a:t>be solved for </a:t>
            </a:r>
            <a:r>
              <a:rPr lang="en-US" altLang="zh-CN" sz="3200" dirty="0" smtClean="0">
                <a:solidFill>
                  <a:schemeClr val="tx1"/>
                </a:solidFill>
              </a:rPr>
              <a:t>x </a:t>
            </a:r>
            <a:r>
              <a:rPr lang="en-US" altLang="zh-CN" sz="3200" dirty="0" smtClean="0">
                <a:solidFill>
                  <a:srgbClr val="002060"/>
                </a:solidFill>
              </a:rPr>
              <a:t>(integer </a:t>
            </a:r>
            <a:r>
              <a:rPr lang="en-US" altLang="zh-CN" sz="3200" dirty="0" smtClean="0">
                <a:solidFill>
                  <a:schemeClr val="tx1"/>
                </a:solidFill>
              </a:rPr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exists); </a:t>
            </a: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 </a:t>
            </a:r>
            <a:r>
              <a:rPr lang="en-US" altLang="zh-CN" sz="3200" dirty="0">
                <a:solidFill>
                  <a:srgbClr val="002060"/>
                </a:solidFill>
              </a:rPr>
              <a:t>fact</a:t>
            </a:r>
            <a:r>
              <a:rPr lang="en-US" altLang="zh-CN" sz="3200" dirty="0" smtClean="0">
                <a:solidFill>
                  <a:srgbClr val="002060"/>
                </a:solidFill>
              </a:rPr>
              <a:t>, let </a:t>
            </a:r>
            <a:r>
              <a:rPr lang="en-US" altLang="zh-CN" sz="3200" dirty="0">
                <a:solidFill>
                  <a:schemeClr val="tx1"/>
                </a:solidFill>
              </a:rPr>
              <a:t>x = </a:t>
            </a:r>
            <a:r>
              <a:rPr lang="en-US" altLang="zh-CN" sz="3200" dirty="0" err="1">
                <a:solidFill>
                  <a:schemeClr val="tx1"/>
                </a:solidFill>
              </a:rPr>
              <a:t>sb</a:t>
            </a:r>
            <a:r>
              <a:rPr lang="en-US" altLang="zh-CN" sz="3200" dirty="0">
                <a:solidFill>
                  <a:srgbClr val="002060"/>
                </a:solidFill>
              </a:rPr>
              <a:t>, where </a:t>
            </a:r>
            <a:r>
              <a:rPr lang="en-US" altLang="zh-CN" sz="3200" dirty="0" err="1">
                <a:solidFill>
                  <a:schemeClr val="tx1"/>
                </a:solidFill>
              </a:rPr>
              <a:t>sa</a:t>
            </a:r>
            <a:r>
              <a:rPr lang="en-US" altLang="zh-CN" sz="3200" dirty="0">
                <a:solidFill>
                  <a:schemeClr val="tx1"/>
                </a:solidFill>
              </a:rPr>
              <a:t> ≡ 1 mod </a:t>
            </a:r>
            <a:r>
              <a:rPr lang="en-US" altLang="zh-CN" sz="3200" dirty="0" smtClean="0">
                <a:solidFill>
                  <a:schemeClr val="tx1"/>
                </a:solidFill>
              </a:rPr>
              <a:t>m </a:t>
            </a:r>
            <a:r>
              <a:rPr lang="en-US" altLang="zh-CN" sz="3200" dirty="0" smtClean="0">
                <a:solidFill>
                  <a:srgbClr val="002060"/>
                </a:solidFill>
              </a:rPr>
              <a:t>(since </a:t>
            </a:r>
            <a:r>
              <a:rPr lang="en-US" altLang="zh-CN" sz="3200" dirty="0" smtClean="0">
                <a:solidFill>
                  <a:schemeClr val="tx1"/>
                </a:solidFill>
              </a:rPr>
              <a:t>1=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sa+tm</a:t>
            </a:r>
            <a:r>
              <a:rPr lang="en-US" altLang="zh-CN" sz="3200" dirty="0" smtClean="0">
                <a:solidFill>
                  <a:srgbClr val="002060"/>
                </a:solidFill>
              </a:rPr>
              <a:t>). </a:t>
            </a:r>
          </a:p>
          <a:p>
            <a:pPr marL="201168" lvl="1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Moreover</a:t>
            </a:r>
            <a:r>
              <a:rPr lang="en-US" altLang="zh-CN" sz="3200" dirty="0">
                <a:solidFill>
                  <a:srgbClr val="002060"/>
                </a:solidFill>
              </a:rPr>
              <a:t>, any two solutions are congruent </a:t>
            </a:r>
            <a:r>
              <a:rPr lang="en-US" altLang="zh-CN" sz="3200" dirty="0">
                <a:solidFill>
                  <a:schemeClr val="tx1"/>
                </a:solidFill>
              </a:rPr>
              <a:t>mod m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1D5F-2E5A-443A-A5BD-82C1A5C849A5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How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02060"/>
                </a:solidFill>
              </a:rPr>
              <a:t>- </a:t>
            </a:r>
            <a:r>
              <a:rPr lang="en-US" altLang="zh-CN" sz="4000" dirty="0" smtClean="0">
                <a:solidFill>
                  <a:srgbClr val="002060"/>
                </a:solidFill>
              </a:rPr>
              <a:t>Reading </a:t>
            </a:r>
            <a:r>
              <a:rPr lang="en-US" altLang="zh-CN" sz="4000" dirty="0" smtClean="0">
                <a:solidFill>
                  <a:srgbClr val="002060"/>
                </a:solidFill>
              </a:rPr>
              <a:t>books, trying to induce the results in the book by yourself</a:t>
            </a:r>
          </a:p>
          <a:p>
            <a:r>
              <a:rPr lang="en-US" altLang="zh-CN" sz="4000" dirty="0" smtClean="0">
                <a:solidFill>
                  <a:srgbClr val="002060"/>
                </a:solidFill>
              </a:rPr>
              <a:t>- </a:t>
            </a:r>
            <a:r>
              <a:rPr lang="en-US" altLang="zh-CN" sz="4000" dirty="0" smtClean="0">
                <a:solidFill>
                  <a:srgbClr val="002060"/>
                </a:solidFill>
              </a:rPr>
              <a:t>Doing </a:t>
            </a:r>
            <a:r>
              <a:rPr lang="en-US" altLang="zh-CN" sz="4000" dirty="0" smtClean="0">
                <a:solidFill>
                  <a:srgbClr val="002060"/>
                </a:solidFill>
              </a:rPr>
              <a:t>exercises, taking quizzes in class </a:t>
            </a:r>
          </a:p>
          <a:p>
            <a:r>
              <a:rPr lang="en-US" altLang="zh-CN" sz="4000" dirty="0" smtClean="0">
                <a:solidFill>
                  <a:schemeClr val="tx1"/>
                </a:solidFill>
              </a:rPr>
              <a:t>40%</a:t>
            </a:r>
          </a:p>
          <a:p>
            <a:r>
              <a:rPr lang="en-US" altLang="zh-CN" sz="4000" dirty="0" smtClean="0">
                <a:solidFill>
                  <a:srgbClr val="002060"/>
                </a:solidFill>
              </a:rPr>
              <a:t>- </a:t>
            </a:r>
            <a:r>
              <a:rPr lang="en-US" altLang="zh-CN" sz="4000" dirty="0" smtClean="0">
                <a:solidFill>
                  <a:srgbClr val="002060"/>
                </a:solidFill>
              </a:rPr>
              <a:t>Examination </a:t>
            </a:r>
            <a:endParaRPr lang="en-US" altLang="zh-CN" sz="4000" dirty="0" smtClean="0">
              <a:solidFill>
                <a:srgbClr val="002060"/>
              </a:solidFill>
            </a:endParaRPr>
          </a:p>
          <a:p>
            <a:r>
              <a:rPr lang="en-US" altLang="zh-CN" sz="4000" dirty="0" smtClean="0">
                <a:solidFill>
                  <a:schemeClr val="tx1"/>
                </a:solidFill>
              </a:rPr>
              <a:t>60%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AFAB-5C5D-456D-B485-66877D2320C3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Textbooks &amp; references 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 fontScale="92500"/>
          </a:bodyPr>
          <a:lstStyle/>
          <a:p>
            <a:r>
              <a:rPr lang="en-US" altLang="zh-CN" sz="3500" dirty="0"/>
              <a:t>"A First Course in Abstract Algebra (Third Edition)", Joseph J. </a:t>
            </a:r>
            <a:r>
              <a:rPr lang="en-US" altLang="zh-CN" sz="3500" dirty="0" err="1"/>
              <a:t>Rotman</a:t>
            </a:r>
            <a:r>
              <a:rPr lang="en-US" altLang="zh-CN" sz="3500" dirty="0"/>
              <a:t>, </a:t>
            </a:r>
            <a:r>
              <a:rPr lang="en-US" altLang="zh-CN" sz="3500" dirty="0" smtClean="0"/>
              <a:t>Pearson</a:t>
            </a:r>
            <a:r>
              <a:rPr lang="zh-CN" altLang="zh-CN" sz="3500" dirty="0" smtClean="0"/>
              <a:t>，</a:t>
            </a:r>
            <a:r>
              <a:rPr lang="en-US" altLang="zh-CN" sz="3500" dirty="0"/>
              <a:t>2005 (main)</a:t>
            </a:r>
            <a:endParaRPr lang="zh-CN" altLang="zh-CN" sz="3500" dirty="0"/>
          </a:p>
          <a:p>
            <a:r>
              <a:rPr lang="en-US" altLang="zh-CN" sz="3500" dirty="0"/>
              <a:t>"Abstract Algebra: Theory and Applications", </a:t>
            </a:r>
            <a:r>
              <a:rPr lang="en-US" altLang="zh-CN" sz="3500" dirty="0" smtClean="0"/>
              <a:t>Thomas W. </a:t>
            </a:r>
            <a:r>
              <a:rPr lang="en-US" altLang="zh-CN" sz="3500" dirty="0"/>
              <a:t>Judson, Orthogonal Publishing </a:t>
            </a:r>
            <a:r>
              <a:rPr lang="en-US" altLang="zh-CN" sz="3500" dirty="0" smtClean="0"/>
              <a:t>L3C, </a:t>
            </a:r>
            <a:r>
              <a:rPr lang="en-US" altLang="zh-CN" sz="3500" dirty="0"/>
              <a:t>2016 (complementary)</a:t>
            </a:r>
            <a:endParaRPr lang="zh-CN" altLang="zh-CN" sz="3500" dirty="0"/>
          </a:p>
          <a:p>
            <a:r>
              <a:rPr lang="en-US" altLang="zh-CN" sz="3500" dirty="0" smtClean="0"/>
              <a:t>References</a:t>
            </a:r>
            <a:r>
              <a:rPr lang="zh-CN" altLang="zh-CN" sz="3600" dirty="0" smtClean="0"/>
              <a:t>： </a:t>
            </a:r>
            <a:endParaRPr lang="zh-CN" altLang="zh-CN" sz="3600" dirty="0"/>
          </a:p>
          <a:p>
            <a:r>
              <a:rPr lang="zh-CN" altLang="zh-CN" sz="2600" dirty="0" smtClean="0"/>
              <a:t>《离散数学》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版</a:t>
            </a:r>
            <a:r>
              <a:rPr lang="zh-CN" altLang="zh-CN" sz="2600" dirty="0" smtClean="0"/>
              <a:t>，章炯民</a:t>
            </a:r>
            <a:r>
              <a:rPr lang="zh-CN" altLang="en-US" sz="2600" dirty="0"/>
              <a:t>，陶增乐</a:t>
            </a:r>
            <a:r>
              <a:rPr lang="zh-CN" altLang="zh-CN" sz="2600" dirty="0" smtClean="0"/>
              <a:t>，</a:t>
            </a:r>
            <a:r>
              <a:rPr lang="zh-CN" altLang="zh-CN" sz="2600" dirty="0"/>
              <a:t>华东师范大学出版社，</a:t>
            </a:r>
            <a:r>
              <a:rPr lang="en-US" altLang="zh-CN" sz="2600" dirty="0"/>
              <a:t>2009</a:t>
            </a:r>
            <a:r>
              <a:rPr lang="zh-CN" altLang="zh-CN" sz="2600" dirty="0" smtClean="0"/>
              <a:t>年</a:t>
            </a:r>
            <a:endParaRPr lang="zh-CN" altLang="zh-CN" sz="2600" dirty="0"/>
          </a:p>
          <a:p>
            <a:r>
              <a:rPr lang="zh-CN" altLang="zh-CN" sz="2600" dirty="0" smtClean="0"/>
              <a:t>《应用近世代数》</a:t>
            </a:r>
            <a:r>
              <a:rPr lang="zh-CN" altLang="en-US" sz="2600" dirty="0"/>
              <a:t>第</a:t>
            </a:r>
            <a:r>
              <a:rPr lang="en-US" altLang="zh-CN" sz="2600" dirty="0"/>
              <a:t>3</a:t>
            </a:r>
            <a:r>
              <a:rPr lang="zh-CN" altLang="en-US" sz="2600" dirty="0"/>
              <a:t>版</a:t>
            </a:r>
            <a:r>
              <a:rPr lang="zh-CN" altLang="zh-CN" sz="2600" dirty="0" smtClean="0"/>
              <a:t>，</a:t>
            </a:r>
            <a:r>
              <a:rPr lang="zh-CN" altLang="zh-CN" sz="2600" dirty="0" smtClean="0"/>
              <a:t>胡冠章</a:t>
            </a:r>
            <a:r>
              <a:rPr lang="zh-CN" altLang="en-US" sz="2600" dirty="0"/>
              <a:t>，王</a:t>
            </a:r>
            <a:r>
              <a:rPr lang="zh-CN" altLang="en-US" sz="2600" dirty="0" smtClean="0"/>
              <a:t>殿军</a:t>
            </a:r>
            <a:r>
              <a:rPr lang="zh-CN" altLang="zh-CN" sz="2600" dirty="0" smtClean="0"/>
              <a:t>， </a:t>
            </a:r>
            <a:r>
              <a:rPr lang="zh-CN" altLang="zh-CN" sz="2600" dirty="0"/>
              <a:t>清华大学出版社， </a:t>
            </a:r>
            <a:r>
              <a:rPr lang="en-US" altLang="zh-CN" sz="2600" dirty="0" smtClean="0"/>
              <a:t>2006</a:t>
            </a:r>
            <a:r>
              <a:rPr lang="zh-CN" altLang="zh-CN" sz="2600" dirty="0" smtClean="0"/>
              <a:t>年</a:t>
            </a:r>
            <a:endParaRPr lang="zh-CN" altLang="zh-CN" sz="2600" dirty="0"/>
          </a:p>
          <a:p>
            <a:endParaRPr lang="en-US" altLang="zh-CN" sz="36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B767-2B9E-455D-89AE-FBC7C7B90299}" type="datetime11">
              <a:rPr lang="zh-CN" altLang="en-US" smtClean="0"/>
              <a:t>12:16:02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Notations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Castellar" panose="020A0402060406010301" pitchFamily="18" charset="0"/>
              </a:rPr>
              <a:t>N</a:t>
            </a:r>
            <a:r>
              <a:rPr lang="en-US" altLang="zh-CN" sz="3600" dirty="0" smtClean="0">
                <a:solidFill>
                  <a:srgbClr val="002060"/>
                </a:solidFill>
              </a:rPr>
              <a:t> : the set of natural numbers, INCLUDING </a:t>
            </a:r>
            <a:r>
              <a:rPr lang="en-US" altLang="zh-CN" sz="3600" dirty="0" smtClean="0">
                <a:solidFill>
                  <a:schemeClr val="tx1"/>
                </a:solidFill>
              </a:rPr>
              <a:t>0</a:t>
            </a:r>
            <a:r>
              <a:rPr lang="en-US" altLang="zh-CN" sz="3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600" dirty="0" smtClean="0">
                <a:solidFill>
                  <a:srgbClr val="002060"/>
                </a:solidFill>
              </a:rPr>
              <a:t> : </a:t>
            </a:r>
            <a:r>
              <a:rPr lang="en-US" altLang="zh-CN" sz="3600" dirty="0">
                <a:solidFill>
                  <a:srgbClr val="002060"/>
                </a:solidFill>
              </a:rPr>
              <a:t>the set of </a:t>
            </a:r>
            <a:r>
              <a:rPr lang="en-US" altLang="zh-CN" sz="3600" dirty="0" smtClean="0">
                <a:solidFill>
                  <a:srgbClr val="002060"/>
                </a:solidFill>
              </a:rPr>
              <a:t>integers.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Z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-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| Z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+</a:t>
            </a:r>
            <a:r>
              <a:rPr lang="en-US" altLang="zh-CN" sz="3600" dirty="0" smtClean="0">
                <a:solidFill>
                  <a:srgbClr val="002060"/>
                </a:solidFill>
              </a:rPr>
              <a:t> : negative | </a:t>
            </a:r>
            <a:r>
              <a:rPr lang="en-US" altLang="zh-CN" sz="3600" dirty="0">
                <a:solidFill>
                  <a:srgbClr val="002060"/>
                </a:solidFill>
              </a:rPr>
              <a:t>positive </a:t>
            </a:r>
            <a:r>
              <a:rPr lang="en-US" altLang="zh-CN" sz="3600" dirty="0" smtClean="0">
                <a:solidFill>
                  <a:srgbClr val="002060"/>
                </a:solidFill>
              </a:rPr>
              <a:t>integers.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600" dirty="0" smtClean="0">
                <a:solidFill>
                  <a:srgbClr val="002060"/>
                </a:solidFill>
              </a:rPr>
              <a:t> </a:t>
            </a:r>
            <a:r>
              <a:rPr lang="en-US" altLang="zh-CN" sz="3600" dirty="0">
                <a:solidFill>
                  <a:srgbClr val="002060"/>
                </a:solidFill>
              </a:rPr>
              <a:t>: the set of rational </a:t>
            </a:r>
            <a:r>
              <a:rPr lang="en-US" altLang="zh-CN" sz="3600" dirty="0" smtClean="0">
                <a:solidFill>
                  <a:srgbClr val="002060"/>
                </a:solidFill>
              </a:rPr>
              <a:t>numbers. 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-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Castellar" panose="020A0402060406010301" pitchFamily="18" charset="0"/>
              </a:rPr>
              <a:t>| 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Q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+</a:t>
            </a:r>
            <a:r>
              <a:rPr lang="en-US" altLang="zh-CN" sz="3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600" dirty="0" smtClean="0">
                <a:solidFill>
                  <a:srgbClr val="002060"/>
                </a:solidFill>
              </a:rPr>
              <a:t> : </a:t>
            </a:r>
            <a:r>
              <a:rPr lang="en-US" altLang="zh-CN" sz="3600" dirty="0">
                <a:solidFill>
                  <a:srgbClr val="002060"/>
                </a:solidFill>
              </a:rPr>
              <a:t>the set of </a:t>
            </a:r>
            <a:r>
              <a:rPr lang="en-US" altLang="zh-CN" sz="3600" dirty="0" smtClean="0">
                <a:solidFill>
                  <a:srgbClr val="002060"/>
                </a:solidFill>
              </a:rPr>
              <a:t>real numbers. 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-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Castellar" panose="020A0402060406010301" pitchFamily="18" charset="0"/>
              </a:rPr>
              <a:t>| </a:t>
            </a:r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</a:t>
            </a:r>
            <a:r>
              <a:rPr lang="en-US" altLang="zh-CN" sz="3600" baseline="300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+</a:t>
            </a:r>
            <a:r>
              <a:rPr lang="en-US" altLang="zh-CN" sz="3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3600" dirty="0" smtClean="0">
                <a:solidFill>
                  <a:schemeClr val="tx1"/>
                </a:solidFill>
                <a:latin typeface="Castellar" panose="020A0402060406010301" pitchFamily="18" charset="0"/>
              </a:rPr>
              <a:t>C</a:t>
            </a:r>
            <a:r>
              <a:rPr lang="en-US" altLang="zh-CN" sz="3600" dirty="0" smtClean="0">
                <a:solidFill>
                  <a:srgbClr val="002060"/>
                </a:solidFill>
              </a:rPr>
              <a:t> </a:t>
            </a:r>
            <a:r>
              <a:rPr lang="en-US" altLang="zh-CN" sz="3600" dirty="0">
                <a:solidFill>
                  <a:srgbClr val="002060"/>
                </a:solidFill>
              </a:rPr>
              <a:t>: the set of </a:t>
            </a:r>
            <a:r>
              <a:rPr lang="en-US" altLang="zh-CN" sz="3600" dirty="0" smtClean="0">
                <a:solidFill>
                  <a:srgbClr val="002060"/>
                </a:solidFill>
              </a:rPr>
              <a:t>complex numbers.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B767-2B9E-455D-89AE-FBC7C7B90299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Inductive reasoning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归纳推理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the assertion (</a:t>
            </a:r>
            <a:r>
              <a:rPr lang="zh-CN" altLang="en-US" sz="3200" dirty="0" smtClean="0">
                <a:solidFill>
                  <a:srgbClr val="002060"/>
                </a:solidFill>
              </a:rPr>
              <a:t>断言</a:t>
            </a:r>
            <a:r>
              <a:rPr lang="en-US" altLang="zh-CN" sz="3200" dirty="0" smtClean="0">
                <a:solidFill>
                  <a:srgbClr val="002060"/>
                </a:solidFill>
              </a:rPr>
              <a:t>) </a:t>
            </a:r>
            <a:r>
              <a:rPr lang="en-US" altLang="zh-CN" sz="3200" dirty="0">
                <a:solidFill>
                  <a:srgbClr val="002060"/>
                </a:solidFill>
              </a:rPr>
              <a:t>that a </a:t>
            </a:r>
            <a:r>
              <a:rPr lang="en-US" altLang="zh-CN" sz="3200" dirty="0" smtClean="0">
                <a:solidFill>
                  <a:srgbClr val="002060"/>
                </a:solidFill>
              </a:rPr>
              <a:t>frequently </a:t>
            </a:r>
            <a:r>
              <a:rPr lang="en-US" altLang="zh-CN" sz="3200" dirty="0">
                <a:solidFill>
                  <a:srgbClr val="002060"/>
                </a:solidFill>
              </a:rPr>
              <a:t>observed phenomenon </a:t>
            </a:r>
            <a:r>
              <a:rPr lang="en-US" altLang="zh-CN" sz="3200" dirty="0" smtClean="0">
                <a:solidFill>
                  <a:srgbClr val="002060"/>
                </a:solidFill>
              </a:rPr>
              <a:t>will always </a:t>
            </a:r>
            <a:r>
              <a:rPr lang="en-US" altLang="zh-CN" sz="3200" dirty="0">
                <a:solidFill>
                  <a:srgbClr val="002060"/>
                </a:solidFill>
              </a:rPr>
              <a:t>occur.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E.g.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- </a:t>
            </a:r>
            <a:r>
              <a:rPr lang="zh-CN" altLang="en-US" sz="2400" dirty="0" smtClean="0">
                <a:solidFill>
                  <a:srgbClr val="002060"/>
                </a:solidFill>
              </a:rPr>
              <a:t>太阳每天从东边升起</a:t>
            </a:r>
            <a:r>
              <a:rPr lang="zh-CN" altLang="en-US" sz="2400" dirty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- </a:t>
            </a:r>
            <a:r>
              <a:rPr lang="zh-CN" altLang="en-US" sz="2400" dirty="0" smtClean="0">
                <a:solidFill>
                  <a:srgbClr val="002060"/>
                </a:solidFill>
              </a:rPr>
              <a:t>物体间</a:t>
            </a:r>
            <a:r>
              <a:rPr lang="zh-CN" altLang="en-US" sz="2400" dirty="0">
                <a:solidFill>
                  <a:srgbClr val="002060"/>
                </a:solidFill>
              </a:rPr>
              <a:t>的</a:t>
            </a:r>
            <a:r>
              <a:rPr lang="zh-CN" altLang="en-US" sz="2400" dirty="0" smtClean="0">
                <a:solidFill>
                  <a:srgbClr val="002060"/>
                </a:solidFill>
              </a:rPr>
              <a:t>引力大小总是与</a:t>
            </a:r>
            <a:r>
              <a:rPr lang="zh-CN" altLang="en-US" sz="2400" dirty="0">
                <a:solidFill>
                  <a:srgbClr val="002060"/>
                </a:solidFill>
              </a:rPr>
              <a:t>它们的</a:t>
            </a:r>
            <a:r>
              <a:rPr lang="zh-CN" altLang="en-US" sz="2400" dirty="0" smtClean="0">
                <a:solidFill>
                  <a:srgbClr val="002060"/>
                </a:solidFill>
              </a:rPr>
              <a:t>质量成正比</a:t>
            </a:r>
            <a:r>
              <a:rPr lang="zh-CN" altLang="en-US" sz="2400" dirty="0">
                <a:solidFill>
                  <a:srgbClr val="002060"/>
                </a:solidFill>
              </a:rPr>
              <a:t>，与它们距离的平方成反比；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- </a:t>
            </a:r>
            <a:r>
              <a:rPr lang="zh-CN" altLang="en-US" sz="2400" dirty="0" smtClean="0">
                <a:solidFill>
                  <a:srgbClr val="002060"/>
                </a:solidFill>
              </a:rPr>
              <a:t>光速</a:t>
            </a:r>
            <a:r>
              <a:rPr lang="zh-CN" altLang="en-US" sz="2400" dirty="0">
                <a:solidFill>
                  <a:srgbClr val="002060"/>
                </a:solidFill>
              </a:rPr>
              <a:t>在真空中是恒定的，且没有任何物质的速度超过光速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 - </a:t>
            </a:r>
            <a:r>
              <a:rPr lang="zh-CN" altLang="en-US" sz="2400" dirty="0" smtClean="0">
                <a:solidFill>
                  <a:srgbClr val="002060"/>
                </a:solidFill>
              </a:rPr>
              <a:t>自然环境一直在淘汰和进化生物物种；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……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893-E2C0-436B-9B3B-B05683F7CE1D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Inductive reasoning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归纳推理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The process of inductive reasoning </a:t>
            </a:r>
            <a:r>
              <a:rPr lang="zh-CN" altLang="en-US" sz="2800" dirty="0" smtClean="0">
                <a:solidFill>
                  <a:srgbClr val="002060"/>
                </a:solidFill>
              </a:rPr>
              <a:t>归纳推理过程：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collecting evidence (</a:t>
            </a:r>
            <a:r>
              <a:rPr lang="zh-CN" altLang="en-US" sz="2800" dirty="0" smtClean="0">
                <a:solidFill>
                  <a:srgbClr val="002060"/>
                </a:solidFill>
              </a:rPr>
              <a:t>收集</a:t>
            </a:r>
            <a:r>
              <a:rPr lang="zh-CN" altLang="en-US" sz="2800" dirty="0">
                <a:solidFill>
                  <a:srgbClr val="002060"/>
                </a:solidFill>
              </a:rPr>
              <a:t>证据</a:t>
            </a:r>
            <a:r>
              <a:rPr lang="en-US" altLang="zh-CN" sz="2800" dirty="0" smtClean="0">
                <a:solidFill>
                  <a:srgbClr val="002060"/>
                </a:solidFill>
              </a:rPr>
              <a:t>) -&gt; making assertion (</a:t>
            </a:r>
            <a:r>
              <a:rPr lang="zh-CN" altLang="en-US" sz="2800" dirty="0" smtClean="0">
                <a:solidFill>
                  <a:srgbClr val="002060"/>
                </a:solidFill>
              </a:rPr>
              <a:t>产生结论</a:t>
            </a:r>
            <a:r>
              <a:rPr lang="en-US" altLang="zh-CN" sz="2800" dirty="0" smtClean="0">
                <a:solidFill>
                  <a:srgbClr val="002060"/>
                </a:solidFill>
              </a:rPr>
              <a:t>-</a:t>
            </a:r>
            <a:r>
              <a:rPr lang="zh-CN" altLang="en-US" sz="2800" dirty="0" smtClean="0">
                <a:solidFill>
                  <a:srgbClr val="002060"/>
                </a:solidFill>
              </a:rPr>
              <a:t>断言</a:t>
            </a:r>
            <a:r>
              <a:rPr lang="en-US" altLang="zh-CN" sz="2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</a:rPr>
              <a:t>归纳推理是自然科学</a:t>
            </a:r>
            <a:r>
              <a:rPr lang="zh-CN" altLang="en-US" sz="2800" dirty="0">
                <a:solidFill>
                  <a:srgbClr val="002060"/>
                </a:solidFill>
              </a:rPr>
              <a:t>研究</a:t>
            </a:r>
            <a:r>
              <a:rPr lang="zh-CN" altLang="en-US" sz="2800" dirty="0" smtClean="0">
                <a:solidFill>
                  <a:srgbClr val="002060"/>
                </a:solidFill>
              </a:rPr>
              <a:t>的</a:t>
            </a:r>
            <a:r>
              <a:rPr lang="zh-CN" altLang="en-US" sz="2800" dirty="0">
                <a:solidFill>
                  <a:srgbClr val="002060"/>
                </a:solidFill>
              </a:rPr>
              <a:t>基本方法</a:t>
            </a:r>
            <a:r>
              <a:rPr lang="zh-CN" altLang="en-US" sz="2800" dirty="0" smtClean="0">
                <a:solidFill>
                  <a:srgbClr val="002060"/>
                </a:solidFill>
              </a:rPr>
              <a:t>之一</a:t>
            </a:r>
            <a:r>
              <a:rPr lang="en-US" altLang="zh-CN" sz="2800" dirty="0" smtClean="0">
                <a:solidFill>
                  <a:srgbClr val="002060"/>
                </a:solidFill>
              </a:rPr>
              <a:t>)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2060"/>
                </a:solidFill>
              </a:rPr>
              <a:t>question</a:t>
            </a:r>
            <a:r>
              <a:rPr lang="zh-CN" altLang="en-US" sz="2800" dirty="0" smtClean="0">
                <a:solidFill>
                  <a:srgbClr val="002060"/>
                </a:solidFill>
              </a:rPr>
              <a:t>：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Is </a:t>
            </a:r>
            <a:r>
              <a:rPr lang="en-US" altLang="zh-CN" sz="2800" dirty="0">
                <a:solidFill>
                  <a:srgbClr val="002060"/>
                </a:solidFill>
              </a:rPr>
              <a:t>inductive </a:t>
            </a:r>
            <a:r>
              <a:rPr lang="en-US" altLang="zh-CN" sz="2800" dirty="0" smtClean="0">
                <a:solidFill>
                  <a:srgbClr val="002060"/>
                </a:solidFill>
              </a:rPr>
              <a:t>reasoning fully reliable (</a:t>
            </a:r>
            <a:r>
              <a:rPr lang="zh-CN" altLang="en-US" sz="2800" dirty="0" smtClean="0">
                <a:solidFill>
                  <a:srgbClr val="002060"/>
                </a:solidFill>
              </a:rPr>
              <a:t>归纳推理是否完全可靠</a:t>
            </a:r>
            <a:r>
              <a:rPr lang="en-US" altLang="zh-CN" sz="2800" dirty="0" smtClean="0">
                <a:solidFill>
                  <a:srgbClr val="002060"/>
                </a:solidFill>
              </a:rPr>
              <a:t>)</a:t>
            </a:r>
            <a:r>
              <a:rPr lang="en-US" altLang="zh-CN" sz="2800" dirty="0">
                <a:solidFill>
                  <a:srgbClr val="002060"/>
                </a:solidFill>
              </a:rPr>
              <a:t>?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4A5E-349D-43FE-AB32-F1BF668B8A22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Inductive reasoning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归纳推理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6333"/>
            <a:ext cx="10058400" cy="4132761"/>
          </a:xfrm>
        </p:spPr>
        <p:txBody>
          <a:bodyPr>
            <a:noAutofit/>
          </a:bodyPr>
          <a:lstStyle/>
          <a:p>
            <a:r>
              <a:rPr lang="en-US" altLang="zh-CN" sz="3000" dirty="0" smtClean="0">
                <a:solidFill>
                  <a:srgbClr val="002060"/>
                </a:solidFill>
              </a:rPr>
              <a:t>Perfect square: </a:t>
            </a:r>
            <a:r>
              <a:rPr lang="en-US" altLang="zh-CN" sz="3000" dirty="0" smtClean="0">
                <a:solidFill>
                  <a:schemeClr val="tx1"/>
                </a:solidFill>
              </a:rPr>
              <a:t>0, 1, 4, 9, 16, 25, 36, ……</a:t>
            </a:r>
          </a:p>
          <a:p>
            <a:r>
              <a:rPr lang="en-US" altLang="zh-CN" sz="3000" dirty="0" smtClean="0">
                <a:solidFill>
                  <a:srgbClr val="002060"/>
                </a:solidFill>
              </a:rPr>
              <a:t>Conjecture(</a:t>
            </a:r>
            <a:r>
              <a:rPr lang="zh-CN" altLang="en-US" sz="3000" dirty="0" smtClean="0">
                <a:solidFill>
                  <a:srgbClr val="002060"/>
                </a:solidFill>
              </a:rPr>
              <a:t>猜想</a:t>
            </a:r>
            <a:r>
              <a:rPr lang="en-US" altLang="zh-CN" sz="3000" dirty="0" smtClean="0">
                <a:solidFill>
                  <a:srgbClr val="002060"/>
                </a:solidFill>
              </a:rPr>
              <a:t>): </a:t>
            </a:r>
          </a:p>
          <a:p>
            <a:pPr marL="201168" lvl="1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chemeClr val="tx1"/>
                </a:solidFill>
              </a:rPr>
              <a:t>S(n)=991n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000" dirty="0" smtClean="0">
                <a:solidFill>
                  <a:schemeClr val="tx1"/>
                </a:solidFill>
              </a:rPr>
              <a:t>+1  </a:t>
            </a:r>
            <a:r>
              <a:rPr lang="en-US" altLang="zh-CN" sz="3000" dirty="0" smtClean="0">
                <a:solidFill>
                  <a:srgbClr val="002060"/>
                </a:solidFill>
              </a:rPr>
              <a:t>is not perfect square for any integer </a:t>
            </a:r>
            <a:r>
              <a:rPr lang="en-US" altLang="zh-CN" sz="3000" dirty="0" smtClean="0">
                <a:solidFill>
                  <a:schemeClr val="tx1"/>
                </a:solidFill>
              </a:rPr>
              <a:t>n&gt;0</a:t>
            </a:r>
            <a:r>
              <a:rPr lang="en-US" altLang="zh-CN" sz="3000" dirty="0" smtClean="0"/>
              <a:t>.</a:t>
            </a:r>
            <a:endParaRPr lang="en-US" altLang="zh-CN" sz="3000" dirty="0"/>
          </a:p>
          <a:p>
            <a:pPr marL="201168" lvl="1" indent="0">
              <a:buNone/>
            </a:pPr>
            <a:endParaRPr lang="en-US" altLang="zh-CN" sz="3000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Evidence(</a:t>
            </a:r>
            <a:r>
              <a:rPr lang="zh-CN" altLang="en-US" sz="3000" dirty="0" smtClean="0">
                <a:solidFill>
                  <a:srgbClr val="002060"/>
                </a:solidFill>
              </a:rPr>
              <a:t>证据</a:t>
            </a:r>
            <a:r>
              <a:rPr lang="en-US" altLang="zh-CN" sz="3000" dirty="0" smtClean="0">
                <a:solidFill>
                  <a:srgbClr val="002060"/>
                </a:solidFill>
              </a:rPr>
              <a:t>):</a:t>
            </a:r>
          </a:p>
          <a:p>
            <a:pPr marL="201168" lvl="1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n=1,2,3,4,5,……,10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z="3000" dirty="0" smtClean="0">
                <a:solidFill>
                  <a:schemeClr val="tx1"/>
                </a:solidFill>
              </a:rPr>
              <a:t>,……,10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20</a:t>
            </a:r>
            <a:r>
              <a:rPr lang="en-US" altLang="zh-CN" sz="3000" dirty="0" smtClean="0">
                <a:solidFill>
                  <a:schemeClr val="tx1"/>
                </a:solidFill>
              </a:rPr>
              <a:t>,……</a:t>
            </a:r>
          </a:p>
          <a:p>
            <a:pPr marL="201168" lvl="1" indent="0">
              <a:buNone/>
            </a:pPr>
            <a:r>
              <a:rPr lang="en-US" altLang="zh-CN" sz="3000" dirty="0" smtClean="0">
                <a:solidFill>
                  <a:srgbClr val="002060"/>
                </a:solidFill>
              </a:rPr>
              <a:t>All TRUE until </a:t>
            </a:r>
          </a:p>
          <a:p>
            <a:pPr marL="201168" lvl="1" indent="0">
              <a:buNone/>
            </a:pPr>
            <a:r>
              <a:rPr lang="en-US" altLang="zh-CN" sz="3000" dirty="0" smtClean="0">
                <a:solidFill>
                  <a:schemeClr val="tx1"/>
                </a:solidFill>
              </a:rPr>
              <a:t>n=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12, 055, 735, 790, 331, 359, 447, 442, 538, 767 ≈ 1.2 </a:t>
            </a:r>
            <a:r>
              <a:rPr lang="en-US" altLang="zh-CN" sz="3000" dirty="0" smtClean="0">
                <a:solidFill>
                  <a:schemeClr val="tx1"/>
                </a:solidFill>
              </a:rPr>
              <a:t>×10</a:t>
            </a:r>
            <a:r>
              <a:rPr lang="en-US" altLang="zh-CN" sz="3000" baseline="30000" dirty="0" smtClean="0">
                <a:solidFill>
                  <a:schemeClr val="tx1"/>
                </a:solidFill>
              </a:rPr>
              <a:t>28</a:t>
            </a:r>
            <a:r>
              <a:rPr lang="en-US" altLang="zh-CN" sz="3000" dirty="0">
                <a:solidFill>
                  <a:schemeClr val="tx1"/>
                </a:solidFill>
              </a:rPr>
              <a:t/>
            </a:r>
            <a:br>
              <a:rPr lang="en-US" altLang="zh-CN" sz="3000" dirty="0">
                <a:solidFill>
                  <a:schemeClr val="tx1"/>
                </a:solidFill>
              </a:rPr>
            </a:br>
            <a:endParaRPr lang="en-US" altLang="zh-CN" sz="30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F401-633A-4978-A9A0-FCEA12D549D1}" type="datetime11">
              <a:rPr lang="zh-CN" altLang="en-US" smtClean="0"/>
              <a:t>11:57:17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.4574"/>
  <p:tag name="ORIGINALWIDTH" val="1406.824"/>
  <p:tag name="OUTPUTDPI" val="1200"/>
  <p:tag name="LATEXADDIN" val="\documentclass{article}&#10;\usepackage{amsmath}&#10;\pagestyle{empty}&#10;\begin{document}&#10;\[&#10;(a+b)^n=\sum_{r=0}^n {n \choose r} a^r b^{n-r}&#10;\]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925.3843"/>
  <p:tag name="OUTPUTDPI" val="1200"/>
  <p:tag name="LATEXADDIN" val="\documentclass{article}&#10;\usepackage{amsmath}&#10;\pagestyle{empty}&#10;\begin{document}&#10;\[&#10;{n \choose r}=\frac{n!}{(n-r)!r!}&#10;\]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9.9325"/>
  <p:tag name="ORIGINALWIDTH" val="2641.92"/>
  <p:tag name="OUTPUTDPI" val="1200"/>
  <p:tag name="LATEXADDIN" val="\documentclass{article}&#10;\usepackage{amsmath}&#10;\usepackage{amssymb}&#10;\pagestyle{empty}&#10;\begin{document}&#10;&#10;\begin{align}&#10;\cos(nx)+i\sin(nx)&amp;=(\cos x+i\sin x)^n \nonumber\\&#10;&amp;=\sum_{r=0}^n {n \choose r} (\cos x)^{n-r} (i\sin x)^r    \nonumber&#10;\end{align}&#10;&#10;\end{document}"/>
  <p:tag name="IGUANATEXSIZE" val="20"/>
  <p:tag name="IGUANATEXCURSOR" val="22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043.87"/>
  <p:tag name="OUTPUTDPI" val="1200"/>
  <p:tag name="LATEXADDIN" val="\documentclass{article}&#10;\usepackage{amsmath}&#10;\pagestyle{empty}&#10;\begin{document}&#10;\[&#10;\cos(nx)=f_n(\cos x)&#10;\]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5.7068"/>
  <p:tag name="ORIGINALWIDTH" val="805.3993"/>
  <p:tag name="OUTPUTDPI" val="1200"/>
  <p:tag name="LATEXADDIN" val="\documentclass{article}&#10;\usepackage{amsmath}&#10;\usepackage{amssymb}&#10;\pagestyle{empty}&#10;\begin{document}&#10;\[&#10;e^{ix} = \sum_{k=0}^{\infty} \frac{(ix)^k}{k!} &#10;\]&#10;\end{document}"/>
  <p:tag name="IGUANATEXSIZE" val="20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1.4548"/>
  <p:tag name="ORIGINALWIDTH" val="1029.621"/>
  <p:tag name="OUTPUTDPI" val="1200"/>
  <p:tag name="LATEXADDIN" val="\documentclass{article}&#10;\usepackage{amsmath}&#10;\usepackage{amssymb}&#10;\pagestyle{empty}&#10;\begin{document}&#10;\[&#10;\sum_{k, even}^{\infty} \frac{(ix)^k}{k!} = \cos x&#10;\]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1.4548"/>
  <p:tag name="ORIGINALWIDTH" val="1022.872"/>
  <p:tag name="OUTPUTDPI" val="1200"/>
  <p:tag name="LATEXADDIN" val="\documentclass{article}&#10;\usepackage{amsmath}&#10;\usepackage{amssymb}&#10;\pagestyle{empty}&#10;\begin{document}&#10;\[&#10;\sum_{k, odd}^{\infty} \frac{(ix)^k}{k!} = i\sin x&#10;\]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1209.599"/>
  <p:tag name="OUTPUTDPI" val="1200"/>
  <p:tag name="LATEXADDIN" val="\documentclass{article}&#10;\usepackage{amsmath}&#10;\pagestyle{empty}&#10;\begin{document}&#10;\[&#10;b=qa+r, \; 0\leq r &lt; |a|&#10;\]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544.4319"/>
  <p:tag name="OUTPUTDPI" val="1200"/>
  <p:tag name="LATEXADDIN" val="\documentclass{article}&#10;\usepackage{amsmath}&#10;\pagestyle{empty}&#10;\begin{document}&#10;\[&#10;r = \prod_{i=1}^n p_i^{g_i}&#10;\]&#10;&#10;\end{document}"/>
  <p:tag name="IGUANATEXSIZE" val="40"/>
  <p:tag name="IGUANATEXCURSOR" val="11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5941</TotalTime>
  <Words>1293</Words>
  <Application>Microsoft Office PowerPoint</Application>
  <PresentationFormat>宽屏</PresentationFormat>
  <Paragraphs>236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 Unicode MS</vt:lpstr>
      <vt:lpstr>宋体</vt:lpstr>
      <vt:lpstr>Calibri</vt:lpstr>
      <vt:lpstr>Calibri Light</vt:lpstr>
      <vt:lpstr>Castellar</vt:lpstr>
      <vt:lpstr>Times New Roman</vt:lpstr>
      <vt:lpstr>回顾</vt:lpstr>
      <vt:lpstr>Abstract Algebra</vt:lpstr>
      <vt:lpstr>What</vt:lpstr>
      <vt:lpstr>Why</vt:lpstr>
      <vt:lpstr>How</vt:lpstr>
      <vt:lpstr>Textbooks &amp; references </vt:lpstr>
      <vt:lpstr>Notations</vt:lpstr>
      <vt:lpstr>Inductive reasoning 归纳推理</vt:lpstr>
      <vt:lpstr>Inductive reasoning 归纳推理</vt:lpstr>
      <vt:lpstr>Inductive reasoning 归纳推理</vt:lpstr>
      <vt:lpstr>Inductive reasoning 归纳推理</vt:lpstr>
      <vt:lpstr>Mathematical induction 数学归纳</vt:lpstr>
      <vt:lpstr>Mathematical induction 数学归纳</vt:lpstr>
      <vt:lpstr>Mathematical induction 数学归纳</vt:lpstr>
      <vt:lpstr>Binomial coefficients 二项系数</vt:lpstr>
      <vt:lpstr>Binomial coefficients 二项系数</vt:lpstr>
      <vt:lpstr>Euler’s theorem 欧拉定理（简介）</vt:lpstr>
      <vt:lpstr>Greatest common divisors 最大公约数</vt:lpstr>
      <vt:lpstr>Greatest common divisors 最大公约数</vt:lpstr>
      <vt:lpstr>Greatest common divisors 最大公约数</vt:lpstr>
      <vt:lpstr>Greatest common divisors 最大公约数</vt:lpstr>
      <vt:lpstr>Rational numbers 有理数</vt:lpstr>
      <vt:lpstr>Euclidean Algorithm 欧几里得算法</vt:lpstr>
      <vt:lpstr>Euclidean Algorithm 欧几里德算法</vt:lpstr>
      <vt:lpstr>Programming:</vt:lpstr>
      <vt:lpstr>Fundamental Theorem of Arithmetic 算术基本定理</vt:lpstr>
      <vt:lpstr>Rational number factorization 有理数分解</vt:lpstr>
      <vt:lpstr>Congruence 同余</vt:lpstr>
      <vt:lpstr>Congruence 同余</vt:lpstr>
      <vt:lpstr>Congruence 同余</vt:lpstr>
      <vt:lpstr>Congruence 同余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</dc:title>
  <dc:creator>Administrator</dc:creator>
  <cp:lastModifiedBy>sdy</cp:lastModifiedBy>
  <cp:revision>133</cp:revision>
  <dcterms:created xsi:type="dcterms:W3CDTF">2016-02-09T13:28:51Z</dcterms:created>
  <dcterms:modified xsi:type="dcterms:W3CDTF">2020-02-14T05:05:02Z</dcterms:modified>
</cp:coreProperties>
</file>