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300" r:id="rId12"/>
    <p:sldId id="274" r:id="rId13"/>
    <p:sldId id="266" r:id="rId14"/>
    <p:sldId id="301" r:id="rId15"/>
    <p:sldId id="302" r:id="rId16"/>
    <p:sldId id="267" r:id="rId17"/>
    <p:sldId id="268" r:id="rId18"/>
    <p:sldId id="270" r:id="rId19"/>
    <p:sldId id="271" r:id="rId20"/>
    <p:sldId id="272" r:id="rId21"/>
    <p:sldId id="273" r:id="rId22"/>
    <p:sldId id="275" r:id="rId23"/>
    <p:sldId id="279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 autoAdjust="0"/>
    <p:restoredTop sz="85012" autoAdjust="0"/>
  </p:normalViewPr>
  <p:slideViewPr>
    <p:cSldViewPr snapToGrid="0">
      <p:cViewPr varScale="1">
        <p:scale>
          <a:sx n="93" d="100"/>
          <a:sy n="93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745F2-D79B-4C05-A607-DDB30833131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EBA6-2C9C-4E54-8CEB-646C41261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4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EBA6-2C9C-4E54-8CEB-646C412619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149D-7E4A-4073-AA2C-449D9A0A2D11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280-4687-4D90-999E-132ACAF49FFD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BCE3-ED06-4AFC-827D-F885F98512AA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189" y="6459785"/>
            <a:ext cx="2472271" cy="365125"/>
          </a:xfrm>
        </p:spPr>
        <p:txBody>
          <a:bodyPr/>
          <a:lstStyle>
            <a:lvl1pPr>
              <a:defRPr sz="1200"/>
            </a:lvl1pPr>
          </a:lstStyle>
          <a:p>
            <a:fld id="{BECC160B-A8EE-424E-B31C-143F2A83F6F7}" type="datetime11">
              <a:rPr lang="en-US" altLang="zh-CN" smtClean="0"/>
              <a:pPr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720-8DDD-43AF-BA99-3FA6C3CA6428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548-04E3-469C-895E-BA7B4732C4BF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6842-9D36-4E33-A665-5A6DA9865F82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68B-E5B1-4B48-8216-3051454334D0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C5F9-630F-48CF-8DDB-0DE6360E124C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9A751D-917E-4A0F-B5B4-A63632DA7AE9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AA5A-D4EB-4D28-A65A-C8AED9BCC70F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B1485C-E308-41F8-854C-47F59B7B1432}" type="datetime11">
              <a:rPr lang="en-US" altLang="zh-CN" smtClean="0"/>
              <a:t>22:14:37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Abstract Algebra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抽象代数</a:t>
            </a:r>
            <a:endParaRPr lang="en-US" altLang="zh-CN" dirty="0" smtClean="0"/>
          </a:p>
          <a:p>
            <a:r>
              <a:rPr lang="zh-CN" altLang="en-US" dirty="0" smtClean="0"/>
              <a:t>华东师范大学计算机系   石东昱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7140" y="4906889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dyshi@cs.ecnu.edu.cn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9184-353B-47B8-8E23-4D39EB06437E}" type="datetime11">
              <a:rPr lang="en-US" altLang="zh-CN" smtClean="0"/>
              <a:t>22:14:37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Permutation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排列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置换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permutation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 set is a </a:t>
            </a:r>
            <a:r>
              <a:rPr lang="en-US" altLang="zh-CN" sz="3200" u="sng" dirty="0" smtClean="0">
                <a:solidFill>
                  <a:srgbClr val="002060"/>
                </a:solidFill>
              </a:rPr>
              <a:t>bijection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on it.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For a finite set, it’s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arrangement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u="sng" dirty="0" smtClean="0">
                <a:solidFill>
                  <a:srgbClr val="002060"/>
                </a:solidFill>
              </a:rPr>
              <a:t>list</a:t>
            </a:r>
            <a:r>
              <a:rPr lang="en-US" altLang="zh-CN" sz="3200" dirty="0" smtClean="0">
                <a:solidFill>
                  <a:srgbClr val="002060"/>
                </a:solidFill>
              </a:rPr>
              <a:t> of it’s elements with no repetitions.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family of all the permutations of a set, denoted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, is called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symmetric group </a:t>
            </a:r>
            <a:r>
              <a:rPr lang="en-US" altLang="zh-CN" sz="3200" dirty="0" smtClean="0">
                <a:solidFill>
                  <a:srgbClr val="002060"/>
                </a:solidFill>
              </a:rPr>
              <a:t>on it.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A permutation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fixes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if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otherwise it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moves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85E-5190-48A2-B335-08C544662995}" type="datetime11">
              <a:rPr lang="en-US" altLang="zh-CN" smtClean="0"/>
              <a:t>22:14:37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Disjoint Permutation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不相交排列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Two permutations </a:t>
            </a:r>
            <a:r>
              <a:rPr lang="en-US" altLang="zh-CN" sz="3200" dirty="0" smtClean="0">
                <a:solidFill>
                  <a:schemeClr val="tx1"/>
                </a:solidFill>
              </a:rPr>
              <a:t>α,β∈S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are </a:t>
            </a:r>
            <a:r>
              <a:rPr lang="en-US" altLang="zh-CN" sz="3200" b="1" dirty="0">
                <a:solidFill>
                  <a:srgbClr val="002060"/>
                </a:solidFill>
              </a:rPr>
              <a:t>disjoint</a:t>
            </a:r>
            <a:r>
              <a:rPr lang="en-US" altLang="zh-CN" sz="3200" dirty="0">
                <a:solidFill>
                  <a:srgbClr val="002060"/>
                </a:solidFill>
              </a:rPr>
              <a:t> if every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moved by one is fixed by the other: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α(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) ≠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β(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) =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, and if </a:t>
            </a:r>
            <a:r>
              <a:rPr lang="en-US" altLang="zh-CN" sz="3200" dirty="0" smtClean="0">
                <a:solidFill>
                  <a:schemeClr val="tx1"/>
                </a:solidFill>
              </a:rPr>
              <a:t>β(j</a:t>
            </a:r>
            <a:r>
              <a:rPr lang="en-US" altLang="zh-CN" sz="3200" dirty="0">
                <a:solidFill>
                  <a:schemeClr val="tx1"/>
                </a:solidFill>
              </a:rPr>
              <a:t>) ≠ j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α(j</a:t>
            </a:r>
            <a:r>
              <a:rPr lang="en-US" altLang="zh-CN" sz="3200" dirty="0">
                <a:solidFill>
                  <a:schemeClr val="tx1"/>
                </a:solidFill>
              </a:rPr>
              <a:t>) = j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A family </a:t>
            </a:r>
            <a:r>
              <a:rPr lang="en-US" altLang="zh-CN" sz="3200" dirty="0">
                <a:solidFill>
                  <a:schemeClr val="tx1"/>
                </a:solidFill>
              </a:rPr>
              <a:t>β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 . . . , β</a:t>
            </a:r>
            <a:r>
              <a:rPr lang="en-US" altLang="zh-CN" sz="3200" baseline="-25000" dirty="0">
                <a:solidFill>
                  <a:schemeClr val="tx1"/>
                </a:solidFill>
              </a:rPr>
              <a:t>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of permutations is disjoint if each pair of them is disjoint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Disjoint permutations </a:t>
            </a:r>
            <a:r>
              <a:rPr lang="en-US" altLang="zh-CN" sz="3200" dirty="0" smtClean="0">
                <a:solidFill>
                  <a:schemeClr val="tx1"/>
                </a:solidFill>
              </a:rPr>
              <a:t>α,β∈S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commute.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39B1-3376-409B-97B0-BB8127478E16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Compositions of Permutation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复合排列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Composition: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25" y="2490216"/>
            <a:ext cx="7129606" cy="1094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56" y="4122885"/>
            <a:ext cx="8196808" cy="973371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F528-9596-4EFE-9F70-33368FA2FC9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Cyclic permutations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循环排列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a permutation is an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r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-cycle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l-GR" altLang="zh-CN" sz="3200" dirty="0">
                <a:solidFill>
                  <a:schemeClr val="tx1"/>
                </a:solidFill>
              </a:rPr>
              <a:t>α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)=</a:t>
            </a:r>
            <a:r>
              <a:rPr lang="en-US" altLang="zh-CN" sz="3200" dirty="0" smtClean="0">
                <a:solidFill>
                  <a:schemeClr val="tx1"/>
                </a:solidFill>
              </a:rPr>
              <a:t>i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 , and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)=i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k+1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every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in </a:t>
            </a:r>
            <a:r>
              <a:rPr lang="en-US" altLang="zh-CN" sz="3200" dirty="0" smtClean="0">
                <a:solidFill>
                  <a:schemeClr val="tx1"/>
                </a:solidFill>
              </a:rPr>
              <a:t>[1, r-1]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r&gt;1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-cycle: identity (</a:t>
            </a:r>
            <a:r>
              <a:rPr lang="zh-CN" altLang="en-US" sz="3200" dirty="0" smtClean="0">
                <a:solidFill>
                  <a:srgbClr val="002060"/>
                </a:solidFill>
              </a:rPr>
              <a:t>恒等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-cycle: transposition (</a:t>
            </a:r>
            <a:r>
              <a:rPr lang="zh-CN" altLang="en-US" sz="3200" dirty="0" smtClean="0">
                <a:solidFill>
                  <a:srgbClr val="002060"/>
                </a:solidFill>
              </a:rPr>
              <a:t>对换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smtClean="0">
                <a:solidFill>
                  <a:schemeClr val="tx1"/>
                </a:solidFill>
              </a:rPr>
              <a:t>=(16)(24)(3789)(5)</a:t>
            </a:r>
            <a:r>
              <a:rPr lang="en-US" altLang="zh-CN" sz="3200" dirty="0" smtClean="0">
                <a:solidFill>
                  <a:srgbClr val="002060"/>
                </a:solidFill>
              </a:rPr>
              <a:t>   what’s the result of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 smtClean="0">
                <a:solidFill>
                  <a:srgbClr val="002060"/>
                </a:solidFill>
              </a:rPr>
              <a:t>? what is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5" y="4145281"/>
            <a:ext cx="4439355" cy="706564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2F0C-5B08-4872-9F53-35A7273361D9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Permutation factorizations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排列分解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Every permutation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α∈S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either a cycle or a product of disjoint cycles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Theorem: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α∈S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let </a:t>
            </a:r>
            <a:r>
              <a:rPr lang="en-US" altLang="zh-CN" sz="3200" dirty="0">
                <a:solidFill>
                  <a:schemeClr val="tx1"/>
                </a:solidFill>
              </a:rPr>
              <a:t>α = </a:t>
            </a:r>
            <a:r>
              <a:rPr lang="en-US" altLang="zh-CN" sz="3200" dirty="0" smtClean="0">
                <a:solidFill>
                  <a:schemeClr val="tx1"/>
                </a:solidFill>
              </a:rPr>
              <a:t>β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···β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t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be a </a:t>
            </a:r>
            <a:r>
              <a:rPr lang="en-US" altLang="zh-CN" sz="3200" u="sng" dirty="0">
                <a:solidFill>
                  <a:srgbClr val="002060"/>
                </a:solidFill>
              </a:rPr>
              <a:t>complete factorization </a:t>
            </a:r>
            <a:r>
              <a:rPr lang="en-US" altLang="zh-CN" sz="3200" dirty="0">
                <a:solidFill>
                  <a:srgbClr val="002060"/>
                </a:solidFill>
              </a:rPr>
              <a:t>into disjoint cycles. This factorization is </a:t>
            </a:r>
            <a:r>
              <a:rPr lang="en-US" altLang="zh-CN" sz="3200" i="1" dirty="0">
                <a:solidFill>
                  <a:srgbClr val="002060"/>
                </a:solidFill>
              </a:rPr>
              <a:t>unique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(except </a:t>
            </a:r>
            <a:r>
              <a:rPr lang="en-US" altLang="zh-CN" sz="3200" dirty="0">
                <a:solidFill>
                  <a:srgbClr val="002060"/>
                </a:solidFill>
              </a:rPr>
              <a:t>for the order in which the cycles </a:t>
            </a:r>
            <a:r>
              <a:rPr lang="en-US" altLang="zh-CN" sz="3200" dirty="0" smtClean="0">
                <a:solidFill>
                  <a:srgbClr val="002060"/>
                </a:solidFill>
              </a:rPr>
              <a:t>occur).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06A-7098-4E34-94D9-DEFA913DEC40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Permutation factorizations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排列分解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E.g. </a:t>
            </a:r>
          </a:p>
          <a:p>
            <a:pPr marL="201168" lvl="1" indent="0"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factorize: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25" y="3373994"/>
            <a:ext cx="9416507" cy="8574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9D2F-869B-4CDE-92E7-3065D63CFD80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Operation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运算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The </a:t>
            </a:r>
            <a:r>
              <a:rPr lang="en-US" altLang="zh-CN" sz="3200" dirty="0" smtClean="0">
                <a:solidFill>
                  <a:srgbClr val="002060"/>
                </a:solidFill>
              </a:rPr>
              <a:t>essence (</a:t>
            </a:r>
            <a:r>
              <a:rPr lang="zh-CN" altLang="en-US" sz="3200" dirty="0" smtClean="0">
                <a:solidFill>
                  <a:srgbClr val="002060"/>
                </a:solidFill>
              </a:rPr>
              <a:t>要点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of a “product” </a:t>
            </a:r>
            <a:r>
              <a:rPr lang="en-US" altLang="zh-CN" sz="3200" dirty="0" smtClean="0">
                <a:solidFill>
                  <a:srgbClr val="002060"/>
                </a:solidFill>
              </a:rPr>
              <a:t>: two </a:t>
            </a:r>
            <a:r>
              <a:rPr lang="en-US" altLang="zh-CN" sz="3200" dirty="0">
                <a:solidFill>
                  <a:srgbClr val="002060"/>
                </a:solidFill>
              </a:rPr>
              <a:t>things are combined to form a </a:t>
            </a:r>
            <a:r>
              <a:rPr lang="en-US" altLang="zh-CN" sz="3200" dirty="0" smtClean="0">
                <a:solidFill>
                  <a:srgbClr val="002060"/>
                </a:solidFill>
              </a:rPr>
              <a:t>third thing </a:t>
            </a:r>
            <a:r>
              <a:rPr lang="en-US" altLang="zh-CN" sz="3200" dirty="0">
                <a:solidFill>
                  <a:srgbClr val="002060"/>
                </a:solidFill>
              </a:rPr>
              <a:t>of the same kind.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(binary, </a:t>
            </a:r>
            <a:r>
              <a:rPr lang="zh-CN" altLang="en-US" sz="3200" dirty="0" smtClean="0">
                <a:solidFill>
                  <a:srgbClr val="002060"/>
                </a:solidFill>
              </a:rPr>
              <a:t>二元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operation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on a set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function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∗ :  </a:t>
            </a:r>
            <a:r>
              <a:rPr lang="en-US" altLang="zh-CN" sz="3200" dirty="0">
                <a:solidFill>
                  <a:schemeClr val="tx1"/>
                </a:solidFill>
              </a:rPr>
              <a:t>G × G </a:t>
            </a:r>
            <a:r>
              <a:rPr lang="en-US" altLang="zh-CN" sz="3200" dirty="0" smtClean="0">
                <a:solidFill>
                  <a:schemeClr val="tx1"/>
                </a:solidFill>
              </a:rPr>
              <a:t>→ G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It assigns an element (</a:t>
            </a:r>
            <a:r>
              <a:rPr lang="en-US" altLang="zh-CN" sz="3200" dirty="0">
                <a:solidFill>
                  <a:schemeClr val="tx1"/>
                </a:solidFill>
              </a:rPr>
              <a:t>∗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) in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to </a:t>
            </a:r>
            <a:r>
              <a:rPr lang="en-US" altLang="zh-CN" sz="3200" u="sng" dirty="0" smtClean="0">
                <a:solidFill>
                  <a:srgbClr val="002060"/>
                </a:solidFill>
              </a:rPr>
              <a:t>each ordered pair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of elements in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. It’s single-valued as any function. It follows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law of substitution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代换律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AC58-16C0-4A43-B67F-3252FCD6D574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Groups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>
                <a:solidFill>
                  <a:srgbClr val="002060"/>
                </a:solidFill>
              </a:rPr>
              <a:t>group</a:t>
            </a:r>
            <a:r>
              <a:rPr lang="en-US" altLang="zh-CN" sz="3200" dirty="0">
                <a:solidFill>
                  <a:srgbClr val="002060"/>
                </a:solidFill>
              </a:rPr>
              <a:t> is a set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equipped (</a:t>
            </a:r>
            <a:r>
              <a:rPr lang="zh-CN" altLang="en-US" sz="3200" dirty="0">
                <a:solidFill>
                  <a:srgbClr val="002060"/>
                </a:solidFill>
              </a:rPr>
              <a:t>配备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an </a:t>
            </a:r>
            <a:r>
              <a:rPr lang="en-US" altLang="zh-CN" sz="3200" dirty="0">
                <a:solidFill>
                  <a:srgbClr val="002060"/>
                </a:solidFill>
              </a:rPr>
              <a:t>operation </a:t>
            </a:r>
            <a:r>
              <a:rPr lang="en-US" altLang="zh-CN" sz="3200" dirty="0">
                <a:solidFill>
                  <a:schemeClr val="tx1"/>
                </a:solidFill>
              </a:rPr>
              <a:t>∗</a:t>
            </a:r>
            <a:r>
              <a:rPr lang="en-US" altLang="zh-CN" sz="3200" dirty="0">
                <a:solidFill>
                  <a:srgbClr val="002060"/>
                </a:solidFill>
              </a:rPr>
              <a:t> and a special element </a:t>
            </a:r>
            <a:r>
              <a:rPr lang="en-US" altLang="zh-CN" sz="3200" dirty="0" smtClean="0">
                <a:solidFill>
                  <a:schemeClr val="tx1"/>
                </a:solidFill>
              </a:rPr>
              <a:t>e </a:t>
            </a:r>
            <a:r>
              <a:rPr lang="en-US" altLang="zh-CN" sz="3200" dirty="0" smtClean="0">
                <a:solidFill>
                  <a:srgbClr val="002060"/>
                </a:solidFill>
              </a:rPr>
              <a:t>(or</a:t>
            </a:r>
            <a:r>
              <a:rPr lang="en-US" altLang="zh-CN" sz="3200" dirty="0" smtClean="0">
                <a:solidFill>
                  <a:schemeClr val="tx1"/>
                </a:solidFill>
              </a:rPr>
              <a:t> 1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∈ G</a:t>
            </a:r>
            <a:r>
              <a:rPr lang="en-US" altLang="zh-CN" sz="3200" dirty="0">
                <a:solidFill>
                  <a:srgbClr val="002060"/>
                </a:solidFill>
              </a:rPr>
              <a:t>, called the identity, such that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the </a:t>
            </a:r>
            <a:r>
              <a:rPr lang="en-US" altLang="zh-CN" sz="3200" b="1" dirty="0">
                <a:solidFill>
                  <a:srgbClr val="002060"/>
                </a:solidFill>
              </a:rPr>
              <a:t>associative law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结合律</a:t>
            </a:r>
            <a:r>
              <a:rPr lang="en-US" altLang="zh-CN" sz="3200" dirty="0" smtClean="0">
                <a:solidFill>
                  <a:srgbClr val="002060"/>
                </a:solidFill>
              </a:rPr>
              <a:t>) holds</a:t>
            </a:r>
            <a:r>
              <a:rPr lang="en-US" altLang="zh-CN" sz="3200" dirty="0">
                <a:solidFill>
                  <a:srgbClr val="002060"/>
                </a:solidFill>
              </a:rPr>
              <a:t>: for every </a:t>
            </a:r>
            <a:r>
              <a:rPr lang="en-US" altLang="zh-CN" sz="3200" dirty="0">
                <a:solidFill>
                  <a:schemeClr val="tx1"/>
                </a:solidFill>
              </a:rPr>
              <a:t>a, b, c ∈ G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∗ (b ∗ c) = (a ∗ b) ∗ c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</a:t>
            </a:r>
            <a:r>
              <a:rPr lang="en-US" altLang="zh-CN" sz="3200" dirty="0">
                <a:solidFill>
                  <a:schemeClr val="tx1"/>
                </a:solidFill>
              </a:rPr>
              <a:t>e ∗ a = a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(iii) for every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, there is </a:t>
            </a:r>
            <a:r>
              <a:rPr lang="en-US" altLang="zh-CN" sz="3200" dirty="0" smtClean="0">
                <a:solidFill>
                  <a:schemeClr val="tx1"/>
                </a:solidFill>
              </a:rPr>
              <a:t>a' ∈ G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a' ∗ a </a:t>
            </a:r>
            <a:r>
              <a:rPr lang="en-US" altLang="zh-CN" sz="3200" dirty="0">
                <a:solidFill>
                  <a:schemeClr val="tx1"/>
                </a:solidFill>
              </a:rPr>
              <a:t>= e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(the “abstract” part now begins.)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5597-1E0B-41F0-96FC-D1006F6CD56F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Groups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>
                <a:solidFill>
                  <a:srgbClr val="002060"/>
                </a:solidFill>
              </a:rPr>
              <a:t>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called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阿贝尔群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r>
              <a:rPr lang="zh-CN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rgbClr val="002060"/>
                </a:solidFill>
              </a:rPr>
              <a:t>it satisfies the </a:t>
            </a:r>
            <a:r>
              <a:rPr lang="en-US" altLang="zh-CN" sz="3200" b="1" dirty="0">
                <a:solidFill>
                  <a:srgbClr val="002060"/>
                </a:solidFill>
              </a:rPr>
              <a:t>commutative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law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交换律</a:t>
            </a:r>
            <a:r>
              <a:rPr lang="en-US" altLang="zh-CN" sz="3200" dirty="0" smtClean="0">
                <a:solidFill>
                  <a:srgbClr val="002060"/>
                </a:solidFill>
              </a:rPr>
              <a:t>):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x </a:t>
            </a:r>
            <a:r>
              <a:rPr lang="en-US" altLang="zh-CN" sz="3200" dirty="0">
                <a:solidFill>
                  <a:schemeClr val="tx1"/>
                </a:solidFill>
              </a:rPr>
              <a:t>∗ y = y ∗ x </a:t>
            </a:r>
            <a:r>
              <a:rPr lang="en-US" altLang="zh-CN" sz="3200" dirty="0">
                <a:solidFill>
                  <a:srgbClr val="002060"/>
                </a:solidFill>
              </a:rPr>
              <a:t>holds for every </a:t>
            </a:r>
            <a:r>
              <a:rPr lang="en-US" altLang="zh-CN" sz="3200" dirty="0">
                <a:solidFill>
                  <a:schemeClr val="tx1"/>
                </a:solidFill>
              </a:rPr>
              <a:t>x, y ∈ G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 err="1">
                <a:solidFill>
                  <a:srgbClr val="002060"/>
                </a:solidFill>
              </a:rPr>
              <a:t>semigroup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半群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  <a:r>
              <a:rPr lang="zh-CN" altLang="en-US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>
                <a:solidFill>
                  <a:srgbClr val="002060"/>
                </a:solidFill>
              </a:rPr>
              <a:t>a nonempty set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equipped with an associative binary operation.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EB4-E922-440C-A15B-37EFDC68CC6A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Properties of 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群的性质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If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a group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a∈G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satisfies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a∗a</a:t>
            </a:r>
            <a:r>
              <a:rPr lang="en-US" altLang="zh-CN" sz="3200" dirty="0" smtClean="0">
                <a:solidFill>
                  <a:schemeClr val="tx1"/>
                </a:solidFill>
              </a:rPr>
              <a:t> = a</a:t>
            </a:r>
            <a:r>
              <a:rPr lang="en-US" altLang="zh-CN" sz="3200" dirty="0">
                <a:solidFill>
                  <a:srgbClr val="002060"/>
                </a:solidFill>
              </a:rPr>
              <a:t>, then: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There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a'∈G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a'∗a</a:t>
            </a:r>
            <a:r>
              <a:rPr lang="en-US" altLang="zh-CN" sz="3200" dirty="0" smtClean="0">
                <a:solidFill>
                  <a:schemeClr val="tx1"/>
                </a:solidFill>
              </a:rPr>
              <a:t> = e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rgbClr val="002060"/>
                </a:solidFill>
              </a:rPr>
              <a:t>Thus </a:t>
            </a:r>
            <a:r>
              <a:rPr lang="en-US" altLang="zh-CN" sz="3200" dirty="0" smtClean="0">
                <a:solidFill>
                  <a:schemeClr val="tx1"/>
                </a:solidFill>
              </a:rPr>
              <a:t>a'∗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a∗a</a:t>
            </a:r>
            <a:r>
              <a:rPr lang="en-US" altLang="zh-CN" sz="3200" dirty="0" smtClean="0">
                <a:solidFill>
                  <a:schemeClr val="tx1"/>
                </a:solidFill>
              </a:rPr>
              <a:t>)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a'∗a</a:t>
            </a:r>
            <a:r>
              <a:rPr lang="en-US" altLang="zh-CN" sz="3200" dirty="0" smtClean="0">
                <a:solidFill>
                  <a:schemeClr val="tx1"/>
                </a:solidFill>
              </a:rPr>
              <a:t> = e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The </a:t>
            </a:r>
            <a:r>
              <a:rPr lang="en-US" altLang="zh-CN" sz="3200" dirty="0">
                <a:solidFill>
                  <a:srgbClr val="002060"/>
                </a:solidFill>
              </a:rPr>
              <a:t>left side is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a'∗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chemeClr val="tx1"/>
                </a:solidFill>
              </a:rPr>
              <a:t>)∗</a:t>
            </a:r>
            <a:r>
              <a:rPr lang="en-US" altLang="zh-CN" sz="3200" dirty="0" smtClean="0">
                <a:solidFill>
                  <a:schemeClr val="tx1"/>
                </a:solidFill>
              </a:rPr>
              <a:t>a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3200" dirty="0" err="1">
                <a:solidFill>
                  <a:schemeClr val="tx1"/>
                </a:solidFill>
              </a:rPr>
              <a:t>∗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 = a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rgbClr val="002060"/>
                </a:solidFill>
              </a:rPr>
              <a:t>so </a:t>
            </a:r>
            <a:r>
              <a:rPr lang="en-US" altLang="zh-CN" sz="3200" dirty="0" smtClean="0">
                <a:solidFill>
                  <a:schemeClr val="tx1"/>
                </a:solidFill>
              </a:rPr>
              <a:t>a = e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a∗a</a:t>
            </a:r>
            <a:r>
              <a:rPr lang="en-US" altLang="zh-CN" sz="3200" dirty="0" smtClean="0">
                <a:solidFill>
                  <a:schemeClr val="tx1"/>
                </a:solidFill>
              </a:rPr>
              <a:t>' </a:t>
            </a:r>
            <a:r>
              <a:rPr lang="en-US" altLang="zh-CN" sz="3200" dirty="0">
                <a:solidFill>
                  <a:schemeClr val="tx1"/>
                </a:solidFill>
              </a:rPr>
              <a:t>= e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 smtClean="0">
                <a:solidFill>
                  <a:srgbClr val="002060"/>
                </a:solidFill>
              </a:rPr>
              <a:t>. (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a∗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')∗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a∗a</a:t>
            </a:r>
            <a:r>
              <a:rPr lang="en-US" altLang="zh-CN" sz="3200" dirty="0">
                <a:solidFill>
                  <a:schemeClr val="tx1"/>
                </a:solidFill>
              </a:rPr>
              <a:t>') 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-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a∗e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a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 If </a:t>
            </a:r>
            <a:r>
              <a:rPr lang="en-US" altLang="zh-CN" sz="3200" dirty="0">
                <a:solidFill>
                  <a:schemeClr val="tx1"/>
                </a:solidFill>
              </a:rPr>
              <a:t>e' ∈ G </a:t>
            </a:r>
            <a:r>
              <a:rPr lang="en-US" altLang="zh-CN" sz="3200" dirty="0">
                <a:solidFill>
                  <a:srgbClr val="002060"/>
                </a:solidFill>
              </a:rPr>
              <a:t>satisfies </a:t>
            </a:r>
            <a:r>
              <a:rPr lang="en-US" altLang="zh-CN" sz="3200" dirty="0" err="1">
                <a:solidFill>
                  <a:schemeClr val="tx1"/>
                </a:solidFill>
              </a:rPr>
              <a:t>e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'∗a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a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e' = e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 </a:t>
            </a:r>
            <a:r>
              <a:rPr lang="en-US" altLang="zh-CN" sz="3200" dirty="0" smtClean="0">
                <a:solidFill>
                  <a:schemeClr val="tx1"/>
                </a:solidFill>
              </a:rPr>
              <a:t>a'</a:t>
            </a:r>
            <a:r>
              <a:rPr lang="en-US" altLang="zh-CN" sz="3200" dirty="0" smtClean="0">
                <a:solidFill>
                  <a:srgbClr val="002060"/>
                </a:solidFill>
              </a:rPr>
              <a:t> that satisfies </a:t>
            </a:r>
            <a:r>
              <a:rPr lang="en-US" altLang="zh-CN" sz="3200" dirty="0" err="1">
                <a:solidFill>
                  <a:schemeClr val="tx1"/>
                </a:solidFill>
              </a:rPr>
              <a:t>a'∗a</a:t>
            </a:r>
            <a:r>
              <a:rPr lang="en-US" altLang="zh-CN" sz="3200" dirty="0">
                <a:solidFill>
                  <a:schemeClr val="tx1"/>
                </a:solidFill>
              </a:rPr>
              <a:t> = e</a:t>
            </a:r>
            <a:r>
              <a:rPr lang="en-US" altLang="zh-CN" sz="3200" dirty="0" smtClean="0">
                <a:solidFill>
                  <a:srgbClr val="002060"/>
                </a:solidFill>
              </a:rPr>
              <a:t> is unique, called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reverse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9891-C710-43C5-B9F3-ABD0DD0C1A22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Set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集合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 - subset  </a:t>
            </a:r>
            <a:r>
              <a:rPr lang="zh-CN" altLang="en-US" sz="3200" dirty="0" smtClean="0">
                <a:solidFill>
                  <a:srgbClr val="002060"/>
                </a:solidFill>
              </a:rPr>
              <a:t>子集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- empty set </a:t>
            </a:r>
            <a:r>
              <a:rPr lang="zh-CN" altLang="en-US" sz="3200" dirty="0">
                <a:solidFill>
                  <a:schemeClr val="tx1"/>
                </a:solidFill>
              </a:rPr>
              <a:t>∅</a:t>
            </a:r>
            <a:r>
              <a:rPr lang="en-US" altLang="zh-CN" sz="3200" dirty="0" smtClean="0">
                <a:solidFill>
                  <a:srgbClr val="002060"/>
                </a:solidFill>
              </a:rPr>
              <a:t>  </a:t>
            </a:r>
            <a:r>
              <a:rPr lang="zh-CN" altLang="en-US" sz="3200" dirty="0" smtClean="0">
                <a:solidFill>
                  <a:srgbClr val="002060"/>
                </a:solidFill>
              </a:rPr>
              <a:t>空集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- intersection </a:t>
            </a:r>
            <a:r>
              <a:rPr lang="en-US" altLang="zh-CN" sz="3200" dirty="0">
                <a:solidFill>
                  <a:schemeClr val="tx1"/>
                </a:solidFill>
              </a:rPr>
              <a:t>∩</a:t>
            </a:r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zh-CN" altLang="en-US" sz="3200" dirty="0" smtClean="0">
                <a:solidFill>
                  <a:srgbClr val="002060"/>
                </a:solidFill>
              </a:rPr>
              <a:t>交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- union </a:t>
            </a:r>
            <a:r>
              <a:rPr lang="en-US" altLang="zh-CN" sz="3200" dirty="0">
                <a:solidFill>
                  <a:schemeClr val="tx1"/>
                </a:solidFill>
              </a:rPr>
              <a:t>∪</a:t>
            </a:r>
            <a:r>
              <a:rPr lang="en-US" altLang="zh-CN" sz="3200" dirty="0">
                <a:solidFill>
                  <a:srgbClr val="002060"/>
                </a:solidFill>
              </a:rPr>
              <a:t>   </a:t>
            </a:r>
            <a:r>
              <a:rPr lang="zh-CN" altLang="en-US" sz="3200" dirty="0" smtClean="0">
                <a:solidFill>
                  <a:srgbClr val="002060"/>
                </a:solidFill>
              </a:rPr>
              <a:t>并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- difference  </a:t>
            </a:r>
            <a:r>
              <a:rPr lang="en-US" altLang="zh-CN" sz="3200" dirty="0" smtClean="0">
                <a:solidFill>
                  <a:schemeClr val="tx1"/>
                </a:solidFill>
              </a:rPr>
              <a:t>X-Y</a:t>
            </a:r>
            <a:r>
              <a:rPr lang="en-US" altLang="zh-CN" sz="3200" dirty="0" smtClean="0">
                <a:solidFill>
                  <a:srgbClr val="002060"/>
                </a:solidFill>
              </a:rPr>
              <a:t>   </a:t>
            </a:r>
            <a:r>
              <a:rPr lang="zh-CN" altLang="en-US" sz="3200" dirty="0" smtClean="0">
                <a:solidFill>
                  <a:srgbClr val="002060"/>
                </a:solidFill>
              </a:rPr>
              <a:t>减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- complement   </a:t>
            </a:r>
            <a:r>
              <a:rPr lang="zh-CN" altLang="en-US" sz="3200" dirty="0" smtClean="0">
                <a:solidFill>
                  <a:srgbClr val="002060"/>
                </a:solidFill>
              </a:rPr>
              <a:t>补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22:14:37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Properties of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群的性质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be a group.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</a:t>
            </a:r>
            <a:r>
              <a:rPr lang="en-US" altLang="zh-CN" sz="3200" b="1" dirty="0">
                <a:solidFill>
                  <a:srgbClr val="002060"/>
                </a:solidFill>
              </a:rPr>
              <a:t>cancellation laws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消去律</a:t>
            </a:r>
            <a:r>
              <a:rPr lang="en-US" altLang="zh-CN" sz="3200" dirty="0" smtClean="0">
                <a:solidFill>
                  <a:srgbClr val="002060"/>
                </a:solidFill>
              </a:rPr>
              <a:t>) hold</a:t>
            </a:r>
            <a:r>
              <a:rPr lang="en-US" altLang="zh-CN" sz="3200" dirty="0">
                <a:solidFill>
                  <a:srgbClr val="002060"/>
                </a:solidFill>
              </a:rPr>
              <a:t>: if </a:t>
            </a:r>
            <a:r>
              <a:rPr lang="en-US" altLang="zh-CN" sz="3200" dirty="0">
                <a:solidFill>
                  <a:schemeClr val="tx1"/>
                </a:solidFill>
              </a:rPr>
              <a:t>a, b, x ∈ G</a:t>
            </a:r>
            <a:r>
              <a:rPr lang="en-US" altLang="zh-CN" sz="3200" dirty="0">
                <a:solidFill>
                  <a:srgbClr val="002060"/>
                </a:solidFill>
              </a:rPr>
              <a:t>, and either </a:t>
            </a:r>
            <a:r>
              <a:rPr lang="en-US" altLang="zh-CN" sz="3200" dirty="0" err="1">
                <a:solidFill>
                  <a:schemeClr val="tx1"/>
                </a:solidFill>
              </a:rPr>
              <a:t>x∗a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 err="1">
                <a:solidFill>
                  <a:schemeClr val="tx1"/>
                </a:solidFill>
              </a:rPr>
              <a:t>x∗b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dirty="0" err="1">
                <a:solidFill>
                  <a:schemeClr val="tx1"/>
                </a:solidFill>
              </a:rPr>
              <a:t>a∗x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 err="1">
                <a:solidFill>
                  <a:schemeClr val="tx1"/>
                </a:solidFill>
              </a:rPr>
              <a:t>b∗x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a = b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a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If </a:t>
            </a:r>
            <a:r>
              <a:rPr lang="en-US" altLang="zh-CN" sz="3200" dirty="0">
                <a:solidFill>
                  <a:schemeClr val="tx1"/>
                </a:solidFill>
              </a:rPr>
              <a:t>a, b ∈ G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a∗b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 = b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∗a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More generally, for all </a:t>
            </a:r>
            <a:r>
              <a:rPr lang="en-US" altLang="zh-CN" sz="3200" dirty="0">
                <a:solidFill>
                  <a:schemeClr val="tx1"/>
                </a:solidFill>
              </a:rPr>
              <a:t>n ≥ 2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∗· </a:t>
            </a:r>
            <a:r>
              <a:rPr lang="en-US" altLang="zh-CN" sz="3200" dirty="0">
                <a:solidFill>
                  <a:schemeClr val="tx1"/>
                </a:solidFill>
              </a:rPr>
              <a:t>· ·∗a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−</a:t>
            </a:r>
            <a:r>
              <a:rPr lang="en-US" altLang="zh-CN" sz="3200" baseline="30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∗· · </a:t>
            </a:r>
            <a:r>
              <a:rPr lang="en-US" altLang="zh-CN" sz="3200" dirty="0" smtClean="0">
                <a:solidFill>
                  <a:schemeClr val="tx1"/>
                </a:solidFill>
              </a:rPr>
              <a:t>·∗a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−</a:t>
            </a:r>
            <a:r>
              <a:rPr lang="en-US" altLang="zh-CN" sz="3200" baseline="30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2600" dirty="0" smtClean="0">
                <a:solidFill>
                  <a:srgbClr val="002060"/>
                </a:solidFill>
              </a:rPr>
              <a:t>Note if </a:t>
            </a:r>
            <a:r>
              <a:rPr lang="en-US" altLang="zh-CN" sz="2600" dirty="0">
                <a:solidFill>
                  <a:schemeClr val="tx1"/>
                </a:solidFill>
              </a:rPr>
              <a:t>∗</a:t>
            </a:r>
            <a:r>
              <a:rPr lang="en-US" altLang="zh-CN" sz="2600" dirty="0" smtClean="0">
                <a:solidFill>
                  <a:srgbClr val="002060"/>
                </a:solidFill>
              </a:rPr>
              <a:t> is the only operation being considered, we can omit (</a:t>
            </a:r>
            <a:r>
              <a:rPr lang="zh-CN" altLang="en-US" sz="2600" dirty="0" smtClean="0">
                <a:solidFill>
                  <a:srgbClr val="002060"/>
                </a:solidFill>
              </a:rPr>
              <a:t>省略</a:t>
            </a:r>
            <a:r>
              <a:rPr lang="en-US" altLang="zh-CN" sz="2600" dirty="0" smtClean="0">
                <a:solidFill>
                  <a:srgbClr val="002060"/>
                </a:solidFill>
              </a:rPr>
              <a:t>) it</a:t>
            </a:r>
            <a:r>
              <a:rPr lang="en-US" altLang="zh-CN" sz="2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C0EB-5CC3-42AC-B6E5-630A5B6DF780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Specific Groups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群的实例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all permutations on a set, with composition,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symmetric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set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(integer),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 smtClean="0">
                <a:solidFill>
                  <a:srgbClr val="002060"/>
                </a:solidFill>
              </a:rPr>
              <a:t> (rational),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(real),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(complex) with addition,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additive </a:t>
            </a:r>
            <a:r>
              <a:rPr lang="en-US" altLang="zh-CN" sz="3200" i="1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group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(additive group use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-a</a:t>
            </a:r>
            <a:r>
              <a:rPr lang="en-US" altLang="zh-CN" sz="3200" dirty="0" smtClean="0">
                <a:solidFill>
                  <a:srgbClr val="002060"/>
                </a:solidFill>
              </a:rPr>
              <a:t> instead of </a:t>
            </a:r>
            <a:r>
              <a:rPr lang="en-US" altLang="zh-CN" sz="3200" dirty="0" smtClean="0">
                <a:solidFill>
                  <a:schemeClr val="tx1"/>
                </a:solidFill>
              </a:rPr>
              <a:t>*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e(1)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 smtClean="0">
                <a:solidFill>
                  <a:schemeClr val="tx1"/>
                </a:solidFill>
              </a:rPr>
              <a:t>-{0}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-{0}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</a:rPr>
              <a:t>-{0}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multiplication, </a:t>
            </a:r>
            <a:r>
              <a:rPr lang="en-US" altLang="zh-CN" sz="3200" i="1" dirty="0" err="1" smtClean="0">
                <a:solidFill>
                  <a:srgbClr val="002060"/>
                </a:solidFill>
              </a:rPr>
              <a:t>abelian</a:t>
            </a:r>
            <a:endParaRPr lang="en-US" altLang="zh-CN" sz="3200" i="1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plane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×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vector addition (</a:t>
            </a:r>
            <a:r>
              <a:rPr lang="zh-CN" altLang="en-US" sz="3200" dirty="0" smtClean="0">
                <a:solidFill>
                  <a:srgbClr val="002060"/>
                </a:solidFill>
              </a:rPr>
              <a:t>向量加法</a:t>
            </a:r>
            <a:r>
              <a:rPr lang="en-US" altLang="zh-CN" sz="3200" dirty="0" smtClean="0">
                <a:solidFill>
                  <a:srgbClr val="002060"/>
                </a:solidFill>
              </a:rPr>
              <a:t>), </a:t>
            </a:r>
            <a:r>
              <a:rPr lang="en-US" altLang="zh-CN" sz="3200" i="1" dirty="0" err="1">
                <a:solidFill>
                  <a:srgbClr val="002060"/>
                </a:solidFill>
              </a:rPr>
              <a:t>abelian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Find </a:t>
            </a:r>
            <a:r>
              <a:rPr lang="en-US" altLang="zh-CN" sz="3200" dirty="0" smtClean="0">
                <a:solidFill>
                  <a:schemeClr val="tx1"/>
                </a:solidFill>
              </a:rPr>
              <a:t>e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reverse form of each group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12A3-8166-4D9A-969D-6B837CCE9854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Exponent of 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群的指数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Powers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: define</a:t>
            </a:r>
            <a:r>
              <a:rPr lang="en-US" altLang="zh-CN" sz="3200" dirty="0" smtClean="0">
                <a:solidFill>
                  <a:schemeClr val="tx1"/>
                </a:solidFill>
              </a:rPr>
              <a:t> 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= 1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= 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sz="3200" dirty="0">
                <a:solidFill>
                  <a:schemeClr val="tx1"/>
                </a:solidFill>
              </a:rPr>
              <a:t>a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all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≥1</a:t>
            </a:r>
            <a:endParaRPr lang="en-US" altLang="zh-CN" sz="3200" baseline="30000" dirty="0" smtClean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∈G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rgbClr val="002060"/>
                </a:solidFill>
              </a:rPr>
              <a:t> commute (</a:t>
            </a:r>
            <a:r>
              <a:rPr lang="zh-CN" altLang="en-US" sz="3200" dirty="0" smtClean="0">
                <a:solidFill>
                  <a:srgbClr val="002060"/>
                </a:solidFill>
              </a:rPr>
              <a:t>可交换</a:t>
            </a:r>
            <a:r>
              <a:rPr lang="en-US" altLang="zh-CN" sz="3200" dirty="0" smtClean="0">
                <a:solidFill>
                  <a:srgbClr val="002060"/>
                </a:solidFill>
              </a:rPr>
              <a:t>),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endParaRPr lang="en-US" altLang="zh-CN" sz="3200" baseline="300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(a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nm</a:t>
            </a:r>
            <a:endParaRPr lang="en-US" altLang="zh-CN" sz="3200" baseline="300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m+n</a:t>
            </a:r>
            <a:endParaRPr lang="en-US" altLang="zh-CN" sz="3200" baseline="300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if there’s a </a:t>
            </a:r>
            <a:r>
              <a:rPr lang="en-US" altLang="zh-CN" sz="3200" dirty="0" smtClean="0">
                <a:solidFill>
                  <a:schemeClr val="tx1"/>
                </a:solidFill>
              </a:rPr>
              <a:t>k ≥1</a:t>
            </a:r>
            <a:r>
              <a:rPr lang="en-US" altLang="zh-CN" sz="3200" dirty="0" smtClean="0">
                <a:solidFill>
                  <a:srgbClr val="002060"/>
                </a:solidFill>
              </a:rPr>
              <a:t> that makes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e</a:t>
            </a:r>
            <a:r>
              <a:rPr lang="en-US" altLang="zh-CN" sz="3200" dirty="0" smtClean="0">
                <a:solidFill>
                  <a:srgbClr val="002060"/>
                </a:solidFill>
              </a:rPr>
              <a:t>), then the smallest such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order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阶</a:t>
            </a:r>
            <a:r>
              <a:rPr lang="en-US" altLang="zh-CN" sz="3200" dirty="0" smtClean="0">
                <a:solidFill>
                  <a:srgbClr val="002060"/>
                </a:solidFill>
              </a:rPr>
              <a:t>)of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. Otherwise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infinite order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B359-456E-4481-A3FB-361FEE1415E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Exponent of 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群的指数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Prove that: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any </a:t>
            </a:r>
            <a:r>
              <a:rPr lang="en-US" altLang="zh-CN" sz="3200" dirty="0">
                <a:solidFill>
                  <a:srgbClr val="002060"/>
                </a:solidFill>
              </a:rPr>
              <a:t>nonnegative integer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that makes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, satisfies </a:t>
            </a:r>
            <a:r>
              <a:rPr lang="en-US" altLang="zh-CN" sz="3200" dirty="0" smtClean="0">
                <a:solidFill>
                  <a:schemeClr val="tx1"/>
                </a:solidFill>
              </a:rPr>
              <a:t>n=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mk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order 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some nonnegative integer.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D588-A982-48ED-8D03-547679CF7439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Subgroups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子群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S </a:t>
            </a:r>
            <a:r>
              <a:rPr lang="en-US" altLang="zh-CN" sz="3200" dirty="0">
                <a:solidFill>
                  <a:schemeClr val="tx1"/>
                </a:solidFill>
              </a:rPr>
              <a:t>⊆ G </a:t>
            </a:r>
            <a:r>
              <a:rPr lang="en-US" altLang="zh-CN" sz="3200" dirty="0">
                <a:solidFill>
                  <a:srgbClr val="002060"/>
                </a:solidFill>
              </a:rPr>
              <a:t>be a </a:t>
            </a:r>
            <a:r>
              <a:rPr lang="en-US" altLang="zh-CN" sz="3200" dirty="0" smtClean="0">
                <a:solidFill>
                  <a:srgbClr val="002060"/>
                </a:solidFill>
              </a:rPr>
              <a:t>subset, </a:t>
            </a:r>
            <a:r>
              <a:rPr lang="en-US" altLang="zh-CN" sz="3200" dirty="0">
                <a:solidFill>
                  <a:schemeClr val="tx1"/>
                </a:solidFill>
              </a:rPr>
              <a:t>∗</a:t>
            </a:r>
            <a:r>
              <a:rPr lang="en-US" altLang="zh-CN" sz="3200" dirty="0" smtClean="0">
                <a:solidFill>
                  <a:srgbClr val="002060"/>
                </a:solidFill>
              </a:rPr>
              <a:t> be the operation. </a:t>
            </a:r>
            <a:r>
              <a:rPr lang="en-US" altLang="zh-CN" sz="3200" dirty="0" smtClean="0">
                <a:solidFill>
                  <a:schemeClr val="tx1"/>
                </a:solidFill>
              </a:rPr>
              <a:t>S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b="1" dirty="0">
                <a:solidFill>
                  <a:srgbClr val="002060"/>
                </a:solidFill>
              </a:rPr>
              <a:t>closed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闭合</a:t>
            </a:r>
            <a:r>
              <a:rPr lang="en-US" altLang="zh-CN" sz="3200" dirty="0" smtClean="0">
                <a:solidFill>
                  <a:srgbClr val="002060"/>
                </a:solidFill>
              </a:rPr>
              <a:t>) under </a:t>
            </a:r>
            <a:r>
              <a:rPr lang="en-US" altLang="zh-CN" sz="3200" dirty="0">
                <a:solidFill>
                  <a:schemeClr val="tx1"/>
                </a:solidFill>
              </a:rPr>
              <a:t>∗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x∗y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∈ S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x, y ∈ S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A subset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of a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a subgroup if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1 ∈ H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∈ H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x∗y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∈ H</a:t>
            </a:r>
            <a:r>
              <a:rPr lang="en-US" altLang="zh-CN" sz="3200" dirty="0">
                <a:solidFill>
                  <a:srgbClr val="002060"/>
                </a:solidFill>
              </a:rPr>
              <a:t>; that is,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is closed under </a:t>
            </a:r>
            <a:r>
              <a:rPr lang="en-US" altLang="zh-CN" sz="3200" dirty="0">
                <a:solidFill>
                  <a:schemeClr val="tx1"/>
                </a:solidFill>
              </a:rPr>
              <a:t>∗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(iii) if </a:t>
            </a:r>
            <a:r>
              <a:rPr lang="en-US" altLang="zh-CN" sz="3200" dirty="0">
                <a:solidFill>
                  <a:schemeClr val="tx1"/>
                </a:solidFill>
              </a:rPr>
              <a:t>x ∈ H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 ∈ H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proper(</a:t>
            </a:r>
            <a:r>
              <a:rPr lang="zh-CN" altLang="en-US" sz="3200" dirty="0" smtClean="0">
                <a:solidFill>
                  <a:srgbClr val="002060"/>
                </a:solidFill>
              </a:rPr>
              <a:t>真子群</a:t>
            </a:r>
            <a:r>
              <a:rPr lang="en-US" altLang="zh-CN" sz="3200" dirty="0" smtClean="0">
                <a:solidFill>
                  <a:srgbClr val="002060"/>
                </a:solidFill>
              </a:rPr>
              <a:t>): </a:t>
            </a:r>
            <a:r>
              <a:rPr lang="en-US" altLang="zh-CN" sz="3200" dirty="0">
                <a:solidFill>
                  <a:schemeClr val="tx1"/>
                </a:solidFill>
              </a:rPr>
              <a:t>H </a:t>
            </a:r>
            <a:r>
              <a:rPr lang="en-US" altLang="zh-CN" sz="3200" dirty="0" smtClean="0">
                <a:solidFill>
                  <a:schemeClr val="tx1"/>
                </a:solidFill>
              </a:rPr>
              <a:t>≠ G</a:t>
            </a:r>
            <a:r>
              <a:rPr lang="en-US" altLang="zh-CN" sz="3200" dirty="0" smtClean="0">
                <a:solidFill>
                  <a:srgbClr val="002060"/>
                </a:solidFill>
              </a:rPr>
              <a:t>;  nontrivial(</a:t>
            </a:r>
            <a:r>
              <a:rPr lang="zh-CN" altLang="en-US" sz="3200" dirty="0" smtClean="0">
                <a:solidFill>
                  <a:srgbClr val="002060"/>
                </a:solidFill>
              </a:rPr>
              <a:t>非平凡</a:t>
            </a:r>
            <a:r>
              <a:rPr lang="en-US" altLang="zh-CN" sz="3200" dirty="0" smtClean="0">
                <a:solidFill>
                  <a:srgbClr val="002060"/>
                </a:solidFill>
              </a:rPr>
              <a:t>):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≠ {1}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39E1-BD1D-48CD-88A4-CE414367F95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Subgroups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子群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Every subgroup is itself a group.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A subset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of a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a subgroup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当且仅当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nonempty and, </a:t>
            </a:r>
            <a:r>
              <a:rPr lang="en-US" altLang="zh-CN" sz="3200" dirty="0" smtClean="0">
                <a:solidFill>
                  <a:srgbClr val="002060"/>
                </a:solidFill>
              </a:rPr>
              <a:t>whenever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∈ H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xy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 ∈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A nonempty subset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of a </a:t>
            </a:r>
            <a:r>
              <a:rPr lang="en-US" altLang="zh-CN" sz="3200" i="1" dirty="0">
                <a:solidFill>
                  <a:srgbClr val="002060"/>
                </a:solidFill>
              </a:rPr>
              <a:t>finite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i="1" dirty="0">
                <a:solidFill>
                  <a:srgbClr val="002060"/>
                </a:solidFill>
              </a:rPr>
              <a:t>group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a subgroup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is closed under the operation of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.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>
                <a:solidFill>
                  <a:srgbClr val="002060"/>
                </a:solidFill>
              </a:rPr>
              <a:t> exist)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a </a:t>
            </a:r>
            <a:r>
              <a:rPr lang="en-US" altLang="zh-CN" sz="3000" dirty="0">
                <a:solidFill>
                  <a:srgbClr val="002060"/>
                </a:solidFill>
              </a:rPr>
              <a:t>nonempty subset </a:t>
            </a:r>
            <a:r>
              <a:rPr lang="en-US" altLang="zh-CN" sz="3000" dirty="0" smtClean="0">
                <a:solidFill>
                  <a:srgbClr val="002060"/>
                </a:solidFill>
              </a:rPr>
              <a:t>of </a:t>
            </a:r>
            <a:r>
              <a:rPr lang="en-US" altLang="zh-CN" sz="3000" dirty="0" smtClean="0">
                <a:solidFill>
                  <a:schemeClr val="tx1"/>
                </a:solidFill>
              </a:rPr>
              <a:t>n</a:t>
            </a:r>
            <a:r>
              <a:rPr lang="en-US" altLang="zh-CN" sz="3000" dirty="0" smtClean="0">
                <a:solidFill>
                  <a:srgbClr val="002060"/>
                </a:solidFill>
              </a:rPr>
              <a:t>-permutation </a:t>
            </a:r>
            <a:r>
              <a:rPr lang="en-US" altLang="zh-CN" sz="3000" dirty="0">
                <a:solidFill>
                  <a:schemeClr val="tx1"/>
                </a:solidFill>
              </a:rPr>
              <a:t>S</a:t>
            </a:r>
            <a:r>
              <a:rPr lang="en-US" altLang="zh-CN" sz="3000" baseline="-25000" dirty="0">
                <a:solidFill>
                  <a:schemeClr val="tx1"/>
                </a:solidFill>
              </a:rPr>
              <a:t>n</a:t>
            </a:r>
            <a:r>
              <a:rPr lang="en-US" altLang="zh-CN" sz="3000" dirty="0">
                <a:solidFill>
                  <a:srgbClr val="002060"/>
                </a:solidFill>
              </a:rPr>
              <a:t> is a subgroup </a:t>
            </a:r>
            <a:r>
              <a:rPr lang="en-US" altLang="zh-CN" sz="30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>
                <a:solidFill>
                  <a:srgbClr val="002060"/>
                </a:solidFill>
              </a:rPr>
              <a:t>it is closed under composition</a:t>
            </a:r>
            <a:r>
              <a:rPr lang="en-US" altLang="zh-CN" sz="30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  <a:r>
              <a:rPr lang="en-US" altLang="zh-CN" sz="3000" dirty="0" smtClean="0">
                <a:solidFill>
                  <a:srgbClr val="002060"/>
                </a:solidFill>
              </a:rPr>
              <a:t> is not a (sub)group of </a:t>
            </a:r>
            <a:r>
              <a:rPr lang="en-US" altLang="zh-CN" sz="3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 </a:t>
            </a:r>
            <a:r>
              <a:rPr lang="en-US" altLang="zh-CN" sz="3000" dirty="0" smtClean="0">
                <a:solidFill>
                  <a:srgbClr val="002060"/>
                </a:solidFill>
              </a:rPr>
              <a:t>under </a:t>
            </a:r>
            <a:r>
              <a:rPr lang="en-US" altLang="zh-CN" sz="3000" dirty="0" smtClean="0">
                <a:solidFill>
                  <a:schemeClr val="tx1"/>
                </a:solidFill>
              </a:rPr>
              <a:t>+</a:t>
            </a:r>
            <a:r>
              <a:rPr lang="en-US" altLang="zh-CN" sz="3000" dirty="0" smtClean="0">
                <a:solidFill>
                  <a:srgbClr val="002060"/>
                </a:solidFill>
              </a:rPr>
              <a:t>. </a:t>
            </a:r>
            <a:r>
              <a:rPr lang="en-US" altLang="zh-CN" sz="3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000" dirty="0" smtClean="0">
                <a:solidFill>
                  <a:srgbClr val="002060"/>
                </a:solidFill>
              </a:rPr>
              <a:t> is infinite.</a:t>
            </a:r>
            <a:endParaRPr lang="en-US" altLang="zh-CN" sz="30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C80E-B855-4798-B9AD-C07301E09300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Cyclic Groups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循环群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a group and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, write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&lt;a&gt; = {a</a:t>
            </a:r>
            <a:r>
              <a:rPr lang="en-US" altLang="zh-CN" sz="3200" baseline="30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 : n ∈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} = {</a:t>
            </a:r>
            <a:r>
              <a:rPr lang="en-US" altLang="zh-CN" sz="3200" dirty="0">
                <a:solidFill>
                  <a:srgbClr val="002060"/>
                </a:solidFill>
              </a:rPr>
              <a:t>all powers of </a:t>
            </a:r>
            <a:r>
              <a:rPr lang="en-US" altLang="zh-CN" sz="3200" dirty="0">
                <a:solidFill>
                  <a:schemeClr val="tx1"/>
                </a:solidFill>
              </a:rPr>
              <a:t>a}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&lt;a&gt; </a:t>
            </a:r>
            <a:r>
              <a:rPr lang="en-US" altLang="zh-CN" sz="3200" dirty="0">
                <a:solidFill>
                  <a:srgbClr val="002060"/>
                </a:solidFill>
              </a:rPr>
              <a:t>is called the </a:t>
            </a:r>
            <a:r>
              <a:rPr lang="en-US" altLang="zh-CN" sz="3200" b="1" dirty="0">
                <a:solidFill>
                  <a:srgbClr val="002060"/>
                </a:solidFill>
              </a:rPr>
              <a:t>cyclic subgroup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generated by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A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called </a:t>
            </a:r>
            <a:r>
              <a:rPr lang="en-US" altLang="zh-CN" sz="3200" b="1" dirty="0">
                <a:solidFill>
                  <a:srgbClr val="002060"/>
                </a:solidFill>
              </a:rPr>
              <a:t>cyclic</a:t>
            </a:r>
            <a:r>
              <a:rPr lang="en-US" altLang="zh-CN" sz="3200" dirty="0">
                <a:solidFill>
                  <a:srgbClr val="002060"/>
                </a:solidFill>
              </a:rPr>
              <a:t> if there is some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a∈G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G=&lt;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&gt; </a:t>
            </a:r>
            <a:r>
              <a:rPr lang="en-US" altLang="zh-CN" sz="3200" dirty="0" smtClean="0">
                <a:solidFill>
                  <a:srgbClr val="002060"/>
                </a:solidFill>
              </a:rPr>
              <a:t>; </a:t>
            </a:r>
            <a:r>
              <a:rPr lang="en-US" altLang="zh-CN" sz="3200" dirty="0">
                <a:solidFill>
                  <a:srgbClr val="002060"/>
                </a:solidFill>
              </a:rPr>
              <a:t>in this case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is called a </a:t>
            </a:r>
            <a:r>
              <a:rPr lang="en-US" altLang="zh-CN" sz="3200" b="1" dirty="0">
                <a:solidFill>
                  <a:srgbClr val="002060"/>
                </a:solidFill>
              </a:rPr>
              <a:t>generator</a:t>
            </a:r>
            <a:r>
              <a:rPr lang="en-US" altLang="zh-CN" sz="3200" dirty="0">
                <a:solidFill>
                  <a:srgbClr val="002060"/>
                </a:solidFill>
              </a:rPr>
              <a:t> of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Prove: if </a:t>
            </a:r>
            <a:r>
              <a:rPr lang="en-US" altLang="zh-CN" sz="3200" dirty="0">
                <a:solidFill>
                  <a:schemeClr val="tx1"/>
                </a:solidFill>
              </a:rPr>
              <a:t>&lt;a&gt;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order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generator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k,n</a:t>
            </a:r>
            <a:r>
              <a:rPr lang="en-US" altLang="zh-CN" sz="3200" dirty="0" smtClean="0">
                <a:solidFill>
                  <a:schemeClr val="tx1"/>
                </a:solidFill>
              </a:rPr>
              <a:t>)=1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1=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sk+tn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</a:t>
            </a:r>
            <a:r>
              <a:rPr lang="en-US" altLang="zh-CN" sz="3200" dirty="0" smtClean="0">
                <a:solidFill>
                  <a:schemeClr val="tx1"/>
                </a:solidFill>
              </a:rPr>
              <a:t>s&lt;0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sk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tn-1 mod n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(n-1)(n-1)=mn+1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BEE2-267A-4E5D-A0FA-F6995DD9C8E6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Cyclic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Subgroups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循环子群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A subgroup of a cyclic group is cyclic.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(n1,n2)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order of a cyclic group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number of the elements </a:t>
            </a:r>
            <a:r>
              <a:rPr lang="en-US" altLang="zh-CN" sz="3200" dirty="0" smtClean="0">
                <a:solidFill>
                  <a:schemeClr val="tx1"/>
                </a:solidFill>
              </a:rPr>
              <a:t>|G| </a:t>
            </a:r>
            <a:r>
              <a:rPr lang="en-US" altLang="zh-CN" sz="3200" dirty="0" smtClean="0">
                <a:solidFill>
                  <a:srgbClr val="002060"/>
                </a:solidFill>
              </a:rPr>
              <a:t>in the group.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intersection of subgroups of a group is still a subgroup. (Thus the </a:t>
            </a:r>
            <a:r>
              <a:rPr lang="en-US" altLang="zh-CN" sz="3200" dirty="0">
                <a:solidFill>
                  <a:srgbClr val="002060"/>
                </a:solidFill>
              </a:rPr>
              <a:t>intersection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rgbClr val="002060"/>
                </a:solidFill>
              </a:rPr>
              <a:t>cyclic </a:t>
            </a:r>
            <a:r>
              <a:rPr lang="en-US" altLang="zh-CN" sz="3200" dirty="0" smtClean="0">
                <a:solidFill>
                  <a:srgbClr val="002060"/>
                </a:solidFill>
              </a:rPr>
              <a:t>subgroups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rgbClr val="002060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group </a:t>
            </a:r>
            <a:r>
              <a:rPr lang="en-US" altLang="zh-CN" sz="3200" dirty="0">
                <a:solidFill>
                  <a:srgbClr val="002060"/>
                </a:solidFill>
              </a:rPr>
              <a:t>is still a cyclic </a:t>
            </a:r>
            <a:r>
              <a:rPr lang="en-US" altLang="zh-CN" sz="3200" dirty="0" smtClean="0">
                <a:solidFill>
                  <a:srgbClr val="002060"/>
                </a:solidFill>
              </a:rPr>
              <a:t>subgroup.)</a:t>
            </a:r>
          </a:p>
          <a:p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4B7-6B08-4B92-B8F1-7850E006F801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Cosets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陪集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be a subgroup of a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, and let </a:t>
            </a:r>
            <a:r>
              <a:rPr lang="en-US" altLang="zh-CN" sz="3200" dirty="0">
                <a:solidFill>
                  <a:schemeClr val="tx1"/>
                </a:solidFill>
              </a:rPr>
              <a:t>a, b ∈ G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left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coset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s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左陪集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aH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bH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a∈H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aH</a:t>
            </a:r>
            <a:r>
              <a:rPr lang="en-US" altLang="zh-CN" sz="3200" dirty="0" smtClean="0">
                <a:solidFill>
                  <a:schemeClr val="tx1"/>
                </a:solidFill>
              </a:rPr>
              <a:t>=H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a∈H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aH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∩ </a:t>
            </a:r>
            <a:r>
              <a:rPr lang="en-US" altLang="zh-CN" sz="3200" dirty="0" err="1">
                <a:solidFill>
                  <a:schemeClr val="tx1"/>
                </a:solidFill>
              </a:rPr>
              <a:t>bH</a:t>
            </a:r>
            <a:r>
              <a:rPr lang="en-US" altLang="zh-CN" sz="3200" dirty="0">
                <a:solidFill>
                  <a:schemeClr val="tx1"/>
                </a:solidFill>
              </a:rPr>
              <a:t> ≠ </a:t>
            </a:r>
            <a:r>
              <a:rPr lang="zh-CN" altLang="en-US" sz="3200" dirty="0">
                <a:solidFill>
                  <a:schemeClr val="tx1"/>
                </a:solidFill>
              </a:rPr>
              <a:t>∅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aH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err="1">
                <a:solidFill>
                  <a:schemeClr val="tx1"/>
                </a:solidFill>
              </a:rPr>
              <a:t>bH</a:t>
            </a:r>
            <a:r>
              <a:rPr lang="en-US" altLang="zh-CN" sz="3200" dirty="0" smtClean="0">
                <a:solidFill>
                  <a:srgbClr val="002060"/>
                </a:solidFill>
              </a:rPr>
              <a:t>. (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a = 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(iii) </a:t>
            </a:r>
            <a:r>
              <a:rPr lang="en-US" altLang="zh-CN" sz="3200" dirty="0" smtClean="0">
                <a:solidFill>
                  <a:schemeClr val="tx1"/>
                </a:solidFill>
              </a:rPr>
              <a:t>|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aH</a:t>
            </a:r>
            <a:r>
              <a:rPr lang="en-US" altLang="zh-CN" sz="3200" dirty="0" smtClean="0">
                <a:solidFill>
                  <a:schemeClr val="tx1"/>
                </a:solidFill>
              </a:rPr>
              <a:t>| = |H|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all </a:t>
            </a:r>
            <a:r>
              <a:rPr lang="en-US" altLang="zh-CN" sz="3200" dirty="0" smtClean="0">
                <a:solidFill>
                  <a:schemeClr val="tx1"/>
                </a:solidFill>
              </a:rPr>
              <a:t>a ∈ G</a:t>
            </a:r>
            <a:r>
              <a:rPr lang="en-US" altLang="zh-CN" sz="3200" dirty="0" smtClean="0">
                <a:solidFill>
                  <a:srgbClr val="002060"/>
                </a:solidFill>
              </a:rPr>
              <a:t>.  (</a:t>
            </a:r>
            <a:r>
              <a:rPr lang="en-US" altLang="zh-CN" sz="3200" dirty="0" smtClean="0">
                <a:solidFill>
                  <a:schemeClr val="tx1"/>
                </a:solidFill>
              </a:rPr>
              <a:t>ah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 </a:t>
            </a:r>
            <a:r>
              <a:rPr lang="en-US" altLang="zh-CN" sz="3200" dirty="0">
                <a:solidFill>
                  <a:schemeClr val="tx1"/>
                </a:solidFill>
              </a:rPr>
              <a:t>≠</a:t>
            </a:r>
            <a:r>
              <a:rPr lang="en-US" altLang="zh-CN" sz="3200" baseline="-250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main idea is: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a ∈ H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equivalence relation.</a:t>
            </a:r>
          </a:p>
          <a:p>
            <a:r>
              <a:rPr lang="en-US" altLang="zh-CN" sz="3200" dirty="0" err="1" smtClean="0">
                <a:solidFill>
                  <a:schemeClr val="tx1"/>
                </a:solidFill>
              </a:rPr>
              <a:t>aH,a∈</a:t>
            </a:r>
            <a:r>
              <a:rPr lang="en-US" altLang="zh-CN" sz="3200" dirty="0" err="1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partitions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into different equivalent classes.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8F1-44DF-4AC2-87D3-59BF4AD67311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Lagrange’s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拉格朗日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子群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>
                <a:solidFill>
                  <a:srgbClr val="002060"/>
                </a:solidFill>
              </a:rPr>
              <a:t> is a subgroup of a </a:t>
            </a:r>
            <a:r>
              <a:rPr lang="en-US" altLang="zh-CN" sz="3200" i="1" dirty="0">
                <a:solidFill>
                  <a:srgbClr val="002060"/>
                </a:solidFill>
              </a:rPr>
              <a:t>finite</a:t>
            </a:r>
            <a:r>
              <a:rPr lang="en-US" altLang="zh-CN" sz="3200" dirty="0">
                <a:solidFill>
                  <a:srgbClr val="002060"/>
                </a:solidFill>
              </a:rPr>
              <a:t>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|H|</a:t>
            </a:r>
            <a:r>
              <a:rPr lang="en-US" altLang="zh-CN" sz="3200" dirty="0">
                <a:solidFill>
                  <a:srgbClr val="002060"/>
                </a:solidFill>
              </a:rPr>
              <a:t> is a divisor of </a:t>
            </a:r>
            <a:r>
              <a:rPr lang="en-US" altLang="zh-CN" sz="3200" dirty="0">
                <a:solidFill>
                  <a:schemeClr val="tx1"/>
                </a:solidFill>
              </a:rPr>
              <a:t>|G</a:t>
            </a:r>
            <a:r>
              <a:rPr lang="en-US" altLang="zh-CN" sz="3200" dirty="0" smtClean="0">
                <a:solidFill>
                  <a:schemeClr val="tx1"/>
                </a:solidFill>
              </a:rPr>
              <a:t>|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Prove it.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a subgroup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 finite group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, it’s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cosets</a:t>
            </a:r>
            <a:r>
              <a:rPr lang="en-US" altLang="zh-CN" sz="3200" dirty="0" smtClean="0">
                <a:solidFill>
                  <a:srgbClr val="002060"/>
                </a:solidFill>
              </a:rPr>
              <a:t> number </a:t>
            </a:r>
            <a:r>
              <a:rPr lang="en-US" altLang="zh-CN" sz="3200" dirty="0" smtClean="0">
                <a:solidFill>
                  <a:schemeClr val="tx1"/>
                </a:solidFill>
              </a:rPr>
              <a:t>[G:H] </a:t>
            </a:r>
            <a:r>
              <a:rPr lang="en-US" altLang="zh-CN" sz="3200" dirty="0" smtClean="0">
                <a:solidFill>
                  <a:srgbClr val="002060"/>
                </a:solidFill>
              </a:rPr>
              <a:t>, aka(also known as)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index</a:t>
            </a:r>
            <a:r>
              <a:rPr lang="en-US" altLang="zh-CN" sz="3200" dirty="0" smtClean="0">
                <a:solidFill>
                  <a:srgbClr val="002060"/>
                </a:solidFill>
              </a:rPr>
              <a:t>, satisfies: 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>
                <a:solidFill>
                  <a:schemeClr val="tx1"/>
                </a:solidFill>
              </a:rPr>
              <a:t>G:H</a:t>
            </a:r>
            <a:r>
              <a:rPr lang="en-US" altLang="zh-CN" sz="3200" dirty="0" smtClean="0">
                <a:solidFill>
                  <a:schemeClr val="tx1"/>
                </a:solidFill>
              </a:rPr>
              <a:t>] = |G|/|H|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7173-A6F0-4ABD-B16D-B31A74D12FAB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 Cartesian product  </a:t>
            </a:r>
            <a:r>
              <a:rPr lang="en-US" altLang="zh-CN" sz="3200" dirty="0">
                <a:solidFill>
                  <a:schemeClr val="tx1"/>
                </a:solidFill>
              </a:rPr>
              <a:t>X × </a:t>
            </a:r>
            <a:r>
              <a:rPr lang="en-US" altLang="zh-CN" sz="3200" dirty="0" smtClean="0">
                <a:solidFill>
                  <a:schemeClr val="tx1"/>
                </a:solidFill>
              </a:rPr>
              <a:t>Y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ordered pairs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zh-CN" altLang="en-US" sz="3200" dirty="0" smtClean="0">
                <a:solidFill>
                  <a:srgbClr val="002060"/>
                </a:solidFill>
              </a:rPr>
              <a:t>有序对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Function </a:t>
            </a:r>
            <a:r>
              <a:rPr lang="en-US" altLang="zh-CN" sz="3200" dirty="0">
                <a:solidFill>
                  <a:schemeClr val="tx1"/>
                </a:solidFill>
              </a:rPr>
              <a:t>f: X </a:t>
            </a:r>
            <a:r>
              <a:rPr lang="en-US" altLang="zh-CN" sz="3200" dirty="0" smtClean="0">
                <a:solidFill>
                  <a:schemeClr val="tx1"/>
                </a:solidFill>
              </a:rPr>
              <a:t>→ Y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is a subset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⊆ </a:t>
            </a:r>
            <a:r>
              <a:rPr lang="en-US" altLang="zh-CN" sz="3200" dirty="0">
                <a:solidFill>
                  <a:schemeClr val="tx1"/>
                </a:solidFill>
              </a:rPr>
              <a:t>X × </a:t>
            </a:r>
            <a:r>
              <a:rPr lang="en-US" altLang="zh-CN" sz="3200" dirty="0" smtClean="0">
                <a:solidFill>
                  <a:schemeClr val="tx1"/>
                </a:solidFill>
              </a:rPr>
              <a:t>Y </a:t>
            </a:r>
            <a:r>
              <a:rPr lang="en-US" altLang="zh-CN" sz="3200" dirty="0" smtClean="0">
                <a:solidFill>
                  <a:srgbClr val="002060"/>
                </a:solidFill>
              </a:rPr>
              <a:t>such that,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>
                <a:solidFill>
                  <a:srgbClr val="002060"/>
                </a:solidFill>
              </a:rPr>
              <a:t>each </a:t>
            </a:r>
            <a:r>
              <a:rPr lang="en-US" altLang="zh-CN" sz="3200" dirty="0">
                <a:solidFill>
                  <a:schemeClr val="tx1"/>
                </a:solidFill>
              </a:rPr>
              <a:t>a </a:t>
            </a:r>
            <a:r>
              <a:rPr lang="en-US" altLang="zh-CN" sz="3200" dirty="0" smtClean="0">
                <a:solidFill>
                  <a:schemeClr val="tx1"/>
                </a:solidFill>
              </a:rPr>
              <a:t>∈ X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there is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i="1" dirty="0">
                <a:solidFill>
                  <a:srgbClr val="002060"/>
                </a:solidFill>
              </a:rPr>
              <a:t>unique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 </a:t>
            </a:r>
            <a:r>
              <a:rPr lang="en-US" altLang="zh-CN" sz="3200" dirty="0" smtClean="0">
                <a:solidFill>
                  <a:schemeClr val="tx1"/>
                </a:solidFill>
              </a:rPr>
              <a:t>∈ Y</a:t>
            </a:r>
            <a:r>
              <a:rPr lang="en-US" altLang="zh-CN" sz="3200" dirty="0" smtClean="0">
                <a:solidFill>
                  <a:srgbClr val="002060"/>
                </a:solidFill>
              </a:rPr>
              <a:t>,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∈ f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6CB8-B6AA-4D81-90E4-EA3E02F78729}" type="datetime11">
              <a:rPr lang="en-US" altLang="zh-CN" smtClean="0"/>
              <a:t>22:14:37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homomorphism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(G, ∗)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>
                <a:solidFill>
                  <a:schemeClr val="tx1"/>
                </a:solidFill>
              </a:rPr>
              <a:t>(H, ◦) </a:t>
            </a:r>
            <a:r>
              <a:rPr lang="en-US" altLang="zh-CN" sz="3200" dirty="0">
                <a:solidFill>
                  <a:srgbClr val="002060"/>
                </a:solidFill>
              </a:rPr>
              <a:t>are </a:t>
            </a:r>
            <a:r>
              <a:rPr lang="en-US" altLang="zh-CN" sz="3200" dirty="0" smtClean="0">
                <a:solidFill>
                  <a:srgbClr val="002060"/>
                </a:solidFill>
              </a:rPr>
              <a:t>groups, </a:t>
            </a:r>
            <a:r>
              <a:rPr lang="en-US" altLang="zh-CN" sz="3200" dirty="0">
                <a:solidFill>
                  <a:srgbClr val="002060"/>
                </a:solidFill>
              </a:rPr>
              <a:t>then a function </a:t>
            </a:r>
            <a:r>
              <a:rPr lang="en-US" altLang="zh-CN" sz="3200" dirty="0">
                <a:solidFill>
                  <a:schemeClr val="tx1"/>
                </a:solidFill>
              </a:rPr>
              <a:t>f : G → H </a:t>
            </a:r>
            <a:r>
              <a:rPr lang="en-US" altLang="zh-CN" sz="3200" dirty="0">
                <a:solidFill>
                  <a:srgbClr val="002060"/>
                </a:solidFill>
              </a:rPr>
              <a:t>is a </a:t>
            </a:r>
            <a:r>
              <a:rPr lang="en-US" altLang="zh-CN" sz="3200" b="1" dirty="0">
                <a:solidFill>
                  <a:srgbClr val="002060"/>
                </a:solidFill>
              </a:rPr>
              <a:t>homomorphism</a:t>
            </a:r>
            <a:r>
              <a:rPr lang="en-US" altLang="zh-CN" sz="3200" dirty="0">
                <a:solidFill>
                  <a:srgbClr val="002060"/>
                </a:solidFill>
              </a:rPr>
              <a:t> if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 </a:t>
            </a:r>
            <a:r>
              <a:rPr lang="en-US" altLang="zh-CN" sz="3200" dirty="0">
                <a:solidFill>
                  <a:schemeClr val="tx1"/>
                </a:solidFill>
              </a:rPr>
              <a:t>(x ∗ y) = f (x) ◦ f (y)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also a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bijection</a:t>
            </a:r>
            <a:r>
              <a:rPr lang="en-US" altLang="zh-CN" sz="3200" dirty="0" smtClean="0">
                <a:solidFill>
                  <a:srgbClr val="002060"/>
                </a:solidFill>
              </a:rPr>
              <a:t>, it’s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isomorphism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同构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an isomorphism exists between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they are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isomorphic</a:t>
            </a:r>
            <a:r>
              <a:rPr lang="en-US" altLang="zh-CN" sz="3200" dirty="0" smtClean="0">
                <a:solidFill>
                  <a:srgbClr val="002060"/>
                </a:solidFill>
              </a:rPr>
              <a:t>, denoted (</a:t>
            </a:r>
            <a:r>
              <a:rPr lang="zh-CN" altLang="en-US" sz="3200" dirty="0" smtClean="0">
                <a:solidFill>
                  <a:srgbClr val="002060"/>
                </a:solidFill>
              </a:rPr>
              <a:t>标记</a:t>
            </a:r>
            <a:r>
              <a:rPr lang="en-US" altLang="zh-CN" sz="3200" dirty="0" smtClean="0">
                <a:solidFill>
                  <a:srgbClr val="002060"/>
                </a:solidFill>
              </a:rPr>
              <a:t>) by: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                             </a:t>
            </a:r>
            <a:r>
              <a:rPr lang="en-US" altLang="zh-CN" sz="3200" dirty="0">
                <a:solidFill>
                  <a:schemeClr val="tx1"/>
                </a:solidFill>
              </a:rPr>
              <a:t>G ≌ H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1C1-FB16-465E-8FF8-5CBEE0CA80F5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Homomorphism: e.g.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同态实例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the function of identity ; the function maps all elements to </a:t>
            </a:r>
            <a:r>
              <a:rPr lang="en-US" altLang="zh-CN" sz="3200" dirty="0" smtClean="0">
                <a:solidFill>
                  <a:schemeClr val="tx1"/>
                </a:solidFill>
              </a:rPr>
              <a:t>1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</a:t>
            </a:r>
            <a:r>
              <a:rPr lang="en-US" altLang="zh-CN" sz="3200" dirty="0">
                <a:solidFill>
                  <a:schemeClr val="tx1"/>
                </a:solidFill>
              </a:rPr>
              <a:t>f: (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,+) → (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chemeClr val="tx1"/>
                </a:solidFill>
              </a:rPr>
              <a:t>,×), f(x)=e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(is it an isomorphism?)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f: 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3200" dirty="0" smtClean="0">
                <a:solidFill>
                  <a:schemeClr val="tx1"/>
                </a:solidFill>
              </a:rPr>
              <a:t>,+) </a:t>
            </a:r>
            <a:r>
              <a:rPr lang="en-US" altLang="zh-CN" sz="3200" dirty="0">
                <a:solidFill>
                  <a:schemeClr val="tx1"/>
                </a:solidFill>
              </a:rPr>
              <a:t>→</a:t>
            </a:r>
            <a:r>
              <a:rPr lang="en-US" altLang="zh-CN" sz="3200" dirty="0" smtClean="0">
                <a:solidFill>
                  <a:schemeClr val="tx1"/>
                </a:solidFill>
              </a:rPr>
              <a:t> 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,+),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a+ib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↦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(</a:t>
            </a:r>
            <a:r>
              <a:rPr lang="en-US" altLang="zh-CN" sz="3000" dirty="0">
                <a:solidFill>
                  <a:srgbClr val="002060"/>
                </a:solidFill>
              </a:rPr>
              <a:t>is it an isomorphism</a:t>
            </a:r>
            <a:r>
              <a:rPr lang="en-US" altLang="zh-CN" sz="3000" dirty="0" smtClean="0">
                <a:solidFill>
                  <a:srgbClr val="002060"/>
                </a:solidFill>
              </a:rPr>
              <a:t>?)</a:t>
            </a:r>
            <a:endParaRPr lang="en-US" altLang="zh-CN" sz="30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permutation rename (</a:t>
            </a:r>
            <a:r>
              <a:rPr lang="zh-CN" altLang="en-US" sz="3200" dirty="0" smtClean="0">
                <a:solidFill>
                  <a:srgbClr val="002060"/>
                </a:solidFill>
              </a:rPr>
              <a:t>重命名</a:t>
            </a:r>
            <a:r>
              <a:rPr lang="en-US" altLang="zh-CN" sz="3200" dirty="0" smtClean="0">
                <a:solidFill>
                  <a:srgbClr val="002060"/>
                </a:solidFill>
              </a:rPr>
              <a:t>):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                  </a:t>
            </a:r>
            <a:r>
              <a:rPr lang="en-US" altLang="zh-CN" sz="3200" dirty="0">
                <a:solidFill>
                  <a:schemeClr val="tx1"/>
                </a:solidFill>
              </a:rPr>
              <a:t>(1,2,3) </a:t>
            </a:r>
            <a:r>
              <a:rPr lang="en-US" altLang="zh-CN" sz="3200" dirty="0" smtClean="0">
                <a:solidFill>
                  <a:schemeClr val="tx1"/>
                </a:solidFill>
              </a:rPr>
              <a:t>→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5FFF-336F-41E6-AF83-7AFEEC4366FA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Properties of Homomorphism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同态性质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dirty="0">
                <a:solidFill>
                  <a:srgbClr val="002060"/>
                </a:solidFill>
              </a:rPr>
              <a:t>Let f : </a:t>
            </a:r>
            <a:r>
              <a:rPr lang="en-US" altLang="zh-CN" sz="3500" dirty="0">
                <a:solidFill>
                  <a:schemeClr val="tx1"/>
                </a:solidFill>
              </a:rPr>
              <a:t>G → H </a:t>
            </a:r>
            <a:r>
              <a:rPr lang="en-US" altLang="zh-CN" sz="3500" dirty="0">
                <a:solidFill>
                  <a:srgbClr val="002060"/>
                </a:solidFill>
              </a:rPr>
              <a:t>be a homomorphism.</a:t>
            </a:r>
          </a:p>
          <a:p>
            <a:r>
              <a:rPr lang="en-US" altLang="zh-CN" sz="3500" dirty="0" smtClean="0">
                <a:solidFill>
                  <a:srgbClr val="002060"/>
                </a:solidFill>
              </a:rPr>
              <a:t>(</a:t>
            </a:r>
            <a:r>
              <a:rPr lang="en-US" altLang="zh-CN" sz="35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500" dirty="0" smtClean="0">
                <a:solidFill>
                  <a:srgbClr val="002060"/>
                </a:solidFill>
              </a:rPr>
              <a:t>) </a:t>
            </a:r>
            <a:r>
              <a:rPr lang="en-US" altLang="zh-CN" sz="3500" dirty="0" smtClean="0">
                <a:solidFill>
                  <a:schemeClr val="tx1"/>
                </a:solidFill>
              </a:rPr>
              <a:t>f </a:t>
            </a:r>
            <a:r>
              <a:rPr lang="en-US" altLang="zh-CN" sz="3500" dirty="0">
                <a:solidFill>
                  <a:schemeClr val="tx1"/>
                </a:solidFill>
              </a:rPr>
              <a:t>(1) = 1</a:t>
            </a:r>
            <a:r>
              <a:rPr lang="en-US" altLang="zh-CN" sz="3500" dirty="0" smtClean="0">
                <a:solidFill>
                  <a:srgbClr val="002060"/>
                </a:solidFill>
              </a:rPr>
              <a:t>;                                  </a:t>
            </a:r>
            <a:r>
              <a:rPr lang="en-US" altLang="zh-CN" sz="3000" dirty="0" smtClean="0">
                <a:solidFill>
                  <a:srgbClr val="002060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f(1)=f(1∗1)=f(1)◦f(1)</a:t>
            </a:r>
            <a:r>
              <a:rPr lang="en-US" altLang="zh-CN" sz="3000" dirty="0" smtClean="0">
                <a:solidFill>
                  <a:srgbClr val="002060"/>
                </a:solidFill>
              </a:rPr>
              <a:t>)</a:t>
            </a:r>
            <a:endParaRPr lang="en-US" altLang="zh-CN" sz="3000" dirty="0">
              <a:solidFill>
                <a:srgbClr val="002060"/>
              </a:solidFill>
            </a:endParaRPr>
          </a:p>
          <a:p>
            <a:r>
              <a:rPr lang="en-US" altLang="zh-CN" sz="3500" dirty="0" smtClean="0">
                <a:solidFill>
                  <a:srgbClr val="002060"/>
                </a:solidFill>
              </a:rPr>
              <a:t>(ii) </a:t>
            </a:r>
            <a:r>
              <a:rPr lang="en-US" altLang="zh-CN" sz="3500" dirty="0" smtClean="0">
                <a:solidFill>
                  <a:schemeClr val="tx1"/>
                </a:solidFill>
              </a:rPr>
              <a:t>f </a:t>
            </a:r>
            <a:r>
              <a:rPr lang="en-US" altLang="zh-CN" sz="3500" dirty="0">
                <a:solidFill>
                  <a:schemeClr val="tx1"/>
                </a:solidFill>
              </a:rPr>
              <a:t>(x</a:t>
            </a:r>
            <a:r>
              <a:rPr lang="en-US" altLang="zh-CN" sz="35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500" dirty="0">
                <a:solidFill>
                  <a:schemeClr val="tx1"/>
                </a:solidFill>
              </a:rPr>
              <a:t>) = f (x)</a:t>
            </a:r>
            <a:r>
              <a:rPr lang="en-US" altLang="zh-CN" sz="35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500" dirty="0" smtClean="0">
                <a:solidFill>
                  <a:srgbClr val="002060"/>
                </a:solidFill>
              </a:rPr>
              <a:t>;                       </a:t>
            </a:r>
            <a:r>
              <a:rPr lang="en-US" altLang="zh-CN" sz="3000" dirty="0" smtClean="0">
                <a:solidFill>
                  <a:srgbClr val="002060"/>
                </a:solidFill>
              </a:rPr>
              <a:t>(</a:t>
            </a:r>
            <a:r>
              <a:rPr lang="en-US" altLang="zh-CN" sz="3000" dirty="0">
                <a:solidFill>
                  <a:schemeClr val="tx1"/>
                </a:solidFill>
              </a:rPr>
              <a:t>f(1</a:t>
            </a:r>
            <a:r>
              <a:rPr lang="en-US" altLang="zh-CN" sz="3000" dirty="0" smtClean="0">
                <a:solidFill>
                  <a:schemeClr val="tx1"/>
                </a:solidFill>
              </a:rPr>
              <a:t>)=f(x∗x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000" dirty="0" smtClean="0">
                <a:solidFill>
                  <a:schemeClr val="tx1"/>
                </a:solidFill>
              </a:rPr>
              <a:t>)=f(x)◦f(x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000" dirty="0" smtClean="0">
                <a:solidFill>
                  <a:schemeClr val="tx1"/>
                </a:solidFill>
              </a:rPr>
              <a:t>)=f(x)◦f(</a:t>
            </a:r>
            <a:r>
              <a:rPr lang="en-US" altLang="zh-CN" sz="3000" dirty="0">
                <a:solidFill>
                  <a:schemeClr val="tx1"/>
                </a:solidFill>
              </a:rPr>
              <a:t>x</a:t>
            </a:r>
            <a:r>
              <a:rPr lang="en-US" altLang="zh-CN" sz="3000" dirty="0" smtClean="0">
                <a:solidFill>
                  <a:schemeClr val="tx1"/>
                </a:solidFill>
              </a:rPr>
              <a:t>)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−</a:t>
            </a:r>
            <a:r>
              <a:rPr lang="en-US" altLang="zh-CN" sz="3000" baseline="30000" dirty="0">
                <a:solidFill>
                  <a:schemeClr val="tx1"/>
                </a:solidFill>
              </a:rPr>
              <a:t>1</a:t>
            </a:r>
            <a:r>
              <a:rPr lang="en-US" altLang="zh-CN" sz="3000" dirty="0" smtClean="0">
                <a:solidFill>
                  <a:srgbClr val="002060"/>
                </a:solidFill>
              </a:rPr>
              <a:t>)</a:t>
            </a:r>
            <a:endParaRPr lang="en-US" altLang="zh-CN" sz="3000" dirty="0">
              <a:solidFill>
                <a:srgbClr val="002060"/>
              </a:solidFill>
            </a:endParaRPr>
          </a:p>
          <a:p>
            <a:r>
              <a:rPr lang="en-US" altLang="zh-CN" sz="3500" dirty="0" smtClean="0">
                <a:solidFill>
                  <a:srgbClr val="002060"/>
                </a:solidFill>
              </a:rPr>
              <a:t>(iii) </a:t>
            </a:r>
            <a:r>
              <a:rPr lang="en-US" altLang="zh-CN" sz="3500" dirty="0" smtClean="0">
                <a:solidFill>
                  <a:schemeClr val="tx1"/>
                </a:solidFill>
              </a:rPr>
              <a:t>f </a:t>
            </a:r>
            <a:r>
              <a:rPr lang="en-US" altLang="zh-CN" sz="3500" dirty="0">
                <a:solidFill>
                  <a:schemeClr val="tx1"/>
                </a:solidFill>
              </a:rPr>
              <a:t>(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5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500" dirty="0">
                <a:solidFill>
                  <a:schemeClr val="tx1"/>
                </a:solidFill>
              </a:rPr>
              <a:t>) = </a:t>
            </a:r>
            <a:r>
              <a:rPr lang="en-US" altLang="zh-CN" sz="3500" dirty="0" smtClean="0">
                <a:solidFill>
                  <a:schemeClr val="tx1"/>
                </a:solidFill>
              </a:rPr>
              <a:t>f(x)</a:t>
            </a:r>
            <a:r>
              <a:rPr lang="en-US" altLang="zh-CN" sz="35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500" dirty="0" smtClean="0">
                <a:solidFill>
                  <a:schemeClr val="tx1"/>
                </a:solidFill>
              </a:rPr>
              <a:t> </a:t>
            </a:r>
            <a:r>
              <a:rPr lang="en-US" altLang="zh-CN" sz="3500" dirty="0">
                <a:solidFill>
                  <a:srgbClr val="002060"/>
                </a:solidFill>
              </a:rPr>
              <a:t>for all </a:t>
            </a:r>
            <a:r>
              <a:rPr lang="en-US" altLang="zh-CN" sz="3500" dirty="0" err="1">
                <a:solidFill>
                  <a:schemeClr val="tx1"/>
                </a:solidFill>
              </a:rPr>
              <a:t>n∈Z</a:t>
            </a:r>
            <a:r>
              <a:rPr lang="en-US" altLang="zh-CN" sz="3500" dirty="0">
                <a:solidFill>
                  <a:srgbClr val="002060"/>
                </a:solidFill>
              </a:rPr>
              <a:t> </a:t>
            </a:r>
            <a:r>
              <a:rPr lang="en-US" altLang="zh-CN" sz="3500" dirty="0" smtClean="0">
                <a:solidFill>
                  <a:srgbClr val="002060"/>
                </a:solidFill>
              </a:rPr>
              <a:t>.    </a:t>
            </a:r>
            <a:r>
              <a:rPr lang="en-US" altLang="zh-CN" sz="3000" dirty="0" smtClean="0">
                <a:solidFill>
                  <a:srgbClr val="002060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f(x)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000" dirty="0" smtClean="0">
                <a:solidFill>
                  <a:schemeClr val="tx1"/>
                </a:solidFill>
              </a:rPr>
              <a:t>=f(x)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sz="3000" dirty="0" smtClean="0">
                <a:solidFill>
                  <a:schemeClr val="tx1"/>
                </a:solidFill>
              </a:rPr>
              <a:t>f(x</a:t>
            </a:r>
            <a:r>
              <a:rPr lang="en-US" altLang="zh-CN" sz="3000" dirty="0">
                <a:solidFill>
                  <a:schemeClr val="tx1"/>
                </a:solidFill>
              </a:rPr>
              <a:t>)</a:t>
            </a:r>
            <a:r>
              <a:rPr lang="en-US" altLang="zh-CN" sz="3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500" i="1" dirty="0" smtClean="0">
                <a:solidFill>
                  <a:srgbClr val="002060"/>
                </a:solidFill>
              </a:rPr>
              <a:t>Isomorphic groups</a:t>
            </a:r>
            <a:r>
              <a:rPr lang="en-US" altLang="zh-CN" sz="3500" dirty="0" smtClean="0">
                <a:solidFill>
                  <a:srgbClr val="002060"/>
                </a:solidFill>
              </a:rPr>
              <a:t>: they share </a:t>
            </a:r>
            <a:r>
              <a:rPr lang="en-US" altLang="zh-CN" sz="3500" b="1" dirty="0" smtClean="0">
                <a:solidFill>
                  <a:srgbClr val="002060"/>
                </a:solidFill>
              </a:rPr>
              <a:t>invariant</a:t>
            </a:r>
            <a:r>
              <a:rPr lang="en-US" altLang="zh-CN" sz="3500" dirty="0" smtClean="0">
                <a:solidFill>
                  <a:srgbClr val="002060"/>
                </a:solidFill>
              </a:rPr>
              <a:t> (</a:t>
            </a:r>
            <a:r>
              <a:rPr lang="zh-CN" altLang="en-US" sz="3500" dirty="0">
                <a:solidFill>
                  <a:srgbClr val="002060"/>
                </a:solidFill>
              </a:rPr>
              <a:t>不变</a:t>
            </a:r>
            <a:r>
              <a:rPr lang="en-US" altLang="zh-CN" sz="3500" dirty="0" smtClean="0">
                <a:solidFill>
                  <a:srgbClr val="002060"/>
                </a:solidFill>
              </a:rPr>
              <a:t>) properties, such as the order, whether being </a:t>
            </a:r>
            <a:r>
              <a:rPr lang="en-US" altLang="zh-CN" sz="3500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3500" dirty="0" smtClean="0">
                <a:solidFill>
                  <a:srgbClr val="002060"/>
                </a:solidFill>
              </a:rPr>
              <a:t>, whether being cyclic, etc</a:t>
            </a:r>
            <a:r>
              <a:rPr lang="en-US" altLang="zh-CN" sz="3500" dirty="0">
                <a:solidFill>
                  <a:srgbClr val="002060"/>
                </a:solidFill>
              </a:rPr>
              <a:t>. </a:t>
            </a:r>
            <a:endParaRPr lang="en-US" altLang="zh-CN" sz="3500" dirty="0" smtClean="0">
              <a:solidFill>
                <a:srgbClr val="002060"/>
              </a:solidFill>
            </a:endParaRPr>
          </a:p>
          <a:p>
            <a:r>
              <a:rPr lang="en-US" altLang="zh-CN" sz="3500" dirty="0" smtClean="0">
                <a:solidFill>
                  <a:srgbClr val="002060"/>
                </a:solidFill>
              </a:rPr>
              <a:t>Any </a:t>
            </a:r>
            <a:r>
              <a:rPr lang="en-US" altLang="zh-CN" sz="3500" dirty="0">
                <a:solidFill>
                  <a:srgbClr val="002060"/>
                </a:solidFill>
              </a:rPr>
              <a:t>two </a:t>
            </a:r>
            <a:r>
              <a:rPr lang="en-US" altLang="zh-CN" sz="3500" i="1" dirty="0">
                <a:solidFill>
                  <a:srgbClr val="002060"/>
                </a:solidFill>
              </a:rPr>
              <a:t>cyclic groups </a:t>
            </a:r>
            <a:r>
              <a:rPr lang="en-US" altLang="zh-CN" sz="3500" dirty="0">
                <a:solidFill>
                  <a:srgbClr val="002060"/>
                </a:solidFill>
              </a:rPr>
              <a:t>of the same order are </a:t>
            </a:r>
            <a:r>
              <a:rPr lang="en-US" altLang="zh-CN" sz="3500" i="1" dirty="0" smtClean="0">
                <a:solidFill>
                  <a:srgbClr val="002060"/>
                </a:solidFill>
              </a:rPr>
              <a:t>isomorphic</a:t>
            </a:r>
            <a:r>
              <a:rPr lang="en-US" altLang="zh-CN" sz="3500" dirty="0" smtClean="0">
                <a:solidFill>
                  <a:srgbClr val="002060"/>
                </a:solidFill>
              </a:rPr>
              <a:t>.</a:t>
            </a:r>
            <a:endParaRPr lang="en-US" altLang="zh-CN" sz="3500" dirty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360A-4574-43FB-AB6A-BE720261E65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bg2">
                    <a:lumMod val="25000"/>
                  </a:schemeClr>
                </a:solidFill>
              </a:rPr>
              <a:t>Kernels &amp; images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核与像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f : G → H </a:t>
            </a:r>
            <a:r>
              <a:rPr lang="en-US" altLang="zh-CN" sz="3200" dirty="0">
                <a:solidFill>
                  <a:srgbClr val="002060"/>
                </a:solidFill>
              </a:rPr>
              <a:t>is a homomorphism, </a:t>
            </a:r>
            <a:r>
              <a:rPr lang="en-US" altLang="zh-CN" sz="3200" dirty="0" smtClean="0">
                <a:solidFill>
                  <a:srgbClr val="002060"/>
                </a:solidFill>
              </a:rPr>
              <a:t>define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f = {x ∈ G : f (x) = 1}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kernel</a:t>
            </a:r>
            <a:r>
              <a:rPr lang="en-US" altLang="zh-CN" sz="3200" dirty="0" smtClean="0">
                <a:solidFill>
                  <a:srgbClr val="002060"/>
                </a:solidFill>
              </a:rPr>
              <a:t> of the function;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and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im</a:t>
            </a:r>
            <a:r>
              <a:rPr lang="en-US" altLang="zh-CN" sz="3200" dirty="0" smtClean="0">
                <a:solidFill>
                  <a:schemeClr val="tx1"/>
                </a:solidFill>
              </a:rPr>
              <a:t> f = {h ∈ H : h = f (x) for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x ∈ G}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image</a:t>
            </a:r>
            <a:r>
              <a:rPr lang="en-US" altLang="zh-CN" sz="3200" dirty="0" smtClean="0">
                <a:solidFill>
                  <a:srgbClr val="002060"/>
                </a:solidFill>
              </a:rPr>
              <a:t> of the function.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A659-9A26-4B4D-8CB8-FBA570E4AEC9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Kernel &amp; image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与像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>
                <a:solidFill>
                  <a:srgbClr val="002060"/>
                </a:solidFill>
              </a:rPr>
              <a:t>is a subgroup of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err="1">
                <a:solidFill>
                  <a:schemeClr val="tx1"/>
                </a:solidFill>
              </a:rPr>
              <a:t>im</a:t>
            </a:r>
            <a:r>
              <a:rPr lang="en-US" altLang="zh-CN" sz="3200" dirty="0">
                <a:solidFill>
                  <a:schemeClr val="tx1"/>
                </a:solidFill>
              </a:rPr>
              <a:t> f</a:t>
            </a:r>
            <a:r>
              <a:rPr lang="en-US" altLang="zh-CN" sz="3200" dirty="0">
                <a:solidFill>
                  <a:srgbClr val="002060"/>
                </a:solidFill>
              </a:rPr>
              <a:t> is a subgroup of 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Prove they are groups</a:t>
            </a:r>
            <a:endParaRPr lang="en-US" altLang="zh-CN" sz="30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>
                <a:solidFill>
                  <a:schemeClr val="tx1"/>
                </a:solidFill>
              </a:rPr>
              <a:t>x ∈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>
                <a:solidFill>
                  <a:srgbClr val="002060"/>
                </a:solidFill>
              </a:rPr>
              <a:t>and if </a:t>
            </a:r>
            <a:r>
              <a:rPr lang="en-US" altLang="zh-CN" sz="3200" dirty="0">
                <a:solidFill>
                  <a:schemeClr val="tx1"/>
                </a:solidFill>
              </a:rPr>
              <a:t>a ∈ G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axa</a:t>
            </a:r>
            <a:r>
              <a:rPr lang="en-US" altLang="zh-CN" sz="32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200" dirty="0">
                <a:solidFill>
                  <a:schemeClr val="tx1"/>
                </a:solidFill>
              </a:rPr>
              <a:t> ∈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Prove </a:t>
            </a:r>
            <a:r>
              <a:rPr lang="en-US" altLang="zh-CN" sz="3000" dirty="0" smtClean="0">
                <a:solidFill>
                  <a:schemeClr val="tx1"/>
                </a:solidFill>
              </a:rPr>
              <a:t>f(</a:t>
            </a:r>
            <a:r>
              <a:rPr lang="en-US" altLang="zh-CN" sz="2800" dirty="0">
                <a:solidFill>
                  <a:schemeClr val="tx1"/>
                </a:solidFill>
              </a:rPr>
              <a:t>axa</a:t>
            </a:r>
            <a:r>
              <a:rPr lang="en-US" altLang="zh-CN" sz="2800" baseline="30000" dirty="0">
                <a:solidFill>
                  <a:schemeClr val="tx1"/>
                </a:solidFill>
              </a:rPr>
              <a:t>−1</a:t>
            </a:r>
            <a:r>
              <a:rPr lang="en-US" altLang="zh-CN" sz="3000" dirty="0" smtClean="0">
                <a:solidFill>
                  <a:schemeClr val="tx1"/>
                </a:solidFill>
              </a:rPr>
              <a:t>)=1</a:t>
            </a:r>
            <a:endParaRPr lang="en-US" altLang="zh-CN" sz="30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(iii) </a:t>
            </a:r>
            <a:r>
              <a:rPr lang="en-US" altLang="zh-CN" sz="3200" dirty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rgbClr val="002060"/>
                </a:solidFill>
              </a:rPr>
              <a:t> is an injection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ker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f = {1</a:t>
            </a:r>
            <a:r>
              <a:rPr lang="en-US" altLang="zh-CN" sz="3200" dirty="0" smtClean="0">
                <a:solidFill>
                  <a:schemeClr val="tx1"/>
                </a:solidFill>
              </a:rPr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By def. of injection</a:t>
            </a:r>
            <a:endParaRPr lang="en-US" altLang="zh-CN" sz="3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655-3694-4D8C-8B05-ECAF541B90DF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Conjugate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共轭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normal </a:t>
            </a:r>
            <a:r>
              <a:rPr lang="en-US" altLang="zh-CN" sz="3200" dirty="0">
                <a:solidFill>
                  <a:srgbClr val="002060"/>
                </a:solidFill>
              </a:rPr>
              <a:t>subgroup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正规子群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zh-CN" altLang="en-US" sz="3200" dirty="0" smtClean="0">
                <a:solidFill>
                  <a:schemeClr val="tx1"/>
                </a:solidFill>
              </a:rPr>
              <a:t>◅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: for </a:t>
            </a:r>
            <a:r>
              <a:rPr lang="en-US" altLang="zh-CN" sz="3200" dirty="0">
                <a:solidFill>
                  <a:srgbClr val="002060"/>
                </a:solidFill>
              </a:rPr>
              <a:t>every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k∈K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g∈G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gkg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∈K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conjugate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an element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 of the form: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b=gag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 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</a:t>
            </a:r>
            <a:r>
              <a:rPr lang="en-US" altLang="zh-CN" sz="3200" dirty="0" err="1">
                <a:solidFill>
                  <a:schemeClr val="tx1"/>
                </a:solidFill>
              </a:rPr>
              <a:t>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r>
              <a:rPr lang="en-US" altLang="zh-CN" sz="3200" dirty="0" smtClean="0">
                <a:solidFill>
                  <a:schemeClr val="tx1"/>
                </a:solidFill>
              </a:rPr>
              <a:t>   </a:t>
            </a:r>
            <a:r>
              <a:rPr lang="en-US" altLang="zh-CN" sz="3200" dirty="0" smtClean="0">
                <a:solidFill>
                  <a:srgbClr val="002060"/>
                </a:solidFill>
              </a:rPr>
              <a:t>note </a:t>
            </a:r>
            <a:r>
              <a:rPr lang="en-US" altLang="zh-CN" sz="3200" dirty="0">
                <a:solidFill>
                  <a:srgbClr val="002060"/>
                </a:solidFill>
              </a:rPr>
              <a:t>that </a:t>
            </a:r>
            <a:r>
              <a:rPr lang="en-US" altLang="zh-CN" sz="3200" dirty="0" smtClean="0">
                <a:solidFill>
                  <a:schemeClr val="tx1"/>
                </a:solidFill>
              </a:rPr>
              <a:t>a=hbh</a:t>
            </a:r>
            <a:r>
              <a:rPr lang="en-US" altLang="zh-CN" sz="3200" baseline="30000" dirty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 smtClean="0">
                <a:solidFill>
                  <a:schemeClr val="tx1"/>
                </a:solidFill>
              </a:rPr>
              <a:t>h=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baseline="30000" dirty="0">
                <a:solidFill>
                  <a:schemeClr val="tx1"/>
                </a:solidFill>
              </a:rPr>
              <a:t>-1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Conjugation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γ</a:t>
            </a:r>
            <a:r>
              <a:rPr lang="en-US" altLang="zh-CN" sz="3200" baseline="-250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chemeClr val="tx1"/>
                </a:solidFill>
              </a:rPr>
              <a:t>: G </a:t>
            </a:r>
            <a:r>
              <a:rPr lang="en-US" altLang="zh-CN" sz="3200" dirty="0" smtClean="0">
                <a:solidFill>
                  <a:schemeClr val="tx1"/>
                </a:solidFill>
              </a:rPr>
              <a:t>→ G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                                 </a:t>
            </a:r>
            <a:r>
              <a:rPr lang="el-GR" altLang="zh-CN" sz="3200" dirty="0" smtClean="0">
                <a:solidFill>
                  <a:schemeClr val="tx1"/>
                </a:solidFill>
              </a:rPr>
              <a:t>γ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chemeClr val="tx1"/>
                </a:solidFill>
              </a:rPr>
              <a:t>(a)=</a:t>
            </a:r>
            <a:r>
              <a:rPr lang="en-US" altLang="zh-CN" sz="3200" dirty="0">
                <a:solidFill>
                  <a:schemeClr val="tx1"/>
                </a:solidFill>
              </a:rPr>
              <a:t> gag</a:t>
            </a:r>
            <a:r>
              <a:rPr lang="en-US" altLang="zh-CN" sz="3200" baseline="30000" dirty="0">
                <a:solidFill>
                  <a:schemeClr val="tx1"/>
                </a:solidFill>
              </a:rPr>
              <a:t>-1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8D39-87D9-4771-8D17-80053D1EBC4C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Conjugate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共轭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conjugation is isomorphism;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conjugate elements have the same order.</a:t>
            </a:r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3000" dirty="0" smtClean="0">
                <a:solidFill>
                  <a:srgbClr val="002060"/>
                </a:solidFill>
              </a:rPr>
              <a:t>Conjugation is quite useful in linear algebra. </a:t>
            </a:r>
            <a:r>
              <a:rPr lang="en-US" altLang="zh-CN" sz="3000" dirty="0">
                <a:solidFill>
                  <a:srgbClr val="002060"/>
                </a:solidFill>
              </a:rPr>
              <a:t>A nonsingular square </a:t>
            </a:r>
            <a:r>
              <a:rPr lang="en-US" altLang="zh-CN" sz="3000" dirty="0" smtClean="0">
                <a:solidFill>
                  <a:srgbClr val="002060"/>
                </a:solidFill>
              </a:rPr>
              <a:t>matrix </a:t>
            </a:r>
            <a:r>
              <a:rPr lang="en-US" altLang="zh-CN" sz="3000" dirty="0" smtClean="0">
                <a:solidFill>
                  <a:schemeClr val="tx1"/>
                </a:solidFill>
              </a:rPr>
              <a:t>A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>
                <a:solidFill>
                  <a:srgbClr val="002060"/>
                </a:solidFill>
              </a:rPr>
              <a:t>(</a:t>
            </a:r>
            <a:r>
              <a:rPr lang="en-US" altLang="zh-CN" sz="3000" dirty="0" smtClean="0">
                <a:solidFill>
                  <a:srgbClr val="002060"/>
                </a:solidFill>
              </a:rPr>
              <a:t>invertible, </a:t>
            </a:r>
            <a:r>
              <a:rPr lang="en-US" altLang="zh-CN" sz="3000" dirty="0" err="1">
                <a:solidFill>
                  <a:schemeClr val="tx1"/>
                </a:solidFill>
              </a:rPr>
              <a:t>det</a:t>
            </a:r>
            <a:r>
              <a:rPr lang="en-US" altLang="zh-CN" sz="3000" dirty="0">
                <a:solidFill>
                  <a:schemeClr val="tx1"/>
                </a:solidFill>
              </a:rPr>
              <a:t>(A) ≠0</a:t>
            </a:r>
            <a:r>
              <a:rPr lang="en-US" altLang="zh-CN" sz="3000" dirty="0" smtClean="0">
                <a:solidFill>
                  <a:srgbClr val="002060"/>
                </a:solidFill>
              </a:rPr>
              <a:t>) </a:t>
            </a:r>
            <a:r>
              <a:rPr lang="en-US" altLang="zh-CN" sz="3000" dirty="0">
                <a:solidFill>
                  <a:srgbClr val="002060"/>
                </a:solidFill>
              </a:rPr>
              <a:t>can </a:t>
            </a:r>
            <a:r>
              <a:rPr lang="en-US" altLang="zh-CN" sz="3000" dirty="0" smtClean="0">
                <a:solidFill>
                  <a:srgbClr val="002060"/>
                </a:solidFill>
              </a:rPr>
              <a:t>be represented as its conjugate matrix with a nonsingular matrix </a:t>
            </a:r>
            <a:r>
              <a:rPr lang="en-US" altLang="zh-CN" sz="3000" dirty="0" smtClean="0">
                <a:solidFill>
                  <a:schemeClr val="tx1"/>
                </a:solidFill>
              </a:rPr>
              <a:t>P</a:t>
            </a:r>
            <a:r>
              <a:rPr lang="en-US" altLang="zh-CN" sz="30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3000" dirty="0">
                <a:solidFill>
                  <a:srgbClr val="002060"/>
                </a:solidFill>
              </a:rPr>
              <a:t> </a:t>
            </a:r>
            <a:r>
              <a:rPr lang="en-US" altLang="zh-CN" sz="3000" dirty="0" smtClean="0">
                <a:solidFill>
                  <a:srgbClr val="002060"/>
                </a:solidFill>
              </a:rPr>
              <a:t>                       </a:t>
            </a:r>
            <a:r>
              <a:rPr lang="en-US" altLang="zh-CN" sz="3000" dirty="0" smtClean="0">
                <a:solidFill>
                  <a:schemeClr val="tx1"/>
                </a:solidFill>
              </a:rPr>
              <a:t>A = PBP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-1</a:t>
            </a:r>
          </a:p>
          <a:p>
            <a:r>
              <a:rPr lang="en-US" altLang="zh-CN" sz="3000" dirty="0" smtClean="0">
                <a:solidFill>
                  <a:srgbClr val="002060"/>
                </a:solidFill>
              </a:rPr>
              <a:t>Hopefully</a:t>
            </a:r>
            <a:r>
              <a:rPr lang="en-US" altLang="zh-CN" sz="3000" dirty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B</a:t>
            </a:r>
            <a:r>
              <a:rPr lang="en-US" altLang="zh-CN" sz="3000" dirty="0" smtClean="0">
                <a:solidFill>
                  <a:srgbClr val="002060"/>
                </a:solidFill>
              </a:rPr>
              <a:t> is a diagonal matrix.</a:t>
            </a:r>
            <a:endParaRPr lang="en-US" altLang="zh-CN" sz="3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0BE2-099F-488A-B77F-B594D9A2CFD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classes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同余类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Given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m,a∈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chemeClr val="tx1"/>
                </a:solidFill>
              </a:rPr>
              <a:t>≥2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 </a:t>
            </a:r>
            <a:r>
              <a:rPr lang="en-US" altLang="zh-CN" sz="3200" b="1" dirty="0">
                <a:solidFill>
                  <a:srgbClr val="002060"/>
                </a:solidFill>
              </a:rPr>
              <a:t>congruence class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mod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is the subset </a:t>
            </a:r>
            <a:r>
              <a:rPr lang="en-US" altLang="zh-CN" sz="3200" dirty="0">
                <a:solidFill>
                  <a:schemeClr val="tx1"/>
                </a:solidFill>
              </a:rPr>
              <a:t>[a]</a:t>
            </a:r>
            <a:r>
              <a:rPr lang="en-US" altLang="zh-CN" sz="3200" dirty="0">
                <a:solidFill>
                  <a:srgbClr val="002060"/>
                </a:solidFill>
              </a:rPr>
              <a:t> of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[a] = 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: b ≡ a mod m}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= </a:t>
            </a:r>
            <a:r>
              <a:rPr lang="en-US" altLang="zh-CN" sz="3200" dirty="0">
                <a:solidFill>
                  <a:schemeClr val="tx1"/>
                </a:solidFill>
              </a:rPr>
              <a:t>{a + km 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dirty="0">
                <a:solidFill>
                  <a:srgbClr val="002060"/>
                </a:solidFill>
              </a:rPr>
              <a:t>integers mod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, denoted by 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, is the family of all such congruence classes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[a]=[b] </a:t>
            </a:r>
            <a:r>
              <a:rPr lang="en-US" altLang="zh-CN" sz="3200" dirty="0" smtClean="0">
                <a:solidFill>
                  <a:srgbClr val="002060"/>
                </a:solidFill>
              </a:rPr>
              <a:t>in</a:t>
            </a:r>
            <a:r>
              <a:rPr lang="en-US" altLang="zh-CN" sz="3200" dirty="0">
                <a:solidFill>
                  <a:srgbClr val="002060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 ≡ a mod m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57A-EF58-4F3E-92D4-5F46FE260C00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Congruence classes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同余类性质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Given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m∈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m≥2</a:t>
            </a:r>
            <a:r>
              <a:rPr lang="en-US" altLang="zh-CN" sz="3200" dirty="0" smtClean="0">
                <a:solidFill>
                  <a:srgbClr val="002060"/>
                </a:solidFill>
              </a:rPr>
              <a:t> ,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a,r∈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[a] = [r] </a:t>
            </a:r>
            <a:r>
              <a:rPr lang="en-US" altLang="zh-CN" sz="3200" dirty="0">
                <a:solidFill>
                  <a:srgbClr val="002060"/>
                </a:solidFill>
              </a:rPr>
              <a:t>for some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>
                <a:solidFill>
                  <a:schemeClr val="tx1"/>
                </a:solidFill>
              </a:rPr>
              <a:t>0 ≤ r &lt;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0 ≤ r' &lt; r &lt; m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[r'] ≠ [r</a:t>
            </a:r>
            <a:r>
              <a:rPr lang="en-US" altLang="zh-CN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has exactly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elements: </a:t>
            </a:r>
            <a:r>
              <a:rPr lang="en-US" altLang="zh-CN" sz="3200" dirty="0">
                <a:solidFill>
                  <a:schemeClr val="tx1"/>
                </a:solidFill>
              </a:rPr>
              <a:t>[0], [1], . . . , [</a:t>
            </a:r>
            <a:r>
              <a:rPr lang="en-US" altLang="zh-CN" sz="3200" dirty="0" smtClean="0">
                <a:solidFill>
                  <a:schemeClr val="tx1"/>
                </a:solidFill>
              </a:rPr>
              <a:t>m−1]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9AD7-8B8E-4E2F-8997-972420623C77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with additions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同余加法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Function </a:t>
            </a:r>
            <a:r>
              <a:rPr lang="el-GR" altLang="zh-CN" sz="3200" dirty="0" smtClean="0">
                <a:solidFill>
                  <a:schemeClr val="tx1"/>
                </a:solidFill>
              </a:rPr>
              <a:t>α</a:t>
            </a:r>
            <a:r>
              <a:rPr lang="en-US" altLang="zh-CN" sz="3200" dirty="0" smtClean="0">
                <a:solidFill>
                  <a:schemeClr val="tx1"/>
                </a:solidFill>
              </a:rPr>
              <a:t>([a],[b])=[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</a:t>
            </a:r>
            <a:r>
              <a:rPr lang="en-US" altLang="zh-CN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>
                <a:solidFill>
                  <a:srgbClr val="002060"/>
                </a:solidFill>
              </a:rPr>
              <a:t>the </a:t>
            </a:r>
            <a:r>
              <a:rPr lang="en-US" altLang="zh-CN" sz="3200" dirty="0" smtClean="0">
                <a:solidFill>
                  <a:srgbClr val="002060"/>
                </a:solidFill>
              </a:rPr>
              <a:t>plus (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) operation on 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,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</a:t>
            </a:r>
            <a:r>
              <a:rPr lang="en-US" altLang="zh-CN" sz="3200" dirty="0">
                <a:solidFill>
                  <a:srgbClr val="002060"/>
                </a:solidFill>
              </a:rPr>
              <a:t>a cyclic group of order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identity </a:t>
            </a:r>
            <a:r>
              <a:rPr lang="en-US" altLang="zh-CN" sz="3200" dirty="0" smtClean="0">
                <a:solidFill>
                  <a:schemeClr val="tx1"/>
                </a:solidFill>
              </a:rPr>
              <a:t>[0]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rgbClr val="002060"/>
                </a:solidFill>
              </a:rPr>
              <a:t>generator </a:t>
            </a:r>
            <a:r>
              <a:rPr lang="en-US" altLang="zh-CN" sz="3200" dirty="0">
                <a:solidFill>
                  <a:schemeClr val="tx1"/>
                </a:solidFill>
              </a:rPr>
              <a:t>[1] 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Thus every cyclic group of order </a:t>
            </a:r>
            <a:r>
              <a:rPr lang="en-US" altLang="zh-CN" sz="3200" dirty="0">
                <a:solidFill>
                  <a:schemeClr val="tx1"/>
                </a:solidFill>
              </a:rPr>
              <a:t>m≥2</a:t>
            </a:r>
            <a:r>
              <a:rPr lang="en-US" altLang="zh-CN" sz="3200" dirty="0">
                <a:solidFill>
                  <a:srgbClr val="002060"/>
                </a:solidFill>
              </a:rPr>
              <a:t> is isomorphic to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823C-A38F-4EFE-A0C7-049719B84745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Function </a:t>
            </a:r>
            <a:r>
              <a:rPr lang="en-US" altLang="zh-CN" sz="3200" dirty="0">
                <a:solidFill>
                  <a:schemeClr val="tx1"/>
                </a:solidFill>
              </a:rPr>
              <a:t>f: X </a:t>
            </a:r>
            <a:r>
              <a:rPr lang="en-US" altLang="zh-CN" sz="3200" dirty="0" smtClean="0">
                <a:solidFill>
                  <a:schemeClr val="tx1"/>
                </a:solidFill>
              </a:rPr>
              <a:t>→ Y</a:t>
            </a: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Domain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定义域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n-US" altLang="zh-CN" sz="3200" dirty="0" smtClean="0">
                <a:solidFill>
                  <a:schemeClr val="tx1"/>
                </a:solidFill>
              </a:rPr>
              <a:t>f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Target </a:t>
            </a:r>
            <a:r>
              <a:rPr lang="en-US" altLang="zh-CN" sz="3200" dirty="0" smtClean="0">
                <a:solidFill>
                  <a:srgbClr val="002060"/>
                </a:solidFill>
              </a:rPr>
              <a:t>(codomain, </a:t>
            </a:r>
            <a:r>
              <a:rPr lang="zh-CN" altLang="en-US" sz="3200" dirty="0" smtClean="0">
                <a:solidFill>
                  <a:srgbClr val="002060"/>
                </a:solidFill>
              </a:rPr>
              <a:t>值域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) of </a:t>
            </a:r>
            <a:r>
              <a:rPr lang="en-US" altLang="zh-CN" sz="3200" dirty="0">
                <a:solidFill>
                  <a:schemeClr val="tx1"/>
                </a:solidFill>
              </a:rPr>
              <a:t>f 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Y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Image</a:t>
            </a:r>
            <a:r>
              <a:rPr lang="en-US" altLang="zh-CN" sz="3200" dirty="0" smtClean="0">
                <a:solidFill>
                  <a:srgbClr val="002060"/>
                </a:solidFill>
              </a:rPr>
              <a:t> (range, </a:t>
            </a:r>
            <a:r>
              <a:rPr lang="zh-CN" altLang="en-US" sz="3200" dirty="0" smtClean="0">
                <a:solidFill>
                  <a:srgbClr val="002060"/>
                </a:solidFill>
              </a:rPr>
              <a:t>像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chemeClr val="tx1"/>
                </a:solidFill>
              </a:rPr>
              <a:t>f </a:t>
            </a:r>
            <a:r>
              <a:rPr lang="en-US" altLang="zh-CN" sz="3200" dirty="0">
                <a:solidFill>
                  <a:srgbClr val="002060"/>
                </a:solidFill>
              </a:rPr>
              <a:t>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im</a:t>
            </a:r>
            <a:r>
              <a:rPr lang="en-US" altLang="zh-CN" sz="3200" dirty="0" smtClean="0">
                <a:solidFill>
                  <a:schemeClr val="tx1"/>
                </a:solidFill>
              </a:rPr>
              <a:t> f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the subset of </a:t>
            </a:r>
            <a:r>
              <a:rPr lang="en-US" altLang="zh-CN" sz="3000" dirty="0" smtClean="0">
                <a:solidFill>
                  <a:schemeClr val="tx1"/>
                </a:solidFill>
              </a:rPr>
              <a:t>Y</a:t>
            </a:r>
            <a:r>
              <a:rPr lang="en-US" altLang="zh-CN" sz="3000" dirty="0" smtClean="0">
                <a:solidFill>
                  <a:srgbClr val="002060"/>
                </a:solidFill>
              </a:rPr>
              <a:t> consisting all values of </a:t>
            </a:r>
            <a:r>
              <a:rPr lang="en-US" altLang="zh-CN" sz="3000" dirty="0" smtClean="0">
                <a:solidFill>
                  <a:schemeClr val="tx1"/>
                </a:solidFill>
              </a:rPr>
              <a:t>f</a:t>
            </a:r>
            <a:r>
              <a:rPr lang="en-US" altLang="zh-CN" sz="3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f: sin(x)</a:t>
            </a:r>
            <a:r>
              <a:rPr lang="en-US" altLang="zh-CN" sz="2800" dirty="0" smtClean="0">
                <a:solidFill>
                  <a:srgbClr val="002060"/>
                </a:solidFill>
              </a:rPr>
              <a:t>, domain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2800" dirty="0" smtClean="0">
                <a:solidFill>
                  <a:srgbClr val="002060"/>
                </a:solidFill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target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2800" dirty="0" smtClean="0">
                <a:solidFill>
                  <a:srgbClr val="002060"/>
                </a:solidFill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image</a:t>
            </a:r>
            <a:r>
              <a:rPr lang="en-US" altLang="zh-CN" sz="2800" dirty="0" smtClean="0">
                <a:solidFill>
                  <a:schemeClr val="tx1"/>
                </a:solidFill>
              </a:rPr>
              <a:t> [-1,1]</a:t>
            </a:r>
            <a:r>
              <a:rPr lang="en-US" altLang="zh-CN" sz="2800" dirty="0" smtClean="0">
                <a:solidFill>
                  <a:srgbClr val="002060"/>
                </a:solidFill>
              </a:rPr>
              <a:t>, image of </a:t>
            </a:r>
            <a:r>
              <a:rPr lang="en-US" altLang="zh-CN" sz="2800" dirty="0" smtClean="0">
                <a:solidFill>
                  <a:schemeClr val="tx1"/>
                </a:solidFill>
              </a:rPr>
              <a:t>[0, </a:t>
            </a:r>
            <a:r>
              <a:rPr lang="el-GR" altLang="zh-CN" sz="2800" dirty="0" smtClean="0">
                <a:solidFill>
                  <a:schemeClr val="tx1"/>
                </a:solidFill>
              </a:rPr>
              <a:t>π</a:t>
            </a:r>
            <a:r>
              <a:rPr lang="en-US" altLang="zh-CN" sz="2800" dirty="0" smtClean="0">
                <a:solidFill>
                  <a:schemeClr val="tx1"/>
                </a:solidFill>
              </a:rPr>
              <a:t>/2]</a:t>
            </a:r>
            <a:r>
              <a:rPr lang="en-US" altLang="zh-CN" sz="2800" dirty="0" smtClean="0">
                <a:solidFill>
                  <a:srgbClr val="002060"/>
                </a:solidFill>
              </a:rPr>
              <a:t>:</a:t>
            </a:r>
            <a:r>
              <a:rPr lang="en-US" altLang="zh-CN" sz="2800" dirty="0" smtClean="0">
                <a:solidFill>
                  <a:schemeClr val="tx1"/>
                </a:solidFill>
              </a:rPr>
              <a:t> [0,1]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Equal functions: domains, targets, images are all equal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8B4B-2099-4576-92CA-8498CA3CE2E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with multiplications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同余乘法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Function </a:t>
            </a:r>
            <a:r>
              <a:rPr lang="el-GR" altLang="zh-CN" sz="3200" dirty="0" smtClean="0">
                <a:solidFill>
                  <a:schemeClr val="tx1"/>
                </a:solidFill>
              </a:rPr>
              <a:t>μ</a:t>
            </a:r>
            <a:r>
              <a:rPr lang="en-US" altLang="zh-CN" sz="3200" dirty="0" smtClean="0">
                <a:solidFill>
                  <a:schemeClr val="tx1"/>
                </a:solidFill>
              </a:rPr>
              <a:t>([a],[b])=[ab] </a:t>
            </a:r>
            <a:r>
              <a:rPr lang="en-US" altLang="zh-CN" sz="3200" dirty="0" smtClean="0">
                <a:solidFill>
                  <a:srgbClr val="002060"/>
                </a:solidFill>
              </a:rPr>
              <a:t>is the multiplication operation on 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 It is associative and commutative (</a:t>
            </a:r>
            <a:r>
              <a:rPr lang="zh-CN" altLang="en-US" sz="2800" dirty="0" smtClean="0">
                <a:solidFill>
                  <a:srgbClr val="002060"/>
                </a:solidFill>
              </a:rPr>
              <a:t>可结合可交换</a:t>
            </a:r>
            <a:r>
              <a:rPr lang="en-US" altLang="zh-CN" sz="3200" dirty="0" smtClean="0">
                <a:solidFill>
                  <a:srgbClr val="002060"/>
                </a:solidFill>
              </a:rPr>
              <a:t>),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[1]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identity element.</a:t>
            </a:r>
          </a:p>
          <a:p>
            <a:endParaRPr lang="en-US" altLang="zh-CN" sz="9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If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a,m</a:t>
            </a:r>
            <a:r>
              <a:rPr lang="en-US" altLang="zh-CN" sz="3200" dirty="0" smtClean="0">
                <a:solidFill>
                  <a:schemeClr val="tx1"/>
                </a:solidFill>
              </a:rPr>
              <a:t>)=1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[a][x]=[b]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be solved for </a:t>
            </a:r>
            <a:r>
              <a:rPr lang="en-US" altLang="zh-CN" sz="3200" dirty="0" smtClean="0">
                <a:solidFill>
                  <a:schemeClr val="tx1"/>
                </a:solidFill>
              </a:rPr>
              <a:t>[x]</a:t>
            </a:r>
            <a:r>
              <a:rPr lang="en-US" altLang="zh-CN" sz="3200" dirty="0" smtClean="0">
                <a:solidFill>
                  <a:srgbClr val="002060"/>
                </a:solidFill>
              </a:rPr>
              <a:t> in 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sa+tm</a:t>
            </a:r>
            <a:r>
              <a:rPr lang="en-US" altLang="zh-CN" sz="32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(ii) If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prime, then 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p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set of nonzero elements in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, is a multiplicative abelian group of order </a:t>
            </a:r>
            <a:r>
              <a:rPr lang="en-US" altLang="zh-CN" sz="3200" dirty="0" smtClean="0">
                <a:solidFill>
                  <a:schemeClr val="tx1"/>
                </a:solidFill>
              </a:rPr>
              <a:t>p-1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[a][b]≠[0]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>
                <a:solidFill>
                  <a:srgbClr val="002060"/>
                </a:solidFill>
              </a:rPr>
              <a:t>associativity, </a:t>
            </a:r>
            <a:r>
              <a:rPr lang="en-US" altLang="zh-CN" sz="3000" dirty="0" smtClean="0">
                <a:solidFill>
                  <a:schemeClr val="tx1"/>
                </a:solidFill>
              </a:rPr>
              <a:t>[</a:t>
            </a:r>
            <a:r>
              <a:rPr lang="en-US" altLang="zh-CN" sz="3000" dirty="0">
                <a:solidFill>
                  <a:schemeClr val="tx1"/>
                </a:solidFill>
              </a:rPr>
              <a:t>a][b</a:t>
            </a:r>
            <a:r>
              <a:rPr lang="en-US" altLang="zh-CN" sz="3000" dirty="0" smtClean="0">
                <a:solidFill>
                  <a:schemeClr val="tx1"/>
                </a:solidFill>
              </a:rPr>
              <a:t>]=[1] </a:t>
            </a:r>
            <a:r>
              <a:rPr lang="en-US" altLang="zh-CN" sz="3000" dirty="0" smtClean="0">
                <a:solidFill>
                  <a:srgbClr val="002060"/>
                </a:solidFill>
              </a:rPr>
              <a:t>can be solved, commutativity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ED1-5B79-42C4-B3D5-A9BCC517054D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Fermat’s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费马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, then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dirty="0" smtClean="0">
                <a:solidFill>
                  <a:schemeClr val="tx1"/>
                </a:solidFill>
              </a:rPr>
              <a:t>a mod p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p-1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dirty="0" smtClean="0">
                <a:solidFill>
                  <a:schemeClr val="tx1"/>
                </a:solidFill>
              </a:rPr>
              <a:t>1 </a:t>
            </a:r>
            <a:r>
              <a:rPr lang="en-US" altLang="zh-CN" sz="3200" dirty="0">
                <a:solidFill>
                  <a:schemeClr val="tx1"/>
                </a:solidFill>
              </a:rPr>
              <a:t>mod p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r>
              <a:rPr lang="en-US" altLang="zh-CN" sz="3200" dirty="0">
                <a:solidFill>
                  <a:schemeClr val="tx1"/>
                </a:solidFill>
              </a:rPr>
              <a:t>a≠</a:t>
            </a:r>
            <a:r>
              <a:rPr lang="en-US" altLang="zh-CN" sz="3200" dirty="0" smtClean="0">
                <a:solidFill>
                  <a:schemeClr val="tx1"/>
                </a:solidFill>
              </a:rPr>
              <a:t>0 mod p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Hint: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[a]=0</a:t>
            </a:r>
            <a:r>
              <a:rPr lang="en-US" altLang="zh-CN" sz="3200" dirty="0" smtClean="0">
                <a:solidFill>
                  <a:srgbClr val="002060"/>
                </a:solidFill>
              </a:rPr>
              <a:t>, it’s correct.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Otherwise, it’s in the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p</a:t>
            </a:r>
            <a:r>
              <a:rPr lang="en-US" altLang="zh-CN" sz="3200" baseline="30000" dirty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rgbClr val="002060"/>
                </a:solidFill>
              </a:rPr>
              <a:t> set, </a:t>
            </a:r>
            <a:r>
              <a:rPr lang="en-US" altLang="zh-CN" sz="3200" dirty="0" smtClean="0">
                <a:solidFill>
                  <a:schemeClr val="tx1"/>
                </a:solidFill>
              </a:rPr>
              <a:t>&lt;a&gt;</a:t>
            </a:r>
            <a:r>
              <a:rPr lang="en-US" altLang="zh-CN" sz="3200" dirty="0" smtClean="0">
                <a:solidFill>
                  <a:srgbClr val="002060"/>
                </a:solidFill>
              </a:rPr>
              <a:t> is its subgroup, its order </a:t>
            </a:r>
            <a:r>
              <a:rPr lang="en-US" altLang="zh-CN" sz="3200" dirty="0" smtClean="0">
                <a:solidFill>
                  <a:schemeClr val="tx1"/>
                </a:solidFill>
              </a:rPr>
              <a:t>d|(p-1)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d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thus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p-1</a:t>
            </a:r>
            <a:r>
              <a:rPr lang="en-US" altLang="zh-CN" sz="3200" dirty="0" smtClean="0">
                <a:solidFill>
                  <a:schemeClr val="tx1"/>
                </a:solidFill>
              </a:rPr>
              <a:t> ≡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1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0A4E-DB69-41D9-A95C-E675BD7EDA5A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Quotient 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商群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zh-CN" altLang="en-US" sz="3200" dirty="0">
                <a:solidFill>
                  <a:schemeClr val="tx1"/>
                </a:solidFill>
              </a:rPr>
              <a:t>◅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b∈G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bK</a:t>
            </a:r>
            <a:r>
              <a:rPr lang="en-US" altLang="zh-CN" sz="3200" dirty="0" smtClean="0">
                <a:solidFill>
                  <a:schemeClr val="tx1"/>
                </a:solidFill>
              </a:rPr>
              <a:t> = Kb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</a:t>
            </a:r>
          </a:p>
          <a:p>
            <a:endParaRPr lang="en-US" altLang="zh-CN" sz="10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G/K</a:t>
            </a:r>
            <a:r>
              <a:rPr lang="en-US" altLang="zh-CN" sz="3200" dirty="0">
                <a:solidFill>
                  <a:srgbClr val="002060"/>
                </a:solidFill>
              </a:rPr>
              <a:t> denote the family of all the </a:t>
            </a:r>
            <a:r>
              <a:rPr lang="en-US" altLang="zh-CN" sz="3200" dirty="0" err="1">
                <a:solidFill>
                  <a:srgbClr val="002060"/>
                </a:solidFill>
              </a:rPr>
              <a:t>cosets</a:t>
            </a:r>
            <a:r>
              <a:rPr lang="en-US" altLang="zh-CN" sz="3200" dirty="0">
                <a:solidFill>
                  <a:srgbClr val="002060"/>
                </a:solidFill>
              </a:rPr>
              <a:t> of a subgroup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of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. If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is a normal subgroup, then for all </a:t>
            </a:r>
            <a:r>
              <a:rPr lang="en-US" altLang="zh-CN" sz="3200" dirty="0" err="1">
                <a:solidFill>
                  <a:schemeClr val="tx1"/>
                </a:solidFill>
              </a:rPr>
              <a:t>a,b∈G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aK</a:t>
            </a:r>
            <a:r>
              <a:rPr lang="en-US" altLang="zh-CN" sz="3200" dirty="0" smtClean="0">
                <a:solidFill>
                  <a:schemeClr val="tx1"/>
                </a:solidFill>
              </a:rPr>
              <a:t>)(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bK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(ab)K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>
                <a:solidFill>
                  <a:schemeClr val="tx1"/>
                </a:solidFill>
              </a:rPr>
              <a:t>G/K</a:t>
            </a:r>
            <a:r>
              <a:rPr lang="en-US" altLang="zh-CN" sz="3200" dirty="0">
                <a:solidFill>
                  <a:srgbClr val="002060"/>
                </a:solidFill>
              </a:rPr>
              <a:t> is a </a:t>
            </a:r>
            <a:r>
              <a:rPr lang="en-US" altLang="zh-CN" sz="3200" dirty="0" smtClean="0">
                <a:solidFill>
                  <a:srgbClr val="002060"/>
                </a:solidFill>
              </a:rPr>
              <a:t>group, called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quotient group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under this operation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aKbK</a:t>
            </a:r>
            <a:r>
              <a:rPr lang="en-US" altLang="zh-CN" sz="2800" dirty="0" smtClean="0">
                <a:solidFill>
                  <a:schemeClr val="tx1"/>
                </a:solidFill>
              </a:rPr>
              <a:t>=a(Kb)K=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abKK</a:t>
            </a:r>
            <a:r>
              <a:rPr lang="en-US" altLang="zh-CN" sz="2800" dirty="0" smtClean="0">
                <a:solidFill>
                  <a:schemeClr val="tx1"/>
                </a:solidFill>
              </a:rPr>
              <a:t>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abK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9C8A-9496-409C-8A76-53113681C60E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Kernels of quotient groups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商群的核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Every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zh-CN" altLang="en-US" sz="3200" dirty="0" smtClean="0">
                <a:solidFill>
                  <a:schemeClr val="tx1"/>
                </a:solidFill>
              </a:rPr>
              <a:t>◅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kernel of some homomorphism.</a:t>
            </a:r>
          </a:p>
          <a:p>
            <a:endParaRPr lang="en-US" altLang="zh-CN" sz="10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Define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natural map    </a:t>
            </a:r>
            <a:r>
              <a:rPr lang="el-GR" altLang="zh-CN" sz="3200" dirty="0" smtClean="0">
                <a:solidFill>
                  <a:schemeClr val="tx1"/>
                </a:solidFill>
              </a:rPr>
              <a:t>π </a:t>
            </a:r>
            <a:r>
              <a:rPr lang="en-US" altLang="zh-CN" sz="3200" dirty="0" smtClean="0">
                <a:solidFill>
                  <a:schemeClr val="tx1"/>
                </a:solidFill>
              </a:rPr>
              <a:t>: G → G/K</a:t>
            </a:r>
            <a:r>
              <a:rPr lang="en-US" altLang="zh-CN" sz="3200" dirty="0" smtClean="0">
                <a:solidFill>
                  <a:srgbClr val="002060"/>
                </a:solidFill>
              </a:rPr>
              <a:t>  by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π</a:t>
            </a:r>
            <a:r>
              <a:rPr lang="en-US" altLang="zh-CN" sz="3200" dirty="0" smtClean="0">
                <a:solidFill>
                  <a:schemeClr val="tx1"/>
                </a:solidFill>
              </a:rPr>
              <a:t>(a)=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aK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π</a:t>
            </a:r>
            <a:r>
              <a:rPr lang="en-US" altLang="zh-CN" sz="3200" dirty="0">
                <a:solidFill>
                  <a:schemeClr val="tx1"/>
                </a:solidFill>
              </a:rPr>
              <a:t> = 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a∈G</a:t>
            </a:r>
            <a:r>
              <a:rPr lang="en-US" altLang="zh-CN" sz="3200" dirty="0" smtClean="0">
                <a:solidFill>
                  <a:schemeClr val="tx1"/>
                </a:solidFill>
              </a:rPr>
              <a:t>:</a:t>
            </a:r>
            <a:r>
              <a:rPr lang="el-GR" altLang="zh-CN" sz="3200" dirty="0">
                <a:solidFill>
                  <a:schemeClr val="tx1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π</a:t>
            </a:r>
            <a:r>
              <a:rPr lang="en-US" altLang="zh-CN" sz="3200" dirty="0" smtClean="0">
                <a:solidFill>
                  <a:schemeClr val="tx1"/>
                </a:solidFill>
              </a:rPr>
              <a:t>(a)=K}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           = </a:t>
            </a:r>
            <a:r>
              <a:rPr lang="en-US" altLang="zh-CN" sz="3200" dirty="0">
                <a:solidFill>
                  <a:schemeClr val="tx1"/>
                </a:solidFill>
              </a:rPr>
              <a:t>{</a:t>
            </a:r>
            <a:r>
              <a:rPr lang="en-US" altLang="zh-CN" sz="3200" dirty="0" err="1">
                <a:solidFill>
                  <a:schemeClr val="tx1"/>
                </a:solidFill>
              </a:rPr>
              <a:t>a∈G</a:t>
            </a:r>
            <a:r>
              <a:rPr lang="en-US" altLang="zh-CN" sz="3200" dirty="0">
                <a:solidFill>
                  <a:schemeClr val="tx1"/>
                </a:solidFill>
              </a:rPr>
              <a:t>:</a:t>
            </a:r>
            <a:r>
              <a:rPr lang="el-GR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aK</a:t>
            </a:r>
            <a:r>
              <a:rPr lang="en-US" altLang="zh-CN" sz="3200" dirty="0" smtClean="0">
                <a:solidFill>
                  <a:schemeClr val="tx1"/>
                </a:solidFill>
              </a:rPr>
              <a:t>=K</a:t>
            </a:r>
            <a:r>
              <a:rPr lang="en-US" altLang="zh-CN" sz="3200" dirty="0">
                <a:solidFill>
                  <a:schemeClr val="tx1"/>
                </a:solidFill>
              </a:rPr>
              <a:t>}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                 = K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“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” </a:t>
            </a:r>
            <a:r>
              <a:rPr lang="en-US" altLang="zh-CN" sz="3200" dirty="0">
                <a:solidFill>
                  <a:srgbClr val="002060"/>
                </a:solidFill>
              </a:rPr>
              <a:t>in </a:t>
            </a:r>
            <a:r>
              <a:rPr lang="en-US" altLang="zh-CN" sz="3200" dirty="0" smtClean="0">
                <a:solidFill>
                  <a:schemeClr val="tx1"/>
                </a:solidFill>
              </a:rPr>
              <a:t>G/K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F12-5667-4078-A650-3D7C77607FB6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First Isomorphism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第一同构定理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f : G → H </a:t>
            </a:r>
            <a:r>
              <a:rPr lang="en-US" altLang="zh-CN" sz="3200" dirty="0">
                <a:solidFill>
                  <a:srgbClr val="002060"/>
                </a:solidFill>
              </a:rPr>
              <a:t>is a homomorphism, then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f </a:t>
            </a:r>
            <a:r>
              <a:rPr lang="zh-CN" altLang="en-US" sz="3200" dirty="0">
                <a:solidFill>
                  <a:schemeClr val="tx1"/>
                </a:solidFill>
              </a:rPr>
              <a:t>◅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   and    </a:t>
            </a:r>
            <a:r>
              <a:rPr lang="en-US" altLang="zh-CN" sz="3200" dirty="0">
                <a:solidFill>
                  <a:schemeClr val="tx1"/>
                </a:solidFill>
              </a:rPr>
              <a:t>G/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≌ </a:t>
            </a:r>
            <a:r>
              <a:rPr lang="en-US" altLang="zh-CN" sz="3200" dirty="0" err="1">
                <a:solidFill>
                  <a:schemeClr val="tx1"/>
                </a:solidFill>
              </a:rPr>
              <a:t>im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Let </a:t>
            </a:r>
            <a:r>
              <a:rPr lang="en-US" altLang="zh-CN" sz="2800" dirty="0" smtClean="0">
                <a:solidFill>
                  <a:schemeClr val="tx1"/>
                </a:solidFill>
              </a:rPr>
              <a:t>K=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2800" dirty="0" smtClean="0">
                <a:solidFill>
                  <a:schemeClr val="tx1"/>
                </a:solidFill>
              </a:rPr>
              <a:t> f</a:t>
            </a:r>
            <a:r>
              <a:rPr lang="en-US" altLang="zh-CN" sz="2800" dirty="0" smtClean="0">
                <a:solidFill>
                  <a:srgbClr val="002060"/>
                </a:solidFill>
              </a:rPr>
              <a:t> ,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1) </a:t>
            </a:r>
            <a:r>
              <a:rPr lang="en-US" altLang="zh-CN" sz="2800" dirty="0" smtClean="0">
                <a:solidFill>
                  <a:schemeClr val="tx1"/>
                </a:solidFill>
              </a:rPr>
              <a:t>f(aKa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800" dirty="0" smtClean="0">
                <a:solidFill>
                  <a:schemeClr val="tx1"/>
                </a:solidFill>
              </a:rPr>
              <a:t>) = f(a)f(K)f(a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800" dirty="0" smtClean="0">
                <a:solidFill>
                  <a:schemeClr val="tx1"/>
                </a:solidFill>
              </a:rPr>
              <a:t>) = 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2) </a:t>
            </a:r>
            <a:r>
              <a:rPr lang="en-US" altLang="zh-CN" sz="2800" dirty="0" smtClean="0">
                <a:solidFill>
                  <a:schemeClr val="tx1"/>
                </a:solidFill>
              </a:rPr>
              <a:t>f(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aK</a:t>
            </a:r>
            <a:r>
              <a:rPr lang="en-US" altLang="zh-CN" sz="2800" dirty="0" smtClean="0">
                <a:solidFill>
                  <a:schemeClr val="tx1"/>
                </a:solidFill>
              </a:rPr>
              <a:t>)=f(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bK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rgbClr val="002060"/>
                </a:solidFill>
              </a:rPr>
              <a:t>=&gt;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1=f(ab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>
                <a:solidFill>
                  <a:srgbClr val="002060"/>
                </a:solidFill>
              </a:rPr>
              <a:t>=&gt;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∃</a:t>
            </a:r>
            <a:r>
              <a:rPr lang="en-US" altLang="zh-CN" sz="2800" dirty="0" err="1">
                <a:solidFill>
                  <a:schemeClr val="tx1"/>
                </a:solidFill>
              </a:rPr>
              <a:t>k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∈K</a:t>
            </a:r>
            <a:r>
              <a:rPr lang="en-US" altLang="zh-CN" sz="2800" dirty="0">
                <a:solidFill>
                  <a:srgbClr val="002060"/>
                </a:solidFill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</a:rPr>
              <a:t> a=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bk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=&gt;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aK</a:t>
            </a:r>
            <a:r>
              <a:rPr lang="en-US" altLang="zh-CN" sz="2800" dirty="0" smtClean="0">
                <a:solidFill>
                  <a:schemeClr val="tx1"/>
                </a:solidFill>
              </a:rPr>
              <a:t>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bK</a:t>
            </a:r>
            <a:r>
              <a:rPr lang="en-US" altLang="zh-CN" sz="28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the definition of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im</a:t>
            </a:r>
            <a:r>
              <a:rPr lang="en-US" altLang="zh-CN" sz="2800" dirty="0" smtClean="0">
                <a:solidFill>
                  <a:schemeClr val="tx1"/>
                </a:solidFill>
              </a:rPr>
              <a:t> f</a:t>
            </a:r>
            <a:r>
              <a:rPr lang="en-US" altLang="zh-CN" sz="2800" dirty="0" smtClean="0">
                <a:solidFill>
                  <a:srgbClr val="002060"/>
                </a:solidFill>
              </a:rPr>
              <a:t> ensures the surjection.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244-CD5E-4D2B-810F-E68C869204F1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direct product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直积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For groups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their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direct </a:t>
            </a:r>
            <a:r>
              <a:rPr lang="en-US" altLang="zh-CN" sz="3200" b="1" dirty="0">
                <a:solidFill>
                  <a:srgbClr val="002060"/>
                </a:solidFill>
              </a:rPr>
              <a:t>product</a:t>
            </a:r>
            <a:r>
              <a:rPr lang="en-US" altLang="zh-CN" sz="3200" dirty="0">
                <a:solidFill>
                  <a:srgbClr val="002060"/>
                </a:solidFill>
              </a:rPr>
              <a:t>, denoted by </a:t>
            </a:r>
            <a:r>
              <a:rPr lang="en-US" altLang="zh-CN" sz="3200" dirty="0">
                <a:solidFill>
                  <a:schemeClr val="tx1"/>
                </a:solidFill>
              </a:rPr>
              <a:t>H×K</a:t>
            </a:r>
            <a:r>
              <a:rPr lang="en-US" altLang="zh-CN" sz="3200" dirty="0">
                <a:solidFill>
                  <a:srgbClr val="002060"/>
                </a:solidFill>
              </a:rPr>
              <a:t> , is the set of all ordered pairs </a:t>
            </a:r>
            <a:r>
              <a:rPr lang="en-US" altLang="zh-CN" sz="3200" dirty="0">
                <a:solidFill>
                  <a:schemeClr val="tx1"/>
                </a:solidFill>
              </a:rPr>
              <a:t>(h, k)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err="1">
                <a:solidFill>
                  <a:schemeClr val="tx1"/>
                </a:solidFill>
              </a:rPr>
              <a:t>h∈H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err="1">
                <a:solidFill>
                  <a:schemeClr val="tx1"/>
                </a:solidFill>
              </a:rPr>
              <a:t>k∈K</a:t>
            </a:r>
            <a:r>
              <a:rPr lang="en-US" altLang="zh-CN" sz="3200" dirty="0">
                <a:solidFill>
                  <a:srgbClr val="002060"/>
                </a:solidFill>
              </a:rPr>
              <a:t> equipped with </a:t>
            </a:r>
            <a:r>
              <a:rPr lang="en-US" altLang="zh-CN" sz="3200" dirty="0" smtClean="0">
                <a:solidFill>
                  <a:srgbClr val="002060"/>
                </a:solidFill>
              </a:rPr>
              <a:t>the operation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h, k)(h', k') = (</a:t>
            </a:r>
            <a:r>
              <a:rPr lang="en-US" altLang="zh-CN" sz="3200" dirty="0" err="1">
                <a:solidFill>
                  <a:schemeClr val="tx1"/>
                </a:solidFill>
              </a:rPr>
              <a:t>hh</a:t>
            </a:r>
            <a:r>
              <a:rPr lang="en-US" altLang="zh-CN" sz="3200" dirty="0">
                <a:solidFill>
                  <a:schemeClr val="tx1"/>
                </a:solidFill>
              </a:rPr>
              <a:t>', </a:t>
            </a:r>
            <a:r>
              <a:rPr lang="en-US" altLang="zh-CN" sz="3200" dirty="0" err="1">
                <a:solidFill>
                  <a:schemeClr val="tx1"/>
                </a:solidFill>
              </a:rPr>
              <a:t>kk</a:t>
            </a:r>
            <a:r>
              <a:rPr lang="en-US" altLang="zh-CN" sz="3200" dirty="0" smtClean="0">
                <a:solidFill>
                  <a:schemeClr val="tx1"/>
                </a:solidFill>
              </a:rPr>
              <a:t>')</a:t>
            </a:r>
          </a:p>
          <a:p>
            <a:endParaRPr lang="en-US" altLang="zh-CN" sz="2800" dirty="0" smtClean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Check whether it is a group.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Prove that it is an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2800" dirty="0" smtClean="0">
                <a:solidFill>
                  <a:srgbClr val="002060"/>
                </a:solidFill>
              </a:rPr>
              <a:t> group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2800" dirty="0" smtClean="0">
                <a:solidFill>
                  <a:srgbClr val="002060"/>
                </a:solidFill>
              </a:rPr>
              <a:t> both </a:t>
            </a:r>
            <a:r>
              <a:rPr lang="en-US" altLang="zh-CN" sz="2800" dirty="0" smtClean="0">
                <a:solidFill>
                  <a:schemeClr val="tx1"/>
                </a:solidFill>
              </a:rPr>
              <a:t>H</a:t>
            </a:r>
            <a:r>
              <a:rPr lang="en-US" altLang="zh-CN" sz="2800" dirty="0" smtClean="0">
                <a:solidFill>
                  <a:srgbClr val="002060"/>
                </a:solidFill>
              </a:rPr>
              <a:t> and </a:t>
            </a:r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r>
              <a:rPr lang="en-US" altLang="zh-CN" sz="2800" dirty="0" smtClean="0">
                <a:solidFill>
                  <a:srgbClr val="002060"/>
                </a:solidFill>
              </a:rPr>
              <a:t> are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EA25-DAAC-4584-91D5-83F5E70B2163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direct product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直积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For groups 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their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direct </a:t>
            </a:r>
            <a:r>
              <a:rPr lang="en-US" altLang="zh-CN" sz="3200" b="1" dirty="0">
                <a:solidFill>
                  <a:srgbClr val="002060"/>
                </a:solidFill>
              </a:rPr>
              <a:t>product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               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 </a:t>
            </a:r>
            <a:r>
              <a:rPr lang="en-US" altLang="zh-CN" sz="3200" dirty="0" smtClean="0">
                <a:solidFill>
                  <a:schemeClr val="tx1"/>
                </a:solidFill>
              </a:rPr>
              <a:t>×…×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is </a:t>
            </a:r>
            <a:r>
              <a:rPr lang="en-US" altLang="zh-CN" sz="3200" dirty="0">
                <a:solidFill>
                  <a:srgbClr val="002060"/>
                </a:solidFill>
              </a:rPr>
              <a:t>the set of all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-tuples(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zh-CN" altLang="en-US" sz="3200" dirty="0" smtClean="0">
                <a:solidFill>
                  <a:srgbClr val="002060"/>
                </a:solidFill>
              </a:rPr>
              <a:t>元组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(h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rgbClr val="002060"/>
                </a:solidFill>
              </a:rPr>
              <a:t> where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∈H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, with coordinate-wise(</a:t>
            </a:r>
            <a:r>
              <a:rPr lang="zh-CN" altLang="en-US" sz="3200" dirty="0" smtClean="0">
                <a:solidFill>
                  <a:srgbClr val="002060"/>
                </a:solidFill>
              </a:rPr>
              <a:t>坐标对应</a:t>
            </a:r>
            <a:r>
              <a:rPr lang="en-US" altLang="zh-CN" sz="3200" dirty="0" smtClean="0">
                <a:solidFill>
                  <a:srgbClr val="002060"/>
                </a:solidFill>
              </a:rPr>
              <a:t>) multiplication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,…,</a:t>
            </a:r>
            <a:r>
              <a:rPr lang="en-US" altLang="zh-CN" sz="3200" dirty="0" err="1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)(h</a:t>
            </a:r>
            <a:r>
              <a:rPr lang="en-US" altLang="zh-CN" sz="3200" dirty="0">
                <a:solidFill>
                  <a:schemeClr val="tx1"/>
                </a:solidFill>
              </a:rPr>
              <a:t>'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h'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(</a:t>
            </a:r>
            <a:r>
              <a:rPr lang="en-US" altLang="zh-CN" sz="3200" dirty="0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h'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h'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0AF8-16CB-4B05-94E1-1E82BA2A34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Cayley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凯莱定理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Every group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(isomorphic to) a subgroup of the symmetric group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. In particular, if </a:t>
            </a:r>
            <a:r>
              <a:rPr lang="en-US" altLang="zh-CN" sz="3200" dirty="0">
                <a:solidFill>
                  <a:schemeClr val="tx1"/>
                </a:solidFill>
              </a:rPr>
              <a:t>|G| = n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rgbClr val="002060"/>
                </a:solidFill>
              </a:rPr>
              <a:t> is isomorphic to a subgroup of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Recall that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all permutations on set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Define a function </a:t>
            </a:r>
            <a:r>
              <a:rPr lang="en-US" altLang="zh-CN" sz="3200" dirty="0">
                <a:solidFill>
                  <a:srgbClr val="002060"/>
                </a:solidFill>
              </a:rPr>
              <a:t>on </a:t>
            </a:r>
            <a:r>
              <a:rPr lang="en-US" altLang="zh-CN" sz="3200" dirty="0" smtClean="0">
                <a:solidFill>
                  <a:schemeClr val="tx1"/>
                </a:solidFill>
              </a:rPr>
              <a:t>G→G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l-GR" altLang="zh-CN" sz="3200" dirty="0" smtClean="0">
                <a:solidFill>
                  <a:schemeClr val="tx1"/>
                </a:solidFill>
              </a:rPr>
              <a:t>τ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(x)=ax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x∈G</a:t>
            </a:r>
            <a:r>
              <a:rPr lang="en-US" altLang="zh-CN" sz="3200" dirty="0" smtClean="0">
                <a:solidFill>
                  <a:srgbClr val="002060"/>
                </a:solidFill>
              </a:rPr>
              <a:t> , it’s a permutation on </a:t>
            </a:r>
            <a:r>
              <a:rPr lang="en-US" altLang="zh-CN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. we can prove it’s associativity, and compute the inverse. </a:t>
            </a:r>
          </a:p>
          <a:p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0AF8-16CB-4B05-94E1-1E82BA2A34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Cayley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凯莱定理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Thus we can define a surjective </a:t>
            </a:r>
            <a:r>
              <a:rPr lang="en-US" altLang="zh-CN" sz="3200" dirty="0">
                <a:solidFill>
                  <a:srgbClr val="002060"/>
                </a:solidFill>
                <a:ea typeface="Microsoft YaHei UI" panose="020B0503020204020204" pitchFamily="34" charset="-122"/>
              </a:rPr>
              <a:t>function on 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G→S</a:t>
            </a:r>
            <a:r>
              <a:rPr lang="en-US" altLang="zh-CN" sz="3200" baseline="-250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l-GR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(a)=</a:t>
            </a:r>
            <a:r>
              <a:rPr lang="el-GR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τ</a:t>
            </a:r>
            <a:r>
              <a:rPr lang="en-US" altLang="zh-CN" sz="3200" baseline="-250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We can prove </a:t>
            </a:r>
            <a:r>
              <a:rPr lang="el-GR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(a)</a:t>
            </a:r>
            <a:r>
              <a:rPr lang="el-GR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(b)=</a:t>
            </a:r>
            <a:r>
              <a:rPr lang="el-GR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(ab) </a:t>
            </a:r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, so it’s a homomorphism.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If </a:t>
            </a:r>
            <a:r>
              <a:rPr lang="el-GR" altLang="zh-CN" sz="3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>
                <a:solidFill>
                  <a:schemeClr val="tx1"/>
                </a:solidFill>
                <a:ea typeface="Microsoft YaHei UI" panose="020B0503020204020204" pitchFamily="34" charset="-122"/>
              </a:rPr>
              <a:t>(a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)</a:t>
            </a:r>
            <a:r>
              <a:rPr lang="en-US" altLang="zh-CN" sz="3200" dirty="0">
                <a:solidFill>
                  <a:schemeClr val="tx1"/>
                </a:solidFill>
                <a:ea typeface="Microsoft YaHei UI" panose="020B0503020204020204" pitchFamily="34" charset="-122"/>
              </a:rPr>
              <a:t> =</a:t>
            </a:r>
            <a:r>
              <a:rPr lang="el-GR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φ</a:t>
            </a:r>
            <a:r>
              <a:rPr lang="en-US" altLang="zh-CN" sz="3200" dirty="0">
                <a:solidFill>
                  <a:schemeClr val="tx1"/>
                </a:solidFill>
                <a:ea typeface="Microsoft YaHei UI" panose="020B0503020204020204" pitchFamily="34" charset="-122"/>
              </a:rPr>
              <a:t>(b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 , we can prove </a:t>
            </a:r>
            <a:r>
              <a:rPr lang="en-US" altLang="zh-CN" sz="3200" dirty="0" smtClean="0">
                <a:solidFill>
                  <a:schemeClr val="tx1"/>
                </a:solidFill>
                <a:ea typeface="Microsoft YaHei UI" panose="020B0503020204020204" pitchFamily="34" charset="-122"/>
              </a:rPr>
              <a:t>a=b</a:t>
            </a:r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  <a:ea typeface="Microsoft YaHei UI" panose="020B0503020204020204" pitchFamily="34" charset="-122"/>
              </a:rPr>
              <a:t>So it’s an injection, and a bijection.</a:t>
            </a:r>
          </a:p>
          <a:p>
            <a:endParaRPr lang="en-US" altLang="zh-CN" sz="32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0AF8-16CB-4B05-94E1-1E82BA2A34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Summary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Sets, functions, equivalence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Permutation, symmetric groups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Groups, semi-groups, Abelian groups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Subgroups, cyclic groups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Cosets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Lagrange’s Theorem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Homomorphism, isomorphism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0AF8-16CB-4B05-94E1-1E82BA2A34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surjective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(onto, </a:t>
            </a:r>
            <a:r>
              <a:rPr lang="zh-CN" altLang="en-US" sz="3200" dirty="0" smtClean="0">
                <a:solidFill>
                  <a:srgbClr val="002060"/>
                </a:solidFill>
              </a:rPr>
              <a:t>满射</a:t>
            </a:r>
            <a:r>
              <a:rPr lang="en-US" altLang="zh-CN" sz="3200" dirty="0" smtClean="0">
                <a:solidFill>
                  <a:srgbClr val="002060"/>
                </a:solidFill>
              </a:rPr>
              <a:t>)  </a:t>
            </a:r>
            <a:r>
              <a:rPr lang="en-US" altLang="zh-CN" sz="3200" dirty="0">
                <a:solidFill>
                  <a:schemeClr val="tx1"/>
                </a:solidFill>
              </a:rPr>
              <a:t>f: X </a:t>
            </a:r>
            <a:r>
              <a:rPr lang="en-US" altLang="zh-CN" sz="3200" dirty="0" smtClean="0">
                <a:solidFill>
                  <a:schemeClr val="tx1"/>
                </a:solidFill>
              </a:rPr>
              <a:t>→ Y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for any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y∈Y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there is some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x∈X</a:t>
            </a:r>
            <a:r>
              <a:rPr lang="en-US" altLang="zh-CN" sz="3200" dirty="0" smtClean="0">
                <a:solidFill>
                  <a:srgbClr val="002060"/>
                </a:solidFill>
              </a:rPr>
              <a:t>,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y=f(x)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injective </a:t>
            </a:r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rgbClr val="002060"/>
                </a:solidFill>
              </a:rPr>
              <a:t>one-to-one</a:t>
            </a:r>
            <a:r>
              <a:rPr lang="en-US" altLang="zh-CN" sz="3200" dirty="0">
                <a:solidFill>
                  <a:srgbClr val="002060"/>
                </a:solidFill>
              </a:rPr>
              <a:t> , </a:t>
            </a:r>
            <a:r>
              <a:rPr lang="zh-CN" altLang="en-US" sz="3200" dirty="0" smtClean="0">
                <a:solidFill>
                  <a:srgbClr val="002060"/>
                </a:solidFill>
              </a:rPr>
              <a:t>单射</a:t>
            </a:r>
            <a:r>
              <a:rPr lang="en-US" altLang="zh-CN" sz="3200" dirty="0" smtClean="0">
                <a:solidFill>
                  <a:srgbClr val="002060"/>
                </a:solidFill>
              </a:rPr>
              <a:t>)  </a:t>
            </a:r>
            <a:r>
              <a:rPr lang="en-US" altLang="zh-CN" sz="3200" dirty="0">
                <a:solidFill>
                  <a:schemeClr val="tx1"/>
                </a:solidFill>
              </a:rPr>
              <a:t>f: X → Y</a:t>
            </a:r>
          </a:p>
          <a:p>
            <a:pPr lvl="1"/>
            <a:r>
              <a:rPr lang="en-US" altLang="zh-CN" sz="3200" dirty="0">
                <a:solidFill>
                  <a:schemeClr val="tx1"/>
                </a:solidFill>
              </a:rPr>
              <a:t>f(x)=f(x’) </a:t>
            </a:r>
            <a:r>
              <a:rPr lang="en-US" altLang="zh-CN" sz="3200" dirty="0" smtClean="0">
                <a:solidFill>
                  <a:schemeClr val="tx1"/>
                </a:solidFill>
              </a:rPr>
              <a:t>→ </a:t>
            </a:r>
            <a:r>
              <a:rPr lang="en-US" altLang="zh-CN" sz="3200" dirty="0" smtClean="0">
                <a:solidFill>
                  <a:srgbClr val="002060"/>
                </a:solidFill>
              </a:rPr>
              <a:t>(implies) </a:t>
            </a:r>
            <a:r>
              <a:rPr lang="en-US" altLang="zh-CN" sz="3200" dirty="0" smtClean="0">
                <a:solidFill>
                  <a:schemeClr val="tx1"/>
                </a:solidFill>
              </a:rPr>
              <a:t>x=x’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bijective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双射</a:t>
            </a:r>
            <a:r>
              <a:rPr lang="en-US" altLang="zh-CN" sz="3200" dirty="0" smtClean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The function is both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surjective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injective.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Identity function: 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7B0-E7E6-4FC9-8B68-FB57290355D4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Summary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Kernels, Images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Conjugate, normal subgroups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Congruence class on integers, Fermat’s Theorem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Quotient groups, First Isomorphism Theorem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Direct product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Cayley Theorem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 smtClean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0AF8-16CB-4B05-94E1-1E82BA2A34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Composite Function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复合函数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 composition (</a:t>
            </a:r>
            <a:r>
              <a:rPr lang="zh-CN" altLang="en-US" sz="3200" dirty="0" smtClean="0">
                <a:solidFill>
                  <a:srgbClr val="002060"/>
                </a:solidFill>
              </a:rPr>
              <a:t>复合</a:t>
            </a:r>
            <a:r>
              <a:rPr lang="en-US" altLang="zh-CN" sz="3200" dirty="0" smtClean="0">
                <a:solidFill>
                  <a:srgbClr val="002060"/>
                </a:solidFill>
              </a:rPr>
              <a:t>)  </a:t>
            </a:r>
            <a:r>
              <a:rPr lang="en-US" altLang="zh-CN" sz="3200" i="1" dirty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chemeClr val="tx1"/>
                </a:solidFill>
              </a:rPr>
              <a:t>: X </a:t>
            </a:r>
            <a:r>
              <a:rPr lang="en-US" altLang="zh-CN" sz="3200" dirty="0" smtClean="0">
                <a:solidFill>
                  <a:schemeClr val="tx1"/>
                </a:solidFill>
              </a:rPr>
              <a:t>→ Y 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chemeClr val="tx1"/>
                </a:solidFill>
              </a:rPr>
              <a:t>: Y </a:t>
            </a:r>
            <a:r>
              <a:rPr lang="en-US" altLang="zh-CN" sz="3200" dirty="0">
                <a:solidFill>
                  <a:schemeClr val="tx1"/>
                </a:solidFill>
              </a:rPr>
              <a:t>→ </a:t>
            </a:r>
            <a:r>
              <a:rPr lang="en-US" altLang="zh-CN" sz="3200" dirty="0" smtClean="0">
                <a:solidFill>
                  <a:schemeClr val="tx1"/>
                </a:solidFill>
              </a:rPr>
              <a:t>Z</a:t>
            </a:r>
          </a:p>
          <a:p>
            <a:pPr marL="201168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g</a:t>
            </a:r>
            <a:r>
              <a:rPr lang="zh-CN" altLang="en-US" sz="3200" dirty="0" smtClean="0">
                <a:solidFill>
                  <a:schemeClr val="tx1"/>
                </a:solidFill>
              </a:rPr>
              <a:t>∘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 : x </a:t>
            </a:r>
            <a:r>
              <a:rPr lang="zh-CN" altLang="en-US" sz="3200" dirty="0">
                <a:solidFill>
                  <a:schemeClr val="tx1"/>
                </a:solidFill>
              </a:rPr>
              <a:t>↦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(x))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Composition is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associative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可结合，符合结合律</a:t>
            </a:r>
            <a:r>
              <a:rPr lang="en-US" altLang="zh-CN" sz="3200" dirty="0" smtClean="0">
                <a:solidFill>
                  <a:srgbClr val="002060"/>
                </a:solidFill>
              </a:rPr>
              <a:t>), but not necessarily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commutative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可交换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Inverse function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both </a:t>
            </a:r>
            <a:r>
              <a:rPr lang="en-US" altLang="zh-CN" sz="3200" i="1" dirty="0">
                <a:solidFill>
                  <a:schemeClr val="tx1"/>
                </a:solidFill>
              </a:rPr>
              <a:t>g</a:t>
            </a:r>
            <a:r>
              <a:rPr lang="zh-CN" altLang="en-US" sz="3200" dirty="0">
                <a:solidFill>
                  <a:schemeClr val="tx1"/>
                </a:solidFill>
              </a:rPr>
              <a:t>∘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f</a:t>
            </a:r>
            <a:r>
              <a:rPr lang="zh-CN" altLang="en-US" sz="3200" dirty="0" smtClean="0">
                <a:solidFill>
                  <a:schemeClr val="tx1"/>
                </a:solidFill>
              </a:rPr>
              <a:t>∘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identity functions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CD05-F311-48CC-8D15-1EE6E6411B88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Quantity of sets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集合的量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X 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Y  </a:t>
            </a:r>
            <a:r>
              <a:rPr lang="en-US" altLang="zh-CN" sz="3200" dirty="0" smtClean="0">
                <a:solidFill>
                  <a:srgbClr val="002060"/>
                </a:solidFill>
              </a:rPr>
              <a:t>have the same number of elements: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bijection </a:t>
            </a:r>
            <a:r>
              <a:rPr lang="en-US" altLang="zh-CN" sz="3200" dirty="0" smtClean="0">
                <a:solidFill>
                  <a:schemeClr val="tx1"/>
                </a:solidFill>
              </a:rPr>
              <a:t>X </a:t>
            </a:r>
            <a:r>
              <a:rPr lang="en-US" altLang="zh-CN" sz="3200" dirty="0">
                <a:solidFill>
                  <a:schemeClr val="tx1"/>
                </a:solidFill>
              </a:rPr>
              <a:t>→ </a:t>
            </a:r>
            <a:r>
              <a:rPr lang="en-US" altLang="zh-CN" sz="3200" dirty="0" smtClean="0">
                <a:solidFill>
                  <a:schemeClr val="tx1"/>
                </a:solidFill>
              </a:rPr>
              <a:t>Y </a:t>
            </a:r>
            <a:r>
              <a:rPr lang="en-US" altLang="zh-CN" sz="3200" dirty="0" smtClean="0">
                <a:solidFill>
                  <a:srgbClr val="002060"/>
                </a:solidFill>
              </a:rPr>
              <a:t>exists.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Countable: have 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bijection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to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</a:p>
          <a:p>
            <a:pPr lvl="1"/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uncountable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Algebraic real number: it’s a root of some</a:t>
            </a:r>
          </a:p>
          <a:p>
            <a:pPr lvl="1"/>
            <a:r>
              <a:rPr lang="en-US" altLang="zh-CN" sz="3200" dirty="0" smtClean="0">
                <a:solidFill>
                  <a:srgbClr val="002060"/>
                </a:solidFill>
              </a:rPr>
              <a:t>Transcendental number (</a:t>
            </a:r>
            <a:r>
              <a:rPr lang="zh-CN" altLang="en-US" sz="3200" dirty="0" smtClean="0">
                <a:solidFill>
                  <a:srgbClr val="002060"/>
                </a:solidFill>
              </a:rPr>
              <a:t>超越数</a:t>
            </a:r>
            <a:r>
              <a:rPr lang="en-US" altLang="zh-CN" sz="3200" dirty="0" smtClean="0">
                <a:solidFill>
                  <a:srgbClr val="002060"/>
                </a:solidFill>
              </a:rPr>
              <a:t>): 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	not algebraic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44" y="3707148"/>
            <a:ext cx="2243328" cy="9569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7E-172B-421D-BB38-2F3926E1ACDE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Equivalence relations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等价关系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relation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from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X </a:t>
            </a:r>
            <a:r>
              <a:rPr lang="en-US" altLang="zh-CN" sz="3200" dirty="0" smtClean="0">
                <a:solidFill>
                  <a:srgbClr val="002060"/>
                </a:solidFill>
              </a:rPr>
              <a:t>to </a:t>
            </a:r>
            <a:r>
              <a:rPr lang="en-US" altLang="zh-CN" sz="3200" dirty="0" smtClean="0">
                <a:solidFill>
                  <a:schemeClr val="tx1"/>
                </a:solidFill>
              </a:rPr>
              <a:t>Y 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subset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>
                <a:solidFill>
                  <a:schemeClr val="tx1"/>
                </a:solidFill>
              </a:rPr>
              <a:t>X × Y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Equivalence relation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relation on a set that is: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Reflexive    </a:t>
            </a:r>
            <a:r>
              <a:rPr lang="zh-CN" altLang="en-US" sz="3000" dirty="0" smtClean="0">
                <a:solidFill>
                  <a:srgbClr val="002060"/>
                </a:solidFill>
              </a:rPr>
              <a:t>自反</a:t>
            </a:r>
            <a:endParaRPr lang="en-US" altLang="zh-CN" sz="3000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Symmetric    </a:t>
            </a:r>
            <a:r>
              <a:rPr lang="zh-CN" altLang="en-US" sz="3000" dirty="0" smtClean="0">
                <a:solidFill>
                  <a:srgbClr val="002060"/>
                </a:solidFill>
              </a:rPr>
              <a:t>对称</a:t>
            </a:r>
            <a:endParaRPr lang="en-US" altLang="zh-CN" sz="3000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Transitive    </a:t>
            </a:r>
            <a:r>
              <a:rPr lang="zh-CN" altLang="en-US" sz="3000" dirty="0" smtClean="0">
                <a:solidFill>
                  <a:srgbClr val="002060"/>
                </a:solidFill>
              </a:rPr>
              <a:t>传递</a:t>
            </a:r>
            <a:endParaRPr lang="en-US" altLang="zh-CN" sz="30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For equivalence </a:t>
            </a:r>
            <a:r>
              <a:rPr lang="en-US" altLang="zh-CN" sz="3200" dirty="0">
                <a:solidFill>
                  <a:srgbClr val="002060"/>
                </a:solidFill>
              </a:rPr>
              <a:t>relation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≡</a:t>
            </a:r>
            <a:r>
              <a:rPr lang="en-US" altLang="zh-CN" sz="3200" dirty="0" smtClean="0">
                <a:solidFill>
                  <a:srgbClr val="002060"/>
                </a:solidFill>
              </a:rPr>
              <a:t> on set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</a:t>
            </a:r>
            <a:r>
              <a:rPr lang="en-US" altLang="zh-CN" sz="3200" b="1" dirty="0">
                <a:solidFill>
                  <a:srgbClr val="002060"/>
                </a:solidFill>
              </a:rPr>
              <a:t>equivalence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class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is: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r>
              <a:rPr lang="en-US" altLang="zh-CN" sz="3200" dirty="0">
                <a:solidFill>
                  <a:schemeClr val="tx1"/>
                </a:solidFill>
              </a:rPr>
              <a:t>[a] = {x </a:t>
            </a:r>
            <a:r>
              <a:rPr lang="en-US" altLang="zh-CN" sz="3200" dirty="0" smtClean="0">
                <a:solidFill>
                  <a:schemeClr val="tx1"/>
                </a:solidFill>
              </a:rPr>
              <a:t>∈ X : x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≡ a} </a:t>
            </a:r>
            <a:r>
              <a:rPr lang="zh-CN" altLang="en-US" sz="3200" dirty="0" smtClean="0">
                <a:solidFill>
                  <a:schemeClr val="tx1"/>
                </a:solidFill>
              </a:rPr>
              <a:t>⊆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DC5B-779A-4255-B099-FAB57216CCD9}" type="datetime11">
              <a:rPr lang="en-US" altLang="zh-CN" smtClean="0"/>
              <a:t>22:14:38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Equivalence relations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等价关系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 - pairwise disjoint    </a:t>
            </a:r>
            <a:r>
              <a:rPr lang="zh-CN" altLang="en-US" sz="3200" dirty="0" smtClean="0">
                <a:solidFill>
                  <a:srgbClr val="002060"/>
                </a:solidFill>
              </a:rPr>
              <a:t>两两不相交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- partition    </a:t>
            </a:r>
            <a:r>
              <a:rPr lang="zh-CN" altLang="en-US" sz="3200" dirty="0" smtClean="0">
                <a:solidFill>
                  <a:srgbClr val="002060"/>
                </a:solidFill>
              </a:rPr>
              <a:t>分割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an equivalence relation on a set, the </a:t>
            </a:r>
            <a:r>
              <a:rPr lang="en-US" altLang="zh-CN" sz="3200" dirty="0">
                <a:solidFill>
                  <a:srgbClr val="002060"/>
                </a:solidFill>
              </a:rPr>
              <a:t>equivalence </a:t>
            </a:r>
            <a:r>
              <a:rPr lang="en-US" altLang="zh-CN" sz="3200" dirty="0" smtClean="0">
                <a:solidFill>
                  <a:srgbClr val="002060"/>
                </a:solidFill>
              </a:rPr>
              <a:t>classes form a partition of the set.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Given a partition of a set, there is </a:t>
            </a:r>
            <a:r>
              <a:rPr lang="en-US" altLang="zh-CN" sz="3200" dirty="0">
                <a:solidFill>
                  <a:srgbClr val="002060"/>
                </a:solidFill>
              </a:rPr>
              <a:t>an equivalence relation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whose </a:t>
            </a:r>
            <a:r>
              <a:rPr lang="en-US" altLang="zh-CN" sz="3200" dirty="0">
                <a:solidFill>
                  <a:srgbClr val="002060"/>
                </a:solidFill>
              </a:rPr>
              <a:t>equivalence </a:t>
            </a:r>
            <a:r>
              <a:rPr lang="en-US" altLang="zh-CN" sz="3200" dirty="0" smtClean="0">
                <a:solidFill>
                  <a:srgbClr val="002060"/>
                </a:solidFill>
              </a:rPr>
              <a:t>classes are the blocks.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12E8-9493-4E46-9ABD-72CCC1953BB6}" type="datetime11">
              <a:rPr lang="en-US" altLang="zh-CN" smtClean="0"/>
              <a:t>22:14:38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636" y="1464268"/>
            <a:ext cx="2142450" cy="2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801.6498"/>
  <p:tag name="OUTPUTDPI" val="1200"/>
  <p:tag name="LATEXADDIN" val="\documentclass{article}&#10;\usepackage{amsmath}&#10;\pagestyle{empty}&#10;\begin{document}&#10;&#10;\[&#10;f(x)=\sum_{i=0}^n q_i x^i&#10;\]&#10;\end{document}"/>
  <p:tag name="IGUANATEXSIZE" val="30"/>
  <p:tag name="IGUANATEXCURSOR" val="11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15882</TotalTime>
  <Words>3691</Words>
  <Application>Microsoft Office PowerPoint</Application>
  <PresentationFormat>宽屏</PresentationFormat>
  <Paragraphs>365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 Unicode MS</vt:lpstr>
      <vt:lpstr>Microsoft YaHei UI</vt:lpstr>
      <vt:lpstr>宋体</vt:lpstr>
      <vt:lpstr>Calibri</vt:lpstr>
      <vt:lpstr>Calibri Light</vt:lpstr>
      <vt:lpstr>Castellar</vt:lpstr>
      <vt:lpstr>Times New Roman</vt:lpstr>
      <vt:lpstr>Wingdings</vt:lpstr>
      <vt:lpstr>回顾</vt:lpstr>
      <vt:lpstr>Abstract Algebra</vt:lpstr>
      <vt:lpstr>Set 集合</vt:lpstr>
      <vt:lpstr>Function 函数</vt:lpstr>
      <vt:lpstr>Function 函数</vt:lpstr>
      <vt:lpstr>Function 函数</vt:lpstr>
      <vt:lpstr>Composite Function 复合函数</vt:lpstr>
      <vt:lpstr>Quantity of sets 集合的量</vt:lpstr>
      <vt:lpstr>Equivalence relations 等价关系</vt:lpstr>
      <vt:lpstr>Equivalence relations 等价关系</vt:lpstr>
      <vt:lpstr>Permutation 排列(置换)</vt:lpstr>
      <vt:lpstr>Disjoint Permutation 不相交排列</vt:lpstr>
      <vt:lpstr>Compositions of Permutation 复合排列</vt:lpstr>
      <vt:lpstr>Cyclic permutations 循环排列</vt:lpstr>
      <vt:lpstr>Permutation factorizations 排列分解</vt:lpstr>
      <vt:lpstr>Permutation factorizations 排列分解</vt:lpstr>
      <vt:lpstr>Operation 运算</vt:lpstr>
      <vt:lpstr>Groups  群</vt:lpstr>
      <vt:lpstr>Groups  群</vt:lpstr>
      <vt:lpstr>Properties of Groups 群的性质</vt:lpstr>
      <vt:lpstr>Properties of Groups 群的性质</vt:lpstr>
      <vt:lpstr>Specific Groups  群的实例</vt:lpstr>
      <vt:lpstr>Exponent of groups 群的指数</vt:lpstr>
      <vt:lpstr>Exponent of groups 群的指数</vt:lpstr>
      <vt:lpstr>Subgroups  子群</vt:lpstr>
      <vt:lpstr>Subgroups  子群</vt:lpstr>
      <vt:lpstr>Cyclic Groups  循环群</vt:lpstr>
      <vt:lpstr>Cyclic Subgroups  循环子群</vt:lpstr>
      <vt:lpstr>Cosets 陪集</vt:lpstr>
      <vt:lpstr>Lagrange’s Theorem 拉格朗日(子群)定理</vt:lpstr>
      <vt:lpstr>homomorphism 同态</vt:lpstr>
      <vt:lpstr>Homomorphism: e.g. 同态实例</vt:lpstr>
      <vt:lpstr>Properties of Homomorphism 同态性质</vt:lpstr>
      <vt:lpstr>Kernels &amp; images 核与像</vt:lpstr>
      <vt:lpstr>Kernel &amp; image 核与像</vt:lpstr>
      <vt:lpstr>Conjugate 共轭</vt:lpstr>
      <vt:lpstr>Conjugate 共轭</vt:lpstr>
      <vt:lpstr>Congruence classes 同余类</vt:lpstr>
      <vt:lpstr>Properties of Congruence classes 同余类性质</vt:lpstr>
      <vt:lpstr>Congruence with additions 同余加法</vt:lpstr>
      <vt:lpstr>Congruence with multiplications 同余乘法</vt:lpstr>
      <vt:lpstr>Fermat’s Theorem 费马(同余)定理</vt:lpstr>
      <vt:lpstr>Quotient groups 商群</vt:lpstr>
      <vt:lpstr>Kernels of quotient groups 商群的核</vt:lpstr>
      <vt:lpstr>First Isomorphism Theorem 第一同构定理</vt:lpstr>
      <vt:lpstr>direct product 直积</vt:lpstr>
      <vt:lpstr>direct product 直积</vt:lpstr>
      <vt:lpstr>Cayley Theorem 凯莱定理</vt:lpstr>
      <vt:lpstr>Cayley Theorem 凯莱定理</vt:lpstr>
      <vt:lpstr>Summary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</dc:title>
  <dc:creator>Administrator</dc:creator>
  <cp:lastModifiedBy>sdy</cp:lastModifiedBy>
  <cp:revision>347</cp:revision>
  <dcterms:created xsi:type="dcterms:W3CDTF">2016-02-09T13:28:51Z</dcterms:created>
  <dcterms:modified xsi:type="dcterms:W3CDTF">2020-02-16T16:17:21Z</dcterms:modified>
</cp:coreProperties>
</file>