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31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15" r:id="rId24"/>
    <p:sldId id="275" r:id="rId25"/>
    <p:sldId id="278" r:id="rId26"/>
    <p:sldId id="276" r:id="rId27"/>
    <p:sldId id="277" r:id="rId28"/>
    <p:sldId id="279" r:id="rId29"/>
    <p:sldId id="316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304" r:id="rId38"/>
    <p:sldId id="288" r:id="rId39"/>
    <p:sldId id="289" r:id="rId40"/>
    <p:sldId id="317" r:id="rId41"/>
    <p:sldId id="290" r:id="rId42"/>
    <p:sldId id="291" r:id="rId43"/>
    <p:sldId id="297" r:id="rId44"/>
    <p:sldId id="298" r:id="rId45"/>
    <p:sldId id="310" r:id="rId46"/>
    <p:sldId id="311" r:id="rId47"/>
    <p:sldId id="299" r:id="rId48"/>
    <p:sldId id="292" r:id="rId49"/>
    <p:sldId id="293" r:id="rId50"/>
    <p:sldId id="294" r:id="rId51"/>
    <p:sldId id="295" r:id="rId52"/>
    <p:sldId id="301" r:id="rId53"/>
    <p:sldId id="302" r:id="rId54"/>
    <p:sldId id="319" r:id="rId55"/>
    <p:sldId id="318" r:id="rId56"/>
    <p:sldId id="320" r:id="rId57"/>
    <p:sldId id="32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85135" autoAdjust="0"/>
  </p:normalViewPr>
  <p:slideViewPr>
    <p:cSldViewPr snapToGrid="0">
      <p:cViewPr varScale="1">
        <p:scale>
          <a:sx n="93" d="100"/>
          <a:sy n="9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5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745F2-D79B-4C05-A607-DDB30833131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EBA6-2C9C-4E54-8CEB-646C41261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4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EBA6-2C9C-4E54-8CEB-646C412619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149D-7E4A-4073-AA2C-449D9A0A2D11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280-4687-4D90-999E-132ACAF49FFD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BCE3-ED06-4AFC-827D-F885F98512AA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189" y="6459785"/>
            <a:ext cx="2472271" cy="365125"/>
          </a:xfrm>
        </p:spPr>
        <p:txBody>
          <a:bodyPr/>
          <a:lstStyle>
            <a:lvl1pPr>
              <a:defRPr sz="1200"/>
            </a:lvl1pPr>
          </a:lstStyle>
          <a:p>
            <a:fld id="{BECC160B-A8EE-424E-B31C-143F2A83F6F7}" type="datetime11">
              <a:rPr lang="en-US" altLang="zh-CN" smtClean="0"/>
              <a:pPr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720-8DDD-43AF-BA99-3FA6C3CA6428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548-04E3-469C-895E-BA7B4732C4BF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6842-9D36-4E33-A665-5A6DA9865F82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68B-E5B1-4B48-8216-3051454334D0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C5F9-630F-48CF-8DDB-0DE6360E124C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9A751D-917E-4A0F-B5B4-A63632DA7AE9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AA5A-D4EB-4D28-A65A-C8AED9BCC70F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B1485C-E308-41F8-854C-47F59B7B1432}" type="datetime11">
              <a:rPr lang="en-US" altLang="zh-CN" smtClean="0"/>
              <a:t>08:47:24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Abstract Algebra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抽象代数</a:t>
            </a:r>
            <a:endParaRPr lang="en-US" altLang="zh-CN" dirty="0" smtClean="0"/>
          </a:p>
          <a:p>
            <a:r>
              <a:rPr lang="zh-CN" altLang="en-US" dirty="0" smtClean="0"/>
              <a:t>华东师范大学计算机系   石东昱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7140" y="4906889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dyshi@cs.ecnu.edu.cn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9184-353B-47B8-8E23-4D39EB06437E}" type="datetime11">
              <a:rPr lang="en-US" altLang="zh-CN" smtClean="0"/>
              <a:t>08:47:25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Commutative Rings on functions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函数上的交换环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be the set of all functions: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R→R</a:t>
            </a:r>
            <a:r>
              <a:rPr lang="en-US" altLang="zh-CN" sz="3200" dirty="0" smtClean="0">
                <a:solidFill>
                  <a:srgbClr val="002060"/>
                </a:solidFill>
              </a:rPr>
              <a:t> , equipped with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pointwise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点对点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addition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b="1" dirty="0">
                <a:solidFill>
                  <a:srgbClr val="002060"/>
                </a:solidFill>
              </a:rPr>
              <a:t>pointwise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multiplication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f,g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</a:t>
            </a:r>
            <a:r>
              <a:rPr lang="en-US" altLang="zh-CN" sz="3200" dirty="0" err="1" smtClean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,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f+g</a:t>
            </a:r>
            <a:r>
              <a:rPr lang="en-US" altLang="zh-CN" sz="3200" dirty="0" smtClean="0">
                <a:solidFill>
                  <a:schemeClr val="tx1"/>
                </a:solidFill>
              </a:rPr>
              <a:t> :  x </a:t>
            </a:r>
            <a:r>
              <a:rPr lang="zh-CN" altLang="en-US" sz="3200" dirty="0">
                <a:solidFill>
                  <a:schemeClr val="tx1"/>
                </a:solidFill>
              </a:rPr>
              <a:t>↦</a:t>
            </a:r>
            <a:r>
              <a:rPr lang="en-US" altLang="zh-CN" sz="3200" dirty="0" smtClean="0">
                <a:solidFill>
                  <a:schemeClr val="tx1"/>
                </a:solidFill>
              </a:rPr>
              <a:t> f(x)+g(x)	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fg</a:t>
            </a:r>
            <a:r>
              <a:rPr lang="en-US" altLang="zh-CN" sz="3200" dirty="0" smtClean="0">
                <a:solidFill>
                  <a:schemeClr val="tx1"/>
                </a:solidFill>
              </a:rPr>
              <a:t> :  x </a:t>
            </a:r>
            <a:r>
              <a:rPr lang="zh-CN" altLang="en-US" sz="3200" dirty="0">
                <a:solidFill>
                  <a:schemeClr val="tx1"/>
                </a:solidFill>
              </a:rPr>
              <a:t>↦</a:t>
            </a:r>
            <a:r>
              <a:rPr lang="en-US" altLang="zh-CN" sz="3200" dirty="0" smtClean="0">
                <a:solidFill>
                  <a:schemeClr val="tx1"/>
                </a:solidFill>
              </a:rPr>
              <a:t> f(x)g(x)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dirty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commutative ring with the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-element </a:t>
            </a:r>
            <a:r>
              <a:rPr lang="en-US" altLang="zh-CN" sz="3200" dirty="0" smtClean="0">
                <a:solidFill>
                  <a:schemeClr val="tx1"/>
                </a:solidFill>
              </a:rPr>
              <a:t>z(x)=0</a:t>
            </a:r>
            <a:r>
              <a:rPr lang="en-US" altLang="zh-CN" sz="3200" dirty="0" smtClean="0">
                <a:solidFill>
                  <a:srgbClr val="002060"/>
                </a:solidFill>
              </a:rPr>
              <a:t> , and the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-element </a:t>
            </a:r>
            <a:r>
              <a:rPr lang="el-GR" altLang="zh-CN" sz="3200" dirty="0" smtClean="0">
                <a:solidFill>
                  <a:schemeClr val="tx1"/>
                </a:solidFill>
              </a:rPr>
              <a:t>ε</a:t>
            </a:r>
            <a:r>
              <a:rPr lang="en-US" altLang="zh-CN" sz="3200" dirty="0" smtClean="0">
                <a:solidFill>
                  <a:schemeClr val="tx1"/>
                </a:solidFill>
              </a:rPr>
              <a:t>(x)=1</a:t>
            </a:r>
            <a:r>
              <a:rPr lang="en-US" altLang="zh-CN" sz="3200" dirty="0" smtClean="0">
                <a:solidFill>
                  <a:srgbClr val="002060"/>
                </a:solidFill>
              </a:rPr>
              <a:t>, both are constant functions.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It can be extended to multi-tuples (</a:t>
            </a:r>
            <a:r>
              <a:rPr lang="zh-CN" altLang="en-US" sz="3200" dirty="0" smtClean="0">
                <a:solidFill>
                  <a:srgbClr val="002060"/>
                </a:solidFill>
              </a:rPr>
              <a:t>多元组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functions.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Commutative Rings on functions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函数上的交换环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However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an integral domain.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Consider special functions </a:t>
            </a:r>
            <a:r>
              <a:rPr lang="en-US" altLang="zh-CN" sz="3200" dirty="0" smtClean="0">
                <a:solidFill>
                  <a:schemeClr val="tx1"/>
                </a:solidFill>
              </a:rPr>
              <a:t>f=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ReLU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g=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neg_ReLU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ReLU</a:t>
            </a:r>
            <a:r>
              <a:rPr lang="en-US" altLang="zh-CN" sz="3200" dirty="0" smtClean="0">
                <a:solidFill>
                  <a:schemeClr val="tx1"/>
                </a:solidFill>
              </a:rPr>
              <a:t>(x) = {x</a:t>
            </a:r>
            <a:r>
              <a:rPr lang="en-US" altLang="zh-CN" sz="3200" dirty="0">
                <a:solidFill>
                  <a:schemeClr val="tx1"/>
                </a:solidFill>
              </a:rPr>
              <a:t>, if x</a:t>
            </a:r>
            <a:r>
              <a:rPr lang="en-US" altLang="zh-CN" sz="3200" dirty="0" smtClean="0">
                <a:solidFill>
                  <a:schemeClr val="tx1"/>
                </a:solidFill>
              </a:rPr>
              <a:t>≥0; 0, if x&lt;0}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pPr>
              <a:spcAft>
                <a:spcPts val="1800"/>
              </a:spcAft>
            </a:pPr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neg_ReLU</a:t>
            </a:r>
            <a:r>
              <a:rPr lang="en-US" altLang="zh-CN" sz="3200" dirty="0" smtClean="0">
                <a:solidFill>
                  <a:schemeClr val="tx1"/>
                </a:solidFill>
              </a:rPr>
              <a:t>(x)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ReLU</a:t>
            </a:r>
            <a:r>
              <a:rPr lang="en-US" altLang="zh-CN" sz="3200" dirty="0" smtClean="0">
                <a:solidFill>
                  <a:schemeClr val="tx1"/>
                </a:solidFill>
              </a:rPr>
              <a:t>(-x)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{0, </a:t>
            </a:r>
            <a:r>
              <a:rPr lang="en-US" altLang="zh-CN" sz="3200" dirty="0">
                <a:solidFill>
                  <a:schemeClr val="tx1"/>
                </a:solidFill>
              </a:rPr>
              <a:t>if x≥0; </a:t>
            </a:r>
            <a:r>
              <a:rPr lang="en-US" altLang="zh-CN" sz="3200" dirty="0" smtClean="0">
                <a:solidFill>
                  <a:schemeClr val="tx1"/>
                </a:solidFill>
              </a:rPr>
              <a:t>x, </a:t>
            </a:r>
            <a:r>
              <a:rPr lang="en-US" altLang="zh-CN" sz="3200" dirty="0">
                <a:solidFill>
                  <a:schemeClr val="tx1"/>
                </a:solidFill>
              </a:rPr>
              <a:t>if x&lt;0}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Clearly both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not </a:t>
            </a:r>
            <a:r>
              <a:rPr lang="en-US" altLang="zh-CN" sz="3200" dirty="0" smtClean="0">
                <a:solidFill>
                  <a:schemeClr val="tx1"/>
                </a:solidFill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But </a:t>
            </a:r>
            <a:r>
              <a:rPr lang="en-US" altLang="zh-CN" sz="3200" dirty="0" err="1">
                <a:solidFill>
                  <a:schemeClr val="tx1"/>
                </a:solidFill>
              </a:rPr>
              <a:t>fg</a:t>
            </a:r>
            <a:r>
              <a:rPr lang="en-US" altLang="zh-CN" sz="3200" dirty="0">
                <a:solidFill>
                  <a:schemeClr val="tx1"/>
                </a:solidFill>
              </a:rPr>
              <a:t> :  x </a:t>
            </a:r>
            <a:r>
              <a:rPr lang="zh-CN" altLang="en-US" sz="3200" dirty="0">
                <a:solidFill>
                  <a:schemeClr val="tx1"/>
                </a:solidFill>
              </a:rPr>
              <a:t>↦</a:t>
            </a:r>
            <a:r>
              <a:rPr lang="en-US" altLang="zh-CN" sz="3200" dirty="0">
                <a:solidFill>
                  <a:schemeClr val="tx1"/>
                </a:solidFill>
              </a:rPr>
              <a:t> f(x)g(x</a:t>
            </a:r>
            <a:r>
              <a:rPr lang="en-US" altLang="zh-CN" sz="3200" dirty="0" smtClean="0">
                <a:solidFill>
                  <a:schemeClr val="tx1"/>
                </a:solidFill>
              </a:rPr>
              <a:t>)=z(x)=0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Commutative Rings on functions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函数上的交换环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zh-CN" altLang="en-US" sz="3200" dirty="0" smtClean="0">
                <a:solidFill>
                  <a:schemeClr val="tx1"/>
                </a:solidFill>
              </a:rPr>
              <a:t>⊂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be the set of all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differentiable</a:t>
            </a:r>
            <a:r>
              <a:rPr lang="en-US" altLang="zh-CN" sz="3200" dirty="0">
                <a:solidFill>
                  <a:srgbClr val="002060"/>
                </a:solidFill>
              </a:rPr>
              <a:t> functions (</a:t>
            </a:r>
            <a:r>
              <a:rPr lang="zh-CN" altLang="en-US" sz="3200" dirty="0">
                <a:solidFill>
                  <a:srgbClr val="002060"/>
                </a:solidFill>
              </a:rPr>
              <a:t>可</a:t>
            </a:r>
            <a:r>
              <a:rPr lang="zh-CN" altLang="en-US" sz="3200" dirty="0" smtClean="0">
                <a:solidFill>
                  <a:srgbClr val="002060"/>
                </a:solidFill>
              </a:rPr>
              <a:t>微函数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that</a:t>
            </a:r>
            <a:r>
              <a:rPr lang="en-US" altLang="zh-CN" sz="3200" dirty="0" smtClean="0">
                <a:solidFill>
                  <a:srgbClr val="002060"/>
                </a:solidFill>
              </a:rPr>
              <a:t> if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f∈</a:t>
            </a:r>
            <a:r>
              <a:rPr lang="en-US" altLang="zh-CN" sz="3200" dirty="0" err="1" smtClean="0">
                <a:solidFill>
                  <a:schemeClr val="tx1"/>
                </a:solidFill>
                <a:latin typeface="Lucida Calligraphy" panose="03010101010101010101" pitchFamily="66" charset="0"/>
              </a:rPr>
              <a:t>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,  </a:t>
            </a:r>
            <a:r>
              <a:rPr lang="en-US" altLang="zh-CN" sz="3200" dirty="0" smtClean="0">
                <a:solidFill>
                  <a:schemeClr val="tx1"/>
                </a:solidFill>
              </a:rPr>
              <a:t>f'(x) </a:t>
            </a:r>
            <a:r>
              <a:rPr lang="en-US" altLang="zh-CN" sz="3200" dirty="0" smtClean="0">
                <a:solidFill>
                  <a:srgbClr val="002060"/>
                </a:solidFill>
              </a:rPr>
              <a:t>exists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x∈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subring of </a:t>
            </a:r>
            <a:r>
              <a:rPr lang="en-US" altLang="zh-CN" sz="3200" dirty="0">
                <a:solidFill>
                  <a:schemeClr val="tx1"/>
                </a:solidFill>
                <a:latin typeface="Lucida Calligraphy" panose="03010101010101010101" pitchFamily="66" charset="0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r>
              <a:rPr lang="el-GR" altLang="zh-CN" sz="3200" dirty="0">
                <a:solidFill>
                  <a:schemeClr val="tx1"/>
                </a:solidFill>
              </a:rPr>
              <a:t>ε</a:t>
            </a:r>
            <a:r>
              <a:rPr lang="en-US" altLang="zh-CN" sz="3200" dirty="0">
                <a:solidFill>
                  <a:schemeClr val="tx1"/>
                </a:solidFill>
              </a:rPr>
              <a:t>(x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differentiable;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both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g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differentiable, both </a:t>
            </a:r>
            <a:r>
              <a:rPr lang="en-US" altLang="zh-CN" sz="3200" dirty="0" smtClean="0">
                <a:solidFill>
                  <a:schemeClr val="tx1"/>
                </a:solidFill>
              </a:rPr>
              <a:t>f-g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fg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differentiable.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Commutative Rings on congruence classes </a:t>
            </a:r>
            <a:b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同余类上的交换环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(with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) is a commutative ring.</a:t>
            </a:r>
          </a:p>
          <a:p>
            <a:pPr>
              <a:spcAft>
                <a:spcPts val="18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(ii)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prime.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[0] [1]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corresponding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element. Check the associative, commutative and distributive properties.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Check whether </a:t>
            </a:r>
            <a:r>
              <a:rPr lang="en-US" altLang="zh-CN" sz="3200" dirty="0" smtClean="0">
                <a:solidFill>
                  <a:schemeClr val="tx1"/>
                </a:solidFill>
              </a:rPr>
              <a:t>[a][b]=[0]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>
                <a:solidFill>
                  <a:schemeClr val="tx1"/>
                </a:solidFill>
              </a:rPr>
              <a:t>a≠0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b≠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while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(or is not)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dirty="0" smtClean="0">
                <a:solidFill>
                  <a:srgbClr val="002060"/>
                </a:solidFill>
              </a:rPr>
              <a:t>prime.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Divisions on Commutative Rings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交换环除法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commutative ring. 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</a:t>
            </a:r>
            <a:r>
              <a:rPr lang="zh-CN" altLang="en-US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c∈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  <a:r>
              <a:rPr lang="en-US" altLang="zh-CN" sz="3200" dirty="0" smtClean="0">
                <a:solidFill>
                  <a:schemeClr val="tx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ca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</a:rPr>
              <a:t>divides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in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, denoted as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a|b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divisor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a|b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b|c</a:t>
            </a:r>
            <a:r>
              <a:rPr lang="en-US" altLang="zh-CN" sz="3200" dirty="0" smtClean="0">
                <a:solidFill>
                  <a:srgbClr val="002060"/>
                </a:solidFill>
              </a:rPr>
              <a:t> , then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a|c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>
                <a:solidFill>
                  <a:schemeClr val="tx1"/>
                </a:solidFill>
              </a:rPr>
              <a:t>a|b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a|c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divides every member of the form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sb+tc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s,t∈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Divisions on Commutative Rings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交换环除法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8682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u∈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, if </a:t>
            </a:r>
            <a:r>
              <a:rPr lang="en-US" altLang="zh-CN" sz="3200" dirty="0" smtClean="0">
                <a:solidFill>
                  <a:schemeClr val="tx1"/>
                </a:solidFill>
              </a:rPr>
              <a:t>u|1</a:t>
            </a:r>
            <a:r>
              <a:rPr lang="en-US" altLang="zh-CN" sz="3200" dirty="0" smtClean="0">
                <a:solidFill>
                  <a:srgbClr val="002060"/>
                </a:solidFill>
              </a:rPr>
              <a:t>, i.e.(</a:t>
            </a:r>
            <a:r>
              <a:rPr lang="zh-CN" altLang="en-US" sz="3200" dirty="0" smtClean="0">
                <a:solidFill>
                  <a:srgbClr val="002060"/>
                </a:solidFill>
              </a:rPr>
              <a:t>即是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zh-CN" altLang="en-US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smtClean="0">
                <a:solidFill>
                  <a:schemeClr val="tx1"/>
                </a:solidFill>
              </a:rPr>
              <a:t>v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uv</a:t>
            </a:r>
            <a:r>
              <a:rPr lang="en-US" altLang="zh-CN" sz="32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u</a:t>
            </a:r>
            <a:r>
              <a:rPr lang="en-US" altLang="zh-CN" sz="3200" dirty="0" smtClean="0">
                <a:solidFill>
                  <a:srgbClr val="002060"/>
                </a:solidFill>
              </a:rPr>
              <a:t> is called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unit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inverse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 unit is unique</a:t>
            </a:r>
            <a:r>
              <a:rPr lang="en-US" altLang="zh-CN" sz="3200" dirty="0">
                <a:solidFill>
                  <a:srgbClr val="002060"/>
                </a:solidFill>
              </a:rPr>
              <a:t>, denoted by </a:t>
            </a:r>
            <a:r>
              <a:rPr lang="en-US" altLang="zh-CN" sz="3200" dirty="0">
                <a:solidFill>
                  <a:schemeClr val="tx1"/>
                </a:solidFill>
              </a:rPr>
              <a:t>u</a:t>
            </a:r>
            <a:r>
              <a:rPr lang="en-US" altLang="zh-CN" sz="3200" baseline="30000" dirty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pPr marL="201168" lvl="1" indent="0"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	if </a:t>
            </a:r>
            <a:r>
              <a:rPr lang="en-US" altLang="zh-CN" sz="3000" dirty="0" err="1">
                <a:solidFill>
                  <a:schemeClr val="tx1"/>
                </a:solidFill>
              </a:rPr>
              <a:t>uv</a:t>
            </a:r>
            <a:r>
              <a:rPr lang="en-US" altLang="zh-CN" sz="3000" dirty="0">
                <a:solidFill>
                  <a:schemeClr val="tx1"/>
                </a:solidFill>
              </a:rPr>
              <a:t>'=1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v=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uv'v</a:t>
            </a:r>
            <a:r>
              <a:rPr lang="en-US" altLang="zh-CN" sz="3000" dirty="0" smtClean="0">
                <a:solidFill>
                  <a:schemeClr val="tx1"/>
                </a:solidFill>
              </a:rPr>
              <a:t>=v'</a:t>
            </a:r>
            <a:r>
              <a:rPr lang="en-US" altLang="zh-CN" sz="3000" dirty="0" smtClean="0">
                <a:solidFill>
                  <a:srgbClr val="002060"/>
                </a:solidFill>
              </a:rPr>
              <a:t>.</a:t>
            </a:r>
          </a:p>
          <a:p>
            <a:pPr marL="200025" lvl="1" indent="-200025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(ii) if </a:t>
            </a:r>
            <a:r>
              <a:rPr lang="en-US" altLang="zh-CN" sz="3200" dirty="0" smtClean="0">
                <a:solidFill>
                  <a:schemeClr val="tx1"/>
                </a:solidFill>
              </a:rPr>
              <a:t>u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unit, </a:t>
            </a:r>
            <a:r>
              <a:rPr lang="en-US" altLang="zh-CN" sz="3200" dirty="0" smtClean="0">
                <a:solidFill>
                  <a:schemeClr val="tx1"/>
                </a:solidFill>
              </a:rPr>
              <a:t>uw≠0</a:t>
            </a:r>
            <a:r>
              <a:rPr lang="en-US" altLang="zh-CN" sz="3200" dirty="0" smtClean="0">
                <a:solidFill>
                  <a:srgbClr val="002060"/>
                </a:solidFill>
              </a:rPr>
              <a:t> for any </a:t>
            </a:r>
            <a:r>
              <a:rPr lang="en-US" altLang="zh-CN" sz="3200" dirty="0" smtClean="0">
                <a:solidFill>
                  <a:schemeClr val="tx1"/>
                </a:solidFill>
              </a:rPr>
              <a:t>w≠0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pPr marL="384048" lvl="2" indent="0"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	if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uw</a:t>
            </a:r>
            <a:r>
              <a:rPr lang="en-US" altLang="zh-CN" sz="3000" dirty="0" smtClean="0">
                <a:solidFill>
                  <a:schemeClr val="tx1"/>
                </a:solidFill>
              </a:rPr>
              <a:t>=0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0=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uvw</a:t>
            </a:r>
            <a:r>
              <a:rPr lang="en-US" altLang="zh-CN" sz="3000" dirty="0" smtClean="0">
                <a:solidFill>
                  <a:schemeClr val="tx1"/>
                </a:solidFill>
              </a:rPr>
              <a:t>=w</a:t>
            </a:r>
            <a:r>
              <a:rPr lang="en-US" altLang="zh-CN" sz="30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(iii) The set of units 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forms an abelian group under 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Divisions on Commutative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Rings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交换环除法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an integral domain. If nonzero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a|b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b|a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u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unit,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ua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chemeClr val="tx1"/>
                </a:solidFill>
              </a:rPr>
              <a:t>ax=b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by=a</a:t>
            </a:r>
            <a:r>
              <a:rPr lang="en-US" altLang="zh-CN" sz="3000" dirty="0" smtClean="0">
                <a:solidFill>
                  <a:srgbClr val="002060"/>
                </a:solidFill>
              </a:rPr>
              <a:t>, so </a:t>
            </a:r>
            <a:r>
              <a:rPr lang="en-US" altLang="zh-CN" sz="3000" dirty="0" smtClean="0">
                <a:solidFill>
                  <a:schemeClr val="tx1"/>
                </a:solidFill>
              </a:rPr>
              <a:t>b=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xyb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xy</a:t>
            </a:r>
            <a:r>
              <a:rPr lang="en-US" altLang="zh-CN" sz="3000" dirty="0" smtClean="0">
                <a:solidFill>
                  <a:schemeClr val="tx1"/>
                </a:solidFill>
              </a:rPr>
              <a:t>=1</a:t>
            </a:r>
          </a:p>
          <a:p>
            <a:pPr lvl="1"/>
            <a:r>
              <a:rPr lang="en-US" altLang="zh-CN" sz="3000" dirty="0" err="1" smtClean="0">
                <a:solidFill>
                  <a:schemeClr val="tx1"/>
                </a:solidFill>
              </a:rPr>
              <a:t>uv</a:t>
            </a:r>
            <a:r>
              <a:rPr lang="en-US" altLang="zh-CN" sz="3000" dirty="0" smtClean="0">
                <a:solidFill>
                  <a:schemeClr val="tx1"/>
                </a:solidFill>
              </a:rPr>
              <a:t>=1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b=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ua</a:t>
            </a:r>
            <a:r>
              <a:rPr lang="en-US" altLang="zh-CN" sz="3000" dirty="0" smtClean="0">
                <a:solidFill>
                  <a:srgbClr val="002060"/>
                </a:solidFill>
              </a:rPr>
              <a:t>, so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bv</a:t>
            </a:r>
            <a:r>
              <a:rPr lang="en-US" altLang="zh-CN" sz="3000" dirty="0" smtClean="0">
                <a:solidFill>
                  <a:schemeClr val="tx1"/>
                </a:solidFill>
              </a:rPr>
              <a:t>=a</a:t>
            </a:r>
          </a:p>
          <a:p>
            <a:pPr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[a]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unit in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a,m</a:t>
            </a:r>
            <a:r>
              <a:rPr lang="en-US" altLang="zh-CN" sz="3200" dirty="0" smtClean="0">
                <a:solidFill>
                  <a:schemeClr val="tx1"/>
                </a:solidFill>
              </a:rPr>
              <a:t>)=1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spcBef>
                <a:spcPts val="1800"/>
              </a:spcBef>
            </a:pPr>
            <a:r>
              <a:rPr lang="en-US" altLang="zh-CN" sz="3000" dirty="0">
                <a:solidFill>
                  <a:srgbClr val="002060"/>
                </a:solidFill>
              </a:rPr>
              <a:t>let </a:t>
            </a:r>
            <a:r>
              <a:rPr lang="en-US" altLang="zh-CN" sz="3000" dirty="0">
                <a:solidFill>
                  <a:schemeClr val="tx1"/>
                </a:solidFill>
              </a:rPr>
              <a:t>d=</a:t>
            </a:r>
            <a:r>
              <a:rPr lang="en-US" altLang="zh-CN" sz="3000" dirty="0" err="1">
                <a:solidFill>
                  <a:schemeClr val="tx1"/>
                </a:solidFill>
              </a:rPr>
              <a:t>gcd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dirty="0" err="1">
                <a:solidFill>
                  <a:schemeClr val="tx1"/>
                </a:solidFill>
              </a:rPr>
              <a:t>a,m</a:t>
            </a:r>
            <a:r>
              <a:rPr lang="en-US" altLang="zh-CN" sz="3000" dirty="0">
                <a:solidFill>
                  <a:schemeClr val="tx1"/>
                </a:solidFill>
              </a:rPr>
              <a:t>)</a:t>
            </a:r>
            <a:r>
              <a:rPr lang="en-US" altLang="zh-CN" sz="3000" dirty="0">
                <a:solidFill>
                  <a:srgbClr val="002060"/>
                </a:solidFill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</a:rPr>
              <a:t>sa≡1 mod m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sa</a:t>
            </a:r>
            <a:r>
              <a:rPr lang="en-US" altLang="zh-CN" sz="3000" dirty="0" smtClean="0">
                <a:solidFill>
                  <a:schemeClr val="tx1"/>
                </a:solidFill>
              </a:rPr>
              <a:t>=tm+1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>
                <a:solidFill>
                  <a:srgbClr val="002060"/>
                </a:solidFill>
              </a:rPr>
              <a:t>→ </a:t>
            </a:r>
            <a:r>
              <a:rPr lang="en-US" altLang="zh-CN" sz="3000" dirty="0" smtClean="0">
                <a:solidFill>
                  <a:schemeClr val="tx1"/>
                </a:solidFill>
              </a:rPr>
              <a:t>(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sp-tq</a:t>
            </a:r>
            <a:r>
              <a:rPr lang="en-US" altLang="zh-CN" sz="3000" dirty="0" smtClean="0">
                <a:solidFill>
                  <a:schemeClr val="tx1"/>
                </a:solidFill>
              </a:rPr>
              <a:t>)d=1</a:t>
            </a:r>
          </a:p>
          <a:p>
            <a:pPr lvl="1">
              <a:spcBef>
                <a:spcPts val="1800"/>
              </a:spcBef>
            </a:pPr>
            <a:r>
              <a:rPr lang="en-US" altLang="zh-CN" sz="3000" dirty="0" smtClean="0">
                <a:solidFill>
                  <a:schemeClr val="tx1"/>
                </a:solidFill>
              </a:rPr>
              <a:t>1=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sa+tm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>
                <a:solidFill>
                  <a:srgbClr val="002060"/>
                </a:solidFill>
              </a:rPr>
              <a:t>→ </a:t>
            </a:r>
            <a:r>
              <a:rPr lang="zh-CN" altLang="en-US" sz="2800" dirty="0" smtClean="0">
                <a:solidFill>
                  <a:schemeClr val="tx1"/>
                </a:solidFill>
              </a:rPr>
              <a:t>∃</a:t>
            </a:r>
            <a:r>
              <a:rPr lang="en-US" altLang="zh-CN" sz="3000" dirty="0" smtClean="0">
                <a:solidFill>
                  <a:schemeClr val="tx1"/>
                </a:solidFill>
              </a:rPr>
              <a:t>s: [s][</a:t>
            </a:r>
            <a:r>
              <a:rPr lang="en-US" altLang="zh-CN" sz="3000" dirty="0">
                <a:solidFill>
                  <a:schemeClr val="tx1"/>
                </a:solidFill>
              </a:rPr>
              <a:t>a</a:t>
            </a:r>
            <a:r>
              <a:rPr lang="en-US" altLang="zh-CN" sz="3000" dirty="0" smtClean="0">
                <a:solidFill>
                  <a:schemeClr val="tx1"/>
                </a:solidFill>
              </a:rPr>
              <a:t>]≡1 mod 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fields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域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field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commutative ring with </a:t>
            </a:r>
            <a:r>
              <a:rPr lang="en-US" altLang="zh-CN" sz="3200" dirty="0">
                <a:solidFill>
                  <a:schemeClr val="tx1"/>
                </a:solidFill>
              </a:rPr>
              <a:t>1≠0</a:t>
            </a:r>
            <a:r>
              <a:rPr lang="en-US" altLang="zh-CN" sz="3200" dirty="0" smtClean="0">
                <a:solidFill>
                  <a:srgbClr val="002060"/>
                </a:solidFill>
              </a:rPr>
              <a:t> in which every nonzero element is a unit. 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a field,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fields.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every field is an integral domain.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err="1">
                <a:solidFill>
                  <a:schemeClr val="tx1"/>
                </a:solidFill>
                <a:latin typeface="Castellar" panose="020A0402060406010301" pitchFamily="18" charset="0"/>
              </a:rPr>
              <a:t>I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is </a:t>
            </a:r>
            <a:r>
              <a:rPr lang="en-US" altLang="zh-CN" sz="3200" dirty="0" smtClean="0">
                <a:solidFill>
                  <a:srgbClr val="002060"/>
                </a:solidFill>
              </a:rPr>
              <a:t>a field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is a prime</a:t>
            </a:r>
            <a:r>
              <a:rPr lang="en-US" altLang="zh-CN" sz="3200" dirty="0" smtClean="0">
                <a:solidFill>
                  <a:srgbClr val="002060"/>
                </a:solidFill>
              </a:rPr>
              <a:t>. The field is denoted as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F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From Integral Domains 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to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Fields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整环到域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>
                <a:solidFill>
                  <a:srgbClr val="002060"/>
                </a:solidFill>
              </a:rPr>
              <a:t>field </a:t>
            </a:r>
            <a:r>
              <a:rPr lang="en-US" altLang="zh-CN" sz="3200" dirty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be</a:t>
            </a:r>
            <a:r>
              <a:rPr lang="en-US" altLang="zh-CN" sz="3200" dirty="0">
                <a:solidFill>
                  <a:srgbClr val="002060"/>
                </a:solidFill>
              </a:rPr>
              <a:t> established </a:t>
            </a:r>
            <a:r>
              <a:rPr lang="en-US" altLang="zh-CN" sz="3200" dirty="0" smtClean="0">
                <a:solidFill>
                  <a:srgbClr val="002060"/>
                </a:solidFill>
              </a:rPr>
              <a:t>from an integral domain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: </a:t>
            </a:r>
          </a:p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(1)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a,b∈R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b≠0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define </a:t>
            </a:r>
            <a:r>
              <a:rPr lang="en-US" altLang="zh-CN" sz="3200" dirty="0">
                <a:solidFill>
                  <a:schemeClr val="tx1"/>
                </a:solidFill>
              </a:rPr>
              <a:t>F={[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]}</a:t>
            </a:r>
          </a:p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(2) define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 equivalence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]=[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c,d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 if </a:t>
            </a:r>
            <a:r>
              <a:rPr lang="en-US" altLang="zh-CN" sz="3200" dirty="0" smtClean="0">
                <a:solidFill>
                  <a:schemeClr val="tx1"/>
                </a:solidFill>
              </a:rPr>
              <a:t>ad=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bc</a:t>
            </a:r>
            <a:r>
              <a:rPr lang="en-US" altLang="zh-CN" sz="3200" dirty="0" smtClean="0">
                <a:solidFill>
                  <a:srgbClr val="002060"/>
                </a:solidFill>
              </a:rPr>
              <a:t>   </a:t>
            </a:r>
          </a:p>
          <a:p>
            <a:pPr lvl="1">
              <a:spcAft>
                <a:spcPts val="0"/>
              </a:spcAft>
            </a:pPr>
            <a:r>
              <a:rPr lang="en-US" altLang="zh-CN" sz="3000" dirty="0" smtClean="0">
                <a:solidFill>
                  <a:srgbClr val="002060"/>
                </a:solidFill>
              </a:rPr>
              <a:t>prove that it’s an equivalence relation; </a:t>
            </a:r>
          </a:p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(3) define </a:t>
            </a:r>
            <a:r>
              <a:rPr lang="en-US" altLang="zh-CN" sz="3200" b="1" dirty="0">
                <a:solidFill>
                  <a:srgbClr val="002060"/>
                </a:solidFill>
              </a:rPr>
              <a:t>plus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operation: </a:t>
            </a:r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]+[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c,d</a:t>
            </a:r>
            <a:r>
              <a:rPr lang="en-US" altLang="zh-CN" sz="3200" dirty="0" smtClean="0">
                <a:solidFill>
                  <a:schemeClr val="tx1"/>
                </a:solidFill>
              </a:rPr>
              <a:t>]=[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ad+bc,bd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(4) define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multiplication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operation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]·[</a:t>
            </a:r>
            <a:r>
              <a:rPr lang="en-US" altLang="zh-CN" sz="3200" dirty="0" err="1">
                <a:solidFill>
                  <a:schemeClr val="tx1"/>
                </a:solidFill>
              </a:rPr>
              <a:t>c,d</a:t>
            </a:r>
            <a:r>
              <a:rPr lang="en-US" altLang="zh-CN" sz="3200" dirty="0" smtClean="0">
                <a:solidFill>
                  <a:schemeClr val="tx1"/>
                </a:solidFill>
              </a:rPr>
              <a:t>]=[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ac,bd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From Integral Domains 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to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Fields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整环到域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[0,1]</a:t>
            </a:r>
            <a:r>
              <a:rPr lang="en-US" altLang="zh-CN" sz="3200" dirty="0">
                <a:solidFill>
                  <a:srgbClr val="002060"/>
                </a:solidFill>
              </a:rPr>
              <a:t> is the </a:t>
            </a: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rgbClr val="002060"/>
                </a:solidFill>
              </a:rPr>
              <a:t>-element in </a:t>
            </a:r>
            <a:r>
              <a:rPr lang="en-US" altLang="zh-CN" sz="3200" dirty="0" smtClean="0">
                <a:solidFill>
                  <a:schemeClr val="tx1"/>
                </a:solidFill>
              </a:rPr>
              <a:t>F </a:t>
            </a:r>
            <a:r>
              <a:rPr lang="en-US" altLang="zh-CN" sz="3200" dirty="0" smtClean="0">
                <a:solidFill>
                  <a:srgbClr val="002060"/>
                </a:solidFill>
              </a:rPr>
              <a:t>(so is any </a:t>
            </a:r>
            <a:r>
              <a:rPr lang="en-US" altLang="zh-CN" sz="3200" dirty="0" smtClean="0">
                <a:solidFill>
                  <a:schemeClr val="tx1"/>
                </a:solidFill>
              </a:rPr>
              <a:t>[0,b]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b≠0</a:t>
            </a:r>
            <a:r>
              <a:rPr lang="en-US" altLang="zh-CN" sz="3200" dirty="0" smtClean="0">
                <a:solidFill>
                  <a:srgbClr val="002060"/>
                </a:solidFill>
              </a:rPr>
              <a:t>);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>
                <a:solidFill>
                  <a:schemeClr val="tx1"/>
                </a:solidFill>
              </a:rPr>
              <a:t>1,1]</a:t>
            </a:r>
            <a:r>
              <a:rPr lang="en-US" altLang="zh-CN" sz="3200" dirty="0">
                <a:solidFill>
                  <a:srgbClr val="002060"/>
                </a:solidFill>
              </a:rPr>
              <a:t> is the 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rgbClr val="002060"/>
                </a:solidFill>
              </a:rPr>
              <a:t>-element in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(so </a:t>
            </a:r>
            <a:r>
              <a:rPr lang="en-US" altLang="zh-CN" sz="3200" dirty="0">
                <a:solidFill>
                  <a:srgbClr val="002060"/>
                </a:solidFill>
              </a:rPr>
              <a:t>is any </a:t>
            </a:r>
            <a:r>
              <a:rPr lang="en-US" altLang="zh-CN" sz="3200" dirty="0" smtClean="0">
                <a:solidFill>
                  <a:schemeClr val="tx1"/>
                </a:solidFill>
              </a:rPr>
              <a:t>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b,b</a:t>
            </a:r>
            <a:r>
              <a:rPr lang="en-US" altLang="zh-CN" sz="3200" dirty="0">
                <a:solidFill>
                  <a:schemeClr val="tx1"/>
                </a:solidFill>
              </a:rPr>
              <a:t>]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b≠0</a:t>
            </a:r>
            <a:r>
              <a:rPr lang="en-US" altLang="zh-CN" sz="3200" dirty="0">
                <a:solidFill>
                  <a:srgbClr val="002060"/>
                </a:solidFill>
              </a:rPr>
              <a:t>);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- prove that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abelian group on the defined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0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prove its commutativity and associativity on the defined 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prove its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distributivity</a:t>
            </a:r>
            <a:r>
              <a:rPr lang="en-US" altLang="zh-CN" sz="3200" dirty="0" smtClean="0">
                <a:solidFill>
                  <a:srgbClr val="002060"/>
                </a:solidFill>
              </a:rPr>
              <a:t> on </a:t>
            </a:r>
            <a:r>
              <a:rPr lang="en-US" altLang="zh-CN" sz="3200" dirty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prove that every nonzero element is a unit (has an inverse on 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Commutative Rings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交换环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commutative 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set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(closed on) </a:t>
            </a:r>
            <a:r>
              <a:rPr lang="en-US" altLang="zh-CN" sz="3200" dirty="0">
                <a:solidFill>
                  <a:srgbClr val="002060"/>
                </a:solidFill>
              </a:rPr>
              <a:t>two operations, </a:t>
            </a:r>
            <a:r>
              <a:rPr lang="en-US" altLang="zh-CN" sz="3200" dirty="0" smtClean="0">
                <a:solidFill>
                  <a:srgbClr val="002060"/>
                </a:solidFill>
              </a:rPr>
              <a:t>addition (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and multiplication (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>
                <a:solidFill>
                  <a:srgbClr val="002060"/>
                </a:solidFill>
              </a:rPr>
              <a:t>), such that: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err="1">
                <a:solidFill>
                  <a:schemeClr val="tx1"/>
                </a:solidFill>
              </a:rPr>
              <a:t>a+b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 err="1">
                <a:solidFill>
                  <a:schemeClr val="tx1"/>
                </a:solidFill>
              </a:rPr>
              <a:t>b+a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</a:t>
            </a:r>
            <a:r>
              <a:rPr lang="en-US" altLang="zh-CN" sz="3200" dirty="0">
                <a:solidFill>
                  <a:schemeClr val="tx1"/>
                </a:solidFill>
              </a:rPr>
              <a:t>a+(</a:t>
            </a:r>
            <a:r>
              <a:rPr lang="en-US" altLang="zh-CN" sz="3200" dirty="0" err="1">
                <a:solidFill>
                  <a:schemeClr val="tx1"/>
                </a:solidFill>
              </a:rPr>
              <a:t>b+c</a:t>
            </a:r>
            <a:r>
              <a:rPr lang="en-US" altLang="zh-CN" sz="3200" dirty="0">
                <a:solidFill>
                  <a:schemeClr val="tx1"/>
                </a:solidFill>
              </a:rPr>
              <a:t>) = (</a:t>
            </a:r>
            <a:r>
              <a:rPr lang="en-US" altLang="zh-CN" sz="3200" dirty="0" err="1">
                <a:solidFill>
                  <a:schemeClr val="tx1"/>
                </a:solidFill>
              </a:rPr>
              <a:t>a+b</a:t>
            </a:r>
            <a:r>
              <a:rPr lang="en-US" altLang="zh-CN" sz="3200" dirty="0">
                <a:solidFill>
                  <a:schemeClr val="tx1"/>
                </a:solidFill>
              </a:rPr>
              <a:t>)+c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(iii) there is an element </a:t>
            </a:r>
            <a:r>
              <a:rPr lang="en-US" altLang="zh-CN" sz="3200" dirty="0">
                <a:solidFill>
                  <a:schemeClr val="tx1"/>
                </a:solidFill>
              </a:rPr>
              <a:t>0∈R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>
                <a:solidFill>
                  <a:schemeClr val="tx1"/>
                </a:solidFill>
              </a:rPr>
              <a:t>0+a = a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a∈R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(iv) for each </a:t>
            </a:r>
            <a:r>
              <a:rPr lang="en-US" altLang="zh-CN" sz="3200" dirty="0" err="1">
                <a:solidFill>
                  <a:schemeClr val="tx1"/>
                </a:solidFill>
              </a:rPr>
              <a:t>a∈R</a:t>
            </a:r>
            <a:r>
              <a:rPr lang="en-US" altLang="zh-CN" sz="3200" dirty="0">
                <a:solidFill>
                  <a:srgbClr val="002060"/>
                </a:solidFill>
              </a:rPr>
              <a:t>, there is </a:t>
            </a:r>
            <a:r>
              <a:rPr lang="en-US" altLang="zh-CN" sz="3200" dirty="0" err="1">
                <a:solidFill>
                  <a:schemeClr val="tx1"/>
                </a:solidFill>
              </a:rPr>
              <a:t>a'∈R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 err="1">
                <a:solidFill>
                  <a:schemeClr val="tx1"/>
                </a:solidFill>
              </a:rPr>
              <a:t>a'+a</a:t>
            </a:r>
            <a:r>
              <a:rPr lang="en-US" altLang="zh-CN" sz="3200" dirty="0">
                <a:solidFill>
                  <a:schemeClr val="tx1"/>
                </a:solidFill>
              </a:rPr>
              <a:t> = 0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(so </a:t>
            </a:r>
            <a:r>
              <a:rPr lang="en-US" altLang="zh-CN" sz="3200" dirty="0" smtClean="0">
                <a:solidFill>
                  <a:schemeClr val="tx1"/>
                </a:solidFill>
              </a:rPr>
              <a:t>(R,+)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an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abelian</a:t>
            </a:r>
            <a:r>
              <a:rPr lang="en-US" altLang="zh-CN" sz="3200" dirty="0" smtClean="0">
                <a:solidFill>
                  <a:srgbClr val="002060"/>
                </a:solidFill>
              </a:rPr>
              <a:t> group)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Fraction Fields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分式域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The field constructed from an integral domain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through (1) to (4) is called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fraction field</a:t>
            </a:r>
            <a:r>
              <a:rPr lang="en-US" altLang="zh-CN" sz="3200" dirty="0" smtClean="0">
                <a:solidFill>
                  <a:srgbClr val="002060"/>
                </a:solidFill>
              </a:rPr>
              <a:t>, denoted by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Frac</a:t>
            </a:r>
            <a:r>
              <a:rPr lang="en-US" altLang="zh-CN" sz="3200" dirty="0" smtClean="0">
                <a:solidFill>
                  <a:schemeClr val="tx1"/>
                </a:solidFill>
              </a:rPr>
              <a:t>(R)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element </a:t>
            </a:r>
            <a:r>
              <a:rPr lang="en-US" altLang="zh-CN" sz="3200" dirty="0">
                <a:solidFill>
                  <a:schemeClr val="tx1"/>
                </a:solidFill>
              </a:rPr>
              <a:t>[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]∈</a:t>
            </a:r>
            <a:r>
              <a:rPr lang="en-US" altLang="zh-CN" sz="3200" dirty="0" err="1">
                <a:solidFill>
                  <a:schemeClr val="tx1"/>
                </a:solidFill>
              </a:rPr>
              <a:t>Frac</a:t>
            </a:r>
            <a:r>
              <a:rPr lang="en-US" altLang="zh-CN" sz="3200" dirty="0">
                <a:solidFill>
                  <a:schemeClr val="tx1"/>
                </a:solidFill>
              </a:rPr>
              <a:t>(R)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denoted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a/b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a/1</a:t>
            </a:r>
            <a:r>
              <a:rPr lang="en-US" altLang="zh-CN" sz="3200" dirty="0" smtClean="0">
                <a:solidFill>
                  <a:srgbClr val="002060"/>
                </a:solidFill>
              </a:rPr>
              <a:t> can be simplified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0/a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a≠0</a:t>
            </a:r>
            <a:r>
              <a:rPr lang="en-US" altLang="zh-CN" sz="3200" dirty="0">
                <a:solidFill>
                  <a:srgbClr val="002060"/>
                </a:solidFill>
              </a:rPr>
              <a:t> ,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</a:t>
            </a:r>
            <a:r>
              <a:rPr lang="en-US" altLang="zh-CN" sz="3200" dirty="0">
                <a:solidFill>
                  <a:srgbClr val="002060"/>
                </a:solidFill>
              </a:rPr>
              <a:t>be simplified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1/a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a≠0</a:t>
            </a:r>
            <a:r>
              <a:rPr lang="en-US" altLang="zh-CN" sz="3200" dirty="0">
                <a:solidFill>
                  <a:srgbClr val="002060"/>
                </a:solidFill>
              </a:rPr>
              <a:t> ,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also denoted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err="1" smtClean="0">
                <a:solidFill>
                  <a:schemeClr val="tx1"/>
                </a:solidFill>
              </a:rPr>
              <a:t>Frac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endParaRPr lang="en-US" altLang="zh-CN" sz="3200" dirty="0">
              <a:solidFill>
                <a:schemeClr val="tx1"/>
              </a:solidFill>
              <a:latin typeface="Castellar" panose="020A0402060406010301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Subfields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子域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subfield</a:t>
            </a:r>
            <a:r>
              <a:rPr lang="en-US" altLang="zh-CN" sz="3200" dirty="0" smtClean="0">
                <a:solidFill>
                  <a:srgbClr val="002060"/>
                </a:solidFill>
              </a:rPr>
              <a:t> of a field is a subring of it that is also a field.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which means, it is a subring that is closed under inverses.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intersection of subfields of a field is also its subfield.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- the intersection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of all </a:t>
            </a:r>
            <a:r>
              <a:rPr lang="en-US" altLang="zh-CN" sz="3200" dirty="0">
                <a:solidFill>
                  <a:srgbClr val="002060"/>
                </a:solidFill>
              </a:rPr>
              <a:t>subfields of a field is </a:t>
            </a:r>
            <a:r>
              <a:rPr lang="en-US" altLang="zh-CN" sz="3200" dirty="0" smtClean="0">
                <a:solidFill>
                  <a:srgbClr val="002060"/>
                </a:solidFill>
              </a:rPr>
              <a:t>called </a:t>
            </a:r>
            <a:r>
              <a:rPr lang="en-US" altLang="zh-CN" sz="3200" dirty="0">
                <a:solidFill>
                  <a:srgbClr val="002060"/>
                </a:solidFill>
              </a:rPr>
              <a:t>its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prime subfield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937" y="1736333"/>
            <a:ext cx="10796337" cy="453613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sequence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序列</a:t>
            </a:r>
            <a:r>
              <a:rPr lang="en-US" altLang="zh-CN" sz="3200" dirty="0" smtClean="0">
                <a:solidFill>
                  <a:srgbClr val="002060"/>
                </a:solidFill>
              </a:rPr>
              <a:t>) in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function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>
                <a:solidFill>
                  <a:schemeClr val="tx1"/>
                </a:solidFill>
              </a:rPr>
              <a:t>: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→</a:t>
            </a:r>
            <a:r>
              <a:rPr lang="en-US" altLang="zh-CN" sz="3200" dirty="0" smtClean="0">
                <a:solidFill>
                  <a:schemeClr val="tx1"/>
                </a:solidFill>
              </a:rPr>
              <a:t>R   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(s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,…)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A sequence is called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polynomial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if integer </a:t>
            </a:r>
            <a:r>
              <a:rPr lang="en-US" altLang="zh-CN" sz="3200" dirty="0" smtClean="0">
                <a:solidFill>
                  <a:schemeClr val="tx1"/>
                </a:solidFill>
              </a:rPr>
              <a:t>n≥0</a:t>
            </a:r>
            <a:r>
              <a:rPr lang="en-US" altLang="zh-CN" sz="3200" dirty="0" smtClean="0">
                <a:solidFill>
                  <a:srgbClr val="002060"/>
                </a:solidFill>
              </a:rPr>
              <a:t> exists that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&gt;n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)=0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If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>
                <a:solidFill>
                  <a:schemeClr val="tx1"/>
                </a:solidFill>
              </a:rPr>
              <a:t>(n</a:t>
            </a:r>
            <a:r>
              <a:rPr lang="en-US" altLang="zh-CN" sz="3200" dirty="0" smtClean="0">
                <a:solidFill>
                  <a:schemeClr val="tx1"/>
                </a:solidFill>
              </a:rPr>
              <a:t>)≠0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it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leading coefficient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最高系数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degree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次数</a:t>
            </a:r>
            <a:r>
              <a:rPr lang="en-US" altLang="zh-CN" sz="3200" dirty="0" smtClean="0">
                <a:solidFill>
                  <a:srgbClr val="002060"/>
                </a:solidFill>
              </a:rPr>
              <a:t>) of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rgbClr val="002060"/>
                </a:solidFill>
              </a:rPr>
              <a:t>, denoted by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(note: 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)=0</a:t>
            </a:r>
            <a:r>
              <a:rPr lang="en-US" altLang="zh-CN" sz="3200" dirty="0" smtClean="0">
                <a:solidFill>
                  <a:srgbClr val="002060"/>
                </a:solidFill>
              </a:rPr>
              <a:t> means 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≠0</a:t>
            </a:r>
            <a:r>
              <a:rPr lang="en-US" altLang="zh-CN" sz="3200" dirty="0" smtClean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937" y="1736333"/>
            <a:ext cx="10796337" cy="453613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- The sequence is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monic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首一</a:t>
            </a:r>
            <a:r>
              <a:rPr lang="en-US" altLang="zh-CN" sz="3200" dirty="0" smtClean="0">
                <a:solidFill>
                  <a:srgbClr val="002060"/>
                </a:solidFill>
              </a:rPr>
              <a:t>) if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>
                <a:solidFill>
                  <a:schemeClr val="tx1"/>
                </a:solidFill>
              </a:rPr>
              <a:t>(n</a:t>
            </a:r>
            <a:r>
              <a:rPr lang="en-US" altLang="zh-CN" sz="3200" dirty="0" smtClean="0">
                <a:solidFill>
                  <a:schemeClr val="tx1"/>
                </a:solidFill>
              </a:rPr>
              <a:t>)=1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set of all polynomials with coefficients in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denoted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R[x]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Multiplications on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多项式乘法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commutative ring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r,s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,t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rgbClr val="002060"/>
                </a:solidFill>
              </a:rPr>
              <a:t> 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i,j∈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(s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r+s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+…)(t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r+t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+…)=a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+a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r+…+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+…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where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l-GR" altLang="zh-CN" sz="3200" dirty="0">
                <a:solidFill>
                  <a:schemeClr val="tx1"/>
                </a:solidFill>
              </a:rPr>
              <a:t>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i+j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=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k ≥ 0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,</a:t>
            </a:r>
            <a:r>
              <a:rPr lang="el-GR" altLang="zh-CN" sz="3200" dirty="0" smtClean="0">
                <a:solidFill>
                  <a:schemeClr val="tx1"/>
                </a:solidFill>
              </a:rPr>
              <a:t>τ</a:t>
            </a:r>
            <a:r>
              <a:rPr lang="en-US" altLang="zh-CN" sz="3200" dirty="0" smtClean="0">
                <a:solidFill>
                  <a:schemeClr val="tx1"/>
                </a:solidFill>
              </a:rPr>
              <a:t>∈R[x]</a:t>
            </a:r>
            <a:r>
              <a:rPr lang="en-US" altLang="zh-CN" sz="3200" dirty="0" smtClean="0">
                <a:solidFill>
                  <a:srgbClr val="002060"/>
                </a:solidFill>
              </a:rPr>
              <a:t> be nonzero polynomials: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either </a:t>
            </a:r>
            <a:r>
              <a:rPr lang="el-GR" altLang="zh-CN" sz="3200" dirty="0" smtClean="0">
                <a:solidFill>
                  <a:schemeClr val="tx1"/>
                </a:solidFill>
              </a:rPr>
              <a:t>στ</a:t>
            </a:r>
            <a:r>
              <a:rPr lang="en-US" altLang="zh-CN" sz="3200" dirty="0" smtClean="0">
                <a:solidFill>
                  <a:schemeClr val="tx1"/>
                </a:solidFill>
              </a:rPr>
              <a:t>=0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rgbClr val="002060"/>
                </a:solidFill>
              </a:rPr>
              <a:t> not defined) 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στ</a:t>
            </a:r>
            <a:r>
              <a:rPr lang="en-US" altLang="zh-CN" sz="3200" dirty="0">
                <a:solidFill>
                  <a:schemeClr val="tx1"/>
                </a:solidFill>
              </a:rPr>
              <a:t>) ≤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)+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τ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if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domain, </a:t>
            </a:r>
            <a:r>
              <a:rPr lang="el-GR" altLang="zh-CN" sz="3200" dirty="0" smtClean="0">
                <a:solidFill>
                  <a:schemeClr val="tx1"/>
                </a:solidFill>
              </a:rPr>
              <a:t>στ</a:t>
            </a:r>
            <a:r>
              <a:rPr lang="en-US" altLang="zh-CN" sz="3200" dirty="0">
                <a:solidFill>
                  <a:schemeClr val="tx1"/>
                </a:solidFill>
              </a:rPr>
              <a:t>≠0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στ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>
                <a:solidFill>
                  <a:schemeClr val="tx1"/>
                </a:solidFill>
              </a:rPr>
              <a:t>)+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τ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Indeterminate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未知数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Define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indeterminate</a:t>
            </a:r>
            <a:r>
              <a:rPr lang="en-US" altLang="zh-CN" sz="3200" dirty="0" smtClean="0">
                <a:solidFill>
                  <a:srgbClr val="002060"/>
                </a:solidFill>
              </a:rPr>
              <a:t> to be the element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x=(0,1,0,0…)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R[x]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for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=(s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</a:t>
            </a:r>
            <a:r>
              <a:rPr lang="en-US" altLang="zh-CN" sz="3200" dirty="0" smtClean="0">
                <a:solidFill>
                  <a:schemeClr val="tx1"/>
                </a:solidFill>
              </a:rPr>
              <a:t>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,…)∈</a:t>
            </a:r>
            <a:r>
              <a:rPr lang="en-US" altLang="zh-CN" sz="3200" dirty="0">
                <a:solidFill>
                  <a:schemeClr val="tx1"/>
                </a:solidFill>
              </a:rPr>
              <a:t>R[x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 x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=(0,s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</a:t>
            </a:r>
            <a:r>
              <a:rPr lang="en-US" altLang="zh-CN" sz="3200" dirty="0" smtClean="0">
                <a:solidFill>
                  <a:schemeClr val="tx1"/>
                </a:solidFill>
              </a:rPr>
              <a:t>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,…)∈</a:t>
            </a:r>
            <a:r>
              <a:rPr lang="en-US" altLang="zh-CN" sz="3200" dirty="0">
                <a:solidFill>
                  <a:schemeClr val="tx1"/>
                </a:solidFill>
              </a:rPr>
              <a:t>R[x]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polynomial having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everywhere except for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 in the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th</a:t>
            </a:r>
            <a:r>
              <a:rPr lang="en-US" altLang="zh-CN" sz="3200" dirty="0" smtClean="0">
                <a:solidFill>
                  <a:srgbClr val="002060"/>
                </a:solidFill>
              </a:rPr>
              <a:t> coordinate (</a:t>
            </a:r>
            <a:r>
              <a:rPr lang="zh-CN" altLang="en-US" sz="3200" dirty="0" smtClean="0">
                <a:solidFill>
                  <a:srgbClr val="002060"/>
                </a:solidFill>
              </a:rPr>
              <a:t>第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zh-CN" altLang="en-US" sz="3200" dirty="0" smtClean="0">
                <a:solidFill>
                  <a:srgbClr val="002060"/>
                </a:solidFill>
              </a:rPr>
              <a:t>维坐标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(iii) 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(r,0,0,…)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=(rs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,rs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,rs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,…)∈R[x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(iv) </a:t>
            </a:r>
            <a:r>
              <a:rPr lang="el-GR" altLang="zh-CN" sz="3200" dirty="0" smtClean="0">
                <a:solidFill>
                  <a:schemeClr val="tx1"/>
                </a:solidFill>
              </a:rPr>
              <a:t>σ</a:t>
            </a:r>
            <a:r>
              <a:rPr lang="en-US" altLang="zh-CN" sz="3200" dirty="0" smtClean="0">
                <a:solidFill>
                  <a:schemeClr val="tx1"/>
                </a:solidFill>
              </a:rPr>
              <a:t> = 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+…+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endParaRPr lang="en-US" altLang="zh-CN" sz="3200" baseline="30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Rings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Define </a:t>
            </a:r>
            <a:r>
              <a:rPr lang="en-US" altLang="zh-CN" sz="3200" dirty="0" smtClean="0">
                <a:solidFill>
                  <a:srgbClr val="002060"/>
                </a:solidFill>
              </a:rPr>
              <a:t>”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”: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,…, 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,0,…)+(t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,…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,0,…) =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, 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 …)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Define </a:t>
            </a:r>
            <a:r>
              <a:rPr lang="en-US" altLang="zh-CN" sz="3200" dirty="0" smtClean="0">
                <a:solidFill>
                  <a:srgbClr val="002060"/>
                </a:solidFill>
              </a:rPr>
              <a:t>”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”: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,s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,…, 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chemeClr val="tx1"/>
                </a:solidFill>
              </a:rPr>
              <a:t>,0</a:t>
            </a:r>
            <a:r>
              <a:rPr lang="en-US" altLang="zh-CN" sz="3200" dirty="0" smtClean="0">
                <a:solidFill>
                  <a:schemeClr val="tx1"/>
                </a:solidFill>
              </a:rPr>
              <a:t>,…)·(</a:t>
            </a:r>
            <a:r>
              <a:rPr lang="en-US" altLang="zh-CN" sz="3200" dirty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,t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,…,t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,0</a:t>
            </a:r>
            <a:r>
              <a:rPr lang="en-US" altLang="zh-CN" sz="3200" dirty="0" smtClean="0">
                <a:solidFill>
                  <a:schemeClr val="tx1"/>
                </a:solidFill>
              </a:rPr>
              <a:t>,…)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i+j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=0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 ,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i+j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 , …, </a:t>
            </a:r>
            <a:r>
              <a:rPr lang="el-GR" altLang="zh-CN" sz="3200" dirty="0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i+j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=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m+n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chemeClr val="tx1"/>
                </a:solidFill>
              </a:rPr>
              <a:t> , 0, …)</a:t>
            </a:r>
          </a:p>
          <a:p>
            <a:pPr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For a commutative </a:t>
            </a:r>
            <a:r>
              <a:rPr lang="en-US" altLang="zh-CN" sz="3200" dirty="0">
                <a:solidFill>
                  <a:srgbClr val="002060"/>
                </a:solidFill>
              </a:rPr>
              <a:t>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R[x]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commutative ring under the defined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called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ring of polynomials </a:t>
            </a:r>
            <a:r>
              <a:rPr lang="en-US" altLang="zh-CN" sz="3200" dirty="0" smtClean="0">
                <a:solidFill>
                  <a:srgbClr val="002060"/>
                </a:solidFill>
              </a:rPr>
              <a:t>over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domain, </a:t>
            </a:r>
            <a:r>
              <a:rPr lang="en-US" altLang="zh-CN" sz="3200" dirty="0">
                <a:solidFill>
                  <a:schemeClr val="tx1"/>
                </a:solidFill>
              </a:rPr>
              <a:t>R[x]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also an </a:t>
            </a:r>
            <a:r>
              <a:rPr lang="en-US" altLang="zh-CN" sz="3200" dirty="0">
                <a:solidFill>
                  <a:srgbClr val="002060"/>
                </a:solidFill>
              </a:rPr>
              <a:t>integral </a:t>
            </a:r>
            <a:r>
              <a:rPr lang="en-US" altLang="zh-CN" sz="3200" dirty="0" smtClean="0">
                <a:solidFill>
                  <a:srgbClr val="002060"/>
                </a:solidFill>
              </a:rPr>
              <a:t>domain;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-element: </a:t>
            </a:r>
            <a:r>
              <a:rPr lang="en-US" altLang="zh-CN" sz="3200" dirty="0" smtClean="0">
                <a:solidFill>
                  <a:schemeClr val="tx1"/>
                </a:solidFill>
              </a:rPr>
              <a:t>(0,0,…) </a:t>
            </a:r>
            <a:r>
              <a:rPr lang="en-US" altLang="zh-CN" sz="3200" dirty="0" smtClean="0">
                <a:solidFill>
                  <a:srgbClr val="002060"/>
                </a:solidFill>
              </a:rPr>
              <a:t>; 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-element: </a:t>
            </a:r>
            <a:r>
              <a:rPr lang="en-US" altLang="zh-CN" sz="3200" dirty="0" smtClean="0">
                <a:solidFill>
                  <a:schemeClr val="tx1"/>
                </a:solidFill>
              </a:rPr>
              <a:t>(1,0,…)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 functions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多项式函数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Each polynomial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+s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x+…+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chemeClr val="tx1"/>
                </a:solidFill>
              </a:rPr>
              <a:t>[x]</a:t>
            </a:r>
            <a:r>
              <a:rPr lang="en-US" altLang="zh-CN" sz="3200" dirty="0" smtClean="0">
                <a:solidFill>
                  <a:srgbClr val="002060"/>
                </a:solidFill>
              </a:rPr>
              <a:t> defines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polynomial function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f: </a:t>
            </a:r>
            <a:r>
              <a:rPr lang="en-US" altLang="zh-CN" sz="3200" dirty="0">
                <a:solidFill>
                  <a:schemeClr val="tx1"/>
                </a:solidFill>
              </a:rPr>
              <a:t>R→R</a:t>
            </a:r>
            <a:r>
              <a:rPr lang="en-US" altLang="zh-CN" sz="3200" dirty="0" smtClean="0">
                <a:solidFill>
                  <a:srgbClr val="002060"/>
                </a:solidFill>
              </a:rPr>
              <a:t> by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evaluation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   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 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+s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r+…+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>
                <a:solidFill>
                  <a:schemeClr val="tx1"/>
                </a:solidFill>
              </a:rPr>
              <a:t>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field. The fraction field of </a:t>
            </a:r>
            <a:r>
              <a:rPr lang="en-US" altLang="zh-CN" sz="3200" dirty="0" smtClean="0">
                <a:solidFill>
                  <a:schemeClr val="tx1"/>
                </a:solidFill>
              </a:rPr>
              <a:t>F[x]</a:t>
            </a:r>
            <a:r>
              <a:rPr lang="en-US" altLang="zh-CN" sz="3200" dirty="0" smtClean="0">
                <a:solidFill>
                  <a:srgbClr val="002060"/>
                </a:solidFill>
              </a:rPr>
              <a:t>, denoted by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Frac</a:t>
            </a:r>
            <a:r>
              <a:rPr lang="en-US" altLang="zh-CN" sz="3200" dirty="0" smtClean="0">
                <a:solidFill>
                  <a:schemeClr val="tx1"/>
                </a:solidFill>
              </a:rPr>
              <a:t>(F(x))</a:t>
            </a:r>
            <a:r>
              <a:rPr lang="en-US" altLang="zh-CN" sz="3200" dirty="0" smtClean="0">
                <a:solidFill>
                  <a:srgbClr val="002060"/>
                </a:solidFill>
              </a:rPr>
              <a:t>, is called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the field of rational functions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有理函数域</a:t>
            </a:r>
            <a:r>
              <a:rPr lang="en-US" altLang="zh-CN" sz="3200" dirty="0" smtClean="0">
                <a:solidFill>
                  <a:srgbClr val="002060"/>
                </a:solidFill>
              </a:rPr>
              <a:t>) over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Elements of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Frac</a:t>
            </a:r>
            <a:r>
              <a:rPr lang="en-US" altLang="zh-CN" sz="3000" dirty="0" smtClean="0">
                <a:solidFill>
                  <a:schemeClr val="tx1"/>
                </a:solidFill>
              </a:rPr>
              <a:t>(F(x))</a:t>
            </a:r>
            <a:r>
              <a:rPr lang="en-US" altLang="zh-CN" sz="3000" dirty="0" smtClean="0">
                <a:solidFill>
                  <a:srgbClr val="002060"/>
                </a:solidFill>
              </a:rPr>
              <a:t> have the form </a:t>
            </a:r>
            <a:r>
              <a:rPr lang="en-US" altLang="zh-CN" sz="3000" dirty="0" smtClean="0">
                <a:solidFill>
                  <a:schemeClr val="tx1"/>
                </a:solidFill>
              </a:rPr>
              <a:t>f(x)/g(x)</a:t>
            </a:r>
            <a:r>
              <a:rPr lang="en-US" altLang="zh-CN" sz="3000" dirty="0" smtClean="0">
                <a:solidFill>
                  <a:srgbClr val="002060"/>
                </a:solidFill>
              </a:rPr>
              <a:t> , where </a:t>
            </a:r>
            <a:r>
              <a:rPr lang="en-US" altLang="zh-CN" sz="3000" dirty="0">
                <a:solidFill>
                  <a:schemeClr val="tx1"/>
                </a:solidFill>
              </a:rPr>
              <a:t>f(x</a:t>
            </a:r>
            <a:r>
              <a:rPr lang="en-US" altLang="zh-CN" sz="3000" dirty="0" smtClean="0">
                <a:solidFill>
                  <a:schemeClr val="tx1"/>
                </a:solidFill>
              </a:rPr>
              <a:t>),g(x)</a:t>
            </a:r>
            <a:r>
              <a:rPr lang="en-US" altLang="zh-CN" sz="2800" dirty="0" smtClean="0">
                <a:solidFill>
                  <a:schemeClr val="tx1"/>
                </a:solidFill>
              </a:rPr>
              <a:t>∈F[x] </a:t>
            </a:r>
            <a:r>
              <a:rPr lang="en-US" altLang="zh-CN" sz="2800" dirty="0" smtClean="0">
                <a:solidFill>
                  <a:srgbClr val="002060"/>
                </a:solidFill>
              </a:rPr>
              <a:t>and </a:t>
            </a:r>
            <a:r>
              <a:rPr lang="en-US" altLang="zh-CN" sz="2800" dirty="0" smtClean="0">
                <a:solidFill>
                  <a:schemeClr val="tx1"/>
                </a:solidFill>
              </a:rPr>
              <a:t>g(x)≠0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endParaRPr lang="en-US" altLang="zh-CN" sz="3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Polynomials in multi-variables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多变量多项式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we write </a:t>
            </a:r>
            <a:r>
              <a:rPr lang="en-US" altLang="zh-CN" sz="3200" dirty="0" smtClean="0">
                <a:solidFill>
                  <a:schemeClr val="tx1"/>
                </a:solidFill>
              </a:rPr>
              <a:t>A=R[x]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the polynomial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A[y]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called the ring of all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polynomials over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R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 in two variables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x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y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indeterminates</a:t>
            </a:r>
            <a:r>
              <a:rPr lang="en-US" altLang="zh-CN" sz="3200" dirty="0" smtClean="0">
                <a:solidFill>
                  <a:srgbClr val="002060"/>
                </a:solidFill>
              </a:rPr>
              <a:t>), denoted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R[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E.g. </a:t>
            </a:r>
            <a:r>
              <a:rPr lang="en-US" altLang="zh-CN" sz="3200" dirty="0" smtClean="0">
                <a:solidFill>
                  <a:schemeClr val="tx1"/>
                </a:solidFill>
              </a:rPr>
              <a:t>ax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+bxy+cy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+dx+ey+f = cy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bx+e</a:t>
            </a:r>
            <a:r>
              <a:rPr lang="en-US" altLang="zh-CN" sz="3200" dirty="0" smtClean="0">
                <a:solidFill>
                  <a:schemeClr val="tx1"/>
                </a:solidFill>
              </a:rPr>
              <a:t>)y+(ax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+dx+f)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polynomial in </a:t>
            </a:r>
            <a:r>
              <a:rPr lang="en-US" altLang="zh-CN" sz="3200" dirty="0" smtClean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coefficients in </a:t>
            </a:r>
            <a:r>
              <a:rPr lang="en-US" altLang="zh-CN" sz="3200" dirty="0" smtClean="0">
                <a:solidFill>
                  <a:schemeClr val="tx1"/>
                </a:solidFill>
              </a:rPr>
              <a:t>R[x]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R[x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,x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,…,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be formed in similar way.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Home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project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Represent the commutative ring as an abstract class by an object-oriented programming language, with operations </a:t>
            </a:r>
            <a:r>
              <a:rPr lang="en-US" altLang="zh-CN" sz="2800" dirty="0" smtClean="0">
                <a:solidFill>
                  <a:schemeClr val="tx1"/>
                </a:solidFill>
              </a:rPr>
              <a:t>+</a:t>
            </a:r>
            <a:r>
              <a:rPr lang="en-US" altLang="zh-CN" sz="2800" dirty="0" smtClean="0">
                <a:solidFill>
                  <a:srgbClr val="002060"/>
                </a:solidFill>
              </a:rPr>
              <a:t> and </a:t>
            </a:r>
            <a:r>
              <a:rPr lang="en-US" altLang="zh-CN" sz="2800" dirty="0" smtClean="0">
                <a:solidFill>
                  <a:schemeClr val="tx1"/>
                </a:solidFill>
              </a:rPr>
              <a:t>· </a:t>
            </a:r>
            <a:r>
              <a:rPr lang="en-US" altLang="zh-CN" sz="2800" dirty="0" smtClean="0">
                <a:solidFill>
                  <a:srgbClr val="002060"/>
                </a:solidFill>
              </a:rPr>
              <a:t>. Then implement the following rings by inheriting from the class with </a:t>
            </a:r>
            <a:r>
              <a:rPr lang="en-US" altLang="zh-CN" sz="2800" b="1" i="1" dirty="0" smtClean="0">
                <a:solidFill>
                  <a:srgbClr val="002060"/>
                </a:solidFill>
              </a:rPr>
              <a:t>operator overloading</a:t>
            </a:r>
            <a:r>
              <a:rPr lang="en-US" altLang="zh-CN" sz="28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1) complex numbers;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2</a:t>
            </a:r>
            <a:r>
              <a:rPr lang="en-US" altLang="zh-CN" sz="2800" dirty="0">
                <a:solidFill>
                  <a:srgbClr val="002060"/>
                </a:solidFill>
              </a:rPr>
              <a:t>) real coefficient </a:t>
            </a:r>
            <a:r>
              <a:rPr lang="en-US" altLang="zh-CN" sz="2800" dirty="0" smtClean="0">
                <a:solidFill>
                  <a:srgbClr val="002060"/>
                </a:solidFill>
              </a:rPr>
              <a:t>polynomials </a:t>
            </a:r>
            <a:r>
              <a:rPr lang="en-US" altLang="zh-CN" sz="28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2800" dirty="0" smtClean="0">
                <a:solidFill>
                  <a:schemeClr val="tx1"/>
                </a:solidFill>
              </a:rPr>
              <a:t>[x]</a:t>
            </a:r>
            <a:r>
              <a:rPr lang="en-US" altLang="zh-CN" sz="28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3</a:t>
            </a:r>
            <a:r>
              <a:rPr lang="en-US" altLang="zh-CN" sz="2800" dirty="0">
                <a:solidFill>
                  <a:srgbClr val="002060"/>
                </a:solidFill>
              </a:rPr>
              <a:t>)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Frac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2800" dirty="0" smtClean="0">
                <a:solidFill>
                  <a:schemeClr val="tx1"/>
                </a:solidFill>
              </a:rPr>
              <a:t>[x])</a:t>
            </a:r>
            <a:r>
              <a:rPr lang="en-US" altLang="zh-CN" sz="2800" dirty="0" smtClean="0">
                <a:solidFill>
                  <a:srgbClr val="002060"/>
                </a:solidFill>
              </a:rPr>
              <a:t>, with </a:t>
            </a:r>
            <a:r>
              <a:rPr lang="en-US" altLang="zh-CN" sz="28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2800" dirty="0" smtClean="0">
                <a:solidFill>
                  <a:schemeClr val="tx1"/>
                </a:solidFill>
              </a:rPr>
              <a:t>[x]</a:t>
            </a:r>
            <a:r>
              <a:rPr lang="en-US" altLang="zh-CN" sz="2800" dirty="0" smtClean="0">
                <a:solidFill>
                  <a:srgbClr val="002060"/>
                </a:solidFill>
              </a:rPr>
              <a:t> defined as above.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Each should have test programs to show objects and methods.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Commutative Rings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交换环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v) </a:t>
            </a:r>
            <a:r>
              <a:rPr lang="en-US" altLang="zh-CN" sz="3200" dirty="0" err="1">
                <a:solidFill>
                  <a:schemeClr val="tx1"/>
                </a:solidFill>
              </a:rPr>
              <a:t>a·b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 err="1">
                <a:solidFill>
                  <a:schemeClr val="tx1"/>
                </a:solidFill>
              </a:rPr>
              <a:t>b·a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(vi) </a:t>
            </a:r>
            <a:r>
              <a:rPr lang="en-US" altLang="zh-CN" sz="3200" dirty="0">
                <a:solidFill>
                  <a:schemeClr val="tx1"/>
                </a:solidFill>
              </a:rPr>
              <a:t>a· (</a:t>
            </a:r>
            <a:r>
              <a:rPr lang="en-US" altLang="zh-CN" sz="3200" dirty="0" err="1">
                <a:solidFill>
                  <a:schemeClr val="tx1"/>
                </a:solidFill>
              </a:rPr>
              <a:t>b·c</a:t>
            </a:r>
            <a:r>
              <a:rPr lang="en-US" altLang="zh-CN" sz="3200" dirty="0">
                <a:solidFill>
                  <a:schemeClr val="tx1"/>
                </a:solidFill>
              </a:rPr>
              <a:t>) = (</a:t>
            </a:r>
            <a:r>
              <a:rPr lang="en-US" altLang="zh-CN" sz="3200" dirty="0" err="1">
                <a:solidFill>
                  <a:schemeClr val="tx1"/>
                </a:solidFill>
              </a:rPr>
              <a:t>a·b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chemeClr val="tx1"/>
                </a:solidFill>
              </a:rPr>
              <a:t> ·</a:t>
            </a:r>
            <a:r>
              <a:rPr lang="en-US" altLang="zh-CN" sz="3200" dirty="0" smtClean="0">
                <a:solidFill>
                  <a:schemeClr val="tx1"/>
                </a:solidFill>
              </a:rPr>
              <a:t>c </a:t>
            </a:r>
            <a:r>
              <a:rPr lang="en-US" altLang="zh-CN" sz="3200" dirty="0">
                <a:solidFill>
                  <a:srgbClr val="002060"/>
                </a:solidFill>
              </a:rPr>
              <a:t>for every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(vii) there is an element </a:t>
            </a:r>
            <a:r>
              <a:rPr lang="en-US" altLang="zh-CN" sz="3200" dirty="0">
                <a:solidFill>
                  <a:schemeClr val="tx1"/>
                </a:solidFill>
              </a:rPr>
              <a:t>1∈R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>
                <a:solidFill>
                  <a:schemeClr val="tx1"/>
                </a:solidFill>
              </a:rPr>
              <a:t>1·a = a </a:t>
            </a:r>
            <a:r>
              <a:rPr lang="en-US" altLang="zh-CN" sz="3200" dirty="0">
                <a:solidFill>
                  <a:srgbClr val="002060"/>
                </a:solidFill>
              </a:rPr>
              <a:t>for every </a:t>
            </a:r>
            <a:r>
              <a:rPr lang="en-US" altLang="zh-CN" sz="3200" dirty="0" err="1">
                <a:solidFill>
                  <a:schemeClr val="tx1"/>
                </a:solidFill>
              </a:rPr>
              <a:t>a∈R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(viii)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·(</a:t>
            </a:r>
            <a:r>
              <a:rPr lang="en-US" altLang="zh-CN" sz="3200" dirty="0" err="1">
                <a:solidFill>
                  <a:schemeClr val="tx1"/>
                </a:solidFill>
              </a:rPr>
              <a:t>b+c</a:t>
            </a:r>
            <a:r>
              <a:rPr lang="en-US" altLang="zh-CN" sz="3200" dirty="0">
                <a:solidFill>
                  <a:schemeClr val="tx1"/>
                </a:solidFill>
              </a:rPr>
              <a:t>)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a·b+a</a:t>
            </a:r>
            <a:r>
              <a:rPr lang="en-US" altLang="zh-CN" sz="3200" dirty="0" err="1">
                <a:solidFill>
                  <a:schemeClr val="tx1"/>
                </a:solidFill>
              </a:rPr>
              <a:t>·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every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</a:t>
            </a:r>
            <a:r>
              <a:rPr lang="en-US" altLang="zh-CN" sz="3200" dirty="0" err="1">
                <a:solidFill>
                  <a:schemeClr val="tx1"/>
                </a:solidFill>
              </a:rPr>
              <a:t>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distributive law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zh-CN" sz="2600" dirty="0" smtClean="0">
                <a:solidFill>
                  <a:srgbClr val="002060"/>
                </a:solidFill>
              </a:rPr>
              <a:t>Is </a:t>
            </a:r>
            <a:r>
              <a:rPr lang="en-US" altLang="zh-CN" sz="2600" dirty="0" smtClean="0">
                <a:solidFill>
                  <a:schemeClr val="tx1"/>
                </a:solidFill>
              </a:rPr>
              <a:t>(</a:t>
            </a:r>
            <a:r>
              <a:rPr lang="en-US" altLang="zh-CN" sz="2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2600" dirty="0" smtClean="0">
                <a:solidFill>
                  <a:schemeClr val="tx1"/>
                </a:solidFill>
              </a:rPr>
              <a:t>,+,*) </a:t>
            </a:r>
            <a:r>
              <a:rPr lang="en-US" altLang="zh-CN" sz="2600" dirty="0" smtClean="0">
                <a:solidFill>
                  <a:srgbClr val="002060"/>
                </a:solidFill>
              </a:rPr>
              <a:t>on complex numbers a commutative ring?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dirty="0" smtClean="0">
                <a:solidFill>
                  <a:srgbClr val="002060"/>
                </a:solidFill>
              </a:rPr>
              <a:t>Is matrix addition and product on </a:t>
            </a:r>
            <a:r>
              <a:rPr lang="en-US" altLang="zh-CN" sz="2600" dirty="0" smtClean="0">
                <a:solidFill>
                  <a:schemeClr val="tx1"/>
                </a:solidFill>
              </a:rPr>
              <a:t>k</a:t>
            </a:r>
            <a:r>
              <a:rPr lang="en-US" altLang="zh-CN" sz="2600" dirty="0" smtClean="0">
                <a:solidFill>
                  <a:srgbClr val="002060"/>
                </a:solidFill>
              </a:rPr>
              <a:t>-square matrices </a:t>
            </a:r>
            <a:r>
              <a:rPr lang="en-US" altLang="zh-CN" sz="2600" dirty="0">
                <a:solidFill>
                  <a:srgbClr val="002060"/>
                </a:solidFill>
              </a:rPr>
              <a:t>a commutative ring</a:t>
            </a:r>
            <a:r>
              <a:rPr lang="en-US" altLang="zh-CN" sz="2600" dirty="0" smtClean="0">
                <a:solidFill>
                  <a:srgbClr val="002060"/>
                </a:solidFill>
              </a:rPr>
              <a:t>?</a:t>
            </a:r>
            <a:endParaRPr lang="en-US" altLang="zh-CN" sz="26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Ring Homomorphism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环同态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are commutative rings,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ring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homomorphism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function </a:t>
            </a:r>
            <a:r>
              <a:rPr lang="en-US" altLang="zh-CN" sz="3200" dirty="0" smtClean="0">
                <a:solidFill>
                  <a:schemeClr val="tx1"/>
                </a:solidFill>
              </a:rPr>
              <a:t>f: A→R </a:t>
            </a:r>
            <a:r>
              <a:rPr lang="en-US" altLang="zh-CN" sz="3200" dirty="0" smtClean="0">
                <a:solidFill>
                  <a:srgbClr val="002060"/>
                </a:solidFill>
              </a:rPr>
              <a:t>such that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f(1)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(ii) </a:t>
            </a:r>
            <a:r>
              <a:rPr lang="en-US" altLang="zh-CN" sz="3200" dirty="0" smtClean="0">
                <a:solidFill>
                  <a:schemeClr val="tx1"/>
                </a:solidFill>
              </a:rPr>
              <a:t>f(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f(a)+f(b)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a,b∈A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(iii) </a:t>
            </a:r>
            <a:r>
              <a:rPr lang="en-US" altLang="zh-CN" sz="3200" dirty="0" smtClean="0">
                <a:solidFill>
                  <a:schemeClr val="tx1"/>
                </a:solidFill>
              </a:rPr>
              <a:t>f(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ab</a:t>
            </a:r>
            <a:r>
              <a:rPr lang="en-US" altLang="zh-CN" sz="3200" dirty="0">
                <a:solidFill>
                  <a:schemeClr val="tx1"/>
                </a:solidFill>
              </a:rPr>
              <a:t>) = </a:t>
            </a:r>
            <a:r>
              <a:rPr lang="en-US" altLang="zh-CN" sz="3200" dirty="0" smtClean="0">
                <a:solidFill>
                  <a:schemeClr val="tx1"/>
                </a:solidFill>
              </a:rPr>
              <a:t>f(a)f(b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a,b∈A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pPr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A homomorphism that is also a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bijection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isomorphism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Ring Homomorphism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环同态性质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f: A→R i</a:t>
            </a:r>
            <a:r>
              <a:rPr lang="en-US" altLang="zh-CN" sz="3200" dirty="0" smtClean="0">
                <a:solidFill>
                  <a:srgbClr val="002060"/>
                </a:solidFill>
              </a:rPr>
              <a:t>s a ring homomorphism, then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a∈A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f(a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smtClean="0">
                <a:solidFill>
                  <a:schemeClr val="tx1"/>
                </a:solidFill>
              </a:rPr>
              <a:t>f(a)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smtClean="0">
                <a:solidFill>
                  <a:schemeClr val="tx1"/>
                </a:solidFill>
              </a:rPr>
              <a:t>n≥0</a:t>
            </a:r>
            <a:r>
              <a:rPr lang="en-US" altLang="zh-CN" sz="3200" dirty="0" smtClean="0">
                <a:solidFill>
                  <a:srgbClr val="002060"/>
                </a:solidFill>
              </a:rPr>
              <a:t>; (define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(ii)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unit,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f(a)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unit and </a:t>
            </a:r>
            <a:r>
              <a:rPr lang="en-US" altLang="zh-CN" sz="3200" dirty="0" smtClean="0">
                <a:solidFill>
                  <a:schemeClr val="tx1"/>
                </a:solidFill>
              </a:rPr>
              <a:t>f(a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f(a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(iii) if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is a unit,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f(a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= f(a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>
                <a:solidFill>
                  <a:schemeClr val="tx1"/>
                </a:solidFill>
              </a:rPr>
              <a:t>n≥0</a:t>
            </a:r>
            <a:r>
              <a:rPr lang="en-US" altLang="zh-CN" sz="3200" dirty="0">
                <a:solidFill>
                  <a:srgbClr val="002060"/>
                </a:solidFill>
              </a:rPr>
              <a:t>;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-n</a:t>
            </a:r>
            <a:r>
              <a:rPr lang="en-US" altLang="zh-CN" sz="3200" dirty="0" smtClean="0">
                <a:solidFill>
                  <a:schemeClr val="tx1"/>
                </a:solidFill>
              </a:rPr>
              <a:t>=a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-n+1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(iv) define </a:t>
            </a:r>
            <a:r>
              <a:rPr lang="en-US" altLang="zh-CN" sz="3200" dirty="0" smtClean="0">
                <a:solidFill>
                  <a:schemeClr val="tx1"/>
                </a:solidFill>
              </a:rPr>
              <a:t>U(A)</a:t>
            </a:r>
            <a:r>
              <a:rPr lang="en-US" altLang="zh-CN" sz="3200" dirty="0" smtClean="0">
                <a:solidFill>
                  <a:srgbClr val="002060"/>
                </a:solidFill>
              </a:rPr>
              <a:t>: the group of units 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(under 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). </a:t>
            </a:r>
          </a:p>
          <a:p>
            <a:pPr lvl="1"/>
            <a:r>
              <a:rPr lang="en-US" altLang="zh-CN" sz="3000" dirty="0" smtClean="0">
                <a:solidFill>
                  <a:schemeClr val="tx1"/>
                </a:solidFill>
              </a:rPr>
              <a:t>f(U(A))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⊆ </a:t>
            </a:r>
            <a:r>
              <a:rPr lang="en-US" altLang="zh-CN" sz="3000" dirty="0" smtClean="0">
                <a:solidFill>
                  <a:schemeClr val="tx1"/>
                </a:solidFill>
              </a:rPr>
              <a:t>U(R)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If </a:t>
            </a:r>
            <a:r>
              <a:rPr lang="en-US" altLang="zh-CN" sz="3000" dirty="0" smtClean="0">
                <a:solidFill>
                  <a:schemeClr val="tx1"/>
                </a:solidFill>
              </a:rPr>
              <a:t>f</a:t>
            </a:r>
            <a:r>
              <a:rPr lang="en-US" altLang="zh-CN" sz="3000" dirty="0" smtClean="0">
                <a:solidFill>
                  <a:srgbClr val="002060"/>
                </a:solidFill>
              </a:rPr>
              <a:t> is an isomorphism, </a:t>
            </a:r>
            <a:r>
              <a:rPr lang="en-US" altLang="zh-CN" sz="3000" dirty="0" smtClean="0">
                <a:solidFill>
                  <a:schemeClr val="tx1"/>
                </a:solidFill>
              </a:rPr>
              <a:t>U(A)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≌ </a:t>
            </a:r>
            <a:r>
              <a:rPr lang="en-US" altLang="zh-CN" sz="3000" dirty="0" smtClean="0">
                <a:solidFill>
                  <a:schemeClr val="tx1"/>
                </a:solidFill>
              </a:rPr>
              <a:t>U(R</a:t>
            </a:r>
            <a:r>
              <a:rPr lang="en-US" altLang="zh-CN" sz="30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CN" sz="3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Evaluation map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计值映射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commutative ring and </a:t>
            </a:r>
            <a:r>
              <a:rPr lang="en-US" altLang="zh-CN" sz="3200" dirty="0" err="1">
                <a:solidFill>
                  <a:schemeClr val="tx1"/>
                </a:solidFill>
              </a:rPr>
              <a:t>s∈R</a:t>
            </a:r>
            <a:r>
              <a:rPr lang="en-US" altLang="zh-CN" sz="3200" dirty="0">
                <a:solidFill>
                  <a:srgbClr val="002060"/>
                </a:solidFill>
              </a:rPr>
              <a:t>, then evaluation at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rgbClr val="002060"/>
                </a:solidFill>
              </a:rPr>
              <a:t> is the function </a:t>
            </a:r>
            <a:r>
              <a:rPr lang="en-US" altLang="zh-CN" sz="3200" dirty="0" err="1">
                <a:solidFill>
                  <a:schemeClr val="tx1"/>
                </a:solidFill>
              </a:rPr>
              <a:t>e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: R[x]→R</a:t>
            </a:r>
            <a:r>
              <a:rPr lang="en-US" altLang="zh-CN" sz="3200" dirty="0">
                <a:solidFill>
                  <a:srgbClr val="002060"/>
                </a:solidFill>
              </a:rPr>
              <a:t>, defined by </a:t>
            </a:r>
            <a:r>
              <a:rPr lang="en-US" altLang="zh-CN" sz="3200" dirty="0" err="1">
                <a:solidFill>
                  <a:schemeClr val="tx1"/>
                </a:solidFill>
              </a:rPr>
              <a:t>e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(f(x))=f(s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; </a:t>
            </a:r>
            <a:r>
              <a:rPr lang="en-US" altLang="zh-CN" sz="3200" dirty="0">
                <a:solidFill>
                  <a:srgbClr val="002060"/>
                </a:solidFill>
              </a:rPr>
              <a:t>that is, </a:t>
            </a:r>
            <a:r>
              <a:rPr lang="en-US" altLang="zh-CN" sz="3200" dirty="0" err="1">
                <a:solidFill>
                  <a:schemeClr val="tx1"/>
                </a:solidFill>
              </a:rPr>
              <a:t>e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)=</a:t>
            </a:r>
            <a:r>
              <a:rPr lang="en-US" altLang="zh-CN" sz="3200" dirty="0" err="1">
                <a:solidFill>
                  <a:schemeClr val="tx1"/>
                </a:solidFill>
              </a:rPr>
              <a:t>Σ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s</a:t>
            </a:r>
            <a:r>
              <a:rPr lang="en-US" altLang="zh-CN" sz="3200" baseline="30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evaluation map </a:t>
            </a:r>
            <a:r>
              <a:rPr lang="en-US" altLang="zh-CN" sz="3200" dirty="0" err="1">
                <a:solidFill>
                  <a:schemeClr val="tx1"/>
                </a:solidFill>
              </a:rPr>
              <a:t>e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: R[x]→R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homomorphism.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Kernel and Image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核与像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f: A→R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ring homomorphism, then its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kernel</a:t>
            </a:r>
            <a:r>
              <a:rPr lang="en-US" altLang="zh-CN" sz="3200" dirty="0" smtClean="0">
                <a:solidFill>
                  <a:srgbClr val="002060"/>
                </a:solidFill>
              </a:rPr>
              <a:t> is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3200" dirty="0" smtClean="0">
                <a:solidFill>
                  <a:schemeClr val="tx1"/>
                </a:solidFill>
              </a:rPr>
              <a:t> f = {</a:t>
            </a:r>
            <a:r>
              <a:rPr lang="en-US" altLang="zh-CN" sz="3200" dirty="0" err="1">
                <a:solidFill>
                  <a:schemeClr val="tx1"/>
                </a:solidFill>
              </a:rPr>
              <a:t>a∈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f(a)=0}</a:t>
            </a:r>
          </a:p>
          <a:p>
            <a:pPr>
              <a:spcAft>
                <a:spcPts val="18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Its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image</a:t>
            </a:r>
            <a:r>
              <a:rPr lang="en-US" altLang="zh-CN" sz="3200" dirty="0" smtClean="0">
                <a:solidFill>
                  <a:srgbClr val="002060"/>
                </a:solidFill>
              </a:rPr>
              <a:t> is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im</a:t>
            </a:r>
            <a:r>
              <a:rPr lang="en-US" altLang="zh-CN" sz="3200" dirty="0" smtClean="0">
                <a:solidFill>
                  <a:schemeClr val="tx1"/>
                </a:solidFill>
              </a:rPr>
              <a:t> f = {r=f(a)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∈A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If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zero ring,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ker</a:t>
            </a:r>
            <a:r>
              <a:rPr lang="en-US" altLang="zh-CN" sz="3200" dirty="0" smtClean="0">
                <a:solidFill>
                  <a:schemeClr val="tx1"/>
                </a:solidFill>
              </a:rPr>
              <a:t> f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proper subset 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0∈ker f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x,y∈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x+y∈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(iii)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x∈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a∈A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ax∈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f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Ideals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理想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An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ideal</a:t>
            </a:r>
            <a:r>
              <a:rPr lang="en-US" altLang="zh-CN" sz="3200" dirty="0" smtClean="0">
                <a:solidFill>
                  <a:srgbClr val="002060"/>
                </a:solidFill>
              </a:rPr>
              <a:t> in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subset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such that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0∈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(iii)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ra∈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An ideal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≠R </a:t>
            </a:r>
            <a:r>
              <a:rPr lang="en-US" altLang="zh-CN" sz="3200" dirty="0" smtClean="0">
                <a:solidFill>
                  <a:srgbClr val="002060"/>
                </a:solidFill>
              </a:rPr>
              <a:t>is called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proper ideal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prime ideal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素理想</a:t>
            </a:r>
            <a:r>
              <a:rPr lang="en-US" altLang="zh-CN" sz="3200" dirty="0" smtClean="0">
                <a:solidFill>
                  <a:srgbClr val="002060"/>
                </a:solidFill>
              </a:rPr>
              <a:t>) is a proper ideal such that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ab∈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either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Principal Ideals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主理想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, 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,...,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lie 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={r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+…+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ideal 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 One writes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=(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 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,...,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in this case.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n=1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=(b)={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3200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r∈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principal ideal </a:t>
            </a:r>
            <a:r>
              <a:rPr lang="en-US" altLang="zh-CN" sz="3200" dirty="0" smtClean="0">
                <a:solidFill>
                  <a:srgbClr val="002060"/>
                </a:solidFill>
              </a:rPr>
              <a:t>generated by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Note: </a:t>
            </a:r>
            <a:r>
              <a:rPr lang="en-US" altLang="zh-CN" sz="3200" dirty="0" smtClean="0">
                <a:solidFill>
                  <a:schemeClr val="tx1"/>
                </a:solidFill>
              </a:rPr>
              <a:t>R=(1)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{0}=(0)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Every ideal in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principal ideal.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prove that </a:t>
            </a:r>
            <a:r>
              <a:rPr lang="en-US" altLang="zh-CN" sz="2800" dirty="0" smtClean="0">
                <a:solidFill>
                  <a:schemeClr val="tx1"/>
                </a:solidFill>
              </a:rPr>
              <a:t>{r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+r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 : </a:t>
            </a: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,r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∈</a:t>
            </a:r>
            <a:r>
              <a:rPr lang="en-US" altLang="zh-CN" sz="2800" dirty="0">
                <a:solidFill>
                  <a:schemeClr val="tx1"/>
                </a:solidFill>
                <a:latin typeface="Castellar" panose="020A0402060406010301" pitchFamily="18" charset="0"/>
              </a:rPr>
              <a:t> Z</a:t>
            </a:r>
            <a:r>
              <a:rPr lang="en-US" altLang="zh-CN" sz="2800" dirty="0" smtClean="0">
                <a:solidFill>
                  <a:schemeClr val="tx1"/>
                </a:solidFill>
              </a:rPr>
              <a:t>} = {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: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r∈</a:t>
            </a:r>
            <a:r>
              <a:rPr lang="en-US" altLang="zh-CN" sz="28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2800" dirty="0" smtClean="0">
                <a:solidFill>
                  <a:srgbClr val="002060"/>
                </a:solidFill>
              </a:rPr>
              <a:t>}, where </a:t>
            </a:r>
            <a:r>
              <a:rPr lang="en-US" altLang="zh-CN" sz="2800" dirty="0" smtClean="0">
                <a:solidFill>
                  <a:schemeClr val="tx1"/>
                </a:solidFill>
              </a:rPr>
              <a:t>d=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2800" dirty="0" smtClean="0">
                <a:solidFill>
                  <a:schemeClr val="tx1"/>
                </a:solidFill>
              </a:rPr>
              <a:t>(b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,b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Ideals and Rings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理想与环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- If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commutative ring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</a:t>
            </a:r>
            <a:r>
              <a:rPr lang="zh-CN" altLang="en-US" sz="3200" dirty="0">
                <a:solidFill>
                  <a:schemeClr val="tx1"/>
                </a:solidFill>
              </a:rPr>
              <a:t>∃</a:t>
            </a:r>
            <a:r>
              <a:rPr lang="en-US" altLang="zh-CN" sz="3200" dirty="0" err="1">
                <a:solidFill>
                  <a:schemeClr val="tx1"/>
                </a:solidFill>
              </a:rPr>
              <a:t>u∈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, u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unit that </a:t>
            </a:r>
            <a:r>
              <a:rPr lang="en-US" altLang="zh-CN" sz="3200" dirty="0" smtClean="0">
                <a:solidFill>
                  <a:schemeClr val="tx1"/>
                </a:solidFill>
              </a:rPr>
              <a:t>a=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ub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then </a:t>
            </a:r>
            <a:r>
              <a:rPr lang="en-US" altLang="zh-CN" sz="3200" dirty="0">
                <a:solidFill>
                  <a:schemeClr val="tx1"/>
                </a:solidFill>
              </a:rPr>
              <a:t>(a)=(b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.    ( </a:t>
            </a:r>
            <a:r>
              <a:rPr lang="en-US" altLang="zh-CN" sz="3200" dirty="0" smtClean="0">
                <a:solidFill>
                  <a:schemeClr val="tx1"/>
                </a:solidFill>
              </a:rPr>
              <a:t>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</a:t>
            </a:r>
            <a:r>
              <a:rPr lang="en-US" altLang="zh-CN" sz="3200" dirty="0" smtClean="0">
                <a:solidFill>
                  <a:schemeClr val="tx1"/>
                </a:solidFill>
              </a:rPr>
              <a:t>}={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3200" dirty="0" smtClean="0">
                <a:solidFill>
                  <a:schemeClr val="tx1"/>
                </a:solidFill>
              </a:rPr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- if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</a:t>
            </a:r>
            <a:r>
              <a:rPr lang="en-US" altLang="zh-CN" sz="3200" dirty="0" smtClean="0">
                <a:solidFill>
                  <a:srgbClr val="002060"/>
                </a:solidFill>
              </a:rPr>
              <a:t>an integral </a:t>
            </a:r>
            <a:r>
              <a:rPr lang="en-US" altLang="zh-CN" sz="3200" dirty="0">
                <a:solidFill>
                  <a:srgbClr val="002060"/>
                </a:solidFill>
              </a:rPr>
              <a:t>domain, then </a:t>
            </a:r>
            <a:r>
              <a:rPr lang="en-US" altLang="zh-CN" sz="3200" dirty="0">
                <a:solidFill>
                  <a:schemeClr val="tx1"/>
                </a:solidFill>
              </a:rPr>
              <a:t>(a)=(b) </a:t>
            </a:r>
            <a:r>
              <a:rPr lang="en-US" altLang="zh-CN" sz="3200" dirty="0">
                <a:solidFill>
                  <a:srgbClr val="002060"/>
                </a:solidFill>
              </a:rPr>
              <a:t>implies </a:t>
            </a:r>
            <a:r>
              <a:rPr lang="zh-CN" altLang="en-US" sz="3200" dirty="0">
                <a:solidFill>
                  <a:schemeClr val="tx1"/>
                </a:solidFill>
              </a:rPr>
              <a:t>∃</a:t>
            </a:r>
            <a:r>
              <a:rPr lang="en-US" altLang="zh-CN" sz="3200" dirty="0" err="1">
                <a:solidFill>
                  <a:schemeClr val="tx1"/>
                </a:solidFill>
              </a:rPr>
              <a:t>u∈R</a:t>
            </a:r>
            <a:r>
              <a:rPr lang="en-US" altLang="zh-CN" sz="3200" dirty="0">
                <a:solidFill>
                  <a:schemeClr val="tx1"/>
                </a:solidFill>
              </a:rPr>
              <a:t>, u </a:t>
            </a:r>
            <a:r>
              <a:rPr lang="en-US" altLang="zh-CN" sz="3200" dirty="0">
                <a:solidFill>
                  <a:srgbClr val="002060"/>
                </a:solidFill>
              </a:rPr>
              <a:t>is a unit that </a:t>
            </a:r>
            <a:r>
              <a:rPr lang="en-US" altLang="zh-CN" sz="3200" dirty="0">
                <a:solidFill>
                  <a:schemeClr val="tx1"/>
                </a:solidFill>
              </a:rPr>
              <a:t>a=</a:t>
            </a:r>
            <a:r>
              <a:rPr lang="en-US" altLang="zh-CN" sz="3200" dirty="0" err="1">
                <a:solidFill>
                  <a:schemeClr val="tx1"/>
                </a:solidFill>
              </a:rPr>
              <a:t>ub</a:t>
            </a:r>
            <a:r>
              <a:rPr lang="en-US" altLang="zh-CN" sz="3200" dirty="0" smtClean="0">
                <a:solidFill>
                  <a:srgbClr val="002060"/>
                </a:solidFill>
              </a:rPr>
              <a:t>.    (if </a:t>
            </a:r>
            <a:r>
              <a:rPr lang="en-US" altLang="zh-CN" sz="3200" dirty="0" smtClean="0">
                <a:solidFill>
                  <a:schemeClr val="tx1"/>
                </a:solidFill>
              </a:rPr>
              <a:t>a≠0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1a=r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b, 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a=1b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a nonzero commutative 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field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its only ideals are </a:t>
            </a:r>
            <a:r>
              <a:rPr lang="en-US" altLang="zh-CN" sz="3200" dirty="0" smtClean="0">
                <a:solidFill>
                  <a:schemeClr val="tx1"/>
                </a:solidFill>
              </a:rPr>
              <a:t>{0}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itself. 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1∈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so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includes every element; construct a principal ideal with non-unit element)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Ideals and Rings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理想与环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rgbClr val="002060"/>
                </a:solidFill>
              </a:rPr>
              <a:t>the ideal </a:t>
            </a:r>
            <a:r>
              <a:rPr lang="en-US" altLang="zh-CN" sz="3200" dirty="0" smtClean="0">
                <a:solidFill>
                  <a:schemeClr val="tx1"/>
                </a:solidFill>
              </a:rPr>
              <a:t>{0}</a:t>
            </a:r>
            <a:r>
              <a:rPr lang="en-US" altLang="zh-CN" sz="3200" dirty="0" smtClean="0">
                <a:solidFill>
                  <a:srgbClr val="002060"/>
                </a:solidFill>
              </a:rPr>
              <a:t> in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 ideal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the prime ideals in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precisely the ideals </a:t>
            </a:r>
            <a:r>
              <a:rPr lang="en-US" altLang="zh-CN" sz="3200" dirty="0" smtClean="0">
                <a:solidFill>
                  <a:schemeClr val="tx1"/>
                </a:solidFill>
              </a:rPr>
              <a:t>(p)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 smtClean="0">
                <a:solidFill>
                  <a:schemeClr val="tx1"/>
                </a:solidFill>
              </a:rPr>
              <a:t>p=0</a:t>
            </a:r>
            <a:r>
              <a:rPr lang="en-US" altLang="zh-CN" sz="3200" dirty="0" smtClean="0">
                <a:solidFill>
                  <a:srgbClr val="002060"/>
                </a:solidFill>
              </a:rPr>
              <a:t> or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-p</a:t>
            </a:r>
            <a:r>
              <a:rPr lang="en-US" altLang="zh-CN" sz="3200" dirty="0" smtClean="0">
                <a:solidFill>
                  <a:srgbClr val="002060"/>
                </a:solidFill>
              </a:rPr>
              <a:t>) is a prime.</a:t>
            </a:r>
          </a:p>
          <a:p>
            <a:pPr lvl="1"/>
            <a:r>
              <a:rPr lang="en-US" altLang="zh-CN" sz="3000" dirty="0" smtClean="0">
                <a:solidFill>
                  <a:schemeClr val="tx1"/>
                </a:solidFill>
              </a:rPr>
              <a:t>(0)={</a:t>
            </a:r>
            <a:r>
              <a:rPr lang="en-US" altLang="zh-CN" sz="3000" dirty="0">
                <a:solidFill>
                  <a:schemeClr val="tx1"/>
                </a:solidFill>
              </a:rPr>
              <a:t>0}</a:t>
            </a:r>
            <a:r>
              <a:rPr lang="en-US" altLang="zh-CN" sz="3000" dirty="0" smtClean="0">
                <a:solidFill>
                  <a:srgbClr val="002060"/>
                </a:solidFill>
              </a:rPr>
              <a:t> is a prime ideal; </a:t>
            </a:r>
            <a:r>
              <a:rPr lang="en-US" altLang="zh-CN" sz="3000" dirty="0" smtClean="0">
                <a:solidFill>
                  <a:schemeClr val="tx1"/>
                </a:solidFill>
              </a:rPr>
              <a:t>(</a:t>
            </a:r>
            <a:r>
              <a:rPr lang="en-US" altLang="zh-CN" sz="3000" dirty="0">
                <a:solidFill>
                  <a:schemeClr val="tx1"/>
                </a:solidFill>
              </a:rPr>
              <a:t>1</a:t>
            </a:r>
            <a:r>
              <a:rPr lang="en-US" altLang="zh-CN" sz="3000" dirty="0" smtClean="0">
                <a:solidFill>
                  <a:schemeClr val="tx1"/>
                </a:solidFill>
              </a:rPr>
              <a:t>)=(-1)=</a:t>
            </a:r>
            <a:r>
              <a:rPr lang="en-US" altLang="zh-CN" sz="3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000" dirty="0" smtClean="0">
                <a:solidFill>
                  <a:srgbClr val="002060"/>
                </a:solidFill>
              </a:rPr>
              <a:t> is not </a:t>
            </a:r>
            <a:r>
              <a:rPr lang="en-US" altLang="zh-CN" sz="3000" dirty="0">
                <a:solidFill>
                  <a:srgbClr val="002060"/>
                </a:solidFill>
              </a:rPr>
              <a:t>a </a:t>
            </a:r>
            <a:r>
              <a:rPr lang="en-US" altLang="zh-CN" sz="3000" dirty="0" smtClean="0">
                <a:solidFill>
                  <a:srgbClr val="002060"/>
                </a:solidFill>
              </a:rPr>
              <a:t>proper </a:t>
            </a:r>
            <a:r>
              <a:rPr lang="en-US" altLang="zh-CN" sz="3000" dirty="0">
                <a:solidFill>
                  <a:srgbClr val="002060"/>
                </a:solidFill>
              </a:rPr>
              <a:t>ideal;</a:t>
            </a:r>
            <a:endParaRPr lang="en-US" altLang="zh-CN" sz="3000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3000" dirty="0" smtClean="0">
                <a:solidFill>
                  <a:schemeClr val="tx1"/>
                </a:solidFill>
              </a:rPr>
              <a:t>(p) </a:t>
            </a:r>
            <a:r>
              <a:rPr lang="en-US" altLang="zh-CN" sz="3000" dirty="0" smtClean="0">
                <a:solidFill>
                  <a:srgbClr val="002060"/>
                </a:solidFill>
              </a:rPr>
              <a:t>is not </a:t>
            </a:r>
            <a:r>
              <a:rPr lang="en-US" altLang="zh-CN" sz="2800" dirty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000" dirty="0" smtClean="0">
                <a:solidFill>
                  <a:srgbClr val="002060"/>
                </a:solidFill>
              </a:rPr>
              <a:t>, and if any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ab</a:t>
            </a:r>
            <a:r>
              <a:rPr lang="en-US" altLang="zh-CN" sz="3000" dirty="0" smtClean="0">
                <a:solidFill>
                  <a:schemeClr val="tx1"/>
                </a:solidFill>
              </a:rPr>
              <a:t>∈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p)</a:t>
            </a:r>
            <a:r>
              <a:rPr lang="en-US" altLang="zh-CN" sz="3000" dirty="0" smtClean="0">
                <a:solidFill>
                  <a:srgbClr val="002060"/>
                </a:solidFill>
              </a:rPr>
              <a:t>, </a:t>
            </a:r>
            <a:r>
              <a:rPr lang="en-US" altLang="zh-CN" sz="3000" dirty="0">
                <a:solidFill>
                  <a:srgbClr val="002060"/>
                </a:solidFill>
              </a:rPr>
              <a:t>then </a:t>
            </a:r>
            <a:r>
              <a:rPr lang="en-US" altLang="zh-CN" sz="3000" dirty="0" smtClean="0">
                <a:solidFill>
                  <a:schemeClr val="tx1"/>
                </a:solidFill>
              </a:rPr>
              <a:t>a∈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p)</a:t>
            </a:r>
            <a:r>
              <a:rPr lang="en-US" altLang="zh-CN" sz="30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>
                <a:solidFill>
                  <a:srgbClr val="002060"/>
                </a:solidFill>
              </a:rPr>
              <a:t>or </a:t>
            </a:r>
            <a:r>
              <a:rPr lang="en-US" altLang="zh-CN" sz="3000" dirty="0" smtClean="0">
                <a:solidFill>
                  <a:schemeClr val="tx1"/>
                </a:solidFill>
              </a:rPr>
              <a:t>b∈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</a:rPr>
              <a:t>p)</a:t>
            </a:r>
            <a:r>
              <a:rPr lang="en-US" altLang="zh-CN" sz="3000" dirty="0" smtClean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n-US" altLang="zh-CN" sz="3000" dirty="0" smtClean="0">
                <a:solidFill>
                  <a:srgbClr val="002060"/>
                </a:solidFill>
              </a:rPr>
              <a:t>If a composite number </a:t>
            </a:r>
            <a:r>
              <a:rPr lang="en-US" altLang="zh-CN" sz="3000" dirty="0" smtClean="0">
                <a:solidFill>
                  <a:schemeClr val="tx1"/>
                </a:solidFill>
              </a:rPr>
              <a:t>m=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ab</a:t>
            </a:r>
            <a:r>
              <a:rPr lang="en-US" altLang="zh-CN" sz="3000" dirty="0" smtClean="0">
                <a:solidFill>
                  <a:srgbClr val="002060"/>
                </a:solidFill>
              </a:rPr>
              <a:t> generates </a:t>
            </a:r>
            <a:r>
              <a:rPr lang="en-US" altLang="zh-CN" sz="3000" dirty="0" smtClean="0">
                <a:solidFill>
                  <a:schemeClr val="tx1"/>
                </a:solidFill>
              </a:rPr>
              <a:t>(m)</a:t>
            </a:r>
            <a:r>
              <a:rPr lang="en-US" altLang="zh-CN" sz="3000" dirty="0" smtClean="0">
                <a:solidFill>
                  <a:srgbClr val="002060"/>
                </a:solidFill>
              </a:rPr>
              <a:t>, both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000" dirty="0" smtClean="0">
                <a:solidFill>
                  <a:srgbClr val="002060"/>
                </a:solidFill>
              </a:rPr>
              <a:t> are not in </a:t>
            </a:r>
            <a:r>
              <a:rPr lang="en-US" altLang="zh-CN" sz="3000" dirty="0" smtClean="0">
                <a:solidFill>
                  <a:schemeClr val="tx1"/>
                </a:solidFill>
              </a:rPr>
              <a:t>(m)</a:t>
            </a:r>
            <a:r>
              <a:rPr lang="en-US" altLang="zh-CN" sz="30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altLang="zh-CN" sz="30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 Division Algorithm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多项式除法算法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be a commutative ring, let </a:t>
            </a:r>
            <a:r>
              <a:rPr lang="en-US" altLang="zh-CN" sz="3200" dirty="0">
                <a:solidFill>
                  <a:schemeClr val="tx1"/>
                </a:solidFill>
              </a:rPr>
              <a:t>f(x</a:t>
            </a:r>
            <a:r>
              <a:rPr lang="en-US" altLang="zh-CN" sz="3200" dirty="0" smtClean="0">
                <a:solidFill>
                  <a:schemeClr val="tx1"/>
                </a:solidFill>
              </a:rPr>
              <a:t>),g(x</a:t>
            </a:r>
            <a:r>
              <a:rPr lang="en-US" altLang="zh-CN" sz="3200" dirty="0">
                <a:solidFill>
                  <a:schemeClr val="tx1"/>
                </a:solidFill>
              </a:rPr>
              <a:t>)∈R[x</a:t>
            </a:r>
            <a:r>
              <a:rPr lang="en-US" altLang="zh-CN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and let the leading coefficient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be a unit in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There are polynomials </a:t>
            </a:r>
            <a:r>
              <a:rPr lang="en-US" altLang="zh-CN" sz="3200" dirty="0">
                <a:solidFill>
                  <a:schemeClr val="tx1"/>
                </a:solidFill>
              </a:rPr>
              <a:t>q(x</a:t>
            </a:r>
            <a:r>
              <a:rPr lang="en-US" altLang="zh-CN" sz="3200" dirty="0" smtClean="0">
                <a:solidFill>
                  <a:schemeClr val="tx1"/>
                </a:solidFill>
              </a:rPr>
              <a:t>),r(x</a:t>
            </a:r>
            <a:r>
              <a:rPr lang="en-US" altLang="zh-CN" sz="3200" dirty="0">
                <a:solidFill>
                  <a:schemeClr val="tx1"/>
                </a:solidFill>
              </a:rPr>
              <a:t>)∈R[x]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g(x</a:t>
            </a:r>
            <a:r>
              <a:rPr lang="en-US" altLang="zh-CN" sz="3200" dirty="0">
                <a:solidFill>
                  <a:schemeClr val="tx1"/>
                </a:solidFill>
              </a:rPr>
              <a:t>)=q(x)f(x)+r(x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where either </a:t>
            </a:r>
            <a:r>
              <a:rPr lang="en-US" altLang="zh-CN" sz="3200" dirty="0">
                <a:solidFill>
                  <a:schemeClr val="tx1"/>
                </a:solidFill>
              </a:rPr>
              <a:t>r(x)=0</a:t>
            </a:r>
            <a:r>
              <a:rPr lang="en-US" altLang="zh-CN" sz="3200" dirty="0">
                <a:solidFill>
                  <a:srgbClr val="002060"/>
                </a:solidFill>
              </a:rPr>
              <a:t> or 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(r)&lt;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(f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</a:t>
            </a:r>
            <a:r>
              <a:rPr lang="en-US" altLang="zh-CN" sz="3200" dirty="0" smtClean="0">
                <a:solidFill>
                  <a:srgbClr val="002060"/>
                </a:solidFill>
              </a:rPr>
              <a:t>an integral </a:t>
            </a:r>
            <a:r>
              <a:rPr lang="en-US" altLang="zh-CN" sz="3200" dirty="0">
                <a:solidFill>
                  <a:srgbClr val="002060"/>
                </a:solidFill>
              </a:rPr>
              <a:t>domain, then the polynomials </a:t>
            </a:r>
            <a:r>
              <a:rPr lang="en-US" altLang="zh-CN" sz="3200" dirty="0">
                <a:solidFill>
                  <a:schemeClr val="tx1"/>
                </a:solidFill>
              </a:rPr>
              <a:t>q(x)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r(x)</a:t>
            </a:r>
            <a:r>
              <a:rPr lang="en-US" altLang="zh-CN" sz="3200" dirty="0">
                <a:solidFill>
                  <a:srgbClr val="002060"/>
                </a:solidFill>
              </a:rPr>
              <a:t> in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are unique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2060"/>
                </a:solidFill>
              </a:rPr>
              <a:t>We denote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leading term </a:t>
            </a:r>
            <a:r>
              <a:rPr lang="en-US" altLang="zh-CN" sz="3200" dirty="0" smtClean="0">
                <a:solidFill>
                  <a:srgbClr val="002060"/>
                </a:solidFill>
              </a:rPr>
              <a:t>of a polynomial with degree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as 			</a:t>
            </a:r>
            <a:r>
              <a:rPr lang="en-US" altLang="zh-CN" sz="3200" dirty="0" smtClean="0">
                <a:solidFill>
                  <a:schemeClr val="tx1"/>
                </a:solidFill>
              </a:rPr>
              <a:t>LT(f)=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 Division Algorithm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多项式除法算法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let </a:t>
            </a:r>
            <a:r>
              <a:rPr lang="en-US" altLang="zh-CN" sz="3200" dirty="0">
                <a:solidFill>
                  <a:schemeClr val="tx1"/>
                </a:solidFill>
              </a:rPr>
              <a:t>LT(f)=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r=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polynomial with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the least degree </a:t>
            </a:r>
            <a:r>
              <a:rPr lang="en-US" altLang="zh-CN" sz="3200" dirty="0" smtClean="0">
                <a:solidFill>
                  <a:srgbClr val="002060"/>
                </a:solidFill>
              </a:rPr>
              <a:t>that satisfying </a:t>
            </a:r>
            <a:r>
              <a:rPr lang="en-US" altLang="zh-CN" sz="3200" dirty="0" smtClean="0">
                <a:solidFill>
                  <a:schemeClr val="tx1"/>
                </a:solidFill>
              </a:rPr>
              <a:t>g=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qf+r</a:t>
            </a:r>
            <a:r>
              <a:rPr lang="en-US" altLang="zh-CN" sz="3200" dirty="0" smtClean="0">
                <a:solidFill>
                  <a:srgbClr val="002060"/>
                </a:solidFill>
              </a:rPr>
              <a:t>,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LT(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</a:t>
            </a:r>
            <a:r>
              <a:rPr lang="en-US" altLang="zh-CN" sz="32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 err="1">
                <a:solidFill>
                  <a:schemeClr val="tx1"/>
                </a:solidFill>
              </a:rPr>
              <a:t>m≥n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h=r-t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</a:rPr>
              <a:t>m-n</a:t>
            </a:r>
            <a:r>
              <a:rPr lang="en-US" altLang="zh-CN" sz="3200" dirty="0" smtClean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rgbClr val="002060"/>
                </a:solidFill>
              </a:rPr>
              <a:t>, so </a:t>
            </a:r>
            <a:r>
              <a:rPr lang="en-US" altLang="zh-CN" sz="3200" dirty="0" smtClean="0">
                <a:solidFill>
                  <a:schemeClr val="tx1"/>
                </a:solidFill>
              </a:rPr>
              <a:t>g=(q+t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</a:rPr>
              <a:t>m-n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f+h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But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(h)&lt;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(r)</a:t>
            </a:r>
            <a:r>
              <a:rPr lang="en-US" altLang="zh-CN" sz="3200" dirty="0" smtClean="0">
                <a:solidFill>
                  <a:srgbClr val="002060"/>
                </a:solidFill>
              </a:rPr>
              <a:t>, contradicting that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the least degree.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Properties of Commutative Rings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交换环性质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606594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002060"/>
                </a:solidFill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</a:rPr>
              <a:t>0·a=0</a:t>
            </a:r>
            <a:r>
              <a:rPr lang="en-US" altLang="zh-CN" sz="2800" dirty="0" smtClean="0">
                <a:solidFill>
                  <a:srgbClr val="002060"/>
                </a:solidFill>
              </a:rPr>
              <a:t> for every number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a∈</a:t>
            </a:r>
            <a:r>
              <a:rPr lang="en-US" altLang="zh-CN" sz="2800" dirty="0" err="1">
                <a:solidFill>
                  <a:schemeClr val="tx1"/>
                </a:solidFill>
              </a:rPr>
              <a:t>R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2600" dirty="0" smtClean="0">
                <a:solidFill>
                  <a:schemeClr val="tx1"/>
                </a:solidFill>
              </a:rPr>
              <a:t>0 = 0 + 0</a:t>
            </a:r>
          </a:p>
          <a:p>
            <a:pPr lvl="1"/>
            <a:r>
              <a:rPr lang="en-US" altLang="zh-CN" sz="2600" dirty="0" smtClean="0">
                <a:solidFill>
                  <a:schemeClr val="tx1"/>
                </a:solidFill>
              </a:rPr>
              <a:t>0·a = (0+0)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</a:rPr>
              <a:t>·a = 0·a + 0·a</a:t>
            </a:r>
          </a:p>
          <a:p>
            <a:pPr lvl="1"/>
            <a:r>
              <a:rPr lang="en-US" altLang="zh-CN" sz="2600" dirty="0" smtClean="0">
                <a:solidFill>
                  <a:srgbClr val="002060"/>
                </a:solidFill>
              </a:rPr>
              <a:t>Add</a:t>
            </a:r>
            <a:r>
              <a:rPr lang="en-US" altLang="zh-CN" sz="2600" dirty="0" smtClean="0">
                <a:solidFill>
                  <a:schemeClr val="tx1"/>
                </a:solidFill>
              </a:rPr>
              <a:t> -(0·a) </a:t>
            </a:r>
            <a:r>
              <a:rPr lang="en-US" altLang="zh-CN" sz="2600" dirty="0" smtClean="0">
                <a:solidFill>
                  <a:srgbClr val="002060"/>
                </a:solidFill>
              </a:rPr>
              <a:t>to both sides of the equation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- if </a:t>
            </a:r>
            <a:r>
              <a:rPr lang="en-US" altLang="zh-CN" sz="2800" dirty="0" smtClean="0">
                <a:solidFill>
                  <a:schemeClr val="tx1"/>
                </a:solidFill>
              </a:rPr>
              <a:t>-a</a:t>
            </a:r>
            <a:r>
              <a:rPr lang="en-US" altLang="zh-CN" sz="2800" dirty="0" smtClean="0">
                <a:solidFill>
                  <a:srgbClr val="002060"/>
                </a:solidFill>
              </a:rPr>
              <a:t> is a number satisfying 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a+a</a:t>
            </a:r>
            <a:r>
              <a:rPr lang="en-US" altLang="zh-CN" sz="2800" dirty="0" smtClean="0">
                <a:solidFill>
                  <a:schemeClr val="tx1"/>
                </a:solidFill>
              </a:rPr>
              <a:t>=0</a:t>
            </a:r>
            <a:r>
              <a:rPr lang="en-US" altLang="zh-CN" sz="28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2800" dirty="0" smtClean="0">
                <a:solidFill>
                  <a:schemeClr val="tx1"/>
                </a:solidFill>
              </a:rPr>
              <a:t>(-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</a:rPr>
              <a:t>)·(-a) = a 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CN" sz="2600" dirty="0" smtClean="0">
                <a:solidFill>
                  <a:schemeClr val="tx1"/>
                </a:solidFill>
              </a:rPr>
              <a:t>(-1 + 1)</a:t>
            </a:r>
            <a:r>
              <a:rPr lang="en-US" altLang="zh-CN" sz="2600" dirty="0">
                <a:solidFill>
                  <a:schemeClr val="tx1"/>
                </a:solidFill>
              </a:rPr>
              <a:t> ·</a:t>
            </a:r>
            <a:r>
              <a:rPr lang="en-US" altLang="zh-CN" sz="2600" dirty="0" smtClean="0">
                <a:solidFill>
                  <a:schemeClr val="tx1"/>
                </a:solidFill>
              </a:rPr>
              <a:t>(-a) = </a:t>
            </a:r>
            <a:r>
              <a:rPr lang="en-US" altLang="zh-CN" sz="2600" dirty="0">
                <a:solidFill>
                  <a:schemeClr val="tx1"/>
                </a:solidFill>
              </a:rPr>
              <a:t>(-1)·(-a) </a:t>
            </a:r>
            <a:r>
              <a:rPr lang="en-US" altLang="zh-CN" sz="2600" dirty="0" smtClean="0">
                <a:solidFill>
                  <a:schemeClr val="tx1"/>
                </a:solidFill>
              </a:rPr>
              <a:t>+ (-</a:t>
            </a:r>
            <a:r>
              <a:rPr lang="en-US" altLang="zh-CN" sz="2600" dirty="0">
                <a:solidFill>
                  <a:schemeClr val="tx1"/>
                </a:solidFill>
              </a:rPr>
              <a:t>a</a:t>
            </a:r>
            <a:r>
              <a:rPr lang="en-US" altLang="zh-CN" sz="26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sz="2600" dirty="0" smtClean="0">
                <a:solidFill>
                  <a:srgbClr val="002060"/>
                </a:solidFill>
              </a:rPr>
              <a:t>Note the left side is </a:t>
            </a:r>
            <a:r>
              <a:rPr lang="en-US" altLang="zh-CN" sz="2600" dirty="0" smtClean="0">
                <a:solidFill>
                  <a:schemeClr val="tx1"/>
                </a:solidFill>
              </a:rPr>
              <a:t>0</a:t>
            </a:r>
            <a:r>
              <a:rPr lang="en-US" altLang="zh-CN" sz="2600" dirty="0" smtClean="0">
                <a:solidFill>
                  <a:srgbClr val="002060"/>
                </a:solidFill>
              </a:rPr>
              <a:t>. Add </a:t>
            </a:r>
            <a:r>
              <a:rPr lang="en-US" altLang="zh-CN" sz="2600" dirty="0" smtClean="0">
                <a:solidFill>
                  <a:schemeClr val="tx1"/>
                </a:solidFill>
              </a:rPr>
              <a:t>a </a:t>
            </a:r>
            <a:r>
              <a:rPr lang="en-US" altLang="zh-CN" sz="2600" dirty="0" smtClean="0">
                <a:solidFill>
                  <a:srgbClr val="002060"/>
                </a:solidFill>
              </a:rPr>
              <a:t>to both sides.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- </a:t>
            </a:r>
            <a:r>
              <a:rPr lang="en-US" altLang="zh-CN" sz="2800" dirty="0">
                <a:solidFill>
                  <a:schemeClr val="tx1"/>
                </a:solidFill>
              </a:rPr>
              <a:t>(-1</a:t>
            </a:r>
            <a:r>
              <a:rPr lang="en-US" altLang="zh-CN" sz="2800" dirty="0" smtClean="0">
                <a:solidFill>
                  <a:schemeClr val="tx1"/>
                </a:solidFill>
              </a:rPr>
              <a:t>)·a </a:t>
            </a:r>
            <a:r>
              <a:rPr lang="en-US" altLang="zh-CN" sz="2800" dirty="0">
                <a:solidFill>
                  <a:schemeClr val="tx1"/>
                </a:solidFill>
              </a:rPr>
              <a:t>= -</a:t>
            </a:r>
            <a:r>
              <a:rPr lang="en-US" altLang="zh-CN" sz="2800" dirty="0" smtClean="0">
                <a:solidFill>
                  <a:schemeClr val="tx1"/>
                </a:solidFill>
              </a:rPr>
              <a:t>a </a:t>
            </a:r>
            <a:r>
              <a:rPr lang="en-US" altLang="zh-CN" sz="2800" dirty="0" smtClean="0">
                <a:solidFill>
                  <a:srgbClr val="002060"/>
                </a:solidFill>
              </a:rPr>
              <a:t>for every member </a:t>
            </a:r>
            <a:r>
              <a:rPr lang="en-US" altLang="zh-CN" sz="2800" dirty="0" err="1">
                <a:solidFill>
                  <a:schemeClr val="tx1"/>
                </a:solidFill>
              </a:rPr>
              <a:t>a∈R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- </a:t>
            </a:r>
            <a:r>
              <a:rPr lang="en-US" altLang="zh-CN" sz="2800" dirty="0" smtClean="0">
                <a:solidFill>
                  <a:schemeClr val="tx1"/>
                </a:solidFill>
              </a:rPr>
              <a:t>a-b</a:t>
            </a:r>
            <a:r>
              <a:rPr lang="en-US" altLang="zh-CN" sz="2800" dirty="0" smtClean="0">
                <a:solidFill>
                  <a:srgbClr val="002060"/>
                </a:solidFill>
              </a:rPr>
              <a:t> for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a,b∈R</a:t>
            </a:r>
            <a:r>
              <a:rPr lang="en-US" altLang="zh-CN" sz="2800" dirty="0" smtClean="0">
                <a:solidFill>
                  <a:srgbClr val="002060"/>
                </a:solidFill>
              </a:rPr>
              <a:t> is defined as </a:t>
            </a:r>
            <a:r>
              <a:rPr lang="en-US" altLang="zh-CN" sz="2800" dirty="0" smtClean="0">
                <a:solidFill>
                  <a:schemeClr val="tx1"/>
                </a:solidFill>
              </a:rPr>
              <a:t>a+(-b) 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Polynomial Division Algorithm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多项式除法算法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(ii) let </a:t>
            </a:r>
            <a:r>
              <a:rPr lang="en-US" altLang="zh-CN" sz="3200" dirty="0" smtClean="0">
                <a:solidFill>
                  <a:schemeClr val="tx1"/>
                </a:solidFill>
              </a:rPr>
              <a:t>g=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q'f+r</a:t>
            </a:r>
            <a:r>
              <a:rPr lang="en-US" altLang="zh-CN" sz="3200" dirty="0" smtClean="0">
                <a:solidFill>
                  <a:schemeClr val="tx1"/>
                </a:solidFill>
              </a:rPr>
              <a:t>'</a:t>
            </a:r>
            <a:r>
              <a:rPr lang="en-US" altLang="zh-CN" sz="3200" dirty="0" smtClean="0">
                <a:solidFill>
                  <a:srgbClr val="002060"/>
                </a:solidFill>
              </a:rPr>
              <a:t>, so </a:t>
            </a:r>
            <a:r>
              <a:rPr lang="en-US" altLang="zh-CN" sz="3200" dirty="0" smtClean="0">
                <a:solidFill>
                  <a:schemeClr val="tx1"/>
                </a:solidFill>
              </a:rPr>
              <a:t>(q-q</a:t>
            </a:r>
            <a:r>
              <a:rPr lang="en-US" altLang="zh-CN" sz="3200" dirty="0">
                <a:solidFill>
                  <a:schemeClr val="tx1"/>
                </a:solidFill>
              </a:rPr>
              <a:t>'</a:t>
            </a:r>
            <a:r>
              <a:rPr lang="en-US" altLang="zh-CN" sz="3200" dirty="0" smtClean="0">
                <a:solidFill>
                  <a:schemeClr val="tx1"/>
                </a:solidFill>
              </a:rPr>
              <a:t>)f=r-r'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err="1">
                <a:solidFill>
                  <a:schemeClr val="tx1"/>
                </a:solidFill>
              </a:rPr>
              <a:t>r≠r</a:t>
            </a:r>
            <a:r>
              <a:rPr lang="en-US" altLang="zh-CN" sz="3200" dirty="0" smtClean="0">
                <a:solidFill>
                  <a:schemeClr val="tx1"/>
                </a:solidFill>
              </a:rPr>
              <a:t>'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>
                <a:solidFill>
                  <a:schemeClr val="tx1"/>
                </a:solidFill>
              </a:rPr>
              <a:t>((q-q</a:t>
            </a:r>
            <a:r>
              <a:rPr lang="en-US" altLang="zh-CN" sz="3200" dirty="0" smtClean="0">
                <a:solidFill>
                  <a:schemeClr val="tx1"/>
                </a:solidFill>
              </a:rPr>
              <a:t>')</a:t>
            </a:r>
            <a:r>
              <a:rPr lang="en-US" altLang="zh-CN" sz="3200" dirty="0">
                <a:solidFill>
                  <a:schemeClr val="tx1"/>
                </a:solidFill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</a:rPr>
              <a:t>)≥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(f)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while </a:t>
            </a:r>
            <a:r>
              <a:rPr lang="en-US" altLang="zh-CN" sz="3200" dirty="0" err="1">
                <a:solidFill>
                  <a:schemeClr val="tx1"/>
                </a:solidFill>
              </a:rPr>
              <a:t>deg</a:t>
            </a:r>
            <a:r>
              <a:rPr lang="en-US" altLang="zh-CN" sz="3200">
                <a:solidFill>
                  <a:schemeClr val="tx1"/>
                </a:solidFill>
              </a:rPr>
              <a:t>(r-r</a:t>
            </a:r>
            <a:r>
              <a:rPr lang="en-US" altLang="zh-CN" sz="3200" smtClean="0">
                <a:solidFill>
                  <a:schemeClr val="tx1"/>
                </a:solidFill>
              </a:rPr>
              <a:t>')&lt;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(f)</a:t>
            </a:r>
            <a:r>
              <a:rPr lang="en-US" altLang="zh-CN" sz="3200" dirty="0" smtClean="0">
                <a:solidFill>
                  <a:srgbClr val="002060"/>
                </a:solidFill>
              </a:rPr>
              <a:t>, a contradiction. 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q(x) </a:t>
            </a:r>
            <a:r>
              <a:rPr lang="en-US" altLang="zh-CN" sz="3200" dirty="0" smtClean="0">
                <a:solidFill>
                  <a:srgbClr val="002060"/>
                </a:solidFill>
              </a:rPr>
              <a:t>is the quotient (</a:t>
            </a:r>
            <a:r>
              <a:rPr lang="zh-CN" altLang="en-US" sz="3200" dirty="0" smtClean="0">
                <a:solidFill>
                  <a:srgbClr val="002060"/>
                </a:solidFill>
              </a:rPr>
              <a:t>商</a:t>
            </a:r>
            <a:r>
              <a:rPr lang="en-US" altLang="zh-CN" sz="3200" dirty="0" smtClean="0">
                <a:solidFill>
                  <a:srgbClr val="002060"/>
                </a:solidFill>
              </a:rPr>
              <a:t>),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r(x) </a:t>
            </a:r>
            <a:r>
              <a:rPr lang="en-US" altLang="zh-CN" sz="3200" dirty="0" smtClean="0">
                <a:solidFill>
                  <a:srgbClr val="002060"/>
                </a:solidFill>
              </a:rPr>
              <a:t>is the remainder (</a:t>
            </a:r>
            <a:r>
              <a:rPr lang="zh-CN" altLang="en-US" sz="3200" dirty="0">
                <a:solidFill>
                  <a:srgbClr val="002060"/>
                </a:solidFill>
              </a:rPr>
              <a:t>余数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Roots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多项式的根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f(x</a:t>
            </a:r>
            <a:r>
              <a:rPr lang="en-US" altLang="zh-CN" sz="3200" dirty="0" smtClean="0">
                <a:solidFill>
                  <a:schemeClr val="tx1"/>
                </a:solidFill>
              </a:rPr>
              <a:t>)∈</a:t>
            </a:r>
            <a:r>
              <a:rPr lang="en-US" altLang="zh-CN" sz="3200" dirty="0">
                <a:solidFill>
                  <a:schemeClr val="tx1"/>
                </a:solidFill>
              </a:rPr>
              <a:t>k[x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</a:t>
            </a:r>
            <a:r>
              <a:rPr lang="en-US" altLang="zh-CN" sz="3200" dirty="0" smtClean="0">
                <a:solidFill>
                  <a:schemeClr val="tx1"/>
                </a:solidFill>
              </a:rPr>
              <a:t> k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field, then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root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>
                <a:solidFill>
                  <a:schemeClr val="tx1"/>
                </a:solidFill>
              </a:rPr>
              <a:t>f(x) </a:t>
            </a:r>
            <a:r>
              <a:rPr lang="en-US" altLang="zh-CN" sz="3200" dirty="0" smtClean="0">
                <a:solidFill>
                  <a:srgbClr val="002060"/>
                </a:solidFill>
              </a:rPr>
              <a:t>in</a:t>
            </a:r>
            <a:r>
              <a:rPr lang="en-US" altLang="zh-CN" sz="3200" dirty="0" smtClean="0">
                <a:solidFill>
                  <a:schemeClr val="tx1"/>
                </a:solidFill>
              </a:rPr>
              <a:t> k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an </a:t>
            </a:r>
            <a:r>
              <a:rPr lang="en-US" altLang="zh-CN" sz="3200" dirty="0">
                <a:solidFill>
                  <a:srgbClr val="002060"/>
                </a:solidFill>
              </a:rPr>
              <a:t>element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a∈k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</a:t>
            </a:r>
            <a:r>
              <a:rPr lang="en-US" altLang="zh-CN" sz="3200" dirty="0" smtClean="0">
                <a:solidFill>
                  <a:schemeClr val="tx1"/>
                </a:solidFill>
              </a:rPr>
              <a:t> f(a)=0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>
                <a:solidFill>
                  <a:srgbClr val="002060"/>
                </a:solidFill>
              </a:rPr>
              <a:t>any </a:t>
            </a:r>
            <a:r>
              <a:rPr lang="en-US" altLang="zh-CN" sz="3200" dirty="0" err="1">
                <a:solidFill>
                  <a:schemeClr val="tx1"/>
                </a:solidFill>
              </a:rPr>
              <a:t>a∈k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there is a </a:t>
            </a:r>
            <a:r>
              <a:rPr lang="en-US" altLang="zh-CN" sz="3200" dirty="0" smtClean="0">
                <a:solidFill>
                  <a:schemeClr val="tx1"/>
                </a:solidFill>
              </a:rPr>
              <a:t>q(x</a:t>
            </a:r>
            <a:r>
              <a:rPr lang="en-US" altLang="zh-CN" sz="3200" dirty="0">
                <a:solidFill>
                  <a:schemeClr val="tx1"/>
                </a:solidFill>
              </a:rPr>
              <a:t>)∈k[x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f(x)=q(x)(x-a)+f(a)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(division algorithm, evaluating </a:t>
            </a:r>
            <a:r>
              <a:rPr lang="en-US" altLang="zh-CN" sz="3200" dirty="0" smtClean="0">
                <a:solidFill>
                  <a:schemeClr val="tx1"/>
                </a:solidFill>
              </a:rPr>
              <a:t>x=a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 err="1">
                <a:solidFill>
                  <a:schemeClr val="tx1"/>
                </a:solidFill>
              </a:rPr>
              <a:t>a∈k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root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chemeClr val="tx1"/>
                </a:solidFill>
              </a:rPr>
              <a:t> x-a </a:t>
            </a:r>
            <a:r>
              <a:rPr lang="en-US" altLang="zh-CN" sz="3200" dirty="0" smtClean="0">
                <a:solidFill>
                  <a:srgbClr val="002060"/>
                </a:solidFill>
              </a:rPr>
              <a:t>divides</a:t>
            </a:r>
            <a:r>
              <a:rPr lang="en-US" altLang="zh-CN" sz="3200" dirty="0" smtClean="0">
                <a:solidFill>
                  <a:schemeClr val="tx1"/>
                </a:solidFill>
              </a:rPr>
              <a:t> f(x) </a:t>
            </a:r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chemeClr val="tx1"/>
                </a:solidFill>
              </a:rPr>
              <a:t>f(x)=q(x)(x-a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Roots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多项式的根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be a field and let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)∈k[x</a:t>
            </a:r>
            <a:r>
              <a:rPr lang="en-US" altLang="zh-CN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If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has degree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has at most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 roots in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has degree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, ... , 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 err="1">
                <a:solidFill>
                  <a:schemeClr val="tx1"/>
                </a:solidFill>
              </a:rPr>
              <a:t>∈k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are distinct roots of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in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, then there is </a:t>
            </a:r>
            <a:r>
              <a:rPr lang="en-US" altLang="zh-CN" sz="3200" dirty="0" err="1">
                <a:solidFill>
                  <a:schemeClr val="tx1"/>
                </a:solidFill>
              </a:rPr>
              <a:t>c∈k</a:t>
            </a:r>
            <a:r>
              <a:rPr lang="en-US" altLang="zh-CN" sz="3200" dirty="0">
                <a:solidFill>
                  <a:srgbClr val="002060"/>
                </a:solidFill>
              </a:rPr>
              <a:t> and a </a:t>
            </a:r>
            <a:r>
              <a:rPr lang="en-US" altLang="zh-CN" sz="3200" dirty="0" smtClean="0">
                <a:solidFill>
                  <a:srgbClr val="002060"/>
                </a:solidFill>
              </a:rPr>
              <a:t>factorization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 = c(x −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· · ·(x − a</a:t>
            </a:r>
            <a:r>
              <a:rPr lang="en-US" altLang="zh-CN" sz="3200" baseline="-25000" dirty="0">
                <a:solidFill>
                  <a:schemeClr val="tx1"/>
                </a:solidFill>
              </a:rPr>
              <a:t>n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(we can use math-induction and </a:t>
            </a:r>
            <a:r>
              <a:rPr lang="en-US" altLang="zh-CN" sz="3200" dirty="0">
                <a:solidFill>
                  <a:schemeClr val="tx1"/>
                </a:solidFill>
              </a:rPr>
              <a:t>f(x)=q(x)(</a:t>
            </a:r>
            <a:r>
              <a:rPr lang="en-US" altLang="zh-CN" sz="3200" dirty="0" smtClean="0">
                <a:solidFill>
                  <a:schemeClr val="tx1"/>
                </a:solidFill>
              </a:rPr>
              <a:t>x-a)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root)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GCD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多项式的最大公约式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308657" cy="445592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Define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linear combination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</a:rPr>
              <a:t>f(x),</a:t>
            </a:r>
            <a:r>
              <a:rPr lang="en-US" altLang="zh-CN" sz="3200" dirty="0">
                <a:solidFill>
                  <a:schemeClr val="tx1"/>
                </a:solidFill>
              </a:rPr>
              <a:t>g(x</a:t>
            </a:r>
            <a:r>
              <a:rPr lang="en-US" altLang="zh-CN" sz="3200" dirty="0" smtClean="0">
                <a:solidFill>
                  <a:schemeClr val="tx1"/>
                </a:solidFill>
              </a:rPr>
              <a:t>)∈k[x] 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field:    </a:t>
            </a:r>
            <a:r>
              <a:rPr lang="en-US" altLang="zh-CN" sz="3200" dirty="0" smtClean="0">
                <a:solidFill>
                  <a:schemeClr val="tx1"/>
                </a:solidFill>
              </a:rPr>
              <a:t>h(x) = s(x)f(x)+t(x)g(x) </a:t>
            </a:r>
            <a:r>
              <a:rPr lang="en-US" altLang="zh-CN" sz="3200" dirty="0" smtClean="0">
                <a:solidFill>
                  <a:srgbClr val="002060"/>
                </a:solidFill>
              </a:rPr>
              <a:t>,    </a:t>
            </a:r>
            <a:r>
              <a:rPr lang="en-US" altLang="zh-CN" sz="3200" dirty="0" smtClean="0">
                <a:solidFill>
                  <a:schemeClr val="tx1"/>
                </a:solidFill>
              </a:rPr>
              <a:t>s(x),t(x</a:t>
            </a:r>
            <a:r>
              <a:rPr lang="en-US" altLang="zh-CN" sz="3200" dirty="0">
                <a:solidFill>
                  <a:schemeClr val="tx1"/>
                </a:solidFill>
              </a:rPr>
              <a:t>)∈k[x]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10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A general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>
                <a:solidFill>
                  <a:schemeClr val="tx1"/>
                </a:solidFill>
              </a:rPr>
              <a:t>f(x)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g(x)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linear combination of them.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I={</a:t>
            </a:r>
            <a:r>
              <a:rPr lang="en-US" altLang="zh-CN" sz="3200" dirty="0">
                <a:solidFill>
                  <a:schemeClr val="tx1"/>
                </a:solidFill>
              </a:rPr>
              <a:t>s(x)f(x)+t(x)g(x</a:t>
            </a:r>
            <a:r>
              <a:rPr lang="en-US" altLang="zh-CN" sz="3200" dirty="0" smtClean="0">
                <a:solidFill>
                  <a:schemeClr val="tx1"/>
                </a:solidFill>
              </a:rPr>
              <a:t>), s(x</a:t>
            </a:r>
            <a:r>
              <a:rPr lang="en-US" altLang="zh-CN" sz="3200" dirty="0">
                <a:solidFill>
                  <a:schemeClr val="tx1"/>
                </a:solidFill>
              </a:rPr>
              <a:t>),t(x)∈k[x</a:t>
            </a:r>
            <a:r>
              <a:rPr lang="en-US" altLang="zh-CN" sz="3200" dirty="0" smtClean="0">
                <a:solidFill>
                  <a:schemeClr val="tx1"/>
                </a:solidFill>
              </a:rPr>
              <a:t>]}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f(x)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g(x)</a:t>
            </a:r>
            <a:r>
              <a:rPr lang="en-US" altLang="zh-CN" sz="3200" dirty="0">
                <a:solidFill>
                  <a:srgbClr val="002060"/>
                </a:solidFill>
              </a:rPr>
              <a:t> are </a:t>
            </a:r>
            <a:r>
              <a:rPr lang="en-US" altLang="zh-CN" sz="3200" dirty="0" smtClean="0">
                <a:solidFill>
                  <a:srgbClr val="002060"/>
                </a:solidFill>
              </a:rPr>
              <a:t>in </a:t>
            </a:r>
            <a:r>
              <a:rPr lang="en-US" altLang="zh-CN" sz="32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 Consider a </a:t>
            </a:r>
            <a:r>
              <a:rPr lang="en-US" altLang="zh-CN" sz="3200" dirty="0" smtClean="0">
                <a:solidFill>
                  <a:schemeClr val="tx1"/>
                </a:solidFill>
              </a:rPr>
              <a:t>d(x)∈I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the least degree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 division algorithm gives </a:t>
            </a:r>
            <a:r>
              <a:rPr lang="en-US" altLang="zh-CN" sz="3200" dirty="0" smtClean="0">
                <a:solidFill>
                  <a:schemeClr val="tx1"/>
                </a:solidFill>
              </a:rPr>
              <a:t>f=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qd+r</a:t>
            </a:r>
            <a:r>
              <a:rPr lang="en-US" altLang="zh-CN" sz="3200" dirty="0" smtClean="0">
                <a:solidFill>
                  <a:srgbClr val="002060"/>
                </a:solidFill>
              </a:rPr>
              <a:t> . </a:t>
            </a: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r≠0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it must have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(r)&lt;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(d)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r=f-q(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sf+tg</a:t>
            </a:r>
            <a:r>
              <a:rPr lang="en-US" altLang="zh-CN" sz="3200" dirty="0" smtClean="0">
                <a:solidFill>
                  <a:schemeClr val="tx1"/>
                </a:solidFill>
              </a:rPr>
              <a:t>)∈I</a:t>
            </a:r>
            <a:r>
              <a:rPr lang="en-US" altLang="zh-CN" sz="3200" dirty="0" smtClean="0">
                <a:solidFill>
                  <a:srgbClr val="002060"/>
                </a:solidFill>
              </a:rPr>
              <a:t>, contradicting </a:t>
            </a:r>
            <a:r>
              <a:rPr lang="en-US" altLang="zh-CN" sz="3200" dirty="0" smtClean="0">
                <a:solidFill>
                  <a:schemeClr val="tx1"/>
                </a:solidFill>
              </a:rPr>
              <a:t>d</a:t>
            </a:r>
            <a:r>
              <a:rPr lang="en-US" altLang="zh-CN" sz="3200" dirty="0" smtClean="0">
                <a:solidFill>
                  <a:srgbClr val="002060"/>
                </a:solidFill>
              </a:rPr>
              <a:t> having </a:t>
            </a:r>
            <a:r>
              <a:rPr lang="en-US" altLang="zh-CN" sz="3200" dirty="0">
                <a:solidFill>
                  <a:srgbClr val="002060"/>
                </a:solidFill>
              </a:rPr>
              <a:t>the least degree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GCD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多项式的最大公约式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308657" cy="445592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of</a:t>
            </a:r>
            <a:r>
              <a:rPr lang="en-US" altLang="zh-CN" sz="3200" dirty="0">
                <a:solidFill>
                  <a:schemeClr val="tx1"/>
                </a:solidFill>
              </a:rPr>
              <a:t> f(x),g(x)∈k[x] </a:t>
            </a:r>
            <a:r>
              <a:rPr lang="en-US" altLang="zh-CN" sz="3200" dirty="0">
                <a:solidFill>
                  <a:srgbClr val="002060"/>
                </a:solidFill>
              </a:rPr>
              <a:t>, where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is a </a:t>
            </a:r>
            <a:r>
              <a:rPr lang="en-US" altLang="zh-CN" sz="3200" dirty="0" smtClean="0">
                <a:solidFill>
                  <a:srgbClr val="002060"/>
                </a:solidFill>
              </a:rPr>
              <a:t>field, is defined to be </a:t>
            </a:r>
            <a:r>
              <a:rPr lang="en-US" altLang="zh-CN" sz="3200" i="1" dirty="0" err="1" smtClean="0">
                <a:solidFill>
                  <a:srgbClr val="002060"/>
                </a:solidFill>
              </a:rPr>
              <a:t>monic</a:t>
            </a:r>
            <a:r>
              <a:rPr lang="en-US" altLang="zh-CN" sz="3200" dirty="0" smtClean="0">
                <a:solidFill>
                  <a:srgbClr val="002060"/>
                </a:solidFill>
              </a:rPr>
              <a:t> if one of them is not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and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otherwise.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- A monic common divisor </a:t>
            </a:r>
            <a:r>
              <a:rPr lang="en-US" altLang="zh-CN" sz="3200" dirty="0">
                <a:solidFill>
                  <a:schemeClr val="tx1"/>
                </a:solidFill>
              </a:rPr>
              <a:t>d(x)</a:t>
            </a:r>
            <a:r>
              <a:rPr lang="en-US" altLang="zh-CN" sz="3200" dirty="0">
                <a:solidFill>
                  <a:srgbClr val="002060"/>
                </a:solidFill>
              </a:rPr>
              <a:t> is the </a:t>
            </a:r>
            <a:r>
              <a:rPr lang="en-US" altLang="zh-CN" sz="3200" dirty="0" err="1">
                <a:solidFill>
                  <a:srgbClr val="002060"/>
                </a:solidFill>
              </a:rPr>
              <a:t>gcd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d(x)</a:t>
            </a:r>
            <a:r>
              <a:rPr lang="en-US" altLang="zh-CN" sz="3200" dirty="0">
                <a:solidFill>
                  <a:srgbClr val="002060"/>
                </a:solidFill>
              </a:rPr>
              <a:t> is divisible by every common divisor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- Every two polynomials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g(x)</a:t>
            </a:r>
            <a:r>
              <a:rPr lang="en-US" altLang="zh-CN" sz="3200" dirty="0">
                <a:solidFill>
                  <a:srgbClr val="002060"/>
                </a:solidFill>
              </a:rPr>
              <a:t> have a unique </a:t>
            </a:r>
            <a:r>
              <a:rPr lang="en-US" altLang="zh-CN" sz="3200" dirty="0" err="1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k[x]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 </a:t>
            </a:r>
            <a:r>
              <a:rPr lang="en-US" altLang="zh-CN" sz="3200" dirty="0">
                <a:solidFill>
                  <a:srgbClr val="002060"/>
                </a:solidFill>
              </a:rPr>
              <a:t>⇒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a|b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err="1">
                <a:solidFill>
                  <a:schemeClr val="tx1"/>
                </a:solidFill>
              </a:rPr>
              <a:t>b|a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iff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∃</a:t>
            </a:r>
            <a:r>
              <a:rPr lang="en-US" altLang="zh-CN" sz="3200" dirty="0" smtClean="0">
                <a:solidFill>
                  <a:srgbClr val="002060"/>
                </a:solidFill>
              </a:rPr>
              <a:t> unit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u∈k</a:t>
            </a:r>
            <a:r>
              <a:rPr lang="en-US" altLang="zh-CN" sz="3200" dirty="0" smtClean="0">
                <a:solidFill>
                  <a:schemeClr val="tx1"/>
                </a:solidFill>
              </a:rPr>
              <a:t>[x</a:t>
            </a:r>
            <a:r>
              <a:rPr lang="en-US" altLang="zh-CN" sz="3200" dirty="0">
                <a:solidFill>
                  <a:schemeClr val="tx1"/>
                </a:solidFill>
              </a:rPr>
              <a:t>]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ua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⇒ </a:t>
            </a:r>
            <a:r>
              <a:rPr lang="en-US" altLang="zh-CN" sz="3200" dirty="0" smtClean="0">
                <a:solidFill>
                  <a:schemeClr val="tx1"/>
                </a:solidFill>
              </a:rPr>
              <a:t>u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to be </a:t>
            </a:r>
            <a:r>
              <a:rPr lang="en-US" altLang="zh-CN" sz="3200" dirty="0" smtClean="0">
                <a:solidFill>
                  <a:schemeClr val="tx1"/>
                </a:solidFill>
              </a:rPr>
              <a:t>(w,0,0,…) </a:t>
            </a:r>
            <a:r>
              <a:rPr lang="en-US" altLang="zh-CN" sz="3200" dirty="0" smtClean="0">
                <a:solidFill>
                  <a:srgbClr val="002060"/>
                </a:solidFill>
              </a:rPr>
              <a:t>, a nonzero constant, but 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defined to be monic.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GCD of Polynomials: examples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308657" cy="445592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Find 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the corresponding linear combination coefficients of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f(x</a:t>
            </a:r>
            <a:r>
              <a:rPr lang="en-US" altLang="zh-CN" sz="3200" dirty="0" smtClean="0">
                <a:solidFill>
                  <a:schemeClr val="tx1"/>
                </a:solidFill>
              </a:rPr>
              <a:t>)=x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</a:rPr>
              <a:t>-x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-x+1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g(x)=x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</a:rPr>
              <a:t>+4x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+x-6</a:t>
            </a:r>
            <a:r>
              <a:rPr lang="en-US" altLang="zh-CN" sz="3200" dirty="0">
                <a:solidFill>
                  <a:srgbClr val="002060"/>
                </a:solidFill>
              </a:rPr>
              <a:t> in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200" dirty="0">
                <a:solidFill>
                  <a:schemeClr val="tx1"/>
                </a:solidFill>
              </a:rPr>
              <a:t>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Thus 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monic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is </a:t>
            </a:r>
            <a:r>
              <a:rPr lang="en-US" altLang="zh-CN" sz="3200" dirty="0" smtClean="0">
                <a:solidFill>
                  <a:schemeClr val="tx1"/>
                </a:solidFill>
              </a:rPr>
              <a:t>x-1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07" y="2959776"/>
            <a:ext cx="8623346" cy="22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GCD of Polynomials: examples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308657" cy="4455920"/>
          </a:xfrm>
        </p:spPr>
        <p:txBody>
          <a:bodyPr>
            <a:normAutofit/>
          </a:bodyPr>
          <a:lstStyle/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Thus we get the polynomial coefficients.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02" y="1965166"/>
            <a:ext cx="6523612" cy="25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Ideals of Polynomials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多项式的理想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308657" cy="456821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is a field, then every ideal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in </a:t>
            </a:r>
            <a:r>
              <a:rPr lang="en-US" altLang="zh-CN" sz="3200" dirty="0">
                <a:solidFill>
                  <a:schemeClr val="tx1"/>
                </a:solidFill>
              </a:rPr>
              <a:t>k[x]</a:t>
            </a:r>
            <a:r>
              <a:rPr lang="en-US" altLang="zh-CN" sz="3200" dirty="0">
                <a:solidFill>
                  <a:srgbClr val="002060"/>
                </a:solidFill>
              </a:rPr>
              <a:t> is a principal ideal.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≠</a:t>
            </a:r>
            <a:r>
              <a:rPr lang="en-US" altLang="zh-CN" sz="3200" dirty="0">
                <a:solidFill>
                  <a:schemeClr val="tx1"/>
                </a:solidFill>
              </a:rPr>
              <a:t>{0}</a:t>
            </a:r>
            <a:r>
              <a:rPr lang="en-US" altLang="zh-CN" sz="3200" dirty="0">
                <a:solidFill>
                  <a:srgbClr val="002060"/>
                </a:solidFill>
              </a:rPr>
              <a:t>, there is a monic polynomial that generates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Choose the </a:t>
            </a:r>
            <a:r>
              <a:rPr lang="en-US" altLang="zh-CN" sz="3200" dirty="0">
                <a:solidFill>
                  <a:srgbClr val="002060"/>
                </a:solidFill>
              </a:rPr>
              <a:t>monic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the least degree. Every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must have </a:t>
            </a:r>
            <a:r>
              <a:rPr lang="en-US" altLang="zh-CN" sz="3200" dirty="0" smtClean="0">
                <a:solidFill>
                  <a:schemeClr val="tx1"/>
                </a:solidFill>
              </a:rPr>
              <a:t>f=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qd+r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r>
              <a:rPr lang="en-US" altLang="zh-CN" sz="3200" dirty="0" smtClean="0">
                <a:solidFill>
                  <a:srgbClr val="002060"/>
                </a:solidFill>
              </a:rPr>
              <a:t> Prove that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in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by definition of the ideal. </a:t>
            </a:r>
            <a:r>
              <a:rPr lang="en-US" altLang="zh-CN" sz="3200" dirty="0" smtClean="0">
                <a:solidFill>
                  <a:schemeClr val="tx1"/>
                </a:solidFill>
              </a:rPr>
              <a:t>d</a:t>
            </a:r>
            <a:r>
              <a:rPr lang="en-US" altLang="zh-CN" sz="3200" dirty="0" smtClean="0">
                <a:solidFill>
                  <a:srgbClr val="002060"/>
                </a:solidFill>
              </a:rPr>
              <a:t> having the least degree makes </a:t>
            </a:r>
            <a:r>
              <a:rPr lang="en-US" altLang="zh-CN" sz="3200" dirty="0" smtClean="0">
                <a:solidFill>
                  <a:schemeClr val="tx1"/>
                </a:solidFill>
              </a:rPr>
              <a:t>r=0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Principal ideal domain </a:t>
            </a:r>
            <a:r>
              <a:rPr lang="en-US" altLang="zh-CN" sz="3200" dirty="0" smtClean="0">
                <a:solidFill>
                  <a:srgbClr val="002060"/>
                </a:solidFill>
              </a:rPr>
              <a:t>(PID): an integral domain that every ideal is a </a:t>
            </a:r>
            <a:r>
              <a:rPr lang="en-US" altLang="zh-CN" sz="3200" dirty="0">
                <a:solidFill>
                  <a:srgbClr val="002060"/>
                </a:solidFill>
              </a:rPr>
              <a:t>principal ideal. 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chemeClr val="bg2">
                    <a:lumMod val="25000"/>
                  </a:schemeClr>
                </a:solidFill>
              </a:rPr>
              <a:t>Irreducibles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不可约简项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An element 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>
                <a:solidFill>
                  <a:srgbClr val="002060"/>
                </a:solidFill>
              </a:rPr>
              <a:t>a commutative 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</a:t>
            </a:r>
            <a:r>
              <a:rPr lang="en-US" altLang="zh-CN" sz="3200" b="1" dirty="0">
                <a:solidFill>
                  <a:srgbClr val="002060"/>
                </a:solidFill>
              </a:rPr>
              <a:t>irreducible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en-US" altLang="zh-CN" sz="3200" dirty="0">
                <a:solidFill>
                  <a:srgbClr val="002060"/>
                </a:solidFill>
              </a:rPr>
              <a:t> is neither </a:t>
            </a: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rgbClr val="002060"/>
                </a:solidFill>
              </a:rPr>
              <a:t> nor a unit and if, in any factorization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p=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in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, either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or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is a unit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is a field, then a </a:t>
            </a:r>
            <a:r>
              <a:rPr lang="en-US" altLang="zh-CN" sz="3200" dirty="0" smtClean="0">
                <a:solidFill>
                  <a:srgbClr val="002060"/>
                </a:solidFill>
              </a:rPr>
              <a:t>non-constant </a:t>
            </a:r>
            <a:r>
              <a:rPr lang="en-US" altLang="zh-CN" sz="3200" dirty="0">
                <a:solidFill>
                  <a:srgbClr val="002060"/>
                </a:solidFill>
              </a:rPr>
              <a:t>polynomial </a:t>
            </a:r>
            <a:r>
              <a:rPr lang="en-US" altLang="zh-CN" sz="3200" dirty="0">
                <a:solidFill>
                  <a:schemeClr val="tx1"/>
                </a:solidFill>
              </a:rPr>
              <a:t>p(x</a:t>
            </a:r>
            <a:r>
              <a:rPr lang="en-US" altLang="zh-CN" sz="3200" dirty="0" smtClean="0">
                <a:solidFill>
                  <a:schemeClr val="tx1"/>
                </a:solidFill>
              </a:rPr>
              <a:t>)∈k[x</a:t>
            </a:r>
            <a:r>
              <a:rPr lang="en-US" altLang="zh-CN" sz="3200" dirty="0">
                <a:solidFill>
                  <a:schemeClr val="tx1"/>
                </a:solidFill>
              </a:rPr>
              <a:t>] </a:t>
            </a:r>
            <a:r>
              <a:rPr lang="en-US" altLang="zh-CN" sz="3200" dirty="0">
                <a:solidFill>
                  <a:srgbClr val="002060"/>
                </a:solidFill>
              </a:rPr>
              <a:t>is irreducible in </a:t>
            </a:r>
            <a:r>
              <a:rPr lang="en-US" altLang="zh-CN" sz="3200" dirty="0">
                <a:solidFill>
                  <a:schemeClr val="tx1"/>
                </a:solidFill>
              </a:rPr>
              <a:t>k[x]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iff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p(x)</a:t>
            </a:r>
            <a:r>
              <a:rPr lang="en-US" altLang="zh-CN" sz="3200" dirty="0">
                <a:solidFill>
                  <a:srgbClr val="002060"/>
                </a:solidFill>
              </a:rPr>
              <a:t> has no factorization in </a:t>
            </a:r>
            <a:r>
              <a:rPr lang="en-US" altLang="zh-CN" sz="3200" dirty="0">
                <a:solidFill>
                  <a:schemeClr val="tx1"/>
                </a:solidFill>
              </a:rPr>
              <a:t>k[x]</a:t>
            </a:r>
            <a:r>
              <a:rPr lang="en-US" altLang="zh-CN" sz="3200" dirty="0">
                <a:solidFill>
                  <a:srgbClr val="002060"/>
                </a:solidFill>
              </a:rPr>
              <a:t> of the form </a:t>
            </a:r>
            <a:r>
              <a:rPr lang="en-US" altLang="zh-CN" sz="3200" dirty="0">
                <a:solidFill>
                  <a:schemeClr val="tx1"/>
                </a:solidFill>
              </a:rPr>
              <a:t>p(x</a:t>
            </a:r>
            <a:r>
              <a:rPr lang="en-US" altLang="zh-CN" sz="3200" dirty="0" smtClean="0">
                <a:solidFill>
                  <a:schemeClr val="tx1"/>
                </a:solidFill>
              </a:rPr>
              <a:t>)=f(x)g(x)</a:t>
            </a:r>
            <a:r>
              <a:rPr lang="en-US" altLang="zh-CN" sz="3200" dirty="0" smtClean="0">
                <a:solidFill>
                  <a:srgbClr val="002060"/>
                </a:solidFill>
              </a:rPr>
              <a:t>, where </a:t>
            </a:r>
            <a:r>
              <a:rPr lang="en-US" altLang="zh-CN" sz="3200" dirty="0">
                <a:solidFill>
                  <a:schemeClr val="tx1"/>
                </a:solidFill>
              </a:rPr>
              <a:t>f(x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g(x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are non-constant </a:t>
            </a:r>
            <a:r>
              <a:rPr lang="en-US" altLang="zh-CN" sz="3200" dirty="0" smtClean="0">
                <a:solidFill>
                  <a:srgbClr val="002060"/>
                </a:solidFill>
              </a:rPr>
              <a:t>polynomials. 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Euclidean Rings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欧几里得环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euclidean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</a:rPr>
              <a:t>ring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an integral </a:t>
            </a:r>
            <a:r>
              <a:rPr lang="en-US" altLang="zh-CN" sz="3200" dirty="0">
                <a:solidFill>
                  <a:srgbClr val="002060"/>
                </a:solidFill>
              </a:rPr>
              <a:t>domain </a:t>
            </a:r>
            <a:r>
              <a:rPr lang="en-US" altLang="zh-CN" sz="3200" dirty="0" smtClean="0">
                <a:solidFill>
                  <a:srgbClr val="002060"/>
                </a:solidFill>
              </a:rPr>
              <a:t>that </a:t>
            </a:r>
            <a:r>
              <a:rPr lang="en-US" altLang="zh-CN" sz="3200" dirty="0">
                <a:solidFill>
                  <a:srgbClr val="002060"/>
                </a:solidFill>
              </a:rPr>
              <a:t>there is </a:t>
            </a:r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b="1" dirty="0">
                <a:solidFill>
                  <a:srgbClr val="002060"/>
                </a:solidFill>
              </a:rPr>
              <a:t>degree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function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∂ </a:t>
            </a:r>
            <a:r>
              <a:rPr lang="en-US" altLang="zh-CN" sz="3200" dirty="0">
                <a:solidFill>
                  <a:schemeClr val="tx1"/>
                </a:solidFill>
              </a:rPr>
              <a:t>: R</a:t>
            </a:r>
            <a:r>
              <a:rPr lang="en-US" altLang="zh-CN" sz="3200" baseline="30000" dirty="0">
                <a:solidFill>
                  <a:schemeClr val="tx1"/>
                </a:solidFill>
              </a:rPr>
              <a:t>×</a:t>
            </a:r>
            <a:r>
              <a:rPr lang="en-US" altLang="zh-CN" sz="3200" dirty="0">
                <a:solidFill>
                  <a:schemeClr val="tx1"/>
                </a:solidFill>
              </a:rPr>
              <a:t> → </a:t>
            </a:r>
            <a:r>
              <a:rPr lang="en-US" altLang="zh-CN" sz="3200" dirty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(where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denotes the nonzero elements of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), </a:t>
            </a:r>
            <a:r>
              <a:rPr lang="en-US" altLang="zh-CN" sz="3200" dirty="0" smtClean="0">
                <a:solidFill>
                  <a:srgbClr val="002060"/>
                </a:solidFill>
              </a:rPr>
              <a:t>such </a:t>
            </a:r>
            <a:r>
              <a:rPr lang="en-US" altLang="zh-CN" sz="3200" dirty="0">
                <a:solidFill>
                  <a:srgbClr val="002060"/>
                </a:solidFill>
              </a:rPr>
              <a:t>that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∂</a:t>
            </a:r>
            <a:r>
              <a:rPr lang="en-US" altLang="zh-CN" sz="3200" dirty="0" smtClean="0">
                <a:solidFill>
                  <a:schemeClr val="tx1"/>
                </a:solidFill>
              </a:rPr>
              <a:t>(f)</a:t>
            </a:r>
            <a:r>
              <a:rPr lang="en-US" altLang="zh-CN" sz="3200" dirty="0">
                <a:solidFill>
                  <a:schemeClr val="tx1"/>
                </a:solidFill>
              </a:rPr>
              <a:t>≤∂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fg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f,g∈R</a:t>
            </a:r>
            <a:r>
              <a:rPr lang="en-US" altLang="zh-CN" sz="3200" baseline="30000" dirty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(ii) for all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f,g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 err="1">
                <a:solidFill>
                  <a:schemeClr val="tx1"/>
                </a:solidFill>
              </a:rPr>
              <a:t>f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</a:t>
            </a:r>
            <a:r>
              <a:rPr lang="en-US" altLang="zh-CN" sz="3200" dirty="0" err="1">
                <a:solidFill>
                  <a:schemeClr val="tx1"/>
                </a:solidFill>
              </a:rPr>
              <a:t>R</a:t>
            </a:r>
            <a:r>
              <a:rPr lang="en-US" altLang="zh-CN" sz="3200" baseline="30000" dirty="0">
                <a:solidFill>
                  <a:schemeClr val="tx1"/>
                </a:solidFill>
              </a:rPr>
              <a:t>×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there exist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q,r</a:t>
            </a:r>
            <a:r>
              <a:rPr lang="en-US" altLang="zh-CN" sz="3200" dirty="0" err="1">
                <a:solidFill>
                  <a:schemeClr val="tx1"/>
                </a:solidFill>
              </a:rPr>
              <a:t>∈R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>
                <a:solidFill>
                  <a:schemeClr val="tx1"/>
                </a:solidFill>
              </a:rPr>
              <a:t>g=</a:t>
            </a:r>
            <a:r>
              <a:rPr lang="en-US" altLang="zh-CN" sz="3200" dirty="0" err="1">
                <a:solidFill>
                  <a:schemeClr val="tx1"/>
                </a:solidFill>
              </a:rPr>
              <a:t>qf+r</a:t>
            </a:r>
            <a:r>
              <a:rPr lang="en-US" altLang="zh-CN" sz="3200" dirty="0">
                <a:solidFill>
                  <a:srgbClr val="002060"/>
                </a:solidFill>
              </a:rPr>
              <a:t>, and either </a:t>
            </a:r>
            <a:r>
              <a:rPr lang="en-US" altLang="zh-CN" sz="3200" dirty="0">
                <a:solidFill>
                  <a:schemeClr val="tx1"/>
                </a:solidFill>
              </a:rPr>
              <a:t>r=0</a:t>
            </a:r>
            <a:r>
              <a:rPr lang="en-US" altLang="zh-CN" sz="3200" dirty="0">
                <a:solidFill>
                  <a:srgbClr val="002060"/>
                </a:solidFill>
              </a:rPr>
              <a:t> or </a:t>
            </a:r>
            <a:r>
              <a:rPr lang="en-US" altLang="zh-CN" sz="3200" dirty="0">
                <a:solidFill>
                  <a:schemeClr val="tx1"/>
                </a:solidFill>
              </a:rPr>
              <a:t>∂(r)&lt;∂</a:t>
            </a:r>
            <a:r>
              <a:rPr lang="en-US" altLang="zh-CN" sz="3200" dirty="0" smtClean="0">
                <a:solidFill>
                  <a:schemeClr val="tx1"/>
                </a:solidFill>
              </a:rPr>
              <a:t>(f)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Rings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环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(associative) </a:t>
            </a:r>
            <a:r>
              <a:rPr lang="en-US" altLang="zh-CN" sz="3200" dirty="0" smtClean="0">
                <a:solidFill>
                  <a:srgbClr val="002060"/>
                </a:solidFill>
              </a:rPr>
              <a:t>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set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such that: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 smtClean="0">
                <a:solidFill>
                  <a:schemeClr val="tx1"/>
                </a:solidFill>
              </a:rPr>
              <a:t>(R,+)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an abelian group with an addictive identity as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It has left and right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distributivity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</a:t>
            </a:r>
            <a:r>
              <a:rPr lang="zh-CN" altLang="en-US" sz="3200" dirty="0" smtClean="0">
                <a:solidFill>
                  <a:schemeClr val="tx1"/>
                </a:solidFill>
              </a:rPr>
              <a:t>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a,b,c∈R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a·(</a:t>
            </a:r>
            <a:r>
              <a:rPr lang="en-US" altLang="zh-CN" sz="3200" dirty="0" err="1">
                <a:solidFill>
                  <a:schemeClr val="tx1"/>
                </a:solidFill>
              </a:rPr>
              <a:t>b+c</a:t>
            </a:r>
            <a:r>
              <a:rPr lang="en-US" altLang="zh-CN" sz="3200" dirty="0">
                <a:solidFill>
                  <a:schemeClr val="tx1"/>
                </a:solidFill>
              </a:rPr>
              <a:t>) = </a:t>
            </a:r>
            <a:r>
              <a:rPr lang="en-US" altLang="zh-CN" sz="3200" dirty="0" err="1">
                <a:solidFill>
                  <a:schemeClr val="tx1"/>
                </a:solidFill>
              </a:rPr>
              <a:t>a·b+a·c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,  (</a:t>
            </a:r>
            <a:r>
              <a:rPr lang="en-US" altLang="zh-CN" sz="3200" dirty="0" err="1">
                <a:solidFill>
                  <a:schemeClr val="tx1"/>
                </a:solidFill>
              </a:rPr>
              <a:t>b+c</a:t>
            </a:r>
            <a:r>
              <a:rPr lang="en-US" altLang="zh-CN" sz="3200" dirty="0" smtClean="0">
                <a:solidFill>
                  <a:schemeClr val="tx1"/>
                </a:solidFill>
              </a:rPr>
              <a:t>)·a </a:t>
            </a:r>
            <a:r>
              <a:rPr lang="en-US" altLang="zh-CN" sz="3200" dirty="0">
                <a:solidFill>
                  <a:schemeClr val="tx1"/>
                </a:solidFill>
              </a:rPr>
              <a:t>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b·a</a:t>
            </a:r>
            <a:r>
              <a:rPr lang="en-US" altLang="zh-CN" sz="3200" dirty="0" smtClean="0">
                <a:solidFill>
                  <a:schemeClr val="tx1"/>
                </a:solidFill>
              </a:rPr>
              <a:t> +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c·a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(R, ·) </a:t>
            </a:r>
            <a:r>
              <a:rPr lang="en-US" altLang="zh-CN" sz="3200" dirty="0">
                <a:solidFill>
                  <a:srgbClr val="002060"/>
                </a:solidFill>
              </a:rPr>
              <a:t>is associative (but may not be commutative</a:t>
            </a:r>
            <a:r>
              <a:rPr lang="en-US" altLang="zh-CN" sz="3200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(Virtually all texts of “ring” require (iii), but non-associative rings exist.) 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Examples of Euclidean Rings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欧氏环例子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- Every field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</a:t>
            </a:r>
            <a:r>
              <a:rPr lang="en-US" altLang="zh-CN" sz="3200" dirty="0" err="1">
                <a:solidFill>
                  <a:srgbClr val="002060"/>
                </a:solidFill>
              </a:rPr>
              <a:t>euclidean</a:t>
            </a:r>
            <a:r>
              <a:rPr lang="en-US" altLang="zh-CN" sz="3200" dirty="0">
                <a:solidFill>
                  <a:srgbClr val="002060"/>
                </a:solidFill>
              </a:rPr>
              <a:t> ring with degree function </a:t>
            </a:r>
            <a:r>
              <a:rPr lang="en-US" altLang="zh-CN" sz="3200" dirty="0">
                <a:solidFill>
                  <a:schemeClr val="tx1"/>
                </a:solidFill>
              </a:rPr>
              <a:t>∂</a:t>
            </a:r>
            <a:r>
              <a:rPr lang="en-US" altLang="zh-CN" sz="3200" dirty="0">
                <a:solidFill>
                  <a:srgbClr val="002060"/>
                </a:solidFill>
              </a:rPr>
              <a:t> identically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a </a:t>
            </a:r>
            <a:r>
              <a:rPr lang="en-US" altLang="zh-CN" sz="3200" dirty="0" err="1">
                <a:solidFill>
                  <a:srgbClr val="002060"/>
                </a:solidFill>
              </a:rPr>
              <a:t>euclidean</a:t>
            </a:r>
            <a:r>
              <a:rPr lang="en-US" altLang="zh-CN" sz="3200" dirty="0">
                <a:solidFill>
                  <a:srgbClr val="002060"/>
                </a:solidFill>
              </a:rPr>
              <a:t> ring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∂(m)=|m|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For a field </a:t>
            </a:r>
            <a:r>
              <a:rPr lang="en-US" altLang="zh-CN" sz="32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k[x]</a:t>
            </a:r>
            <a:r>
              <a:rPr lang="en-US" altLang="zh-CN" sz="3200" dirty="0" smtClean="0">
                <a:solidFill>
                  <a:srgbClr val="002060"/>
                </a:solidFill>
              </a:rPr>
              <a:t> is</a:t>
            </a:r>
            <a:r>
              <a:rPr lang="en-US" altLang="zh-CN" sz="3200" dirty="0">
                <a:solidFill>
                  <a:srgbClr val="002060"/>
                </a:solidFill>
              </a:rPr>
              <a:t> a </a:t>
            </a:r>
            <a:r>
              <a:rPr lang="en-US" altLang="zh-CN" sz="3200" dirty="0" err="1">
                <a:solidFill>
                  <a:srgbClr val="002060"/>
                </a:solidFill>
              </a:rPr>
              <a:t>euclidean</a:t>
            </a:r>
            <a:r>
              <a:rPr lang="en-US" altLang="zh-CN" sz="3200" dirty="0">
                <a:solidFill>
                  <a:srgbClr val="002060"/>
                </a:solidFill>
              </a:rPr>
              <a:t> ring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∂(f)=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deg</a:t>
            </a:r>
            <a:r>
              <a:rPr lang="en-US" altLang="zh-CN" sz="3200" dirty="0" smtClean="0">
                <a:solidFill>
                  <a:schemeClr val="tx1"/>
                </a:solidFill>
              </a:rPr>
              <a:t>(f)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smtClean="0">
                <a:solidFill>
                  <a:schemeClr val="tx1"/>
                </a:solidFill>
              </a:rPr>
              <a:t>f∈</a:t>
            </a:r>
            <a:r>
              <a:rPr lang="en-US" altLang="zh-CN" sz="3200" dirty="0">
                <a:solidFill>
                  <a:schemeClr val="tx1"/>
                </a:solidFill>
              </a:rPr>
              <a:t> k[x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Unique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Factorization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唯一分解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is a field, then every polynomial </a:t>
            </a:r>
            <a:r>
              <a:rPr lang="en-US" altLang="zh-CN" sz="3200" dirty="0" smtClean="0">
                <a:solidFill>
                  <a:schemeClr val="tx1"/>
                </a:solidFill>
              </a:rPr>
              <a:t>f(x)∈k[x</a:t>
            </a:r>
            <a:r>
              <a:rPr lang="en-US" altLang="zh-CN" sz="3200" dirty="0">
                <a:solidFill>
                  <a:schemeClr val="tx1"/>
                </a:solidFill>
              </a:rPr>
              <a:t>] </a:t>
            </a:r>
            <a:r>
              <a:rPr lang="en-US" altLang="zh-CN" sz="3200" dirty="0">
                <a:solidFill>
                  <a:srgbClr val="002060"/>
                </a:solidFill>
              </a:rPr>
              <a:t>of degree </a:t>
            </a:r>
            <a:r>
              <a:rPr lang="en-US" altLang="zh-CN" sz="3200" dirty="0" smtClean="0">
                <a:solidFill>
                  <a:schemeClr val="tx1"/>
                </a:solidFill>
              </a:rPr>
              <a:t>≥1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a product of a nonzero constant and </a:t>
            </a:r>
            <a:r>
              <a:rPr lang="en-US" altLang="zh-CN" sz="3200" dirty="0" err="1">
                <a:solidFill>
                  <a:srgbClr val="002060"/>
                </a:solidFill>
              </a:rPr>
              <a:t>monic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irreducibles</a:t>
            </a:r>
            <a:r>
              <a:rPr lang="en-US" altLang="zh-CN" sz="3200" dirty="0">
                <a:solidFill>
                  <a:srgbClr val="002060"/>
                </a:solidFill>
              </a:rPr>
              <a:t>. Moreover, if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 = ap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(x) · · ·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</a:rPr>
              <a:t>(x)  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  </a:t>
            </a:r>
            <a:r>
              <a:rPr lang="en-US" altLang="zh-CN" sz="3200" dirty="0" smtClean="0">
                <a:solidFill>
                  <a:schemeClr val="tx1"/>
                </a:solidFill>
              </a:rPr>
              <a:t>f(x</a:t>
            </a:r>
            <a:r>
              <a:rPr lang="en-US" altLang="zh-CN" sz="3200" dirty="0">
                <a:solidFill>
                  <a:schemeClr val="tx1"/>
                </a:solidFill>
              </a:rPr>
              <a:t>) = bq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(x) · · · </a:t>
            </a:r>
            <a:r>
              <a:rPr lang="en-US" altLang="zh-CN" sz="3200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(x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where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are nonzero constants and the 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en-US" altLang="zh-CN" sz="3200" dirty="0">
                <a:solidFill>
                  <a:srgbClr val="002060"/>
                </a:solidFill>
              </a:rPr>
              <a:t>’s and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dirty="0">
                <a:solidFill>
                  <a:srgbClr val="002060"/>
                </a:solidFill>
              </a:rPr>
              <a:t>’s are </a:t>
            </a:r>
            <a:r>
              <a:rPr lang="en-US" altLang="zh-CN" sz="3200" dirty="0" err="1">
                <a:solidFill>
                  <a:srgbClr val="002060"/>
                </a:solidFill>
              </a:rPr>
              <a:t>monic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irreducibles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a = b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m = n</a:t>
            </a:r>
            <a:r>
              <a:rPr lang="en-US" altLang="zh-CN" sz="3200" dirty="0">
                <a:solidFill>
                  <a:srgbClr val="002060"/>
                </a:solidFill>
              </a:rPr>
              <a:t>, and the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dirty="0">
                <a:solidFill>
                  <a:srgbClr val="002060"/>
                </a:solidFill>
              </a:rPr>
              <a:t>’s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</a:t>
            </a:r>
            <a:r>
              <a:rPr lang="en-US" altLang="zh-CN" sz="3200" dirty="0">
                <a:solidFill>
                  <a:srgbClr val="002060"/>
                </a:solidFill>
              </a:rPr>
              <a:t>be </a:t>
            </a:r>
            <a:r>
              <a:rPr lang="en-US" altLang="zh-CN" sz="3200" dirty="0" smtClean="0">
                <a:solidFill>
                  <a:srgbClr val="002060"/>
                </a:solidFill>
              </a:rPr>
              <a:t>re-indexed </a:t>
            </a:r>
            <a:r>
              <a:rPr lang="en-US" altLang="zh-CN" sz="3200" dirty="0">
                <a:solidFill>
                  <a:srgbClr val="002060"/>
                </a:solidFill>
              </a:rPr>
              <a:t>so that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= 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Congruence Classes  (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交换环上的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同余类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4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Given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an ideal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, define the relation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congruence</a:t>
            </a:r>
            <a:r>
              <a:rPr lang="en-US" altLang="zh-CN" sz="3200" dirty="0" smtClean="0">
                <a:solidFill>
                  <a:srgbClr val="002060"/>
                </a:solidFill>
              </a:rPr>
              <a:t> mod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on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      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a≡b</a:t>
            </a:r>
            <a:r>
              <a:rPr lang="en-US" altLang="zh-CN" sz="3200" dirty="0" smtClean="0">
                <a:solidFill>
                  <a:schemeClr val="tx1"/>
                </a:solidFill>
              </a:rPr>
              <a:t> mod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  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>
                <a:solidFill>
                  <a:srgbClr val="002060"/>
                </a:solidFill>
              </a:rPr>
              <a:t>    </a:t>
            </a:r>
            <a:r>
              <a:rPr lang="en-US" altLang="zh-CN" sz="3200" dirty="0" err="1">
                <a:solidFill>
                  <a:schemeClr val="tx1"/>
                </a:solidFill>
              </a:rPr>
              <a:t>a-b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It is an equivalence relation on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en-US" altLang="zh-CN" sz="3200" dirty="0" smtClean="0">
                <a:solidFill>
                  <a:schemeClr val="tx1"/>
                </a:solidFill>
              </a:rPr>
              <a:t>a-a=0∈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; </a:t>
            </a:r>
            <a:r>
              <a:rPr lang="en-US" altLang="zh-CN" sz="3200" dirty="0" smtClean="0">
                <a:solidFill>
                  <a:schemeClr val="tx1"/>
                </a:solidFill>
              </a:rPr>
              <a:t>-1(a-b)∈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; </a:t>
            </a:r>
            <a:r>
              <a:rPr lang="en-US" altLang="zh-CN" sz="3200" dirty="0" smtClean="0">
                <a:solidFill>
                  <a:schemeClr val="tx1"/>
                </a:solidFill>
              </a:rPr>
              <a:t>a-c=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a-b+b-c∈</a:t>
            </a:r>
            <a:r>
              <a:rPr lang="en-US" altLang="zh-CN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congruence class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mod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[a]={</a:t>
            </a:r>
            <a:r>
              <a:rPr lang="en-US" altLang="zh-CN" sz="3200" dirty="0" err="1">
                <a:solidFill>
                  <a:schemeClr val="tx1"/>
                </a:solidFill>
              </a:rPr>
              <a:t>a≡b</a:t>
            </a:r>
            <a:r>
              <a:rPr lang="en-US" altLang="zh-CN" sz="3200" dirty="0">
                <a:solidFill>
                  <a:schemeClr val="tx1"/>
                </a:solidFill>
              </a:rPr>
              <a:t> mod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b∈R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set of all congruence classes mod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R/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Quotient Rings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商环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4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Given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an ideal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R/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>
                <a:solidFill>
                  <a:srgbClr val="002060"/>
                </a:solidFill>
              </a:rPr>
              <a:t>the addition and multiplication </a:t>
            </a:r>
            <a:r>
              <a:rPr lang="en-US" altLang="zh-CN" sz="3200" dirty="0" smtClean="0">
                <a:solidFill>
                  <a:srgbClr val="002060"/>
                </a:solidFill>
              </a:rPr>
              <a:t>defined as following is a </a:t>
            </a:r>
            <a:r>
              <a:rPr lang="en-US" altLang="zh-CN" sz="3200" dirty="0">
                <a:solidFill>
                  <a:srgbClr val="002060"/>
                </a:solidFill>
              </a:rPr>
              <a:t>commutative </a:t>
            </a:r>
            <a:r>
              <a:rPr lang="en-US" altLang="zh-CN" sz="3200" dirty="0" smtClean="0">
                <a:solidFill>
                  <a:srgbClr val="002060"/>
                </a:solidFill>
              </a:rPr>
              <a:t>ring: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addition: </a:t>
            </a:r>
            <a:r>
              <a:rPr lang="en-US" altLang="zh-CN" sz="3200" dirty="0" smtClean="0">
                <a:solidFill>
                  <a:schemeClr val="tx1"/>
                </a:solidFill>
              </a:rPr>
              <a:t>[a]+[b]=[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</a:t>
            </a:r>
            <a:r>
              <a:rPr lang="en-US" altLang="zh-CN" sz="3200" dirty="0" smtClean="0">
                <a:solidFill>
                  <a:schemeClr val="tx1"/>
                </a:solidFill>
              </a:rPr>
              <a:t>]    </a:t>
            </a:r>
            <a:r>
              <a:rPr lang="en-US" altLang="zh-CN" sz="3200" dirty="0" smtClean="0">
                <a:solidFill>
                  <a:srgbClr val="002060"/>
                </a:solidFill>
              </a:rPr>
              <a:t>multiplication: </a:t>
            </a:r>
            <a:r>
              <a:rPr lang="en-US" altLang="zh-CN" sz="3200" dirty="0" smtClean="0">
                <a:solidFill>
                  <a:schemeClr val="tx1"/>
                </a:solidFill>
              </a:rPr>
              <a:t>[a]·[b]=[ab]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 is omitted.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R/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quotient ring </a:t>
            </a:r>
            <a:r>
              <a:rPr lang="en-US" altLang="zh-CN" sz="3200" dirty="0" smtClean="0">
                <a:solidFill>
                  <a:srgbClr val="002060"/>
                </a:solidFill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modulo 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 proper ideal </a:t>
            </a:r>
            <a:r>
              <a:rPr lang="en-US" altLang="zh-CN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 ideal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R/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an integral domain, since </a:t>
            </a:r>
            <a:r>
              <a:rPr lang="en-US" altLang="zh-CN" sz="3200" dirty="0" smtClean="0">
                <a:solidFill>
                  <a:schemeClr val="tx1"/>
                </a:solidFill>
              </a:rPr>
              <a:t>[0]∈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First Isomorphism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Theorem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第一环同构定理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4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ϕ: R→S </a:t>
            </a:r>
            <a:r>
              <a:rPr lang="en-US" altLang="zh-CN" sz="3200" dirty="0">
                <a:solidFill>
                  <a:srgbClr val="002060"/>
                </a:solidFill>
              </a:rPr>
              <a:t>is a homomorphism of commutative </a:t>
            </a:r>
            <a:r>
              <a:rPr lang="en-US" altLang="zh-CN" sz="3200" dirty="0" smtClean="0">
                <a:solidFill>
                  <a:srgbClr val="002060"/>
                </a:solidFill>
              </a:rPr>
              <a:t>rings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then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ϕ</a:t>
            </a:r>
            <a:r>
              <a:rPr lang="en-US" altLang="zh-CN" sz="3200" dirty="0">
                <a:solidFill>
                  <a:srgbClr val="002060"/>
                </a:solidFill>
              </a:rPr>
              <a:t> is an ideal in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im</a:t>
            </a:r>
            <a:r>
              <a:rPr lang="en-US" altLang="zh-CN" sz="3200" dirty="0">
                <a:solidFill>
                  <a:schemeClr val="tx1"/>
                </a:solidFill>
              </a:rPr>
              <a:t> ϕ</a:t>
            </a:r>
            <a:r>
              <a:rPr lang="en-US" altLang="zh-CN" sz="3200" dirty="0">
                <a:solidFill>
                  <a:srgbClr val="002060"/>
                </a:solidFill>
              </a:rPr>
              <a:t> is a subring of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rgbClr val="002060"/>
                </a:solidFill>
              </a:rPr>
              <a:t>, and there is an isomorphism </a:t>
            </a:r>
            <a:r>
              <a:rPr lang="en-US" altLang="zh-CN" sz="3200" dirty="0" smtClean="0">
                <a:solidFill>
                  <a:schemeClr val="tx1"/>
                </a:solidFill>
              </a:rPr>
              <a:t>φ: </a:t>
            </a:r>
            <a:r>
              <a:rPr lang="en-US" altLang="zh-CN" sz="3200" dirty="0">
                <a:solidFill>
                  <a:schemeClr val="tx1"/>
                </a:solidFill>
              </a:rPr>
              <a:t>R/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ϕ → </a:t>
            </a:r>
            <a:r>
              <a:rPr lang="en-US" altLang="zh-CN" sz="3200" dirty="0" err="1">
                <a:solidFill>
                  <a:schemeClr val="tx1"/>
                </a:solidFill>
              </a:rPr>
              <a:t>im</a:t>
            </a:r>
            <a:r>
              <a:rPr lang="en-US" altLang="zh-CN" sz="3200" dirty="0">
                <a:solidFill>
                  <a:schemeClr val="tx1"/>
                </a:solidFill>
              </a:rPr>
              <a:t> ϕ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defined by </a:t>
            </a:r>
            <a:r>
              <a:rPr lang="en-US" altLang="zh-CN" sz="3200" dirty="0">
                <a:solidFill>
                  <a:schemeClr val="tx1"/>
                </a:solidFill>
              </a:rPr>
              <a:t>φ(a + </a:t>
            </a:r>
            <a:r>
              <a:rPr lang="en-US" altLang="zh-CN" sz="3200" dirty="0" err="1">
                <a:solidFill>
                  <a:schemeClr val="tx1"/>
                </a:solidFill>
              </a:rPr>
              <a:t>ker</a:t>
            </a:r>
            <a:r>
              <a:rPr lang="en-US" altLang="zh-CN" sz="3200" dirty="0">
                <a:solidFill>
                  <a:schemeClr val="tx1"/>
                </a:solidFill>
              </a:rPr>
              <a:t> ϕ) = ϕ(a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, 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a∈R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As an introduction, proof is omitted.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Maximal Ideals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极大理想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292615" cy="456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An </a:t>
            </a:r>
            <a:r>
              <a:rPr lang="en-US" altLang="zh-CN" sz="3200" dirty="0">
                <a:solidFill>
                  <a:srgbClr val="002060"/>
                </a:solidFill>
              </a:rPr>
              <a:t>ideal 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in a commutative ring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maximal ideal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proper ideal and there is no ideal </a:t>
            </a:r>
            <a:r>
              <a:rPr lang="en-US" altLang="zh-CN" sz="3200" dirty="0" smtClean="0">
                <a:solidFill>
                  <a:schemeClr val="tx1"/>
                </a:solidFill>
              </a:rPr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en-US" sz="3200" dirty="0" smtClean="0">
                <a:solidFill>
                  <a:schemeClr val="tx1"/>
                </a:solidFill>
              </a:rPr>
              <a:t>⊂</a:t>
            </a:r>
            <a:r>
              <a:rPr lang="en-US" altLang="zh-CN" sz="3200" dirty="0" smtClean="0">
                <a:solidFill>
                  <a:schemeClr val="tx1"/>
                </a:solidFill>
              </a:rPr>
              <a:t>J</a:t>
            </a:r>
            <a:r>
              <a:rPr lang="zh-CN" altLang="en-US" sz="3200" dirty="0">
                <a:solidFill>
                  <a:schemeClr val="tx1"/>
                </a:solidFill>
              </a:rPr>
              <a:t>⊂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 smtClean="0">
                <a:solidFill>
                  <a:schemeClr val="tx1"/>
                </a:solidFill>
              </a:rPr>
              <a:t>{0}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maximal ideal in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field.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- If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PID, then every nonzero prime ideal is maximal.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if </a:t>
            </a:r>
            <a:r>
              <a:rPr lang="en-US" altLang="zh-CN" sz="3200" dirty="0" smtClean="0">
                <a:solidFill>
                  <a:schemeClr val="tx1"/>
                </a:solidFill>
              </a:rPr>
              <a:t>(b)⊃(a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∃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a=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  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in </a:t>
            </a:r>
            <a:r>
              <a:rPr lang="en-US" altLang="zh-CN" sz="3200" dirty="0">
                <a:solidFill>
                  <a:schemeClr val="tx1"/>
                </a:solidFill>
              </a:rPr>
              <a:t>(a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, so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to be in </a:t>
            </a:r>
            <a:r>
              <a:rPr lang="en-US" altLang="zh-CN" sz="3200" dirty="0">
                <a:solidFill>
                  <a:schemeClr val="tx1"/>
                </a:solidFill>
              </a:rPr>
              <a:t>(a)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</a:t>
            </a:r>
            <a:r>
              <a:rPr lang="en-US" altLang="zh-CN" sz="3200" dirty="0" smtClean="0">
                <a:solidFill>
                  <a:schemeClr val="tx1"/>
                </a:solidFill>
              </a:rPr>
              <a:t>r=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⇒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1=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sb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⇒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(b</a:t>
            </a:r>
            <a:r>
              <a:rPr lang="en-US" altLang="zh-CN" sz="3200" dirty="0" smtClean="0">
                <a:solidFill>
                  <a:schemeClr val="tx1"/>
                </a:solidFill>
              </a:rPr>
              <a:t>)=R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Summary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总结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292615" cy="456821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Commutative rings 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Integral domains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Fields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Subrings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Ideals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Fraction fields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Polynomials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Summary 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总结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736333"/>
            <a:ext cx="10292615" cy="456821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Ring homomorphism / isomorphism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Kernels &amp; images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Congruence classes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Quotient rings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Proper / prime / principal / maximal ideals</a:t>
            </a:r>
          </a:p>
          <a:p>
            <a:pPr>
              <a:buFontTx/>
              <a:buChar char="-"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Euclidean rings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2060"/>
                </a:solidFill>
              </a:rPr>
              <a:t> Division algorithm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08:50:55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Binomial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Theorem  (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交换环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二项式定理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Define </a:t>
            </a:r>
            <a:r>
              <a:rPr lang="en-US" altLang="zh-CN" sz="3200" dirty="0" smtClean="0">
                <a:solidFill>
                  <a:schemeClr val="tx1"/>
                </a:solidFill>
              </a:rPr>
              <a:t>0x=0,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every member 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(including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) in a commutative </a:t>
            </a:r>
            <a:r>
              <a:rPr lang="en-US" altLang="zh-CN" sz="3200" dirty="0">
                <a:solidFill>
                  <a:srgbClr val="002060"/>
                </a:solidFill>
              </a:rPr>
              <a:t>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, and define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nx</a:t>
            </a:r>
            <a:r>
              <a:rPr lang="en-US" altLang="zh-CN" sz="3200" dirty="0" smtClean="0">
                <a:solidFill>
                  <a:schemeClr val="tx1"/>
                </a:solidFill>
              </a:rPr>
              <a:t>=(n-1)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x+x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x</a:t>
            </a:r>
            <a:r>
              <a:rPr lang="en-US" altLang="zh-CN" sz="3200" baseline="30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=x</a:t>
            </a:r>
            <a:r>
              <a:rPr lang="en-US" altLang="zh-CN" sz="3200" baseline="30000" dirty="0">
                <a:solidFill>
                  <a:schemeClr val="tx1"/>
                </a:solidFill>
              </a:rPr>
              <a:t>n-1</a:t>
            </a:r>
            <a:r>
              <a:rPr lang="en-US" altLang="zh-CN" sz="3200" dirty="0">
                <a:solidFill>
                  <a:schemeClr val="tx1"/>
                </a:solidFill>
              </a:rPr>
              <a:t>·x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</a:t>
            </a:r>
            <a:r>
              <a:rPr lang="en-US" altLang="zh-CN" sz="32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∈</a:t>
            </a:r>
            <a:r>
              <a:rPr lang="en-US" altLang="zh-CN" sz="3200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then for </a:t>
            </a:r>
            <a:r>
              <a:rPr lang="en-US" altLang="zh-CN" sz="3200" dirty="0" err="1">
                <a:solidFill>
                  <a:schemeClr val="tx1"/>
                </a:solidFill>
              </a:rPr>
              <a:t>a,b∈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Prove it by mathematical induction.</a:t>
            </a:r>
          </a:p>
          <a:p>
            <a:r>
              <a:rPr lang="en-US" altLang="zh-CN" sz="2600" dirty="0" smtClean="0">
                <a:solidFill>
                  <a:srgbClr val="002060"/>
                </a:solidFill>
              </a:rPr>
              <a:t>Note: “</a:t>
            </a:r>
            <a:r>
              <a:rPr lang="en-US" altLang="zh-CN" sz="2800" dirty="0" smtClean="0">
                <a:solidFill>
                  <a:schemeClr val="tx1"/>
                </a:solidFill>
              </a:rPr>
              <a:t>·</a:t>
            </a:r>
            <a:r>
              <a:rPr lang="en-US" altLang="zh-CN" sz="2800" dirty="0" smtClean="0">
                <a:solidFill>
                  <a:srgbClr val="002060"/>
                </a:solidFill>
              </a:rPr>
              <a:t>”</a:t>
            </a:r>
            <a:r>
              <a:rPr lang="en-US" altLang="zh-CN" sz="2600" dirty="0" smtClean="0">
                <a:solidFill>
                  <a:srgbClr val="002060"/>
                </a:solidFill>
              </a:rPr>
              <a:t> can be omitted when it refers to the only multiplication.</a:t>
            </a:r>
            <a:endParaRPr lang="en-US" altLang="zh-CN" sz="26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9" y="3337067"/>
            <a:ext cx="3848250" cy="9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Integral domains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整环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zero ring</a:t>
            </a:r>
            <a:r>
              <a:rPr lang="en-US" altLang="zh-CN" sz="3200" dirty="0" smtClean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1=0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R={0}</a:t>
            </a:r>
          </a:p>
          <a:p>
            <a:endParaRPr lang="en-US" altLang="zh-CN" sz="3200" b="1" dirty="0" smtClean="0">
              <a:solidFill>
                <a:srgbClr val="002060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Integral domain </a:t>
            </a:r>
            <a:r>
              <a:rPr lang="en-US" altLang="zh-CN" sz="3200" dirty="0" smtClean="0">
                <a:solidFill>
                  <a:srgbClr val="002060"/>
                </a:solidFill>
              </a:rPr>
              <a:t>(or simply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domain</a:t>
            </a:r>
            <a:r>
              <a:rPr lang="en-US" altLang="zh-CN" sz="3200" dirty="0" smtClean="0">
                <a:solidFill>
                  <a:srgbClr val="002060"/>
                </a:solidFill>
              </a:rPr>
              <a:t>):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1) A commutative ring </a:t>
            </a:r>
            <a:r>
              <a:rPr lang="en-US" altLang="zh-CN" sz="3200" dirty="0">
                <a:solidFill>
                  <a:srgbClr val="002060"/>
                </a:solidFill>
              </a:rPr>
              <a:t>with </a:t>
            </a:r>
            <a:r>
              <a:rPr lang="en-US" altLang="zh-CN" sz="3200" dirty="0" smtClean="0">
                <a:solidFill>
                  <a:schemeClr val="tx1"/>
                </a:solidFill>
              </a:rPr>
              <a:t>1≠0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2) satisfies the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cancellation law </a:t>
            </a:r>
            <a:r>
              <a:rPr lang="en-US" altLang="zh-CN" sz="3200" dirty="0" smtClean="0">
                <a:solidFill>
                  <a:srgbClr val="002060"/>
                </a:solidFill>
              </a:rPr>
              <a:t>for multiplication: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  if </a:t>
            </a:r>
            <a:r>
              <a:rPr lang="en-US" altLang="zh-CN" sz="3200" dirty="0" smtClean="0">
                <a:solidFill>
                  <a:schemeClr val="tx1"/>
                </a:solidFill>
              </a:rPr>
              <a:t>ca=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cb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 smtClean="0">
                <a:solidFill>
                  <a:schemeClr val="tx1"/>
                </a:solidFill>
              </a:rPr>
              <a:t>c≠0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Integral domains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整环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6333"/>
            <a:ext cx="10635916" cy="4279456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A commutative ring is an integral domain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iff</a:t>
            </a:r>
            <a:r>
              <a:rPr lang="en-US" altLang="zh-CN" sz="3200" dirty="0" smtClean="0">
                <a:solidFill>
                  <a:srgbClr val="002060"/>
                </a:solidFill>
              </a:rPr>
              <a:t> it’s not a zero ring and the product of nonzero elements is nonzero.</a:t>
            </a: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x,y</a:t>
            </a:r>
            <a:r>
              <a:rPr lang="en-US" altLang="zh-CN" sz="3200" dirty="0" smtClean="0">
                <a:solidFill>
                  <a:srgbClr val="002060"/>
                </a:solidFill>
              </a:rPr>
              <a:t> in an integral domain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</a:t>
            </a:r>
            <a:r>
              <a:rPr lang="zh-CN" altLang="en-US" sz="3200" dirty="0">
                <a:solidFill>
                  <a:schemeClr val="tx1"/>
                </a:solidFill>
              </a:rPr>
              <a:t>∃</a:t>
            </a:r>
            <a:r>
              <a:rPr lang="en-US" altLang="zh-CN" sz="3200" dirty="0" err="1">
                <a:solidFill>
                  <a:schemeClr val="tx1"/>
                </a:solidFill>
              </a:rPr>
              <a:t>a∈R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that </a:t>
            </a:r>
            <a:r>
              <a:rPr lang="en-US" altLang="zh-CN" sz="3200" dirty="0" smtClean="0">
                <a:solidFill>
                  <a:schemeClr val="tx1"/>
                </a:solidFill>
              </a:rPr>
              <a:t>ax=y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is said to divide </a:t>
            </a:r>
            <a:r>
              <a:rPr lang="en-US" altLang="zh-CN" sz="3200" dirty="0" smtClean="0">
                <a:solidFill>
                  <a:schemeClr val="tx1"/>
                </a:solidFill>
              </a:rPr>
              <a:t>y</a:t>
            </a:r>
            <a:r>
              <a:rPr lang="en-US" altLang="zh-CN" sz="3200" dirty="0" smtClean="0">
                <a:solidFill>
                  <a:srgbClr val="002060"/>
                </a:solidFill>
              </a:rPr>
              <a:t> in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, denoted as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x|y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a,b,c∈R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c|b</a:t>
            </a:r>
            <a:r>
              <a:rPr lang="en-US" altLang="zh-CN" sz="3200" dirty="0" smtClean="0">
                <a:solidFill>
                  <a:srgbClr val="002060"/>
                </a:solidFill>
              </a:rPr>
              <a:t>, then </a:t>
            </a:r>
            <a:r>
              <a:rPr lang="en-US" altLang="zh-CN" sz="3200" dirty="0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common divisor</a:t>
            </a:r>
            <a:r>
              <a:rPr lang="en-US" altLang="zh-CN" sz="3200" dirty="0" smtClean="0">
                <a:solidFill>
                  <a:srgbClr val="002060"/>
                </a:solidFill>
              </a:rPr>
              <a:t>. When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or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nonzero, </a:t>
            </a:r>
            <a:r>
              <a:rPr lang="en-US" altLang="zh-CN" sz="3200" dirty="0">
                <a:solidFill>
                  <a:srgbClr val="002060"/>
                </a:solidFill>
              </a:rPr>
              <a:t>a common divisor </a:t>
            </a:r>
            <a:r>
              <a:rPr lang="en-US" altLang="zh-CN" sz="3200" dirty="0" smtClean="0">
                <a:solidFill>
                  <a:schemeClr val="tx1"/>
                </a:solidFill>
              </a:rPr>
              <a:t>d</a:t>
            </a:r>
            <a:r>
              <a:rPr lang="en-US" altLang="zh-CN" sz="3200" dirty="0" smtClean="0">
                <a:solidFill>
                  <a:srgbClr val="002060"/>
                </a:solidFill>
              </a:rPr>
              <a:t> is</a:t>
            </a:r>
            <a:r>
              <a:rPr lang="en-US" altLang="zh-CN" sz="3200" dirty="0">
                <a:solidFill>
                  <a:srgbClr val="002060"/>
                </a:solidFill>
              </a:rPr>
              <a:t> the </a:t>
            </a:r>
            <a:r>
              <a:rPr lang="en-US" altLang="zh-CN" sz="3200" b="1" dirty="0">
                <a:solidFill>
                  <a:srgbClr val="002060"/>
                </a:solidFill>
              </a:rPr>
              <a:t>greatest common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divisor</a:t>
            </a:r>
            <a:r>
              <a:rPr lang="en-US" altLang="zh-CN" sz="3200" dirty="0" smtClean="0">
                <a:solidFill>
                  <a:srgbClr val="002060"/>
                </a:solidFill>
              </a:rPr>
              <a:t> (may not be unique), </a:t>
            </a:r>
            <a:r>
              <a:rPr lang="en-US" altLang="zh-CN" sz="3200" dirty="0">
                <a:solidFill>
                  <a:srgbClr val="002060"/>
                </a:solidFill>
              </a:rPr>
              <a:t>denoted by </a:t>
            </a:r>
            <a:r>
              <a:rPr lang="en-US" altLang="zh-CN" sz="3200" dirty="0" err="1">
                <a:solidFill>
                  <a:schemeClr val="tx1"/>
                </a:solidFill>
              </a:rPr>
              <a:t>gcd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or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, if for every common divisor </a:t>
            </a:r>
            <a:r>
              <a:rPr lang="en-US" altLang="zh-CN" sz="3200" dirty="0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c|d</a:t>
            </a:r>
            <a:r>
              <a:rPr lang="en-US" altLang="zh-CN" sz="3200" dirty="0" smtClean="0">
                <a:solidFill>
                  <a:srgbClr val="002060"/>
                </a:solidFill>
              </a:rPr>
              <a:t>.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dirty="0" smtClean="0">
                <a:solidFill>
                  <a:schemeClr val="tx1"/>
                </a:solidFill>
              </a:rPr>
              <a:t>(0,0)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defined to be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</a:rPr>
              <a:t>Subrings </a:t>
            </a:r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</a:rPr>
              <a:t>子环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A subset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rgbClr val="002060"/>
                </a:solidFill>
              </a:rPr>
              <a:t> of a commutative ring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 subring of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if: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1∈S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 err="1">
                <a:solidFill>
                  <a:schemeClr val="tx1"/>
                </a:solidFill>
              </a:rPr>
              <a:t>a,b∈S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>
                <a:solidFill>
                  <a:schemeClr val="tx1"/>
                </a:solidFill>
              </a:rPr>
              <a:t>a-b∈S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(iii) if </a:t>
            </a:r>
            <a:r>
              <a:rPr lang="en-US" altLang="zh-CN" sz="3200" dirty="0" err="1">
                <a:solidFill>
                  <a:schemeClr val="tx1"/>
                </a:solidFill>
              </a:rPr>
              <a:t>a,b∈S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 err="1">
                <a:solidFill>
                  <a:schemeClr val="tx1"/>
                </a:solidFill>
              </a:rPr>
              <a:t>ab∈S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(ii) makes it a subgroup of </a:t>
            </a:r>
            <a:r>
              <a:rPr lang="en-US" altLang="zh-CN" sz="3200" dirty="0" smtClean="0">
                <a:solidFill>
                  <a:schemeClr val="tx1"/>
                </a:solidFill>
              </a:rPr>
              <a:t>(R,+)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0∈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 smtClean="0">
                <a:solidFill>
                  <a:srgbClr val="002060"/>
                </a:solidFill>
              </a:rPr>
              <a:t>; the associative, commutative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 smtClean="0">
                <a:solidFill>
                  <a:srgbClr val="002060"/>
                </a:solidFill>
              </a:rPr>
              <a:t>distributive properties are guaranteed by its closure on both </a:t>
            </a:r>
            <a:r>
              <a:rPr lang="en-US" altLang="zh-CN" sz="3200" dirty="0" smtClean="0">
                <a:solidFill>
                  <a:schemeClr val="tx1"/>
                </a:solidFill>
              </a:rPr>
              <a:t>+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en-US" altLang="zh-CN" sz="3200" dirty="0" smtClean="0">
                <a:solidFill>
                  <a:srgbClr val="002060"/>
                </a:solidFill>
              </a:rPr>
              <a:t> . 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08:47:27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.4574"/>
  <p:tag name="ORIGINALWIDTH" val="1406.824"/>
  <p:tag name="OUTPUTDPI" val="1200"/>
  <p:tag name="LATEXADDIN" val="\documentclass{article}&#10;\usepackage{amsmath}&#10;\pagestyle{empty}&#10;\begin{document}&#10;\[&#10;(a+b)^n=\sum_{r=0}^n {n \choose r} a^r b^{n-r}&#10;\]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7.4053"/>
  <p:tag name="ORIGINALWIDTH" val="2910.386"/>
  <p:tag name="OUTPUTDPI" val="1200"/>
  <p:tag name="LATEXADDIN" val="\documentclass{article}&#10;\usepackage{amsmath}&#10;\usepackage{amssymb}&#10;\pagestyle{empty}&#10;\begin{document}&#10;\begin{align}&#10;g &amp;= 1\cdot f +(5x^2+2x-7)  \nonumber \\&#10;f &amp;= \frac{1}{25}(5x-7)(5x^2+2x-7)+\frac{24}{25}(x-1) \nonumber \\&#10;5x^2+2x-7 &amp;= \frac{25}{24}(5x+7)\frac{24}{25}(x-1) \nonumber &#10;\end{align}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2.6434"/>
  <p:tag name="ORIGINALWIDTH" val="2201.725"/>
  <p:tag name="OUTPUTDPI" val="1200"/>
  <p:tag name="LATEXADDIN" val="\documentclass{article}&#10;\usepackage{amsmath}&#10;\usepackage{amssymb}&#10;\pagestyle{empty}&#10;\begin{document}&#10;\begin{align}&#10;x-1&amp;=\frac{25}{24}f - \frac{1}{24}(5x-7)(5x^2+2x-7) \nonumber \\&#10;&amp;=\frac{25}{24}f - \frac{1}{24}(5x-7)(g-f) \nonumber \\&#10;&amp;= -\frac{1}{24}(5x-7)g + \frac{1}{24}(5x+18)f \nonumber &#10;\end{align}&#10;\end{document}"/>
  <p:tag name="IGUANATEXSIZE" val="20"/>
  <p:tag name="IGUANATEXCURSOR" val="15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27642</TotalTime>
  <Words>4698</Words>
  <Application>Microsoft Office PowerPoint</Application>
  <PresentationFormat>宽屏</PresentationFormat>
  <Paragraphs>403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 Unicode MS</vt:lpstr>
      <vt:lpstr>宋体</vt:lpstr>
      <vt:lpstr>Calibri</vt:lpstr>
      <vt:lpstr>Calibri Light</vt:lpstr>
      <vt:lpstr>Castellar</vt:lpstr>
      <vt:lpstr>Consolas</vt:lpstr>
      <vt:lpstr>Lucida Calligraphy</vt:lpstr>
      <vt:lpstr>Times New Roman</vt:lpstr>
      <vt:lpstr>回顾</vt:lpstr>
      <vt:lpstr>Abstract Algebra</vt:lpstr>
      <vt:lpstr>Commutative Rings 交换环</vt:lpstr>
      <vt:lpstr>Commutative Rings 交换环</vt:lpstr>
      <vt:lpstr>Properties of Commutative Rings  交换环性质</vt:lpstr>
      <vt:lpstr>Rings 环</vt:lpstr>
      <vt:lpstr>Binomial Theorem  (交换环)二项式定理</vt:lpstr>
      <vt:lpstr>Integral domains 整环</vt:lpstr>
      <vt:lpstr>Integral domains 整环</vt:lpstr>
      <vt:lpstr>Subrings 子环</vt:lpstr>
      <vt:lpstr>Commutative Rings on functions 函数上的交换环</vt:lpstr>
      <vt:lpstr>Commutative Rings on functions 函数上的交换环</vt:lpstr>
      <vt:lpstr>Commutative Rings on functions 函数上的交换环</vt:lpstr>
      <vt:lpstr>Commutative Rings on congruence classes  同余类上的交换环</vt:lpstr>
      <vt:lpstr>Divisions on Commutative Rings 交换环除法</vt:lpstr>
      <vt:lpstr>Divisions on Commutative Rings 交换环除法</vt:lpstr>
      <vt:lpstr>Divisions on Commutative Rings 交换环除法</vt:lpstr>
      <vt:lpstr>fields 域</vt:lpstr>
      <vt:lpstr>From Integral Domains to Fields 整环到域</vt:lpstr>
      <vt:lpstr>From Integral Domains to Fields 整环到域</vt:lpstr>
      <vt:lpstr>Fraction Fields  分式域</vt:lpstr>
      <vt:lpstr>Subfields  子域</vt:lpstr>
      <vt:lpstr>Polynomials  多项式</vt:lpstr>
      <vt:lpstr>Polynomials  多项式</vt:lpstr>
      <vt:lpstr>Multiplications on Polynomials 多项式乘法</vt:lpstr>
      <vt:lpstr>Indeterminate 未知数</vt:lpstr>
      <vt:lpstr>Rings of Polynomials 多项式环</vt:lpstr>
      <vt:lpstr>Polynomial functions  多项式函数</vt:lpstr>
      <vt:lpstr>Polynomials in multi-variables  多变量多项式</vt:lpstr>
      <vt:lpstr>Home project</vt:lpstr>
      <vt:lpstr>Ring Homomorphism 环同态</vt:lpstr>
      <vt:lpstr>Properties of Ring Homomorphism 环同态性质</vt:lpstr>
      <vt:lpstr>Evaluation map 计值映射</vt:lpstr>
      <vt:lpstr>Kernel and Image 核与像</vt:lpstr>
      <vt:lpstr>Ideals 理想</vt:lpstr>
      <vt:lpstr>Principal Ideals 主理想</vt:lpstr>
      <vt:lpstr>Ideals and Rings 理想与环</vt:lpstr>
      <vt:lpstr>Ideals and Rings 理想与环</vt:lpstr>
      <vt:lpstr>Polynomial Division Algorithm 多项式除法算法</vt:lpstr>
      <vt:lpstr>Polynomial Division Algorithm 多项式除法算法</vt:lpstr>
      <vt:lpstr>Polynomial Division Algorithm 多项式除法算法</vt:lpstr>
      <vt:lpstr>Roots of Polynomials 多项式的根</vt:lpstr>
      <vt:lpstr>Roots of Polynomials 多项式的根</vt:lpstr>
      <vt:lpstr>GCD of Polynomials 多项式的最大公约式</vt:lpstr>
      <vt:lpstr>GCD of Polynomials 多项式的最大公约式</vt:lpstr>
      <vt:lpstr>GCD of Polynomials: examples</vt:lpstr>
      <vt:lpstr>GCD of Polynomials: examples</vt:lpstr>
      <vt:lpstr>Ideals of Polynomials 多项式的理想</vt:lpstr>
      <vt:lpstr>Irreducibles 不可约简项</vt:lpstr>
      <vt:lpstr>Euclidean Rings  欧几里得环</vt:lpstr>
      <vt:lpstr>Examples of Euclidean Rings  欧氏环例子</vt:lpstr>
      <vt:lpstr>Unique Factorization  唯一分解</vt:lpstr>
      <vt:lpstr>Congruence Classes  (交换环上的)同余类</vt:lpstr>
      <vt:lpstr>Quotient Rings  商环</vt:lpstr>
      <vt:lpstr>First Isomorphism Theorem  第一环同构定理</vt:lpstr>
      <vt:lpstr>Maximal Ideals  极大理想</vt:lpstr>
      <vt:lpstr>Summary  总结</vt:lpstr>
      <vt:lpstr>Summary  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</dc:title>
  <dc:creator>Administrator</dc:creator>
  <cp:lastModifiedBy>sdy</cp:lastModifiedBy>
  <cp:revision>577</cp:revision>
  <dcterms:created xsi:type="dcterms:W3CDTF">2016-02-09T13:28:51Z</dcterms:created>
  <dcterms:modified xsi:type="dcterms:W3CDTF">2020-04-16T08:55:08Z</dcterms:modified>
</cp:coreProperties>
</file>