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67" r:id="rId4"/>
    <p:sldId id="268" r:id="rId5"/>
    <p:sldId id="269" r:id="rId6"/>
    <p:sldId id="294" r:id="rId7"/>
    <p:sldId id="270" r:id="rId8"/>
    <p:sldId id="271" r:id="rId9"/>
    <p:sldId id="272" r:id="rId10"/>
    <p:sldId id="278" r:id="rId11"/>
    <p:sldId id="273" r:id="rId12"/>
    <p:sldId id="274" r:id="rId13"/>
    <p:sldId id="276" r:id="rId14"/>
    <p:sldId id="275" r:id="rId15"/>
    <p:sldId id="277" r:id="rId16"/>
    <p:sldId id="279" r:id="rId17"/>
    <p:sldId id="291" r:id="rId18"/>
    <p:sldId id="280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7" r:id="rId28"/>
    <p:sldId id="303" r:id="rId29"/>
    <p:sldId id="304" r:id="rId30"/>
    <p:sldId id="305" r:id="rId31"/>
    <p:sldId id="306" r:id="rId3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DF745F2-D79B-4C05-A607-DDB30833131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EB4EBA6-2C9C-4E54-8CEB-646C41261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4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149D-7E4A-4073-AA2C-449D9A0A2D11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280-4687-4D90-999E-132ACAF49FFD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BCE3-ED06-4AFC-827D-F885F98512AA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189" y="6459785"/>
            <a:ext cx="2472271" cy="365125"/>
          </a:xfrm>
        </p:spPr>
        <p:txBody>
          <a:bodyPr/>
          <a:lstStyle>
            <a:lvl1pPr>
              <a:defRPr sz="1200"/>
            </a:lvl1pPr>
          </a:lstStyle>
          <a:p>
            <a:fld id="{BECC160B-A8EE-424E-B31C-143F2A83F6F7}" type="datetime11">
              <a:rPr lang="en-US" altLang="zh-CN" smtClean="0"/>
              <a:pPr/>
              <a:t>09:31:15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720-8DDD-43AF-BA99-3FA6C3CA6428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548-04E3-469C-895E-BA7B4732C4BF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6842-9D36-4E33-A665-5A6DA9865F82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68B-E5B1-4B48-8216-3051454334D0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C5F9-630F-48CF-8DDB-0DE6360E124C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9A751D-917E-4A0F-B5B4-A63632DA7AE9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AA5A-D4EB-4D28-A65A-C8AED9BCC70F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B1485C-E308-41F8-854C-47F59B7B1432}" type="datetime11">
              <a:rPr lang="en-US" altLang="zh-CN" smtClean="0"/>
              <a:t>09:31:15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Abstract Algebra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抽象代数</a:t>
            </a:r>
            <a:endParaRPr lang="en-US" altLang="zh-CN" dirty="0" smtClean="0"/>
          </a:p>
          <a:p>
            <a:r>
              <a:rPr lang="zh-CN" altLang="en-US" dirty="0" smtClean="0"/>
              <a:t>华东师范大学计算机系   石东昱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7140" y="4906889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dyshi@cs.ecnu.edu.cn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9184-353B-47B8-8E23-4D39EB06437E}" type="datetime11">
              <a:rPr lang="en-US" altLang="zh-CN" smtClean="0"/>
              <a:t>09:31:15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Examples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9545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the </a:t>
            </a:r>
            <a:r>
              <a:rPr lang="en-US" altLang="zh-CN" sz="3200" dirty="0">
                <a:solidFill>
                  <a:srgbClr val="002060"/>
                </a:solidFill>
              </a:rPr>
              <a:t>power set of 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  <a:latin typeface="Lucida Calligraphy" panose="03010101010101010101" pitchFamily="66" charset="0"/>
              </a:rPr>
              <a:t>P</a:t>
            </a:r>
            <a:r>
              <a:rPr lang="en-US" altLang="zh-CN" sz="3200" dirty="0">
                <a:solidFill>
                  <a:schemeClr val="tx1"/>
                </a:solidFill>
              </a:rPr>
              <a:t>(X)</a:t>
            </a:r>
            <a:r>
              <a:rPr lang="en-US" altLang="zh-CN" sz="3200" dirty="0" smtClean="0">
                <a:solidFill>
                  <a:srgbClr val="002060"/>
                </a:solidFill>
              </a:rPr>
              <a:t>, is one of the most important Boolean algebras.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integer set </a:t>
            </a:r>
            <a:r>
              <a:rPr lang="en-US" altLang="zh-CN" sz="3200" dirty="0" smtClean="0">
                <a:solidFill>
                  <a:schemeClr val="tx1"/>
                </a:solidFill>
              </a:rPr>
              <a:t>{0,1,2,3,4</a:t>
            </a:r>
            <a:r>
              <a:rPr lang="en-US" altLang="zh-CN" sz="3200" dirty="0">
                <a:solidFill>
                  <a:schemeClr val="tx1"/>
                </a:solidFill>
              </a:rPr>
              <a:t>}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>
                <a:solidFill>
                  <a:schemeClr val="tx1"/>
                </a:solidFill>
              </a:rPr>
              <a:t>≤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lattice, but is not </a:t>
            </a:r>
            <a:r>
              <a:rPr lang="en-US" altLang="zh-CN" sz="3200" dirty="0">
                <a:solidFill>
                  <a:srgbClr val="002060"/>
                </a:solidFill>
              </a:rPr>
              <a:t>a Boolean </a:t>
            </a:r>
            <a:r>
              <a:rPr lang="en-US" altLang="zh-CN" sz="3200" dirty="0" smtClean="0">
                <a:solidFill>
                  <a:srgbClr val="002060"/>
                </a:solidFill>
              </a:rPr>
              <a:t>algebra, since it is not complemented.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Properties of Boolean algebras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布尔代数性质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8425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Boolean algebra, then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If </a:t>
            </a:r>
            <a:r>
              <a:rPr lang="en-US" altLang="zh-CN" sz="3200" dirty="0" err="1">
                <a:solidFill>
                  <a:schemeClr val="tx1"/>
                </a:solidFill>
              </a:rPr>
              <a:t>a∨b</a:t>
            </a:r>
            <a:r>
              <a:rPr lang="en-US" altLang="zh-CN" sz="3200" dirty="0">
                <a:solidFill>
                  <a:schemeClr val="tx1"/>
                </a:solidFill>
              </a:rPr>
              <a:t>=</a:t>
            </a:r>
            <a:r>
              <a:rPr lang="en-US" altLang="zh-CN" sz="3200" dirty="0" err="1">
                <a:solidFill>
                  <a:schemeClr val="tx1"/>
                </a:solidFill>
              </a:rPr>
              <a:t>a∨c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=</a:t>
            </a:r>
            <a:r>
              <a:rPr lang="en-US" altLang="zh-CN" sz="3200" dirty="0" err="1">
                <a:solidFill>
                  <a:schemeClr val="tx1"/>
                </a:solidFill>
              </a:rPr>
              <a:t>a∧c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 err="1">
                <a:solidFill>
                  <a:schemeClr val="tx1"/>
                </a:solidFill>
              </a:rPr>
              <a:t>a,b,c∈B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b=c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proof: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b=b</a:t>
            </a:r>
            <a:r>
              <a:rPr lang="en-US" altLang="zh-CN" sz="3200" dirty="0">
                <a:solidFill>
                  <a:schemeClr val="tx1"/>
                </a:solidFill>
              </a:rPr>
              <a:t>∨(</a:t>
            </a:r>
            <a:r>
              <a:rPr lang="en-US" altLang="zh-CN" sz="3200" dirty="0" err="1">
                <a:solidFill>
                  <a:schemeClr val="tx1"/>
                </a:solidFill>
              </a:rPr>
              <a:t>b∧a</a:t>
            </a:r>
            <a:r>
              <a:rPr lang="en-US" altLang="zh-CN" sz="3200" dirty="0">
                <a:solidFill>
                  <a:schemeClr val="tx1"/>
                </a:solidFill>
              </a:rPr>
              <a:t>)=b∨(</a:t>
            </a:r>
            <a:r>
              <a:rPr lang="en-US" altLang="zh-CN" sz="3200" dirty="0" err="1">
                <a:solidFill>
                  <a:schemeClr val="tx1"/>
                </a:solidFill>
              </a:rPr>
              <a:t>a∧c</a:t>
            </a:r>
            <a:r>
              <a:rPr lang="en-US" altLang="zh-CN" sz="3200" dirty="0">
                <a:solidFill>
                  <a:schemeClr val="tx1"/>
                </a:solidFill>
              </a:rPr>
              <a:t>)=(</a:t>
            </a:r>
            <a:r>
              <a:rPr lang="en-US" altLang="zh-CN" sz="3200" dirty="0" err="1">
                <a:solidFill>
                  <a:schemeClr val="tx1"/>
                </a:solidFill>
              </a:rPr>
              <a:t>b∨a</a:t>
            </a:r>
            <a:r>
              <a:rPr lang="en-US" altLang="zh-CN" sz="3200" dirty="0">
                <a:solidFill>
                  <a:schemeClr val="tx1"/>
                </a:solidFill>
              </a:rPr>
              <a:t>)∧(</a:t>
            </a:r>
            <a:r>
              <a:rPr lang="en-US" altLang="zh-CN" sz="3200" dirty="0" err="1">
                <a:solidFill>
                  <a:schemeClr val="tx1"/>
                </a:solidFill>
              </a:rPr>
              <a:t>b∨c</a:t>
            </a:r>
            <a:r>
              <a:rPr lang="en-US" altLang="zh-CN" sz="3200" dirty="0">
                <a:solidFill>
                  <a:schemeClr val="tx1"/>
                </a:solidFill>
              </a:rPr>
              <a:t>)=(</a:t>
            </a:r>
            <a:r>
              <a:rPr lang="en-US" altLang="zh-CN" sz="3200" dirty="0" err="1">
                <a:solidFill>
                  <a:schemeClr val="tx1"/>
                </a:solidFill>
              </a:rPr>
              <a:t>a∨c</a:t>
            </a:r>
            <a:r>
              <a:rPr lang="en-US" altLang="zh-CN" sz="3200" dirty="0">
                <a:solidFill>
                  <a:schemeClr val="tx1"/>
                </a:solidFill>
              </a:rPr>
              <a:t>)∧(</a:t>
            </a:r>
            <a:r>
              <a:rPr lang="en-US" altLang="zh-CN" sz="3200" dirty="0" err="1">
                <a:solidFill>
                  <a:schemeClr val="tx1"/>
                </a:solidFill>
              </a:rPr>
              <a:t>b∨c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</a:rPr>
              <a:t>   =</a:t>
            </a:r>
            <a:r>
              <a:rPr lang="en-US" altLang="zh-CN" sz="3200" dirty="0">
                <a:solidFill>
                  <a:schemeClr val="tx1"/>
                </a:solidFill>
              </a:rPr>
              <a:t>c∨(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)=c∨(</a:t>
            </a:r>
            <a:r>
              <a:rPr lang="en-US" altLang="zh-CN" sz="3200" dirty="0" err="1">
                <a:solidFill>
                  <a:schemeClr val="tx1"/>
                </a:solidFill>
              </a:rPr>
              <a:t>a∧c</a:t>
            </a:r>
            <a:r>
              <a:rPr lang="en-US" altLang="zh-CN" sz="3200" dirty="0">
                <a:solidFill>
                  <a:schemeClr val="tx1"/>
                </a:solidFill>
              </a:rPr>
              <a:t>)=c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a′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unique, and </a:t>
            </a:r>
            <a:r>
              <a:rPr lang="en-US" altLang="zh-CN" sz="3200" dirty="0">
                <a:solidFill>
                  <a:schemeClr val="tx1"/>
                </a:solidFill>
              </a:rPr>
              <a:t>∀</a:t>
            </a:r>
            <a:r>
              <a:rPr lang="en-US" altLang="zh-CN" sz="3200" dirty="0" err="1">
                <a:solidFill>
                  <a:schemeClr val="tx1"/>
                </a:solidFill>
              </a:rPr>
              <a:t>a∈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chemeClr val="tx1"/>
                </a:solidFill>
              </a:rPr>
              <a:t>, (a</a:t>
            </a:r>
            <a:r>
              <a:rPr lang="en-US" altLang="zh-CN" sz="3200" dirty="0">
                <a:solidFill>
                  <a:schemeClr val="tx1"/>
                </a:solidFill>
              </a:rPr>
              <a:t>′)′=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. (using the above proof)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′=O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>
                <a:solidFill>
                  <a:schemeClr val="tx1"/>
                </a:solidFill>
              </a:rPr>
              <a:t>O′=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Properties of Boolean algebras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布尔代数性质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8425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a∨b</a:t>
            </a:r>
            <a:r>
              <a:rPr lang="en-US" altLang="zh-CN" sz="3200" dirty="0">
                <a:solidFill>
                  <a:schemeClr val="tx1"/>
                </a:solidFill>
              </a:rPr>
              <a:t>)′=</a:t>
            </a:r>
            <a:r>
              <a:rPr lang="en-US" altLang="zh-CN" sz="3200" dirty="0" err="1">
                <a:solidFill>
                  <a:schemeClr val="tx1"/>
                </a:solidFill>
              </a:rPr>
              <a:t>a′∧b</a:t>
            </a:r>
            <a:r>
              <a:rPr lang="en-US" altLang="zh-CN" sz="3200" dirty="0">
                <a:solidFill>
                  <a:schemeClr val="tx1"/>
                </a:solidFill>
              </a:rPr>
              <a:t>′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)′=</a:t>
            </a:r>
            <a:r>
              <a:rPr lang="en-US" altLang="zh-CN" sz="3200" dirty="0" err="1">
                <a:solidFill>
                  <a:schemeClr val="tx1"/>
                </a:solidFill>
              </a:rPr>
              <a:t>a′∨b</a:t>
            </a:r>
            <a:r>
              <a:rPr lang="en-US" altLang="zh-CN" sz="3200" dirty="0">
                <a:solidFill>
                  <a:schemeClr val="tx1"/>
                </a:solidFill>
              </a:rPr>
              <a:t>′ </a:t>
            </a:r>
            <a:r>
              <a:rPr lang="en-US" altLang="zh-CN" sz="3200" dirty="0">
                <a:solidFill>
                  <a:srgbClr val="002060"/>
                </a:solidFill>
              </a:rPr>
              <a:t>(De </a:t>
            </a:r>
            <a:r>
              <a:rPr lang="en-US" altLang="zh-CN" sz="3200" dirty="0" err="1">
                <a:solidFill>
                  <a:srgbClr val="002060"/>
                </a:solidFill>
              </a:rPr>
              <a:t>Morgans</a:t>
            </a:r>
            <a:r>
              <a:rPr lang="en-US" altLang="zh-CN" sz="3200" dirty="0">
                <a:solidFill>
                  <a:srgbClr val="002060"/>
                </a:solidFill>
              </a:rPr>
              <a:t> Laws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proof: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′∧b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′)∨(</a:t>
            </a:r>
            <a:r>
              <a:rPr lang="en-US" altLang="zh-CN" sz="3200" dirty="0" err="1">
                <a:solidFill>
                  <a:schemeClr val="tx1"/>
                </a:solidFill>
              </a:rPr>
              <a:t>a∨b</a:t>
            </a:r>
            <a:r>
              <a:rPr lang="en-US" altLang="zh-CN" sz="3200" dirty="0" smtClean="0">
                <a:solidFill>
                  <a:schemeClr val="tx1"/>
                </a:solidFill>
              </a:rPr>
              <a:t>) = ((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′∨a</a:t>
            </a:r>
            <a:r>
              <a:rPr lang="en-US" altLang="zh-CN" sz="3200" dirty="0" smtClean="0">
                <a:solidFill>
                  <a:schemeClr val="tx1"/>
                </a:solidFill>
              </a:rPr>
              <a:t>)∧(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b′∨a</a:t>
            </a:r>
            <a:r>
              <a:rPr lang="en-US" altLang="zh-CN" sz="3200" dirty="0" smtClean="0">
                <a:solidFill>
                  <a:schemeClr val="tx1"/>
                </a:solidFill>
              </a:rPr>
              <a:t>))∨b = … = 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I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a′∧b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′)∧(</a:t>
            </a:r>
            <a:r>
              <a:rPr lang="en-US" altLang="zh-CN" sz="3200" dirty="0" err="1">
                <a:solidFill>
                  <a:schemeClr val="tx1"/>
                </a:solidFill>
              </a:rPr>
              <a:t>a∨b</a:t>
            </a:r>
            <a:r>
              <a:rPr lang="en-US" altLang="zh-CN" sz="3200" dirty="0">
                <a:solidFill>
                  <a:schemeClr val="tx1"/>
                </a:solidFill>
              </a:rPr>
              <a:t>) = b</a:t>
            </a:r>
            <a:r>
              <a:rPr lang="en-US" altLang="zh-CN" sz="3200" dirty="0" smtClean="0">
                <a:solidFill>
                  <a:schemeClr val="tx1"/>
                </a:solidFill>
              </a:rPr>
              <a:t>′∧((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′∧a</a:t>
            </a:r>
            <a:r>
              <a:rPr lang="en-US" altLang="zh-CN" sz="3200" dirty="0" smtClean="0">
                <a:solidFill>
                  <a:schemeClr val="tx1"/>
                </a:solidFill>
              </a:rPr>
              <a:t>)∨(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′∧b</a:t>
            </a:r>
            <a:r>
              <a:rPr lang="en-US" altLang="zh-CN" sz="3200" dirty="0" smtClean="0">
                <a:solidFill>
                  <a:schemeClr val="tx1"/>
                </a:solidFill>
              </a:rPr>
              <a:t>)) = … = O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Since complementary element is unique, we get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′∧b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= (</a:t>
            </a:r>
            <a:r>
              <a:rPr lang="en-US" altLang="zh-CN" sz="3200" dirty="0" err="1">
                <a:solidFill>
                  <a:schemeClr val="tx1"/>
                </a:solidFill>
              </a:rPr>
              <a:t>a∨b</a:t>
            </a:r>
            <a:r>
              <a:rPr lang="en-US" altLang="zh-CN" sz="3200" dirty="0" smtClean="0">
                <a:solidFill>
                  <a:schemeClr val="tx1"/>
                </a:solidFill>
              </a:rPr>
              <a:t>)′ 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Reversing all </a:t>
            </a:r>
            <a:r>
              <a:rPr lang="en-US" altLang="zh-CN" sz="3200" dirty="0">
                <a:solidFill>
                  <a:schemeClr val="tx1"/>
                </a:solidFill>
              </a:rPr>
              <a:t>∨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∧</a:t>
            </a:r>
            <a:r>
              <a:rPr lang="en-US" altLang="zh-CN" sz="3200" dirty="0" smtClean="0">
                <a:solidFill>
                  <a:srgbClr val="002060"/>
                </a:solidFill>
              </a:rPr>
              <a:t> , we get the second equation.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Properties of Boolean algebras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布尔代数性质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8425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a⪯b</a:t>
            </a:r>
            <a:r>
              <a:rPr lang="en-US" altLang="zh-CN" sz="3200" dirty="0">
                <a:solidFill>
                  <a:schemeClr val="tx1"/>
                </a:solidFill>
              </a:rPr>
              <a:t> ⇔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chemeClr val="tx1"/>
                </a:solidFill>
              </a:rPr>
              <a:t>′=O ⇔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a′∨b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Proof:</a:t>
            </a:r>
          </a:p>
          <a:p>
            <a:pPr marL="201168" lvl="1" indent="0"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a⪯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⇒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′=</a:t>
            </a:r>
            <a:r>
              <a:rPr lang="en-US" altLang="zh-CN" sz="3200" dirty="0">
                <a:solidFill>
                  <a:schemeClr val="tx1"/>
                </a:solidFill>
              </a:rPr>
              <a:t> a</a:t>
            </a:r>
            <a:r>
              <a:rPr lang="en-US" altLang="zh-CN" sz="3200" dirty="0" smtClean="0">
                <a:solidFill>
                  <a:schemeClr val="tx1"/>
                </a:solidFill>
              </a:rPr>
              <a:t>∧(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∨b</a:t>
            </a:r>
            <a:r>
              <a:rPr lang="en-US" altLang="zh-CN" sz="3200" dirty="0" smtClean="0">
                <a:solidFill>
                  <a:schemeClr val="tx1"/>
                </a:solidFill>
              </a:rPr>
              <a:t>)′=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∧a</a:t>
            </a:r>
            <a:r>
              <a:rPr lang="en-US" altLang="zh-CN" sz="3200" dirty="0">
                <a:solidFill>
                  <a:schemeClr val="tx1"/>
                </a:solidFill>
              </a:rPr>
              <a:t>′</a:t>
            </a:r>
            <a:r>
              <a:rPr lang="en-US" altLang="zh-CN" sz="3200" dirty="0" smtClean="0">
                <a:solidFill>
                  <a:schemeClr val="tx1"/>
                </a:solidFill>
              </a:rPr>
              <a:t>∧b′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O</a:t>
            </a:r>
            <a:r>
              <a:rPr lang="en-US" altLang="zh-CN" sz="3200" dirty="0" err="1">
                <a:solidFill>
                  <a:schemeClr val="tx1"/>
                </a:solidFill>
              </a:rPr>
              <a:t>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 = O</a:t>
            </a:r>
          </a:p>
          <a:p>
            <a:pPr marL="201168" lvl="1" indent="0"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′=</a:t>
            </a:r>
            <a:r>
              <a:rPr lang="en-US" altLang="zh-CN" sz="3200" dirty="0" smtClean="0">
                <a:solidFill>
                  <a:schemeClr val="tx1"/>
                </a:solidFill>
              </a:rPr>
              <a:t>O </a:t>
            </a:r>
            <a:r>
              <a:rPr lang="en-US" altLang="zh-CN" sz="3200" dirty="0">
                <a:solidFill>
                  <a:schemeClr val="tx1"/>
                </a:solidFill>
              </a:rPr>
              <a:t>⇒ </a:t>
            </a:r>
            <a:r>
              <a:rPr lang="en-US" altLang="zh-CN" sz="3200" dirty="0" err="1">
                <a:solidFill>
                  <a:schemeClr val="tx1"/>
                </a:solidFill>
              </a:rPr>
              <a:t>a′∨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chemeClr val="tx1"/>
                </a:solidFill>
              </a:rPr>
              <a:t> = 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′)′ = O′ = 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I</a:t>
            </a:r>
          </a:p>
          <a:p>
            <a:pPr marL="201168" lvl="1" indent="0"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a′∨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⇒ a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</a:t>
            </a:r>
            <a:r>
              <a:rPr lang="en-US" altLang="zh-CN" sz="32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=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∧(</a:t>
            </a:r>
            <a:r>
              <a:rPr lang="en-US" altLang="zh-CN" sz="3200" dirty="0" err="1">
                <a:solidFill>
                  <a:schemeClr val="tx1"/>
                </a:solidFill>
              </a:rPr>
              <a:t>a′∨b</a:t>
            </a:r>
            <a:r>
              <a:rPr lang="en-US" altLang="zh-CN" sz="3200" dirty="0" smtClean="0">
                <a:solidFill>
                  <a:schemeClr val="tx1"/>
                </a:solidFill>
              </a:rPr>
              <a:t>) = O∨(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 smtClean="0">
                <a:solidFill>
                  <a:schemeClr val="tx1"/>
                </a:solidFill>
              </a:rPr>
              <a:t>) = </a:t>
            </a:r>
            <a:r>
              <a:rPr lang="en-US" altLang="zh-CN" sz="3200" dirty="0" err="1">
                <a:solidFill>
                  <a:schemeClr val="tx1"/>
                </a:solidFill>
              </a:rPr>
              <a:t>a∧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⇒ </a:t>
            </a:r>
            <a:r>
              <a:rPr lang="en-US" altLang="zh-CN" sz="3200" dirty="0" err="1">
                <a:solidFill>
                  <a:schemeClr val="tx1"/>
                </a:solidFill>
              </a:rPr>
              <a:t>a⪯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note: an equivalent expression is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    ¬(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⇔ 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 smtClean="0">
                <a:solidFill>
                  <a:schemeClr val="tx1"/>
                </a:solidFill>
              </a:rPr>
              <a:t>′≠O </a:t>
            </a:r>
            <a:r>
              <a:rPr lang="en-US" altLang="zh-CN" sz="3200" dirty="0">
                <a:solidFill>
                  <a:schemeClr val="tx1"/>
                </a:solidFill>
              </a:rPr>
              <a:t>⇔ a′∨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b≠</a:t>
            </a:r>
            <a:r>
              <a:rPr lang="en-US" altLang="zh-CN" sz="3200" dirty="0" err="1" smtClean="0">
                <a:solidFill>
                  <a:schemeClr val="tx1"/>
                </a:solidFill>
                <a:latin typeface="+mn-ea"/>
              </a:rPr>
              <a:t>I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Finite Boolean algebras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有限布尔代数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Boolean </a:t>
            </a:r>
            <a:r>
              <a:rPr lang="en-US" altLang="zh-CN" sz="3200" dirty="0" smtClean="0">
                <a:solidFill>
                  <a:srgbClr val="002060"/>
                </a:solidFill>
              </a:rPr>
              <a:t>algebra is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finite </a:t>
            </a:r>
            <a:r>
              <a:rPr lang="en-US" altLang="zh-CN" sz="3200" b="1" dirty="0">
                <a:solidFill>
                  <a:srgbClr val="002060"/>
                </a:solidFill>
              </a:rPr>
              <a:t>Boolean algebra </a:t>
            </a:r>
            <a:r>
              <a:rPr lang="en-US" altLang="zh-CN" sz="3200" dirty="0" smtClean="0">
                <a:solidFill>
                  <a:srgbClr val="002060"/>
                </a:solidFill>
              </a:rPr>
              <a:t>if it contains finite number of elements.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C</a:t>
            </a:r>
            <a:r>
              <a:rPr lang="en-US" altLang="zh-CN" sz="3200" dirty="0">
                <a:solidFill>
                  <a:srgbClr val="002060"/>
                </a:solidFill>
              </a:rPr>
              <a:t> be Boolean algebras. A </a:t>
            </a:r>
            <a:r>
              <a:rPr lang="en-US" altLang="zh-CN" sz="3200" b="1" dirty="0">
                <a:solidFill>
                  <a:srgbClr val="002060"/>
                </a:solidFill>
              </a:rPr>
              <a:t>bijective</a:t>
            </a:r>
            <a:r>
              <a:rPr lang="en-US" altLang="zh-CN" sz="3200" dirty="0">
                <a:solidFill>
                  <a:srgbClr val="002060"/>
                </a:solidFill>
              </a:rPr>
              <a:t> map 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: </a:t>
            </a:r>
            <a:r>
              <a:rPr lang="en-US" altLang="zh-CN" sz="3200" dirty="0">
                <a:solidFill>
                  <a:schemeClr val="tx1"/>
                </a:solidFill>
              </a:rPr>
              <a:t>B→C </a:t>
            </a:r>
            <a:r>
              <a:rPr lang="en-US" altLang="zh-CN" sz="3200" dirty="0">
                <a:solidFill>
                  <a:srgbClr val="002060"/>
                </a:solidFill>
              </a:rPr>
              <a:t>is an </a:t>
            </a:r>
            <a:r>
              <a:rPr lang="en-US" altLang="zh-CN" sz="3200" b="1" dirty="0">
                <a:solidFill>
                  <a:srgbClr val="002060"/>
                </a:solidFill>
              </a:rPr>
              <a:t>isomorphism</a:t>
            </a:r>
            <a:r>
              <a:rPr lang="en-US" altLang="zh-CN" sz="3200" dirty="0">
                <a:solidFill>
                  <a:srgbClr val="002060"/>
                </a:solidFill>
              </a:rPr>
              <a:t> of Boolean algebras if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in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(a </a:t>
            </a:r>
            <a:r>
              <a:rPr lang="en-US" altLang="zh-CN" sz="3200" dirty="0">
                <a:solidFill>
                  <a:schemeClr val="tx1"/>
                </a:solidFill>
              </a:rPr>
              <a:t>∨ b) = 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dirty="0">
                <a:solidFill>
                  <a:schemeClr val="tx1"/>
                </a:solidFill>
              </a:rPr>
              <a:t>) ∨ 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(b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(a </a:t>
            </a:r>
            <a:r>
              <a:rPr lang="en-US" altLang="zh-CN" sz="3200" dirty="0">
                <a:solidFill>
                  <a:schemeClr val="tx1"/>
                </a:solidFill>
              </a:rPr>
              <a:t>∧ b) = 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dirty="0">
                <a:solidFill>
                  <a:schemeClr val="tx1"/>
                </a:solidFill>
              </a:rPr>
              <a:t>) ∧ 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ϕ</a:t>
            </a:r>
            <a:r>
              <a:rPr lang="en-US" altLang="zh-CN" sz="3200" dirty="0" smtClean="0">
                <a:solidFill>
                  <a:schemeClr val="tx1"/>
                </a:solidFill>
              </a:rPr>
              <a:t>(b)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Atoms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原子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b≠O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an element in a finite Boolean algebra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f </a:t>
            </a:r>
            <a:r>
              <a:rPr lang="en-US" altLang="zh-CN" sz="3200" dirty="0">
                <a:solidFill>
                  <a:schemeClr val="tx1"/>
                </a:solidFill>
              </a:rPr>
              <a:t>∀</a:t>
            </a:r>
            <a:r>
              <a:rPr lang="en-US" altLang="zh-CN" sz="3200" dirty="0" err="1">
                <a:solidFill>
                  <a:schemeClr val="tx1"/>
                </a:solidFill>
              </a:rPr>
              <a:t>a≠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O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a⪯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⇒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a=b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atom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. The set of atoms in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denoted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atom(B)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b∈</a:t>
            </a:r>
            <a:r>
              <a:rPr lang="en-US" altLang="zh-CN" sz="3200" dirty="0" err="1">
                <a:solidFill>
                  <a:schemeClr val="tx1"/>
                </a:solidFill>
              </a:rPr>
              <a:t>atom</a:t>
            </a:r>
            <a:r>
              <a:rPr lang="en-US" altLang="zh-CN" sz="3200" dirty="0">
                <a:solidFill>
                  <a:schemeClr val="tx1"/>
                </a:solidFill>
              </a:rPr>
              <a:t>(B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a≠b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=O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for </a:t>
            </a:r>
            <a:r>
              <a:rPr lang="en-US" altLang="zh-CN" sz="3200" err="1" smtClean="0">
                <a:solidFill>
                  <a:schemeClr val="tx1"/>
                </a:solidFill>
              </a:rPr>
              <a:t>b</a:t>
            </a:r>
            <a:r>
              <a:rPr lang="en-US" altLang="zh-CN" sz="3200" smtClean="0">
                <a:solidFill>
                  <a:schemeClr val="tx1"/>
                </a:solidFill>
              </a:rPr>
              <a:t>≠O</a:t>
            </a:r>
            <a:r>
              <a:rPr lang="en-US" altLang="zh-CN" sz="320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¬(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b⪯c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chemeClr val="tx1"/>
                </a:solidFill>
              </a:rPr>
              <a:t> ∃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a∈atom</a:t>
            </a:r>
            <a:r>
              <a:rPr lang="en-US" altLang="zh-CN" sz="3200" dirty="0" smtClean="0">
                <a:solidFill>
                  <a:schemeClr val="tx1"/>
                </a:solidFill>
              </a:rPr>
              <a:t>(B)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⪯b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¬(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a⪯</a:t>
            </a:r>
            <a:r>
              <a:rPr lang="en-US" altLang="zh-CN" sz="3200" dirty="0" err="1">
                <a:solidFill>
                  <a:schemeClr val="tx1"/>
                </a:solidFill>
              </a:rPr>
              <a:t>c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    ¬(</a:t>
            </a:r>
            <a:r>
              <a:rPr lang="en-US" altLang="zh-CN" sz="3200" dirty="0" err="1">
                <a:solidFill>
                  <a:schemeClr val="tx1"/>
                </a:solidFill>
              </a:rPr>
              <a:t>b⪯c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chemeClr val="tx1"/>
                </a:solidFill>
              </a:rPr>
              <a:t> ⇔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b∧c</a:t>
            </a:r>
            <a:r>
              <a:rPr lang="en-US" altLang="zh-CN" sz="3200" dirty="0" smtClean="0">
                <a:solidFill>
                  <a:schemeClr val="tx1"/>
                </a:solidFill>
              </a:rPr>
              <a:t>′</a:t>
            </a:r>
            <a:r>
              <a:rPr lang="en-US" altLang="zh-CN" sz="3200" dirty="0">
                <a:solidFill>
                  <a:schemeClr val="tx1"/>
                </a:solidFill>
              </a:rPr>
              <a:t>≠</a:t>
            </a:r>
            <a:r>
              <a:rPr lang="en-US" altLang="zh-CN" sz="3200" dirty="0" smtClean="0">
                <a:solidFill>
                  <a:schemeClr val="tx1"/>
                </a:solidFill>
              </a:rPr>
              <a:t>O</a:t>
            </a:r>
            <a:r>
              <a:rPr lang="en-US" altLang="zh-CN" sz="3200" dirty="0">
                <a:solidFill>
                  <a:schemeClr val="tx1"/>
                </a:solidFill>
              </a:rPr>
              <a:t> ⇒ </a:t>
            </a:r>
            <a:r>
              <a:rPr lang="en-US" altLang="zh-CN" sz="3200" dirty="0" smtClean="0">
                <a:solidFill>
                  <a:schemeClr val="tx1"/>
                </a:solidFill>
              </a:rPr>
              <a:t>∃a,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a⪯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⪯c</a:t>
            </a:r>
            <a:r>
              <a:rPr lang="en-US" altLang="zh-CN" sz="3200" dirty="0" smtClean="0">
                <a:solidFill>
                  <a:schemeClr val="tx1"/>
                </a:solidFill>
              </a:rPr>
              <a:t>′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⇒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∧c</a:t>
            </a:r>
            <a:r>
              <a:rPr lang="en-US" altLang="zh-CN" sz="3200" dirty="0" smtClean="0">
                <a:solidFill>
                  <a:schemeClr val="tx1"/>
                </a:solidFill>
              </a:rPr>
              <a:t>=O ⇒</a:t>
            </a:r>
            <a:r>
              <a:rPr lang="en-US" altLang="zh-CN" sz="3200" dirty="0">
                <a:solidFill>
                  <a:schemeClr val="tx1"/>
                </a:solidFill>
              </a:rPr>
              <a:t> ¬(</a:t>
            </a:r>
            <a:r>
              <a:rPr lang="en-US" altLang="zh-CN" sz="3200" dirty="0" err="1">
                <a:solidFill>
                  <a:schemeClr val="tx1"/>
                </a:solidFill>
              </a:rPr>
              <a:t>a⪯c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err="1">
                <a:solidFill>
                  <a:schemeClr val="tx1"/>
                </a:solidFill>
              </a:rPr>
              <a:t>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</a:t>
            </a:r>
            <a:r>
              <a:rPr lang="en-US" altLang="zh-CN" sz="3200" dirty="0">
                <a:solidFill>
                  <a:schemeClr val="tx1"/>
                </a:solidFill>
              </a:rPr>
              <a:t> ⇔ </a:t>
            </a:r>
            <a:r>
              <a:rPr lang="en-US" altLang="zh-CN" sz="3200" dirty="0" smtClean="0">
                <a:solidFill>
                  <a:schemeClr val="tx1"/>
                </a:solidFill>
              </a:rPr>
              <a:t>∀a, </a:t>
            </a:r>
            <a:r>
              <a:rPr lang="en-US" altLang="zh-CN" sz="3200" dirty="0" smtClean="0">
                <a:solidFill>
                  <a:srgbClr val="002060"/>
                </a:solidFill>
              </a:rPr>
              <a:t>if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a⪯b</a:t>
            </a:r>
            <a:r>
              <a:rPr lang="en-US" altLang="zh-CN" sz="3200" dirty="0">
                <a:solidFill>
                  <a:srgbClr val="002060"/>
                </a:solidFill>
              </a:rPr>
              <a:t> , then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⪯c</a:t>
            </a:r>
            <a:r>
              <a:rPr lang="en-US" altLang="zh-CN" sz="3200" dirty="0">
                <a:solidFill>
                  <a:srgbClr val="002060"/>
                </a:solidFill>
              </a:rPr>
              <a:t> .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Atoms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原子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- Let </a:t>
            </a:r>
            <a:r>
              <a:rPr lang="en-US" altLang="zh-CN" sz="3200" dirty="0" err="1">
                <a:solidFill>
                  <a:schemeClr val="tx1"/>
                </a:solidFill>
              </a:rPr>
              <a:t>b∈B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chemeClr val="tx1"/>
                </a:solidFill>
              </a:rPr>
              <a:t>={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: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=1…n,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⪯b</a:t>
            </a:r>
            <a:r>
              <a:rPr lang="en-US" altLang="zh-CN" sz="3200" dirty="0">
                <a:solidFill>
                  <a:schemeClr val="tx1"/>
                </a:solidFill>
              </a:rPr>
              <a:t>} </a:t>
            </a:r>
            <a:r>
              <a:rPr lang="en-US" altLang="zh-CN" sz="3200" dirty="0">
                <a:solidFill>
                  <a:srgbClr val="002060"/>
                </a:solidFill>
              </a:rPr>
              <a:t>is a set of atoms in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rgbClr val="002060"/>
                </a:solidFill>
              </a:rPr>
              <a:t>then: 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b </a:t>
            </a:r>
            <a:r>
              <a:rPr lang="en-US" altLang="zh-CN" sz="3200" dirty="0" smtClean="0">
                <a:solidFill>
                  <a:srgbClr val="002060"/>
                </a:solidFill>
              </a:rPr>
              <a:t>is </a:t>
            </a:r>
            <a:r>
              <a:rPr lang="en-US" altLang="zh-CN" sz="3200" dirty="0">
                <a:solidFill>
                  <a:srgbClr val="002060"/>
                </a:solidFill>
              </a:rPr>
              <a:t>the complete set of atoms that </a:t>
            </a:r>
            <a:r>
              <a:rPr lang="en-US" altLang="zh-CN" sz="3200" dirty="0">
                <a:solidFill>
                  <a:schemeClr val="tx1"/>
                </a:solidFill>
              </a:rPr>
              <a:t>⪯b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b=a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∨…∨a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 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Proof:    Let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=a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∨…∨a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we must have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⪯b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1) If</a:t>
            </a:r>
            <a:r>
              <a:rPr lang="en-US" altLang="zh-CN" sz="3200" dirty="0">
                <a:solidFill>
                  <a:schemeClr val="tx1"/>
                </a:solidFill>
              </a:rPr>
              <a:t> 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b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dirty="0" smtClean="0">
                <a:solidFill>
                  <a:srgbClr val="002060"/>
                </a:solidFill>
              </a:rPr>
              <a:t>complete but </a:t>
            </a:r>
            <a:r>
              <a:rPr lang="en-US" altLang="zh-CN" sz="3200" dirty="0">
                <a:solidFill>
                  <a:schemeClr val="tx1"/>
                </a:solidFill>
              </a:rPr>
              <a:t>¬(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⪯b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then </a:t>
            </a:r>
            <a:r>
              <a:rPr lang="en-US" altLang="zh-CN" sz="3200" dirty="0">
                <a:solidFill>
                  <a:schemeClr val="tx1"/>
                </a:solidFill>
              </a:rPr>
              <a:t>∃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∈atom</a:t>
            </a:r>
            <a:r>
              <a:rPr lang="en-US" altLang="zh-CN" sz="3200" dirty="0" smtClean="0">
                <a:solidFill>
                  <a:schemeClr val="tx1"/>
                </a:solidFill>
              </a:rPr>
              <a:t>(B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a⪯b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¬(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⪯b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in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, contradicting that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complete.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Thus </a:t>
            </a:r>
            <a:r>
              <a:rPr lang="en-US" altLang="zh-CN" sz="3200" dirty="0" err="1">
                <a:solidFill>
                  <a:schemeClr val="tx1"/>
                </a:solidFill>
              </a:rPr>
              <a:t>b⪯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b=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Atoms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原子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2) If</a:t>
            </a:r>
            <a:r>
              <a:rPr lang="en-US" altLang="zh-CN" sz="3200" dirty="0">
                <a:solidFill>
                  <a:schemeClr val="tx1"/>
                </a:solidFill>
              </a:rPr>
              <a:t> 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b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dirty="0" smtClean="0">
                <a:solidFill>
                  <a:srgbClr val="002060"/>
                </a:solidFill>
              </a:rPr>
              <a:t>not </a:t>
            </a:r>
            <a:r>
              <a:rPr lang="en-US" altLang="zh-CN" sz="3200" dirty="0">
                <a:solidFill>
                  <a:srgbClr val="002060"/>
                </a:solidFill>
              </a:rPr>
              <a:t>complete but </a:t>
            </a:r>
            <a:r>
              <a:rPr lang="en-US" altLang="zh-CN" sz="3200" dirty="0" smtClean="0">
                <a:solidFill>
                  <a:schemeClr val="tx1"/>
                </a:solidFill>
              </a:rPr>
              <a:t>b=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∀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a∈atom</a:t>
            </a:r>
            <a:r>
              <a:rPr lang="en-US" altLang="zh-CN" sz="3200" dirty="0" smtClean="0">
                <a:solidFill>
                  <a:schemeClr val="tx1"/>
                </a:solidFill>
              </a:rPr>
              <a:t>(B)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⪯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⇔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a⪯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a≠O</a:t>
            </a:r>
            <a:r>
              <a:rPr lang="en-US" altLang="zh-CN" sz="3200" dirty="0" smtClean="0">
                <a:solidFill>
                  <a:srgbClr val="002060"/>
                </a:solidFill>
              </a:rPr>
              <a:t> .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  If </a:t>
            </a:r>
            <a:r>
              <a:rPr lang="en-US" altLang="zh-CN" sz="3200" dirty="0" smtClean="0">
                <a:solidFill>
                  <a:schemeClr val="tx1"/>
                </a:solidFill>
              </a:rPr>
              <a:t>∃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a∉A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then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∧(a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∨…∨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)=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O∨</a:t>
            </a:r>
            <a:r>
              <a:rPr lang="en-US" altLang="zh-CN" sz="3200" dirty="0">
                <a:solidFill>
                  <a:schemeClr val="tx1"/>
                </a:solidFill>
              </a:rPr>
              <a:t>…</a:t>
            </a:r>
            <a:r>
              <a:rPr lang="en-US" altLang="zh-CN" sz="3200" dirty="0" smtClean="0">
                <a:solidFill>
                  <a:schemeClr val="tx1"/>
                </a:solidFill>
              </a:rPr>
              <a:t>∨O=O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contradiction.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Thus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complete.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Isomorphism 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同构定理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be a finite Boolean </a:t>
            </a:r>
            <a:r>
              <a:rPr lang="en-US" altLang="zh-CN" sz="3200" dirty="0" smtClean="0">
                <a:solidFill>
                  <a:srgbClr val="002060"/>
                </a:solidFill>
              </a:rPr>
              <a:t>algebra, </a:t>
            </a:r>
            <a:r>
              <a:rPr lang="en-US" altLang="zh-CN" sz="3200" dirty="0" smtClean="0">
                <a:solidFill>
                  <a:schemeClr val="tx1"/>
                </a:solidFill>
              </a:rPr>
              <a:t>A=atom(B)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chemeClr val="tx1"/>
                </a:solidFill>
              </a:rPr>
              <a:t> ≌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(A)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Proof:  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construct a well-defined function 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</a:t>
            </a:r>
            <a:r>
              <a:rPr lang="el-GR" altLang="zh-CN" sz="3200" dirty="0" smtClean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(A)→B</a:t>
            </a:r>
            <a:r>
              <a:rPr lang="en-US" altLang="zh-CN" sz="3200" dirty="0" smtClean="0">
                <a:solidFill>
                  <a:srgbClr val="002060"/>
                </a:solidFill>
              </a:rPr>
              <a:t>,    </a:t>
            </a:r>
            <a:r>
              <a:rPr lang="el-GR" altLang="zh-CN" sz="3200" dirty="0" smtClean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({a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,…,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}) = 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∨…∨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homomorphism: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For</a:t>
            </a:r>
            <a:r>
              <a:rPr lang="en-US" altLang="zh-CN" sz="3200" dirty="0" smtClean="0">
                <a:solidFill>
                  <a:schemeClr val="tx1"/>
                </a:solidFill>
              </a:rPr>
              <a:t> 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={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,…,a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}⊆A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={a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 ,…,a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,…,a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 , it must have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∨…∨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⪯ 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∨</a:t>
            </a:r>
            <a:r>
              <a:rPr lang="en-US" altLang="zh-CN" sz="3200" dirty="0">
                <a:solidFill>
                  <a:schemeClr val="tx1"/>
                </a:solidFill>
              </a:rPr>
              <a:t> …∨a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 </a:t>
            </a:r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r>
              <a:rPr lang="en-US" altLang="zh-CN" sz="3200" dirty="0">
                <a:solidFill>
                  <a:schemeClr val="tx1"/>
                </a:solidFill>
              </a:rPr>
              <a:t>∨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Isomorphism 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同构定理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Surjection: 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∀</a:t>
            </a:r>
            <a:r>
              <a:rPr lang="en-US" altLang="zh-CN" sz="3200" dirty="0" err="1">
                <a:solidFill>
                  <a:schemeClr val="tx1"/>
                </a:solidFill>
              </a:rPr>
              <a:t>b∈B</a:t>
            </a:r>
            <a:r>
              <a:rPr lang="en-US" altLang="zh-CN" sz="3200" dirty="0">
                <a:solidFill>
                  <a:srgbClr val="002060"/>
                </a:solidFill>
              </a:rPr>
              <a:t> , </a:t>
            </a:r>
            <a:r>
              <a:rPr lang="en-US" altLang="zh-CN" sz="3200" dirty="0">
                <a:solidFill>
                  <a:schemeClr val="tx1"/>
                </a:solidFill>
              </a:rPr>
              <a:t>b=a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∨…∨a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 , where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all atoms </a:t>
            </a:r>
            <a:r>
              <a:rPr lang="en-US" altLang="zh-CN" sz="3200" dirty="0">
                <a:solidFill>
                  <a:schemeClr val="tx1"/>
                </a:solidFill>
              </a:rPr>
              <a:t>⪯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Injection: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let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be two sets of atoms.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if </a:t>
            </a:r>
            <a:r>
              <a:rPr lang="el-GR" altLang="zh-CN" sz="3200" dirty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)=</a:t>
            </a:r>
            <a:r>
              <a:rPr lang="el-GR" altLang="zh-CN" sz="3200" dirty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, but there is an atom </a:t>
            </a:r>
            <a:r>
              <a:rPr lang="en-US" altLang="zh-CN" sz="3200" dirty="0" smtClean="0">
                <a:solidFill>
                  <a:schemeClr val="tx1"/>
                </a:solidFill>
              </a:rPr>
              <a:t>a∈A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a∉A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 ,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then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∧</a:t>
            </a:r>
            <a:r>
              <a:rPr lang="el-GR" altLang="zh-CN" sz="3200" dirty="0" smtClean="0">
                <a:solidFill>
                  <a:schemeClr val="tx1"/>
                </a:solidFill>
              </a:rPr>
              <a:t>φ</a:t>
            </a:r>
            <a:r>
              <a:rPr lang="en-US" altLang="zh-CN" sz="3200" dirty="0">
                <a:solidFill>
                  <a:schemeClr val="tx1"/>
                </a:solidFill>
              </a:rPr>
              <a:t>(A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)=a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a∧</a:t>
            </a:r>
            <a:r>
              <a:rPr lang="el-GR" altLang="zh-CN" sz="3200" dirty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)=O</a:t>
            </a:r>
            <a:r>
              <a:rPr lang="en-US" altLang="zh-CN" sz="3200" dirty="0" smtClean="0">
                <a:solidFill>
                  <a:srgbClr val="002060"/>
                </a:solidFill>
              </a:rPr>
              <a:t>,  contradiction.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Any element in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 must be in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vice versa.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Thus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=A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Posets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偏序集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relation on a set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subset of </a:t>
            </a:r>
            <a:r>
              <a:rPr lang="en-US" altLang="zh-CN" sz="3200" dirty="0" smtClean="0">
                <a:solidFill>
                  <a:schemeClr val="tx1"/>
                </a:solidFill>
              </a:rPr>
              <a:t>X×X</a:t>
            </a:r>
            <a:r>
              <a:rPr lang="en-US" altLang="zh-CN" sz="3200" dirty="0" smtClean="0">
                <a:solidFill>
                  <a:srgbClr val="002060"/>
                </a:solidFill>
              </a:rPr>
              <a:t>. A relation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partial order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偏序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if it is: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1. reflexive: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a,a</a:t>
            </a:r>
            <a:r>
              <a:rPr lang="en-US" altLang="zh-CN" sz="3200" dirty="0" smtClean="0">
                <a:solidFill>
                  <a:schemeClr val="tx1"/>
                </a:solidFill>
              </a:rPr>
              <a:t>)∈P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a∈X</a:t>
            </a:r>
            <a:r>
              <a:rPr lang="en-US" altLang="zh-CN" sz="3200" dirty="0" smtClean="0">
                <a:solidFill>
                  <a:srgbClr val="002060"/>
                </a:solidFill>
              </a:rPr>
              <a:t>;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2. anti-symmetric: if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)∈P </a:t>
            </a:r>
            <a:r>
              <a:rPr lang="en-US" altLang="zh-CN" sz="3200" dirty="0" smtClean="0">
                <a:solidFill>
                  <a:srgbClr val="002060"/>
                </a:solidFill>
              </a:rPr>
              <a:t>and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b,a</a:t>
            </a:r>
            <a:r>
              <a:rPr lang="en-US" altLang="zh-CN" sz="3200" dirty="0" smtClean="0">
                <a:solidFill>
                  <a:schemeClr val="tx1"/>
                </a:solidFill>
              </a:rPr>
              <a:t>)∈P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a=b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3. </a:t>
            </a:r>
            <a:r>
              <a:rPr lang="en-US" altLang="zh-CN" sz="3200" dirty="0">
                <a:solidFill>
                  <a:srgbClr val="002060"/>
                </a:solidFill>
              </a:rPr>
              <a:t>transitive: if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)∈P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b,c</a:t>
            </a:r>
            <a:r>
              <a:rPr lang="en-US" altLang="zh-CN" sz="3200" dirty="0" smtClean="0">
                <a:solidFill>
                  <a:schemeClr val="tx1"/>
                </a:solidFill>
              </a:rPr>
              <a:t>)∈P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a,c</a:t>
            </a:r>
            <a:r>
              <a:rPr lang="en-US" altLang="zh-CN" sz="3200" dirty="0">
                <a:solidFill>
                  <a:schemeClr val="tx1"/>
                </a:solidFill>
              </a:rPr>
              <a:t>)∈P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set 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dirty="0">
                <a:solidFill>
                  <a:srgbClr val="002060"/>
                </a:solidFill>
              </a:rPr>
              <a:t> with </a:t>
            </a:r>
            <a:r>
              <a:rPr lang="en-US" altLang="zh-CN" sz="3200" dirty="0" smtClean="0">
                <a:solidFill>
                  <a:srgbClr val="002060"/>
                </a:solidFill>
              </a:rPr>
              <a:t>a partial order is called </a:t>
            </a: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partially ordered set</a:t>
            </a:r>
            <a:r>
              <a:rPr lang="en-US" altLang="zh-CN" sz="3200" dirty="0" smtClean="0">
                <a:solidFill>
                  <a:srgbClr val="002060"/>
                </a:solidFill>
              </a:rPr>
              <a:t>, or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poset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>
                <a:solidFill>
                  <a:schemeClr val="tx1"/>
                </a:solidFill>
              </a:rPr>
              <a:t>)∈</a:t>
            </a:r>
            <a:r>
              <a:rPr lang="en-US" altLang="zh-CN" sz="3200" dirty="0" smtClean="0">
                <a:solidFill>
                  <a:schemeClr val="tx1"/>
                </a:solidFill>
              </a:rPr>
              <a:t>P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also denoted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⪯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zh-CN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totally ordered set </a:t>
            </a: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∀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a,b∈X</a:t>
            </a:r>
            <a:r>
              <a:rPr lang="en-US" altLang="zh-CN" sz="3200" dirty="0" smtClean="0">
                <a:solidFill>
                  <a:srgbClr val="002060"/>
                </a:solidFill>
              </a:rPr>
              <a:t>, either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zh-CN" altLang="en-US" sz="3200" dirty="0">
                <a:solidFill>
                  <a:schemeClr val="tx1"/>
                </a:solidFill>
              </a:rPr>
              <a:t>⪯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or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zh-CN" altLang="en-US" sz="3200" dirty="0" smtClean="0">
                <a:solidFill>
                  <a:schemeClr val="tx1"/>
                </a:solidFill>
              </a:rPr>
              <a:t>⪯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Summary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solidFill>
                  <a:srgbClr val="002060"/>
                </a:solidFill>
              </a:rPr>
              <a:t>Posets</a:t>
            </a:r>
            <a:r>
              <a:rPr lang="en-US" altLang="zh-CN" sz="3200" dirty="0" smtClean="0">
                <a:solidFill>
                  <a:srgbClr val="002060"/>
                </a:solidFill>
              </a:rPr>
              <a:t>, Upper &amp; lower bounds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Lattices, Principle of duality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Boolean algebras, their properties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Atoms </a:t>
            </a:r>
            <a:r>
              <a:rPr lang="en-US" altLang="zh-CN" sz="3200" dirty="0">
                <a:solidFill>
                  <a:srgbClr val="002060"/>
                </a:solidFill>
              </a:rPr>
              <a:t>of Boolean algebras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</a:rPr>
              <a:t>Isomorphism </a:t>
            </a:r>
            <a:r>
              <a:rPr lang="en-US" altLang="zh-CN" sz="3200" dirty="0" smtClean="0">
                <a:solidFill>
                  <a:srgbClr val="002060"/>
                </a:solidFill>
              </a:rPr>
              <a:t>in Boolean algebras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Vector Space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向量空间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>
                <a:solidFill>
                  <a:srgbClr val="002060"/>
                </a:solidFill>
              </a:rPr>
              <a:t>vector space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over a </a:t>
            </a:r>
            <a:r>
              <a:rPr lang="en-US" altLang="zh-CN" sz="3200" dirty="0" smtClean="0">
                <a:solidFill>
                  <a:srgbClr val="002060"/>
                </a:solidFill>
              </a:rPr>
              <a:t>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dirty="0" smtClean="0">
                <a:solidFill>
                  <a:srgbClr val="002060"/>
                </a:solidFill>
              </a:rPr>
              <a:t>an additive </a:t>
            </a:r>
            <a:r>
              <a:rPr lang="en-US" altLang="zh-CN" sz="3200" dirty="0">
                <a:solidFill>
                  <a:srgbClr val="002060"/>
                </a:solidFill>
              </a:rPr>
              <a:t>abelian group with a </a:t>
            </a:r>
            <a:r>
              <a:rPr lang="en-US" altLang="zh-CN" sz="3200" i="1" dirty="0">
                <a:solidFill>
                  <a:srgbClr val="002060"/>
                </a:solidFill>
              </a:rPr>
              <a:t>scalar product </a:t>
            </a:r>
            <a:r>
              <a:rPr lang="en-US" altLang="zh-CN" sz="3200" dirty="0" smtClean="0">
                <a:solidFill>
                  <a:schemeClr val="tx1"/>
                </a:solidFill>
              </a:rPr>
              <a:t>α·v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dirty="0">
                <a:solidFill>
                  <a:schemeClr val="tx1"/>
                </a:solidFill>
              </a:rPr>
              <a:t>αv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defined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smtClean="0">
                <a:solidFill>
                  <a:schemeClr val="tx1"/>
                </a:solidFill>
              </a:rPr>
              <a:t>α,β∈F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u,v∈V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satisfying the following </a:t>
            </a:r>
            <a:r>
              <a:rPr lang="en-US" altLang="zh-CN" sz="3200" dirty="0" smtClean="0">
                <a:solidFill>
                  <a:srgbClr val="002060"/>
                </a:solidFill>
              </a:rPr>
              <a:t>axioms: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</a:rPr>
              <a:t>α(βv</a:t>
            </a:r>
            <a:r>
              <a:rPr lang="en-US" altLang="zh-CN" sz="3200" dirty="0">
                <a:solidFill>
                  <a:schemeClr val="tx1"/>
                </a:solidFill>
              </a:rPr>
              <a:t>) = (</a:t>
            </a:r>
            <a:r>
              <a:rPr lang="en-US" altLang="zh-CN" sz="3200" dirty="0" smtClean="0">
                <a:solidFill>
                  <a:schemeClr val="tx1"/>
                </a:solidFill>
              </a:rPr>
              <a:t>αβ)v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V;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</a:rPr>
              <a:t>α + β)v = αv + </a:t>
            </a:r>
            <a:r>
              <a:rPr lang="en-US" altLang="zh-CN" sz="3200" dirty="0" smtClean="0">
                <a:solidFill>
                  <a:schemeClr val="tx1"/>
                </a:solidFill>
              </a:rPr>
              <a:t>βv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V;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</a:rPr>
              <a:t>α(u </a:t>
            </a:r>
            <a:r>
              <a:rPr lang="en-US" altLang="zh-CN" sz="3200" dirty="0">
                <a:solidFill>
                  <a:schemeClr val="tx1"/>
                </a:solidFill>
              </a:rPr>
              <a:t>+ v) = αu + </a:t>
            </a:r>
            <a:r>
              <a:rPr lang="en-US" altLang="zh-CN" sz="3200" dirty="0" smtClean="0">
                <a:solidFill>
                  <a:schemeClr val="tx1"/>
                </a:solidFill>
              </a:rPr>
              <a:t>αv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V;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</a:rPr>
              <a:t>1v </a:t>
            </a:r>
            <a:r>
              <a:rPr lang="en-US" altLang="zh-CN" sz="3200" dirty="0">
                <a:solidFill>
                  <a:schemeClr val="tx1"/>
                </a:solidFill>
              </a:rPr>
              <a:t>= v</a:t>
            </a:r>
            <a:r>
              <a:rPr lang="en-US" altLang="zh-CN" sz="32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dirty="0" err="1">
                <a:solidFill>
                  <a:schemeClr val="tx1"/>
                </a:solidFill>
              </a:rPr>
              <a:t>∈V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vector; a </a:t>
            </a:r>
            <a:r>
              <a:rPr lang="en-US" altLang="zh-CN" sz="3200" dirty="0" smtClean="0">
                <a:solidFill>
                  <a:schemeClr val="tx1"/>
                </a:solidFill>
              </a:rPr>
              <a:t>α∈</a:t>
            </a:r>
            <a:r>
              <a:rPr lang="en-US" altLang="zh-CN" sz="3200" dirty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scalar.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Examples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 The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-tuples of real numbers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baseline="30000" dirty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over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</a:rPr>
              <a:t> F[x]</a:t>
            </a:r>
            <a:r>
              <a:rPr lang="en-US" altLang="zh-CN" sz="3200" dirty="0" smtClean="0">
                <a:solidFill>
                  <a:srgbClr val="002060"/>
                </a:solidFill>
              </a:rPr>
              <a:t> over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 The </a:t>
            </a:r>
            <a:r>
              <a:rPr lang="en-US" altLang="zh-CN" sz="3200" dirty="0">
                <a:solidFill>
                  <a:srgbClr val="002060"/>
                </a:solidFill>
              </a:rPr>
              <a:t>set of all continuous real-valued </a:t>
            </a:r>
            <a:r>
              <a:rPr lang="en-US" altLang="zh-CN" sz="3200" dirty="0" smtClean="0">
                <a:solidFill>
                  <a:srgbClr val="002060"/>
                </a:solidFill>
              </a:rPr>
              <a:t>functions </a:t>
            </a:r>
            <a:r>
              <a:rPr lang="en-US" altLang="zh-CN" sz="3200" dirty="0" smtClean="0">
                <a:solidFill>
                  <a:schemeClr val="tx1"/>
                </a:solidFill>
              </a:rPr>
              <a:t>{f(x)} </a:t>
            </a:r>
            <a:r>
              <a:rPr lang="en-US" altLang="zh-CN" sz="3200" dirty="0">
                <a:solidFill>
                  <a:srgbClr val="002060"/>
                </a:solidFill>
              </a:rPr>
              <a:t>on a closed interval </a:t>
            </a:r>
            <a:r>
              <a:rPr lang="en-US" altLang="zh-CN" sz="3200" dirty="0">
                <a:solidFill>
                  <a:schemeClr val="tx1"/>
                </a:solidFill>
              </a:rPr>
              <a:t>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i="1" dirty="0" err="1" smtClean="0">
                <a:solidFill>
                  <a:schemeClr val="tx1"/>
                </a:solidFill>
              </a:rPr>
              <a:t>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chemeClr val="tx1"/>
                </a:solidFill>
              </a:rPr>
              <a:t>] </a:t>
            </a:r>
            <a:r>
              <a:rPr lang="en-US" altLang="zh-CN" sz="3200" dirty="0">
                <a:solidFill>
                  <a:srgbClr val="002060"/>
                </a:solidFill>
              </a:rPr>
              <a:t>over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a+b</a:t>
            </a:r>
            <a:r>
              <a:rPr lang="en-US" altLang="zh-CN" sz="3200" dirty="0" smtClean="0">
                <a:solidFill>
                  <a:schemeClr val="tx1"/>
                </a:solidFill>
              </a:rPr>
              <a:t>    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200" dirty="0" smtClean="0">
                <a:solidFill>
                  <a:schemeClr val="tx1"/>
                </a:solidFill>
              </a:rPr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over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27" y="4500080"/>
            <a:ext cx="395236" cy="3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Properties of Vector Space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vector over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b="1" dirty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identity element in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-</a:t>
            </a:r>
            <a:r>
              <a:rPr lang="en-US" altLang="zh-CN" sz="3200" dirty="0" smtClean="0">
                <a:solidFill>
                  <a:schemeClr val="tx1"/>
                </a:solidFill>
              </a:rPr>
              <a:t> 0v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(since </a:t>
            </a:r>
            <a:r>
              <a:rPr lang="en-US" altLang="zh-CN" sz="3200" dirty="0" smtClean="0">
                <a:solidFill>
                  <a:schemeClr val="tx1"/>
                </a:solidFill>
              </a:rPr>
              <a:t>0v+v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-</a:t>
            </a:r>
            <a:r>
              <a:rPr lang="en-US" altLang="zh-CN" sz="3200" dirty="0" smtClean="0">
                <a:solidFill>
                  <a:schemeClr val="tx1"/>
                </a:solidFill>
              </a:rPr>
              <a:t> α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(since 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+αv </a:t>
            </a:r>
            <a:r>
              <a:rPr lang="en-US" altLang="zh-CN" sz="3200" dirty="0">
                <a:solidFill>
                  <a:schemeClr val="tx1"/>
                </a:solidFill>
              </a:rPr>
              <a:t>= α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- If</a:t>
            </a:r>
            <a:r>
              <a:rPr lang="en-US" altLang="zh-CN" sz="3200" dirty="0" smtClean="0">
                <a:solidFill>
                  <a:schemeClr val="tx1"/>
                </a:solidFill>
              </a:rPr>
              <a:t> αv=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α≠0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v=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(multiply </a:t>
            </a:r>
            <a:r>
              <a:rPr lang="en-US" altLang="zh-CN" sz="3200" dirty="0" smtClean="0">
                <a:solidFill>
                  <a:schemeClr val="tx1"/>
                </a:solidFill>
              </a:rPr>
              <a:t>1/α</a:t>
            </a:r>
            <a:r>
              <a:rPr lang="en-US" altLang="zh-CN" sz="3200" dirty="0" smtClean="0">
                <a:solidFill>
                  <a:srgbClr val="002060"/>
                </a:solidFill>
              </a:rPr>
              <a:t> on both sides)</a:t>
            </a:r>
            <a:r>
              <a:rPr lang="en-US" altLang="zh-CN" sz="3200" dirty="0">
                <a:solidFill>
                  <a:srgbClr val="002060"/>
                </a:solidFill>
              </a:rPr>
              <a:t> ;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-</a:t>
            </a:r>
            <a:r>
              <a:rPr lang="en-US" altLang="zh-CN" sz="3200" dirty="0" smtClean="0">
                <a:solidFill>
                  <a:schemeClr val="tx1"/>
                </a:solidFill>
              </a:rPr>
              <a:t> (-1)v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-v</a:t>
            </a:r>
            <a:r>
              <a:rPr lang="en-US" altLang="zh-CN" sz="3200" dirty="0" smtClean="0">
                <a:solidFill>
                  <a:srgbClr val="002060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-</a:t>
            </a:r>
            <a:r>
              <a:rPr lang="en-US" altLang="zh-CN" sz="3200" dirty="0" smtClean="0">
                <a:solidFill>
                  <a:schemeClr val="tx1"/>
                </a:solidFill>
              </a:rPr>
              <a:t> -(αv) = (</a:t>
            </a:r>
            <a:r>
              <a:rPr lang="en-US" altLang="zh-CN" sz="3200" dirty="0">
                <a:solidFill>
                  <a:schemeClr val="tx1"/>
                </a:solidFill>
              </a:rPr>
              <a:t>-</a:t>
            </a:r>
            <a:r>
              <a:rPr lang="en-US" altLang="zh-CN" sz="3200" dirty="0" smtClean="0">
                <a:solidFill>
                  <a:schemeClr val="tx1"/>
                </a:solidFill>
              </a:rPr>
              <a:t>α)v = α(-v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Subspaces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vector over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a nonempty set </a:t>
            </a:r>
            <a:r>
              <a:rPr lang="en-US" altLang="zh-CN" sz="3200" dirty="0" smtClean="0">
                <a:solidFill>
                  <a:schemeClr val="tx1"/>
                </a:solidFill>
              </a:rPr>
              <a:t>U∈V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its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subspace</a:t>
            </a:r>
            <a:r>
              <a:rPr lang="en-US" altLang="zh-CN" sz="3200" dirty="0" smtClean="0">
                <a:solidFill>
                  <a:srgbClr val="002060"/>
                </a:solidFill>
              </a:rPr>
              <a:t> if it is closed on the group addition and scalar product: 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u,v∈U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α∈F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u+v∈U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v∈U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S={v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∈V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chemeClr val="tx1"/>
                </a:solidFill>
              </a:rPr>
              <a:t>w=∑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linear combination of vectors in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chemeClr val="tx1"/>
                </a:solidFill>
              </a:rPr>
              <a:t>W={∑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, ∀α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∈F}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spanning set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rgbClr val="002060"/>
                </a:solidFill>
              </a:rPr>
              <a:t>vectors in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 smtClean="0">
                <a:solidFill>
                  <a:srgbClr val="002060"/>
                </a:solidFill>
              </a:rPr>
              <a:t>. Then </a:t>
            </a:r>
            <a:r>
              <a:rPr lang="en-US" altLang="zh-CN" sz="3200" dirty="0">
                <a:solidFill>
                  <a:schemeClr val="tx1"/>
                </a:solidFill>
              </a:rPr>
              <a:t>W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subspace of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. (prove it)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Linear Independence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be a vector over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S={v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∈V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. If there exists 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,…,α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∈F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at least one 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</a:t>
            </a:r>
            <a:r>
              <a:rPr lang="en-US" altLang="zh-CN" sz="3200" dirty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such that </a:t>
            </a:r>
            <a:r>
              <a:rPr lang="en-US" altLang="zh-CN" sz="3200" dirty="0" smtClean="0">
                <a:solidFill>
                  <a:schemeClr val="tx1"/>
                </a:solidFill>
              </a:rPr>
              <a:t>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S </a:t>
            </a:r>
            <a:r>
              <a:rPr lang="en-US" altLang="zh-CN" sz="3200" dirty="0" smtClean="0">
                <a:solidFill>
                  <a:srgbClr val="002060"/>
                </a:solidFill>
              </a:rPr>
              <a:t>is said to be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linear dependent</a:t>
            </a:r>
            <a:r>
              <a:rPr lang="en-US" altLang="zh-CN" sz="3200" dirty="0" smtClean="0">
                <a:solidFill>
                  <a:srgbClr val="002060"/>
                </a:solidFill>
              </a:rPr>
              <a:t>. Otherwise it is </a:t>
            </a:r>
            <a:r>
              <a:rPr lang="en-US" altLang="zh-CN" sz="3200" b="1" dirty="0">
                <a:solidFill>
                  <a:srgbClr val="002060"/>
                </a:solidFill>
              </a:rPr>
              <a:t>linear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independent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b="1" dirty="0">
                <a:solidFill>
                  <a:schemeClr val="tx1"/>
                </a:solidFill>
              </a:rPr>
              <a:t>0 </a:t>
            </a:r>
            <a:r>
              <a:rPr lang="en-US" altLang="zh-CN" sz="3200" dirty="0" smtClean="0">
                <a:solidFill>
                  <a:schemeClr val="tx1"/>
                </a:solidFill>
              </a:rPr>
              <a:t>⇒ 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=…=α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>
                <a:solidFill>
                  <a:schemeClr val="tx1"/>
                </a:solidFill>
              </a:rPr>
              <a:t>0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Linear Independence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be a vector over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S={v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∈V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chemeClr val="tx1"/>
                </a:solidFill>
              </a:rPr>
              <a:t>S </a:t>
            </a:r>
            <a:r>
              <a:rPr lang="en-US" altLang="zh-CN" sz="3200" dirty="0" smtClean="0">
                <a:solidFill>
                  <a:srgbClr val="002060"/>
                </a:solidFill>
              </a:rPr>
              <a:t>is linear dependent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one of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linear combination of others.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Proof: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   If at least 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=-∑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i≠j</a:t>
            </a:r>
            <a:r>
              <a:rPr lang="en-US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/α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   If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j≠i</a:t>
            </a:r>
            <a:r>
              <a:rPr lang="el-GR" altLang="zh-CN" sz="3200" dirty="0">
                <a:solidFill>
                  <a:schemeClr val="tx1"/>
                </a:solidFill>
              </a:rPr>
              <a:t>β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–v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+∑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j≠i</a:t>
            </a:r>
            <a:r>
              <a:rPr lang="el-GR" altLang="zh-CN" sz="3200" dirty="0">
                <a:solidFill>
                  <a:schemeClr val="tx1"/>
                </a:solidFill>
              </a:rPr>
              <a:t>β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=0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’s coefficient is not </a:t>
            </a:r>
            <a:r>
              <a:rPr lang="en-US" altLang="zh-CN" sz="3200" dirty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Linearity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U</a:t>
            </a:r>
            <a:r>
              <a:rPr lang="en-US" altLang="zh-CN" sz="3200" dirty="0">
                <a:solidFill>
                  <a:srgbClr val="002060"/>
                </a:solidFill>
              </a:rPr>
              <a:t>  be two vector spaces over a field </a:t>
            </a:r>
            <a:r>
              <a:rPr lang="en-US" altLang="zh-CN" sz="3200" dirty="0"/>
              <a:t>F</a:t>
            </a:r>
            <a:r>
              <a:rPr lang="en-US" altLang="zh-CN" sz="3200" dirty="0">
                <a:solidFill>
                  <a:srgbClr val="002060"/>
                </a:solidFill>
              </a:rPr>
              <a:t>. A function </a:t>
            </a:r>
            <a:r>
              <a:rPr lang="en-US" altLang="zh-CN" sz="3200" dirty="0">
                <a:solidFill>
                  <a:schemeClr val="tx1"/>
                </a:solidFill>
              </a:rPr>
              <a:t>L: U → V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b="1" dirty="0">
                <a:solidFill>
                  <a:srgbClr val="002060"/>
                </a:solidFill>
              </a:rPr>
              <a:t>linear</a:t>
            </a:r>
            <a:r>
              <a:rPr lang="en-US" altLang="zh-CN" sz="3200" dirty="0">
                <a:solidFill>
                  <a:srgbClr val="002060"/>
                </a:solidFill>
              </a:rPr>
              <a:t> if it preserves vector sums and scalar products. That is, for all </a:t>
            </a:r>
            <a:r>
              <a:rPr lang="en-US" altLang="zh-CN" sz="3200" dirty="0">
                <a:solidFill>
                  <a:schemeClr val="tx1"/>
                </a:solidFill>
              </a:rPr>
              <a:t>u, v ∈U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c∈F</a:t>
            </a:r>
            <a:r>
              <a:rPr lang="en-US" altLang="zh-CN" sz="3200" dirty="0">
                <a:solidFill>
                  <a:srgbClr val="002060"/>
                </a:solidFill>
              </a:rPr>
              <a:t> :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L(</a:t>
            </a:r>
            <a:r>
              <a:rPr lang="en-US" altLang="zh-CN" sz="3200" dirty="0" err="1">
                <a:solidFill>
                  <a:schemeClr val="tx1"/>
                </a:solidFill>
              </a:rPr>
              <a:t>u+v</a:t>
            </a:r>
            <a:r>
              <a:rPr lang="en-US" altLang="zh-CN" sz="3200" dirty="0">
                <a:solidFill>
                  <a:schemeClr val="tx1"/>
                </a:solidFill>
              </a:rPr>
              <a:t>) = L(u) + L(v)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L(cu) = </a:t>
            </a:r>
            <a:r>
              <a:rPr lang="en-US" altLang="zh-CN" sz="3200" dirty="0" err="1">
                <a:solidFill>
                  <a:schemeClr val="tx1"/>
                </a:solidFill>
              </a:rPr>
              <a:t>cL</a:t>
            </a:r>
            <a:r>
              <a:rPr lang="en-US" altLang="zh-CN" sz="3200" dirty="0">
                <a:solidFill>
                  <a:schemeClr val="tx1"/>
                </a:solidFill>
              </a:rPr>
              <a:t>(u)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>
                <a:solidFill>
                  <a:schemeClr val="tx1"/>
                </a:solidFill>
              </a:rPr>
              <a:t>: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baseline="30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 →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baseline="30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 , L(</a:t>
            </a:r>
            <a:r>
              <a:rPr lang="en-US" altLang="zh-CN" sz="3200" dirty="0" err="1">
                <a:solidFill>
                  <a:schemeClr val="tx1"/>
                </a:solidFill>
              </a:rPr>
              <a:t>x,y</a:t>
            </a:r>
            <a:r>
              <a:rPr lang="en-US" altLang="zh-CN" sz="3200" dirty="0">
                <a:solidFill>
                  <a:schemeClr val="tx1"/>
                </a:solidFill>
              </a:rPr>
              <a:t>)=(3x, 2x+y, -y)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f: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[x] →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 , L(f(x))=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09:34:10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18" y="5139509"/>
            <a:ext cx="1493333" cy="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Inner product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is a vector space over a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then an </a:t>
            </a:r>
            <a:r>
              <a:rPr lang="en-US" altLang="zh-CN" sz="3200" b="1" dirty="0">
                <a:solidFill>
                  <a:srgbClr val="002060"/>
                </a:solidFill>
              </a:rPr>
              <a:t>inner product </a:t>
            </a:r>
            <a:r>
              <a:rPr lang="en-US" altLang="zh-CN" sz="3200" dirty="0">
                <a:solidFill>
                  <a:srgbClr val="002060"/>
                </a:solidFill>
              </a:rPr>
              <a:t>on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is a function </a:t>
            </a:r>
            <a:r>
              <a:rPr lang="en-US" altLang="zh-CN" sz="3200" dirty="0">
                <a:solidFill>
                  <a:schemeClr val="tx1"/>
                </a:solidFill>
              </a:rPr>
              <a:t>f</a:t>
            </a:r>
            <a:r>
              <a:rPr lang="en-US" altLang="zh-CN" sz="3200" dirty="0">
                <a:solidFill>
                  <a:srgbClr val="002060"/>
                </a:solidFill>
              </a:rPr>
              <a:t>: </a:t>
            </a:r>
            <a:r>
              <a:rPr lang="en-US" altLang="zh-CN" sz="3200" dirty="0">
                <a:solidFill>
                  <a:schemeClr val="tx1"/>
                </a:solidFill>
              </a:rPr>
              <a:t>V×V</a:t>
            </a:r>
            <a:r>
              <a:rPr lang="en-US" altLang="zh-CN" sz="3200" dirty="0" smtClean="0">
                <a:solidFill>
                  <a:schemeClr val="tx1"/>
                </a:solidFill>
              </a:rPr>
              <a:t>→F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usually denoted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v,w</a:t>
            </a:r>
            <a:r>
              <a:rPr lang="en-US" altLang="zh-CN" sz="3200" dirty="0" smtClean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rgbClr val="002060"/>
                </a:solidFill>
              </a:rPr>
              <a:t>, such that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v,w,w'∈V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∈F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(1) </a:t>
            </a:r>
            <a:r>
              <a:rPr lang="en-US" altLang="zh-CN" sz="3200" dirty="0" smtClean="0">
                <a:solidFill>
                  <a:schemeClr val="tx1"/>
                </a:solidFill>
              </a:rPr>
              <a:t>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v,w+w</a:t>
            </a:r>
            <a:r>
              <a:rPr lang="en-US" altLang="zh-CN" sz="3200" dirty="0" smtClean="0">
                <a:solidFill>
                  <a:schemeClr val="tx1"/>
                </a:solidFill>
              </a:rPr>
              <a:t>’⟩ = 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v,w</a:t>
            </a:r>
            <a:r>
              <a:rPr lang="en-US" altLang="zh-CN" sz="3200" dirty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chemeClr val="tx1"/>
                </a:solidFill>
              </a:rPr>
              <a:t> + 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v,w</a:t>
            </a:r>
            <a:r>
              <a:rPr lang="en-US" altLang="zh-CN" sz="3200" dirty="0" smtClean="0">
                <a:solidFill>
                  <a:schemeClr val="tx1"/>
                </a:solidFill>
              </a:rPr>
              <a:t>’⟩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(2) </a:t>
            </a:r>
            <a:r>
              <a:rPr lang="en-US" altLang="zh-CN" sz="3200" dirty="0" smtClean="0">
                <a:solidFill>
                  <a:schemeClr val="tx1"/>
                </a:solidFill>
              </a:rPr>
              <a:t>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v,aw</a:t>
            </a:r>
            <a:r>
              <a:rPr lang="en-US" altLang="zh-CN" sz="3200" dirty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chemeClr val="tx1"/>
                </a:solidFill>
              </a:rPr>
              <a:t>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a⟨v,w</a:t>
            </a:r>
            <a:r>
              <a:rPr lang="en-US" altLang="zh-CN" sz="3200" dirty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(3) </a:t>
            </a:r>
            <a:r>
              <a:rPr lang="en-US" altLang="zh-CN" sz="3200" dirty="0" smtClean="0">
                <a:solidFill>
                  <a:schemeClr val="tx1"/>
                </a:solidFill>
              </a:rPr>
              <a:t>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v,w</a:t>
            </a:r>
            <a:r>
              <a:rPr lang="en-US" altLang="zh-CN" sz="3200" dirty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w,v</a:t>
            </a:r>
            <a:r>
              <a:rPr lang="en-US" altLang="zh-CN" sz="3200" dirty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An inner product is called nondegenerate (or nonsingular) if, for all </a:t>
            </a:r>
            <a:r>
              <a:rPr lang="en-US" altLang="zh-CN" sz="3200" dirty="0" err="1">
                <a:solidFill>
                  <a:schemeClr val="tx1"/>
                </a:solidFill>
              </a:rPr>
              <a:t>v∈V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v,v</a:t>
            </a:r>
            <a:r>
              <a:rPr lang="en-US" altLang="zh-CN" sz="3200" dirty="0">
                <a:solidFill>
                  <a:schemeClr val="tx1"/>
                </a:solidFill>
              </a:rPr>
              <a:t>⟩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>
                <a:solidFill>
                  <a:schemeClr val="tx1"/>
                </a:solidFill>
              </a:rPr>
              <a:t>0 </a:t>
            </a:r>
            <a:r>
              <a:rPr lang="en-US" altLang="zh-CN" sz="3200" dirty="0">
                <a:solidFill>
                  <a:srgbClr val="002060"/>
                </a:solidFill>
              </a:rPr>
              <a:t>implies </a:t>
            </a:r>
            <a:r>
              <a:rPr lang="en-US" altLang="zh-CN" sz="3200" dirty="0" smtClean="0">
                <a:solidFill>
                  <a:schemeClr val="tx1"/>
                </a:solidFill>
              </a:rPr>
              <a:t>v=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Examples of Inner product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339725" indent="-339725"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V=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on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for </a:t>
            </a:r>
            <a:r>
              <a:rPr lang="en-US" altLang="zh-CN" sz="3200" dirty="0" smtClean="0">
                <a:solidFill>
                  <a:schemeClr val="tx1"/>
                </a:solidFill>
              </a:rPr>
              <a:t>u=(a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), v=(b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lie in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 ,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		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u,v</a:t>
            </a:r>
            <a:r>
              <a:rPr lang="en-US" altLang="zh-CN" sz="3200" dirty="0" smtClean="0">
                <a:solidFill>
                  <a:schemeClr val="tx1"/>
                </a:solidFill>
              </a:rPr>
              <a:t>⟩ = ∑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n×n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symmetric </a:t>
            </a:r>
            <a:r>
              <a:rPr lang="en-US" altLang="zh-CN" sz="3200" dirty="0" smtClean="0">
                <a:solidFill>
                  <a:srgbClr val="002060"/>
                </a:solidFill>
              </a:rPr>
              <a:t>matrix with entry in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		⟨</a:t>
            </a:r>
            <a:r>
              <a:rPr lang="en-US" altLang="zh-CN" sz="3200" dirty="0" err="1">
                <a:solidFill>
                  <a:schemeClr val="tx1"/>
                </a:solidFill>
              </a:rPr>
              <a:t>u,v</a:t>
            </a:r>
            <a:r>
              <a:rPr lang="en-US" altLang="zh-CN" sz="3200" dirty="0" smtClean="0">
                <a:solidFill>
                  <a:schemeClr val="tx1"/>
                </a:solidFill>
              </a:rPr>
              <a:t>⟩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T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Av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Upper &amp; lower bound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上下界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Y</a:t>
            </a:r>
            <a:r>
              <a:rPr lang="en-US" altLang="zh-CN" sz="3200" dirty="0">
                <a:solidFill>
                  <a:srgbClr val="002060"/>
                </a:solidFill>
              </a:rPr>
              <a:t> be a subset of a </a:t>
            </a:r>
            <a:r>
              <a:rPr lang="en-US" altLang="zh-CN" sz="3200" dirty="0" err="1">
                <a:solidFill>
                  <a:srgbClr val="002060"/>
                </a:solidFill>
              </a:rPr>
              <a:t>poset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An element </a:t>
            </a:r>
            <a:r>
              <a:rPr lang="en-US" altLang="zh-CN" sz="3200" dirty="0">
                <a:solidFill>
                  <a:schemeClr val="tx1"/>
                </a:solidFill>
              </a:rPr>
              <a:t>u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</a:t>
            </a:r>
            <a:r>
              <a:rPr lang="en-US" altLang="zh-CN" sz="3200" dirty="0">
                <a:solidFill>
                  <a:srgbClr val="002060"/>
                </a:solidFill>
              </a:rPr>
              <a:t>an </a:t>
            </a:r>
            <a:r>
              <a:rPr lang="en-US" altLang="zh-CN" sz="3200" b="1" dirty="0">
                <a:solidFill>
                  <a:srgbClr val="002060"/>
                </a:solidFill>
              </a:rPr>
              <a:t>upper bound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Y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a⪯u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 smtClean="0">
                <a:solidFill>
                  <a:srgbClr val="002060"/>
                </a:solidFill>
              </a:rPr>
              <a:t>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a∈Y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>
                <a:solidFill>
                  <a:schemeClr val="tx1"/>
                </a:solidFill>
              </a:rPr>
              <a:t>u</a:t>
            </a:r>
            <a:r>
              <a:rPr lang="en-US" altLang="zh-CN" sz="3200" dirty="0">
                <a:solidFill>
                  <a:srgbClr val="002060"/>
                </a:solidFill>
              </a:rPr>
              <a:t> is </a:t>
            </a:r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least </a:t>
            </a:r>
            <a:r>
              <a:rPr lang="en-US" altLang="zh-CN" sz="3200" b="1" dirty="0">
                <a:solidFill>
                  <a:srgbClr val="002060"/>
                </a:solidFill>
              </a:rPr>
              <a:t>upper bound 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supremum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上确界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sup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Y</a:t>
            </a:r>
            <a:r>
              <a:rPr lang="en-US" altLang="zh-CN" sz="3200" dirty="0" smtClean="0">
                <a:solidFill>
                  <a:srgbClr val="002060"/>
                </a:solidFill>
              </a:rPr>
              <a:t>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u⪯v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 smtClean="0">
                <a:solidFill>
                  <a:srgbClr val="002060"/>
                </a:solidFill>
              </a:rPr>
              <a:t>every other upper bounds 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An element </a:t>
            </a:r>
            <a:r>
              <a:rPr lang="en-US" altLang="zh-CN" sz="3200" dirty="0">
                <a:solidFill>
                  <a:schemeClr val="tx1"/>
                </a:solidFill>
              </a:rPr>
              <a:t>l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</a:t>
            </a:r>
            <a:r>
              <a:rPr lang="en-US" altLang="zh-CN" sz="3200" b="1" dirty="0">
                <a:solidFill>
                  <a:srgbClr val="002060"/>
                </a:solidFill>
              </a:rPr>
              <a:t>lower bound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Y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l⪯a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a∈Y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chemeClr val="tx1"/>
                </a:solidFill>
              </a:rPr>
              <a:t>l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greatest </a:t>
            </a:r>
            <a:r>
              <a:rPr lang="en-US" altLang="zh-CN" sz="3200" b="1" dirty="0">
                <a:solidFill>
                  <a:srgbClr val="002060"/>
                </a:solidFill>
              </a:rPr>
              <a:t>lower bound 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infimum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下确界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inf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Y</a:t>
            </a:r>
            <a:r>
              <a:rPr lang="en-US" altLang="zh-CN" sz="3200" dirty="0" smtClean="0">
                <a:solidFill>
                  <a:srgbClr val="002060"/>
                </a:solidFill>
              </a:rPr>
              <a:t> if </a:t>
            </a:r>
            <a:r>
              <a:rPr lang="en-US" altLang="zh-CN" sz="3200" dirty="0" err="1">
                <a:solidFill>
                  <a:schemeClr val="tx1"/>
                </a:solidFill>
              </a:rPr>
              <a:t>k⪯l</a:t>
            </a:r>
            <a:r>
              <a:rPr lang="en-US" altLang="zh-CN" sz="3200" dirty="0">
                <a:solidFill>
                  <a:srgbClr val="002060"/>
                </a:solidFill>
              </a:rPr>
              <a:t> for every other lower bound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Inner product on real numbers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be </a:t>
            </a:r>
            <a:r>
              <a:rPr lang="en-US" altLang="zh-CN" sz="3200" dirty="0">
                <a:solidFill>
                  <a:srgbClr val="002060"/>
                </a:solidFill>
              </a:rPr>
              <a:t>a vector space over </a:t>
            </a:r>
            <a:r>
              <a:rPr lang="en-US" altLang="zh-CN" sz="3200" dirty="0" smtClean="0">
                <a:solidFill>
                  <a:schemeClr val="tx1"/>
                </a:solidFill>
                <a:latin typeface="Castellar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, an </a:t>
            </a:r>
            <a:r>
              <a:rPr lang="en-US" altLang="zh-CN" sz="3200" b="1" dirty="0">
                <a:solidFill>
                  <a:srgbClr val="002060"/>
                </a:solidFill>
              </a:rPr>
              <a:t>inner product </a:t>
            </a:r>
            <a:r>
              <a:rPr lang="en-US" altLang="zh-CN" sz="3200" dirty="0">
                <a:solidFill>
                  <a:schemeClr val="tx1"/>
                </a:solidFill>
              </a:rPr>
              <a:t>⟨·, </a:t>
            </a:r>
            <a:r>
              <a:rPr lang="en-US" altLang="zh-CN" sz="3200" dirty="0" smtClean="0">
                <a:solidFill>
                  <a:schemeClr val="tx1"/>
                </a:solidFill>
              </a:rPr>
              <a:t>·⟩ </a:t>
            </a:r>
            <a:r>
              <a:rPr lang="en-US" altLang="zh-CN" sz="3200" dirty="0" smtClean="0">
                <a:solidFill>
                  <a:srgbClr val="002060"/>
                </a:solidFill>
              </a:rPr>
              <a:t>on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usually defined by: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(1) It is a general </a:t>
            </a:r>
            <a:r>
              <a:rPr lang="en-US" altLang="zh-CN" sz="3200" dirty="0">
                <a:solidFill>
                  <a:srgbClr val="002060"/>
                </a:solidFill>
              </a:rPr>
              <a:t>nonsingular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inner </a:t>
            </a:r>
            <a:r>
              <a:rPr lang="en-US" altLang="zh-CN" sz="3200" dirty="0" smtClean="0">
                <a:solidFill>
                  <a:srgbClr val="002060"/>
                </a:solidFill>
              </a:rPr>
              <a:t>product;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(2)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v∈V</a:t>
            </a:r>
            <a:r>
              <a:rPr lang="en-US" altLang="zh-CN" sz="3200" dirty="0">
                <a:solidFill>
                  <a:schemeClr val="tx1"/>
                </a:solidFill>
              </a:rPr>
              <a:t>, ⟨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v,v</a:t>
            </a:r>
            <a:r>
              <a:rPr lang="en-US" altLang="zh-CN" sz="3200" dirty="0">
                <a:solidFill>
                  <a:schemeClr val="tx1"/>
                </a:solidFill>
              </a:rPr>
              <a:t>⟩ </a:t>
            </a:r>
            <a:r>
              <a:rPr lang="en-US" altLang="zh-CN" sz="3200" dirty="0" smtClean="0">
                <a:solidFill>
                  <a:schemeClr val="tx1"/>
                </a:solidFill>
              </a:rPr>
              <a:t>≥ 0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norm</a:t>
            </a:r>
            <a:r>
              <a:rPr lang="en-US" altLang="zh-CN" sz="3200" dirty="0" smtClean="0">
                <a:solidFill>
                  <a:srgbClr val="002060"/>
                </a:solidFill>
              </a:rPr>
              <a:t> of a vector 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defined </a:t>
            </a:r>
            <a:r>
              <a:rPr lang="en-US" altLang="zh-CN" sz="3200" dirty="0">
                <a:solidFill>
                  <a:srgbClr val="002060"/>
                </a:solidFill>
              </a:rPr>
              <a:t>by </a:t>
            </a:r>
            <a:r>
              <a:rPr lang="en-US" altLang="zh-CN" sz="3200" dirty="0">
                <a:solidFill>
                  <a:schemeClr val="tx1"/>
                </a:solidFill>
              </a:rPr>
              <a:t>‖v‖</a:t>
            </a:r>
            <a:r>
              <a:rPr lang="en-US" altLang="zh-CN" sz="3200" dirty="0" smtClean="0">
                <a:solidFill>
                  <a:schemeClr val="tx1"/>
                </a:solidFill>
              </a:rPr>
              <a:t>≐⟨v,v⟩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1/2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*Hilbert Space and Kernels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6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Such a vector space</a:t>
            </a:r>
            <a:r>
              <a:rPr lang="en-US" altLang="zh-CN" sz="3200" dirty="0">
                <a:solidFill>
                  <a:schemeClr val="tx1"/>
                </a:solidFill>
              </a:rPr>
              <a:t> V</a:t>
            </a:r>
            <a:r>
              <a:rPr lang="en-US" altLang="zh-CN" sz="3200" dirty="0">
                <a:solidFill>
                  <a:srgbClr val="002060"/>
                </a:solidFill>
              </a:rPr>
              <a:t> with inner product defined above is called a </a:t>
            </a:r>
            <a:r>
              <a:rPr lang="en-US" altLang="zh-CN" sz="3200" b="1" i="1" dirty="0">
                <a:solidFill>
                  <a:srgbClr val="002060"/>
                </a:solidFill>
              </a:rPr>
              <a:t>Hilbert space </a:t>
            </a:r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Castellar"/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-Hilbert space) if it contains the limits of all Cauchy sequences of functions. 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l-GR" altLang="zh-CN" sz="3200" dirty="0">
                <a:solidFill>
                  <a:schemeClr val="tx1"/>
                </a:solidFill>
                <a:ea typeface="MingLiU" panose="02020509000000000000" pitchFamily="49" charset="-120"/>
              </a:rPr>
              <a:t>Χ</a:t>
            </a:r>
            <a:r>
              <a:rPr lang="en-US" altLang="zh-CN" sz="3200" dirty="0" smtClean="0">
                <a:solidFill>
                  <a:srgbClr val="002060"/>
                </a:solidFill>
              </a:rPr>
              <a:t> be </a:t>
            </a: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dirty="0" smtClean="0">
                <a:solidFill>
                  <a:srgbClr val="002060"/>
                </a:solidFill>
              </a:rPr>
              <a:t>nonempty set. A function </a:t>
            </a:r>
            <a:r>
              <a:rPr lang="en-US" altLang="zh-CN" sz="3200" dirty="0" smtClean="0">
                <a:solidFill>
                  <a:schemeClr val="tx1"/>
                </a:solidFill>
              </a:rPr>
              <a:t>k: </a:t>
            </a:r>
            <a:r>
              <a:rPr lang="el-GR" altLang="zh-CN" sz="3200" dirty="0" smtClean="0">
                <a:solidFill>
                  <a:schemeClr val="tx1"/>
                </a:solidFill>
              </a:rPr>
              <a:t>Χ×Χ </a:t>
            </a:r>
            <a:r>
              <a:rPr lang="el-GR" altLang="zh-CN" sz="3200" dirty="0">
                <a:solidFill>
                  <a:schemeClr val="tx1"/>
                </a:solidFill>
              </a:rPr>
              <a:t>→ </a:t>
            </a:r>
            <a:r>
              <a:rPr lang="en-US" altLang="zh-CN" sz="3200" dirty="0" smtClean="0">
                <a:solidFill>
                  <a:schemeClr val="tx1"/>
                </a:solidFill>
                <a:latin typeface="Castellar"/>
              </a:rPr>
              <a:t>R</a:t>
            </a:r>
            <a:r>
              <a:rPr lang="el-GR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called a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kernel</a:t>
            </a:r>
            <a:r>
              <a:rPr lang="en-US" altLang="zh-CN" sz="3200" dirty="0" smtClean="0">
                <a:solidFill>
                  <a:srgbClr val="002060"/>
                </a:solidFill>
              </a:rPr>
              <a:t> if there exists a Hilbert space </a:t>
            </a:r>
            <a:r>
              <a:rPr lang="en-US" altLang="zh-CN" sz="3200" dirty="0" smtClean="0">
                <a:solidFill>
                  <a:schemeClr val="tx1"/>
                </a:solidFill>
                <a:latin typeface="Castellar"/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a map </a:t>
            </a:r>
            <a:r>
              <a:rPr lang="el-GR" altLang="zh-CN" sz="3200" dirty="0" smtClean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: </a:t>
            </a:r>
            <a:r>
              <a:rPr lang="el-GR" altLang="zh-CN" sz="3200" dirty="0" smtClean="0">
                <a:solidFill>
                  <a:schemeClr val="tx1"/>
                </a:solidFill>
              </a:rPr>
              <a:t>Χ→</a:t>
            </a:r>
            <a:r>
              <a:rPr lang="en-US" altLang="zh-CN" sz="3200" dirty="0" smtClean="0">
                <a:solidFill>
                  <a:schemeClr val="tx1"/>
                </a:solidFill>
                <a:latin typeface="Castellar"/>
              </a:rPr>
              <a:t>H </a:t>
            </a:r>
            <a:r>
              <a:rPr lang="en-US" altLang="zh-CN" sz="3200" dirty="0" smtClean="0">
                <a:solidFill>
                  <a:srgbClr val="002060"/>
                </a:solidFill>
              </a:rPr>
              <a:t>such that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x,x’∈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/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K(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x,x</a:t>
            </a:r>
            <a:r>
              <a:rPr lang="en-US" altLang="zh-CN" sz="3200" dirty="0" smtClean="0">
                <a:solidFill>
                  <a:schemeClr val="tx1"/>
                </a:solidFill>
              </a:rPr>
              <a:t>’) := ⟨</a:t>
            </a:r>
            <a:r>
              <a:rPr lang="el-GR" altLang="zh-CN" sz="3200" dirty="0" smtClean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(x), </a:t>
            </a:r>
            <a:r>
              <a:rPr lang="el-GR" altLang="zh-CN" sz="3200" dirty="0" smtClean="0">
                <a:solidFill>
                  <a:schemeClr val="tx1"/>
                </a:solidFill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</a:rPr>
              <a:t>(x’)⟩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Lattices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格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>
                <a:solidFill>
                  <a:srgbClr val="002060"/>
                </a:solidFill>
              </a:rPr>
              <a:t>lattice</a:t>
            </a:r>
            <a:r>
              <a:rPr lang="en-US" altLang="zh-CN" sz="3200" dirty="0">
                <a:solidFill>
                  <a:srgbClr val="002060"/>
                </a:solidFill>
              </a:rPr>
              <a:t> is a </a:t>
            </a:r>
            <a:r>
              <a:rPr lang="en-US" altLang="zh-CN" sz="3200" dirty="0" err="1">
                <a:solidFill>
                  <a:srgbClr val="002060"/>
                </a:solidFill>
              </a:rPr>
              <a:t>poset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L</a:t>
            </a:r>
            <a:r>
              <a:rPr lang="en-US" altLang="zh-CN" sz="3200" dirty="0">
                <a:solidFill>
                  <a:srgbClr val="002060"/>
                </a:solidFill>
              </a:rPr>
              <a:t> such that every pair of elements in </a:t>
            </a:r>
            <a:r>
              <a:rPr lang="en-US" altLang="zh-CN" sz="3200" dirty="0">
                <a:solidFill>
                  <a:schemeClr val="tx1"/>
                </a:solidFill>
              </a:rPr>
              <a:t>L</a:t>
            </a:r>
            <a:r>
              <a:rPr lang="en-US" altLang="zh-CN" sz="3200" dirty="0">
                <a:solidFill>
                  <a:srgbClr val="002060"/>
                </a:solidFill>
              </a:rPr>
              <a:t> has a least upper bound and a greatest lower bound.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dirty="0">
                <a:solidFill>
                  <a:srgbClr val="002060"/>
                </a:solidFill>
              </a:rPr>
              <a:t>least upper bound of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a,b∈L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called the </a:t>
            </a:r>
            <a:r>
              <a:rPr lang="en-US" altLang="zh-CN" sz="3200" b="1" dirty="0">
                <a:solidFill>
                  <a:srgbClr val="002060"/>
                </a:solidFill>
              </a:rPr>
              <a:t>join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并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and is denoted by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a∨b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dirty="0">
                <a:solidFill>
                  <a:srgbClr val="002060"/>
                </a:solidFill>
              </a:rPr>
              <a:t>greatest lower bound of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a,b∈L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called the </a:t>
            </a:r>
            <a:r>
              <a:rPr lang="en-US" altLang="zh-CN" sz="3200" b="1" dirty="0">
                <a:solidFill>
                  <a:srgbClr val="002060"/>
                </a:solidFill>
              </a:rPr>
              <a:t>meet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交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and is denoted by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Examples of Lattices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60029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Every totally ordered set is a lattice. (prove it)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set.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(X)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 set of all subsets of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, which is called the power of </a:t>
            </a:r>
            <a:r>
              <a:rPr lang="en-US" altLang="zh-CN" sz="3200" dirty="0" smtClean="0">
                <a:solidFill>
                  <a:schemeClr val="tx1"/>
                </a:solidFill>
              </a:rPr>
              <a:t>X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指数集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dirty="0" smtClean="0">
                <a:solidFill>
                  <a:srgbClr val="002060"/>
                </a:solidFill>
              </a:rPr>
              <a:t>a lattice</a:t>
            </a:r>
            <a:r>
              <a:rPr lang="en-US" altLang="zh-CN" sz="3200" dirty="0">
                <a:solidFill>
                  <a:srgbClr val="002060"/>
                </a:solidFill>
              </a:rPr>
              <a:t> ordered </a:t>
            </a:r>
            <a:r>
              <a:rPr lang="en-US" altLang="zh-CN" sz="3200" dirty="0" smtClean="0">
                <a:solidFill>
                  <a:srgbClr val="002060"/>
                </a:solidFill>
              </a:rPr>
              <a:t>by inclusion (</a:t>
            </a:r>
            <a:r>
              <a:rPr lang="zh-CN" altLang="en-US" sz="3200" dirty="0" smtClean="0">
                <a:solidFill>
                  <a:srgbClr val="002060"/>
                </a:solidFill>
              </a:rPr>
              <a:t>包含于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⊆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>
                <a:solidFill>
                  <a:srgbClr val="002060"/>
                </a:solidFill>
              </a:rPr>
              <a:t>every pair </a:t>
            </a:r>
            <a:r>
              <a:rPr lang="en-US" altLang="zh-CN" sz="3200" dirty="0">
                <a:solidFill>
                  <a:schemeClr val="tx1"/>
                </a:solidFill>
              </a:rPr>
              <a:t>A, B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 union </a:t>
            </a:r>
            <a:r>
              <a:rPr lang="en-US" altLang="zh-CN" sz="3200" dirty="0" smtClean="0">
                <a:solidFill>
                  <a:schemeClr val="tx1"/>
                </a:solidFill>
              </a:rPr>
              <a:t>A∪B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their least upper bound, </a:t>
            </a:r>
            <a:r>
              <a:rPr lang="en-US" altLang="zh-CN" sz="3200" dirty="0" smtClean="0">
                <a:solidFill>
                  <a:srgbClr val="002060"/>
                </a:solidFill>
              </a:rPr>
              <a:t>and the intersection </a:t>
            </a:r>
            <a:r>
              <a:rPr lang="en-US" altLang="zh-CN" sz="3200" dirty="0" smtClean="0">
                <a:solidFill>
                  <a:schemeClr val="tx1"/>
                </a:solidFill>
              </a:rPr>
              <a:t>A∩B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their greatest lower </a:t>
            </a:r>
            <a:r>
              <a:rPr lang="en-US" altLang="zh-CN" sz="3200" dirty="0" smtClean="0">
                <a:solidFill>
                  <a:srgbClr val="002060"/>
                </a:solidFill>
              </a:rPr>
              <a:t>bound.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Examples of Lattices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60029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be a </a:t>
            </a:r>
            <a:r>
              <a:rPr lang="en-US" altLang="zh-CN" sz="3200" dirty="0" smtClean="0">
                <a:solidFill>
                  <a:srgbClr val="002060"/>
                </a:solidFill>
              </a:rPr>
              <a:t>group.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the set of subgroups of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poset</a:t>
            </a:r>
            <a:r>
              <a:rPr lang="en-US" altLang="zh-CN" sz="3200" dirty="0">
                <a:solidFill>
                  <a:srgbClr val="002060"/>
                </a:solidFill>
              </a:rPr>
              <a:t> ordered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⊆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is also </a:t>
            </a:r>
            <a:r>
              <a:rPr lang="en-US" altLang="zh-CN" sz="3200" dirty="0">
                <a:solidFill>
                  <a:srgbClr val="002060"/>
                </a:solidFill>
              </a:rPr>
              <a:t>a lattice.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>
                <a:solidFill>
                  <a:srgbClr val="002060"/>
                </a:solidFill>
              </a:rPr>
              <a:t>subgroups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 greatest lower bound </a:t>
            </a:r>
            <a:r>
              <a:rPr lang="en-US" altLang="zh-CN" sz="3200" dirty="0" smtClean="0">
                <a:solidFill>
                  <a:srgbClr val="002060"/>
                </a:solidFill>
              </a:rPr>
              <a:t>is </a:t>
            </a:r>
            <a:r>
              <a:rPr lang="en-US" altLang="zh-CN" sz="3200" dirty="0" smtClean="0">
                <a:solidFill>
                  <a:schemeClr val="tx1"/>
                </a:solidFill>
              </a:rPr>
              <a:t>H∩K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 </a:t>
            </a:r>
            <a:r>
              <a:rPr lang="en-US" altLang="zh-CN" sz="3200" dirty="0">
                <a:solidFill>
                  <a:srgbClr val="002060"/>
                </a:solidFill>
              </a:rPr>
              <a:t>greatest lower </a:t>
            </a:r>
            <a:r>
              <a:rPr lang="en-US" altLang="zh-CN" sz="3200" dirty="0" smtClean="0">
                <a:solidFill>
                  <a:srgbClr val="002060"/>
                </a:solidFill>
              </a:rPr>
              <a:t>bound is the group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generated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H∪K</a:t>
            </a:r>
            <a:r>
              <a:rPr lang="en-US" altLang="zh-CN" sz="3200" dirty="0" smtClean="0">
                <a:solidFill>
                  <a:srgbClr val="002060"/>
                </a:solidFill>
              </a:rPr>
              <a:t> (make the operation closure on every pair of elements).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{</a:t>
            </a:r>
            <a:r>
              <a:rPr lang="en-US" altLang="zh-CN" sz="3200" dirty="0" smtClean="0">
                <a:solidFill>
                  <a:schemeClr val="tx1"/>
                </a:solidFill>
              </a:rPr>
              <a:t>∅,{0},{1}}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dirty="0">
                <a:solidFill>
                  <a:schemeClr val="tx1"/>
                </a:solidFill>
              </a:rPr>
              <a:t>⊆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poset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but not a lattice. 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Basic laws of Lattices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格的基本定律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600299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Principle of Duality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对偶法则</a:t>
            </a:r>
            <a:r>
              <a:rPr lang="en-US" altLang="zh-CN" sz="3200" dirty="0">
                <a:solidFill>
                  <a:srgbClr val="002060"/>
                </a:solidFill>
              </a:rPr>
              <a:t>): Any statement that is true for all lattices remains true when </a:t>
            </a:r>
            <a:r>
              <a:rPr lang="en-US" altLang="zh-CN" sz="3200" dirty="0">
                <a:solidFill>
                  <a:schemeClr val="tx1"/>
                </a:solidFill>
              </a:rPr>
              <a:t>⪯</a:t>
            </a:r>
            <a:r>
              <a:rPr lang="en-US" altLang="zh-CN" sz="3200" dirty="0">
                <a:solidFill>
                  <a:srgbClr val="002060"/>
                </a:solidFill>
              </a:rPr>
              <a:t> is replaced by </a:t>
            </a:r>
            <a:r>
              <a:rPr lang="en-US" altLang="zh-CN" sz="3200" dirty="0">
                <a:solidFill>
                  <a:schemeClr val="tx1"/>
                </a:solidFill>
              </a:rPr>
              <a:t>⪰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∨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∧</a:t>
            </a:r>
            <a:r>
              <a:rPr lang="en-US" altLang="zh-CN" sz="3200" dirty="0">
                <a:solidFill>
                  <a:srgbClr val="002060"/>
                </a:solidFill>
              </a:rPr>
              <a:t> are interchanged throughout the statement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Commutative</a:t>
            </a:r>
            <a:r>
              <a:rPr lang="en-US" altLang="zh-CN" sz="3200" dirty="0">
                <a:solidFill>
                  <a:srgbClr val="002060"/>
                </a:solidFill>
              </a:rPr>
              <a:t> laws 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a∨b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b∨a</a:t>
            </a:r>
            <a:r>
              <a:rPr lang="en-US" altLang="zh-CN" sz="3200" dirty="0" smtClean="0">
                <a:solidFill>
                  <a:schemeClr val="tx1"/>
                </a:solidFill>
              </a:rPr>
              <a:t>,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a∧b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b∧a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Associative</a:t>
            </a:r>
            <a:r>
              <a:rPr lang="en-US" altLang="zh-CN" sz="3200" dirty="0">
                <a:solidFill>
                  <a:srgbClr val="002060"/>
                </a:solidFill>
              </a:rPr>
              <a:t> laws 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pt-BR" altLang="zh-CN" sz="3200" dirty="0" smtClean="0">
                <a:solidFill>
                  <a:schemeClr val="tx1"/>
                </a:solidFill>
              </a:rPr>
              <a:t>a∨(b∨c</a:t>
            </a:r>
            <a:r>
              <a:rPr lang="pt-BR" altLang="zh-CN" sz="3200" dirty="0">
                <a:solidFill>
                  <a:schemeClr val="tx1"/>
                </a:solidFill>
              </a:rPr>
              <a:t>) = (</a:t>
            </a:r>
            <a:r>
              <a:rPr lang="pt-BR" altLang="zh-CN" sz="3200" dirty="0" smtClean="0">
                <a:solidFill>
                  <a:schemeClr val="tx1"/>
                </a:solidFill>
              </a:rPr>
              <a:t>a∨b)∨c, a</a:t>
            </a:r>
            <a:r>
              <a:rPr lang="en-US" altLang="zh-CN" sz="3200" dirty="0" smtClean="0">
                <a:solidFill>
                  <a:schemeClr val="tx1"/>
                </a:solidFill>
              </a:rPr>
              <a:t>∧</a:t>
            </a:r>
            <a:r>
              <a:rPr lang="pt-BR" altLang="zh-CN" sz="3200" dirty="0" smtClean="0">
                <a:solidFill>
                  <a:schemeClr val="tx1"/>
                </a:solidFill>
              </a:rPr>
              <a:t>(b</a:t>
            </a:r>
            <a:r>
              <a:rPr lang="en-US" altLang="zh-CN" sz="3200" dirty="0" smtClean="0">
                <a:solidFill>
                  <a:schemeClr val="tx1"/>
                </a:solidFill>
              </a:rPr>
              <a:t>∧</a:t>
            </a:r>
            <a:r>
              <a:rPr lang="pt-BR" altLang="zh-CN" sz="3200" dirty="0" smtClean="0">
                <a:solidFill>
                  <a:schemeClr val="tx1"/>
                </a:solidFill>
              </a:rPr>
              <a:t>c</a:t>
            </a:r>
            <a:r>
              <a:rPr lang="pt-BR" altLang="zh-CN" sz="3200" dirty="0">
                <a:solidFill>
                  <a:schemeClr val="tx1"/>
                </a:solidFill>
              </a:rPr>
              <a:t>) = (</a:t>
            </a:r>
            <a:r>
              <a:rPr lang="pt-BR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∧</a:t>
            </a:r>
            <a:r>
              <a:rPr lang="pt-BR" altLang="zh-CN" sz="3200" dirty="0" smtClean="0">
                <a:solidFill>
                  <a:schemeClr val="tx1"/>
                </a:solidFill>
              </a:rPr>
              <a:t>b)</a:t>
            </a:r>
            <a:r>
              <a:rPr lang="en-US" altLang="zh-CN" sz="3200" dirty="0" smtClean="0">
                <a:solidFill>
                  <a:schemeClr val="tx1"/>
                </a:solidFill>
              </a:rPr>
              <a:t>∧</a:t>
            </a:r>
            <a:r>
              <a:rPr lang="pt-BR" altLang="zh-CN" sz="3200" dirty="0" smtClean="0">
                <a:solidFill>
                  <a:schemeClr val="tx1"/>
                </a:solidFill>
              </a:rPr>
              <a:t>c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Idempotent (</a:t>
            </a:r>
            <a:r>
              <a:rPr lang="zh-CN" altLang="en-US" sz="3200" dirty="0" smtClean="0">
                <a:solidFill>
                  <a:srgbClr val="002060"/>
                </a:solidFill>
              </a:rPr>
              <a:t>幂等</a:t>
            </a:r>
            <a:r>
              <a:rPr lang="en-US" altLang="zh-CN" sz="3200" dirty="0">
                <a:solidFill>
                  <a:srgbClr val="002060"/>
                </a:solidFill>
              </a:rPr>
              <a:t>) laws 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a∨a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a,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a∧a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a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Absorption</a:t>
            </a:r>
            <a:r>
              <a:rPr lang="en-US" altLang="zh-CN" sz="3200" dirty="0">
                <a:solidFill>
                  <a:srgbClr val="002060"/>
                </a:solidFill>
              </a:rPr>
              <a:t> (</a:t>
            </a:r>
            <a:r>
              <a:rPr lang="zh-CN" altLang="en-US" sz="3200" dirty="0">
                <a:solidFill>
                  <a:srgbClr val="002060"/>
                </a:solidFill>
              </a:rPr>
              <a:t>吸收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laws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a∨(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) = </a:t>
            </a:r>
            <a:r>
              <a:rPr lang="en-US" altLang="zh-CN" sz="3200" dirty="0" smtClean="0">
                <a:solidFill>
                  <a:schemeClr val="tx1"/>
                </a:solidFill>
              </a:rPr>
              <a:t>a, a∧(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a∨b</a:t>
            </a:r>
            <a:r>
              <a:rPr lang="en-US" altLang="zh-CN" sz="3200" dirty="0">
                <a:solidFill>
                  <a:schemeClr val="tx1"/>
                </a:solidFill>
              </a:rPr>
              <a:t>) = 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Boolean algebras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布尔代数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poset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may have: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largest element </a:t>
            </a:r>
            <a:r>
              <a:rPr lang="en-US" altLang="zh-CN" sz="3200" dirty="0" smtClean="0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: if </a:t>
            </a:r>
            <a:r>
              <a:rPr lang="en-US" altLang="zh-CN" sz="3200" dirty="0">
                <a:solidFill>
                  <a:schemeClr val="tx1"/>
                </a:solidFill>
              </a:rPr>
              <a:t>∀</a:t>
            </a:r>
            <a:r>
              <a:rPr lang="en-US" altLang="zh-CN" sz="3200" dirty="0" err="1">
                <a:solidFill>
                  <a:schemeClr val="tx1"/>
                </a:solidFill>
              </a:rPr>
              <a:t>a∈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dirty="0" err="1">
                <a:solidFill>
                  <a:schemeClr val="tx1"/>
                </a:solidFill>
                <a:latin typeface="+mj-ea"/>
              </a:rPr>
              <a:t>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a⪯</a:t>
            </a:r>
            <a:r>
              <a:rPr lang="en-US" altLang="zh-CN" sz="3200" dirty="0" err="1" smtClean="0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smallest element </a:t>
            </a:r>
            <a:r>
              <a:rPr lang="en-US" altLang="zh-CN" sz="3200" dirty="0" smtClean="0">
                <a:solidFill>
                  <a:schemeClr val="tx1"/>
                </a:solidFill>
              </a:rPr>
              <a:t>O</a:t>
            </a:r>
            <a:r>
              <a:rPr lang="en-US" altLang="zh-CN" sz="3200" dirty="0" smtClean="0">
                <a:solidFill>
                  <a:srgbClr val="002060"/>
                </a:solidFill>
              </a:rPr>
              <a:t>: if </a:t>
            </a:r>
            <a:r>
              <a:rPr lang="en-US" altLang="zh-CN" sz="3200" dirty="0">
                <a:solidFill>
                  <a:schemeClr val="tx1"/>
                </a:solidFill>
              </a:rPr>
              <a:t>∀</a:t>
            </a:r>
            <a:r>
              <a:rPr lang="en-US" altLang="zh-CN" sz="3200" dirty="0" err="1">
                <a:solidFill>
                  <a:schemeClr val="tx1"/>
                </a:solidFill>
              </a:rPr>
              <a:t>a∈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dirty="0">
                <a:solidFill>
                  <a:schemeClr val="tx1"/>
                </a:solidFill>
              </a:rPr>
              <a:t> ,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O⪯a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lattice </a:t>
            </a:r>
            <a:r>
              <a:rPr lang="en-US" altLang="zh-CN" sz="3200" dirty="0" smtClean="0">
                <a:solidFill>
                  <a:schemeClr val="tx1"/>
                </a:solidFill>
              </a:rPr>
              <a:t>L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such </a:t>
            </a:r>
            <a:r>
              <a:rPr lang="en-US" altLang="zh-CN" sz="3200" dirty="0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O</a:t>
            </a:r>
            <a:r>
              <a:rPr lang="en-US" altLang="zh-CN" sz="3200" dirty="0" smtClean="0">
                <a:solidFill>
                  <a:srgbClr val="002060"/>
                </a:solidFill>
              </a:rPr>
              <a:t> is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complemented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有补</a:t>
            </a:r>
            <a:r>
              <a:rPr lang="en-US" altLang="zh-CN" sz="3200" dirty="0" smtClean="0">
                <a:solidFill>
                  <a:srgbClr val="002060"/>
                </a:solidFill>
              </a:rPr>
              <a:t>) if </a:t>
            </a:r>
            <a:r>
              <a:rPr lang="en-US" altLang="zh-CN" sz="3200" dirty="0">
                <a:solidFill>
                  <a:schemeClr val="tx1"/>
                </a:solidFill>
              </a:rPr>
              <a:t>∀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∈L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∃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a'∈L</a:t>
            </a:r>
            <a:r>
              <a:rPr lang="en-US" altLang="zh-CN" sz="3200" dirty="0">
                <a:solidFill>
                  <a:srgbClr val="002060"/>
                </a:solidFill>
              </a:rPr>
              <a:t> 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a∨a</a:t>
            </a:r>
            <a:r>
              <a:rPr lang="en-US" altLang="zh-CN" sz="3200" dirty="0" smtClean="0">
                <a:solidFill>
                  <a:schemeClr val="tx1"/>
                </a:solidFill>
              </a:rPr>
              <a:t>'=</a:t>
            </a:r>
            <a:r>
              <a:rPr lang="en-US" altLang="zh-CN" sz="3200" dirty="0" smtClean="0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a∧a</a:t>
            </a:r>
            <a:r>
              <a:rPr lang="en-US" altLang="zh-CN" sz="3200" dirty="0" smtClean="0">
                <a:solidFill>
                  <a:schemeClr val="tx1"/>
                </a:solidFill>
              </a:rPr>
              <a:t>'=O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lattice</a:t>
            </a:r>
            <a:r>
              <a:rPr lang="en-US" altLang="zh-CN" sz="3200" dirty="0">
                <a:solidFill>
                  <a:schemeClr val="tx1"/>
                </a:solidFill>
              </a:rPr>
              <a:t> L</a:t>
            </a:r>
            <a:r>
              <a:rPr lang="en-US" altLang="zh-CN" sz="3200" dirty="0" smtClean="0">
                <a:solidFill>
                  <a:srgbClr val="002060"/>
                </a:solidFill>
              </a:rPr>
              <a:t> is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distributive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if: </a:t>
            </a:r>
            <a:r>
              <a:rPr lang="en-US" altLang="zh-CN" sz="3200" dirty="0">
                <a:solidFill>
                  <a:schemeClr val="tx1"/>
                </a:solidFill>
              </a:rPr>
              <a:t>∀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a,b,c∈L</a:t>
            </a:r>
            <a:r>
              <a:rPr lang="en-US" altLang="zh-CN" sz="3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a∧(</a:t>
            </a:r>
            <a:r>
              <a:rPr lang="en-US" altLang="zh-CN" sz="3200" dirty="0" err="1">
                <a:solidFill>
                  <a:schemeClr val="tx1"/>
                </a:solidFill>
              </a:rPr>
              <a:t>b∨c</a:t>
            </a:r>
            <a:r>
              <a:rPr lang="en-US" altLang="zh-CN" sz="3200" dirty="0">
                <a:solidFill>
                  <a:schemeClr val="tx1"/>
                </a:solidFill>
              </a:rPr>
              <a:t>) = (</a:t>
            </a:r>
            <a:r>
              <a:rPr lang="en-US" altLang="zh-CN" sz="3200" dirty="0" err="1">
                <a:solidFill>
                  <a:schemeClr val="tx1"/>
                </a:solidFill>
              </a:rPr>
              <a:t>a∧b</a:t>
            </a:r>
            <a:r>
              <a:rPr lang="en-US" altLang="zh-CN" sz="3200" dirty="0">
                <a:solidFill>
                  <a:schemeClr val="tx1"/>
                </a:solidFill>
              </a:rPr>
              <a:t>)∨(</a:t>
            </a:r>
            <a:r>
              <a:rPr lang="en-US" altLang="zh-CN" sz="3200" dirty="0" err="1">
                <a:solidFill>
                  <a:schemeClr val="tx1"/>
                </a:solidFill>
              </a:rPr>
              <a:t>a∧c</a:t>
            </a:r>
            <a:r>
              <a:rPr lang="en-US" altLang="zh-CN" sz="3200" dirty="0" smtClean="0">
                <a:solidFill>
                  <a:schemeClr val="tx1"/>
                </a:solidFill>
              </a:rPr>
              <a:t>) 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dirty="0" smtClean="0">
                <a:solidFill>
                  <a:srgbClr val="002060"/>
                </a:solidFill>
              </a:rPr>
              <a:t>interchange every </a:t>
            </a:r>
            <a:r>
              <a:rPr lang="en-US" altLang="zh-CN" sz="3200" dirty="0" smtClean="0">
                <a:solidFill>
                  <a:schemeClr val="tx1"/>
                </a:solidFill>
              </a:rPr>
              <a:t>∨∧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Boolean algebras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布尔代数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9545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>
                <a:solidFill>
                  <a:srgbClr val="002060"/>
                </a:solidFill>
              </a:rPr>
              <a:t>Boolean algebra </a:t>
            </a:r>
            <a:r>
              <a:rPr lang="en-US" altLang="zh-CN" sz="3200" dirty="0">
                <a:solidFill>
                  <a:srgbClr val="002060"/>
                </a:solidFill>
              </a:rPr>
              <a:t>is a lattice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with a greatest element </a:t>
            </a:r>
            <a:r>
              <a:rPr lang="en-US" altLang="zh-CN" sz="3200" dirty="0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a smallest element </a:t>
            </a:r>
            <a:r>
              <a:rPr lang="en-US" altLang="zh-CN" sz="3200" dirty="0">
                <a:solidFill>
                  <a:schemeClr val="tx1"/>
                </a:solidFill>
              </a:rPr>
              <a:t>O</a:t>
            </a:r>
            <a:r>
              <a:rPr lang="en-US" altLang="zh-CN" sz="3200" dirty="0">
                <a:solidFill>
                  <a:srgbClr val="002060"/>
                </a:solidFill>
              </a:rPr>
              <a:t> such that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is both distributive and complemented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poset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Boolean algebra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It satisfies commutative, associative and distributive laws;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It has </a:t>
            </a:r>
            <a:r>
              <a:rPr lang="en-US" altLang="zh-CN" sz="3200" dirty="0">
                <a:solidFill>
                  <a:schemeClr val="tx1"/>
                </a:solidFill>
                <a:latin typeface="+mj-ea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O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is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complemented.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09:31:16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7.4803"/>
  <p:tag name="LATEXADDIN" val="\documentclass{article}&#10;\usepackage{amsmath}&#10;\pagestyle{empty}&#10;\begin{document}&#10;$\sqrt{2}$&#10;&#10;&#10;&#10;\end{document}"/>
  <p:tag name="IGUANATEXSIZE" val="32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24.9344"/>
  <p:tag name="LATEXADDIN" val="\documentclass{article}&#10;\usepackage{amsmath}&#10;\pagestyle{empty}&#10;\begin{document}&#10;$&#10;\int_a^b f(x) \mathrm d x&#10;$&#10;\end{document}"/>
  <p:tag name="IGUANATEXSIZE" val="2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31283</TotalTime>
  <Words>2588</Words>
  <Application>Microsoft Office PowerPoint</Application>
  <PresentationFormat>宽屏</PresentationFormat>
  <Paragraphs>220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 Unicode MS</vt:lpstr>
      <vt:lpstr>MingLiU</vt:lpstr>
      <vt:lpstr>宋体</vt:lpstr>
      <vt:lpstr>Calibri</vt:lpstr>
      <vt:lpstr>Calibri Light</vt:lpstr>
      <vt:lpstr>Castellar</vt:lpstr>
      <vt:lpstr>Lucida Calligraphy</vt:lpstr>
      <vt:lpstr>Times New Roman</vt:lpstr>
      <vt:lpstr>Wingdings</vt:lpstr>
      <vt:lpstr>回顾</vt:lpstr>
      <vt:lpstr>Abstract Algebra</vt:lpstr>
      <vt:lpstr>Posets 偏序集</vt:lpstr>
      <vt:lpstr>Upper &amp; lower bound 上下界</vt:lpstr>
      <vt:lpstr>Lattices 格</vt:lpstr>
      <vt:lpstr>Examples of Lattices</vt:lpstr>
      <vt:lpstr>Examples of Lattices</vt:lpstr>
      <vt:lpstr>Basic laws of Lattices 格的基本定律</vt:lpstr>
      <vt:lpstr>Boolean algebras 布尔代数</vt:lpstr>
      <vt:lpstr>Boolean algebras 布尔代数</vt:lpstr>
      <vt:lpstr>Examples</vt:lpstr>
      <vt:lpstr>Properties of Boolean algebras 布尔代数性质</vt:lpstr>
      <vt:lpstr>Properties of Boolean algebras 布尔代数性质</vt:lpstr>
      <vt:lpstr>Properties of Boolean algebras 布尔代数性质</vt:lpstr>
      <vt:lpstr>Finite Boolean algebras 有限布尔代数</vt:lpstr>
      <vt:lpstr>Atoms 原子</vt:lpstr>
      <vt:lpstr>Atoms 原子</vt:lpstr>
      <vt:lpstr>Atoms 原子</vt:lpstr>
      <vt:lpstr>Isomorphism Theorem 同构定理</vt:lpstr>
      <vt:lpstr>Isomorphism Theorem 同构定理</vt:lpstr>
      <vt:lpstr>Summary  </vt:lpstr>
      <vt:lpstr>Vector Space 向量空间 </vt:lpstr>
      <vt:lpstr>Examples </vt:lpstr>
      <vt:lpstr>Properties of Vector Space</vt:lpstr>
      <vt:lpstr>Subspaces</vt:lpstr>
      <vt:lpstr>Linear Independence</vt:lpstr>
      <vt:lpstr>Linear Independence</vt:lpstr>
      <vt:lpstr>Linearity</vt:lpstr>
      <vt:lpstr>Inner product</vt:lpstr>
      <vt:lpstr>Examples of Inner product</vt:lpstr>
      <vt:lpstr>Inner product on real numbers</vt:lpstr>
      <vt:lpstr>*Hilbert Space and Kernels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</dc:title>
  <dc:creator>Administrator</dc:creator>
  <cp:lastModifiedBy>sdy</cp:lastModifiedBy>
  <cp:revision>655</cp:revision>
  <cp:lastPrinted>2016-06-05T23:57:52Z</cp:lastPrinted>
  <dcterms:created xsi:type="dcterms:W3CDTF">2016-02-09T13:28:51Z</dcterms:created>
  <dcterms:modified xsi:type="dcterms:W3CDTF">2019-12-25T01:41:57Z</dcterms:modified>
</cp:coreProperties>
</file>