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2"/>
  </p:notesMasterIdLst>
  <p:sldIdLst>
    <p:sldId id="364" r:id="rId2"/>
    <p:sldId id="403" r:id="rId3"/>
    <p:sldId id="404" r:id="rId4"/>
    <p:sldId id="405" r:id="rId5"/>
    <p:sldId id="407" r:id="rId6"/>
    <p:sldId id="406" r:id="rId7"/>
    <p:sldId id="300" r:id="rId8"/>
    <p:sldId id="266" r:id="rId9"/>
    <p:sldId id="259" r:id="rId10"/>
    <p:sldId id="258" r:id="rId11"/>
    <p:sldId id="302" r:id="rId12"/>
    <p:sldId id="381" r:id="rId13"/>
    <p:sldId id="260" r:id="rId14"/>
    <p:sldId id="283" r:id="rId15"/>
    <p:sldId id="307" r:id="rId16"/>
    <p:sldId id="275" r:id="rId17"/>
    <p:sldId id="360" r:id="rId18"/>
    <p:sldId id="333" r:id="rId19"/>
    <p:sldId id="332" r:id="rId20"/>
    <p:sldId id="334" r:id="rId21"/>
    <p:sldId id="335" r:id="rId22"/>
    <p:sldId id="314" r:id="rId23"/>
    <p:sldId id="336" r:id="rId24"/>
    <p:sldId id="337" r:id="rId25"/>
    <p:sldId id="340" r:id="rId26"/>
    <p:sldId id="348" r:id="rId27"/>
    <p:sldId id="347" r:id="rId28"/>
    <p:sldId id="339" r:id="rId29"/>
    <p:sldId id="349" r:id="rId30"/>
    <p:sldId id="350" r:id="rId31"/>
    <p:sldId id="351" r:id="rId32"/>
    <p:sldId id="341" r:id="rId33"/>
    <p:sldId id="352" r:id="rId34"/>
    <p:sldId id="380" r:id="rId35"/>
    <p:sldId id="315" r:id="rId36"/>
    <p:sldId id="354" r:id="rId37"/>
    <p:sldId id="353" r:id="rId38"/>
    <p:sldId id="355" r:id="rId39"/>
    <p:sldId id="316" r:id="rId40"/>
    <p:sldId id="356" r:id="rId41"/>
    <p:sldId id="345" r:id="rId42"/>
    <p:sldId id="357" r:id="rId43"/>
    <p:sldId id="343" r:id="rId44"/>
    <p:sldId id="344" r:id="rId45"/>
    <p:sldId id="358" r:id="rId46"/>
    <p:sldId id="359" r:id="rId47"/>
    <p:sldId id="365" r:id="rId48"/>
    <p:sldId id="277" r:id="rId49"/>
    <p:sldId id="303" r:id="rId50"/>
    <p:sldId id="362" r:id="rId51"/>
    <p:sldId id="363" r:id="rId52"/>
    <p:sldId id="366" r:id="rId53"/>
    <p:sldId id="383" r:id="rId54"/>
    <p:sldId id="384" r:id="rId55"/>
    <p:sldId id="385" r:id="rId56"/>
    <p:sldId id="368" r:id="rId57"/>
    <p:sldId id="369" r:id="rId58"/>
    <p:sldId id="386" r:id="rId59"/>
    <p:sldId id="389" r:id="rId60"/>
    <p:sldId id="390" r:id="rId61"/>
    <p:sldId id="309" r:id="rId62"/>
    <p:sldId id="279" r:id="rId63"/>
    <p:sldId id="375" r:id="rId64"/>
    <p:sldId id="378" r:id="rId65"/>
    <p:sldId id="379" r:id="rId66"/>
    <p:sldId id="372" r:id="rId67"/>
    <p:sldId id="398" r:id="rId68"/>
    <p:sldId id="399" r:id="rId69"/>
    <p:sldId id="400" r:id="rId70"/>
    <p:sldId id="395" r:id="rId71"/>
    <p:sldId id="397" r:id="rId72"/>
    <p:sldId id="391" r:id="rId73"/>
    <p:sldId id="376" r:id="rId74"/>
    <p:sldId id="401" r:id="rId75"/>
    <p:sldId id="392" r:id="rId76"/>
    <p:sldId id="393" r:id="rId77"/>
    <p:sldId id="394" r:id="rId78"/>
    <p:sldId id="367" r:id="rId79"/>
    <p:sldId id="370" r:id="rId80"/>
    <p:sldId id="373" r:id="rId81"/>
    <p:sldId id="377" r:id="rId82"/>
    <p:sldId id="396" r:id="rId83"/>
    <p:sldId id="324" r:id="rId84"/>
    <p:sldId id="304" r:id="rId85"/>
    <p:sldId id="326" r:id="rId86"/>
    <p:sldId id="305" r:id="rId87"/>
    <p:sldId id="327" r:id="rId88"/>
    <p:sldId id="306" r:id="rId89"/>
    <p:sldId id="328" r:id="rId90"/>
    <p:sldId id="299" r:id="rId91"/>
  </p:sldIdLst>
  <p:sldSz cx="12195175" cy="6858000"/>
  <p:notesSz cx="6858000" cy="9144000"/>
  <p:custDataLst>
    <p:tags r:id="rId9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6">
          <p15:clr>
            <a:srgbClr val="A4A3A4"/>
          </p15:clr>
        </p15:guide>
        <p15:guide id="2" pos="506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5F8F"/>
    <a:srgbClr val="F1F1F1"/>
    <a:srgbClr val="809BC6"/>
    <a:srgbClr val="6082B8"/>
    <a:srgbClr val="2DB2A4"/>
    <a:srgbClr val="249086"/>
    <a:srgbClr val="F77A08"/>
    <a:srgbClr val="0E64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74" autoAdjust="0"/>
    <p:restoredTop sz="65207" autoAdjust="0"/>
  </p:normalViewPr>
  <p:slideViewPr>
    <p:cSldViewPr showGuides="1">
      <p:cViewPr varScale="1">
        <p:scale>
          <a:sx n="57" d="100"/>
          <a:sy n="57" d="100"/>
        </p:scale>
        <p:origin x="78" y="1254"/>
      </p:cViewPr>
      <p:guideLst>
        <p:guide orient="horz" pos="2296"/>
        <p:guide pos="506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637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tags" Target="tags/tag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79F697-7B3E-4B61-BA36-BBED2B79610F}" type="datetimeFigureOut">
              <a:rPr lang="zh-CN" altLang="en-US" smtClean="0"/>
              <a:t>2019/12/5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21919F-01AF-46C7-8CD3-5043392422FD}" type="slidenum">
              <a:rPr lang="zh-CN" altLang="en-US" smtClean="0"/>
              <a:t>‹#›</a:t>
            </a:fld>
            <a:endParaRPr lang="zh-CN" altLang="en-US"/>
          </a:p>
        </p:txBody>
      </p:sp>
    </p:spTree>
    <p:extLst>
      <p:ext uri="{BB962C8B-B14F-4D97-AF65-F5344CB8AC3E}">
        <p14:creationId xmlns:p14="http://schemas.microsoft.com/office/powerpoint/2010/main" val="3458691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1</a:t>
            </a:fld>
            <a:endParaRPr lang="zh-CN" altLang="en-US"/>
          </a:p>
        </p:txBody>
      </p:sp>
    </p:spTree>
    <p:extLst>
      <p:ext uri="{BB962C8B-B14F-4D97-AF65-F5344CB8AC3E}">
        <p14:creationId xmlns:p14="http://schemas.microsoft.com/office/powerpoint/2010/main" val="699139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10</a:t>
            </a:fld>
            <a:endParaRPr lang="zh-CN" altLang="en-US"/>
          </a:p>
        </p:txBody>
      </p:sp>
    </p:spTree>
    <p:extLst>
      <p:ext uri="{BB962C8B-B14F-4D97-AF65-F5344CB8AC3E}">
        <p14:creationId xmlns:p14="http://schemas.microsoft.com/office/powerpoint/2010/main" val="1889840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11</a:t>
            </a:fld>
            <a:endParaRPr lang="zh-CN" altLang="en-US"/>
          </a:p>
        </p:txBody>
      </p:sp>
    </p:spTree>
    <p:extLst>
      <p:ext uri="{BB962C8B-B14F-4D97-AF65-F5344CB8AC3E}">
        <p14:creationId xmlns:p14="http://schemas.microsoft.com/office/powerpoint/2010/main" val="3635141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[1]D. </a:t>
            </a:r>
            <a:r>
              <a:rPr lang="en-US" altLang="zh-CN" dirty="0" err="1" smtClean="0"/>
              <a:t>Kempe</a:t>
            </a:r>
            <a:r>
              <a:rPr lang="en-US" altLang="zh-CN" dirty="0" smtClean="0"/>
              <a:t>, J. Kleinberg, and E. </a:t>
            </a:r>
            <a:r>
              <a:rPr lang="en-US" altLang="zh-CN" dirty="0" err="1" smtClean="0"/>
              <a:t>Tardos</a:t>
            </a:r>
            <a:r>
              <a:rPr lang="en-US" altLang="zh-CN" dirty="0" smtClean="0"/>
              <a:t>, “Maximizing the spread of influence through a social network,” in Proc. 9th ACM SIGKDD Int. Conf. </a:t>
            </a:r>
            <a:r>
              <a:rPr lang="en-US" altLang="zh-CN" dirty="0" err="1" smtClean="0"/>
              <a:t>Knowl</a:t>
            </a:r>
            <a:r>
              <a:rPr lang="en-US" altLang="zh-CN" dirty="0" smtClean="0"/>
              <a:t>. Discovery Data Mining, 2003, pp. 137–146</a:t>
            </a:r>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12</a:t>
            </a:fld>
            <a:endParaRPr lang="zh-CN" altLang="en-US"/>
          </a:p>
        </p:txBody>
      </p:sp>
    </p:spTree>
    <p:extLst>
      <p:ext uri="{BB962C8B-B14F-4D97-AF65-F5344CB8AC3E}">
        <p14:creationId xmlns:p14="http://schemas.microsoft.com/office/powerpoint/2010/main" val="1645267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[1]D. </a:t>
            </a:r>
            <a:r>
              <a:rPr lang="en-US" altLang="zh-CN" dirty="0" err="1" smtClean="0"/>
              <a:t>Kempe</a:t>
            </a:r>
            <a:r>
              <a:rPr lang="en-US" altLang="zh-CN" dirty="0" smtClean="0"/>
              <a:t>, J. Kleinberg, and E. </a:t>
            </a:r>
            <a:r>
              <a:rPr lang="en-US" altLang="zh-CN" dirty="0" err="1" smtClean="0"/>
              <a:t>Tardos</a:t>
            </a:r>
            <a:r>
              <a:rPr lang="en-US" altLang="zh-CN" dirty="0" smtClean="0"/>
              <a:t>, “Maximizing the spread of influence through a social network,” in Proc. 9th ACM SIGKDD Int. Conf. </a:t>
            </a:r>
            <a:r>
              <a:rPr lang="en-US" altLang="zh-CN" dirty="0" err="1" smtClean="0"/>
              <a:t>Knowl</a:t>
            </a:r>
            <a:r>
              <a:rPr lang="en-US" altLang="zh-CN" dirty="0" smtClean="0"/>
              <a:t>. Discovery Data Mining, 2003, pp. 137–146</a:t>
            </a:r>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13</a:t>
            </a:fld>
            <a:endParaRPr lang="zh-CN" altLang="en-US"/>
          </a:p>
        </p:txBody>
      </p:sp>
    </p:spTree>
    <p:extLst>
      <p:ext uri="{BB962C8B-B14F-4D97-AF65-F5344CB8AC3E}">
        <p14:creationId xmlns:p14="http://schemas.microsoft.com/office/powerpoint/2010/main" val="2599564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14</a:t>
            </a:fld>
            <a:endParaRPr lang="zh-CN" altLang="en-US"/>
          </a:p>
        </p:txBody>
      </p:sp>
    </p:spTree>
    <p:extLst>
      <p:ext uri="{BB962C8B-B14F-4D97-AF65-F5344CB8AC3E}">
        <p14:creationId xmlns:p14="http://schemas.microsoft.com/office/powerpoint/2010/main" val="1258777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15</a:t>
            </a:fld>
            <a:endParaRPr lang="zh-CN" altLang="en-US"/>
          </a:p>
        </p:txBody>
      </p:sp>
    </p:spTree>
    <p:extLst>
      <p:ext uri="{BB962C8B-B14F-4D97-AF65-F5344CB8AC3E}">
        <p14:creationId xmlns:p14="http://schemas.microsoft.com/office/powerpoint/2010/main" val="3462365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[2]Liu, Bo, et al. "Time constrained influence maximization in social networks." 2012 IEEE 12th international conference on data mining. IEEE, 2012</a:t>
            </a:r>
          </a:p>
          <a:p>
            <a:endParaRPr lang="en-US" altLang="zh-CN" dirty="0" smtClean="0"/>
          </a:p>
        </p:txBody>
      </p:sp>
      <p:sp>
        <p:nvSpPr>
          <p:cNvPr id="4" name="灯片编号占位符 3"/>
          <p:cNvSpPr>
            <a:spLocks noGrp="1"/>
          </p:cNvSpPr>
          <p:nvPr>
            <p:ph type="sldNum" sz="quarter" idx="10"/>
          </p:nvPr>
        </p:nvSpPr>
        <p:spPr/>
        <p:txBody>
          <a:bodyPr/>
          <a:lstStyle/>
          <a:p>
            <a:fld id="{3721919F-01AF-46C7-8CD3-5043392422FD}" type="slidenum">
              <a:rPr lang="zh-CN" altLang="en-US" smtClean="0"/>
              <a:t>16</a:t>
            </a:fld>
            <a:endParaRPr lang="zh-CN" altLang="en-US"/>
          </a:p>
        </p:txBody>
      </p:sp>
    </p:spTree>
    <p:extLst>
      <p:ext uri="{BB962C8B-B14F-4D97-AF65-F5344CB8AC3E}">
        <p14:creationId xmlns:p14="http://schemas.microsoft.com/office/powerpoint/2010/main" val="1498698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Liu, Bo, et al. "Time constrained influence maximization in social networks." 2012 IEEE 12th international conference on data mining. IEEE, 2012</a:t>
            </a:r>
          </a:p>
          <a:p>
            <a:endParaRPr lang="en-US" altLang="zh-CN" dirty="0" smtClean="0"/>
          </a:p>
        </p:txBody>
      </p:sp>
      <p:sp>
        <p:nvSpPr>
          <p:cNvPr id="4" name="灯片编号占位符 3"/>
          <p:cNvSpPr>
            <a:spLocks noGrp="1"/>
          </p:cNvSpPr>
          <p:nvPr>
            <p:ph type="sldNum" sz="quarter" idx="10"/>
          </p:nvPr>
        </p:nvSpPr>
        <p:spPr/>
        <p:txBody>
          <a:bodyPr/>
          <a:lstStyle/>
          <a:p>
            <a:fld id="{3721919F-01AF-46C7-8CD3-5043392422FD}" type="slidenum">
              <a:rPr lang="zh-CN" altLang="en-US" smtClean="0"/>
              <a:t>17</a:t>
            </a:fld>
            <a:endParaRPr lang="zh-CN" altLang="en-US"/>
          </a:p>
        </p:txBody>
      </p:sp>
    </p:spTree>
    <p:extLst>
      <p:ext uri="{BB962C8B-B14F-4D97-AF65-F5344CB8AC3E}">
        <p14:creationId xmlns:p14="http://schemas.microsoft.com/office/powerpoint/2010/main" val="294758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Chen, Wei, Wei Lu, and Ning Zhang. "Time-critical influence maximization in social networks with time-delayed diffusion process." Twenty-Sixth AAAI Conference on Artificial Intelligence. 2012.</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18</a:t>
            </a:fld>
            <a:endParaRPr lang="zh-CN" altLang="en-US"/>
          </a:p>
        </p:txBody>
      </p:sp>
    </p:spTree>
    <p:extLst>
      <p:ext uri="{BB962C8B-B14F-4D97-AF65-F5344CB8AC3E}">
        <p14:creationId xmlns:p14="http://schemas.microsoft.com/office/powerpoint/2010/main" val="89189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en-US" altLang="zh-CN" dirty="0" smtClean="0"/>
              <a:t>[3]Kim, </a:t>
            </a:r>
            <a:r>
              <a:rPr lang="en-US" altLang="zh-CN" dirty="0" err="1" smtClean="0"/>
              <a:t>Jinha</a:t>
            </a:r>
            <a:r>
              <a:rPr lang="en-US" altLang="zh-CN" dirty="0" smtClean="0"/>
              <a:t>, </a:t>
            </a:r>
            <a:r>
              <a:rPr lang="en-US" altLang="zh-CN" dirty="0" err="1" smtClean="0"/>
              <a:t>Wonyeol</a:t>
            </a:r>
            <a:r>
              <a:rPr lang="en-US" altLang="zh-CN" dirty="0" smtClean="0"/>
              <a:t> Lee, and </a:t>
            </a:r>
            <a:r>
              <a:rPr lang="en-US" altLang="zh-CN" dirty="0" err="1" smtClean="0"/>
              <a:t>Hwanjo</a:t>
            </a:r>
            <a:r>
              <a:rPr lang="en-US" altLang="zh-CN" dirty="0" smtClean="0"/>
              <a:t> Yu. "CT-IC: Continuously activated and time-restricted independent cascade model for viral marketing." Knowledge-Based Systems 62 (2014): 57-68.</a:t>
            </a:r>
          </a:p>
          <a:p>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19</a:t>
            </a:fld>
            <a:endParaRPr lang="zh-CN" altLang="en-US"/>
          </a:p>
        </p:txBody>
      </p:sp>
    </p:spTree>
    <p:extLst>
      <p:ext uri="{BB962C8B-B14F-4D97-AF65-F5344CB8AC3E}">
        <p14:creationId xmlns:p14="http://schemas.microsoft.com/office/powerpoint/2010/main" val="3999590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2</a:t>
            </a:fld>
            <a:endParaRPr lang="zh-CN" altLang="en-US"/>
          </a:p>
        </p:txBody>
      </p:sp>
    </p:spTree>
    <p:extLst>
      <p:ext uri="{BB962C8B-B14F-4D97-AF65-F5344CB8AC3E}">
        <p14:creationId xmlns:p14="http://schemas.microsoft.com/office/powerpoint/2010/main" val="2634539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Ohsaka</a:t>
            </a:r>
            <a:r>
              <a:rPr lang="en-US" altLang="zh-CN" sz="1200" b="0" i="0" kern="1200" dirty="0" smtClean="0">
                <a:solidFill>
                  <a:schemeClr val="tx1"/>
                </a:solidFill>
                <a:effectLst/>
                <a:latin typeface="+mn-lt"/>
                <a:ea typeface="+mn-ea"/>
                <a:cs typeface="+mn-cs"/>
              </a:rPr>
              <a:t>, N., Yamaguchi, Y., </a:t>
            </a:r>
            <a:r>
              <a:rPr lang="en-US" altLang="zh-CN" sz="1200" b="0" i="0" kern="1200" dirty="0" err="1" smtClean="0">
                <a:solidFill>
                  <a:schemeClr val="tx1"/>
                </a:solidFill>
                <a:effectLst/>
                <a:latin typeface="+mn-lt"/>
                <a:ea typeface="+mn-ea"/>
                <a:cs typeface="+mn-cs"/>
              </a:rPr>
              <a:t>Kakimura</a:t>
            </a:r>
            <a:r>
              <a:rPr lang="en-US" altLang="zh-CN" sz="1200" b="0" i="0" kern="1200" dirty="0" smtClean="0">
                <a:solidFill>
                  <a:schemeClr val="tx1"/>
                </a:solidFill>
                <a:effectLst/>
                <a:latin typeface="+mn-lt"/>
                <a:ea typeface="+mn-ea"/>
                <a:cs typeface="+mn-cs"/>
              </a:rPr>
              <a:t>, N., &amp; </a:t>
            </a:r>
            <a:r>
              <a:rPr lang="en-US" altLang="zh-CN" sz="1200" b="0" i="0" kern="1200" dirty="0" err="1" smtClean="0">
                <a:solidFill>
                  <a:schemeClr val="tx1"/>
                </a:solidFill>
                <a:effectLst/>
                <a:latin typeface="+mn-lt"/>
                <a:ea typeface="+mn-ea"/>
                <a:cs typeface="+mn-cs"/>
              </a:rPr>
              <a:t>Kawarabayashi</a:t>
            </a:r>
            <a:r>
              <a:rPr lang="en-US" altLang="zh-CN" sz="1200" b="0" i="0" kern="1200" dirty="0" smtClean="0">
                <a:solidFill>
                  <a:schemeClr val="tx1"/>
                </a:solidFill>
                <a:effectLst/>
                <a:latin typeface="+mn-lt"/>
                <a:ea typeface="+mn-ea"/>
                <a:cs typeface="+mn-cs"/>
              </a:rPr>
              <a:t>, K. I. (2016, September). Maximizing time-decaying influence in social networks. In </a:t>
            </a:r>
            <a:r>
              <a:rPr lang="en-US" altLang="zh-CN" sz="1200" b="0" i="1" kern="1200" dirty="0" smtClean="0">
                <a:solidFill>
                  <a:schemeClr val="tx1"/>
                </a:solidFill>
                <a:effectLst/>
                <a:latin typeface="+mn-lt"/>
                <a:ea typeface="+mn-ea"/>
                <a:cs typeface="+mn-cs"/>
              </a:rPr>
              <a:t>Joint European Conference on Machine Learning and Knowledge Discovery in Databases</a:t>
            </a:r>
            <a:r>
              <a:rPr lang="en-US" altLang="zh-CN" sz="1200" b="0" i="0" kern="1200" dirty="0" smtClean="0">
                <a:solidFill>
                  <a:schemeClr val="tx1"/>
                </a:solidFill>
                <a:effectLst/>
                <a:latin typeface="+mn-lt"/>
                <a:ea typeface="+mn-ea"/>
                <a:cs typeface="+mn-cs"/>
              </a:rPr>
              <a:t> (pp. 132-147). Springer, Cham.</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20</a:t>
            </a:fld>
            <a:endParaRPr lang="zh-CN" altLang="en-US"/>
          </a:p>
        </p:txBody>
      </p:sp>
    </p:spTree>
    <p:extLst>
      <p:ext uri="{BB962C8B-B14F-4D97-AF65-F5344CB8AC3E}">
        <p14:creationId xmlns:p14="http://schemas.microsoft.com/office/powerpoint/2010/main" val="12289815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smtClean="0">
                <a:solidFill>
                  <a:schemeClr val="tx1"/>
                </a:solidFill>
                <a:effectLst/>
                <a:latin typeface="+mn-lt"/>
                <a:ea typeface="+mn-ea"/>
                <a:cs typeface="+mn-cs"/>
              </a:rPr>
              <a:t>Liqing</a:t>
            </a:r>
            <a:r>
              <a:rPr lang="en-US" altLang="zh-CN" sz="1200" b="0" i="0" kern="1200" dirty="0" smtClean="0">
                <a:solidFill>
                  <a:schemeClr val="tx1"/>
                </a:solidFill>
                <a:effectLst/>
                <a:latin typeface="+mn-lt"/>
                <a:ea typeface="+mn-ea"/>
                <a:cs typeface="+mn-cs"/>
              </a:rPr>
              <a:t>, Q., </a:t>
            </a:r>
            <a:r>
              <a:rPr lang="en-US" altLang="zh-CN" sz="1200" b="0" i="0" kern="1200" dirty="0" err="1" smtClean="0">
                <a:solidFill>
                  <a:schemeClr val="tx1"/>
                </a:solidFill>
                <a:effectLst/>
                <a:latin typeface="+mn-lt"/>
                <a:ea typeface="+mn-ea"/>
                <a:cs typeface="+mn-cs"/>
              </a:rPr>
              <a:t>Jinfeng</a:t>
            </a:r>
            <a:r>
              <a:rPr lang="en-US" altLang="zh-CN" sz="1200" b="0" i="0" kern="1200" dirty="0" smtClean="0">
                <a:solidFill>
                  <a:schemeClr val="tx1"/>
                </a:solidFill>
                <a:effectLst/>
                <a:latin typeface="+mn-lt"/>
                <a:ea typeface="+mn-ea"/>
                <a:cs typeface="+mn-cs"/>
              </a:rPr>
              <a:t>, Y., Xin, F., Wei, J., &amp; </a:t>
            </a:r>
            <a:r>
              <a:rPr lang="en-US" altLang="zh-CN" sz="1200" b="0" i="0" kern="1200" dirty="0" err="1" smtClean="0">
                <a:solidFill>
                  <a:schemeClr val="tx1"/>
                </a:solidFill>
                <a:effectLst/>
                <a:latin typeface="+mn-lt"/>
                <a:ea typeface="+mn-ea"/>
                <a:cs typeface="+mn-cs"/>
              </a:rPr>
              <a:t>Wenwen</a:t>
            </a:r>
            <a:r>
              <a:rPr lang="en-US" altLang="zh-CN" sz="1200" b="0" i="0" kern="1200" dirty="0" smtClean="0">
                <a:solidFill>
                  <a:schemeClr val="tx1"/>
                </a:solidFill>
                <a:effectLst/>
                <a:latin typeface="+mn-lt"/>
                <a:ea typeface="+mn-ea"/>
                <a:cs typeface="+mn-cs"/>
              </a:rPr>
              <a:t>, G. (2019). Analysis of Influence Maximization in Temporal Social Networks. </a:t>
            </a:r>
            <a:r>
              <a:rPr lang="en-US" altLang="zh-CN" sz="1200" b="0" i="1" kern="1200" dirty="0" smtClean="0">
                <a:solidFill>
                  <a:schemeClr val="tx1"/>
                </a:solidFill>
                <a:effectLst/>
                <a:latin typeface="+mn-lt"/>
                <a:ea typeface="+mn-ea"/>
                <a:cs typeface="+mn-cs"/>
              </a:rPr>
              <a:t>IEEE Access</a:t>
            </a:r>
            <a:r>
              <a:rPr lang="en-US" altLang="zh-CN" sz="1200" b="0" i="0" kern="1200" dirty="0" smtClean="0">
                <a:solidFill>
                  <a:schemeClr val="tx1"/>
                </a:solidFill>
                <a:effectLst/>
                <a:latin typeface="+mn-lt"/>
                <a:ea typeface="+mn-ea"/>
                <a:cs typeface="+mn-cs"/>
              </a:rPr>
              <a:t>, </a:t>
            </a:r>
            <a:r>
              <a:rPr lang="en-US" altLang="zh-CN" sz="1200" b="0" i="1" kern="1200" dirty="0" smtClean="0">
                <a:solidFill>
                  <a:schemeClr val="tx1"/>
                </a:solidFill>
                <a:effectLst/>
                <a:latin typeface="+mn-lt"/>
                <a:ea typeface="+mn-ea"/>
                <a:cs typeface="+mn-cs"/>
              </a:rPr>
              <a:t>7</a:t>
            </a:r>
            <a:r>
              <a:rPr lang="en-US" altLang="zh-CN" sz="1200" b="0" i="0" kern="1200" dirty="0" smtClean="0">
                <a:solidFill>
                  <a:schemeClr val="tx1"/>
                </a:solidFill>
                <a:effectLst/>
                <a:latin typeface="+mn-lt"/>
                <a:ea typeface="+mn-ea"/>
                <a:cs typeface="+mn-cs"/>
              </a:rPr>
              <a:t>, 42052-42062.</a:t>
            </a:r>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21</a:t>
            </a:fld>
            <a:endParaRPr lang="zh-CN" altLang="en-US"/>
          </a:p>
        </p:txBody>
      </p:sp>
    </p:spTree>
    <p:extLst>
      <p:ext uri="{BB962C8B-B14F-4D97-AF65-F5344CB8AC3E}">
        <p14:creationId xmlns:p14="http://schemas.microsoft.com/office/powerpoint/2010/main" val="39336665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[5]Nguyen D T, Das S, Thai M T. Influence maximization in multiple online social networks[C]//2013 IEEE Global Communications Conference (GLOBECOM). IEEE, 2013: 3060-3065.</a:t>
            </a:r>
          </a:p>
          <a:p>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22</a:t>
            </a:fld>
            <a:endParaRPr lang="zh-CN" altLang="en-US"/>
          </a:p>
        </p:txBody>
      </p:sp>
    </p:spTree>
    <p:extLst>
      <p:ext uri="{BB962C8B-B14F-4D97-AF65-F5344CB8AC3E}">
        <p14:creationId xmlns:p14="http://schemas.microsoft.com/office/powerpoint/2010/main" val="2438784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[6]Zhan Q, Zhang J, Wang S, et al. Influence maximization across partially aligned </a:t>
            </a:r>
            <a:r>
              <a:rPr lang="en-US" altLang="zh-CN" dirty="0" err="1" smtClean="0"/>
              <a:t>heterogenous</a:t>
            </a:r>
            <a:r>
              <a:rPr lang="en-US" altLang="zh-CN" dirty="0" smtClean="0"/>
              <a:t> social networks[C]//Pacific-Asia Conference on Knowledge Discovery and Data Mining. Springer, Cham, 2015: 58-69.</a:t>
            </a:r>
          </a:p>
          <a:p>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23</a:t>
            </a:fld>
            <a:endParaRPr lang="zh-CN" altLang="en-US"/>
          </a:p>
        </p:txBody>
      </p:sp>
    </p:spTree>
    <p:extLst>
      <p:ext uri="{BB962C8B-B14F-4D97-AF65-F5344CB8AC3E}">
        <p14:creationId xmlns:p14="http://schemas.microsoft.com/office/powerpoint/2010/main" val="9773018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Kuhnle</a:t>
            </a:r>
            <a:r>
              <a:rPr lang="en-US" altLang="zh-CN" dirty="0" smtClean="0"/>
              <a:t> A, </a:t>
            </a:r>
            <a:r>
              <a:rPr lang="en-US" altLang="zh-CN" dirty="0" err="1" smtClean="0"/>
              <a:t>Alim</a:t>
            </a:r>
            <a:r>
              <a:rPr lang="en-US" altLang="zh-CN" dirty="0" smtClean="0"/>
              <a:t> M A, Li X, et al. Multiplex influence maximization in online social networks with heterogeneous diffusion models[J]. IEEE Transactions on Computational Social Systems, 2018, 5(2): 418-429.</a:t>
            </a:r>
          </a:p>
          <a:p>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24</a:t>
            </a:fld>
            <a:endParaRPr lang="zh-CN" altLang="en-US"/>
          </a:p>
        </p:txBody>
      </p:sp>
    </p:spTree>
    <p:extLst>
      <p:ext uri="{BB962C8B-B14F-4D97-AF65-F5344CB8AC3E}">
        <p14:creationId xmlns:p14="http://schemas.microsoft.com/office/powerpoint/2010/main" val="29216595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Li, G., Chen, S., Feng, J., Tan, K. L., &amp; Li, W. S. (2014, June). Efficient location-aware influence maximization. In </a:t>
            </a:r>
            <a:r>
              <a:rPr lang="en-US" altLang="zh-CN" sz="1200" b="0" i="1" kern="1200" dirty="0" smtClean="0">
                <a:solidFill>
                  <a:schemeClr val="tx1"/>
                </a:solidFill>
                <a:effectLst/>
                <a:latin typeface="+mn-lt"/>
                <a:ea typeface="+mn-ea"/>
                <a:cs typeface="+mn-cs"/>
              </a:rPr>
              <a:t>Proceedings of the 2014 ACM SIGMOD international conference on Management of data</a:t>
            </a:r>
            <a:r>
              <a:rPr lang="en-US" altLang="zh-CN" sz="1200" b="0" i="0" kern="1200" dirty="0" smtClean="0">
                <a:solidFill>
                  <a:schemeClr val="tx1"/>
                </a:solidFill>
                <a:effectLst/>
                <a:latin typeface="+mn-lt"/>
                <a:ea typeface="+mn-ea"/>
                <a:cs typeface="+mn-cs"/>
              </a:rPr>
              <a:t> (pp. 87-98). ACM.</a:t>
            </a:r>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25</a:t>
            </a:fld>
            <a:endParaRPr lang="zh-CN" altLang="en-US"/>
          </a:p>
        </p:txBody>
      </p:sp>
    </p:spTree>
    <p:extLst>
      <p:ext uri="{BB962C8B-B14F-4D97-AF65-F5344CB8AC3E}">
        <p14:creationId xmlns:p14="http://schemas.microsoft.com/office/powerpoint/2010/main" val="27535974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26</a:t>
            </a:fld>
            <a:endParaRPr lang="zh-CN" altLang="en-US"/>
          </a:p>
        </p:txBody>
      </p:sp>
    </p:spTree>
    <p:extLst>
      <p:ext uri="{BB962C8B-B14F-4D97-AF65-F5344CB8AC3E}">
        <p14:creationId xmlns:p14="http://schemas.microsoft.com/office/powerpoint/2010/main" val="5638645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Wang, </a:t>
            </a:r>
            <a:r>
              <a:rPr lang="en-US" altLang="zh-CN" dirty="0" err="1" smtClean="0"/>
              <a:t>Xiaoyang</a:t>
            </a:r>
            <a:r>
              <a:rPr lang="en-US" altLang="zh-CN" dirty="0" smtClean="0"/>
              <a:t>, et al. "Efficient distance-aware influence maximization in geo-social networks." IEEE Transactions on Knowledge and Data Engineering 29.3 (2017): 599-612.</a:t>
            </a:r>
          </a:p>
        </p:txBody>
      </p:sp>
      <p:sp>
        <p:nvSpPr>
          <p:cNvPr id="4" name="灯片编号占位符 3"/>
          <p:cNvSpPr>
            <a:spLocks noGrp="1"/>
          </p:cNvSpPr>
          <p:nvPr>
            <p:ph type="sldNum" sz="quarter" idx="10"/>
          </p:nvPr>
        </p:nvSpPr>
        <p:spPr/>
        <p:txBody>
          <a:bodyPr/>
          <a:lstStyle/>
          <a:p>
            <a:fld id="{3721919F-01AF-46C7-8CD3-5043392422FD}" type="slidenum">
              <a:rPr lang="zh-CN" altLang="en-US" smtClean="0"/>
              <a:t>27</a:t>
            </a:fld>
            <a:endParaRPr lang="zh-CN" altLang="en-US"/>
          </a:p>
        </p:txBody>
      </p:sp>
    </p:spTree>
    <p:extLst>
      <p:ext uri="{BB962C8B-B14F-4D97-AF65-F5344CB8AC3E}">
        <p14:creationId xmlns:p14="http://schemas.microsoft.com/office/powerpoint/2010/main" val="37778887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Hosseinpour</a:t>
            </a:r>
            <a:r>
              <a:rPr lang="en-US" altLang="zh-CN" sz="1200" b="0" i="0" kern="1200" dirty="0" smtClean="0">
                <a:solidFill>
                  <a:schemeClr val="tx1"/>
                </a:solidFill>
                <a:effectLst/>
                <a:latin typeface="+mn-lt"/>
                <a:ea typeface="+mn-ea"/>
                <a:cs typeface="+mn-cs"/>
              </a:rPr>
              <a:t>, M., </a:t>
            </a:r>
            <a:r>
              <a:rPr lang="en-US" altLang="zh-CN" sz="1200" b="0" i="0" kern="1200" dirty="0" err="1" smtClean="0">
                <a:solidFill>
                  <a:schemeClr val="tx1"/>
                </a:solidFill>
                <a:effectLst/>
                <a:latin typeface="+mn-lt"/>
                <a:ea typeface="+mn-ea"/>
                <a:cs typeface="+mn-cs"/>
              </a:rPr>
              <a:t>Malek</a:t>
            </a:r>
            <a:r>
              <a:rPr lang="en-US" altLang="zh-CN" sz="1200" b="0" i="0" kern="1200" dirty="0" smtClean="0">
                <a:solidFill>
                  <a:schemeClr val="tx1"/>
                </a:solidFill>
                <a:effectLst/>
                <a:latin typeface="+mn-lt"/>
                <a:ea typeface="+mn-ea"/>
                <a:cs typeface="+mn-cs"/>
              </a:rPr>
              <a:t>, M. R., &amp; </a:t>
            </a:r>
            <a:r>
              <a:rPr lang="en-US" altLang="zh-CN" sz="1200" b="0" i="0" kern="1200" dirty="0" err="1" smtClean="0">
                <a:solidFill>
                  <a:schemeClr val="tx1"/>
                </a:solidFill>
                <a:effectLst/>
                <a:latin typeface="+mn-lt"/>
                <a:ea typeface="+mn-ea"/>
                <a:cs typeface="+mn-cs"/>
              </a:rPr>
              <a:t>Claramunt</a:t>
            </a:r>
            <a:r>
              <a:rPr lang="en-US" altLang="zh-CN" sz="1200" b="0" i="0" kern="1200" dirty="0" smtClean="0">
                <a:solidFill>
                  <a:schemeClr val="tx1"/>
                </a:solidFill>
                <a:effectLst/>
                <a:latin typeface="+mn-lt"/>
                <a:ea typeface="+mn-ea"/>
                <a:cs typeface="+mn-cs"/>
              </a:rPr>
              <a:t>, C. (2019). Socio-spatial influence maximization in location-based social networks. </a:t>
            </a:r>
            <a:r>
              <a:rPr lang="en-US" altLang="zh-CN" sz="1200" b="0" i="1" kern="1200" dirty="0" smtClean="0">
                <a:solidFill>
                  <a:schemeClr val="tx1"/>
                </a:solidFill>
                <a:effectLst/>
                <a:latin typeface="+mn-lt"/>
                <a:ea typeface="+mn-ea"/>
                <a:cs typeface="+mn-cs"/>
              </a:rPr>
              <a:t>Future Generation Computer Systems</a:t>
            </a:r>
            <a:r>
              <a:rPr lang="en-US" altLang="zh-CN"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28</a:t>
            </a:fld>
            <a:endParaRPr lang="zh-CN" altLang="en-US"/>
          </a:p>
        </p:txBody>
      </p:sp>
    </p:spTree>
    <p:extLst>
      <p:ext uri="{BB962C8B-B14F-4D97-AF65-F5344CB8AC3E}">
        <p14:creationId xmlns:p14="http://schemas.microsoft.com/office/powerpoint/2010/main" val="35104991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Hosseinpour</a:t>
            </a:r>
            <a:r>
              <a:rPr lang="en-US" altLang="zh-CN" sz="1200" b="0" i="0" kern="1200" dirty="0" smtClean="0">
                <a:solidFill>
                  <a:schemeClr val="tx1"/>
                </a:solidFill>
                <a:effectLst/>
                <a:latin typeface="+mn-lt"/>
                <a:ea typeface="+mn-ea"/>
                <a:cs typeface="+mn-cs"/>
              </a:rPr>
              <a:t>, M., </a:t>
            </a:r>
            <a:r>
              <a:rPr lang="en-US" altLang="zh-CN" sz="1200" b="0" i="0" kern="1200" dirty="0" err="1" smtClean="0">
                <a:solidFill>
                  <a:schemeClr val="tx1"/>
                </a:solidFill>
                <a:effectLst/>
                <a:latin typeface="+mn-lt"/>
                <a:ea typeface="+mn-ea"/>
                <a:cs typeface="+mn-cs"/>
              </a:rPr>
              <a:t>Malek</a:t>
            </a:r>
            <a:r>
              <a:rPr lang="en-US" altLang="zh-CN" sz="1200" b="0" i="0" kern="1200" dirty="0" smtClean="0">
                <a:solidFill>
                  <a:schemeClr val="tx1"/>
                </a:solidFill>
                <a:effectLst/>
                <a:latin typeface="+mn-lt"/>
                <a:ea typeface="+mn-ea"/>
                <a:cs typeface="+mn-cs"/>
              </a:rPr>
              <a:t>, M. R., &amp; </a:t>
            </a:r>
            <a:r>
              <a:rPr lang="en-US" altLang="zh-CN" sz="1200" b="0" i="0" kern="1200" dirty="0" err="1" smtClean="0">
                <a:solidFill>
                  <a:schemeClr val="tx1"/>
                </a:solidFill>
                <a:effectLst/>
                <a:latin typeface="+mn-lt"/>
                <a:ea typeface="+mn-ea"/>
                <a:cs typeface="+mn-cs"/>
              </a:rPr>
              <a:t>Claramunt</a:t>
            </a:r>
            <a:r>
              <a:rPr lang="en-US" altLang="zh-CN" sz="1200" b="0" i="0" kern="1200" dirty="0" smtClean="0">
                <a:solidFill>
                  <a:schemeClr val="tx1"/>
                </a:solidFill>
                <a:effectLst/>
                <a:latin typeface="+mn-lt"/>
                <a:ea typeface="+mn-ea"/>
                <a:cs typeface="+mn-cs"/>
              </a:rPr>
              <a:t>, C. (2019). Socio-spatial influence maximization in location-based social networks. </a:t>
            </a:r>
            <a:r>
              <a:rPr lang="en-US" altLang="zh-CN" sz="1200" b="0" i="1" kern="1200" dirty="0" smtClean="0">
                <a:solidFill>
                  <a:schemeClr val="tx1"/>
                </a:solidFill>
                <a:effectLst/>
                <a:latin typeface="+mn-lt"/>
                <a:ea typeface="+mn-ea"/>
                <a:cs typeface="+mn-cs"/>
              </a:rPr>
              <a:t>Future Generation Computer Systems</a:t>
            </a:r>
            <a:r>
              <a:rPr lang="en-US" altLang="zh-CN"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29</a:t>
            </a:fld>
            <a:endParaRPr lang="zh-CN" altLang="en-US"/>
          </a:p>
        </p:txBody>
      </p:sp>
    </p:spTree>
    <p:extLst>
      <p:ext uri="{BB962C8B-B14F-4D97-AF65-F5344CB8AC3E}">
        <p14:creationId xmlns:p14="http://schemas.microsoft.com/office/powerpoint/2010/main" val="3301046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3</a:t>
            </a:fld>
            <a:endParaRPr lang="zh-CN" altLang="en-US"/>
          </a:p>
        </p:txBody>
      </p:sp>
    </p:spTree>
    <p:extLst>
      <p:ext uri="{BB962C8B-B14F-4D97-AF65-F5344CB8AC3E}">
        <p14:creationId xmlns:p14="http://schemas.microsoft.com/office/powerpoint/2010/main" val="14951291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30</a:t>
            </a:fld>
            <a:endParaRPr lang="zh-CN" altLang="en-US"/>
          </a:p>
        </p:txBody>
      </p:sp>
    </p:spTree>
    <p:extLst>
      <p:ext uri="{BB962C8B-B14F-4D97-AF65-F5344CB8AC3E}">
        <p14:creationId xmlns:p14="http://schemas.microsoft.com/office/powerpoint/2010/main" val="21659320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31</a:t>
            </a:fld>
            <a:endParaRPr lang="zh-CN" altLang="en-US"/>
          </a:p>
        </p:txBody>
      </p:sp>
    </p:spTree>
    <p:extLst>
      <p:ext uri="{BB962C8B-B14F-4D97-AF65-F5344CB8AC3E}">
        <p14:creationId xmlns:p14="http://schemas.microsoft.com/office/powerpoint/2010/main" val="31972420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Wang, L., Yu, Z., </a:t>
            </a:r>
            <a:r>
              <a:rPr lang="en-US" altLang="zh-CN" sz="1200" b="0" i="0" kern="1200" dirty="0" err="1" smtClean="0">
                <a:solidFill>
                  <a:schemeClr val="tx1"/>
                </a:solidFill>
                <a:effectLst/>
                <a:latin typeface="+mn-lt"/>
                <a:ea typeface="+mn-ea"/>
                <a:cs typeface="+mn-cs"/>
              </a:rPr>
              <a:t>Xiong</a:t>
            </a:r>
            <a:r>
              <a:rPr lang="en-US" altLang="zh-CN" sz="1200" b="0" i="0" kern="1200" dirty="0" smtClean="0">
                <a:solidFill>
                  <a:schemeClr val="tx1"/>
                </a:solidFill>
                <a:effectLst/>
                <a:latin typeface="+mn-lt"/>
                <a:ea typeface="+mn-ea"/>
                <a:cs typeface="+mn-cs"/>
              </a:rPr>
              <a:t>, F., Yang, D., Pan, S., &amp; Yan, Z. (2019). Influence Spread in Geo-Social Networks: A </a:t>
            </a:r>
            <a:r>
              <a:rPr lang="en-US" altLang="zh-CN" sz="1200" b="0" i="0" kern="1200" dirty="0" err="1" smtClean="0">
                <a:solidFill>
                  <a:schemeClr val="tx1"/>
                </a:solidFill>
                <a:effectLst/>
                <a:latin typeface="+mn-lt"/>
                <a:ea typeface="+mn-ea"/>
                <a:cs typeface="+mn-cs"/>
              </a:rPr>
              <a:t>Multiobjective</a:t>
            </a:r>
            <a:r>
              <a:rPr lang="en-US" altLang="zh-CN" sz="1200" b="0" i="0" kern="1200" dirty="0" smtClean="0">
                <a:solidFill>
                  <a:schemeClr val="tx1"/>
                </a:solidFill>
                <a:effectLst/>
                <a:latin typeface="+mn-lt"/>
                <a:ea typeface="+mn-ea"/>
                <a:cs typeface="+mn-cs"/>
              </a:rPr>
              <a:t> Optimization Perspective. </a:t>
            </a:r>
            <a:r>
              <a:rPr lang="en-US" altLang="zh-CN" sz="1200" b="0" i="1" kern="1200" dirty="0" smtClean="0">
                <a:solidFill>
                  <a:schemeClr val="tx1"/>
                </a:solidFill>
                <a:effectLst/>
                <a:latin typeface="+mn-lt"/>
                <a:ea typeface="+mn-ea"/>
                <a:cs typeface="+mn-cs"/>
              </a:rPr>
              <a:t>IEEE Transactions on Cybernetics</a:t>
            </a:r>
            <a:r>
              <a:rPr lang="en-US" altLang="zh-CN"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32</a:t>
            </a:fld>
            <a:endParaRPr lang="zh-CN" altLang="en-US"/>
          </a:p>
        </p:txBody>
      </p:sp>
    </p:spTree>
    <p:extLst>
      <p:ext uri="{BB962C8B-B14F-4D97-AF65-F5344CB8AC3E}">
        <p14:creationId xmlns:p14="http://schemas.microsoft.com/office/powerpoint/2010/main" val="41900193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33</a:t>
            </a:fld>
            <a:endParaRPr lang="zh-CN" altLang="en-US"/>
          </a:p>
        </p:txBody>
      </p:sp>
    </p:spTree>
    <p:extLst>
      <p:ext uri="{BB962C8B-B14F-4D97-AF65-F5344CB8AC3E}">
        <p14:creationId xmlns:p14="http://schemas.microsoft.com/office/powerpoint/2010/main" val="41868870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34</a:t>
            </a:fld>
            <a:endParaRPr lang="zh-CN" altLang="en-US"/>
          </a:p>
        </p:txBody>
      </p:sp>
    </p:spTree>
    <p:extLst>
      <p:ext uri="{BB962C8B-B14F-4D97-AF65-F5344CB8AC3E}">
        <p14:creationId xmlns:p14="http://schemas.microsoft.com/office/powerpoint/2010/main" val="17928092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[8]</a:t>
            </a:r>
            <a:r>
              <a:rPr lang="en-US" altLang="zh-CN" baseline="0" dirty="0" smtClean="0"/>
              <a:t> </a:t>
            </a:r>
            <a:r>
              <a:rPr lang="en-US" altLang="zh-CN" dirty="0" smtClean="0"/>
              <a:t>J. </a:t>
            </a:r>
            <a:r>
              <a:rPr lang="en-US" altLang="zh-CN" dirty="0" err="1" smtClean="0"/>
              <a:t>Leskovec</a:t>
            </a:r>
            <a:r>
              <a:rPr lang="en-US" altLang="zh-CN" dirty="0" smtClean="0"/>
              <a:t>, A. Krause, C. </a:t>
            </a:r>
            <a:r>
              <a:rPr lang="en-US" altLang="zh-CN" dirty="0" err="1" smtClean="0"/>
              <a:t>Guestrin</a:t>
            </a:r>
            <a:r>
              <a:rPr lang="en-US" altLang="zh-CN" dirty="0" smtClean="0"/>
              <a:t>, C. </a:t>
            </a:r>
            <a:r>
              <a:rPr lang="en-US" altLang="zh-CN" dirty="0" err="1" smtClean="0"/>
              <a:t>Faloutsos</a:t>
            </a:r>
            <a:r>
              <a:rPr lang="en-US" altLang="zh-CN" dirty="0" smtClean="0"/>
              <a:t>, J. </a:t>
            </a:r>
            <a:r>
              <a:rPr lang="en-US" altLang="zh-CN" dirty="0" err="1" smtClean="0"/>
              <a:t>VanBriesen</a:t>
            </a:r>
            <a:r>
              <a:rPr lang="en-US" altLang="zh-CN" dirty="0" smtClean="0"/>
              <a:t>, and N. Glance, “Cost-effective outbreak detection in </a:t>
            </a:r>
            <a:r>
              <a:rPr lang="en-US" altLang="zh-CN" dirty="0" err="1" smtClean="0"/>
              <a:t>networks,”in</a:t>
            </a:r>
            <a:r>
              <a:rPr lang="en-US" altLang="zh-CN" dirty="0" smtClean="0"/>
              <a:t> Proc. 13th ACM SIGKDD Int. Conf. </a:t>
            </a:r>
            <a:r>
              <a:rPr lang="en-US" altLang="zh-CN" dirty="0" err="1" smtClean="0"/>
              <a:t>Knowl</a:t>
            </a:r>
            <a:r>
              <a:rPr lang="en-US" altLang="zh-CN" dirty="0" smtClean="0"/>
              <a:t>. Discovery Data Mining, 2007, pp. 420–429</a:t>
            </a:r>
          </a:p>
          <a:p>
            <a:r>
              <a:rPr lang="en-US" altLang="zh-CN" dirty="0" smtClean="0"/>
              <a:t>[9]</a:t>
            </a:r>
            <a:r>
              <a:rPr lang="en-US" altLang="zh-CN" baseline="0" dirty="0" smtClean="0"/>
              <a:t> </a:t>
            </a:r>
            <a:r>
              <a:rPr lang="en-US" altLang="zh-CN" dirty="0" smtClean="0"/>
              <a:t>C. Zhou, P. Zhang, W. </a:t>
            </a:r>
            <a:r>
              <a:rPr lang="en-US" altLang="zh-CN" dirty="0" err="1" smtClean="0"/>
              <a:t>Zang</a:t>
            </a:r>
            <a:r>
              <a:rPr lang="en-US" altLang="zh-CN" dirty="0" smtClean="0"/>
              <a:t>, and L. </a:t>
            </a:r>
            <a:r>
              <a:rPr lang="en-US" altLang="zh-CN" dirty="0" err="1" smtClean="0"/>
              <a:t>Guo</a:t>
            </a:r>
            <a:r>
              <a:rPr lang="en-US" altLang="zh-CN" dirty="0" smtClean="0"/>
              <a:t>, “On the upper bounds of spread for greedy algorithms in social network influence maximization,” IEEE Trans. </a:t>
            </a:r>
            <a:r>
              <a:rPr lang="en-US" altLang="zh-CN" dirty="0" err="1" smtClean="0"/>
              <a:t>Knowl</a:t>
            </a:r>
            <a:r>
              <a:rPr lang="en-US" altLang="zh-CN" dirty="0" smtClean="0"/>
              <a:t>. Data Eng., vol. 27, no. 10, pp. 2770–2783, Oct. 2015.</a:t>
            </a:r>
          </a:p>
          <a:p>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35</a:t>
            </a:fld>
            <a:endParaRPr lang="zh-CN" altLang="en-US"/>
          </a:p>
        </p:txBody>
      </p:sp>
    </p:spTree>
    <p:extLst>
      <p:ext uri="{BB962C8B-B14F-4D97-AF65-F5344CB8AC3E}">
        <p14:creationId xmlns:p14="http://schemas.microsoft.com/office/powerpoint/2010/main" val="38820036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[8]</a:t>
            </a:r>
            <a:r>
              <a:rPr lang="en-US" altLang="zh-CN" baseline="0" dirty="0" smtClean="0"/>
              <a:t> </a:t>
            </a:r>
            <a:r>
              <a:rPr lang="en-US" altLang="zh-CN" dirty="0" smtClean="0"/>
              <a:t>J. </a:t>
            </a:r>
            <a:r>
              <a:rPr lang="en-US" altLang="zh-CN" dirty="0" err="1" smtClean="0"/>
              <a:t>Leskovec</a:t>
            </a:r>
            <a:r>
              <a:rPr lang="en-US" altLang="zh-CN" dirty="0" smtClean="0"/>
              <a:t>, A. Krause, C. </a:t>
            </a:r>
            <a:r>
              <a:rPr lang="en-US" altLang="zh-CN" dirty="0" err="1" smtClean="0"/>
              <a:t>Guestrin</a:t>
            </a:r>
            <a:r>
              <a:rPr lang="en-US" altLang="zh-CN" dirty="0" smtClean="0"/>
              <a:t>, C. </a:t>
            </a:r>
            <a:r>
              <a:rPr lang="en-US" altLang="zh-CN" dirty="0" err="1" smtClean="0"/>
              <a:t>Faloutsos</a:t>
            </a:r>
            <a:r>
              <a:rPr lang="en-US" altLang="zh-CN" dirty="0" smtClean="0"/>
              <a:t>, J. </a:t>
            </a:r>
            <a:r>
              <a:rPr lang="en-US" altLang="zh-CN" dirty="0" err="1" smtClean="0"/>
              <a:t>VanBriesen</a:t>
            </a:r>
            <a:r>
              <a:rPr lang="en-US" altLang="zh-CN" dirty="0" smtClean="0"/>
              <a:t>, and N. Glance, “Cost-effective outbreak detection in </a:t>
            </a:r>
            <a:r>
              <a:rPr lang="en-US" altLang="zh-CN" dirty="0" err="1" smtClean="0"/>
              <a:t>networks,”in</a:t>
            </a:r>
            <a:r>
              <a:rPr lang="en-US" altLang="zh-CN" dirty="0" smtClean="0"/>
              <a:t> Proc. 13th ACM SIGKDD Int. Conf. </a:t>
            </a:r>
            <a:r>
              <a:rPr lang="en-US" altLang="zh-CN" dirty="0" err="1" smtClean="0"/>
              <a:t>Knowl</a:t>
            </a:r>
            <a:r>
              <a:rPr lang="en-US" altLang="zh-CN" dirty="0" smtClean="0"/>
              <a:t>. Discovery Data Mining, 2007, pp. 420–429</a:t>
            </a:r>
          </a:p>
          <a:p>
            <a:r>
              <a:rPr lang="en-US" altLang="zh-CN" dirty="0" smtClean="0"/>
              <a:t>[9]</a:t>
            </a:r>
            <a:r>
              <a:rPr lang="en-US" altLang="zh-CN" baseline="0" dirty="0" smtClean="0"/>
              <a:t> </a:t>
            </a:r>
            <a:r>
              <a:rPr lang="en-US" altLang="zh-CN" dirty="0" smtClean="0"/>
              <a:t>C. Zhou, P. Zhang, W. </a:t>
            </a:r>
            <a:r>
              <a:rPr lang="en-US" altLang="zh-CN" dirty="0" err="1" smtClean="0"/>
              <a:t>Zang</a:t>
            </a:r>
            <a:r>
              <a:rPr lang="en-US" altLang="zh-CN" dirty="0" smtClean="0"/>
              <a:t>, and L. </a:t>
            </a:r>
            <a:r>
              <a:rPr lang="en-US" altLang="zh-CN" dirty="0" err="1" smtClean="0"/>
              <a:t>Guo</a:t>
            </a:r>
            <a:r>
              <a:rPr lang="en-US" altLang="zh-CN" dirty="0" smtClean="0"/>
              <a:t>, “On the upper bounds of spread for greedy algorithms in social network influence maximization,” IEEE Trans. </a:t>
            </a:r>
            <a:r>
              <a:rPr lang="en-US" altLang="zh-CN" dirty="0" err="1" smtClean="0"/>
              <a:t>Knowl</a:t>
            </a:r>
            <a:r>
              <a:rPr lang="en-US" altLang="zh-CN" dirty="0" smtClean="0"/>
              <a:t>. Data Eng., vol. 27, no. 10, pp. 2770–2783, Oct. 2015.</a:t>
            </a:r>
          </a:p>
          <a:p>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36</a:t>
            </a:fld>
            <a:endParaRPr lang="zh-CN" altLang="en-US"/>
          </a:p>
        </p:txBody>
      </p:sp>
    </p:spTree>
    <p:extLst>
      <p:ext uri="{BB962C8B-B14F-4D97-AF65-F5344CB8AC3E}">
        <p14:creationId xmlns:p14="http://schemas.microsoft.com/office/powerpoint/2010/main" val="20640675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[8]</a:t>
            </a:r>
            <a:r>
              <a:rPr lang="en-US" altLang="zh-CN" baseline="0" dirty="0" smtClean="0"/>
              <a:t> </a:t>
            </a:r>
            <a:r>
              <a:rPr lang="en-US" altLang="zh-CN" dirty="0" smtClean="0"/>
              <a:t>J. </a:t>
            </a:r>
            <a:r>
              <a:rPr lang="en-US" altLang="zh-CN" dirty="0" err="1" smtClean="0"/>
              <a:t>Leskovec</a:t>
            </a:r>
            <a:r>
              <a:rPr lang="en-US" altLang="zh-CN" dirty="0" smtClean="0"/>
              <a:t>, A. Krause, C. </a:t>
            </a:r>
            <a:r>
              <a:rPr lang="en-US" altLang="zh-CN" dirty="0" err="1" smtClean="0"/>
              <a:t>Guestrin</a:t>
            </a:r>
            <a:r>
              <a:rPr lang="en-US" altLang="zh-CN" dirty="0" smtClean="0"/>
              <a:t>, C. </a:t>
            </a:r>
            <a:r>
              <a:rPr lang="en-US" altLang="zh-CN" dirty="0" err="1" smtClean="0"/>
              <a:t>Faloutsos</a:t>
            </a:r>
            <a:r>
              <a:rPr lang="en-US" altLang="zh-CN" dirty="0" smtClean="0"/>
              <a:t>, J. </a:t>
            </a:r>
            <a:r>
              <a:rPr lang="en-US" altLang="zh-CN" dirty="0" err="1" smtClean="0"/>
              <a:t>VanBriesen</a:t>
            </a:r>
            <a:r>
              <a:rPr lang="en-US" altLang="zh-CN" dirty="0" smtClean="0"/>
              <a:t>, and N. Glance, “Cost-effective outbreak detection in </a:t>
            </a:r>
            <a:r>
              <a:rPr lang="en-US" altLang="zh-CN" dirty="0" err="1" smtClean="0"/>
              <a:t>networks,”in</a:t>
            </a:r>
            <a:r>
              <a:rPr lang="en-US" altLang="zh-CN" dirty="0" smtClean="0"/>
              <a:t> Proc. 13th ACM SIGKDD Int. Conf. </a:t>
            </a:r>
            <a:r>
              <a:rPr lang="en-US" altLang="zh-CN" dirty="0" err="1" smtClean="0"/>
              <a:t>Knowl</a:t>
            </a:r>
            <a:r>
              <a:rPr lang="en-US" altLang="zh-CN" dirty="0" smtClean="0"/>
              <a:t>. Discovery Data Mining, 2007, pp. 420–429</a:t>
            </a:r>
          </a:p>
          <a:p>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37</a:t>
            </a:fld>
            <a:endParaRPr lang="zh-CN" altLang="en-US"/>
          </a:p>
        </p:txBody>
      </p:sp>
    </p:spTree>
    <p:extLst>
      <p:ext uri="{BB962C8B-B14F-4D97-AF65-F5344CB8AC3E}">
        <p14:creationId xmlns:p14="http://schemas.microsoft.com/office/powerpoint/2010/main" val="13683624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[8]</a:t>
            </a:r>
            <a:r>
              <a:rPr lang="en-US" altLang="zh-CN" baseline="0" dirty="0" smtClean="0"/>
              <a:t> </a:t>
            </a:r>
            <a:r>
              <a:rPr lang="en-US" altLang="zh-CN" dirty="0" smtClean="0"/>
              <a:t>J. </a:t>
            </a:r>
            <a:r>
              <a:rPr lang="en-US" altLang="zh-CN" dirty="0" err="1" smtClean="0"/>
              <a:t>Leskovec</a:t>
            </a:r>
            <a:r>
              <a:rPr lang="en-US" altLang="zh-CN" dirty="0" smtClean="0"/>
              <a:t>, A. Krause, C. </a:t>
            </a:r>
            <a:r>
              <a:rPr lang="en-US" altLang="zh-CN" dirty="0" err="1" smtClean="0"/>
              <a:t>Guestrin</a:t>
            </a:r>
            <a:r>
              <a:rPr lang="en-US" altLang="zh-CN" dirty="0" smtClean="0"/>
              <a:t>, C. </a:t>
            </a:r>
            <a:r>
              <a:rPr lang="en-US" altLang="zh-CN" dirty="0" err="1" smtClean="0"/>
              <a:t>Faloutsos</a:t>
            </a:r>
            <a:r>
              <a:rPr lang="en-US" altLang="zh-CN" dirty="0" smtClean="0"/>
              <a:t>, J. </a:t>
            </a:r>
            <a:r>
              <a:rPr lang="en-US" altLang="zh-CN" dirty="0" err="1" smtClean="0"/>
              <a:t>VanBriesen</a:t>
            </a:r>
            <a:r>
              <a:rPr lang="en-US" altLang="zh-CN" dirty="0" smtClean="0"/>
              <a:t>, and N. Glance, “Cost-effective outbreak detection in </a:t>
            </a:r>
            <a:r>
              <a:rPr lang="en-US" altLang="zh-CN" dirty="0" err="1" smtClean="0"/>
              <a:t>networks,”in</a:t>
            </a:r>
            <a:r>
              <a:rPr lang="en-US" altLang="zh-CN" dirty="0" smtClean="0"/>
              <a:t> Proc. 13th ACM SIGKDD Int. Conf. </a:t>
            </a:r>
            <a:r>
              <a:rPr lang="en-US" altLang="zh-CN" dirty="0" err="1" smtClean="0"/>
              <a:t>Knowl</a:t>
            </a:r>
            <a:r>
              <a:rPr lang="en-US" altLang="zh-CN" dirty="0" smtClean="0"/>
              <a:t>. Discovery Data Mining, 2007, pp. 420–429</a:t>
            </a:r>
          </a:p>
          <a:p>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38</a:t>
            </a:fld>
            <a:endParaRPr lang="zh-CN" altLang="en-US"/>
          </a:p>
        </p:txBody>
      </p:sp>
    </p:spTree>
    <p:extLst>
      <p:ext uri="{BB962C8B-B14F-4D97-AF65-F5344CB8AC3E}">
        <p14:creationId xmlns:p14="http://schemas.microsoft.com/office/powerpoint/2010/main" val="29991728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[11]Y. Tang, X. Xiao, and Y. Shi, “Influence maximization: </a:t>
            </a:r>
            <a:r>
              <a:rPr lang="en-US" altLang="zh-CN" dirty="0" err="1" smtClean="0"/>
              <a:t>Nearoptimal</a:t>
            </a:r>
            <a:r>
              <a:rPr lang="en-US" altLang="zh-CN" dirty="0" smtClean="0"/>
              <a:t> time complexity meets practical efficiency,” in Proc. ACM SIGMOD Int. Conf. Manage. Data, 2014, pp. 75–86.</a:t>
            </a:r>
          </a:p>
          <a:p>
            <a:r>
              <a:rPr lang="en-US" altLang="zh-CN" dirty="0" smtClean="0"/>
              <a:t>[12]X. Wang, Y. Zhang, W. Zhang, X. Lin, and C. Chen, “Bring order into the samples: A novel scalable method for influence maximization,” IEEE Trans. </a:t>
            </a:r>
            <a:r>
              <a:rPr lang="en-US" altLang="zh-CN" dirty="0" err="1" smtClean="0"/>
              <a:t>Knowl</a:t>
            </a:r>
            <a:r>
              <a:rPr lang="en-US" altLang="zh-CN" dirty="0" smtClean="0"/>
              <a:t>. Data Eng., vol. 29, no. 2, pp. 243–256, Feb. 2017</a:t>
            </a:r>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39</a:t>
            </a:fld>
            <a:endParaRPr lang="zh-CN" altLang="en-US"/>
          </a:p>
        </p:txBody>
      </p:sp>
    </p:spTree>
    <p:extLst>
      <p:ext uri="{BB962C8B-B14F-4D97-AF65-F5344CB8AC3E}">
        <p14:creationId xmlns:p14="http://schemas.microsoft.com/office/powerpoint/2010/main" val="515372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4</a:t>
            </a:fld>
            <a:endParaRPr lang="zh-CN" altLang="en-US"/>
          </a:p>
        </p:txBody>
      </p:sp>
    </p:spTree>
    <p:extLst>
      <p:ext uri="{BB962C8B-B14F-4D97-AF65-F5344CB8AC3E}">
        <p14:creationId xmlns:p14="http://schemas.microsoft.com/office/powerpoint/2010/main" val="18061660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[11]Y. Tang, X. Xiao, and Y. Shi, “Influence maximization: </a:t>
            </a:r>
            <a:r>
              <a:rPr lang="en-US" altLang="zh-CN" dirty="0" err="1" smtClean="0"/>
              <a:t>Nearoptimal</a:t>
            </a:r>
            <a:r>
              <a:rPr lang="en-US" altLang="zh-CN" dirty="0" smtClean="0"/>
              <a:t> time complexity meets practical efficiency,” in Proc. ACM SIGMOD Int. Conf. Manage. Data, 2014, pp. 75–86.</a:t>
            </a:r>
          </a:p>
          <a:p>
            <a:r>
              <a:rPr lang="en-US" altLang="zh-CN" dirty="0" smtClean="0"/>
              <a:t>[12]X. Wang, Y. Zhang, W. Zhang, X. Lin, and C. Chen, “Bring order into the samples: A novel scalable method for influence maximization,” IEEE Trans. </a:t>
            </a:r>
            <a:r>
              <a:rPr lang="en-US" altLang="zh-CN" dirty="0" err="1" smtClean="0"/>
              <a:t>Knowl</a:t>
            </a:r>
            <a:r>
              <a:rPr lang="en-US" altLang="zh-CN" dirty="0" smtClean="0"/>
              <a:t>. Data Eng., vol. 29, no. 2, pp. 243–256, Feb. 2017</a:t>
            </a:r>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40</a:t>
            </a:fld>
            <a:endParaRPr lang="zh-CN" altLang="en-US"/>
          </a:p>
        </p:txBody>
      </p:sp>
    </p:spTree>
    <p:extLst>
      <p:ext uri="{BB962C8B-B14F-4D97-AF65-F5344CB8AC3E}">
        <p14:creationId xmlns:p14="http://schemas.microsoft.com/office/powerpoint/2010/main" val="29303357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[13] Zhuang, H., Sun, Y., Tang, J., Zhang, J., &amp; Sun, X. (2013, December). Influence maximization in dynamic social networks. In 2013 IEEE 13th International Conference on Data Mining (pp. 1313-1318). IEEE.</a:t>
            </a:r>
          </a:p>
          <a:p>
            <a:r>
              <a:rPr lang="en-US" altLang="zh-CN" dirty="0" smtClean="0"/>
              <a:t>[14] X. Chen, G. Song, X. He, and K. </a:t>
            </a:r>
            <a:r>
              <a:rPr lang="en-US" altLang="zh-CN" dirty="0" err="1" smtClean="0"/>
              <a:t>Xie</a:t>
            </a:r>
            <a:r>
              <a:rPr lang="en-US" altLang="zh-CN" dirty="0" smtClean="0"/>
              <a:t>, “On influential nodes tracking in dynamic social networks,” in Proc. SIAM </a:t>
            </a:r>
            <a:r>
              <a:rPr lang="en-US" altLang="zh-CN" dirty="0" err="1" smtClean="0"/>
              <a:t>Int</a:t>
            </a:r>
            <a:r>
              <a:rPr lang="en-US" altLang="zh-CN" dirty="0" smtClean="0"/>
              <a:t> </a:t>
            </a:r>
            <a:r>
              <a:rPr lang="en-US" altLang="zh-CN" dirty="0" err="1" smtClean="0"/>
              <a:t>Conf</a:t>
            </a:r>
            <a:r>
              <a:rPr lang="en-US" altLang="zh-CN" dirty="0" smtClean="0"/>
              <a:t> Data Mining, 2015, pp. 613–621.</a:t>
            </a:r>
          </a:p>
          <a:p>
            <a:r>
              <a:rPr lang="en-US" altLang="zh-CN" dirty="0" smtClean="0"/>
              <a:t>[15] Xu, S., Xu, N., Zhang, J., Li, F., &amp; Li, S. (2017, December). Seed set selection in evolving social networks. In 2017 3rd IEEE International Conference on Computer and Communications (ICCC) (pp. 2323-2328). IEEE.</a:t>
            </a:r>
          </a:p>
          <a:p>
            <a:r>
              <a:rPr lang="en-US" altLang="zh-CN" dirty="0" smtClean="0"/>
              <a:t>[16] </a:t>
            </a:r>
            <a:r>
              <a:rPr lang="en-US" altLang="zh-CN" dirty="0" err="1" smtClean="0"/>
              <a:t>Hafiene</a:t>
            </a:r>
            <a:r>
              <a:rPr lang="en-US" altLang="zh-CN" dirty="0" smtClean="0"/>
              <a:t> N, </a:t>
            </a:r>
            <a:r>
              <a:rPr lang="en-US" altLang="zh-CN" dirty="0" err="1" smtClean="0"/>
              <a:t>Karoui</a:t>
            </a:r>
            <a:r>
              <a:rPr lang="en-US" altLang="zh-CN" dirty="0" smtClean="0"/>
              <a:t> W, </a:t>
            </a:r>
            <a:r>
              <a:rPr lang="en-US" altLang="zh-CN" dirty="0" err="1" smtClean="0"/>
              <a:t>Romdhane</a:t>
            </a:r>
            <a:r>
              <a:rPr lang="en-US" altLang="zh-CN" dirty="0" smtClean="0"/>
              <a:t> L B. Influential Nodes Detection in Dynamic Social Networks[C]//International Conference on Business Information Systems. Springer, Cham, 2019: 62-73.</a:t>
            </a:r>
          </a:p>
        </p:txBody>
      </p:sp>
      <p:sp>
        <p:nvSpPr>
          <p:cNvPr id="4" name="灯片编号占位符 3"/>
          <p:cNvSpPr>
            <a:spLocks noGrp="1"/>
          </p:cNvSpPr>
          <p:nvPr>
            <p:ph type="sldNum" sz="quarter" idx="10"/>
          </p:nvPr>
        </p:nvSpPr>
        <p:spPr/>
        <p:txBody>
          <a:bodyPr/>
          <a:lstStyle/>
          <a:p>
            <a:fld id="{3721919F-01AF-46C7-8CD3-5043392422FD}" type="slidenum">
              <a:rPr lang="zh-CN" altLang="en-US" smtClean="0"/>
              <a:t>41</a:t>
            </a:fld>
            <a:endParaRPr lang="zh-CN" altLang="en-US"/>
          </a:p>
        </p:txBody>
      </p:sp>
    </p:spTree>
    <p:extLst>
      <p:ext uri="{BB962C8B-B14F-4D97-AF65-F5344CB8AC3E}">
        <p14:creationId xmlns:p14="http://schemas.microsoft.com/office/powerpoint/2010/main" val="14882908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[13] Zhuang, H., Sun, Y., Tang, J., Zhang, J., &amp; Sun, X. (2013, December). Influence maximization in dynamic social networks. In 2013 IEEE 13th International Conference on Data Mining (pp. 1313-1318). IEEE.</a:t>
            </a:r>
          </a:p>
          <a:p>
            <a:r>
              <a:rPr lang="en-US" altLang="zh-CN" dirty="0" smtClean="0"/>
              <a:t>[14] X. Chen, G. Song, X. He, and K. </a:t>
            </a:r>
            <a:r>
              <a:rPr lang="en-US" altLang="zh-CN" dirty="0" err="1" smtClean="0"/>
              <a:t>Xie</a:t>
            </a:r>
            <a:r>
              <a:rPr lang="en-US" altLang="zh-CN" dirty="0" smtClean="0"/>
              <a:t>, “On influential nodes tracking in dynamic social networks,” in Proc. SIAM </a:t>
            </a:r>
            <a:r>
              <a:rPr lang="en-US" altLang="zh-CN" dirty="0" err="1" smtClean="0"/>
              <a:t>Int</a:t>
            </a:r>
            <a:r>
              <a:rPr lang="en-US" altLang="zh-CN" dirty="0" smtClean="0"/>
              <a:t> </a:t>
            </a:r>
            <a:r>
              <a:rPr lang="en-US" altLang="zh-CN" dirty="0" err="1" smtClean="0"/>
              <a:t>Conf</a:t>
            </a:r>
            <a:r>
              <a:rPr lang="en-US" altLang="zh-CN" dirty="0" smtClean="0"/>
              <a:t> Data Mining, 2015, pp. 613–621.</a:t>
            </a:r>
          </a:p>
          <a:p>
            <a:r>
              <a:rPr lang="en-US" altLang="zh-CN" dirty="0" smtClean="0"/>
              <a:t>[15] Xu, S., Xu, N., Zhang, J., Li, F., &amp; Li, S. (2017, December). Seed set selection in evolving social networks. In 2017 3rd IEEE International Conference on Computer and Communications (ICCC) (pp. 2323-2328). IEEE.</a:t>
            </a:r>
          </a:p>
          <a:p>
            <a:r>
              <a:rPr lang="en-US" altLang="zh-CN" dirty="0" smtClean="0"/>
              <a:t>[16] </a:t>
            </a:r>
            <a:r>
              <a:rPr lang="en-US" altLang="zh-CN" dirty="0" err="1" smtClean="0"/>
              <a:t>Hafiene</a:t>
            </a:r>
            <a:r>
              <a:rPr lang="en-US" altLang="zh-CN" dirty="0" smtClean="0"/>
              <a:t> N, </a:t>
            </a:r>
            <a:r>
              <a:rPr lang="en-US" altLang="zh-CN" dirty="0" err="1" smtClean="0"/>
              <a:t>Karoui</a:t>
            </a:r>
            <a:r>
              <a:rPr lang="en-US" altLang="zh-CN" dirty="0" smtClean="0"/>
              <a:t> W, </a:t>
            </a:r>
            <a:r>
              <a:rPr lang="en-US" altLang="zh-CN" dirty="0" err="1" smtClean="0"/>
              <a:t>Romdhane</a:t>
            </a:r>
            <a:r>
              <a:rPr lang="en-US" altLang="zh-CN" dirty="0" smtClean="0"/>
              <a:t> L B. Influential Nodes Detection in Dynamic Social Networks[C]//International Conference on Business Information Systems. Springer, Cham, 2019: 62-73.</a:t>
            </a:r>
          </a:p>
        </p:txBody>
      </p:sp>
      <p:sp>
        <p:nvSpPr>
          <p:cNvPr id="4" name="灯片编号占位符 3"/>
          <p:cNvSpPr>
            <a:spLocks noGrp="1"/>
          </p:cNvSpPr>
          <p:nvPr>
            <p:ph type="sldNum" sz="quarter" idx="10"/>
          </p:nvPr>
        </p:nvSpPr>
        <p:spPr/>
        <p:txBody>
          <a:bodyPr/>
          <a:lstStyle/>
          <a:p>
            <a:fld id="{3721919F-01AF-46C7-8CD3-5043392422FD}" type="slidenum">
              <a:rPr lang="zh-CN" altLang="en-US" smtClean="0"/>
              <a:t>42</a:t>
            </a:fld>
            <a:endParaRPr lang="zh-CN" altLang="en-US"/>
          </a:p>
        </p:txBody>
      </p:sp>
    </p:spTree>
    <p:extLst>
      <p:ext uri="{BB962C8B-B14F-4D97-AF65-F5344CB8AC3E}">
        <p14:creationId xmlns:p14="http://schemas.microsoft.com/office/powerpoint/2010/main" val="28644638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721919F-01AF-46C7-8CD3-5043392422FD}" type="slidenum">
              <a:rPr lang="zh-CN" altLang="en-US" smtClean="0"/>
              <a:t>43</a:t>
            </a:fld>
            <a:endParaRPr lang="zh-CN" altLang="en-US"/>
          </a:p>
        </p:txBody>
      </p:sp>
    </p:spTree>
    <p:extLst>
      <p:ext uri="{BB962C8B-B14F-4D97-AF65-F5344CB8AC3E}">
        <p14:creationId xmlns:p14="http://schemas.microsoft.com/office/powerpoint/2010/main" val="24067133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721919F-01AF-46C7-8CD3-5043392422FD}" type="slidenum">
              <a:rPr lang="zh-CN" altLang="en-US" smtClean="0"/>
              <a:t>44</a:t>
            </a:fld>
            <a:endParaRPr lang="zh-CN" altLang="en-US"/>
          </a:p>
        </p:txBody>
      </p:sp>
    </p:spTree>
    <p:extLst>
      <p:ext uri="{BB962C8B-B14F-4D97-AF65-F5344CB8AC3E}">
        <p14:creationId xmlns:p14="http://schemas.microsoft.com/office/powerpoint/2010/main" val="31213568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[13] Zhuang, H., Sun, Y., Tang, J., Zhang, J., &amp; Sun, X. (2013, December). Influence maximization in dynamic social networks. In 2013 IEEE 13th International Conference on Data Mining (pp. 1313-1318). IEEE.</a:t>
            </a:r>
          </a:p>
          <a:p>
            <a:r>
              <a:rPr lang="en-US" altLang="zh-CN" dirty="0" smtClean="0"/>
              <a:t>[14] X. Chen, G. Song, X. He, and K. </a:t>
            </a:r>
            <a:r>
              <a:rPr lang="en-US" altLang="zh-CN" dirty="0" err="1" smtClean="0"/>
              <a:t>Xie</a:t>
            </a:r>
            <a:r>
              <a:rPr lang="en-US" altLang="zh-CN" dirty="0" smtClean="0"/>
              <a:t>, “On influential nodes tracking in dynamic social networks,” in Proc. SIAM </a:t>
            </a:r>
            <a:r>
              <a:rPr lang="en-US" altLang="zh-CN" dirty="0" err="1" smtClean="0"/>
              <a:t>Int</a:t>
            </a:r>
            <a:r>
              <a:rPr lang="en-US" altLang="zh-CN" dirty="0" smtClean="0"/>
              <a:t> </a:t>
            </a:r>
            <a:r>
              <a:rPr lang="en-US" altLang="zh-CN" dirty="0" err="1" smtClean="0"/>
              <a:t>Conf</a:t>
            </a:r>
            <a:r>
              <a:rPr lang="en-US" altLang="zh-CN" dirty="0" smtClean="0"/>
              <a:t> Data Mining, 2015, pp. 613–621.</a:t>
            </a:r>
          </a:p>
          <a:p>
            <a:r>
              <a:rPr lang="en-US" altLang="zh-CN" dirty="0" smtClean="0"/>
              <a:t>[15] Xu, S., Xu, N., Zhang, J., Li, F., &amp; Li, S. (2017, December). Seed set selection in evolving social networks. In 2017 3rd IEEE International Conference on Computer and Communications (ICCC) (pp. 2323-2328). IEEE.</a:t>
            </a:r>
          </a:p>
          <a:p>
            <a:r>
              <a:rPr lang="en-US" altLang="zh-CN" dirty="0" smtClean="0"/>
              <a:t>[16] </a:t>
            </a:r>
            <a:r>
              <a:rPr lang="en-US" altLang="zh-CN" dirty="0" err="1" smtClean="0"/>
              <a:t>Hafiene</a:t>
            </a:r>
            <a:r>
              <a:rPr lang="en-US" altLang="zh-CN" dirty="0" smtClean="0"/>
              <a:t> N, </a:t>
            </a:r>
            <a:r>
              <a:rPr lang="en-US" altLang="zh-CN" dirty="0" err="1" smtClean="0"/>
              <a:t>Karoui</a:t>
            </a:r>
            <a:r>
              <a:rPr lang="en-US" altLang="zh-CN" dirty="0" smtClean="0"/>
              <a:t> W, </a:t>
            </a:r>
            <a:r>
              <a:rPr lang="en-US" altLang="zh-CN" dirty="0" err="1" smtClean="0"/>
              <a:t>Romdhane</a:t>
            </a:r>
            <a:r>
              <a:rPr lang="en-US" altLang="zh-CN" dirty="0" smtClean="0"/>
              <a:t> L B. Influential Nodes Detection in Dynamic Social Networks[C]//International Conference on Business Information Systems. Springer, Cham, 2019: 62-73.</a:t>
            </a:r>
          </a:p>
        </p:txBody>
      </p:sp>
      <p:sp>
        <p:nvSpPr>
          <p:cNvPr id="4" name="灯片编号占位符 3"/>
          <p:cNvSpPr>
            <a:spLocks noGrp="1"/>
          </p:cNvSpPr>
          <p:nvPr>
            <p:ph type="sldNum" sz="quarter" idx="10"/>
          </p:nvPr>
        </p:nvSpPr>
        <p:spPr/>
        <p:txBody>
          <a:bodyPr/>
          <a:lstStyle/>
          <a:p>
            <a:fld id="{3721919F-01AF-46C7-8CD3-5043392422FD}" type="slidenum">
              <a:rPr lang="zh-CN" altLang="en-US" smtClean="0"/>
              <a:t>45</a:t>
            </a:fld>
            <a:endParaRPr lang="zh-CN" altLang="en-US"/>
          </a:p>
        </p:txBody>
      </p:sp>
    </p:spTree>
    <p:extLst>
      <p:ext uri="{BB962C8B-B14F-4D97-AF65-F5344CB8AC3E}">
        <p14:creationId xmlns:p14="http://schemas.microsoft.com/office/powerpoint/2010/main" val="33749730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[13] Zhuang, H., Sun, Y., Tang, J., Zhang, J., &amp; Sun, X. (2013, December). Influence maximization in dynamic social networks. In 2013 IEEE 13th International Conference on Data Mining (pp. 1313-1318). IEEE.</a:t>
            </a:r>
          </a:p>
          <a:p>
            <a:r>
              <a:rPr lang="en-US" altLang="zh-CN" dirty="0" smtClean="0"/>
              <a:t>[14] X. Chen, G. Song, X. He, and K. </a:t>
            </a:r>
            <a:r>
              <a:rPr lang="en-US" altLang="zh-CN" dirty="0" err="1" smtClean="0"/>
              <a:t>Xie</a:t>
            </a:r>
            <a:r>
              <a:rPr lang="en-US" altLang="zh-CN" dirty="0" smtClean="0"/>
              <a:t>, “On influential nodes tracking in dynamic social networks,” in Proc. SIAM </a:t>
            </a:r>
            <a:r>
              <a:rPr lang="en-US" altLang="zh-CN" dirty="0" err="1" smtClean="0"/>
              <a:t>Int</a:t>
            </a:r>
            <a:r>
              <a:rPr lang="en-US" altLang="zh-CN" dirty="0" smtClean="0"/>
              <a:t> </a:t>
            </a:r>
            <a:r>
              <a:rPr lang="en-US" altLang="zh-CN" dirty="0" err="1" smtClean="0"/>
              <a:t>Conf</a:t>
            </a:r>
            <a:r>
              <a:rPr lang="en-US" altLang="zh-CN" dirty="0" smtClean="0"/>
              <a:t> Data Mining, 2015, pp. 613–621.</a:t>
            </a:r>
          </a:p>
          <a:p>
            <a:r>
              <a:rPr lang="en-US" altLang="zh-CN" dirty="0" smtClean="0"/>
              <a:t>[15] Xu, S., Xu, N., Zhang, J., Li, F., &amp; Li, S. (2017, December). Seed set selection in evolving social networks. In 2017 3rd IEEE International Conference on Computer and Communications (ICCC) (pp. 2323-2328). IEEE.</a:t>
            </a:r>
          </a:p>
          <a:p>
            <a:r>
              <a:rPr lang="en-US" altLang="zh-CN" dirty="0" smtClean="0"/>
              <a:t>[16] </a:t>
            </a:r>
            <a:r>
              <a:rPr lang="en-US" altLang="zh-CN" dirty="0" err="1" smtClean="0"/>
              <a:t>Hafiene</a:t>
            </a:r>
            <a:r>
              <a:rPr lang="en-US" altLang="zh-CN" dirty="0" smtClean="0"/>
              <a:t> N, </a:t>
            </a:r>
            <a:r>
              <a:rPr lang="en-US" altLang="zh-CN" dirty="0" err="1" smtClean="0"/>
              <a:t>Karoui</a:t>
            </a:r>
            <a:r>
              <a:rPr lang="en-US" altLang="zh-CN" dirty="0" smtClean="0"/>
              <a:t> W, </a:t>
            </a:r>
            <a:r>
              <a:rPr lang="en-US" altLang="zh-CN" dirty="0" err="1" smtClean="0"/>
              <a:t>Romdhane</a:t>
            </a:r>
            <a:r>
              <a:rPr lang="en-US" altLang="zh-CN" dirty="0" smtClean="0"/>
              <a:t> L B. Influential Nodes Detection in Dynamic Social Networks[C]//International Conference on Business Information Systems. Springer, Cham, 2019: 62-73.</a:t>
            </a:r>
          </a:p>
        </p:txBody>
      </p:sp>
      <p:sp>
        <p:nvSpPr>
          <p:cNvPr id="4" name="灯片编号占位符 3"/>
          <p:cNvSpPr>
            <a:spLocks noGrp="1"/>
          </p:cNvSpPr>
          <p:nvPr>
            <p:ph type="sldNum" sz="quarter" idx="10"/>
          </p:nvPr>
        </p:nvSpPr>
        <p:spPr/>
        <p:txBody>
          <a:bodyPr/>
          <a:lstStyle/>
          <a:p>
            <a:fld id="{3721919F-01AF-46C7-8CD3-5043392422FD}" type="slidenum">
              <a:rPr lang="zh-CN" altLang="en-US" smtClean="0"/>
              <a:t>46</a:t>
            </a:fld>
            <a:endParaRPr lang="zh-CN" altLang="en-US"/>
          </a:p>
        </p:txBody>
      </p:sp>
    </p:spTree>
    <p:extLst>
      <p:ext uri="{BB962C8B-B14F-4D97-AF65-F5344CB8AC3E}">
        <p14:creationId xmlns:p14="http://schemas.microsoft.com/office/powerpoint/2010/main" val="16438834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47</a:t>
            </a:fld>
            <a:endParaRPr lang="zh-CN" altLang="en-US"/>
          </a:p>
        </p:txBody>
      </p:sp>
    </p:spTree>
    <p:extLst>
      <p:ext uri="{BB962C8B-B14F-4D97-AF65-F5344CB8AC3E}">
        <p14:creationId xmlns:p14="http://schemas.microsoft.com/office/powerpoint/2010/main" val="39747303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48</a:t>
            </a:fld>
            <a:endParaRPr lang="zh-CN" altLang="en-US"/>
          </a:p>
        </p:txBody>
      </p:sp>
    </p:spTree>
    <p:extLst>
      <p:ext uri="{BB962C8B-B14F-4D97-AF65-F5344CB8AC3E}">
        <p14:creationId xmlns:p14="http://schemas.microsoft.com/office/powerpoint/2010/main" val="5416019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49</a:t>
            </a:fld>
            <a:endParaRPr lang="zh-CN" altLang="en-US"/>
          </a:p>
        </p:txBody>
      </p:sp>
    </p:spTree>
    <p:extLst>
      <p:ext uri="{BB962C8B-B14F-4D97-AF65-F5344CB8AC3E}">
        <p14:creationId xmlns:p14="http://schemas.microsoft.com/office/powerpoint/2010/main" val="2672439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5</a:t>
            </a:fld>
            <a:endParaRPr lang="zh-CN" altLang="en-US"/>
          </a:p>
        </p:txBody>
      </p:sp>
    </p:spTree>
    <p:extLst>
      <p:ext uri="{BB962C8B-B14F-4D97-AF65-F5344CB8AC3E}">
        <p14:creationId xmlns:p14="http://schemas.microsoft.com/office/powerpoint/2010/main" val="20773770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50</a:t>
            </a:fld>
            <a:endParaRPr lang="zh-CN" altLang="en-US"/>
          </a:p>
        </p:txBody>
      </p:sp>
    </p:spTree>
    <p:extLst>
      <p:ext uri="{BB962C8B-B14F-4D97-AF65-F5344CB8AC3E}">
        <p14:creationId xmlns:p14="http://schemas.microsoft.com/office/powerpoint/2010/main" val="16965552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51</a:t>
            </a:fld>
            <a:endParaRPr lang="zh-CN" altLang="en-US"/>
          </a:p>
        </p:txBody>
      </p:sp>
    </p:spTree>
    <p:extLst>
      <p:ext uri="{BB962C8B-B14F-4D97-AF65-F5344CB8AC3E}">
        <p14:creationId xmlns:p14="http://schemas.microsoft.com/office/powerpoint/2010/main" val="38939420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52</a:t>
            </a:fld>
            <a:endParaRPr lang="zh-CN" altLang="en-US"/>
          </a:p>
        </p:txBody>
      </p:sp>
    </p:spTree>
    <p:extLst>
      <p:ext uri="{BB962C8B-B14F-4D97-AF65-F5344CB8AC3E}">
        <p14:creationId xmlns:p14="http://schemas.microsoft.com/office/powerpoint/2010/main" val="38713512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53</a:t>
            </a:fld>
            <a:endParaRPr lang="zh-CN" altLang="en-US"/>
          </a:p>
        </p:txBody>
      </p:sp>
    </p:spTree>
    <p:extLst>
      <p:ext uri="{BB962C8B-B14F-4D97-AF65-F5344CB8AC3E}">
        <p14:creationId xmlns:p14="http://schemas.microsoft.com/office/powerpoint/2010/main" val="31688771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54</a:t>
            </a:fld>
            <a:endParaRPr lang="zh-CN" altLang="en-US"/>
          </a:p>
        </p:txBody>
      </p:sp>
    </p:spTree>
    <p:extLst>
      <p:ext uri="{BB962C8B-B14F-4D97-AF65-F5344CB8AC3E}">
        <p14:creationId xmlns:p14="http://schemas.microsoft.com/office/powerpoint/2010/main" val="38423450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55</a:t>
            </a:fld>
            <a:endParaRPr lang="zh-CN" altLang="en-US"/>
          </a:p>
        </p:txBody>
      </p:sp>
    </p:spTree>
    <p:extLst>
      <p:ext uri="{BB962C8B-B14F-4D97-AF65-F5344CB8AC3E}">
        <p14:creationId xmlns:p14="http://schemas.microsoft.com/office/powerpoint/2010/main" val="182770271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56</a:t>
            </a:fld>
            <a:endParaRPr lang="zh-CN" altLang="en-US"/>
          </a:p>
        </p:txBody>
      </p:sp>
    </p:spTree>
    <p:extLst>
      <p:ext uri="{BB962C8B-B14F-4D97-AF65-F5344CB8AC3E}">
        <p14:creationId xmlns:p14="http://schemas.microsoft.com/office/powerpoint/2010/main" val="35854232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57</a:t>
            </a:fld>
            <a:endParaRPr lang="zh-CN" altLang="en-US"/>
          </a:p>
        </p:txBody>
      </p:sp>
    </p:spTree>
    <p:extLst>
      <p:ext uri="{BB962C8B-B14F-4D97-AF65-F5344CB8AC3E}">
        <p14:creationId xmlns:p14="http://schemas.microsoft.com/office/powerpoint/2010/main" val="14321063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58</a:t>
            </a:fld>
            <a:endParaRPr lang="zh-CN" altLang="en-US"/>
          </a:p>
        </p:txBody>
      </p:sp>
    </p:spTree>
    <p:extLst>
      <p:ext uri="{BB962C8B-B14F-4D97-AF65-F5344CB8AC3E}">
        <p14:creationId xmlns:p14="http://schemas.microsoft.com/office/powerpoint/2010/main" val="34564665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59</a:t>
            </a:fld>
            <a:endParaRPr lang="zh-CN" altLang="en-US"/>
          </a:p>
        </p:txBody>
      </p:sp>
    </p:spTree>
    <p:extLst>
      <p:ext uri="{BB962C8B-B14F-4D97-AF65-F5344CB8AC3E}">
        <p14:creationId xmlns:p14="http://schemas.microsoft.com/office/powerpoint/2010/main" val="1876646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6</a:t>
            </a:fld>
            <a:endParaRPr lang="zh-CN" altLang="en-US"/>
          </a:p>
        </p:txBody>
      </p:sp>
    </p:spTree>
    <p:extLst>
      <p:ext uri="{BB962C8B-B14F-4D97-AF65-F5344CB8AC3E}">
        <p14:creationId xmlns:p14="http://schemas.microsoft.com/office/powerpoint/2010/main" val="218354705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60</a:t>
            </a:fld>
            <a:endParaRPr lang="zh-CN" altLang="en-US"/>
          </a:p>
        </p:txBody>
      </p:sp>
    </p:spTree>
    <p:extLst>
      <p:ext uri="{BB962C8B-B14F-4D97-AF65-F5344CB8AC3E}">
        <p14:creationId xmlns:p14="http://schemas.microsoft.com/office/powerpoint/2010/main" val="5151850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61</a:t>
            </a:fld>
            <a:endParaRPr lang="zh-CN" altLang="en-US"/>
          </a:p>
        </p:txBody>
      </p:sp>
    </p:spTree>
    <p:extLst>
      <p:ext uri="{BB962C8B-B14F-4D97-AF65-F5344CB8AC3E}">
        <p14:creationId xmlns:p14="http://schemas.microsoft.com/office/powerpoint/2010/main" val="3356078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62</a:t>
            </a:fld>
            <a:endParaRPr lang="zh-CN" altLang="en-US"/>
          </a:p>
        </p:txBody>
      </p:sp>
    </p:spTree>
    <p:extLst>
      <p:ext uri="{BB962C8B-B14F-4D97-AF65-F5344CB8AC3E}">
        <p14:creationId xmlns:p14="http://schemas.microsoft.com/office/powerpoint/2010/main" val="307313792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63</a:t>
            </a:fld>
            <a:endParaRPr lang="zh-CN" altLang="en-US"/>
          </a:p>
        </p:txBody>
      </p:sp>
    </p:spTree>
    <p:extLst>
      <p:ext uri="{BB962C8B-B14F-4D97-AF65-F5344CB8AC3E}">
        <p14:creationId xmlns:p14="http://schemas.microsoft.com/office/powerpoint/2010/main" val="321010403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64</a:t>
            </a:fld>
            <a:endParaRPr lang="zh-CN" altLang="en-US"/>
          </a:p>
        </p:txBody>
      </p:sp>
    </p:spTree>
    <p:extLst>
      <p:ext uri="{BB962C8B-B14F-4D97-AF65-F5344CB8AC3E}">
        <p14:creationId xmlns:p14="http://schemas.microsoft.com/office/powerpoint/2010/main" val="89469099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65</a:t>
            </a:fld>
            <a:endParaRPr lang="zh-CN" altLang="en-US"/>
          </a:p>
        </p:txBody>
      </p:sp>
    </p:spTree>
    <p:extLst>
      <p:ext uri="{BB962C8B-B14F-4D97-AF65-F5344CB8AC3E}">
        <p14:creationId xmlns:p14="http://schemas.microsoft.com/office/powerpoint/2010/main" val="294188305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66</a:t>
            </a:fld>
            <a:endParaRPr lang="zh-CN" altLang="en-US"/>
          </a:p>
        </p:txBody>
      </p:sp>
    </p:spTree>
    <p:extLst>
      <p:ext uri="{BB962C8B-B14F-4D97-AF65-F5344CB8AC3E}">
        <p14:creationId xmlns:p14="http://schemas.microsoft.com/office/powerpoint/2010/main" val="273977715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67</a:t>
            </a:fld>
            <a:endParaRPr lang="zh-CN" altLang="en-US"/>
          </a:p>
        </p:txBody>
      </p:sp>
    </p:spTree>
    <p:extLst>
      <p:ext uri="{BB962C8B-B14F-4D97-AF65-F5344CB8AC3E}">
        <p14:creationId xmlns:p14="http://schemas.microsoft.com/office/powerpoint/2010/main" val="273108267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68</a:t>
            </a:fld>
            <a:endParaRPr lang="zh-CN" altLang="en-US"/>
          </a:p>
        </p:txBody>
      </p:sp>
    </p:spTree>
    <p:extLst>
      <p:ext uri="{BB962C8B-B14F-4D97-AF65-F5344CB8AC3E}">
        <p14:creationId xmlns:p14="http://schemas.microsoft.com/office/powerpoint/2010/main" val="219276540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69</a:t>
            </a:fld>
            <a:endParaRPr lang="zh-CN" altLang="en-US"/>
          </a:p>
        </p:txBody>
      </p:sp>
    </p:spTree>
    <p:extLst>
      <p:ext uri="{BB962C8B-B14F-4D97-AF65-F5344CB8AC3E}">
        <p14:creationId xmlns:p14="http://schemas.microsoft.com/office/powerpoint/2010/main" val="2998614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7</a:t>
            </a:fld>
            <a:endParaRPr lang="zh-CN" altLang="en-US"/>
          </a:p>
        </p:txBody>
      </p:sp>
    </p:spTree>
    <p:extLst>
      <p:ext uri="{BB962C8B-B14F-4D97-AF65-F5344CB8AC3E}">
        <p14:creationId xmlns:p14="http://schemas.microsoft.com/office/powerpoint/2010/main" val="28837357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70</a:t>
            </a:fld>
            <a:endParaRPr lang="zh-CN" altLang="en-US"/>
          </a:p>
        </p:txBody>
      </p:sp>
    </p:spTree>
    <p:extLst>
      <p:ext uri="{BB962C8B-B14F-4D97-AF65-F5344CB8AC3E}">
        <p14:creationId xmlns:p14="http://schemas.microsoft.com/office/powerpoint/2010/main" val="427280732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71</a:t>
            </a:fld>
            <a:endParaRPr lang="zh-CN" altLang="en-US"/>
          </a:p>
        </p:txBody>
      </p:sp>
    </p:spTree>
    <p:extLst>
      <p:ext uri="{BB962C8B-B14F-4D97-AF65-F5344CB8AC3E}">
        <p14:creationId xmlns:p14="http://schemas.microsoft.com/office/powerpoint/2010/main" val="273975929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72</a:t>
            </a:fld>
            <a:endParaRPr lang="zh-CN" altLang="en-US"/>
          </a:p>
        </p:txBody>
      </p:sp>
    </p:spTree>
    <p:extLst>
      <p:ext uri="{BB962C8B-B14F-4D97-AF65-F5344CB8AC3E}">
        <p14:creationId xmlns:p14="http://schemas.microsoft.com/office/powerpoint/2010/main" val="370014276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73</a:t>
            </a:fld>
            <a:endParaRPr lang="zh-CN" altLang="en-US"/>
          </a:p>
        </p:txBody>
      </p:sp>
    </p:spTree>
    <p:extLst>
      <p:ext uri="{BB962C8B-B14F-4D97-AF65-F5344CB8AC3E}">
        <p14:creationId xmlns:p14="http://schemas.microsoft.com/office/powerpoint/2010/main" val="297527106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74</a:t>
            </a:fld>
            <a:endParaRPr lang="zh-CN" altLang="en-US"/>
          </a:p>
        </p:txBody>
      </p:sp>
    </p:spTree>
    <p:extLst>
      <p:ext uri="{BB962C8B-B14F-4D97-AF65-F5344CB8AC3E}">
        <p14:creationId xmlns:p14="http://schemas.microsoft.com/office/powerpoint/2010/main" val="27976369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75</a:t>
            </a:fld>
            <a:endParaRPr lang="zh-CN" altLang="en-US"/>
          </a:p>
        </p:txBody>
      </p:sp>
    </p:spTree>
    <p:extLst>
      <p:ext uri="{BB962C8B-B14F-4D97-AF65-F5344CB8AC3E}">
        <p14:creationId xmlns:p14="http://schemas.microsoft.com/office/powerpoint/2010/main" val="124831368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76</a:t>
            </a:fld>
            <a:endParaRPr lang="zh-CN" altLang="en-US"/>
          </a:p>
        </p:txBody>
      </p:sp>
    </p:spTree>
    <p:extLst>
      <p:ext uri="{BB962C8B-B14F-4D97-AF65-F5344CB8AC3E}">
        <p14:creationId xmlns:p14="http://schemas.microsoft.com/office/powerpoint/2010/main" val="303400117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77</a:t>
            </a:fld>
            <a:endParaRPr lang="zh-CN" altLang="en-US"/>
          </a:p>
        </p:txBody>
      </p:sp>
    </p:spTree>
    <p:extLst>
      <p:ext uri="{BB962C8B-B14F-4D97-AF65-F5344CB8AC3E}">
        <p14:creationId xmlns:p14="http://schemas.microsoft.com/office/powerpoint/2010/main" val="43159909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78</a:t>
            </a:fld>
            <a:endParaRPr lang="zh-CN" altLang="en-US"/>
          </a:p>
        </p:txBody>
      </p:sp>
    </p:spTree>
    <p:extLst>
      <p:ext uri="{BB962C8B-B14F-4D97-AF65-F5344CB8AC3E}">
        <p14:creationId xmlns:p14="http://schemas.microsoft.com/office/powerpoint/2010/main" val="23638612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79</a:t>
            </a:fld>
            <a:endParaRPr lang="zh-CN" altLang="en-US"/>
          </a:p>
        </p:txBody>
      </p:sp>
    </p:spTree>
    <p:extLst>
      <p:ext uri="{BB962C8B-B14F-4D97-AF65-F5344CB8AC3E}">
        <p14:creationId xmlns:p14="http://schemas.microsoft.com/office/powerpoint/2010/main" val="3663439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8</a:t>
            </a:fld>
            <a:endParaRPr lang="zh-CN" altLang="en-US"/>
          </a:p>
        </p:txBody>
      </p:sp>
    </p:spTree>
    <p:extLst>
      <p:ext uri="{BB962C8B-B14F-4D97-AF65-F5344CB8AC3E}">
        <p14:creationId xmlns:p14="http://schemas.microsoft.com/office/powerpoint/2010/main" val="94198737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80</a:t>
            </a:fld>
            <a:endParaRPr lang="zh-CN" altLang="en-US"/>
          </a:p>
        </p:txBody>
      </p:sp>
    </p:spTree>
    <p:extLst>
      <p:ext uri="{BB962C8B-B14F-4D97-AF65-F5344CB8AC3E}">
        <p14:creationId xmlns:p14="http://schemas.microsoft.com/office/powerpoint/2010/main" val="66278954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81</a:t>
            </a:fld>
            <a:endParaRPr lang="zh-CN" altLang="en-US"/>
          </a:p>
        </p:txBody>
      </p:sp>
    </p:spTree>
    <p:extLst>
      <p:ext uri="{BB962C8B-B14F-4D97-AF65-F5344CB8AC3E}">
        <p14:creationId xmlns:p14="http://schemas.microsoft.com/office/powerpoint/2010/main" val="420308029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82</a:t>
            </a:fld>
            <a:endParaRPr lang="zh-CN" altLang="en-US"/>
          </a:p>
        </p:txBody>
      </p:sp>
    </p:spTree>
    <p:extLst>
      <p:ext uri="{BB962C8B-B14F-4D97-AF65-F5344CB8AC3E}">
        <p14:creationId xmlns:p14="http://schemas.microsoft.com/office/powerpoint/2010/main" val="235587603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83</a:t>
            </a:fld>
            <a:endParaRPr lang="zh-CN" altLang="en-US"/>
          </a:p>
        </p:txBody>
      </p:sp>
    </p:spTree>
    <p:extLst>
      <p:ext uri="{BB962C8B-B14F-4D97-AF65-F5344CB8AC3E}">
        <p14:creationId xmlns:p14="http://schemas.microsoft.com/office/powerpoint/2010/main" val="47031746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84</a:t>
            </a:fld>
            <a:endParaRPr lang="zh-CN" altLang="en-US"/>
          </a:p>
        </p:txBody>
      </p:sp>
    </p:spTree>
    <p:extLst>
      <p:ext uri="{BB962C8B-B14F-4D97-AF65-F5344CB8AC3E}">
        <p14:creationId xmlns:p14="http://schemas.microsoft.com/office/powerpoint/2010/main" val="133346627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85</a:t>
            </a:fld>
            <a:endParaRPr lang="zh-CN" altLang="en-US"/>
          </a:p>
        </p:txBody>
      </p:sp>
    </p:spTree>
    <p:extLst>
      <p:ext uri="{BB962C8B-B14F-4D97-AF65-F5344CB8AC3E}">
        <p14:creationId xmlns:p14="http://schemas.microsoft.com/office/powerpoint/2010/main" val="179455692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86</a:t>
            </a:fld>
            <a:endParaRPr lang="zh-CN" altLang="en-US"/>
          </a:p>
        </p:txBody>
      </p:sp>
    </p:spTree>
    <p:extLst>
      <p:ext uri="{BB962C8B-B14F-4D97-AF65-F5344CB8AC3E}">
        <p14:creationId xmlns:p14="http://schemas.microsoft.com/office/powerpoint/2010/main" val="307647539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87</a:t>
            </a:fld>
            <a:endParaRPr lang="zh-CN" altLang="en-US"/>
          </a:p>
        </p:txBody>
      </p:sp>
    </p:spTree>
    <p:extLst>
      <p:ext uri="{BB962C8B-B14F-4D97-AF65-F5344CB8AC3E}">
        <p14:creationId xmlns:p14="http://schemas.microsoft.com/office/powerpoint/2010/main" val="201047322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88</a:t>
            </a:fld>
            <a:endParaRPr lang="zh-CN" altLang="en-US"/>
          </a:p>
        </p:txBody>
      </p:sp>
    </p:spTree>
    <p:extLst>
      <p:ext uri="{BB962C8B-B14F-4D97-AF65-F5344CB8AC3E}">
        <p14:creationId xmlns:p14="http://schemas.microsoft.com/office/powerpoint/2010/main" val="144950893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89</a:t>
            </a:fld>
            <a:endParaRPr lang="zh-CN" altLang="en-US"/>
          </a:p>
        </p:txBody>
      </p:sp>
    </p:spTree>
    <p:extLst>
      <p:ext uri="{BB962C8B-B14F-4D97-AF65-F5344CB8AC3E}">
        <p14:creationId xmlns:p14="http://schemas.microsoft.com/office/powerpoint/2010/main" val="1608783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9</a:t>
            </a:fld>
            <a:endParaRPr lang="zh-CN" altLang="en-US"/>
          </a:p>
        </p:txBody>
      </p:sp>
    </p:spTree>
    <p:extLst>
      <p:ext uri="{BB962C8B-B14F-4D97-AF65-F5344CB8AC3E}">
        <p14:creationId xmlns:p14="http://schemas.microsoft.com/office/powerpoint/2010/main" val="236296427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90</a:t>
            </a:fld>
            <a:endParaRPr lang="zh-CN" altLang="en-US"/>
          </a:p>
        </p:txBody>
      </p:sp>
    </p:spTree>
    <p:extLst>
      <p:ext uri="{BB962C8B-B14F-4D97-AF65-F5344CB8AC3E}">
        <p14:creationId xmlns:p14="http://schemas.microsoft.com/office/powerpoint/2010/main" val="3668536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a:t>单击此处编辑母版标题样式</a:t>
            </a:r>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72B2DED-A951-47FE-B6BB-60A6F72D23B9}" type="datetimeFigureOut">
              <a:rPr lang="zh-CN" altLang="en-US" smtClean="0"/>
              <a:t>2019/12/5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BF1066-5FB3-4C05-A396-445A6094687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advClick="0" advTm="2000">
        <p14:ripple/>
      </p:transition>
    </mc:Choice>
    <mc:Fallback xmlns="">
      <p:transition spd="slow" advClick="0" advTm="2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2B2DED-A951-47FE-B6BB-60A6F72D23B9}" type="datetimeFigureOut">
              <a:rPr lang="zh-CN" altLang="en-US" smtClean="0"/>
              <a:t>2019/12/5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BF1066-5FB3-4C05-A396-445A6094687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advClick="0" advTm="2000">
        <p14:ripple/>
      </p:transition>
    </mc:Choice>
    <mc:Fallback xmlns="">
      <p:transition spd="slow" advClick="0" advTm="2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2B2DED-A951-47FE-B6BB-60A6F72D23B9}" type="datetimeFigureOut">
              <a:rPr lang="zh-CN" altLang="en-US" smtClean="0"/>
              <a:t>2019/12/5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BF1066-5FB3-4C05-A396-445A6094687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advClick="0" advTm="2000">
        <p14:ripple/>
      </p:transition>
    </mc:Choice>
    <mc:Fallback xmlns="">
      <p:transition spd="slow" advClick="0"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2B2DED-A951-47FE-B6BB-60A6F72D23B9}" type="datetimeFigureOut">
              <a:rPr lang="zh-CN" altLang="en-US" smtClean="0"/>
              <a:t>2019/12/5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BF1066-5FB3-4C05-A396-445A6094687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advClick="0" advTm="2000">
        <p14:ripple/>
      </p:transition>
    </mc:Choice>
    <mc:Fallback xmlns="">
      <p:transition spd="slow" advClick="0" advTm="2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72B2DED-A951-47FE-B6BB-60A6F72D23B9}" type="datetimeFigureOut">
              <a:rPr lang="zh-CN" altLang="en-US" smtClean="0"/>
              <a:t>2019/12/5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BF1066-5FB3-4C05-A396-445A6094687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advClick="0" advTm="2000">
        <p14:ripple/>
      </p:transition>
    </mc:Choice>
    <mc:Fallback xmlns="">
      <p:transition spd="slow" advClick="0" advTm="2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72B2DED-A951-47FE-B6BB-60A6F72D23B9}" type="datetimeFigureOut">
              <a:rPr lang="zh-CN" altLang="en-US" smtClean="0"/>
              <a:t>2019/12/5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BF1066-5FB3-4C05-A396-445A6094687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advClick="0" advTm="2000">
        <p14:ripple/>
      </p:transition>
    </mc:Choice>
    <mc:Fallback xmlns="">
      <p:transition spd="slow" advClick="0" advTm="2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2B2DED-A951-47FE-B6BB-60A6F72D23B9}" type="datetimeFigureOut">
              <a:rPr lang="zh-CN" altLang="en-US" smtClean="0"/>
              <a:t>2019/12/5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BF1066-5FB3-4C05-A396-445A6094687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advClick="0" advTm="2000">
        <p14:ripple/>
      </p:transition>
    </mc:Choice>
    <mc:Fallback xmlns="">
      <p:transition spd="slow" advClick="0" advTm="2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2B2DED-A951-47FE-B6BB-60A6F72D23B9}" type="datetimeFigureOut">
              <a:rPr lang="zh-CN" altLang="en-US" smtClean="0"/>
              <a:t>2019/12/5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BF1066-5FB3-4C05-A396-445A6094687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advClick="0" advTm="2000">
        <p14:ripple/>
      </p:transition>
    </mc:Choice>
    <mc:Fallback xmlns="">
      <p:transition spd="slow" advClick="0" advTm="2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2B2DED-A951-47FE-B6BB-60A6F72D23B9}" type="datetimeFigureOut">
              <a:rPr lang="zh-CN" altLang="en-US" smtClean="0"/>
              <a:t>2019/12/5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BF1066-5FB3-4C05-A396-445A6094687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advClick="0" advTm="2000">
        <p14:ripple/>
      </p:transition>
    </mc:Choice>
    <mc:Fallback xmlns="">
      <p:transition spd="slow" advClick="0" advTm="2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72B2DED-A951-47FE-B6BB-60A6F72D23B9}" type="datetimeFigureOut">
              <a:rPr lang="zh-CN" altLang="en-US" smtClean="0"/>
              <a:t>2019/12/5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BF1066-5FB3-4C05-A396-445A6094687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advClick="0" advTm="2000">
        <p14:ripple/>
      </p:transition>
    </mc:Choice>
    <mc:Fallback xmlns="">
      <p:transition spd="slow" advClick="0" advTm="2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72B2DED-A951-47FE-B6BB-60A6F72D23B9}" type="datetimeFigureOut">
              <a:rPr lang="zh-CN" altLang="en-US" smtClean="0"/>
              <a:t>2019/12/5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BF1066-5FB3-4C05-A396-445A6094687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advClick="0" advTm="2000">
        <p14:ripple/>
      </p:transition>
    </mc:Choice>
    <mc:Fallback xmlns="">
      <p:transition spd="slow" advClick="0" advTm="2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latin typeface="方正黑体简体" panose="02010601030101010101" pitchFamily="2" charset="-122"/>
                <a:ea typeface="方正黑体简体" panose="02010601030101010101" pitchFamily="2" charset="-122"/>
              </a:defRPr>
            </a:lvl1pPr>
          </a:lstStyle>
          <a:p>
            <a:fld id="{472B2DED-A951-47FE-B6BB-60A6F72D23B9}" type="datetimeFigureOut">
              <a:rPr lang="zh-CN" altLang="en-US" smtClean="0"/>
              <a:pPr/>
              <a:t>2019/12/5</a:t>
            </a:fld>
            <a:endParaRPr lang="zh-CN" altLang="en-US" dirty="0"/>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latin typeface="方正黑体简体" panose="02010601030101010101" pitchFamily="2" charset="-122"/>
                <a:ea typeface="方正黑体简体" panose="02010601030101010101" pitchFamily="2" charset="-122"/>
              </a:defRPr>
            </a:lvl1pPr>
          </a:lstStyle>
          <a:p>
            <a:endParaRPr lang="zh-CN" altLang="en-US" dirty="0"/>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latin typeface="方正黑体简体" panose="02010601030101010101" pitchFamily="2" charset="-122"/>
                <a:ea typeface="方正黑体简体" panose="02010601030101010101" pitchFamily="2" charset="-122"/>
              </a:defRPr>
            </a:lvl1pPr>
          </a:lstStyle>
          <a:p>
            <a:fld id="{A8BF1066-5FB3-4C05-A396-445A60946879}" type="slidenum">
              <a:rPr lang="zh-CN" altLang="en-US" smtClean="0"/>
              <a:pPr/>
              <a:t>‹#›</a:t>
            </a:fld>
            <a:endParaRPr lang="zh-CN" altLang="en-US" dirty="0"/>
          </a:p>
        </p:txBody>
      </p:sp>
      <p:sp>
        <p:nvSpPr>
          <p:cNvPr id="8" name="矩形 7"/>
          <p:cNvSpPr/>
          <p:nvPr userDrawn="1"/>
        </p:nvSpPr>
        <p:spPr>
          <a:xfrm>
            <a:off x="0" y="0"/>
            <a:ext cx="12195175" cy="6858000"/>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黑体简体" panose="02010601030101010101" pitchFamily="2" charset="-122"/>
              <a:ea typeface="方正黑体简体" panose="02010601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400" advClick="0" advTm="2000">
        <p14:ripple/>
      </p:transition>
    </mc:Choice>
    <mc:Fallback xmlns="">
      <p:transition spd="slow" advClick="0" advTm="2000">
        <p:fade/>
      </p:transition>
    </mc:Fallback>
  </mc:AlternateContent>
  <p:txStyles>
    <p:titleStyle>
      <a:lvl1pPr algn="ctr" defTabSz="914400" rtl="0" eaLnBrk="1" latinLnBrk="0" hangingPunct="1">
        <a:spcBef>
          <a:spcPct val="0"/>
        </a:spcBef>
        <a:buNone/>
        <a:defRPr sz="4400" kern="1200">
          <a:solidFill>
            <a:schemeClr val="tx1"/>
          </a:solidFill>
          <a:latin typeface="方正黑体简体" panose="02010601030101010101" pitchFamily="2" charset="-122"/>
          <a:ea typeface="方正黑体简体" panose="02010601030101010101" pitchFamily="2"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方正黑体简体" panose="02010601030101010101" pitchFamily="2" charset="-122"/>
          <a:ea typeface="方正黑体简体" panose="02010601030101010101" pitchFamily="2"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方正黑体简体" panose="02010601030101010101" pitchFamily="2" charset="-122"/>
          <a:ea typeface="方正黑体简体" panose="0201060103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方正黑体简体" panose="02010601030101010101" pitchFamily="2" charset="-122"/>
          <a:ea typeface="方正黑体简体" panose="02010601030101010101" pitchFamily="2"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方正黑体简体" panose="02010601030101010101" pitchFamily="2" charset="-122"/>
          <a:ea typeface="方正黑体简体" panose="02010601030101010101" pitchFamily="2"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方正黑体简体" panose="02010601030101010101" pitchFamily="2" charset="-122"/>
          <a:ea typeface="方正黑体简体" panose="0201060103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7.xml"/><Relationship Id="rId7" Type="http://schemas.openxmlformats.org/officeDocument/2006/relationships/image" Target="../media/image11.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0.wmf"/><Relationship Id="rId4" Type="http://schemas.openxmlformats.org/officeDocument/2006/relationships/oleObject" Target="../embeddings/oleObject1.bin"/><Relationship Id="rId9" Type="http://schemas.openxmlformats.org/officeDocument/2006/relationships/image" Target="../media/image12.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3.wmf"/><Relationship Id="rId4"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20.wmf"/><Relationship Id="rId4" Type="http://schemas.openxmlformats.org/officeDocument/2006/relationships/oleObject" Target="../embeddings/oleObject5.bin"/></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46.w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49.wmf"/><Relationship Id="rId4" Type="http://schemas.openxmlformats.org/officeDocument/2006/relationships/oleObject" Target="../embeddings/oleObject6.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7" Type="http://schemas.openxmlformats.org/officeDocument/2006/relationships/image" Target="../media/image51.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50.wmf"/><Relationship Id="rId4" Type="http://schemas.openxmlformats.org/officeDocument/2006/relationships/oleObject" Target="../embeddings/oleObject7.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70.xml"/><Relationship Id="rId1" Type="http://schemas.openxmlformats.org/officeDocument/2006/relationships/slideLayout" Target="../slideLayouts/slideLayout7.xml"/><Relationship Id="rId4" Type="http://schemas.openxmlformats.org/officeDocument/2006/relationships/image" Target="../media/image53.e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7" Type="http://schemas.openxmlformats.org/officeDocument/2006/relationships/image" Target="../media/image55.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54.wmf"/><Relationship Id="rId4" Type="http://schemas.openxmlformats.org/officeDocument/2006/relationships/oleObject" Target="../embeddings/oleObject9.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56.wmf"/><Relationship Id="rId4" Type="http://schemas.openxmlformats.org/officeDocument/2006/relationships/oleObject" Target="../embeddings/oleObject11.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57.wmf"/><Relationship Id="rId4" Type="http://schemas.openxmlformats.org/officeDocument/2006/relationships/oleObject" Target="../embeddings/oleObject12.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7" Type="http://schemas.openxmlformats.org/officeDocument/2006/relationships/image" Target="../media/image59.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14.bin"/><Relationship Id="rId5" Type="http://schemas.openxmlformats.org/officeDocument/2006/relationships/image" Target="../media/image58.wmf"/><Relationship Id="rId4" Type="http://schemas.openxmlformats.org/officeDocument/2006/relationships/oleObject" Target="../embeddings/oleObject13.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60.wmf"/><Relationship Id="rId4" Type="http://schemas.openxmlformats.org/officeDocument/2006/relationships/oleObject" Target="../embeddings/oleObject15.bin"/></Relationships>
</file>

<file path=ppt/slides/_rels/slide78.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slide" Target="slide49.xml"/><Relationship Id="rId4" Type="http://schemas.microsoft.com/office/2007/relationships/hdphoto" Target="../media/hdphoto1.wdp"/></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本周工作</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矩形 47"/>
          <p:cNvSpPr>
            <a:spLocks noChangeArrowheads="1"/>
          </p:cNvSpPr>
          <p:nvPr/>
        </p:nvSpPr>
        <p:spPr bwMode="auto">
          <a:xfrm>
            <a:off x="336947" y="881138"/>
            <a:ext cx="11665296" cy="830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yelp</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数据集进行了简要的分析</a:t>
            </a:r>
            <a:endPar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）用户评论数量</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3505299" y="1732715"/>
            <a:ext cx="6311794" cy="1963729"/>
          </a:xfrm>
          <a:prstGeom prst="rect">
            <a:avLst/>
          </a:prstGeom>
        </p:spPr>
      </p:pic>
      <p:sp>
        <p:nvSpPr>
          <p:cNvPr id="11" name="圆角矩形 10"/>
          <p:cNvSpPr/>
          <p:nvPr/>
        </p:nvSpPr>
        <p:spPr>
          <a:xfrm>
            <a:off x="572779" y="1732715"/>
            <a:ext cx="2664297" cy="50405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用户评论数量的中位数</a:t>
            </a:r>
            <a:endParaRPr lang="zh-CN" altLang="en-US" dirty="0"/>
          </a:p>
        </p:txBody>
      </p:sp>
      <p:sp>
        <p:nvSpPr>
          <p:cNvPr id="12" name="圆角矩形 11"/>
          <p:cNvSpPr/>
          <p:nvPr/>
        </p:nvSpPr>
        <p:spPr>
          <a:xfrm>
            <a:off x="572778" y="4221088"/>
            <a:ext cx="2664297" cy="50405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用户评论数量的平均数</a:t>
            </a:r>
            <a:endParaRPr lang="zh-CN" altLang="en-US" dirty="0"/>
          </a:p>
        </p:txBody>
      </p:sp>
      <p:pic>
        <p:nvPicPr>
          <p:cNvPr id="13" name="图片 12"/>
          <p:cNvPicPr/>
          <p:nvPr/>
        </p:nvPicPr>
        <p:blipFill>
          <a:blip r:embed="rId4">
            <a:extLst>
              <a:ext uri="{28A0092B-C50C-407E-A947-70E740481C1C}">
                <a14:useLocalDpi xmlns:a14="http://schemas.microsoft.com/office/drawing/2010/main" val="0"/>
              </a:ext>
            </a:extLst>
          </a:blip>
          <a:stretch>
            <a:fillRect/>
          </a:stretch>
        </p:blipFill>
        <p:spPr>
          <a:xfrm>
            <a:off x="3505299" y="4243097"/>
            <a:ext cx="6311794" cy="2350301"/>
          </a:xfrm>
          <a:prstGeom prst="rect">
            <a:avLst/>
          </a:prstGeom>
        </p:spPr>
      </p:pic>
    </p:spTree>
    <p:extLst>
      <p:ext uri="{BB962C8B-B14F-4D97-AF65-F5344CB8AC3E}">
        <p14:creationId xmlns:p14="http://schemas.microsoft.com/office/powerpoint/2010/main" val="27586091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750"/>
                            </p:stCondLst>
                            <p:childTnLst>
                              <p:par>
                                <p:cTn id="29" presetID="16" presetClass="entr" presetSubtype="37"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barn(outVertical)">
                                      <p:cBhvr>
                                        <p:cTn id="3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4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研究背景及意义</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7" name="组合 106"/>
          <p:cNvGrpSpPr/>
          <p:nvPr/>
        </p:nvGrpSpPr>
        <p:grpSpPr>
          <a:xfrm>
            <a:off x="336947" y="994230"/>
            <a:ext cx="834492" cy="834492"/>
            <a:chOff x="8761883" y="2061853"/>
            <a:chExt cx="834492" cy="834492"/>
          </a:xfrm>
        </p:grpSpPr>
        <p:grpSp>
          <p:nvGrpSpPr>
            <p:cNvPr id="108" name="组合 107"/>
            <p:cNvGrpSpPr/>
            <p:nvPr/>
          </p:nvGrpSpPr>
          <p:grpSpPr>
            <a:xfrm>
              <a:off x="8761883" y="2061853"/>
              <a:ext cx="834492" cy="834492"/>
              <a:chOff x="1705099" y="2564904"/>
              <a:chExt cx="1800200" cy="1800200"/>
            </a:xfrm>
          </p:grpSpPr>
          <p:sp>
            <p:nvSpPr>
              <p:cNvPr id="124" name="椭圆 123"/>
              <p:cNvSpPr/>
              <p:nvPr/>
            </p:nvSpPr>
            <p:spPr>
              <a:xfrm>
                <a:off x="1705099" y="2564904"/>
                <a:ext cx="1800200" cy="1800200"/>
              </a:xfrm>
              <a:prstGeom prst="ellipse">
                <a:avLst/>
              </a:prstGeom>
              <a:solidFill>
                <a:srgbClr val="405F8F"/>
              </a:solidFill>
              <a:ln>
                <a:noFill/>
              </a:ln>
              <a:effectLst>
                <a:outerShdw blurRad="444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25" name="椭圆 124"/>
              <p:cNvSpPr/>
              <p:nvPr/>
            </p:nvSpPr>
            <p:spPr>
              <a:xfrm>
                <a:off x="1853307" y="2713112"/>
                <a:ext cx="1503784" cy="1503784"/>
              </a:xfrm>
              <a:prstGeom prst="ellipse">
                <a:avLst/>
              </a:prstGeom>
              <a:blipFill>
                <a:blip r:embed="rId3"/>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nvGrpSpPr>
            <p:cNvPr id="109" name="组合 108"/>
            <p:cNvGrpSpPr/>
            <p:nvPr/>
          </p:nvGrpSpPr>
          <p:grpSpPr>
            <a:xfrm>
              <a:off x="8969180" y="2282033"/>
              <a:ext cx="419897" cy="435380"/>
              <a:chOff x="3602038" y="841375"/>
              <a:chExt cx="4994275" cy="5178426"/>
            </a:xfrm>
            <a:solidFill>
              <a:srgbClr val="0070C0"/>
            </a:solidFill>
          </p:grpSpPr>
          <p:sp>
            <p:nvSpPr>
              <p:cNvPr id="110" name="Freeform 51"/>
              <p:cNvSpPr/>
              <p:nvPr/>
            </p:nvSpPr>
            <p:spPr bwMode="auto">
              <a:xfrm>
                <a:off x="8078788" y="5426075"/>
                <a:ext cx="517525" cy="587375"/>
              </a:xfrm>
              <a:custGeom>
                <a:avLst/>
                <a:gdLst>
                  <a:gd name="T0" fmla="*/ 138 w 138"/>
                  <a:gd name="T1" fmla="*/ 63 h 156"/>
                  <a:gd name="T2" fmla="*/ 138 w 138"/>
                  <a:gd name="T3" fmla="*/ 156 h 156"/>
                  <a:gd name="T4" fmla="*/ 10 w 138"/>
                  <a:gd name="T5" fmla="*/ 156 h 156"/>
                  <a:gd name="T6" fmla="*/ 25 w 138"/>
                  <a:gd name="T7" fmla="*/ 133 h 156"/>
                  <a:gd name="T8" fmla="*/ 0 w 138"/>
                  <a:gd name="T9" fmla="*/ 42 h 156"/>
                  <a:gd name="T10" fmla="*/ 60 w 138"/>
                  <a:gd name="T11" fmla="*/ 0 h 156"/>
                  <a:gd name="T12" fmla="*/ 138 w 138"/>
                  <a:gd name="T13" fmla="*/ 63 h 156"/>
                </a:gdLst>
                <a:ahLst/>
                <a:cxnLst>
                  <a:cxn ang="0">
                    <a:pos x="T0" y="T1"/>
                  </a:cxn>
                  <a:cxn ang="0">
                    <a:pos x="T2" y="T3"/>
                  </a:cxn>
                  <a:cxn ang="0">
                    <a:pos x="T4" y="T5"/>
                  </a:cxn>
                  <a:cxn ang="0">
                    <a:pos x="T6" y="T7"/>
                  </a:cxn>
                  <a:cxn ang="0">
                    <a:pos x="T8" y="T9"/>
                  </a:cxn>
                  <a:cxn ang="0">
                    <a:pos x="T10" y="T11"/>
                  </a:cxn>
                  <a:cxn ang="0">
                    <a:pos x="T12" y="T13"/>
                  </a:cxn>
                </a:cxnLst>
                <a:rect l="0" t="0" r="r" b="b"/>
                <a:pathLst>
                  <a:path w="138" h="156">
                    <a:moveTo>
                      <a:pt x="138" y="63"/>
                    </a:moveTo>
                    <a:cubicBezTo>
                      <a:pt x="138" y="126"/>
                      <a:pt x="138" y="156"/>
                      <a:pt x="138" y="156"/>
                    </a:cubicBezTo>
                    <a:cubicBezTo>
                      <a:pt x="10" y="156"/>
                      <a:pt x="10" y="156"/>
                      <a:pt x="10" y="156"/>
                    </a:cubicBezTo>
                    <a:cubicBezTo>
                      <a:pt x="25" y="133"/>
                      <a:pt x="25" y="133"/>
                      <a:pt x="25" y="133"/>
                    </a:cubicBezTo>
                    <a:cubicBezTo>
                      <a:pt x="0" y="42"/>
                      <a:pt x="0" y="42"/>
                      <a:pt x="0" y="42"/>
                    </a:cubicBezTo>
                    <a:cubicBezTo>
                      <a:pt x="27" y="40"/>
                      <a:pt x="49" y="23"/>
                      <a:pt x="60" y="0"/>
                    </a:cubicBezTo>
                    <a:cubicBezTo>
                      <a:pt x="98" y="11"/>
                      <a:pt x="138" y="29"/>
                      <a:pt x="138" y="63"/>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11" name="Freeform 52"/>
              <p:cNvSpPr/>
              <p:nvPr/>
            </p:nvSpPr>
            <p:spPr bwMode="auto">
              <a:xfrm>
                <a:off x="3892551" y="3751263"/>
                <a:ext cx="4486275" cy="1055688"/>
              </a:xfrm>
              <a:custGeom>
                <a:avLst/>
                <a:gdLst>
                  <a:gd name="T0" fmla="*/ 2826 w 2826"/>
                  <a:gd name="T1" fmla="*/ 516 h 665"/>
                  <a:gd name="T2" fmla="*/ 2826 w 2826"/>
                  <a:gd name="T3" fmla="*/ 665 h 665"/>
                  <a:gd name="T4" fmla="*/ 2748 w 2826"/>
                  <a:gd name="T5" fmla="*/ 665 h 665"/>
                  <a:gd name="T6" fmla="*/ 2748 w 2826"/>
                  <a:gd name="T7" fmla="*/ 568 h 665"/>
                  <a:gd name="T8" fmla="*/ 1524 w 2826"/>
                  <a:gd name="T9" fmla="*/ 78 h 665"/>
                  <a:gd name="T10" fmla="*/ 1451 w 2826"/>
                  <a:gd name="T11" fmla="*/ 78 h 665"/>
                  <a:gd name="T12" fmla="*/ 1451 w 2826"/>
                  <a:gd name="T13" fmla="*/ 665 h 665"/>
                  <a:gd name="T14" fmla="*/ 1373 w 2826"/>
                  <a:gd name="T15" fmla="*/ 665 h 665"/>
                  <a:gd name="T16" fmla="*/ 1373 w 2826"/>
                  <a:gd name="T17" fmla="*/ 78 h 665"/>
                  <a:gd name="T18" fmla="*/ 1302 w 2826"/>
                  <a:gd name="T19" fmla="*/ 78 h 665"/>
                  <a:gd name="T20" fmla="*/ 78 w 2826"/>
                  <a:gd name="T21" fmla="*/ 568 h 665"/>
                  <a:gd name="T22" fmla="*/ 78 w 2826"/>
                  <a:gd name="T23" fmla="*/ 665 h 665"/>
                  <a:gd name="T24" fmla="*/ 0 w 2826"/>
                  <a:gd name="T25" fmla="*/ 665 h 665"/>
                  <a:gd name="T26" fmla="*/ 0 w 2826"/>
                  <a:gd name="T27" fmla="*/ 516 h 665"/>
                  <a:gd name="T28" fmla="*/ 1287 w 2826"/>
                  <a:gd name="T29" fmla="*/ 0 h 665"/>
                  <a:gd name="T30" fmla="*/ 1538 w 2826"/>
                  <a:gd name="T31" fmla="*/ 0 h 665"/>
                  <a:gd name="T32" fmla="*/ 2826 w 2826"/>
                  <a:gd name="T33" fmla="*/ 516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26" h="665">
                    <a:moveTo>
                      <a:pt x="2826" y="516"/>
                    </a:moveTo>
                    <a:lnTo>
                      <a:pt x="2826" y="665"/>
                    </a:lnTo>
                    <a:lnTo>
                      <a:pt x="2748" y="665"/>
                    </a:lnTo>
                    <a:lnTo>
                      <a:pt x="2748" y="568"/>
                    </a:lnTo>
                    <a:lnTo>
                      <a:pt x="1524" y="78"/>
                    </a:lnTo>
                    <a:lnTo>
                      <a:pt x="1451" y="78"/>
                    </a:lnTo>
                    <a:lnTo>
                      <a:pt x="1451" y="665"/>
                    </a:lnTo>
                    <a:lnTo>
                      <a:pt x="1373" y="665"/>
                    </a:lnTo>
                    <a:lnTo>
                      <a:pt x="1373" y="78"/>
                    </a:lnTo>
                    <a:lnTo>
                      <a:pt x="1302" y="78"/>
                    </a:lnTo>
                    <a:lnTo>
                      <a:pt x="78" y="568"/>
                    </a:lnTo>
                    <a:lnTo>
                      <a:pt x="78" y="665"/>
                    </a:lnTo>
                    <a:lnTo>
                      <a:pt x="0" y="665"/>
                    </a:lnTo>
                    <a:lnTo>
                      <a:pt x="0" y="516"/>
                    </a:lnTo>
                    <a:lnTo>
                      <a:pt x="1287" y="0"/>
                    </a:lnTo>
                    <a:lnTo>
                      <a:pt x="1538" y="0"/>
                    </a:lnTo>
                    <a:lnTo>
                      <a:pt x="2826" y="516"/>
                    </a:ln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12" name="Freeform 53"/>
              <p:cNvSpPr>
                <a:spLocks noEditPoints="1"/>
              </p:cNvSpPr>
              <p:nvPr/>
            </p:nvSpPr>
            <p:spPr bwMode="auto">
              <a:xfrm>
                <a:off x="7751763" y="4862513"/>
                <a:ext cx="600075" cy="601663"/>
              </a:xfrm>
              <a:custGeom>
                <a:avLst/>
                <a:gdLst>
                  <a:gd name="T0" fmla="*/ 131 w 160"/>
                  <a:gd name="T1" fmla="*/ 63 h 160"/>
                  <a:gd name="T2" fmla="*/ 95 w 160"/>
                  <a:gd name="T3" fmla="*/ 135 h 160"/>
                  <a:gd name="T4" fmla="*/ 146 w 160"/>
                  <a:gd name="T5" fmla="*/ 77 h 160"/>
                  <a:gd name="T6" fmla="*/ 125 w 160"/>
                  <a:gd name="T7" fmla="*/ 32 h 160"/>
                  <a:gd name="T8" fmla="*/ 125 w 160"/>
                  <a:gd name="T9" fmla="*/ 32 h 160"/>
                  <a:gd name="T10" fmla="*/ 125 w 160"/>
                  <a:gd name="T11" fmla="*/ 32 h 160"/>
                  <a:gd name="T12" fmla="*/ 131 w 160"/>
                  <a:gd name="T13" fmla="*/ 63 h 160"/>
                  <a:gd name="T14" fmla="*/ 80 w 160"/>
                  <a:gd name="T15" fmla="*/ 0 h 160"/>
                  <a:gd name="T16" fmla="*/ 160 w 160"/>
                  <a:gd name="T17" fmla="*/ 80 h 160"/>
                  <a:gd name="T18" fmla="*/ 80 w 160"/>
                  <a:gd name="T19" fmla="*/ 160 h 160"/>
                  <a:gd name="T20" fmla="*/ 0 w 160"/>
                  <a:gd name="T21" fmla="*/ 80 h 160"/>
                  <a:gd name="T22" fmla="*/ 80 w 160"/>
                  <a:gd name="T23"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60">
                    <a:moveTo>
                      <a:pt x="131" y="63"/>
                    </a:moveTo>
                    <a:cubicBezTo>
                      <a:pt x="131" y="92"/>
                      <a:pt x="117" y="118"/>
                      <a:pt x="95" y="135"/>
                    </a:cubicBezTo>
                    <a:cubicBezTo>
                      <a:pt x="124" y="131"/>
                      <a:pt x="146" y="107"/>
                      <a:pt x="146" y="77"/>
                    </a:cubicBezTo>
                    <a:cubicBezTo>
                      <a:pt x="146" y="59"/>
                      <a:pt x="138" y="43"/>
                      <a:pt x="125" y="32"/>
                    </a:cubicBezTo>
                    <a:cubicBezTo>
                      <a:pt x="125" y="32"/>
                      <a:pt x="125" y="32"/>
                      <a:pt x="125" y="32"/>
                    </a:cubicBezTo>
                    <a:cubicBezTo>
                      <a:pt x="125" y="32"/>
                      <a:pt x="125" y="32"/>
                      <a:pt x="125" y="32"/>
                    </a:cubicBezTo>
                    <a:cubicBezTo>
                      <a:pt x="129" y="42"/>
                      <a:pt x="131" y="52"/>
                      <a:pt x="131" y="63"/>
                    </a:cubicBezTo>
                    <a:close/>
                    <a:moveTo>
                      <a:pt x="80" y="0"/>
                    </a:moveTo>
                    <a:cubicBezTo>
                      <a:pt x="124" y="0"/>
                      <a:pt x="160" y="36"/>
                      <a:pt x="160" y="80"/>
                    </a:cubicBezTo>
                    <a:cubicBezTo>
                      <a:pt x="160" y="124"/>
                      <a:pt x="124" y="160"/>
                      <a:pt x="80" y="160"/>
                    </a:cubicBezTo>
                    <a:cubicBezTo>
                      <a:pt x="36" y="160"/>
                      <a:pt x="0" y="124"/>
                      <a:pt x="0" y="80"/>
                    </a:cubicBezTo>
                    <a:cubicBezTo>
                      <a:pt x="0" y="36"/>
                      <a:pt x="36" y="0"/>
                      <a:pt x="80" y="0"/>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13" name="Freeform 54"/>
              <p:cNvSpPr/>
              <p:nvPr/>
            </p:nvSpPr>
            <p:spPr bwMode="auto">
              <a:xfrm>
                <a:off x="8221663" y="498316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14" name="Freeform 55"/>
              <p:cNvSpPr/>
              <p:nvPr/>
            </p:nvSpPr>
            <p:spPr bwMode="auto">
              <a:xfrm>
                <a:off x="7521576" y="5426075"/>
                <a:ext cx="519113" cy="587375"/>
              </a:xfrm>
              <a:custGeom>
                <a:avLst/>
                <a:gdLst>
                  <a:gd name="T0" fmla="*/ 138 w 138"/>
                  <a:gd name="T1" fmla="*/ 42 h 156"/>
                  <a:gd name="T2" fmla="*/ 112 w 138"/>
                  <a:gd name="T3" fmla="*/ 133 h 156"/>
                  <a:gd name="T4" fmla="*/ 128 w 138"/>
                  <a:gd name="T5" fmla="*/ 156 h 156"/>
                  <a:gd name="T6" fmla="*/ 0 w 138"/>
                  <a:gd name="T7" fmla="*/ 156 h 156"/>
                  <a:gd name="T8" fmla="*/ 0 w 138"/>
                  <a:gd name="T9" fmla="*/ 63 h 156"/>
                  <a:gd name="T10" fmla="*/ 77 w 138"/>
                  <a:gd name="T11" fmla="*/ 0 h 156"/>
                  <a:gd name="T12" fmla="*/ 138 w 138"/>
                  <a:gd name="T13" fmla="*/ 42 h 156"/>
                </a:gdLst>
                <a:ahLst/>
                <a:cxnLst>
                  <a:cxn ang="0">
                    <a:pos x="T0" y="T1"/>
                  </a:cxn>
                  <a:cxn ang="0">
                    <a:pos x="T2" y="T3"/>
                  </a:cxn>
                  <a:cxn ang="0">
                    <a:pos x="T4" y="T5"/>
                  </a:cxn>
                  <a:cxn ang="0">
                    <a:pos x="T6" y="T7"/>
                  </a:cxn>
                  <a:cxn ang="0">
                    <a:pos x="T8" y="T9"/>
                  </a:cxn>
                  <a:cxn ang="0">
                    <a:pos x="T10" y="T11"/>
                  </a:cxn>
                  <a:cxn ang="0">
                    <a:pos x="T12" y="T13"/>
                  </a:cxn>
                </a:cxnLst>
                <a:rect l="0" t="0" r="r" b="b"/>
                <a:pathLst>
                  <a:path w="138" h="156">
                    <a:moveTo>
                      <a:pt x="138" y="42"/>
                    </a:moveTo>
                    <a:cubicBezTo>
                      <a:pt x="112" y="133"/>
                      <a:pt x="112" y="133"/>
                      <a:pt x="112" y="133"/>
                    </a:cubicBezTo>
                    <a:cubicBezTo>
                      <a:pt x="128" y="156"/>
                      <a:pt x="128" y="156"/>
                      <a:pt x="128" y="156"/>
                    </a:cubicBezTo>
                    <a:cubicBezTo>
                      <a:pt x="0" y="156"/>
                      <a:pt x="0" y="156"/>
                      <a:pt x="0" y="156"/>
                    </a:cubicBezTo>
                    <a:cubicBezTo>
                      <a:pt x="0" y="156"/>
                      <a:pt x="0" y="126"/>
                      <a:pt x="0" y="63"/>
                    </a:cubicBezTo>
                    <a:cubicBezTo>
                      <a:pt x="0" y="29"/>
                      <a:pt x="40" y="11"/>
                      <a:pt x="77" y="0"/>
                    </a:cubicBezTo>
                    <a:cubicBezTo>
                      <a:pt x="88" y="23"/>
                      <a:pt x="111" y="40"/>
                      <a:pt x="138" y="42"/>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15" name="Freeform 56"/>
              <p:cNvSpPr/>
              <p:nvPr/>
            </p:nvSpPr>
            <p:spPr bwMode="auto">
              <a:xfrm>
                <a:off x="6199188" y="2232025"/>
                <a:ext cx="1270000" cy="1431925"/>
              </a:xfrm>
              <a:custGeom>
                <a:avLst/>
                <a:gdLst>
                  <a:gd name="T0" fmla="*/ 61 w 338"/>
                  <a:gd name="T1" fmla="*/ 324 h 381"/>
                  <a:gd name="T2" fmla="*/ 0 w 338"/>
                  <a:gd name="T3" fmla="*/ 101 h 381"/>
                  <a:gd name="T4" fmla="*/ 147 w 338"/>
                  <a:gd name="T5" fmla="*/ 0 h 381"/>
                  <a:gd name="T6" fmla="*/ 338 w 338"/>
                  <a:gd name="T7" fmla="*/ 153 h 381"/>
                  <a:gd name="T8" fmla="*/ 338 w 338"/>
                  <a:gd name="T9" fmla="*/ 381 h 381"/>
                  <a:gd name="T10" fmla="*/ 24 w 338"/>
                  <a:gd name="T11" fmla="*/ 381 h 381"/>
                  <a:gd name="T12" fmla="*/ 61 w 338"/>
                  <a:gd name="T13" fmla="*/ 324 h 381"/>
                </a:gdLst>
                <a:ahLst/>
                <a:cxnLst>
                  <a:cxn ang="0">
                    <a:pos x="T0" y="T1"/>
                  </a:cxn>
                  <a:cxn ang="0">
                    <a:pos x="T2" y="T3"/>
                  </a:cxn>
                  <a:cxn ang="0">
                    <a:pos x="T4" y="T5"/>
                  </a:cxn>
                  <a:cxn ang="0">
                    <a:pos x="T6" y="T7"/>
                  </a:cxn>
                  <a:cxn ang="0">
                    <a:pos x="T8" y="T9"/>
                  </a:cxn>
                  <a:cxn ang="0">
                    <a:pos x="T10" y="T11"/>
                  </a:cxn>
                  <a:cxn ang="0">
                    <a:pos x="T12" y="T13"/>
                  </a:cxn>
                </a:cxnLst>
                <a:rect l="0" t="0" r="r" b="b"/>
                <a:pathLst>
                  <a:path w="338" h="381">
                    <a:moveTo>
                      <a:pt x="61" y="324"/>
                    </a:moveTo>
                    <a:cubicBezTo>
                      <a:pt x="0" y="101"/>
                      <a:pt x="0" y="101"/>
                      <a:pt x="0" y="101"/>
                    </a:cubicBezTo>
                    <a:cubicBezTo>
                      <a:pt x="65" y="96"/>
                      <a:pt x="120" y="56"/>
                      <a:pt x="147" y="0"/>
                    </a:cubicBezTo>
                    <a:cubicBezTo>
                      <a:pt x="240" y="25"/>
                      <a:pt x="338" y="71"/>
                      <a:pt x="338" y="153"/>
                    </a:cubicBezTo>
                    <a:cubicBezTo>
                      <a:pt x="338" y="307"/>
                      <a:pt x="338" y="381"/>
                      <a:pt x="338" y="381"/>
                    </a:cubicBezTo>
                    <a:cubicBezTo>
                      <a:pt x="24" y="381"/>
                      <a:pt x="24" y="381"/>
                      <a:pt x="24" y="381"/>
                    </a:cubicBezTo>
                    <a:lnTo>
                      <a:pt x="61" y="324"/>
                    </a:ln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16" name="Freeform 57"/>
              <p:cNvSpPr/>
              <p:nvPr/>
            </p:nvSpPr>
            <p:spPr bwMode="auto">
              <a:xfrm>
                <a:off x="6154738" y="5426075"/>
                <a:ext cx="517525" cy="582613"/>
              </a:xfrm>
              <a:custGeom>
                <a:avLst/>
                <a:gdLst>
                  <a:gd name="T0" fmla="*/ 138 w 138"/>
                  <a:gd name="T1" fmla="*/ 62 h 155"/>
                  <a:gd name="T2" fmla="*/ 138 w 138"/>
                  <a:gd name="T3" fmla="*/ 155 h 155"/>
                  <a:gd name="T4" fmla="*/ 10 w 138"/>
                  <a:gd name="T5" fmla="*/ 155 h 155"/>
                  <a:gd name="T6" fmla="*/ 25 w 138"/>
                  <a:gd name="T7" fmla="*/ 132 h 155"/>
                  <a:gd name="T8" fmla="*/ 0 w 138"/>
                  <a:gd name="T9" fmla="*/ 41 h 155"/>
                  <a:gd name="T10" fmla="*/ 60 w 138"/>
                  <a:gd name="T11" fmla="*/ 0 h 155"/>
                  <a:gd name="T12" fmla="*/ 138 w 138"/>
                  <a:gd name="T13" fmla="*/ 62 h 155"/>
                </a:gdLst>
                <a:ahLst/>
                <a:cxnLst>
                  <a:cxn ang="0">
                    <a:pos x="T0" y="T1"/>
                  </a:cxn>
                  <a:cxn ang="0">
                    <a:pos x="T2" y="T3"/>
                  </a:cxn>
                  <a:cxn ang="0">
                    <a:pos x="T4" y="T5"/>
                  </a:cxn>
                  <a:cxn ang="0">
                    <a:pos x="T6" y="T7"/>
                  </a:cxn>
                  <a:cxn ang="0">
                    <a:pos x="T8" y="T9"/>
                  </a:cxn>
                  <a:cxn ang="0">
                    <a:pos x="T10" y="T11"/>
                  </a:cxn>
                  <a:cxn ang="0">
                    <a:pos x="T12" y="T13"/>
                  </a:cxn>
                </a:cxnLst>
                <a:rect l="0" t="0" r="r" b="b"/>
                <a:pathLst>
                  <a:path w="138" h="155">
                    <a:moveTo>
                      <a:pt x="138" y="62"/>
                    </a:moveTo>
                    <a:cubicBezTo>
                      <a:pt x="138" y="125"/>
                      <a:pt x="138" y="155"/>
                      <a:pt x="138" y="155"/>
                    </a:cubicBezTo>
                    <a:cubicBezTo>
                      <a:pt x="10" y="155"/>
                      <a:pt x="10" y="155"/>
                      <a:pt x="10" y="155"/>
                    </a:cubicBezTo>
                    <a:cubicBezTo>
                      <a:pt x="25" y="132"/>
                      <a:pt x="25" y="132"/>
                      <a:pt x="25" y="132"/>
                    </a:cubicBezTo>
                    <a:cubicBezTo>
                      <a:pt x="0" y="41"/>
                      <a:pt x="0" y="41"/>
                      <a:pt x="0" y="41"/>
                    </a:cubicBezTo>
                    <a:cubicBezTo>
                      <a:pt x="26" y="39"/>
                      <a:pt x="49" y="23"/>
                      <a:pt x="60" y="0"/>
                    </a:cubicBezTo>
                    <a:cubicBezTo>
                      <a:pt x="98" y="10"/>
                      <a:pt x="138" y="29"/>
                      <a:pt x="138" y="62"/>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17" name="Freeform 58"/>
              <p:cNvSpPr>
                <a:spLocks noEditPoints="1"/>
              </p:cNvSpPr>
              <p:nvPr/>
            </p:nvSpPr>
            <p:spPr bwMode="auto">
              <a:xfrm>
                <a:off x="5395913" y="841375"/>
                <a:ext cx="1479550" cy="1481138"/>
              </a:xfrm>
              <a:custGeom>
                <a:avLst/>
                <a:gdLst>
                  <a:gd name="T0" fmla="*/ 197 w 394"/>
                  <a:gd name="T1" fmla="*/ 0 h 394"/>
                  <a:gd name="T2" fmla="*/ 394 w 394"/>
                  <a:gd name="T3" fmla="*/ 197 h 394"/>
                  <a:gd name="T4" fmla="*/ 197 w 394"/>
                  <a:gd name="T5" fmla="*/ 394 h 394"/>
                  <a:gd name="T6" fmla="*/ 0 w 394"/>
                  <a:gd name="T7" fmla="*/ 197 h 394"/>
                  <a:gd name="T8" fmla="*/ 197 w 394"/>
                  <a:gd name="T9" fmla="*/ 0 h 394"/>
                  <a:gd name="T10" fmla="*/ 359 w 394"/>
                  <a:gd name="T11" fmla="*/ 190 h 394"/>
                  <a:gd name="T12" fmla="*/ 307 w 394"/>
                  <a:gd name="T13" fmla="*/ 79 h 394"/>
                  <a:gd name="T14" fmla="*/ 321 w 394"/>
                  <a:gd name="T15" fmla="*/ 157 h 394"/>
                  <a:gd name="T16" fmla="*/ 235 w 394"/>
                  <a:gd name="T17" fmla="*/ 331 h 394"/>
                  <a:gd name="T18" fmla="*/ 359 w 394"/>
                  <a:gd name="T19" fmla="*/ 19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94">
                    <a:moveTo>
                      <a:pt x="197" y="0"/>
                    </a:moveTo>
                    <a:cubicBezTo>
                      <a:pt x="306" y="0"/>
                      <a:pt x="394" y="88"/>
                      <a:pt x="394" y="197"/>
                    </a:cubicBezTo>
                    <a:cubicBezTo>
                      <a:pt x="394" y="306"/>
                      <a:pt x="306" y="394"/>
                      <a:pt x="197" y="394"/>
                    </a:cubicBezTo>
                    <a:cubicBezTo>
                      <a:pt x="88" y="394"/>
                      <a:pt x="0" y="306"/>
                      <a:pt x="0" y="197"/>
                    </a:cubicBezTo>
                    <a:cubicBezTo>
                      <a:pt x="0" y="88"/>
                      <a:pt x="88" y="0"/>
                      <a:pt x="197" y="0"/>
                    </a:cubicBezTo>
                    <a:close/>
                    <a:moveTo>
                      <a:pt x="359" y="190"/>
                    </a:moveTo>
                    <a:cubicBezTo>
                      <a:pt x="359" y="145"/>
                      <a:pt x="339" y="105"/>
                      <a:pt x="307" y="79"/>
                    </a:cubicBezTo>
                    <a:cubicBezTo>
                      <a:pt x="316" y="103"/>
                      <a:pt x="321" y="130"/>
                      <a:pt x="321" y="157"/>
                    </a:cubicBezTo>
                    <a:cubicBezTo>
                      <a:pt x="321" y="228"/>
                      <a:pt x="287" y="291"/>
                      <a:pt x="235" y="331"/>
                    </a:cubicBezTo>
                    <a:cubicBezTo>
                      <a:pt x="305" y="322"/>
                      <a:pt x="359" y="262"/>
                      <a:pt x="359" y="190"/>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18" name="Freeform 59"/>
              <p:cNvSpPr/>
              <p:nvPr/>
            </p:nvSpPr>
            <p:spPr bwMode="auto">
              <a:xfrm>
                <a:off x="5594351" y="5426075"/>
                <a:ext cx="522288" cy="582613"/>
              </a:xfrm>
              <a:custGeom>
                <a:avLst/>
                <a:gdLst>
                  <a:gd name="T0" fmla="*/ 139 w 139"/>
                  <a:gd name="T1" fmla="*/ 41 h 155"/>
                  <a:gd name="T2" fmla="*/ 113 w 139"/>
                  <a:gd name="T3" fmla="*/ 132 h 155"/>
                  <a:gd name="T4" fmla="*/ 129 w 139"/>
                  <a:gd name="T5" fmla="*/ 155 h 155"/>
                  <a:gd name="T6" fmla="*/ 0 w 139"/>
                  <a:gd name="T7" fmla="*/ 155 h 155"/>
                  <a:gd name="T8" fmla="*/ 0 w 139"/>
                  <a:gd name="T9" fmla="*/ 62 h 155"/>
                  <a:gd name="T10" fmla="*/ 78 w 139"/>
                  <a:gd name="T11" fmla="*/ 0 h 155"/>
                  <a:gd name="T12" fmla="*/ 139 w 139"/>
                  <a:gd name="T13" fmla="*/ 41 h 155"/>
                </a:gdLst>
                <a:ahLst/>
                <a:cxnLst>
                  <a:cxn ang="0">
                    <a:pos x="T0" y="T1"/>
                  </a:cxn>
                  <a:cxn ang="0">
                    <a:pos x="T2" y="T3"/>
                  </a:cxn>
                  <a:cxn ang="0">
                    <a:pos x="T4" y="T5"/>
                  </a:cxn>
                  <a:cxn ang="0">
                    <a:pos x="T6" y="T7"/>
                  </a:cxn>
                  <a:cxn ang="0">
                    <a:pos x="T8" y="T9"/>
                  </a:cxn>
                  <a:cxn ang="0">
                    <a:pos x="T10" y="T11"/>
                  </a:cxn>
                  <a:cxn ang="0">
                    <a:pos x="T12" y="T13"/>
                  </a:cxn>
                </a:cxnLst>
                <a:rect l="0" t="0" r="r" b="b"/>
                <a:pathLst>
                  <a:path w="139" h="155">
                    <a:moveTo>
                      <a:pt x="139" y="41"/>
                    </a:moveTo>
                    <a:cubicBezTo>
                      <a:pt x="113" y="132"/>
                      <a:pt x="113" y="132"/>
                      <a:pt x="113" y="132"/>
                    </a:cubicBezTo>
                    <a:cubicBezTo>
                      <a:pt x="129" y="155"/>
                      <a:pt x="129" y="155"/>
                      <a:pt x="129" y="155"/>
                    </a:cubicBezTo>
                    <a:cubicBezTo>
                      <a:pt x="0" y="155"/>
                      <a:pt x="0" y="155"/>
                      <a:pt x="0" y="155"/>
                    </a:cubicBezTo>
                    <a:cubicBezTo>
                      <a:pt x="0" y="155"/>
                      <a:pt x="0" y="125"/>
                      <a:pt x="0" y="62"/>
                    </a:cubicBezTo>
                    <a:cubicBezTo>
                      <a:pt x="0" y="29"/>
                      <a:pt x="41" y="10"/>
                      <a:pt x="78" y="0"/>
                    </a:cubicBezTo>
                    <a:cubicBezTo>
                      <a:pt x="89" y="23"/>
                      <a:pt x="112" y="39"/>
                      <a:pt x="139" y="41"/>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19" name="Freeform 60"/>
              <p:cNvSpPr>
                <a:spLocks noEditPoints="1"/>
              </p:cNvSpPr>
              <p:nvPr/>
            </p:nvSpPr>
            <p:spPr bwMode="auto">
              <a:xfrm>
                <a:off x="5827713" y="4859338"/>
                <a:ext cx="601663" cy="601663"/>
              </a:xfrm>
              <a:custGeom>
                <a:avLst/>
                <a:gdLst>
                  <a:gd name="T0" fmla="*/ 95 w 160"/>
                  <a:gd name="T1" fmla="*/ 135 h 160"/>
                  <a:gd name="T2" fmla="*/ 146 w 160"/>
                  <a:gd name="T3" fmla="*/ 77 h 160"/>
                  <a:gd name="T4" fmla="*/ 125 w 160"/>
                  <a:gd name="T5" fmla="*/ 32 h 160"/>
                  <a:gd name="T6" fmla="*/ 130 w 160"/>
                  <a:gd name="T7" fmla="*/ 64 h 160"/>
                  <a:gd name="T8" fmla="*/ 95 w 160"/>
                  <a:gd name="T9" fmla="*/ 135 h 160"/>
                  <a:gd name="T10" fmla="*/ 160 w 160"/>
                  <a:gd name="T11" fmla="*/ 80 h 160"/>
                  <a:gd name="T12" fmla="*/ 80 w 160"/>
                  <a:gd name="T13" fmla="*/ 160 h 160"/>
                  <a:gd name="T14" fmla="*/ 0 w 160"/>
                  <a:gd name="T15" fmla="*/ 80 h 160"/>
                  <a:gd name="T16" fmla="*/ 80 w 160"/>
                  <a:gd name="T17" fmla="*/ 0 h 160"/>
                  <a:gd name="T18" fmla="*/ 160 w 160"/>
                  <a:gd name="T19"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 h="160">
                    <a:moveTo>
                      <a:pt x="95" y="135"/>
                    </a:moveTo>
                    <a:cubicBezTo>
                      <a:pt x="124" y="131"/>
                      <a:pt x="146" y="107"/>
                      <a:pt x="146" y="77"/>
                    </a:cubicBezTo>
                    <a:cubicBezTo>
                      <a:pt x="146" y="59"/>
                      <a:pt x="138" y="43"/>
                      <a:pt x="125" y="32"/>
                    </a:cubicBezTo>
                    <a:cubicBezTo>
                      <a:pt x="128" y="42"/>
                      <a:pt x="130" y="53"/>
                      <a:pt x="130" y="64"/>
                    </a:cubicBezTo>
                    <a:cubicBezTo>
                      <a:pt x="130" y="93"/>
                      <a:pt x="117" y="119"/>
                      <a:pt x="95" y="135"/>
                    </a:cubicBezTo>
                    <a:close/>
                    <a:moveTo>
                      <a:pt x="160" y="80"/>
                    </a:moveTo>
                    <a:cubicBezTo>
                      <a:pt x="160" y="124"/>
                      <a:pt x="124" y="160"/>
                      <a:pt x="80" y="160"/>
                    </a:cubicBezTo>
                    <a:cubicBezTo>
                      <a:pt x="36" y="160"/>
                      <a:pt x="0" y="124"/>
                      <a:pt x="0" y="80"/>
                    </a:cubicBezTo>
                    <a:cubicBezTo>
                      <a:pt x="0" y="36"/>
                      <a:pt x="36" y="0"/>
                      <a:pt x="80" y="0"/>
                    </a:cubicBezTo>
                    <a:cubicBezTo>
                      <a:pt x="124" y="0"/>
                      <a:pt x="160" y="36"/>
                      <a:pt x="160" y="80"/>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20" name="Freeform 61"/>
              <p:cNvSpPr/>
              <p:nvPr/>
            </p:nvSpPr>
            <p:spPr bwMode="auto">
              <a:xfrm>
                <a:off x="4830763" y="2232025"/>
                <a:ext cx="1274763" cy="1431925"/>
              </a:xfrm>
              <a:custGeom>
                <a:avLst/>
                <a:gdLst>
                  <a:gd name="T0" fmla="*/ 0 w 339"/>
                  <a:gd name="T1" fmla="*/ 381 h 381"/>
                  <a:gd name="T2" fmla="*/ 0 w 339"/>
                  <a:gd name="T3" fmla="*/ 153 h 381"/>
                  <a:gd name="T4" fmla="*/ 191 w 339"/>
                  <a:gd name="T5" fmla="*/ 0 h 381"/>
                  <a:gd name="T6" fmla="*/ 339 w 339"/>
                  <a:gd name="T7" fmla="*/ 101 h 381"/>
                  <a:gd name="T8" fmla="*/ 277 w 339"/>
                  <a:gd name="T9" fmla="*/ 324 h 381"/>
                  <a:gd name="T10" fmla="*/ 314 w 339"/>
                  <a:gd name="T11" fmla="*/ 381 h 381"/>
                  <a:gd name="T12" fmla="*/ 0 w 339"/>
                  <a:gd name="T13" fmla="*/ 381 h 381"/>
                </a:gdLst>
                <a:ahLst/>
                <a:cxnLst>
                  <a:cxn ang="0">
                    <a:pos x="T0" y="T1"/>
                  </a:cxn>
                  <a:cxn ang="0">
                    <a:pos x="T2" y="T3"/>
                  </a:cxn>
                  <a:cxn ang="0">
                    <a:pos x="T4" y="T5"/>
                  </a:cxn>
                  <a:cxn ang="0">
                    <a:pos x="T6" y="T7"/>
                  </a:cxn>
                  <a:cxn ang="0">
                    <a:pos x="T8" y="T9"/>
                  </a:cxn>
                  <a:cxn ang="0">
                    <a:pos x="T10" y="T11"/>
                  </a:cxn>
                  <a:cxn ang="0">
                    <a:pos x="T12" y="T13"/>
                  </a:cxn>
                </a:cxnLst>
                <a:rect l="0" t="0" r="r" b="b"/>
                <a:pathLst>
                  <a:path w="339" h="381">
                    <a:moveTo>
                      <a:pt x="0" y="381"/>
                    </a:moveTo>
                    <a:cubicBezTo>
                      <a:pt x="0" y="381"/>
                      <a:pt x="0" y="307"/>
                      <a:pt x="0" y="153"/>
                    </a:cubicBezTo>
                    <a:cubicBezTo>
                      <a:pt x="0" y="71"/>
                      <a:pt x="98" y="25"/>
                      <a:pt x="191" y="0"/>
                    </a:cubicBezTo>
                    <a:cubicBezTo>
                      <a:pt x="218" y="56"/>
                      <a:pt x="273" y="96"/>
                      <a:pt x="339" y="101"/>
                    </a:cubicBezTo>
                    <a:cubicBezTo>
                      <a:pt x="277" y="324"/>
                      <a:pt x="277" y="324"/>
                      <a:pt x="277" y="324"/>
                    </a:cubicBezTo>
                    <a:cubicBezTo>
                      <a:pt x="314" y="381"/>
                      <a:pt x="314" y="381"/>
                      <a:pt x="314" y="381"/>
                    </a:cubicBezTo>
                    <a:lnTo>
                      <a:pt x="0" y="381"/>
                    </a:ln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21" name="Freeform 62"/>
              <p:cNvSpPr/>
              <p:nvPr/>
            </p:nvSpPr>
            <p:spPr bwMode="auto">
              <a:xfrm>
                <a:off x="4162426" y="5434013"/>
                <a:ext cx="519113" cy="585788"/>
              </a:xfrm>
              <a:custGeom>
                <a:avLst/>
                <a:gdLst>
                  <a:gd name="T0" fmla="*/ 138 w 138"/>
                  <a:gd name="T1" fmla="*/ 62 h 156"/>
                  <a:gd name="T2" fmla="*/ 138 w 138"/>
                  <a:gd name="T3" fmla="*/ 156 h 156"/>
                  <a:gd name="T4" fmla="*/ 10 w 138"/>
                  <a:gd name="T5" fmla="*/ 156 h 156"/>
                  <a:gd name="T6" fmla="*/ 25 w 138"/>
                  <a:gd name="T7" fmla="*/ 132 h 156"/>
                  <a:gd name="T8" fmla="*/ 0 w 138"/>
                  <a:gd name="T9" fmla="*/ 41 h 156"/>
                  <a:gd name="T10" fmla="*/ 60 w 138"/>
                  <a:gd name="T11" fmla="*/ 0 h 156"/>
                  <a:gd name="T12" fmla="*/ 138 w 138"/>
                  <a:gd name="T13" fmla="*/ 62 h 156"/>
                </a:gdLst>
                <a:ahLst/>
                <a:cxnLst>
                  <a:cxn ang="0">
                    <a:pos x="T0" y="T1"/>
                  </a:cxn>
                  <a:cxn ang="0">
                    <a:pos x="T2" y="T3"/>
                  </a:cxn>
                  <a:cxn ang="0">
                    <a:pos x="T4" y="T5"/>
                  </a:cxn>
                  <a:cxn ang="0">
                    <a:pos x="T6" y="T7"/>
                  </a:cxn>
                  <a:cxn ang="0">
                    <a:pos x="T8" y="T9"/>
                  </a:cxn>
                  <a:cxn ang="0">
                    <a:pos x="T10" y="T11"/>
                  </a:cxn>
                  <a:cxn ang="0">
                    <a:pos x="T12" y="T13"/>
                  </a:cxn>
                </a:cxnLst>
                <a:rect l="0" t="0" r="r" b="b"/>
                <a:pathLst>
                  <a:path w="138" h="156">
                    <a:moveTo>
                      <a:pt x="138" y="62"/>
                    </a:moveTo>
                    <a:cubicBezTo>
                      <a:pt x="138" y="125"/>
                      <a:pt x="138" y="156"/>
                      <a:pt x="138" y="156"/>
                    </a:cubicBezTo>
                    <a:cubicBezTo>
                      <a:pt x="10" y="156"/>
                      <a:pt x="10" y="156"/>
                      <a:pt x="10" y="156"/>
                    </a:cubicBezTo>
                    <a:cubicBezTo>
                      <a:pt x="25" y="132"/>
                      <a:pt x="25" y="132"/>
                      <a:pt x="25" y="132"/>
                    </a:cubicBezTo>
                    <a:cubicBezTo>
                      <a:pt x="0" y="41"/>
                      <a:pt x="0" y="41"/>
                      <a:pt x="0" y="41"/>
                    </a:cubicBezTo>
                    <a:cubicBezTo>
                      <a:pt x="26" y="39"/>
                      <a:pt x="49" y="23"/>
                      <a:pt x="60" y="0"/>
                    </a:cubicBezTo>
                    <a:cubicBezTo>
                      <a:pt x="98" y="10"/>
                      <a:pt x="138" y="29"/>
                      <a:pt x="138" y="62"/>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22" name="Freeform 63"/>
              <p:cNvSpPr>
                <a:spLocks noEditPoints="1"/>
              </p:cNvSpPr>
              <p:nvPr/>
            </p:nvSpPr>
            <p:spPr bwMode="auto">
              <a:xfrm>
                <a:off x="3832226" y="4867275"/>
                <a:ext cx="604838" cy="604838"/>
              </a:xfrm>
              <a:custGeom>
                <a:avLst/>
                <a:gdLst>
                  <a:gd name="T0" fmla="*/ 147 w 161"/>
                  <a:gd name="T1" fmla="*/ 78 h 161"/>
                  <a:gd name="T2" fmla="*/ 126 w 161"/>
                  <a:gd name="T3" fmla="*/ 32 h 161"/>
                  <a:gd name="T4" fmla="*/ 131 w 161"/>
                  <a:gd name="T5" fmla="*/ 64 h 161"/>
                  <a:gd name="T6" fmla="*/ 96 w 161"/>
                  <a:gd name="T7" fmla="*/ 135 h 161"/>
                  <a:gd name="T8" fmla="*/ 147 w 161"/>
                  <a:gd name="T9" fmla="*/ 78 h 161"/>
                  <a:gd name="T10" fmla="*/ 81 w 161"/>
                  <a:gd name="T11" fmla="*/ 0 h 161"/>
                  <a:gd name="T12" fmla="*/ 161 w 161"/>
                  <a:gd name="T13" fmla="*/ 80 h 161"/>
                  <a:gd name="T14" fmla="*/ 81 w 161"/>
                  <a:gd name="T15" fmla="*/ 161 h 161"/>
                  <a:gd name="T16" fmla="*/ 0 w 161"/>
                  <a:gd name="T17" fmla="*/ 80 h 161"/>
                  <a:gd name="T18" fmla="*/ 81 w 161"/>
                  <a:gd name="T1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161">
                    <a:moveTo>
                      <a:pt x="147" y="78"/>
                    </a:moveTo>
                    <a:cubicBezTo>
                      <a:pt x="147" y="59"/>
                      <a:pt x="139" y="43"/>
                      <a:pt x="126" y="32"/>
                    </a:cubicBezTo>
                    <a:cubicBezTo>
                      <a:pt x="129" y="42"/>
                      <a:pt x="131" y="53"/>
                      <a:pt x="131" y="64"/>
                    </a:cubicBezTo>
                    <a:cubicBezTo>
                      <a:pt x="131" y="93"/>
                      <a:pt x="118" y="119"/>
                      <a:pt x="96" y="135"/>
                    </a:cubicBezTo>
                    <a:cubicBezTo>
                      <a:pt x="125" y="132"/>
                      <a:pt x="147" y="107"/>
                      <a:pt x="147" y="78"/>
                    </a:cubicBezTo>
                    <a:close/>
                    <a:moveTo>
                      <a:pt x="81" y="0"/>
                    </a:moveTo>
                    <a:cubicBezTo>
                      <a:pt x="125" y="0"/>
                      <a:pt x="161" y="36"/>
                      <a:pt x="161" y="80"/>
                    </a:cubicBezTo>
                    <a:cubicBezTo>
                      <a:pt x="161" y="125"/>
                      <a:pt x="125" y="161"/>
                      <a:pt x="81" y="161"/>
                    </a:cubicBezTo>
                    <a:cubicBezTo>
                      <a:pt x="36" y="161"/>
                      <a:pt x="0" y="125"/>
                      <a:pt x="0" y="80"/>
                    </a:cubicBezTo>
                    <a:cubicBezTo>
                      <a:pt x="0" y="36"/>
                      <a:pt x="36" y="0"/>
                      <a:pt x="81" y="0"/>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23" name="Freeform 64"/>
              <p:cNvSpPr/>
              <p:nvPr/>
            </p:nvSpPr>
            <p:spPr bwMode="auto">
              <a:xfrm>
                <a:off x="3602038" y="5434013"/>
                <a:ext cx="519113" cy="585788"/>
              </a:xfrm>
              <a:custGeom>
                <a:avLst/>
                <a:gdLst>
                  <a:gd name="T0" fmla="*/ 138 w 138"/>
                  <a:gd name="T1" fmla="*/ 41 h 156"/>
                  <a:gd name="T2" fmla="*/ 113 w 138"/>
                  <a:gd name="T3" fmla="*/ 132 h 156"/>
                  <a:gd name="T4" fmla="*/ 128 w 138"/>
                  <a:gd name="T5" fmla="*/ 156 h 156"/>
                  <a:gd name="T6" fmla="*/ 0 w 138"/>
                  <a:gd name="T7" fmla="*/ 156 h 156"/>
                  <a:gd name="T8" fmla="*/ 0 w 138"/>
                  <a:gd name="T9" fmla="*/ 62 h 156"/>
                  <a:gd name="T10" fmla="*/ 78 w 138"/>
                  <a:gd name="T11" fmla="*/ 0 h 156"/>
                  <a:gd name="T12" fmla="*/ 138 w 138"/>
                  <a:gd name="T13" fmla="*/ 41 h 156"/>
                </a:gdLst>
                <a:ahLst/>
                <a:cxnLst>
                  <a:cxn ang="0">
                    <a:pos x="T0" y="T1"/>
                  </a:cxn>
                  <a:cxn ang="0">
                    <a:pos x="T2" y="T3"/>
                  </a:cxn>
                  <a:cxn ang="0">
                    <a:pos x="T4" y="T5"/>
                  </a:cxn>
                  <a:cxn ang="0">
                    <a:pos x="T6" y="T7"/>
                  </a:cxn>
                  <a:cxn ang="0">
                    <a:pos x="T8" y="T9"/>
                  </a:cxn>
                  <a:cxn ang="0">
                    <a:pos x="T10" y="T11"/>
                  </a:cxn>
                  <a:cxn ang="0">
                    <a:pos x="T12" y="T13"/>
                  </a:cxn>
                </a:cxnLst>
                <a:rect l="0" t="0" r="r" b="b"/>
                <a:pathLst>
                  <a:path w="138" h="156">
                    <a:moveTo>
                      <a:pt x="138" y="41"/>
                    </a:moveTo>
                    <a:cubicBezTo>
                      <a:pt x="113" y="132"/>
                      <a:pt x="113" y="132"/>
                      <a:pt x="113" y="132"/>
                    </a:cubicBezTo>
                    <a:cubicBezTo>
                      <a:pt x="128" y="156"/>
                      <a:pt x="128" y="156"/>
                      <a:pt x="128" y="156"/>
                    </a:cubicBezTo>
                    <a:cubicBezTo>
                      <a:pt x="0" y="156"/>
                      <a:pt x="0" y="156"/>
                      <a:pt x="0" y="156"/>
                    </a:cubicBezTo>
                    <a:cubicBezTo>
                      <a:pt x="0" y="156"/>
                      <a:pt x="0" y="125"/>
                      <a:pt x="0" y="62"/>
                    </a:cubicBezTo>
                    <a:cubicBezTo>
                      <a:pt x="0" y="29"/>
                      <a:pt x="40" y="10"/>
                      <a:pt x="78" y="0"/>
                    </a:cubicBezTo>
                    <a:cubicBezTo>
                      <a:pt x="89" y="23"/>
                      <a:pt x="112" y="39"/>
                      <a:pt x="138" y="41"/>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grpSp>
        <p:nvGrpSpPr>
          <p:cNvPr id="126" name="组合 125"/>
          <p:cNvGrpSpPr/>
          <p:nvPr/>
        </p:nvGrpSpPr>
        <p:grpSpPr>
          <a:xfrm>
            <a:off x="1261790" y="1074891"/>
            <a:ext cx="7680110" cy="481468"/>
            <a:chOff x="2308784" y="1331151"/>
            <a:chExt cx="2615847" cy="481468"/>
          </a:xfrm>
        </p:grpSpPr>
        <p:sp>
          <p:nvSpPr>
            <p:cNvPr id="127" name="矩形 126"/>
            <p:cNvSpPr/>
            <p:nvPr/>
          </p:nvSpPr>
          <p:spPr>
            <a:xfrm>
              <a:off x="2308784" y="1412509"/>
              <a:ext cx="674398" cy="400110"/>
            </a:xfrm>
            <a:prstGeom prst="rect">
              <a:avLst/>
            </a:prstGeom>
          </p:spPr>
          <p:txBody>
            <a:bodyPr wrap="none">
              <a:spAutoFit/>
            </a:bodyPr>
            <a:lstStyle/>
            <a:p>
              <a:r>
                <a:rPr lang="zh-CN" altLang="en-US" sz="20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社交网络的兴起</a:t>
              </a:r>
              <a:endParaRPr lang="zh-CN" altLang="en-US" sz="20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28" name="矩形 127"/>
            <p:cNvSpPr/>
            <p:nvPr/>
          </p:nvSpPr>
          <p:spPr>
            <a:xfrm>
              <a:off x="3870016" y="1331151"/>
              <a:ext cx="1054615" cy="338554"/>
            </a:xfrm>
            <a:prstGeom prst="rect">
              <a:avLst/>
            </a:prstGeom>
          </p:spPr>
          <p:txBody>
            <a:bodyPr wrap="square" anchor="ctr">
              <a:spAutoFit/>
            </a:bodyPr>
            <a:lstStyle/>
            <a:p>
              <a:endParaRPr lang="en-US" altLang="zh-CN" sz="16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nvGrpSpPr>
          <p:cNvPr id="129" name="组合 128"/>
          <p:cNvGrpSpPr/>
          <p:nvPr/>
        </p:nvGrpSpPr>
        <p:grpSpPr>
          <a:xfrm>
            <a:off x="307343" y="2526343"/>
            <a:ext cx="834492" cy="834492"/>
            <a:chOff x="8522033" y="3429000"/>
            <a:chExt cx="834492" cy="834492"/>
          </a:xfrm>
        </p:grpSpPr>
        <p:grpSp>
          <p:nvGrpSpPr>
            <p:cNvPr id="130" name="组合 129"/>
            <p:cNvGrpSpPr/>
            <p:nvPr/>
          </p:nvGrpSpPr>
          <p:grpSpPr>
            <a:xfrm>
              <a:off x="8522033" y="3429000"/>
              <a:ext cx="834492" cy="834492"/>
              <a:chOff x="1705099" y="2564904"/>
              <a:chExt cx="1800200" cy="1800200"/>
            </a:xfrm>
          </p:grpSpPr>
          <p:sp>
            <p:nvSpPr>
              <p:cNvPr id="146" name="椭圆 145"/>
              <p:cNvSpPr/>
              <p:nvPr/>
            </p:nvSpPr>
            <p:spPr>
              <a:xfrm>
                <a:off x="1705099" y="2564904"/>
                <a:ext cx="1800200" cy="1800200"/>
              </a:xfrm>
              <a:prstGeom prst="ellipse">
                <a:avLst/>
              </a:prstGeom>
              <a:solidFill>
                <a:srgbClr val="405F8F"/>
              </a:solidFill>
              <a:ln>
                <a:noFill/>
              </a:ln>
              <a:effectLst>
                <a:outerShdw blurRad="444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47" name="椭圆 146"/>
              <p:cNvSpPr/>
              <p:nvPr/>
            </p:nvSpPr>
            <p:spPr>
              <a:xfrm>
                <a:off x="1853307" y="2713112"/>
                <a:ext cx="1503784" cy="1503784"/>
              </a:xfrm>
              <a:prstGeom prst="ellipse">
                <a:avLst/>
              </a:prstGeom>
              <a:blipFill>
                <a:blip r:embed="rId3"/>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nvGrpSpPr>
            <p:cNvPr id="131" name="组合 130"/>
            <p:cNvGrpSpPr/>
            <p:nvPr/>
          </p:nvGrpSpPr>
          <p:grpSpPr>
            <a:xfrm>
              <a:off x="8751897" y="3624839"/>
              <a:ext cx="444667" cy="442813"/>
              <a:chOff x="3632200" y="998538"/>
              <a:chExt cx="4949826" cy="4929188"/>
            </a:xfrm>
            <a:solidFill>
              <a:srgbClr val="0070C0"/>
            </a:solidFill>
          </p:grpSpPr>
          <p:sp>
            <p:nvSpPr>
              <p:cNvPr id="132" name="Rectangle 94"/>
              <p:cNvSpPr>
                <a:spLocks noChangeArrowheads="1"/>
              </p:cNvSpPr>
              <p:nvPr/>
            </p:nvSpPr>
            <p:spPr bwMode="auto">
              <a:xfrm>
                <a:off x="3632200" y="4795838"/>
                <a:ext cx="615950" cy="1000125"/>
              </a:xfrm>
              <a:prstGeom prst="rect">
                <a:avLst/>
              </a:prstGeom>
              <a:solidFill>
                <a:srgbClr val="405F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33" name="Freeform 95"/>
              <p:cNvSpPr>
                <a:spLocks noEditPoints="1"/>
              </p:cNvSpPr>
              <p:nvPr/>
            </p:nvSpPr>
            <p:spPr bwMode="auto">
              <a:xfrm>
                <a:off x="4451350" y="2814638"/>
                <a:ext cx="1409700" cy="1409700"/>
              </a:xfrm>
              <a:custGeom>
                <a:avLst/>
                <a:gdLst>
                  <a:gd name="T0" fmla="*/ 20 w 375"/>
                  <a:gd name="T1" fmla="*/ 187 h 375"/>
                  <a:gd name="T2" fmla="*/ 188 w 375"/>
                  <a:gd name="T3" fmla="*/ 20 h 375"/>
                  <a:gd name="T4" fmla="*/ 356 w 375"/>
                  <a:gd name="T5" fmla="*/ 187 h 375"/>
                  <a:gd name="T6" fmla="*/ 188 w 375"/>
                  <a:gd name="T7" fmla="*/ 355 h 375"/>
                  <a:gd name="T8" fmla="*/ 20 w 375"/>
                  <a:gd name="T9" fmla="*/ 187 h 375"/>
                  <a:gd name="T10" fmla="*/ 188 w 375"/>
                  <a:gd name="T11" fmla="*/ 0 h 375"/>
                  <a:gd name="T12" fmla="*/ 0 w 375"/>
                  <a:gd name="T13" fmla="*/ 187 h 375"/>
                  <a:gd name="T14" fmla="*/ 188 w 375"/>
                  <a:gd name="T15" fmla="*/ 375 h 375"/>
                  <a:gd name="T16" fmla="*/ 375 w 375"/>
                  <a:gd name="T17" fmla="*/ 187 h 375"/>
                  <a:gd name="T18" fmla="*/ 188 w 375"/>
                  <a:gd name="T19"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5" h="375">
                    <a:moveTo>
                      <a:pt x="20" y="187"/>
                    </a:moveTo>
                    <a:cubicBezTo>
                      <a:pt x="20" y="95"/>
                      <a:pt x="95" y="20"/>
                      <a:pt x="188" y="20"/>
                    </a:cubicBezTo>
                    <a:cubicBezTo>
                      <a:pt x="280" y="20"/>
                      <a:pt x="356" y="95"/>
                      <a:pt x="356" y="187"/>
                    </a:cubicBezTo>
                    <a:cubicBezTo>
                      <a:pt x="356" y="280"/>
                      <a:pt x="280" y="355"/>
                      <a:pt x="188" y="355"/>
                    </a:cubicBezTo>
                    <a:cubicBezTo>
                      <a:pt x="95" y="355"/>
                      <a:pt x="20" y="280"/>
                      <a:pt x="20" y="187"/>
                    </a:cubicBezTo>
                    <a:close/>
                    <a:moveTo>
                      <a:pt x="188" y="0"/>
                    </a:moveTo>
                    <a:cubicBezTo>
                      <a:pt x="84" y="0"/>
                      <a:pt x="0" y="84"/>
                      <a:pt x="0" y="187"/>
                    </a:cubicBezTo>
                    <a:cubicBezTo>
                      <a:pt x="0" y="291"/>
                      <a:pt x="84" y="375"/>
                      <a:pt x="188" y="375"/>
                    </a:cubicBezTo>
                    <a:cubicBezTo>
                      <a:pt x="291" y="375"/>
                      <a:pt x="375" y="291"/>
                      <a:pt x="375" y="187"/>
                    </a:cubicBezTo>
                    <a:cubicBezTo>
                      <a:pt x="375" y="84"/>
                      <a:pt x="291" y="0"/>
                      <a:pt x="188" y="0"/>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34" name="Freeform 96"/>
              <p:cNvSpPr/>
              <p:nvPr/>
            </p:nvSpPr>
            <p:spPr bwMode="auto">
              <a:xfrm>
                <a:off x="4737100" y="3438526"/>
                <a:ext cx="406400" cy="455613"/>
              </a:xfrm>
              <a:custGeom>
                <a:avLst/>
                <a:gdLst>
                  <a:gd name="T0" fmla="*/ 88 w 108"/>
                  <a:gd name="T1" fmla="*/ 103 h 121"/>
                  <a:gd name="T2" fmla="*/ 108 w 108"/>
                  <a:gd name="T3" fmla="*/ 32 h 121"/>
                  <a:gd name="T4" fmla="*/ 61 w 108"/>
                  <a:gd name="T5" fmla="*/ 0 h 121"/>
                  <a:gd name="T6" fmla="*/ 0 w 108"/>
                  <a:gd name="T7" fmla="*/ 48 h 121"/>
                  <a:gd name="T8" fmla="*/ 0 w 108"/>
                  <a:gd name="T9" fmla="*/ 121 h 121"/>
                  <a:gd name="T10" fmla="*/ 100 w 108"/>
                  <a:gd name="T11" fmla="*/ 121 h 121"/>
                  <a:gd name="T12" fmla="*/ 88 w 108"/>
                  <a:gd name="T13" fmla="*/ 103 h 121"/>
                </a:gdLst>
                <a:ahLst/>
                <a:cxnLst>
                  <a:cxn ang="0">
                    <a:pos x="T0" y="T1"/>
                  </a:cxn>
                  <a:cxn ang="0">
                    <a:pos x="T2" y="T3"/>
                  </a:cxn>
                  <a:cxn ang="0">
                    <a:pos x="T4" y="T5"/>
                  </a:cxn>
                  <a:cxn ang="0">
                    <a:pos x="T6" y="T7"/>
                  </a:cxn>
                  <a:cxn ang="0">
                    <a:pos x="T8" y="T9"/>
                  </a:cxn>
                  <a:cxn ang="0">
                    <a:pos x="T10" y="T11"/>
                  </a:cxn>
                  <a:cxn ang="0">
                    <a:pos x="T12" y="T13"/>
                  </a:cxn>
                </a:cxnLst>
                <a:rect l="0" t="0" r="r" b="b"/>
                <a:pathLst>
                  <a:path w="108" h="121">
                    <a:moveTo>
                      <a:pt x="88" y="103"/>
                    </a:moveTo>
                    <a:cubicBezTo>
                      <a:pt x="108" y="32"/>
                      <a:pt x="108" y="32"/>
                      <a:pt x="108" y="32"/>
                    </a:cubicBezTo>
                    <a:cubicBezTo>
                      <a:pt x="87" y="31"/>
                      <a:pt x="69" y="18"/>
                      <a:pt x="61" y="0"/>
                    </a:cubicBezTo>
                    <a:cubicBezTo>
                      <a:pt x="31" y="8"/>
                      <a:pt x="0" y="23"/>
                      <a:pt x="0" y="48"/>
                    </a:cubicBezTo>
                    <a:cubicBezTo>
                      <a:pt x="0" y="97"/>
                      <a:pt x="0" y="121"/>
                      <a:pt x="0" y="121"/>
                    </a:cubicBezTo>
                    <a:cubicBezTo>
                      <a:pt x="100" y="121"/>
                      <a:pt x="100" y="121"/>
                      <a:pt x="100" y="121"/>
                    </a:cubicBezTo>
                    <a:lnTo>
                      <a:pt x="88" y="103"/>
                    </a:ln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35" name="Freeform 97"/>
              <p:cNvSpPr/>
              <p:nvPr/>
            </p:nvSpPr>
            <p:spPr bwMode="auto">
              <a:xfrm>
                <a:off x="4335463" y="4067176"/>
                <a:ext cx="4246563" cy="1860550"/>
              </a:xfrm>
              <a:custGeom>
                <a:avLst/>
                <a:gdLst>
                  <a:gd name="T0" fmla="*/ 1102 w 1130"/>
                  <a:gd name="T1" fmla="*/ 108 h 495"/>
                  <a:gd name="T2" fmla="*/ 1120 w 1130"/>
                  <a:gd name="T3" fmla="*/ 34 h 495"/>
                  <a:gd name="T4" fmla="*/ 1042 w 1130"/>
                  <a:gd name="T5" fmla="*/ 36 h 495"/>
                  <a:gd name="T6" fmla="*/ 962 w 1130"/>
                  <a:gd name="T7" fmla="*/ 171 h 495"/>
                  <a:gd name="T8" fmla="*/ 775 w 1130"/>
                  <a:gd name="T9" fmla="*/ 275 h 495"/>
                  <a:gd name="T10" fmla="*/ 587 w 1130"/>
                  <a:gd name="T11" fmla="*/ 275 h 495"/>
                  <a:gd name="T12" fmla="*/ 479 w 1130"/>
                  <a:gd name="T13" fmla="*/ 223 h 495"/>
                  <a:gd name="T14" fmla="*/ 611 w 1130"/>
                  <a:gd name="T15" fmla="*/ 223 h 495"/>
                  <a:gd name="T16" fmla="*/ 715 w 1130"/>
                  <a:gd name="T17" fmla="*/ 152 h 495"/>
                  <a:gd name="T18" fmla="*/ 639 w 1130"/>
                  <a:gd name="T19" fmla="*/ 108 h 495"/>
                  <a:gd name="T20" fmla="*/ 575 w 1130"/>
                  <a:gd name="T21" fmla="*/ 108 h 495"/>
                  <a:gd name="T22" fmla="*/ 386 w 1130"/>
                  <a:gd name="T23" fmla="*/ 108 h 495"/>
                  <a:gd name="T24" fmla="*/ 310 w 1130"/>
                  <a:gd name="T25" fmla="*/ 128 h 495"/>
                  <a:gd name="T26" fmla="*/ 159 w 1130"/>
                  <a:gd name="T27" fmla="*/ 195 h 495"/>
                  <a:gd name="T28" fmla="*/ 53 w 1130"/>
                  <a:gd name="T29" fmla="*/ 215 h 495"/>
                  <a:gd name="T30" fmla="*/ 0 w 1130"/>
                  <a:gd name="T31" fmla="*/ 215 h 495"/>
                  <a:gd name="T32" fmla="*/ 0 w 1130"/>
                  <a:gd name="T33" fmla="*/ 435 h 495"/>
                  <a:gd name="T34" fmla="*/ 282 w 1130"/>
                  <a:gd name="T35" fmla="*/ 463 h 495"/>
                  <a:gd name="T36" fmla="*/ 641 w 1130"/>
                  <a:gd name="T37" fmla="*/ 463 h 495"/>
                  <a:gd name="T38" fmla="*/ 858 w 1130"/>
                  <a:gd name="T39" fmla="*/ 379 h 495"/>
                  <a:gd name="T40" fmla="*/ 1030 w 1130"/>
                  <a:gd name="T41" fmla="*/ 247 h 495"/>
                  <a:gd name="T42" fmla="*/ 1102 w 1130"/>
                  <a:gd name="T43" fmla="*/ 1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0" h="495">
                    <a:moveTo>
                      <a:pt x="1102" y="108"/>
                    </a:moveTo>
                    <a:cubicBezTo>
                      <a:pt x="1111" y="89"/>
                      <a:pt x="1130" y="54"/>
                      <a:pt x="1120" y="34"/>
                    </a:cubicBezTo>
                    <a:cubicBezTo>
                      <a:pt x="1105" y="0"/>
                      <a:pt x="1063" y="13"/>
                      <a:pt x="1042" y="36"/>
                    </a:cubicBezTo>
                    <a:cubicBezTo>
                      <a:pt x="962" y="171"/>
                      <a:pt x="962" y="171"/>
                      <a:pt x="962" y="171"/>
                    </a:cubicBezTo>
                    <a:cubicBezTo>
                      <a:pt x="775" y="275"/>
                      <a:pt x="775" y="275"/>
                      <a:pt x="775" y="275"/>
                    </a:cubicBezTo>
                    <a:cubicBezTo>
                      <a:pt x="775" y="275"/>
                      <a:pt x="667" y="275"/>
                      <a:pt x="587" y="275"/>
                    </a:cubicBezTo>
                    <a:cubicBezTo>
                      <a:pt x="507" y="275"/>
                      <a:pt x="479" y="223"/>
                      <a:pt x="479" y="223"/>
                    </a:cubicBezTo>
                    <a:cubicBezTo>
                      <a:pt x="479" y="223"/>
                      <a:pt x="531" y="223"/>
                      <a:pt x="611" y="223"/>
                    </a:cubicBezTo>
                    <a:cubicBezTo>
                      <a:pt x="691" y="223"/>
                      <a:pt x="715" y="207"/>
                      <a:pt x="715" y="152"/>
                    </a:cubicBezTo>
                    <a:cubicBezTo>
                      <a:pt x="715" y="96"/>
                      <a:pt x="639" y="108"/>
                      <a:pt x="639" y="108"/>
                    </a:cubicBezTo>
                    <a:cubicBezTo>
                      <a:pt x="575" y="108"/>
                      <a:pt x="575" y="108"/>
                      <a:pt x="575" y="108"/>
                    </a:cubicBezTo>
                    <a:cubicBezTo>
                      <a:pt x="575" y="108"/>
                      <a:pt x="435" y="108"/>
                      <a:pt x="386" y="108"/>
                    </a:cubicBezTo>
                    <a:cubicBezTo>
                      <a:pt x="338" y="108"/>
                      <a:pt x="310" y="128"/>
                      <a:pt x="310" y="128"/>
                    </a:cubicBezTo>
                    <a:cubicBezTo>
                      <a:pt x="159" y="195"/>
                      <a:pt x="159" y="195"/>
                      <a:pt x="159" y="195"/>
                    </a:cubicBezTo>
                    <a:cubicBezTo>
                      <a:pt x="159" y="195"/>
                      <a:pt x="107" y="215"/>
                      <a:pt x="53" y="215"/>
                    </a:cubicBezTo>
                    <a:cubicBezTo>
                      <a:pt x="0" y="215"/>
                      <a:pt x="0" y="215"/>
                      <a:pt x="0" y="215"/>
                    </a:cubicBezTo>
                    <a:cubicBezTo>
                      <a:pt x="0" y="435"/>
                      <a:pt x="0" y="435"/>
                      <a:pt x="0" y="435"/>
                    </a:cubicBezTo>
                    <a:cubicBezTo>
                      <a:pt x="0" y="435"/>
                      <a:pt x="213" y="443"/>
                      <a:pt x="282" y="463"/>
                    </a:cubicBezTo>
                    <a:cubicBezTo>
                      <a:pt x="282" y="463"/>
                      <a:pt x="448" y="495"/>
                      <a:pt x="641" y="463"/>
                    </a:cubicBezTo>
                    <a:cubicBezTo>
                      <a:pt x="707" y="452"/>
                      <a:pt x="858" y="379"/>
                      <a:pt x="858" y="379"/>
                    </a:cubicBezTo>
                    <a:cubicBezTo>
                      <a:pt x="1030" y="247"/>
                      <a:pt x="1030" y="247"/>
                      <a:pt x="1030" y="247"/>
                    </a:cubicBezTo>
                    <a:cubicBezTo>
                      <a:pt x="1030" y="247"/>
                      <a:pt x="1066" y="184"/>
                      <a:pt x="1102" y="108"/>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36" name="Freeform 98"/>
              <p:cNvSpPr>
                <a:spLocks noEditPoints="1"/>
              </p:cNvSpPr>
              <p:nvPr/>
            </p:nvSpPr>
            <p:spPr bwMode="auto">
              <a:xfrm>
                <a:off x="4924425" y="2998788"/>
                <a:ext cx="469900" cy="469900"/>
              </a:xfrm>
              <a:custGeom>
                <a:avLst/>
                <a:gdLst>
                  <a:gd name="T0" fmla="*/ 24 w 125"/>
                  <a:gd name="T1" fmla="*/ 50 h 125"/>
                  <a:gd name="T2" fmla="*/ 51 w 125"/>
                  <a:gd name="T3" fmla="*/ 105 h 125"/>
                  <a:gd name="T4" fmla="*/ 12 w 125"/>
                  <a:gd name="T5" fmla="*/ 60 h 125"/>
                  <a:gd name="T6" fmla="*/ 28 w 125"/>
                  <a:gd name="T7" fmla="*/ 25 h 125"/>
                  <a:gd name="T8" fmla="*/ 24 w 125"/>
                  <a:gd name="T9" fmla="*/ 50 h 125"/>
                  <a:gd name="T10" fmla="*/ 125 w 125"/>
                  <a:gd name="T11" fmla="*/ 62 h 125"/>
                  <a:gd name="T12" fmla="*/ 63 w 125"/>
                  <a:gd name="T13" fmla="*/ 0 h 125"/>
                  <a:gd name="T14" fmla="*/ 0 w 125"/>
                  <a:gd name="T15" fmla="*/ 62 h 125"/>
                  <a:gd name="T16" fmla="*/ 63 w 125"/>
                  <a:gd name="T17" fmla="*/ 125 h 125"/>
                  <a:gd name="T18" fmla="*/ 125 w 125"/>
                  <a:gd name="T19" fmla="*/ 6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24" y="50"/>
                    </a:moveTo>
                    <a:cubicBezTo>
                      <a:pt x="24" y="72"/>
                      <a:pt x="34" y="92"/>
                      <a:pt x="51" y="105"/>
                    </a:cubicBezTo>
                    <a:cubicBezTo>
                      <a:pt x="29" y="102"/>
                      <a:pt x="12" y="83"/>
                      <a:pt x="12" y="60"/>
                    </a:cubicBezTo>
                    <a:cubicBezTo>
                      <a:pt x="12" y="46"/>
                      <a:pt x="18" y="33"/>
                      <a:pt x="28" y="25"/>
                    </a:cubicBezTo>
                    <a:cubicBezTo>
                      <a:pt x="25" y="33"/>
                      <a:pt x="24" y="41"/>
                      <a:pt x="24" y="50"/>
                    </a:cubicBezTo>
                    <a:close/>
                    <a:moveTo>
                      <a:pt x="125" y="62"/>
                    </a:moveTo>
                    <a:cubicBezTo>
                      <a:pt x="125" y="28"/>
                      <a:pt x="97" y="0"/>
                      <a:pt x="63" y="0"/>
                    </a:cubicBezTo>
                    <a:cubicBezTo>
                      <a:pt x="28" y="0"/>
                      <a:pt x="0" y="28"/>
                      <a:pt x="0" y="62"/>
                    </a:cubicBezTo>
                    <a:cubicBezTo>
                      <a:pt x="0" y="97"/>
                      <a:pt x="28" y="125"/>
                      <a:pt x="63" y="125"/>
                    </a:cubicBezTo>
                    <a:cubicBezTo>
                      <a:pt x="97" y="125"/>
                      <a:pt x="125" y="97"/>
                      <a:pt x="125" y="62"/>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37" name="Freeform 99"/>
              <p:cNvSpPr/>
              <p:nvPr/>
            </p:nvSpPr>
            <p:spPr bwMode="auto">
              <a:xfrm>
                <a:off x="5173663" y="3438526"/>
                <a:ext cx="401638" cy="455613"/>
              </a:xfrm>
              <a:custGeom>
                <a:avLst/>
                <a:gdLst>
                  <a:gd name="T0" fmla="*/ 46 w 107"/>
                  <a:gd name="T1" fmla="*/ 0 h 121"/>
                  <a:gd name="T2" fmla="*/ 0 w 107"/>
                  <a:gd name="T3" fmla="*/ 32 h 121"/>
                  <a:gd name="T4" fmla="*/ 19 w 107"/>
                  <a:gd name="T5" fmla="*/ 103 h 121"/>
                  <a:gd name="T6" fmla="*/ 7 w 107"/>
                  <a:gd name="T7" fmla="*/ 121 h 121"/>
                  <a:gd name="T8" fmla="*/ 107 w 107"/>
                  <a:gd name="T9" fmla="*/ 121 h 121"/>
                  <a:gd name="T10" fmla="*/ 107 w 107"/>
                  <a:gd name="T11" fmla="*/ 48 h 121"/>
                  <a:gd name="T12" fmla="*/ 46 w 107"/>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07" h="121">
                    <a:moveTo>
                      <a:pt x="46" y="0"/>
                    </a:moveTo>
                    <a:cubicBezTo>
                      <a:pt x="38" y="18"/>
                      <a:pt x="20" y="31"/>
                      <a:pt x="0" y="32"/>
                    </a:cubicBezTo>
                    <a:cubicBezTo>
                      <a:pt x="19" y="103"/>
                      <a:pt x="19" y="103"/>
                      <a:pt x="19" y="103"/>
                    </a:cubicBezTo>
                    <a:cubicBezTo>
                      <a:pt x="7" y="121"/>
                      <a:pt x="7" y="121"/>
                      <a:pt x="7" y="121"/>
                    </a:cubicBezTo>
                    <a:cubicBezTo>
                      <a:pt x="107" y="121"/>
                      <a:pt x="107" y="121"/>
                      <a:pt x="107" y="121"/>
                    </a:cubicBezTo>
                    <a:cubicBezTo>
                      <a:pt x="107" y="121"/>
                      <a:pt x="107" y="97"/>
                      <a:pt x="107" y="48"/>
                    </a:cubicBezTo>
                    <a:cubicBezTo>
                      <a:pt x="107" y="23"/>
                      <a:pt x="76" y="8"/>
                      <a:pt x="46" y="0"/>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38" name="Freeform 100"/>
              <p:cNvSpPr>
                <a:spLocks noEditPoints="1"/>
              </p:cNvSpPr>
              <p:nvPr/>
            </p:nvSpPr>
            <p:spPr bwMode="auto">
              <a:xfrm>
                <a:off x="5751513" y="998538"/>
                <a:ext cx="2093913" cy="2093913"/>
              </a:xfrm>
              <a:custGeom>
                <a:avLst/>
                <a:gdLst>
                  <a:gd name="T0" fmla="*/ 278 w 557"/>
                  <a:gd name="T1" fmla="*/ 557 h 557"/>
                  <a:gd name="T2" fmla="*/ 557 w 557"/>
                  <a:gd name="T3" fmla="*/ 278 h 557"/>
                  <a:gd name="T4" fmla="*/ 278 w 557"/>
                  <a:gd name="T5" fmla="*/ 0 h 557"/>
                  <a:gd name="T6" fmla="*/ 0 w 557"/>
                  <a:gd name="T7" fmla="*/ 278 h 557"/>
                  <a:gd name="T8" fmla="*/ 278 w 557"/>
                  <a:gd name="T9" fmla="*/ 557 h 557"/>
                  <a:gd name="T10" fmla="*/ 278 w 557"/>
                  <a:gd name="T11" fmla="*/ 29 h 557"/>
                  <a:gd name="T12" fmla="*/ 528 w 557"/>
                  <a:gd name="T13" fmla="*/ 278 h 557"/>
                  <a:gd name="T14" fmla="*/ 278 w 557"/>
                  <a:gd name="T15" fmla="*/ 528 h 557"/>
                  <a:gd name="T16" fmla="*/ 29 w 557"/>
                  <a:gd name="T17" fmla="*/ 278 h 557"/>
                  <a:gd name="T18" fmla="*/ 278 w 557"/>
                  <a:gd name="T19" fmla="*/ 29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7" h="557">
                    <a:moveTo>
                      <a:pt x="278" y="557"/>
                    </a:moveTo>
                    <a:cubicBezTo>
                      <a:pt x="432" y="557"/>
                      <a:pt x="557" y="432"/>
                      <a:pt x="557" y="278"/>
                    </a:cubicBezTo>
                    <a:cubicBezTo>
                      <a:pt x="557" y="125"/>
                      <a:pt x="432" y="0"/>
                      <a:pt x="278" y="0"/>
                    </a:cubicBezTo>
                    <a:cubicBezTo>
                      <a:pt x="125" y="0"/>
                      <a:pt x="0" y="125"/>
                      <a:pt x="0" y="278"/>
                    </a:cubicBezTo>
                    <a:cubicBezTo>
                      <a:pt x="0" y="432"/>
                      <a:pt x="125" y="557"/>
                      <a:pt x="278" y="557"/>
                    </a:cubicBezTo>
                    <a:close/>
                    <a:moveTo>
                      <a:pt x="278" y="29"/>
                    </a:moveTo>
                    <a:cubicBezTo>
                      <a:pt x="416" y="29"/>
                      <a:pt x="528" y="141"/>
                      <a:pt x="528" y="278"/>
                    </a:cubicBezTo>
                    <a:cubicBezTo>
                      <a:pt x="528" y="416"/>
                      <a:pt x="416" y="528"/>
                      <a:pt x="278" y="528"/>
                    </a:cubicBezTo>
                    <a:cubicBezTo>
                      <a:pt x="141" y="528"/>
                      <a:pt x="29" y="416"/>
                      <a:pt x="29" y="278"/>
                    </a:cubicBezTo>
                    <a:cubicBezTo>
                      <a:pt x="29" y="141"/>
                      <a:pt x="141" y="29"/>
                      <a:pt x="278" y="29"/>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39" name="Freeform 101"/>
              <p:cNvSpPr/>
              <p:nvPr/>
            </p:nvSpPr>
            <p:spPr bwMode="auto">
              <a:xfrm>
                <a:off x="6180138" y="1938338"/>
                <a:ext cx="598488" cy="673100"/>
              </a:xfrm>
              <a:custGeom>
                <a:avLst/>
                <a:gdLst>
                  <a:gd name="T0" fmla="*/ 0 w 159"/>
                  <a:gd name="T1" fmla="*/ 179 h 179"/>
                  <a:gd name="T2" fmla="*/ 147 w 159"/>
                  <a:gd name="T3" fmla="*/ 179 h 179"/>
                  <a:gd name="T4" fmla="*/ 130 w 159"/>
                  <a:gd name="T5" fmla="*/ 152 h 179"/>
                  <a:gd name="T6" fmla="*/ 159 w 159"/>
                  <a:gd name="T7" fmla="*/ 48 h 179"/>
                  <a:gd name="T8" fmla="*/ 90 w 159"/>
                  <a:gd name="T9" fmla="*/ 0 h 179"/>
                  <a:gd name="T10" fmla="*/ 0 w 159"/>
                  <a:gd name="T11" fmla="*/ 72 h 179"/>
                  <a:gd name="T12" fmla="*/ 0 w 159"/>
                  <a:gd name="T13" fmla="*/ 179 h 179"/>
                </a:gdLst>
                <a:ahLst/>
                <a:cxnLst>
                  <a:cxn ang="0">
                    <a:pos x="T0" y="T1"/>
                  </a:cxn>
                  <a:cxn ang="0">
                    <a:pos x="T2" y="T3"/>
                  </a:cxn>
                  <a:cxn ang="0">
                    <a:pos x="T4" y="T5"/>
                  </a:cxn>
                  <a:cxn ang="0">
                    <a:pos x="T6" y="T7"/>
                  </a:cxn>
                  <a:cxn ang="0">
                    <a:pos x="T8" y="T9"/>
                  </a:cxn>
                  <a:cxn ang="0">
                    <a:pos x="T10" y="T11"/>
                  </a:cxn>
                  <a:cxn ang="0">
                    <a:pos x="T12" y="T13"/>
                  </a:cxn>
                </a:cxnLst>
                <a:rect l="0" t="0" r="r" b="b"/>
                <a:pathLst>
                  <a:path w="159" h="179">
                    <a:moveTo>
                      <a:pt x="0" y="179"/>
                    </a:moveTo>
                    <a:cubicBezTo>
                      <a:pt x="147" y="179"/>
                      <a:pt x="147" y="179"/>
                      <a:pt x="147" y="179"/>
                    </a:cubicBezTo>
                    <a:cubicBezTo>
                      <a:pt x="130" y="152"/>
                      <a:pt x="130" y="152"/>
                      <a:pt x="130" y="152"/>
                    </a:cubicBezTo>
                    <a:cubicBezTo>
                      <a:pt x="159" y="48"/>
                      <a:pt x="159" y="48"/>
                      <a:pt x="159" y="48"/>
                    </a:cubicBezTo>
                    <a:cubicBezTo>
                      <a:pt x="128" y="45"/>
                      <a:pt x="102" y="27"/>
                      <a:pt x="90" y="0"/>
                    </a:cubicBezTo>
                    <a:cubicBezTo>
                      <a:pt x="46" y="12"/>
                      <a:pt x="0" y="34"/>
                      <a:pt x="0" y="72"/>
                    </a:cubicBezTo>
                    <a:cubicBezTo>
                      <a:pt x="0" y="144"/>
                      <a:pt x="0" y="179"/>
                      <a:pt x="0" y="179"/>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40" name="Freeform 102"/>
              <p:cNvSpPr>
                <a:spLocks noEditPoints="1"/>
              </p:cNvSpPr>
              <p:nvPr/>
            </p:nvSpPr>
            <p:spPr bwMode="auto">
              <a:xfrm>
                <a:off x="6457950" y="1292226"/>
                <a:ext cx="692150" cy="692150"/>
              </a:xfrm>
              <a:custGeom>
                <a:avLst/>
                <a:gdLst>
                  <a:gd name="T0" fmla="*/ 92 w 184"/>
                  <a:gd name="T1" fmla="*/ 184 h 184"/>
                  <a:gd name="T2" fmla="*/ 184 w 184"/>
                  <a:gd name="T3" fmla="*/ 92 h 184"/>
                  <a:gd name="T4" fmla="*/ 92 w 184"/>
                  <a:gd name="T5" fmla="*/ 0 h 184"/>
                  <a:gd name="T6" fmla="*/ 0 w 184"/>
                  <a:gd name="T7" fmla="*/ 92 h 184"/>
                  <a:gd name="T8" fmla="*/ 92 w 184"/>
                  <a:gd name="T9" fmla="*/ 184 h 184"/>
                  <a:gd name="T10" fmla="*/ 34 w 184"/>
                  <a:gd name="T11" fmla="*/ 73 h 184"/>
                  <a:gd name="T12" fmla="*/ 75 w 184"/>
                  <a:gd name="T13" fmla="*/ 154 h 184"/>
                  <a:gd name="T14" fmla="*/ 17 w 184"/>
                  <a:gd name="T15" fmla="*/ 88 h 184"/>
                  <a:gd name="T16" fmla="*/ 41 w 184"/>
                  <a:gd name="T17" fmla="*/ 37 h 184"/>
                  <a:gd name="T18" fmla="*/ 34 w 184"/>
                  <a:gd name="T19" fmla="*/ 7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84">
                    <a:moveTo>
                      <a:pt x="92" y="184"/>
                    </a:moveTo>
                    <a:cubicBezTo>
                      <a:pt x="143" y="184"/>
                      <a:pt x="184" y="142"/>
                      <a:pt x="184" y="92"/>
                    </a:cubicBezTo>
                    <a:cubicBezTo>
                      <a:pt x="184" y="41"/>
                      <a:pt x="143" y="0"/>
                      <a:pt x="92" y="0"/>
                    </a:cubicBezTo>
                    <a:cubicBezTo>
                      <a:pt x="41" y="0"/>
                      <a:pt x="0" y="41"/>
                      <a:pt x="0" y="92"/>
                    </a:cubicBezTo>
                    <a:cubicBezTo>
                      <a:pt x="0" y="142"/>
                      <a:pt x="41" y="184"/>
                      <a:pt x="92" y="184"/>
                    </a:cubicBezTo>
                    <a:close/>
                    <a:moveTo>
                      <a:pt x="34" y="73"/>
                    </a:moveTo>
                    <a:cubicBezTo>
                      <a:pt x="34" y="106"/>
                      <a:pt x="50" y="136"/>
                      <a:pt x="75" y="154"/>
                    </a:cubicBezTo>
                    <a:cubicBezTo>
                      <a:pt x="42" y="150"/>
                      <a:pt x="17" y="122"/>
                      <a:pt x="17" y="88"/>
                    </a:cubicBezTo>
                    <a:cubicBezTo>
                      <a:pt x="17" y="68"/>
                      <a:pt x="26" y="49"/>
                      <a:pt x="41" y="37"/>
                    </a:cubicBezTo>
                    <a:cubicBezTo>
                      <a:pt x="37" y="48"/>
                      <a:pt x="34" y="60"/>
                      <a:pt x="34" y="73"/>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41" name="Freeform 103"/>
              <p:cNvSpPr/>
              <p:nvPr/>
            </p:nvSpPr>
            <p:spPr bwMode="auto">
              <a:xfrm>
                <a:off x="6819900" y="1938338"/>
                <a:ext cx="593725" cy="673100"/>
              </a:xfrm>
              <a:custGeom>
                <a:avLst/>
                <a:gdLst>
                  <a:gd name="T0" fmla="*/ 69 w 158"/>
                  <a:gd name="T1" fmla="*/ 0 h 179"/>
                  <a:gd name="T2" fmla="*/ 0 w 158"/>
                  <a:gd name="T3" fmla="*/ 48 h 179"/>
                  <a:gd name="T4" fmla="*/ 29 w 158"/>
                  <a:gd name="T5" fmla="*/ 152 h 179"/>
                  <a:gd name="T6" fmla="*/ 12 w 158"/>
                  <a:gd name="T7" fmla="*/ 179 h 179"/>
                  <a:gd name="T8" fmla="*/ 158 w 158"/>
                  <a:gd name="T9" fmla="*/ 179 h 179"/>
                  <a:gd name="T10" fmla="*/ 158 w 158"/>
                  <a:gd name="T11" fmla="*/ 72 h 179"/>
                  <a:gd name="T12" fmla="*/ 69 w 158"/>
                  <a:gd name="T13" fmla="*/ 0 h 179"/>
                </a:gdLst>
                <a:ahLst/>
                <a:cxnLst>
                  <a:cxn ang="0">
                    <a:pos x="T0" y="T1"/>
                  </a:cxn>
                  <a:cxn ang="0">
                    <a:pos x="T2" y="T3"/>
                  </a:cxn>
                  <a:cxn ang="0">
                    <a:pos x="T4" y="T5"/>
                  </a:cxn>
                  <a:cxn ang="0">
                    <a:pos x="T6" y="T7"/>
                  </a:cxn>
                  <a:cxn ang="0">
                    <a:pos x="T8" y="T9"/>
                  </a:cxn>
                  <a:cxn ang="0">
                    <a:pos x="T10" y="T11"/>
                  </a:cxn>
                  <a:cxn ang="0">
                    <a:pos x="T12" y="T13"/>
                  </a:cxn>
                </a:cxnLst>
                <a:rect l="0" t="0" r="r" b="b"/>
                <a:pathLst>
                  <a:path w="158" h="179">
                    <a:moveTo>
                      <a:pt x="69" y="0"/>
                    </a:moveTo>
                    <a:cubicBezTo>
                      <a:pt x="57" y="27"/>
                      <a:pt x="31" y="45"/>
                      <a:pt x="0" y="48"/>
                    </a:cubicBezTo>
                    <a:cubicBezTo>
                      <a:pt x="29" y="152"/>
                      <a:pt x="29" y="152"/>
                      <a:pt x="29" y="152"/>
                    </a:cubicBezTo>
                    <a:cubicBezTo>
                      <a:pt x="12" y="179"/>
                      <a:pt x="12" y="179"/>
                      <a:pt x="12" y="179"/>
                    </a:cubicBezTo>
                    <a:cubicBezTo>
                      <a:pt x="158" y="179"/>
                      <a:pt x="158" y="179"/>
                      <a:pt x="158" y="179"/>
                    </a:cubicBezTo>
                    <a:cubicBezTo>
                      <a:pt x="158" y="179"/>
                      <a:pt x="158" y="144"/>
                      <a:pt x="158" y="72"/>
                    </a:cubicBezTo>
                    <a:cubicBezTo>
                      <a:pt x="158" y="34"/>
                      <a:pt x="112" y="12"/>
                      <a:pt x="69" y="0"/>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42" name="Freeform 104"/>
              <p:cNvSpPr/>
              <p:nvPr/>
            </p:nvSpPr>
            <p:spPr bwMode="auto">
              <a:xfrm>
                <a:off x="7037388" y="3814763"/>
                <a:ext cx="271463" cy="300038"/>
              </a:xfrm>
              <a:custGeom>
                <a:avLst/>
                <a:gdLst>
                  <a:gd name="T0" fmla="*/ 41 w 72"/>
                  <a:gd name="T1" fmla="*/ 0 h 80"/>
                  <a:gd name="T2" fmla="*/ 0 w 72"/>
                  <a:gd name="T3" fmla="*/ 32 h 80"/>
                  <a:gd name="T4" fmla="*/ 0 w 72"/>
                  <a:gd name="T5" fmla="*/ 80 h 80"/>
                  <a:gd name="T6" fmla="*/ 67 w 72"/>
                  <a:gd name="T7" fmla="*/ 80 h 80"/>
                  <a:gd name="T8" fmla="*/ 59 w 72"/>
                  <a:gd name="T9" fmla="*/ 68 h 80"/>
                  <a:gd name="T10" fmla="*/ 72 w 72"/>
                  <a:gd name="T11" fmla="*/ 21 h 80"/>
                  <a:gd name="T12" fmla="*/ 41 w 72"/>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72" h="80">
                    <a:moveTo>
                      <a:pt x="41" y="0"/>
                    </a:moveTo>
                    <a:cubicBezTo>
                      <a:pt x="21" y="5"/>
                      <a:pt x="0" y="15"/>
                      <a:pt x="0" y="32"/>
                    </a:cubicBezTo>
                    <a:cubicBezTo>
                      <a:pt x="0" y="65"/>
                      <a:pt x="0" y="80"/>
                      <a:pt x="0" y="80"/>
                    </a:cubicBezTo>
                    <a:cubicBezTo>
                      <a:pt x="67" y="80"/>
                      <a:pt x="67" y="80"/>
                      <a:pt x="67" y="80"/>
                    </a:cubicBezTo>
                    <a:cubicBezTo>
                      <a:pt x="59" y="68"/>
                      <a:pt x="59" y="68"/>
                      <a:pt x="59" y="68"/>
                    </a:cubicBezTo>
                    <a:cubicBezTo>
                      <a:pt x="72" y="21"/>
                      <a:pt x="72" y="21"/>
                      <a:pt x="72" y="21"/>
                    </a:cubicBezTo>
                    <a:cubicBezTo>
                      <a:pt x="58" y="20"/>
                      <a:pt x="46" y="12"/>
                      <a:pt x="41" y="0"/>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43" name="Freeform 105"/>
              <p:cNvSpPr>
                <a:spLocks noEditPoints="1"/>
              </p:cNvSpPr>
              <p:nvPr/>
            </p:nvSpPr>
            <p:spPr bwMode="auto">
              <a:xfrm>
                <a:off x="7165975" y="3517901"/>
                <a:ext cx="311150" cy="315913"/>
              </a:xfrm>
              <a:custGeom>
                <a:avLst/>
                <a:gdLst>
                  <a:gd name="T0" fmla="*/ 33 w 83"/>
                  <a:gd name="T1" fmla="*/ 70 h 84"/>
                  <a:gd name="T2" fmla="*/ 7 w 83"/>
                  <a:gd name="T3" fmla="*/ 40 h 84"/>
                  <a:gd name="T4" fmla="*/ 18 w 83"/>
                  <a:gd name="T5" fmla="*/ 17 h 84"/>
                  <a:gd name="T6" fmla="*/ 15 w 83"/>
                  <a:gd name="T7" fmla="*/ 34 h 84"/>
                  <a:gd name="T8" fmla="*/ 33 w 83"/>
                  <a:gd name="T9" fmla="*/ 70 h 84"/>
                  <a:gd name="T10" fmla="*/ 41 w 83"/>
                  <a:gd name="T11" fmla="*/ 84 h 84"/>
                  <a:gd name="T12" fmla="*/ 83 w 83"/>
                  <a:gd name="T13" fmla="*/ 42 h 84"/>
                  <a:gd name="T14" fmla="*/ 41 w 83"/>
                  <a:gd name="T15" fmla="*/ 0 h 84"/>
                  <a:gd name="T16" fmla="*/ 0 w 83"/>
                  <a:gd name="T17" fmla="*/ 42 h 84"/>
                  <a:gd name="T18" fmla="*/ 41 w 83"/>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84">
                    <a:moveTo>
                      <a:pt x="33" y="70"/>
                    </a:moveTo>
                    <a:cubicBezTo>
                      <a:pt x="19" y="69"/>
                      <a:pt x="7" y="56"/>
                      <a:pt x="7" y="40"/>
                    </a:cubicBezTo>
                    <a:cubicBezTo>
                      <a:pt x="7" y="31"/>
                      <a:pt x="11" y="23"/>
                      <a:pt x="18" y="17"/>
                    </a:cubicBezTo>
                    <a:cubicBezTo>
                      <a:pt x="16" y="22"/>
                      <a:pt x="15" y="28"/>
                      <a:pt x="15" y="34"/>
                    </a:cubicBezTo>
                    <a:cubicBezTo>
                      <a:pt x="15" y="49"/>
                      <a:pt x="22" y="62"/>
                      <a:pt x="33" y="70"/>
                    </a:cubicBezTo>
                    <a:close/>
                    <a:moveTo>
                      <a:pt x="41" y="84"/>
                    </a:moveTo>
                    <a:cubicBezTo>
                      <a:pt x="64" y="84"/>
                      <a:pt x="83" y="65"/>
                      <a:pt x="83" y="42"/>
                    </a:cubicBezTo>
                    <a:cubicBezTo>
                      <a:pt x="83" y="19"/>
                      <a:pt x="64" y="0"/>
                      <a:pt x="41" y="0"/>
                    </a:cubicBezTo>
                    <a:cubicBezTo>
                      <a:pt x="18" y="0"/>
                      <a:pt x="0" y="19"/>
                      <a:pt x="0" y="42"/>
                    </a:cubicBezTo>
                    <a:cubicBezTo>
                      <a:pt x="0" y="65"/>
                      <a:pt x="18" y="84"/>
                      <a:pt x="41" y="84"/>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44" name="Freeform 106"/>
              <p:cNvSpPr/>
              <p:nvPr/>
            </p:nvSpPr>
            <p:spPr bwMode="auto">
              <a:xfrm>
                <a:off x="7326313" y="3814763"/>
                <a:ext cx="271463" cy="300038"/>
              </a:xfrm>
              <a:custGeom>
                <a:avLst/>
                <a:gdLst>
                  <a:gd name="T0" fmla="*/ 72 w 72"/>
                  <a:gd name="T1" fmla="*/ 80 h 80"/>
                  <a:gd name="T2" fmla="*/ 72 w 72"/>
                  <a:gd name="T3" fmla="*/ 32 h 80"/>
                  <a:gd name="T4" fmla="*/ 31 w 72"/>
                  <a:gd name="T5" fmla="*/ 0 h 80"/>
                  <a:gd name="T6" fmla="*/ 0 w 72"/>
                  <a:gd name="T7" fmla="*/ 21 h 80"/>
                  <a:gd name="T8" fmla="*/ 13 w 72"/>
                  <a:gd name="T9" fmla="*/ 68 h 80"/>
                  <a:gd name="T10" fmla="*/ 5 w 72"/>
                  <a:gd name="T11" fmla="*/ 80 h 80"/>
                  <a:gd name="T12" fmla="*/ 72 w 7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2" h="80">
                    <a:moveTo>
                      <a:pt x="72" y="80"/>
                    </a:moveTo>
                    <a:cubicBezTo>
                      <a:pt x="72" y="80"/>
                      <a:pt x="72" y="65"/>
                      <a:pt x="72" y="32"/>
                    </a:cubicBezTo>
                    <a:cubicBezTo>
                      <a:pt x="72" y="15"/>
                      <a:pt x="51" y="5"/>
                      <a:pt x="31" y="0"/>
                    </a:cubicBezTo>
                    <a:cubicBezTo>
                      <a:pt x="26" y="12"/>
                      <a:pt x="14" y="20"/>
                      <a:pt x="0" y="21"/>
                    </a:cubicBezTo>
                    <a:cubicBezTo>
                      <a:pt x="13" y="68"/>
                      <a:pt x="13" y="68"/>
                      <a:pt x="13" y="68"/>
                    </a:cubicBezTo>
                    <a:cubicBezTo>
                      <a:pt x="5" y="80"/>
                      <a:pt x="5" y="80"/>
                      <a:pt x="5" y="80"/>
                    </a:cubicBezTo>
                    <a:lnTo>
                      <a:pt x="72" y="80"/>
                    </a:ln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45" name="Freeform 107"/>
              <p:cNvSpPr>
                <a:spLocks noEditPoints="1"/>
              </p:cNvSpPr>
              <p:nvPr/>
            </p:nvSpPr>
            <p:spPr bwMode="auto">
              <a:xfrm>
                <a:off x="6834188" y="3394076"/>
                <a:ext cx="1003300" cy="1000125"/>
              </a:xfrm>
              <a:custGeom>
                <a:avLst/>
                <a:gdLst>
                  <a:gd name="T0" fmla="*/ 134 w 267"/>
                  <a:gd name="T1" fmla="*/ 266 h 266"/>
                  <a:gd name="T2" fmla="*/ 267 w 267"/>
                  <a:gd name="T3" fmla="*/ 133 h 266"/>
                  <a:gd name="T4" fmla="*/ 134 w 267"/>
                  <a:gd name="T5" fmla="*/ 0 h 266"/>
                  <a:gd name="T6" fmla="*/ 0 w 267"/>
                  <a:gd name="T7" fmla="*/ 133 h 266"/>
                  <a:gd name="T8" fmla="*/ 134 w 267"/>
                  <a:gd name="T9" fmla="*/ 266 h 266"/>
                  <a:gd name="T10" fmla="*/ 134 w 267"/>
                  <a:gd name="T11" fmla="*/ 14 h 266"/>
                  <a:gd name="T12" fmla="*/ 253 w 267"/>
                  <a:gd name="T13" fmla="*/ 133 h 266"/>
                  <a:gd name="T14" fmla="*/ 134 w 267"/>
                  <a:gd name="T15" fmla="*/ 253 h 266"/>
                  <a:gd name="T16" fmla="*/ 14 w 267"/>
                  <a:gd name="T17" fmla="*/ 133 h 266"/>
                  <a:gd name="T18" fmla="*/ 134 w 267"/>
                  <a:gd name="T19" fmla="*/ 14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266">
                    <a:moveTo>
                      <a:pt x="134" y="266"/>
                    </a:moveTo>
                    <a:cubicBezTo>
                      <a:pt x="207" y="266"/>
                      <a:pt x="267" y="207"/>
                      <a:pt x="267" y="133"/>
                    </a:cubicBezTo>
                    <a:cubicBezTo>
                      <a:pt x="267" y="60"/>
                      <a:pt x="207" y="0"/>
                      <a:pt x="134" y="0"/>
                    </a:cubicBezTo>
                    <a:cubicBezTo>
                      <a:pt x="60" y="0"/>
                      <a:pt x="0" y="60"/>
                      <a:pt x="0" y="133"/>
                    </a:cubicBezTo>
                    <a:cubicBezTo>
                      <a:pt x="0" y="207"/>
                      <a:pt x="60" y="266"/>
                      <a:pt x="134" y="266"/>
                    </a:cubicBezTo>
                    <a:close/>
                    <a:moveTo>
                      <a:pt x="134" y="14"/>
                    </a:moveTo>
                    <a:cubicBezTo>
                      <a:pt x="199" y="14"/>
                      <a:pt x="253" y="67"/>
                      <a:pt x="253" y="133"/>
                    </a:cubicBezTo>
                    <a:cubicBezTo>
                      <a:pt x="253" y="199"/>
                      <a:pt x="199" y="253"/>
                      <a:pt x="134" y="253"/>
                    </a:cubicBezTo>
                    <a:cubicBezTo>
                      <a:pt x="68" y="253"/>
                      <a:pt x="14" y="199"/>
                      <a:pt x="14" y="133"/>
                    </a:cubicBezTo>
                    <a:cubicBezTo>
                      <a:pt x="14" y="67"/>
                      <a:pt x="68" y="14"/>
                      <a:pt x="134" y="14"/>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grpSp>
        <p:nvGrpSpPr>
          <p:cNvPr id="148" name="组合 147"/>
          <p:cNvGrpSpPr/>
          <p:nvPr/>
        </p:nvGrpSpPr>
        <p:grpSpPr>
          <a:xfrm>
            <a:off x="1256115" y="2341584"/>
            <a:ext cx="10412805" cy="1200329"/>
            <a:chOff x="2317792" y="1202780"/>
            <a:chExt cx="3546603" cy="1200329"/>
          </a:xfrm>
        </p:grpSpPr>
        <p:sp>
          <p:nvSpPr>
            <p:cNvPr id="149" name="矩形 148"/>
            <p:cNvSpPr/>
            <p:nvPr/>
          </p:nvSpPr>
          <p:spPr>
            <a:xfrm>
              <a:off x="2317792" y="1449002"/>
              <a:ext cx="703552" cy="707886"/>
            </a:xfrm>
            <a:prstGeom prst="rect">
              <a:avLst/>
            </a:prstGeom>
          </p:spPr>
          <p:txBody>
            <a:bodyPr wrap="square">
              <a:spAutoFit/>
            </a:bodyPr>
            <a:lstStyle/>
            <a:p>
              <a:r>
                <a:rPr lang="zh-CN" altLang="en-US" sz="20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影响力最大化问题</a:t>
              </a:r>
              <a:r>
                <a:rPr lang="en-US" altLang="zh-CN" sz="20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(IM</a:t>
              </a:r>
              <a:r>
                <a:rPr lang="en-US" altLang="zh-CN" sz="20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的出现</a:t>
              </a:r>
              <a:endParaRPr lang="zh-CN" altLang="en-US" sz="20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50" name="矩形 149"/>
            <p:cNvSpPr/>
            <p:nvPr/>
          </p:nvSpPr>
          <p:spPr>
            <a:xfrm>
              <a:off x="2994123" y="1202780"/>
              <a:ext cx="2870272" cy="1200329"/>
            </a:xfrm>
            <a:prstGeom prst="rect">
              <a:avLst/>
            </a:prstGeom>
          </p:spPr>
          <p:txBody>
            <a:bodyPr wrap="square" anchor="ctr">
              <a:spAutoFit/>
            </a:bodyPr>
            <a:lstStyle/>
            <a:p>
              <a:r>
                <a:rPr lang="zh-CN" altLang="en-US"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许多</a:t>
              </a:r>
              <a:r>
                <a:rPr lang="zh-CN" altLang="en-US"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学者的研究目标是</a:t>
              </a:r>
              <a:r>
                <a:rPr lang="zh-CN" altLang="en-US"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了解社交网络中的信息传播方式以及如何找到有影响力的用户，例如，一个公司可能希望确定一小部分有影响力的用户，这样他们就可以影响他们的朋友，甚至朋友的朋友，通过口碑效应使得其他用户采用产品。在这样的情况下，公司就会考虑谁可以作为最初的体验用户。这就是所谓的影响力最大化</a:t>
              </a:r>
              <a:r>
                <a:rPr lang="zh-CN" altLang="en-US"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问题</a:t>
              </a:r>
              <a:r>
                <a:rPr lang="zh-CN" altLang="en-US"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nvGrpSpPr>
          <p:cNvPr id="151" name="组合 150"/>
          <p:cNvGrpSpPr/>
          <p:nvPr/>
        </p:nvGrpSpPr>
        <p:grpSpPr>
          <a:xfrm>
            <a:off x="307343" y="4032288"/>
            <a:ext cx="834492" cy="834492"/>
            <a:chOff x="8500277" y="4725144"/>
            <a:chExt cx="834492" cy="834492"/>
          </a:xfrm>
        </p:grpSpPr>
        <p:grpSp>
          <p:nvGrpSpPr>
            <p:cNvPr id="152" name="组合 151"/>
            <p:cNvGrpSpPr/>
            <p:nvPr/>
          </p:nvGrpSpPr>
          <p:grpSpPr>
            <a:xfrm>
              <a:off x="8500277" y="4725144"/>
              <a:ext cx="834492" cy="834492"/>
              <a:chOff x="1705099" y="2564904"/>
              <a:chExt cx="1800200" cy="1800200"/>
            </a:xfrm>
          </p:grpSpPr>
          <p:sp>
            <p:nvSpPr>
              <p:cNvPr id="166" name="椭圆 165"/>
              <p:cNvSpPr/>
              <p:nvPr/>
            </p:nvSpPr>
            <p:spPr>
              <a:xfrm>
                <a:off x="1705099" y="2564904"/>
                <a:ext cx="1800200" cy="1800200"/>
              </a:xfrm>
              <a:prstGeom prst="ellipse">
                <a:avLst/>
              </a:prstGeom>
              <a:solidFill>
                <a:srgbClr val="405F8F"/>
              </a:solidFill>
              <a:ln>
                <a:noFill/>
              </a:ln>
              <a:effectLst>
                <a:outerShdw blurRad="444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67" name="椭圆 166"/>
              <p:cNvSpPr/>
              <p:nvPr/>
            </p:nvSpPr>
            <p:spPr>
              <a:xfrm>
                <a:off x="1853307" y="2713112"/>
                <a:ext cx="1503784" cy="1503784"/>
              </a:xfrm>
              <a:prstGeom prst="ellipse">
                <a:avLst/>
              </a:prstGeom>
              <a:blipFill>
                <a:blip r:embed="rId3"/>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nvGrpSpPr>
            <p:cNvPr id="153" name="组合 152"/>
            <p:cNvGrpSpPr/>
            <p:nvPr/>
          </p:nvGrpSpPr>
          <p:grpSpPr>
            <a:xfrm>
              <a:off x="8666169" y="4928068"/>
              <a:ext cx="502709" cy="429419"/>
              <a:chOff x="5322888" y="2767013"/>
              <a:chExt cx="1546225" cy="1320801"/>
            </a:xfrm>
            <a:solidFill>
              <a:srgbClr val="0070C0"/>
            </a:solidFill>
          </p:grpSpPr>
          <p:sp>
            <p:nvSpPr>
              <p:cNvPr id="154" name="Rectangle 85"/>
              <p:cNvSpPr>
                <a:spLocks noChangeArrowheads="1"/>
              </p:cNvSpPr>
              <p:nvPr/>
            </p:nvSpPr>
            <p:spPr bwMode="auto">
              <a:xfrm>
                <a:off x="6092825" y="3098801"/>
                <a:ext cx="71438" cy="390526"/>
              </a:xfrm>
              <a:prstGeom prst="rect">
                <a:avLst/>
              </a:prstGeom>
              <a:solidFill>
                <a:srgbClr val="405F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55" name="Rectangle 86"/>
              <p:cNvSpPr>
                <a:spLocks noChangeArrowheads="1"/>
              </p:cNvSpPr>
              <p:nvPr/>
            </p:nvSpPr>
            <p:spPr bwMode="auto">
              <a:xfrm>
                <a:off x="5899151" y="4041776"/>
                <a:ext cx="457200" cy="46038"/>
              </a:xfrm>
              <a:prstGeom prst="rect">
                <a:avLst/>
              </a:prstGeom>
              <a:solidFill>
                <a:srgbClr val="405F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56" name="Freeform 87"/>
              <p:cNvSpPr>
                <a:spLocks noEditPoints="1"/>
              </p:cNvSpPr>
              <p:nvPr/>
            </p:nvSpPr>
            <p:spPr bwMode="auto">
              <a:xfrm>
                <a:off x="5322888" y="2871788"/>
                <a:ext cx="739775" cy="723900"/>
              </a:xfrm>
              <a:custGeom>
                <a:avLst/>
                <a:gdLst>
                  <a:gd name="T0" fmla="*/ 125 w 196"/>
                  <a:gd name="T1" fmla="*/ 165 h 191"/>
                  <a:gd name="T2" fmla="*/ 125 w 196"/>
                  <a:gd name="T3" fmla="*/ 165 h 191"/>
                  <a:gd name="T4" fmla="*/ 125 w 196"/>
                  <a:gd name="T5" fmla="*/ 163 h 191"/>
                  <a:gd name="T6" fmla="*/ 68 w 196"/>
                  <a:gd name="T7" fmla="*/ 24 h 191"/>
                  <a:gd name="T8" fmla="*/ 68 w 196"/>
                  <a:gd name="T9" fmla="*/ 22 h 191"/>
                  <a:gd name="T10" fmla="*/ 80 w 196"/>
                  <a:gd name="T11" fmla="*/ 17 h 191"/>
                  <a:gd name="T12" fmla="*/ 196 w 196"/>
                  <a:gd name="T13" fmla="*/ 37 h 191"/>
                  <a:gd name="T14" fmla="*/ 196 w 196"/>
                  <a:gd name="T15" fmla="*/ 14 h 191"/>
                  <a:gd name="T16" fmla="*/ 78 w 196"/>
                  <a:gd name="T17" fmla="*/ 8 h 191"/>
                  <a:gd name="T18" fmla="*/ 68 w 196"/>
                  <a:gd name="T19" fmla="*/ 15 h 191"/>
                  <a:gd name="T20" fmla="*/ 68 w 196"/>
                  <a:gd name="T21" fmla="*/ 14 h 191"/>
                  <a:gd name="T22" fmla="*/ 64 w 196"/>
                  <a:gd name="T23" fmla="*/ 11 h 191"/>
                  <a:gd name="T24" fmla="*/ 61 w 196"/>
                  <a:gd name="T25" fmla="*/ 14 h 191"/>
                  <a:gd name="T26" fmla="*/ 55 w 196"/>
                  <a:gd name="T27" fmla="*/ 3 h 191"/>
                  <a:gd name="T28" fmla="*/ 51 w 196"/>
                  <a:gd name="T29" fmla="*/ 3 h 191"/>
                  <a:gd name="T30" fmla="*/ 61 w 196"/>
                  <a:gd name="T31" fmla="*/ 21 h 191"/>
                  <a:gd name="T32" fmla="*/ 61 w 196"/>
                  <a:gd name="T33" fmla="*/ 24 h 191"/>
                  <a:gd name="T34" fmla="*/ 4 w 196"/>
                  <a:gd name="T35" fmla="*/ 163 h 191"/>
                  <a:gd name="T36" fmla="*/ 4 w 196"/>
                  <a:gd name="T37" fmla="*/ 165 h 191"/>
                  <a:gd name="T38" fmla="*/ 4 w 196"/>
                  <a:gd name="T39" fmla="*/ 165 h 191"/>
                  <a:gd name="T40" fmla="*/ 2 w 196"/>
                  <a:gd name="T41" fmla="*/ 168 h 191"/>
                  <a:gd name="T42" fmla="*/ 20 w 196"/>
                  <a:gd name="T43" fmla="*/ 186 h 191"/>
                  <a:gd name="T44" fmla="*/ 65 w 196"/>
                  <a:gd name="T45" fmla="*/ 191 h 191"/>
                  <a:gd name="T46" fmla="*/ 109 w 196"/>
                  <a:gd name="T47" fmla="*/ 186 h 191"/>
                  <a:gd name="T48" fmla="*/ 127 w 196"/>
                  <a:gd name="T49" fmla="*/ 168 h 191"/>
                  <a:gd name="T50" fmla="*/ 125 w 196"/>
                  <a:gd name="T51" fmla="*/ 165 h 191"/>
                  <a:gd name="T52" fmla="*/ 71 w 196"/>
                  <a:gd name="T53" fmla="*/ 165 h 191"/>
                  <a:gd name="T54" fmla="*/ 64 w 196"/>
                  <a:gd name="T55" fmla="*/ 165 h 191"/>
                  <a:gd name="T56" fmla="*/ 58 w 196"/>
                  <a:gd name="T57" fmla="*/ 165 h 191"/>
                  <a:gd name="T58" fmla="*/ 11 w 196"/>
                  <a:gd name="T59" fmla="*/ 165 h 191"/>
                  <a:gd name="T60" fmla="*/ 64 w 196"/>
                  <a:gd name="T61" fmla="*/ 36 h 191"/>
                  <a:gd name="T62" fmla="*/ 64 w 196"/>
                  <a:gd name="T63" fmla="*/ 36 h 191"/>
                  <a:gd name="T64" fmla="*/ 65 w 196"/>
                  <a:gd name="T65" fmla="*/ 36 h 191"/>
                  <a:gd name="T66" fmla="*/ 118 w 196"/>
                  <a:gd name="T67" fmla="*/ 165 h 191"/>
                  <a:gd name="T68" fmla="*/ 71 w 196"/>
                  <a:gd name="T69" fmla="*/ 16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6" h="191">
                    <a:moveTo>
                      <a:pt x="125" y="165"/>
                    </a:moveTo>
                    <a:cubicBezTo>
                      <a:pt x="125" y="165"/>
                      <a:pt x="125" y="165"/>
                      <a:pt x="125" y="165"/>
                    </a:cubicBezTo>
                    <a:cubicBezTo>
                      <a:pt x="125" y="164"/>
                      <a:pt x="125" y="163"/>
                      <a:pt x="125" y="163"/>
                    </a:cubicBezTo>
                    <a:cubicBezTo>
                      <a:pt x="68" y="24"/>
                      <a:pt x="68" y="24"/>
                      <a:pt x="68" y="24"/>
                    </a:cubicBezTo>
                    <a:cubicBezTo>
                      <a:pt x="68" y="22"/>
                      <a:pt x="68" y="22"/>
                      <a:pt x="68" y="22"/>
                    </a:cubicBezTo>
                    <a:cubicBezTo>
                      <a:pt x="76" y="22"/>
                      <a:pt x="80" y="17"/>
                      <a:pt x="80" y="17"/>
                    </a:cubicBezTo>
                    <a:cubicBezTo>
                      <a:pt x="80" y="17"/>
                      <a:pt x="94" y="6"/>
                      <a:pt x="196" y="37"/>
                    </a:cubicBezTo>
                    <a:cubicBezTo>
                      <a:pt x="196" y="14"/>
                      <a:pt x="196" y="14"/>
                      <a:pt x="196" y="14"/>
                    </a:cubicBezTo>
                    <a:cubicBezTo>
                      <a:pt x="172" y="8"/>
                      <a:pt x="127" y="1"/>
                      <a:pt x="78" y="8"/>
                    </a:cubicBezTo>
                    <a:cubicBezTo>
                      <a:pt x="78" y="8"/>
                      <a:pt x="74" y="14"/>
                      <a:pt x="68" y="15"/>
                    </a:cubicBezTo>
                    <a:cubicBezTo>
                      <a:pt x="68" y="14"/>
                      <a:pt x="68" y="14"/>
                      <a:pt x="68" y="14"/>
                    </a:cubicBezTo>
                    <a:cubicBezTo>
                      <a:pt x="68" y="12"/>
                      <a:pt x="66" y="11"/>
                      <a:pt x="64" y="11"/>
                    </a:cubicBezTo>
                    <a:cubicBezTo>
                      <a:pt x="62" y="11"/>
                      <a:pt x="61" y="12"/>
                      <a:pt x="61" y="14"/>
                    </a:cubicBezTo>
                    <a:cubicBezTo>
                      <a:pt x="52" y="11"/>
                      <a:pt x="55" y="3"/>
                      <a:pt x="55" y="3"/>
                    </a:cubicBezTo>
                    <a:cubicBezTo>
                      <a:pt x="55" y="3"/>
                      <a:pt x="52" y="0"/>
                      <a:pt x="51" y="3"/>
                    </a:cubicBezTo>
                    <a:cubicBezTo>
                      <a:pt x="50" y="5"/>
                      <a:pt x="49" y="17"/>
                      <a:pt x="61" y="21"/>
                    </a:cubicBezTo>
                    <a:cubicBezTo>
                      <a:pt x="61" y="24"/>
                      <a:pt x="61" y="24"/>
                      <a:pt x="61" y="24"/>
                    </a:cubicBezTo>
                    <a:cubicBezTo>
                      <a:pt x="4" y="163"/>
                      <a:pt x="4" y="163"/>
                      <a:pt x="4" y="163"/>
                    </a:cubicBezTo>
                    <a:cubicBezTo>
                      <a:pt x="4" y="163"/>
                      <a:pt x="4" y="164"/>
                      <a:pt x="4" y="165"/>
                    </a:cubicBezTo>
                    <a:cubicBezTo>
                      <a:pt x="4" y="165"/>
                      <a:pt x="4" y="165"/>
                      <a:pt x="4" y="165"/>
                    </a:cubicBezTo>
                    <a:cubicBezTo>
                      <a:pt x="1" y="165"/>
                      <a:pt x="0" y="167"/>
                      <a:pt x="2" y="168"/>
                    </a:cubicBezTo>
                    <a:cubicBezTo>
                      <a:pt x="2" y="168"/>
                      <a:pt x="18" y="184"/>
                      <a:pt x="20" y="186"/>
                    </a:cubicBezTo>
                    <a:cubicBezTo>
                      <a:pt x="20" y="186"/>
                      <a:pt x="25" y="191"/>
                      <a:pt x="65" y="191"/>
                    </a:cubicBezTo>
                    <a:cubicBezTo>
                      <a:pt x="104" y="191"/>
                      <a:pt x="109" y="186"/>
                      <a:pt x="109" y="186"/>
                    </a:cubicBezTo>
                    <a:cubicBezTo>
                      <a:pt x="111" y="184"/>
                      <a:pt x="127" y="168"/>
                      <a:pt x="127" y="168"/>
                    </a:cubicBezTo>
                    <a:cubicBezTo>
                      <a:pt x="129" y="167"/>
                      <a:pt x="128" y="165"/>
                      <a:pt x="125" y="165"/>
                    </a:cubicBezTo>
                    <a:close/>
                    <a:moveTo>
                      <a:pt x="71" y="165"/>
                    </a:moveTo>
                    <a:cubicBezTo>
                      <a:pt x="68" y="165"/>
                      <a:pt x="65" y="165"/>
                      <a:pt x="64" y="165"/>
                    </a:cubicBezTo>
                    <a:cubicBezTo>
                      <a:pt x="64" y="165"/>
                      <a:pt x="61" y="165"/>
                      <a:pt x="58" y="165"/>
                    </a:cubicBezTo>
                    <a:cubicBezTo>
                      <a:pt x="11" y="165"/>
                      <a:pt x="11" y="165"/>
                      <a:pt x="11" y="165"/>
                    </a:cubicBezTo>
                    <a:cubicBezTo>
                      <a:pt x="64" y="36"/>
                      <a:pt x="64" y="36"/>
                      <a:pt x="64" y="36"/>
                    </a:cubicBezTo>
                    <a:cubicBezTo>
                      <a:pt x="64" y="36"/>
                      <a:pt x="64" y="36"/>
                      <a:pt x="64" y="36"/>
                    </a:cubicBezTo>
                    <a:cubicBezTo>
                      <a:pt x="65" y="36"/>
                      <a:pt x="65" y="36"/>
                      <a:pt x="65" y="36"/>
                    </a:cubicBezTo>
                    <a:cubicBezTo>
                      <a:pt x="118" y="165"/>
                      <a:pt x="118" y="165"/>
                      <a:pt x="118" y="165"/>
                    </a:cubicBezTo>
                    <a:lnTo>
                      <a:pt x="71" y="165"/>
                    </a:ln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57" name="Freeform 88"/>
              <p:cNvSpPr>
                <a:spLocks noEditPoints="1"/>
              </p:cNvSpPr>
              <p:nvPr/>
            </p:nvSpPr>
            <p:spPr bwMode="auto">
              <a:xfrm>
                <a:off x="6073776" y="2906713"/>
                <a:ext cx="109538" cy="177800"/>
              </a:xfrm>
              <a:custGeom>
                <a:avLst/>
                <a:gdLst>
                  <a:gd name="T0" fmla="*/ 29 w 29"/>
                  <a:gd name="T1" fmla="*/ 0 h 47"/>
                  <a:gd name="T2" fmla="*/ 0 w 29"/>
                  <a:gd name="T3" fmla="*/ 0 h 47"/>
                  <a:gd name="T4" fmla="*/ 0 w 29"/>
                  <a:gd name="T5" fmla="*/ 47 h 47"/>
                  <a:gd name="T6" fmla="*/ 29 w 29"/>
                  <a:gd name="T7" fmla="*/ 47 h 47"/>
                  <a:gd name="T8" fmla="*/ 29 w 29"/>
                  <a:gd name="T9" fmla="*/ 0 h 47"/>
                  <a:gd name="T10" fmla="*/ 14 w 29"/>
                  <a:gd name="T11" fmla="*/ 28 h 47"/>
                  <a:gd name="T12" fmla="*/ 8 w 29"/>
                  <a:gd name="T13" fmla="*/ 21 h 47"/>
                  <a:gd name="T14" fmla="*/ 14 w 29"/>
                  <a:gd name="T15" fmla="*/ 14 h 47"/>
                  <a:gd name="T16" fmla="*/ 21 w 29"/>
                  <a:gd name="T17" fmla="*/ 21 h 47"/>
                  <a:gd name="T18" fmla="*/ 14 w 29"/>
                  <a:gd name="T19"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47">
                    <a:moveTo>
                      <a:pt x="29" y="0"/>
                    </a:moveTo>
                    <a:cubicBezTo>
                      <a:pt x="0" y="0"/>
                      <a:pt x="0" y="0"/>
                      <a:pt x="0" y="0"/>
                    </a:cubicBezTo>
                    <a:cubicBezTo>
                      <a:pt x="0" y="47"/>
                      <a:pt x="0" y="47"/>
                      <a:pt x="0" y="47"/>
                    </a:cubicBezTo>
                    <a:cubicBezTo>
                      <a:pt x="29" y="47"/>
                      <a:pt x="29" y="47"/>
                      <a:pt x="29" y="47"/>
                    </a:cubicBezTo>
                    <a:lnTo>
                      <a:pt x="29" y="0"/>
                    </a:lnTo>
                    <a:close/>
                    <a:moveTo>
                      <a:pt x="14" y="28"/>
                    </a:moveTo>
                    <a:cubicBezTo>
                      <a:pt x="11" y="28"/>
                      <a:pt x="8" y="25"/>
                      <a:pt x="8" y="21"/>
                    </a:cubicBezTo>
                    <a:cubicBezTo>
                      <a:pt x="8" y="17"/>
                      <a:pt x="11" y="14"/>
                      <a:pt x="14" y="14"/>
                    </a:cubicBezTo>
                    <a:cubicBezTo>
                      <a:pt x="18" y="14"/>
                      <a:pt x="21" y="17"/>
                      <a:pt x="21" y="21"/>
                    </a:cubicBezTo>
                    <a:cubicBezTo>
                      <a:pt x="21" y="25"/>
                      <a:pt x="18" y="28"/>
                      <a:pt x="14" y="28"/>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58" name="Freeform 89"/>
              <p:cNvSpPr/>
              <p:nvPr/>
            </p:nvSpPr>
            <p:spPr bwMode="auto">
              <a:xfrm>
                <a:off x="5959476" y="3917951"/>
                <a:ext cx="336550" cy="101600"/>
              </a:xfrm>
              <a:custGeom>
                <a:avLst/>
                <a:gdLst>
                  <a:gd name="T0" fmla="*/ 0 w 89"/>
                  <a:gd name="T1" fmla="*/ 27 h 27"/>
                  <a:gd name="T2" fmla="*/ 89 w 89"/>
                  <a:gd name="T3" fmla="*/ 27 h 27"/>
                  <a:gd name="T4" fmla="*/ 89 w 89"/>
                  <a:gd name="T5" fmla="*/ 19 h 27"/>
                  <a:gd name="T6" fmla="*/ 58 w 89"/>
                  <a:gd name="T7" fmla="*/ 0 h 27"/>
                  <a:gd name="T8" fmla="*/ 31 w 89"/>
                  <a:gd name="T9" fmla="*/ 0 h 27"/>
                  <a:gd name="T10" fmla="*/ 0 w 89"/>
                  <a:gd name="T11" fmla="*/ 19 h 27"/>
                  <a:gd name="T12" fmla="*/ 0 w 89"/>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89" h="27">
                    <a:moveTo>
                      <a:pt x="0" y="27"/>
                    </a:moveTo>
                    <a:cubicBezTo>
                      <a:pt x="89" y="27"/>
                      <a:pt x="89" y="27"/>
                      <a:pt x="89" y="27"/>
                    </a:cubicBezTo>
                    <a:cubicBezTo>
                      <a:pt x="89" y="19"/>
                      <a:pt x="89" y="19"/>
                      <a:pt x="89" y="19"/>
                    </a:cubicBezTo>
                    <a:cubicBezTo>
                      <a:pt x="89" y="19"/>
                      <a:pt x="73" y="12"/>
                      <a:pt x="58" y="0"/>
                    </a:cubicBezTo>
                    <a:cubicBezTo>
                      <a:pt x="31" y="0"/>
                      <a:pt x="31" y="0"/>
                      <a:pt x="31" y="0"/>
                    </a:cubicBezTo>
                    <a:cubicBezTo>
                      <a:pt x="16" y="12"/>
                      <a:pt x="0" y="19"/>
                      <a:pt x="0" y="19"/>
                    </a:cubicBezTo>
                    <a:lnTo>
                      <a:pt x="0" y="27"/>
                    </a:ln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59" name="Freeform 90"/>
              <p:cNvSpPr/>
              <p:nvPr/>
            </p:nvSpPr>
            <p:spPr bwMode="auto">
              <a:xfrm>
                <a:off x="6076951" y="3508376"/>
                <a:ext cx="101599" cy="390526"/>
              </a:xfrm>
              <a:custGeom>
                <a:avLst/>
                <a:gdLst>
                  <a:gd name="T0" fmla="*/ 0 w 27"/>
                  <a:gd name="T1" fmla="*/ 9 h 103"/>
                  <a:gd name="T2" fmla="*/ 0 w 27"/>
                  <a:gd name="T3" fmla="*/ 11 h 103"/>
                  <a:gd name="T4" fmla="*/ 0 w 27"/>
                  <a:gd name="T5" fmla="*/ 11 h 103"/>
                  <a:gd name="T6" fmla="*/ 2 w 27"/>
                  <a:gd name="T7" fmla="*/ 103 h 103"/>
                  <a:gd name="T8" fmla="*/ 25 w 27"/>
                  <a:gd name="T9" fmla="*/ 103 h 103"/>
                  <a:gd name="T10" fmla="*/ 27 w 27"/>
                  <a:gd name="T11" fmla="*/ 11 h 103"/>
                  <a:gd name="T12" fmla="*/ 27 w 27"/>
                  <a:gd name="T13" fmla="*/ 11 h 103"/>
                  <a:gd name="T14" fmla="*/ 27 w 27"/>
                  <a:gd name="T15" fmla="*/ 9 h 103"/>
                  <a:gd name="T16" fmla="*/ 24 w 27"/>
                  <a:gd name="T17" fmla="*/ 0 h 103"/>
                  <a:gd name="T18" fmla="*/ 3 w 27"/>
                  <a:gd name="T19" fmla="*/ 0 h 103"/>
                  <a:gd name="T20" fmla="*/ 0 w 27"/>
                  <a:gd name="T21" fmla="*/ 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103">
                    <a:moveTo>
                      <a:pt x="0" y="9"/>
                    </a:moveTo>
                    <a:cubicBezTo>
                      <a:pt x="0" y="11"/>
                      <a:pt x="0" y="11"/>
                      <a:pt x="0" y="11"/>
                    </a:cubicBezTo>
                    <a:cubicBezTo>
                      <a:pt x="0" y="11"/>
                      <a:pt x="0" y="11"/>
                      <a:pt x="0" y="11"/>
                    </a:cubicBezTo>
                    <a:cubicBezTo>
                      <a:pt x="2" y="103"/>
                      <a:pt x="2" y="103"/>
                      <a:pt x="2" y="103"/>
                    </a:cubicBezTo>
                    <a:cubicBezTo>
                      <a:pt x="25" y="103"/>
                      <a:pt x="25" y="103"/>
                      <a:pt x="25" y="103"/>
                    </a:cubicBezTo>
                    <a:cubicBezTo>
                      <a:pt x="27" y="11"/>
                      <a:pt x="27" y="11"/>
                      <a:pt x="27" y="11"/>
                    </a:cubicBezTo>
                    <a:cubicBezTo>
                      <a:pt x="27" y="11"/>
                      <a:pt x="27" y="11"/>
                      <a:pt x="27" y="11"/>
                    </a:cubicBezTo>
                    <a:cubicBezTo>
                      <a:pt x="27" y="9"/>
                      <a:pt x="27" y="9"/>
                      <a:pt x="27" y="9"/>
                    </a:cubicBezTo>
                    <a:cubicBezTo>
                      <a:pt x="27" y="9"/>
                      <a:pt x="27" y="5"/>
                      <a:pt x="24" y="0"/>
                    </a:cubicBezTo>
                    <a:cubicBezTo>
                      <a:pt x="3" y="0"/>
                      <a:pt x="3" y="0"/>
                      <a:pt x="3" y="0"/>
                    </a:cubicBezTo>
                    <a:cubicBezTo>
                      <a:pt x="0" y="5"/>
                      <a:pt x="0" y="9"/>
                      <a:pt x="0" y="9"/>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60" name="Freeform 91"/>
              <p:cNvSpPr/>
              <p:nvPr/>
            </p:nvSpPr>
            <p:spPr bwMode="auto">
              <a:xfrm>
                <a:off x="6076951" y="2767013"/>
                <a:ext cx="98425" cy="120650"/>
              </a:xfrm>
              <a:custGeom>
                <a:avLst/>
                <a:gdLst>
                  <a:gd name="T0" fmla="*/ 5 w 26"/>
                  <a:gd name="T1" fmla="*/ 32 h 32"/>
                  <a:gd name="T2" fmla="*/ 12 w 26"/>
                  <a:gd name="T3" fmla="*/ 32 h 32"/>
                  <a:gd name="T4" fmla="*/ 13 w 26"/>
                  <a:gd name="T5" fmla="*/ 32 h 32"/>
                  <a:gd name="T6" fmla="*/ 21 w 26"/>
                  <a:gd name="T7" fmla="*/ 32 h 32"/>
                  <a:gd name="T8" fmla="*/ 26 w 26"/>
                  <a:gd name="T9" fmla="*/ 10 h 32"/>
                  <a:gd name="T10" fmla="*/ 26 w 26"/>
                  <a:gd name="T11" fmla="*/ 4 h 32"/>
                  <a:gd name="T12" fmla="*/ 26 w 26"/>
                  <a:gd name="T13" fmla="*/ 4 h 32"/>
                  <a:gd name="T14" fmla="*/ 19 w 26"/>
                  <a:gd name="T15" fmla="*/ 0 h 32"/>
                  <a:gd name="T16" fmla="*/ 13 w 26"/>
                  <a:gd name="T17" fmla="*/ 0 h 32"/>
                  <a:gd name="T18" fmla="*/ 12 w 26"/>
                  <a:gd name="T19" fmla="*/ 0 h 32"/>
                  <a:gd name="T20" fmla="*/ 7 w 26"/>
                  <a:gd name="T21" fmla="*/ 0 h 32"/>
                  <a:gd name="T22" fmla="*/ 0 w 26"/>
                  <a:gd name="T23" fmla="*/ 4 h 32"/>
                  <a:gd name="T24" fmla="*/ 0 w 26"/>
                  <a:gd name="T25" fmla="*/ 4 h 32"/>
                  <a:gd name="T26" fmla="*/ 0 w 26"/>
                  <a:gd name="T27" fmla="*/ 10 h 32"/>
                  <a:gd name="T28" fmla="*/ 5 w 26"/>
                  <a:gd name="T2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32">
                    <a:moveTo>
                      <a:pt x="5" y="32"/>
                    </a:moveTo>
                    <a:cubicBezTo>
                      <a:pt x="12" y="32"/>
                      <a:pt x="12" y="32"/>
                      <a:pt x="12" y="32"/>
                    </a:cubicBezTo>
                    <a:cubicBezTo>
                      <a:pt x="13" y="32"/>
                      <a:pt x="13" y="32"/>
                      <a:pt x="13" y="32"/>
                    </a:cubicBezTo>
                    <a:cubicBezTo>
                      <a:pt x="21" y="32"/>
                      <a:pt x="21" y="32"/>
                      <a:pt x="21" y="32"/>
                    </a:cubicBezTo>
                    <a:cubicBezTo>
                      <a:pt x="21" y="13"/>
                      <a:pt x="26" y="10"/>
                      <a:pt x="26" y="10"/>
                    </a:cubicBezTo>
                    <a:cubicBezTo>
                      <a:pt x="26" y="4"/>
                      <a:pt x="26" y="4"/>
                      <a:pt x="26" y="4"/>
                    </a:cubicBezTo>
                    <a:cubicBezTo>
                      <a:pt x="26" y="4"/>
                      <a:pt x="26" y="4"/>
                      <a:pt x="26" y="4"/>
                    </a:cubicBezTo>
                    <a:cubicBezTo>
                      <a:pt x="19" y="0"/>
                      <a:pt x="19" y="0"/>
                      <a:pt x="19" y="0"/>
                    </a:cubicBezTo>
                    <a:cubicBezTo>
                      <a:pt x="13" y="0"/>
                      <a:pt x="13" y="0"/>
                      <a:pt x="13" y="0"/>
                    </a:cubicBezTo>
                    <a:cubicBezTo>
                      <a:pt x="12" y="0"/>
                      <a:pt x="12" y="0"/>
                      <a:pt x="12" y="0"/>
                    </a:cubicBezTo>
                    <a:cubicBezTo>
                      <a:pt x="7" y="0"/>
                      <a:pt x="7" y="0"/>
                      <a:pt x="7" y="0"/>
                    </a:cubicBezTo>
                    <a:cubicBezTo>
                      <a:pt x="0" y="4"/>
                      <a:pt x="0" y="4"/>
                      <a:pt x="0" y="4"/>
                    </a:cubicBezTo>
                    <a:cubicBezTo>
                      <a:pt x="0" y="4"/>
                      <a:pt x="0" y="4"/>
                      <a:pt x="0" y="4"/>
                    </a:cubicBezTo>
                    <a:cubicBezTo>
                      <a:pt x="0" y="10"/>
                      <a:pt x="0" y="10"/>
                      <a:pt x="0" y="10"/>
                    </a:cubicBezTo>
                    <a:cubicBezTo>
                      <a:pt x="0" y="10"/>
                      <a:pt x="5" y="13"/>
                      <a:pt x="5" y="32"/>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61" name="Freeform 92"/>
              <p:cNvSpPr/>
              <p:nvPr/>
            </p:nvSpPr>
            <p:spPr bwMode="auto">
              <a:xfrm>
                <a:off x="6556376" y="3538538"/>
                <a:ext cx="142875" cy="30163"/>
              </a:xfrm>
              <a:custGeom>
                <a:avLst/>
                <a:gdLst>
                  <a:gd name="T0" fmla="*/ 35 w 38"/>
                  <a:gd name="T1" fmla="*/ 8 h 8"/>
                  <a:gd name="T2" fmla="*/ 38 w 38"/>
                  <a:gd name="T3" fmla="*/ 4 h 8"/>
                  <a:gd name="T4" fmla="*/ 35 w 38"/>
                  <a:gd name="T5" fmla="*/ 0 h 8"/>
                  <a:gd name="T6" fmla="*/ 4 w 38"/>
                  <a:gd name="T7" fmla="*/ 0 h 8"/>
                  <a:gd name="T8" fmla="*/ 0 w 38"/>
                  <a:gd name="T9" fmla="*/ 4 h 8"/>
                  <a:gd name="T10" fmla="*/ 4 w 38"/>
                  <a:gd name="T11" fmla="*/ 8 h 8"/>
                  <a:gd name="T12" fmla="*/ 35 w 38"/>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38" h="8">
                    <a:moveTo>
                      <a:pt x="35" y="8"/>
                    </a:moveTo>
                    <a:cubicBezTo>
                      <a:pt x="36" y="8"/>
                      <a:pt x="38" y="6"/>
                      <a:pt x="38" y="4"/>
                    </a:cubicBezTo>
                    <a:cubicBezTo>
                      <a:pt x="38" y="2"/>
                      <a:pt x="36" y="0"/>
                      <a:pt x="35" y="0"/>
                    </a:cubicBezTo>
                    <a:cubicBezTo>
                      <a:pt x="4" y="0"/>
                      <a:pt x="4" y="0"/>
                      <a:pt x="4" y="0"/>
                    </a:cubicBezTo>
                    <a:cubicBezTo>
                      <a:pt x="2" y="0"/>
                      <a:pt x="0" y="2"/>
                      <a:pt x="0" y="4"/>
                    </a:cubicBezTo>
                    <a:cubicBezTo>
                      <a:pt x="0" y="6"/>
                      <a:pt x="2" y="8"/>
                      <a:pt x="4" y="8"/>
                    </a:cubicBezTo>
                    <a:lnTo>
                      <a:pt x="35" y="8"/>
                    </a:ln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62" name="Freeform 93"/>
              <p:cNvSpPr/>
              <p:nvPr/>
            </p:nvSpPr>
            <p:spPr bwMode="auto">
              <a:xfrm>
                <a:off x="6503988" y="3417888"/>
                <a:ext cx="260350" cy="106363"/>
              </a:xfrm>
              <a:custGeom>
                <a:avLst/>
                <a:gdLst>
                  <a:gd name="T0" fmla="*/ 40 w 69"/>
                  <a:gd name="T1" fmla="*/ 18 h 28"/>
                  <a:gd name="T2" fmla="*/ 44 w 69"/>
                  <a:gd name="T3" fmla="*/ 3 h 28"/>
                  <a:gd name="T4" fmla="*/ 33 w 69"/>
                  <a:gd name="T5" fmla="*/ 0 h 28"/>
                  <a:gd name="T6" fmla="*/ 23 w 69"/>
                  <a:gd name="T7" fmla="*/ 3 h 28"/>
                  <a:gd name="T8" fmla="*/ 27 w 69"/>
                  <a:gd name="T9" fmla="*/ 18 h 28"/>
                  <a:gd name="T10" fmla="*/ 18 w 69"/>
                  <a:gd name="T11" fmla="*/ 5 h 28"/>
                  <a:gd name="T12" fmla="*/ 7 w 69"/>
                  <a:gd name="T13" fmla="*/ 7 h 28"/>
                  <a:gd name="T14" fmla="*/ 16 w 69"/>
                  <a:gd name="T15" fmla="*/ 28 h 28"/>
                  <a:gd name="T16" fmla="*/ 33 w 69"/>
                  <a:gd name="T17" fmla="*/ 28 h 28"/>
                  <a:gd name="T18" fmla="*/ 34 w 69"/>
                  <a:gd name="T19" fmla="*/ 28 h 28"/>
                  <a:gd name="T20" fmla="*/ 51 w 69"/>
                  <a:gd name="T21" fmla="*/ 28 h 28"/>
                  <a:gd name="T22" fmla="*/ 59 w 69"/>
                  <a:gd name="T23" fmla="*/ 7 h 28"/>
                  <a:gd name="T24" fmla="*/ 49 w 69"/>
                  <a:gd name="T25" fmla="*/ 5 h 28"/>
                  <a:gd name="T26" fmla="*/ 40 w 69"/>
                  <a:gd name="T2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28">
                    <a:moveTo>
                      <a:pt x="40" y="18"/>
                    </a:moveTo>
                    <a:cubicBezTo>
                      <a:pt x="40" y="15"/>
                      <a:pt x="46" y="6"/>
                      <a:pt x="44" y="3"/>
                    </a:cubicBezTo>
                    <a:cubicBezTo>
                      <a:pt x="42" y="0"/>
                      <a:pt x="35" y="0"/>
                      <a:pt x="33" y="0"/>
                    </a:cubicBezTo>
                    <a:cubicBezTo>
                      <a:pt x="32" y="0"/>
                      <a:pt x="24" y="0"/>
                      <a:pt x="23" y="3"/>
                    </a:cubicBezTo>
                    <a:cubicBezTo>
                      <a:pt x="21" y="6"/>
                      <a:pt x="27" y="15"/>
                      <a:pt x="27" y="18"/>
                    </a:cubicBezTo>
                    <a:cubicBezTo>
                      <a:pt x="22" y="17"/>
                      <a:pt x="20" y="7"/>
                      <a:pt x="18" y="5"/>
                    </a:cubicBezTo>
                    <a:cubicBezTo>
                      <a:pt x="16" y="3"/>
                      <a:pt x="10" y="5"/>
                      <a:pt x="7" y="7"/>
                    </a:cubicBezTo>
                    <a:cubicBezTo>
                      <a:pt x="0" y="16"/>
                      <a:pt x="11" y="10"/>
                      <a:pt x="16" y="28"/>
                    </a:cubicBezTo>
                    <a:cubicBezTo>
                      <a:pt x="33" y="28"/>
                      <a:pt x="33" y="28"/>
                      <a:pt x="33" y="28"/>
                    </a:cubicBezTo>
                    <a:cubicBezTo>
                      <a:pt x="34" y="28"/>
                      <a:pt x="34" y="28"/>
                      <a:pt x="34" y="28"/>
                    </a:cubicBezTo>
                    <a:cubicBezTo>
                      <a:pt x="51" y="28"/>
                      <a:pt x="51" y="28"/>
                      <a:pt x="51" y="28"/>
                    </a:cubicBezTo>
                    <a:cubicBezTo>
                      <a:pt x="56" y="10"/>
                      <a:pt x="69" y="12"/>
                      <a:pt x="59" y="7"/>
                    </a:cubicBezTo>
                    <a:cubicBezTo>
                      <a:pt x="57" y="6"/>
                      <a:pt x="51" y="3"/>
                      <a:pt x="49" y="5"/>
                    </a:cubicBezTo>
                    <a:cubicBezTo>
                      <a:pt x="47" y="7"/>
                      <a:pt x="45" y="17"/>
                      <a:pt x="40" y="18"/>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63" name="Freeform 94"/>
              <p:cNvSpPr>
                <a:spLocks noEditPoints="1"/>
              </p:cNvSpPr>
              <p:nvPr/>
            </p:nvSpPr>
            <p:spPr bwMode="auto">
              <a:xfrm>
                <a:off x="6432551" y="3579814"/>
                <a:ext cx="395288" cy="250824"/>
              </a:xfrm>
              <a:custGeom>
                <a:avLst/>
                <a:gdLst>
                  <a:gd name="T0" fmla="*/ 0 w 105"/>
                  <a:gd name="T1" fmla="*/ 66 h 66"/>
                  <a:gd name="T2" fmla="*/ 44 w 105"/>
                  <a:gd name="T3" fmla="*/ 66 h 66"/>
                  <a:gd name="T4" fmla="*/ 52 w 105"/>
                  <a:gd name="T5" fmla="*/ 66 h 66"/>
                  <a:gd name="T6" fmla="*/ 60 w 105"/>
                  <a:gd name="T7" fmla="*/ 66 h 66"/>
                  <a:gd name="T8" fmla="*/ 104 w 105"/>
                  <a:gd name="T9" fmla="*/ 66 h 66"/>
                  <a:gd name="T10" fmla="*/ 104 w 105"/>
                  <a:gd name="T11" fmla="*/ 62 h 66"/>
                  <a:gd name="T12" fmla="*/ 70 w 105"/>
                  <a:gd name="T13" fmla="*/ 0 h 66"/>
                  <a:gd name="T14" fmla="*/ 53 w 105"/>
                  <a:gd name="T15" fmla="*/ 0 h 66"/>
                  <a:gd name="T16" fmla="*/ 51 w 105"/>
                  <a:gd name="T17" fmla="*/ 0 h 66"/>
                  <a:gd name="T18" fmla="*/ 34 w 105"/>
                  <a:gd name="T19" fmla="*/ 0 h 66"/>
                  <a:gd name="T20" fmla="*/ 0 w 105"/>
                  <a:gd name="T21" fmla="*/ 62 h 66"/>
                  <a:gd name="T22" fmla="*/ 0 w 105"/>
                  <a:gd name="T23" fmla="*/ 66 h 66"/>
                  <a:gd name="T24" fmla="*/ 60 w 105"/>
                  <a:gd name="T25" fmla="*/ 44 h 66"/>
                  <a:gd name="T26" fmla="*/ 56 w 105"/>
                  <a:gd name="T27" fmla="*/ 41 h 66"/>
                  <a:gd name="T28" fmla="*/ 54 w 105"/>
                  <a:gd name="T29" fmla="*/ 41 h 66"/>
                  <a:gd name="T30" fmla="*/ 40 w 105"/>
                  <a:gd name="T31" fmla="*/ 35 h 66"/>
                  <a:gd name="T32" fmla="*/ 35 w 105"/>
                  <a:gd name="T33" fmla="*/ 30 h 66"/>
                  <a:gd name="T34" fmla="*/ 38 w 105"/>
                  <a:gd name="T35" fmla="*/ 17 h 66"/>
                  <a:gd name="T36" fmla="*/ 47 w 105"/>
                  <a:gd name="T37" fmla="*/ 13 h 66"/>
                  <a:gd name="T38" fmla="*/ 47 w 105"/>
                  <a:gd name="T39" fmla="*/ 9 h 66"/>
                  <a:gd name="T40" fmla="*/ 49 w 105"/>
                  <a:gd name="T41" fmla="*/ 8 h 66"/>
                  <a:gd name="T42" fmla="*/ 54 w 105"/>
                  <a:gd name="T43" fmla="*/ 8 h 66"/>
                  <a:gd name="T44" fmla="*/ 55 w 105"/>
                  <a:gd name="T45" fmla="*/ 9 h 66"/>
                  <a:gd name="T46" fmla="*/ 55 w 105"/>
                  <a:gd name="T47" fmla="*/ 13 h 66"/>
                  <a:gd name="T48" fmla="*/ 58 w 105"/>
                  <a:gd name="T49" fmla="*/ 13 h 66"/>
                  <a:gd name="T50" fmla="*/ 69 w 105"/>
                  <a:gd name="T51" fmla="*/ 19 h 66"/>
                  <a:gd name="T52" fmla="*/ 68 w 105"/>
                  <a:gd name="T53" fmla="*/ 22 h 66"/>
                  <a:gd name="T54" fmla="*/ 64 w 105"/>
                  <a:gd name="T55" fmla="*/ 25 h 66"/>
                  <a:gd name="T56" fmla="*/ 61 w 105"/>
                  <a:gd name="T57" fmla="*/ 24 h 66"/>
                  <a:gd name="T58" fmla="*/ 61 w 105"/>
                  <a:gd name="T59" fmla="*/ 23 h 66"/>
                  <a:gd name="T60" fmla="*/ 61 w 105"/>
                  <a:gd name="T61" fmla="*/ 23 h 66"/>
                  <a:gd name="T62" fmla="*/ 60 w 105"/>
                  <a:gd name="T63" fmla="*/ 23 h 66"/>
                  <a:gd name="T64" fmla="*/ 56 w 105"/>
                  <a:gd name="T65" fmla="*/ 20 h 66"/>
                  <a:gd name="T66" fmla="*/ 51 w 105"/>
                  <a:gd name="T67" fmla="*/ 20 h 66"/>
                  <a:gd name="T68" fmla="*/ 45 w 105"/>
                  <a:gd name="T69" fmla="*/ 22 h 66"/>
                  <a:gd name="T70" fmla="*/ 44 w 105"/>
                  <a:gd name="T71" fmla="*/ 27 h 66"/>
                  <a:gd name="T72" fmla="*/ 48 w 105"/>
                  <a:gd name="T73" fmla="*/ 30 h 66"/>
                  <a:gd name="T74" fmla="*/ 48 w 105"/>
                  <a:gd name="T75" fmla="*/ 30 h 66"/>
                  <a:gd name="T76" fmla="*/ 54 w 105"/>
                  <a:gd name="T77" fmla="*/ 32 h 66"/>
                  <a:gd name="T78" fmla="*/ 55 w 105"/>
                  <a:gd name="T79" fmla="*/ 32 h 66"/>
                  <a:gd name="T80" fmla="*/ 70 w 105"/>
                  <a:gd name="T81" fmla="*/ 42 h 66"/>
                  <a:gd name="T82" fmla="*/ 66 w 105"/>
                  <a:gd name="T83" fmla="*/ 54 h 66"/>
                  <a:gd name="T84" fmla="*/ 55 w 105"/>
                  <a:gd name="T85" fmla="*/ 58 h 66"/>
                  <a:gd name="T86" fmla="*/ 55 w 105"/>
                  <a:gd name="T87" fmla="*/ 62 h 66"/>
                  <a:gd name="T88" fmla="*/ 54 w 105"/>
                  <a:gd name="T89" fmla="*/ 63 h 66"/>
                  <a:gd name="T90" fmla="*/ 49 w 105"/>
                  <a:gd name="T91" fmla="*/ 63 h 66"/>
                  <a:gd name="T92" fmla="*/ 47 w 105"/>
                  <a:gd name="T93" fmla="*/ 62 h 66"/>
                  <a:gd name="T94" fmla="*/ 47 w 105"/>
                  <a:gd name="T95" fmla="*/ 57 h 66"/>
                  <a:gd name="T96" fmla="*/ 33 w 105"/>
                  <a:gd name="T97" fmla="*/ 51 h 66"/>
                  <a:gd name="T98" fmla="*/ 33 w 105"/>
                  <a:gd name="T99" fmla="*/ 48 h 66"/>
                  <a:gd name="T100" fmla="*/ 38 w 105"/>
                  <a:gd name="T101" fmla="*/ 45 h 66"/>
                  <a:gd name="T102" fmla="*/ 41 w 105"/>
                  <a:gd name="T103" fmla="*/ 46 h 66"/>
                  <a:gd name="T104" fmla="*/ 41 w 105"/>
                  <a:gd name="T105" fmla="*/ 47 h 66"/>
                  <a:gd name="T106" fmla="*/ 41 w 105"/>
                  <a:gd name="T107" fmla="*/ 47 h 66"/>
                  <a:gd name="T108" fmla="*/ 41 w 105"/>
                  <a:gd name="T109" fmla="*/ 47 h 66"/>
                  <a:gd name="T110" fmla="*/ 42 w 105"/>
                  <a:gd name="T111" fmla="*/ 47 h 66"/>
                  <a:gd name="T112" fmla="*/ 46 w 105"/>
                  <a:gd name="T113" fmla="*/ 49 h 66"/>
                  <a:gd name="T114" fmla="*/ 53 w 105"/>
                  <a:gd name="T115" fmla="*/ 51 h 66"/>
                  <a:gd name="T116" fmla="*/ 59 w 105"/>
                  <a:gd name="T117" fmla="*/ 49 h 66"/>
                  <a:gd name="T118" fmla="*/ 60 w 105"/>
                  <a:gd name="T119" fmla="*/ 4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5" h="66">
                    <a:moveTo>
                      <a:pt x="0" y="66"/>
                    </a:moveTo>
                    <a:cubicBezTo>
                      <a:pt x="44" y="66"/>
                      <a:pt x="44" y="66"/>
                      <a:pt x="44" y="66"/>
                    </a:cubicBezTo>
                    <a:cubicBezTo>
                      <a:pt x="48" y="66"/>
                      <a:pt x="51" y="66"/>
                      <a:pt x="52" y="66"/>
                    </a:cubicBezTo>
                    <a:cubicBezTo>
                      <a:pt x="53" y="66"/>
                      <a:pt x="57" y="66"/>
                      <a:pt x="60" y="66"/>
                    </a:cubicBezTo>
                    <a:cubicBezTo>
                      <a:pt x="104" y="66"/>
                      <a:pt x="104" y="66"/>
                      <a:pt x="104" y="66"/>
                    </a:cubicBezTo>
                    <a:cubicBezTo>
                      <a:pt x="104" y="65"/>
                      <a:pt x="104" y="63"/>
                      <a:pt x="104" y="62"/>
                    </a:cubicBezTo>
                    <a:cubicBezTo>
                      <a:pt x="105" y="27"/>
                      <a:pt x="75" y="12"/>
                      <a:pt x="70" y="0"/>
                    </a:cubicBezTo>
                    <a:cubicBezTo>
                      <a:pt x="53" y="0"/>
                      <a:pt x="53" y="0"/>
                      <a:pt x="53" y="0"/>
                    </a:cubicBezTo>
                    <a:cubicBezTo>
                      <a:pt x="51" y="0"/>
                      <a:pt x="51" y="0"/>
                      <a:pt x="51" y="0"/>
                    </a:cubicBezTo>
                    <a:cubicBezTo>
                      <a:pt x="34" y="0"/>
                      <a:pt x="34" y="0"/>
                      <a:pt x="34" y="0"/>
                    </a:cubicBezTo>
                    <a:cubicBezTo>
                      <a:pt x="29" y="12"/>
                      <a:pt x="0" y="27"/>
                      <a:pt x="0" y="62"/>
                    </a:cubicBezTo>
                    <a:cubicBezTo>
                      <a:pt x="0" y="63"/>
                      <a:pt x="0" y="65"/>
                      <a:pt x="0" y="66"/>
                    </a:cubicBezTo>
                    <a:close/>
                    <a:moveTo>
                      <a:pt x="60" y="44"/>
                    </a:moveTo>
                    <a:cubicBezTo>
                      <a:pt x="59" y="43"/>
                      <a:pt x="58" y="42"/>
                      <a:pt x="56" y="41"/>
                    </a:cubicBezTo>
                    <a:cubicBezTo>
                      <a:pt x="54" y="41"/>
                      <a:pt x="54" y="41"/>
                      <a:pt x="54" y="41"/>
                    </a:cubicBezTo>
                    <a:cubicBezTo>
                      <a:pt x="50" y="39"/>
                      <a:pt x="42" y="36"/>
                      <a:pt x="40" y="35"/>
                    </a:cubicBezTo>
                    <a:cubicBezTo>
                      <a:pt x="38" y="34"/>
                      <a:pt x="36" y="32"/>
                      <a:pt x="35" y="30"/>
                    </a:cubicBezTo>
                    <a:cubicBezTo>
                      <a:pt x="32" y="26"/>
                      <a:pt x="33" y="20"/>
                      <a:pt x="38" y="17"/>
                    </a:cubicBezTo>
                    <a:cubicBezTo>
                      <a:pt x="40" y="15"/>
                      <a:pt x="43" y="13"/>
                      <a:pt x="47" y="13"/>
                    </a:cubicBezTo>
                    <a:cubicBezTo>
                      <a:pt x="47" y="9"/>
                      <a:pt x="47" y="9"/>
                      <a:pt x="47" y="9"/>
                    </a:cubicBezTo>
                    <a:cubicBezTo>
                      <a:pt x="47" y="8"/>
                      <a:pt x="48" y="8"/>
                      <a:pt x="49" y="8"/>
                    </a:cubicBezTo>
                    <a:cubicBezTo>
                      <a:pt x="54" y="8"/>
                      <a:pt x="54" y="8"/>
                      <a:pt x="54" y="8"/>
                    </a:cubicBezTo>
                    <a:cubicBezTo>
                      <a:pt x="54" y="8"/>
                      <a:pt x="55" y="8"/>
                      <a:pt x="55" y="9"/>
                    </a:cubicBezTo>
                    <a:cubicBezTo>
                      <a:pt x="55" y="13"/>
                      <a:pt x="55" y="13"/>
                      <a:pt x="55" y="13"/>
                    </a:cubicBezTo>
                    <a:cubicBezTo>
                      <a:pt x="56" y="13"/>
                      <a:pt x="57" y="13"/>
                      <a:pt x="58" y="13"/>
                    </a:cubicBezTo>
                    <a:cubicBezTo>
                      <a:pt x="62" y="14"/>
                      <a:pt x="66" y="16"/>
                      <a:pt x="69" y="19"/>
                    </a:cubicBezTo>
                    <a:cubicBezTo>
                      <a:pt x="69" y="20"/>
                      <a:pt x="69" y="21"/>
                      <a:pt x="68" y="22"/>
                    </a:cubicBezTo>
                    <a:cubicBezTo>
                      <a:pt x="68" y="24"/>
                      <a:pt x="66" y="25"/>
                      <a:pt x="64" y="25"/>
                    </a:cubicBezTo>
                    <a:cubicBezTo>
                      <a:pt x="63" y="25"/>
                      <a:pt x="62" y="25"/>
                      <a:pt x="61" y="24"/>
                    </a:cubicBezTo>
                    <a:cubicBezTo>
                      <a:pt x="61" y="24"/>
                      <a:pt x="61" y="24"/>
                      <a:pt x="61" y="23"/>
                    </a:cubicBezTo>
                    <a:cubicBezTo>
                      <a:pt x="61" y="23"/>
                      <a:pt x="61" y="23"/>
                      <a:pt x="61" y="23"/>
                    </a:cubicBezTo>
                    <a:cubicBezTo>
                      <a:pt x="61" y="23"/>
                      <a:pt x="60" y="23"/>
                      <a:pt x="60" y="23"/>
                    </a:cubicBezTo>
                    <a:cubicBezTo>
                      <a:pt x="59" y="22"/>
                      <a:pt x="57" y="21"/>
                      <a:pt x="56" y="20"/>
                    </a:cubicBezTo>
                    <a:cubicBezTo>
                      <a:pt x="54" y="20"/>
                      <a:pt x="53" y="20"/>
                      <a:pt x="51" y="20"/>
                    </a:cubicBezTo>
                    <a:cubicBezTo>
                      <a:pt x="49" y="20"/>
                      <a:pt x="47" y="20"/>
                      <a:pt x="45" y="22"/>
                    </a:cubicBezTo>
                    <a:cubicBezTo>
                      <a:pt x="43" y="23"/>
                      <a:pt x="43" y="25"/>
                      <a:pt x="44" y="27"/>
                    </a:cubicBezTo>
                    <a:cubicBezTo>
                      <a:pt x="45" y="28"/>
                      <a:pt x="46" y="29"/>
                      <a:pt x="48" y="30"/>
                    </a:cubicBezTo>
                    <a:cubicBezTo>
                      <a:pt x="48" y="30"/>
                      <a:pt x="48" y="30"/>
                      <a:pt x="48" y="30"/>
                    </a:cubicBezTo>
                    <a:cubicBezTo>
                      <a:pt x="49" y="30"/>
                      <a:pt x="52" y="31"/>
                      <a:pt x="54" y="32"/>
                    </a:cubicBezTo>
                    <a:cubicBezTo>
                      <a:pt x="55" y="32"/>
                      <a:pt x="55" y="32"/>
                      <a:pt x="55" y="32"/>
                    </a:cubicBezTo>
                    <a:cubicBezTo>
                      <a:pt x="60" y="34"/>
                      <a:pt x="68" y="37"/>
                      <a:pt x="70" y="42"/>
                    </a:cubicBezTo>
                    <a:cubicBezTo>
                      <a:pt x="72" y="46"/>
                      <a:pt x="70" y="51"/>
                      <a:pt x="66" y="54"/>
                    </a:cubicBezTo>
                    <a:cubicBezTo>
                      <a:pt x="63" y="56"/>
                      <a:pt x="59" y="57"/>
                      <a:pt x="55" y="58"/>
                    </a:cubicBezTo>
                    <a:cubicBezTo>
                      <a:pt x="55" y="62"/>
                      <a:pt x="55" y="62"/>
                      <a:pt x="55" y="62"/>
                    </a:cubicBezTo>
                    <a:cubicBezTo>
                      <a:pt x="55" y="62"/>
                      <a:pt x="54" y="63"/>
                      <a:pt x="54" y="63"/>
                    </a:cubicBezTo>
                    <a:cubicBezTo>
                      <a:pt x="49" y="63"/>
                      <a:pt x="49" y="63"/>
                      <a:pt x="49" y="63"/>
                    </a:cubicBezTo>
                    <a:cubicBezTo>
                      <a:pt x="48" y="63"/>
                      <a:pt x="47" y="62"/>
                      <a:pt x="47" y="62"/>
                    </a:cubicBezTo>
                    <a:cubicBezTo>
                      <a:pt x="47" y="57"/>
                      <a:pt x="47" y="57"/>
                      <a:pt x="47" y="57"/>
                    </a:cubicBezTo>
                    <a:cubicBezTo>
                      <a:pt x="42" y="57"/>
                      <a:pt x="36" y="55"/>
                      <a:pt x="33" y="51"/>
                    </a:cubicBezTo>
                    <a:cubicBezTo>
                      <a:pt x="33" y="50"/>
                      <a:pt x="33" y="49"/>
                      <a:pt x="33" y="48"/>
                    </a:cubicBezTo>
                    <a:cubicBezTo>
                      <a:pt x="34" y="46"/>
                      <a:pt x="36" y="45"/>
                      <a:pt x="38" y="45"/>
                    </a:cubicBezTo>
                    <a:cubicBezTo>
                      <a:pt x="39" y="45"/>
                      <a:pt x="40" y="46"/>
                      <a:pt x="41" y="46"/>
                    </a:cubicBezTo>
                    <a:cubicBezTo>
                      <a:pt x="41" y="46"/>
                      <a:pt x="41" y="47"/>
                      <a:pt x="41" y="47"/>
                    </a:cubicBezTo>
                    <a:cubicBezTo>
                      <a:pt x="41" y="47"/>
                      <a:pt x="41" y="47"/>
                      <a:pt x="41" y="47"/>
                    </a:cubicBezTo>
                    <a:cubicBezTo>
                      <a:pt x="41" y="47"/>
                      <a:pt x="41" y="47"/>
                      <a:pt x="41" y="47"/>
                    </a:cubicBezTo>
                    <a:cubicBezTo>
                      <a:pt x="41" y="47"/>
                      <a:pt x="41" y="47"/>
                      <a:pt x="42" y="47"/>
                    </a:cubicBezTo>
                    <a:cubicBezTo>
                      <a:pt x="43" y="48"/>
                      <a:pt x="45" y="49"/>
                      <a:pt x="46" y="49"/>
                    </a:cubicBezTo>
                    <a:cubicBezTo>
                      <a:pt x="48" y="50"/>
                      <a:pt x="51" y="51"/>
                      <a:pt x="53" y="51"/>
                    </a:cubicBezTo>
                    <a:cubicBezTo>
                      <a:pt x="55" y="51"/>
                      <a:pt x="57" y="50"/>
                      <a:pt x="59" y="49"/>
                    </a:cubicBezTo>
                    <a:cubicBezTo>
                      <a:pt x="60" y="48"/>
                      <a:pt x="61" y="46"/>
                      <a:pt x="60" y="44"/>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64" name="Freeform 95"/>
              <p:cNvSpPr/>
              <p:nvPr/>
            </p:nvSpPr>
            <p:spPr bwMode="auto">
              <a:xfrm>
                <a:off x="6386513" y="3841751"/>
                <a:ext cx="482600" cy="101600"/>
              </a:xfrm>
              <a:custGeom>
                <a:avLst/>
                <a:gdLst>
                  <a:gd name="T0" fmla="*/ 125 w 128"/>
                  <a:gd name="T1" fmla="*/ 0 h 27"/>
                  <a:gd name="T2" fmla="*/ 70 w 128"/>
                  <a:gd name="T3" fmla="*/ 0 h 27"/>
                  <a:gd name="T4" fmla="*/ 64 w 128"/>
                  <a:gd name="T5" fmla="*/ 0 h 27"/>
                  <a:gd name="T6" fmla="*/ 58 w 128"/>
                  <a:gd name="T7" fmla="*/ 0 h 27"/>
                  <a:gd name="T8" fmla="*/ 3 w 128"/>
                  <a:gd name="T9" fmla="*/ 0 h 27"/>
                  <a:gd name="T10" fmla="*/ 2 w 128"/>
                  <a:gd name="T11" fmla="*/ 4 h 27"/>
                  <a:gd name="T12" fmla="*/ 19 w 128"/>
                  <a:gd name="T13" fmla="*/ 21 h 27"/>
                  <a:gd name="T14" fmla="*/ 64 w 128"/>
                  <a:gd name="T15" fmla="*/ 27 h 27"/>
                  <a:gd name="T16" fmla="*/ 109 w 128"/>
                  <a:gd name="T17" fmla="*/ 21 h 27"/>
                  <a:gd name="T18" fmla="*/ 126 w 128"/>
                  <a:gd name="T19" fmla="*/ 4 h 27"/>
                  <a:gd name="T20" fmla="*/ 125 w 128"/>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 h="27">
                    <a:moveTo>
                      <a:pt x="125" y="0"/>
                    </a:moveTo>
                    <a:cubicBezTo>
                      <a:pt x="70" y="0"/>
                      <a:pt x="70" y="0"/>
                      <a:pt x="70" y="0"/>
                    </a:cubicBezTo>
                    <a:cubicBezTo>
                      <a:pt x="68" y="0"/>
                      <a:pt x="65" y="0"/>
                      <a:pt x="64" y="0"/>
                    </a:cubicBezTo>
                    <a:cubicBezTo>
                      <a:pt x="63" y="0"/>
                      <a:pt x="61" y="0"/>
                      <a:pt x="58" y="0"/>
                    </a:cubicBezTo>
                    <a:cubicBezTo>
                      <a:pt x="3" y="0"/>
                      <a:pt x="3" y="0"/>
                      <a:pt x="3" y="0"/>
                    </a:cubicBezTo>
                    <a:cubicBezTo>
                      <a:pt x="1" y="0"/>
                      <a:pt x="0" y="2"/>
                      <a:pt x="2" y="4"/>
                    </a:cubicBezTo>
                    <a:cubicBezTo>
                      <a:pt x="2" y="4"/>
                      <a:pt x="17" y="19"/>
                      <a:pt x="19" y="21"/>
                    </a:cubicBezTo>
                    <a:cubicBezTo>
                      <a:pt x="19" y="21"/>
                      <a:pt x="24" y="27"/>
                      <a:pt x="64" y="27"/>
                    </a:cubicBezTo>
                    <a:cubicBezTo>
                      <a:pt x="103" y="27"/>
                      <a:pt x="109" y="21"/>
                      <a:pt x="109" y="21"/>
                    </a:cubicBezTo>
                    <a:cubicBezTo>
                      <a:pt x="111" y="19"/>
                      <a:pt x="126" y="4"/>
                      <a:pt x="126" y="4"/>
                    </a:cubicBezTo>
                    <a:cubicBezTo>
                      <a:pt x="128" y="2"/>
                      <a:pt x="127" y="0"/>
                      <a:pt x="125" y="0"/>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65" name="Freeform 96"/>
              <p:cNvSpPr/>
              <p:nvPr/>
            </p:nvSpPr>
            <p:spPr bwMode="auto">
              <a:xfrm>
                <a:off x="6194426" y="2967038"/>
                <a:ext cx="498475" cy="458788"/>
              </a:xfrm>
              <a:custGeom>
                <a:avLst/>
                <a:gdLst>
                  <a:gd name="T0" fmla="*/ 99 w 132"/>
                  <a:gd name="T1" fmla="*/ 72 h 121"/>
                  <a:gd name="T2" fmla="*/ 110 w 132"/>
                  <a:gd name="T3" fmla="*/ 86 h 121"/>
                  <a:gd name="T4" fmla="*/ 111 w 132"/>
                  <a:gd name="T5" fmla="*/ 87 h 121"/>
                  <a:gd name="T6" fmla="*/ 111 w 132"/>
                  <a:gd name="T7" fmla="*/ 90 h 121"/>
                  <a:gd name="T8" fmla="*/ 99 w 132"/>
                  <a:gd name="T9" fmla="*/ 120 h 121"/>
                  <a:gd name="T10" fmla="*/ 100 w 132"/>
                  <a:gd name="T11" fmla="*/ 120 h 121"/>
                  <a:gd name="T12" fmla="*/ 101 w 132"/>
                  <a:gd name="T13" fmla="*/ 121 h 121"/>
                  <a:gd name="T14" fmla="*/ 102 w 132"/>
                  <a:gd name="T15" fmla="*/ 120 h 121"/>
                  <a:gd name="T16" fmla="*/ 108 w 132"/>
                  <a:gd name="T17" fmla="*/ 117 h 121"/>
                  <a:gd name="T18" fmla="*/ 114 w 132"/>
                  <a:gd name="T19" fmla="*/ 102 h 121"/>
                  <a:gd name="T20" fmla="*/ 115 w 132"/>
                  <a:gd name="T21" fmla="*/ 102 h 121"/>
                  <a:gd name="T22" fmla="*/ 116 w 132"/>
                  <a:gd name="T23" fmla="*/ 102 h 121"/>
                  <a:gd name="T24" fmla="*/ 121 w 132"/>
                  <a:gd name="T25" fmla="*/ 114 h 121"/>
                  <a:gd name="T26" fmla="*/ 123 w 132"/>
                  <a:gd name="T27" fmla="*/ 117 h 121"/>
                  <a:gd name="T28" fmla="*/ 128 w 132"/>
                  <a:gd name="T29" fmla="*/ 120 h 121"/>
                  <a:gd name="T30" fmla="*/ 130 w 132"/>
                  <a:gd name="T31" fmla="*/ 121 h 121"/>
                  <a:gd name="T32" fmla="*/ 131 w 132"/>
                  <a:gd name="T33" fmla="*/ 121 h 121"/>
                  <a:gd name="T34" fmla="*/ 132 w 132"/>
                  <a:gd name="T35" fmla="*/ 120 h 121"/>
                  <a:gd name="T36" fmla="*/ 128 w 132"/>
                  <a:gd name="T37" fmla="*/ 111 h 121"/>
                  <a:gd name="T38" fmla="*/ 119 w 132"/>
                  <a:gd name="T39" fmla="*/ 90 h 121"/>
                  <a:gd name="T40" fmla="*/ 119 w 132"/>
                  <a:gd name="T41" fmla="*/ 88 h 121"/>
                  <a:gd name="T42" fmla="*/ 131 w 132"/>
                  <a:gd name="T43" fmla="*/ 78 h 121"/>
                  <a:gd name="T44" fmla="*/ 128 w 132"/>
                  <a:gd name="T45" fmla="*/ 76 h 121"/>
                  <a:gd name="T46" fmla="*/ 119 w 132"/>
                  <a:gd name="T47" fmla="*/ 82 h 121"/>
                  <a:gd name="T48" fmla="*/ 119 w 132"/>
                  <a:gd name="T49" fmla="*/ 81 h 121"/>
                  <a:gd name="T50" fmla="*/ 115 w 132"/>
                  <a:gd name="T51" fmla="*/ 77 h 121"/>
                  <a:gd name="T52" fmla="*/ 112 w 132"/>
                  <a:gd name="T53" fmla="*/ 80 h 121"/>
                  <a:gd name="T54" fmla="*/ 106 w 132"/>
                  <a:gd name="T55" fmla="*/ 66 h 121"/>
                  <a:gd name="T56" fmla="*/ 0 w 132"/>
                  <a:gd name="T57" fmla="*/ 0 h 121"/>
                  <a:gd name="T58" fmla="*/ 0 w 132"/>
                  <a:gd name="T59" fmla="*/ 23 h 121"/>
                  <a:gd name="T60" fmla="*/ 99 w 132"/>
                  <a:gd name="T61" fmla="*/ 7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2" h="121">
                    <a:moveTo>
                      <a:pt x="99" y="72"/>
                    </a:moveTo>
                    <a:cubicBezTo>
                      <a:pt x="99" y="72"/>
                      <a:pt x="100" y="81"/>
                      <a:pt x="110" y="86"/>
                    </a:cubicBezTo>
                    <a:cubicBezTo>
                      <a:pt x="110" y="86"/>
                      <a:pt x="111" y="86"/>
                      <a:pt x="111" y="87"/>
                    </a:cubicBezTo>
                    <a:cubicBezTo>
                      <a:pt x="111" y="90"/>
                      <a:pt x="111" y="90"/>
                      <a:pt x="111" y="90"/>
                    </a:cubicBezTo>
                    <a:cubicBezTo>
                      <a:pt x="107" y="100"/>
                      <a:pt x="103" y="110"/>
                      <a:pt x="99" y="120"/>
                    </a:cubicBezTo>
                    <a:cubicBezTo>
                      <a:pt x="99" y="120"/>
                      <a:pt x="100" y="120"/>
                      <a:pt x="100" y="120"/>
                    </a:cubicBezTo>
                    <a:cubicBezTo>
                      <a:pt x="100" y="121"/>
                      <a:pt x="101" y="121"/>
                      <a:pt x="101" y="121"/>
                    </a:cubicBezTo>
                    <a:cubicBezTo>
                      <a:pt x="101" y="121"/>
                      <a:pt x="102" y="120"/>
                      <a:pt x="102" y="120"/>
                    </a:cubicBezTo>
                    <a:cubicBezTo>
                      <a:pt x="103" y="119"/>
                      <a:pt x="104" y="117"/>
                      <a:pt x="108" y="117"/>
                    </a:cubicBezTo>
                    <a:cubicBezTo>
                      <a:pt x="110" y="112"/>
                      <a:pt x="112" y="107"/>
                      <a:pt x="114" y="102"/>
                    </a:cubicBezTo>
                    <a:cubicBezTo>
                      <a:pt x="114" y="102"/>
                      <a:pt x="115" y="102"/>
                      <a:pt x="115" y="102"/>
                    </a:cubicBezTo>
                    <a:cubicBezTo>
                      <a:pt x="115" y="102"/>
                      <a:pt x="116" y="102"/>
                      <a:pt x="116" y="102"/>
                    </a:cubicBezTo>
                    <a:cubicBezTo>
                      <a:pt x="118" y="106"/>
                      <a:pt x="120" y="110"/>
                      <a:pt x="121" y="114"/>
                    </a:cubicBezTo>
                    <a:cubicBezTo>
                      <a:pt x="122" y="115"/>
                      <a:pt x="122" y="116"/>
                      <a:pt x="123" y="117"/>
                    </a:cubicBezTo>
                    <a:cubicBezTo>
                      <a:pt x="127" y="117"/>
                      <a:pt x="128" y="119"/>
                      <a:pt x="128" y="120"/>
                    </a:cubicBezTo>
                    <a:cubicBezTo>
                      <a:pt x="129" y="120"/>
                      <a:pt x="129" y="121"/>
                      <a:pt x="130" y="121"/>
                    </a:cubicBezTo>
                    <a:cubicBezTo>
                      <a:pt x="130" y="121"/>
                      <a:pt x="130" y="121"/>
                      <a:pt x="131" y="121"/>
                    </a:cubicBezTo>
                    <a:cubicBezTo>
                      <a:pt x="131" y="120"/>
                      <a:pt x="132" y="120"/>
                      <a:pt x="132" y="120"/>
                    </a:cubicBezTo>
                    <a:cubicBezTo>
                      <a:pt x="131" y="117"/>
                      <a:pt x="129" y="114"/>
                      <a:pt x="128" y="111"/>
                    </a:cubicBezTo>
                    <a:cubicBezTo>
                      <a:pt x="124" y="102"/>
                      <a:pt x="120" y="94"/>
                      <a:pt x="119" y="90"/>
                    </a:cubicBezTo>
                    <a:cubicBezTo>
                      <a:pt x="119" y="88"/>
                      <a:pt x="119" y="88"/>
                      <a:pt x="119" y="88"/>
                    </a:cubicBezTo>
                    <a:cubicBezTo>
                      <a:pt x="127" y="87"/>
                      <a:pt x="131" y="80"/>
                      <a:pt x="131" y="78"/>
                    </a:cubicBezTo>
                    <a:cubicBezTo>
                      <a:pt x="132" y="75"/>
                      <a:pt x="128" y="76"/>
                      <a:pt x="128" y="76"/>
                    </a:cubicBezTo>
                    <a:cubicBezTo>
                      <a:pt x="128" y="76"/>
                      <a:pt x="126" y="82"/>
                      <a:pt x="119" y="82"/>
                    </a:cubicBezTo>
                    <a:cubicBezTo>
                      <a:pt x="119" y="81"/>
                      <a:pt x="119" y="81"/>
                      <a:pt x="119" y="81"/>
                    </a:cubicBezTo>
                    <a:cubicBezTo>
                      <a:pt x="119" y="79"/>
                      <a:pt x="117" y="77"/>
                      <a:pt x="115" y="77"/>
                    </a:cubicBezTo>
                    <a:cubicBezTo>
                      <a:pt x="113" y="77"/>
                      <a:pt x="112" y="78"/>
                      <a:pt x="112" y="80"/>
                    </a:cubicBezTo>
                    <a:cubicBezTo>
                      <a:pt x="105" y="75"/>
                      <a:pt x="106" y="66"/>
                      <a:pt x="106" y="66"/>
                    </a:cubicBezTo>
                    <a:cubicBezTo>
                      <a:pt x="67" y="28"/>
                      <a:pt x="21" y="8"/>
                      <a:pt x="0" y="0"/>
                    </a:cubicBezTo>
                    <a:cubicBezTo>
                      <a:pt x="0" y="23"/>
                      <a:pt x="0" y="23"/>
                      <a:pt x="0" y="23"/>
                    </a:cubicBezTo>
                    <a:cubicBezTo>
                      <a:pt x="94" y="56"/>
                      <a:pt x="99" y="72"/>
                      <a:pt x="99" y="72"/>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grpSp>
        <p:nvGrpSpPr>
          <p:cNvPr id="168" name="组合 167"/>
          <p:cNvGrpSpPr/>
          <p:nvPr/>
        </p:nvGrpSpPr>
        <p:grpSpPr>
          <a:xfrm>
            <a:off x="1255784" y="4084748"/>
            <a:ext cx="10413136" cy="1754326"/>
            <a:chOff x="2316822" y="1502611"/>
            <a:chExt cx="3546717" cy="1754326"/>
          </a:xfrm>
        </p:grpSpPr>
        <p:sp>
          <p:nvSpPr>
            <p:cNvPr id="169" name="矩形 168"/>
            <p:cNvSpPr/>
            <p:nvPr/>
          </p:nvSpPr>
          <p:spPr>
            <a:xfrm>
              <a:off x="2316822" y="1524775"/>
              <a:ext cx="739221" cy="707886"/>
            </a:xfrm>
            <a:prstGeom prst="rect">
              <a:avLst/>
            </a:prstGeom>
          </p:spPr>
          <p:txBody>
            <a:bodyPr wrap="square">
              <a:spAutoFit/>
            </a:bodyPr>
            <a:lstStyle/>
            <a:p>
              <a:r>
                <a:rPr lang="zh-CN" altLang="en-US" sz="20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经典</a:t>
              </a:r>
              <a:r>
                <a:rPr lang="en-US" altLang="zh-CN" sz="20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IM</a:t>
              </a:r>
              <a:r>
                <a:rPr lang="zh-CN" altLang="en-US" sz="20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问题的限制</a:t>
              </a:r>
              <a:endParaRPr lang="zh-CN" altLang="en-US" sz="20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70" name="矩形 169"/>
            <p:cNvSpPr/>
            <p:nvPr/>
          </p:nvSpPr>
          <p:spPr>
            <a:xfrm>
              <a:off x="2993266" y="1502611"/>
              <a:ext cx="2870273" cy="1754326"/>
            </a:xfrm>
            <a:prstGeom prst="rect">
              <a:avLst/>
            </a:prstGeom>
          </p:spPr>
          <p:txBody>
            <a:bodyPr wrap="square" anchor="ctr">
              <a:spAutoFit/>
            </a:bodyPr>
            <a:lstStyle/>
            <a:p>
              <a:r>
                <a:rPr lang="zh-CN" altLang="en-US"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现有的研究大都是基于普通的社交网络，没有利用社交网络中更多的用户信息，比如用户偏好，签到信息，地理位置等。</a:t>
              </a:r>
              <a:endParaRPr lang="en-US" altLang="zh-CN"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r>
                <a:rPr lang="zh-CN" altLang="en-US"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除此之外，现有研究大都局限于单个</a:t>
              </a:r>
              <a:r>
                <a:rPr lang="zh-CN" altLang="en-US"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网络。当用户积极参与多个网络时，他</a:t>
              </a:r>
              <a:r>
                <a:rPr lang="en-US" altLang="zh-CN"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她可以起到一个转发的作用，同时将信息传播到多个社交网络。如果我们仅仅单独考虑每个网络会大大低估一些用户的影响力</a:t>
              </a:r>
              <a:r>
                <a:rPr lang="zh-CN" altLang="en-US"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endParaRPr lang="en-US" altLang="zh-CN"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2" name="矩形 1"/>
          <p:cNvSpPr/>
          <p:nvPr/>
        </p:nvSpPr>
        <p:spPr>
          <a:xfrm>
            <a:off x="3233927" y="865162"/>
            <a:ext cx="8624300" cy="1477328"/>
          </a:xfrm>
          <a:prstGeom prst="rect">
            <a:avLst/>
          </a:prstGeom>
        </p:spPr>
        <p:txBody>
          <a:bodyPr wrap="square">
            <a:spAutoFit/>
          </a:bodyPr>
          <a:lstStyle/>
          <a:p>
            <a:r>
              <a:rPr lang="zh-CN" altLang="en-US"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近年来，随着社交网络的兴起，其在信息传播中所扮演的角色也愈加重要。我们发现越来越多的人喜欢在网络上公开他们的观点或想法。用户参与和信息共享的结合使得在线社交网络能够将信息传播到更多的人，并且传播速度甚至比大众媒体更快</a:t>
            </a:r>
            <a:r>
              <a:rPr lang="zh-CN" altLang="en-US"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r>
              <a:rPr lang="zh-CN" altLang="en-US"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异构社交网络的兴起使得我们可以获得更多信息，比如地理位置等。</a:t>
            </a:r>
            <a:endParaRPr lang="en-US" altLang="zh-CN"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endParaRPr lang="en-US" altLang="zh-CN"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800"/>
                            </p:stCondLst>
                            <p:childTnLst>
                              <p:par>
                                <p:cTn id="29" presetID="45" presetClass="entr" presetSubtype="0" fill="hold" nodeType="afterEffect">
                                  <p:stCondLst>
                                    <p:cond delay="0"/>
                                  </p:stCondLst>
                                  <p:childTnLst>
                                    <p:set>
                                      <p:cBhvr>
                                        <p:cTn id="30" dur="1" fill="hold">
                                          <p:stCondLst>
                                            <p:cond delay="0"/>
                                          </p:stCondLst>
                                        </p:cTn>
                                        <p:tgtEl>
                                          <p:spTgt spid="107"/>
                                        </p:tgtEl>
                                        <p:attrNameLst>
                                          <p:attrName>style.visibility</p:attrName>
                                        </p:attrNameLst>
                                      </p:cBhvr>
                                      <p:to>
                                        <p:strVal val="visible"/>
                                      </p:to>
                                    </p:set>
                                    <p:animEffect transition="in" filter="fade">
                                      <p:cBhvr>
                                        <p:cTn id="31" dur="750"/>
                                        <p:tgtEl>
                                          <p:spTgt spid="107"/>
                                        </p:tgtEl>
                                      </p:cBhvr>
                                    </p:animEffect>
                                    <p:anim calcmode="lin" valueType="num">
                                      <p:cBhvr>
                                        <p:cTn id="32" dur="750" fill="hold"/>
                                        <p:tgtEl>
                                          <p:spTgt spid="107"/>
                                        </p:tgtEl>
                                        <p:attrNameLst>
                                          <p:attrName>ppt_w</p:attrName>
                                        </p:attrNameLst>
                                      </p:cBhvr>
                                      <p:tavLst>
                                        <p:tav tm="0" fmla="#ppt_w*sin(2.5*pi*$)">
                                          <p:val>
                                            <p:fltVal val="0"/>
                                          </p:val>
                                        </p:tav>
                                        <p:tav tm="100000">
                                          <p:val>
                                            <p:fltVal val="1"/>
                                          </p:val>
                                        </p:tav>
                                      </p:tavLst>
                                    </p:anim>
                                    <p:anim calcmode="lin" valueType="num">
                                      <p:cBhvr>
                                        <p:cTn id="33" dur="750" fill="hold"/>
                                        <p:tgtEl>
                                          <p:spTgt spid="107"/>
                                        </p:tgtEl>
                                        <p:attrNameLst>
                                          <p:attrName>ppt_h</p:attrName>
                                        </p:attrNameLst>
                                      </p:cBhvr>
                                      <p:tavLst>
                                        <p:tav tm="0">
                                          <p:val>
                                            <p:strVal val="#ppt_h"/>
                                          </p:val>
                                        </p:tav>
                                        <p:tav tm="100000">
                                          <p:val>
                                            <p:strVal val="#ppt_h"/>
                                          </p:val>
                                        </p:tav>
                                      </p:tavLst>
                                    </p:anim>
                                  </p:childTnLst>
                                </p:cTn>
                              </p:par>
                              <p:par>
                                <p:cTn id="34" presetID="2" presetClass="entr" presetSubtype="2" fill="hold" nodeType="withEffect">
                                  <p:stCondLst>
                                    <p:cond delay="750"/>
                                  </p:stCondLst>
                                  <p:childTnLst>
                                    <p:set>
                                      <p:cBhvr>
                                        <p:cTn id="35" dur="1" fill="hold">
                                          <p:stCondLst>
                                            <p:cond delay="0"/>
                                          </p:stCondLst>
                                        </p:cTn>
                                        <p:tgtEl>
                                          <p:spTgt spid="126"/>
                                        </p:tgtEl>
                                        <p:attrNameLst>
                                          <p:attrName>style.visibility</p:attrName>
                                        </p:attrNameLst>
                                      </p:cBhvr>
                                      <p:to>
                                        <p:strVal val="visible"/>
                                      </p:to>
                                    </p:set>
                                    <p:anim calcmode="lin" valueType="num">
                                      <p:cBhvr additive="base">
                                        <p:cTn id="36" dur="500" fill="hold"/>
                                        <p:tgtEl>
                                          <p:spTgt spid="126"/>
                                        </p:tgtEl>
                                        <p:attrNameLst>
                                          <p:attrName>ppt_x</p:attrName>
                                        </p:attrNameLst>
                                      </p:cBhvr>
                                      <p:tavLst>
                                        <p:tav tm="0">
                                          <p:val>
                                            <p:strVal val="1+#ppt_w/2"/>
                                          </p:val>
                                        </p:tav>
                                        <p:tav tm="100000">
                                          <p:val>
                                            <p:strVal val="#ppt_x"/>
                                          </p:val>
                                        </p:tav>
                                      </p:tavLst>
                                    </p:anim>
                                    <p:anim calcmode="lin" valueType="num">
                                      <p:cBhvr additive="base">
                                        <p:cTn id="37" dur="500" fill="hold"/>
                                        <p:tgtEl>
                                          <p:spTgt spid="126"/>
                                        </p:tgtEl>
                                        <p:attrNameLst>
                                          <p:attrName>ppt_y</p:attrName>
                                        </p:attrNameLst>
                                      </p:cBhvr>
                                      <p:tavLst>
                                        <p:tav tm="0">
                                          <p:val>
                                            <p:strVal val="#ppt_y"/>
                                          </p:val>
                                        </p:tav>
                                        <p:tav tm="100000">
                                          <p:val>
                                            <p:strVal val="#ppt_y"/>
                                          </p:val>
                                        </p:tav>
                                      </p:tavLst>
                                    </p:anim>
                                  </p:childTnLst>
                                </p:cTn>
                              </p:par>
                            </p:childTnLst>
                          </p:cTn>
                        </p:par>
                        <p:par>
                          <p:cTn id="38" fill="hold">
                            <p:stCondLst>
                              <p:cond delay="2050"/>
                            </p:stCondLst>
                            <p:childTnLst>
                              <p:par>
                                <p:cTn id="39" presetID="45" presetClass="entr" presetSubtype="0" fill="hold" nodeType="afterEffect">
                                  <p:stCondLst>
                                    <p:cond delay="0"/>
                                  </p:stCondLst>
                                  <p:childTnLst>
                                    <p:set>
                                      <p:cBhvr>
                                        <p:cTn id="40" dur="1" fill="hold">
                                          <p:stCondLst>
                                            <p:cond delay="0"/>
                                          </p:stCondLst>
                                        </p:cTn>
                                        <p:tgtEl>
                                          <p:spTgt spid="129"/>
                                        </p:tgtEl>
                                        <p:attrNameLst>
                                          <p:attrName>style.visibility</p:attrName>
                                        </p:attrNameLst>
                                      </p:cBhvr>
                                      <p:to>
                                        <p:strVal val="visible"/>
                                      </p:to>
                                    </p:set>
                                    <p:animEffect transition="in" filter="fade">
                                      <p:cBhvr>
                                        <p:cTn id="41" dur="750"/>
                                        <p:tgtEl>
                                          <p:spTgt spid="129"/>
                                        </p:tgtEl>
                                      </p:cBhvr>
                                    </p:animEffect>
                                    <p:anim calcmode="lin" valueType="num">
                                      <p:cBhvr>
                                        <p:cTn id="42" dur="750" fill="hold"/>
                                        <p:tgtEl>
                                          <p:spTgt spid="129"/>
                                        </p:tgtEl>
                                        <p:attrNameLst>
                                          <p:attrName>ppt_w</p:attrName>
                                        </p:attrNameLst>
                                      </p:cBhvr>
                                      <p:tavLst>
                                        <p:tav tm="0" fmla="#ppt_w*sin(2.5*pi*$)">
                                          <p:val>
                                            <p:fltVal val="0"/>
                                          </p:val>
                                        </p:tav>
                                        <p:tav tm="100000">
                                          <p:val>
                                            <p:fltVal val="1"/>
                                          </p:val>
                                        </p:tav>
                                      </p:tavLst>
                                    </p:anim>
                                    <p:anim calcmode="lin" valueType="num">
                                      <p:cBhvr>
                                        <p:cTn id="43" dur="750" fill="hold"/>
                                        <p:tgtEl>
                                          <p:spTgt spid="129"/>
                                        </p:tgtEl>
                                        <p:attrNameLst>
                                          <p:attrName>ppt_h</p:attrName>
                                        </p:attrNameLst>
                                      </p:cBhvr>
                                      <p:tavLst>
                                        <p:tav tm="0">
                                          <p:val>
                                            <p:strVal val="#ppt_h"/>
                                          </p:val>
                                        </p:tav>
                                        <p:tav tm="100000">
                                          <p:val>
                                            <p:strVal val="#ppt_h"/>
                                          </p:val>
                                        </p:tav>
                                      </p:tavLst>
                                    </p:anim>
                                  </p:childTnLst>
                                </p:cTn>
                              </p:par>
                              <p:par>
                                <p:cTn id="44" presetID="2" presetClass="entr" presetSubtype="2" fill="hold" nodeType="withEffect">
                                  <p:stCondLst>
                                    <p:cond delay="750"/>
                                  </p:stCondLst>
                                  <p:childTnLst>
                                    <p:set>
                                      <p:cBhvr>
                                        <p:cTn id="45" dur="1" fill="hold">
                                          <p:stCondLst>
                                            <p:cond delay="0"/>
                                          </p:stCondLst>
                                        </p:cTn>
                                        <p:tgtEl>
                                          <p:spTgt spid="148"/>
                                        </p:tgtEl>
                                        <p:attrNameLst>
                                          <p:attrName>style.visibility</p:attrName>
                                        </p:attrNameLst>
                                      </p:cBhvr>
                                      <p:to>
                                        <p:strVal val="visible"/>
                                      </p:to>
                                    </p:set>
                                    <p:anim calcmode="lin" valueType="num">
                                      <p:cBhvr additive="base">
                                        <p:cTn id="46" dur="500" fill="hold"/>
                                        <p:tgtEl>
                                          <p:spTgt spid="148"/>
                                        </p:tgtEl>
                                        <p:attrNameLst>
                                          <p:attrName>ppt_x</p:attrName>
                                        </p:attrNameLst>
                                      </p:cBhvr>
                                      <p:tavLst>
                                        <p:tav tm="0">
                                          <p:val>
                                            <p:strVal val="1+#ppt_w/2"/>
                                          </p:val>
                                        </p:tav>
                                        <p:tav tm="100000">
                                          <p:val>
                                            <p:strVal val="#ppt_x"/>
                                          </p:val>
                                        </p:tav>
                                      </p:tavLst>
                                    </p:anim>
                                    <p:anim calcmode="lin" valueType="num">
                                      <p:cBhvr additive="base">
                                        <p:cTn id="47" dur="500" fill="hold"/>
                                        <p:tgtEl>
                                          <p:spTgt spid="148"/>
                                        </p:tgtEl>
                                        <p:attrNameLst>
                                          <p:attrName>ppt_y</p:attrName>
                                        </p:attrNameLst>
                                      </p:cBhvr>
                                      <p:tavLst>
                                        <p:tav tm="0">
                                          <p:val>
                                            <p:strVal val="#ppt_y"/>
                                          </p:val>
                                        </p:tav>
                                        <p:tav tm="100000">
                                          <p:val>
                                            <p:strVal val="#ppt_y"/>
                                          </p:val>
                                        </p:tav>
                                      </p:tavLst>
                                    </p:anim>
                                  </p:childTnLst>
                                </p:cTn>
                              </p:par>
                            </p:childTnLst>
                          </p:cTn>
                        </p:par>
                        <p:par>
                          <p:cTn id="48" fill="hold">
                            <p:stCondLst>
                              <p:cond delay="3300"/>
                            </p:stCondLst>
                            <p:childTnLst>
                              <p:par>
                                <p:cTn id="49" presetID="45" presetClass="entr" presetSubtype="0" fill="hold" nodeType="afterEffect">
                                  <p:stCondLst>
                                    <p:cond delay="0"/>
                                  </p:stCondLst>
                                  <p:childTnLst>
                                    <p:set>
                                      <p:cBhvr>
                                        <p:cTn id="50" dur="1" fill="hold">
                                          <p:stCondLst>
                                            <p:cond delay="0"/>
                                          </p:stCondLst>
                                        </p:cTn>
                                        <p:tgtEl>
                                          <p:spTgt spid="151"/>
                                        </p:tgtEl>
                                        <p:attrNameLst>
                                          <p:attrName>style.visibility</p:attrName>
                                        </p:attrNameLst>
                                      </p:cBhvr>
                                      <p:to>
                                        <p:strVal val="visible"/>
                                      </p:to>
                                    </p:set>
                                    <p:animEffect transition="in" filter="fade">
                                      <p:cBhvr>
                                        <p:cTn id="51" dur="750"/>
                                        <p:tgtEl>
                                          <p:spTgt spid="151"/>
                                        </p:tgtEl>
                                      </p:cBhvr>
                                    </p:animEffect>
                                    <p:anim calcmode="lin" valueType="num">
                                      <p:cBhvr>
                                        <p:cTn id="52" dur="750" fill="hold"/>
                                        <p:tgtEl>
                                          <p:spTgt spid="151"/>
                                        </p:tgtEl>
                                        <p:attrNameLst>
                                          <p:attrName>ppt_w</p:attrName>
                                        </p:attrNameLst>
                                      </p:cBhvr>
                                      <p:tavLst>
                                        <p:tav tm="0" fmla="#ppt_w*sin(2.5*pi*$)">
                                          <p:val>
                                            <p:fltVal val="0"/>
                                          </p:val>
                                        </p:tav>
                                        <p:tav tm="100000">
                                          <p:val>
                                            <p:fltVal val="1"/>
                                          </p:val>
                                        </p:tav>
                                      </p:tavLst>
                                    </p:anim>
                                    <p:anim calcmode="lin" valueType="num">
                                      <p:cBhvr>
                                        <p:cTn id="53" dur="750" fill="hold"/>
                                        <p:tgtEl>
                                          <p:spTgt spid="151"/>
                                        </p:tgtEl>
                                        <p:attrNameLst>
                                          <p:attrName>ppt_h</p:attrName>
                                        </p:attrNameLst>
                                      </p:cBhvr>
                                      <p:tavLst>
                                        <p:tav tm="0">
                                          <p:val>
                                            <p:strVal val="#ppt_h"/>
                                          </p:val>
                                        </p:tav>
                                        <p:tav tm="100000">
                                          <p:val>
                                            <p:strVal val="#ppt_h"/>
                                          </p:val>
                                        </p:tav>
                                      </p:tavLst>
                                    </p:anim>
                                  </p:childTnLst>
                                </p:cTn>
                              </p:par>
                              <p:par>
                                <p:cTn id="54" presetID="2" presetClass="entr" presetSubtype="2" fill="hold" nodeType="withEffect">
                                  <p:stCondLst>
                                    <p:cond delay="750"/>
                                  </p:stCondLst>
                                  <p:childTnLst>
                                    <p:set>
                                      <p:cBhvr>
                                        <p:cTn id="55" dur="1" fill="hold">
                                          <p:stCondLst>
                                            <p:cond delay="0"/>
                                          </p:stCondLst>
                                        </p:cTn>
                                        <p:tgtEl>
                                          <p:spTgt spid="168"/>
                                        </p:tgtEl>
                                        <p:attrNameLst>
                                          <p:attrName>style.visibility</p:attrName>
                                        </p:attrNameLst>
                                      </p:cBhvr>
                                      <p:to>
                                        <p:strVal val="visible"/>
                                      </p:to>
                                    </p:set>
                                    <p:anim calcmode="lin" valueType="num">
                                      <p:cBhvr additive="base">
                                        <p:cTn id="56" dur="500" fill="hold"/>
                                        <p:tgtEl>
                                          <p:spTgt spid="168"/>
                                        </p:tgtEl>
                                        <p:attrNameLst>
                                          <p:attrName>ppt_x</p:attrName>
                                        </p:attrNameLst>
                                      </p:cBhvr>
                                      <p:tavLst>
                                        <p:tav tm="0">
                                          <p:val>
                                            <p:strVal val="1+#ppt_w/2"/>
                                          </p:val>
                                        </p:tav>
                                        <p:tav tm="100000">
                                          <p:val>
                                            <p:strVal val="#ppt_x"/>
                                          </p:val>
                                        </p:tav>
                                      </p:tavLst>
                                    </p:anim>
                                    <p:anim calcmode="lin" valueType="num">
                                      <p:cBhvr additive="base">
                                        <p:cTn id="57" dur="500" fill="hold"/>
                                        <p:tgtEl>
                                          <p:spTgt spid="1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a:xfrm flipH="1">
            <a:off x="5270762" y="2852936"/>
            <a:ext cx="410758" cy="410760"/>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4" name="椭圆 53"/>
          <p:cNvSpPr/>
          <p:nvPr/>
        </p:nvSpPr>
        <p:spPr>
          <a:xfrm flipH="1">
            <a:off x="4980676" y="1791303"/>
            <a:ext cx="364559" cy="364559"/>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5" name="椭圆 54"/>
          <p:cNvSpPr/>
          <p:nvPr/>
        </p:nvSpPr>
        <p:spPr>
          <a:xfrm flipH="1">
            <a:off x="6724638" y="1380648"/>
            <a:ext cx="250975" cy="250975"/>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81" name="椭圆 80"/>
          <p:cNvSpPr/>
          <p:nvPr/>
        </p:nvSpPr>
        <p:spPr>
          <a:xfrm flipH="1">
            <a:off x="6719835" y="2208193"/>
            <a:ext cx="564888" cy="564890"/>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5" name="文本框 52"/>
          <p:cNvSpPr txBox="1"/>
          <p:nvPr/>
        </p:nvSpPr>
        <p:spPr>
          <a:xfrm>
            <a:off x="3974856" y="3717032"/>
            <a:ext cx="4585997" cy="769441"/>
          </a:xfrm>
          <a:prstGeom prst="rect">
            <a:avLst/>
          </a:prstGeom>
          <a:noFill/>
        </p:spPr>
        <p:txBody>
          <a:bodyPr wrap="square" rtlCol="0">
            <a:spAutoFit/>
          </a:bodyPr>
          <a:lstStyle/>
          <a:p>
            <a:pPr algn="ctr"/>
            <a:r>
              <a:rPr lang="zh-CN" altLang="en-US" sz="4400" b="1" spc="3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研究现状分析</a:t>
            </a:r>
            <a:endParaRPr lang="zh-CN" altLang="en-US" sz="4400" b="1" spc="3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nvGrpSpPr>
          <p:cNvPr id="49" name="组合 48"/>
          <p:cNvGrpSpPr/>
          <p:nvPr/>
        </p:nvGrpSpPr>
        <p:grpSpPr>
          <a:xfrm>
            <a:off x="5345236" y="1764471"/>
            <a:ext cx="1610824" cy="1452335"/>
            <a:chOff x="2713211" y="1988840"/>
            <a:chExt cx="1610824" cy="1452335"/>
          </a:xfrm>
        </p:grpSpPr>
        <p:sp>
          <p:nvSpPr>
            <p:cNvPr id="50" name="Freeform 5"/>
            <p:cNvSpPr/>
            <p:nvPr/>
          </p:nvSpPr>
          <p:spPr bwMode="auto">
            <a:xfrm>
              <a:off x="2713211" y="1988840"/>
              <a:ext cx="1610824" cy="145233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5F8F"/>
            </a:solidFill>
            <a:ln w="9525" cap="flat">
              <a:noFill/>
              <a:prstDash val="solid"/>
              <a:miter lim="800000"/>
            </a:ln>
            <a:effectLst>
              <a:outerShdw blurRad="431800" dist="889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1" name="Freeform 5"/>
            <p:cNvSpPr/>
            <p:nvPr/>
          </p:nvSpPr>
          <p:spPr bwMode="auto">
            <a:xfrm>
              <a:off x="2838739" y="2087520"/>
              <a:ext cx="1359768" cy="125497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blipFill>
              <a:blip r:embed="rId3"/>
              <a:stretch>
                <a:fillRect l="-167158" t="-31921" r="-198372" b="-151558"/>
              </a:stretch>
            </a:blipFill>
            <a:ln w="9525"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52" name="TextBox 156"/>
          <p:cNvSpPr txBox="1"/>
          <p:nvPr/>
        </p:nvSpPr>
        <p:spPr>
          <a:xfrm>
            <a:off x="5563202" y="2052503"/>
            <a:ext cx="1174892" cy="830997"/>
          </a:xfrm>
          <a:prstGeom prst="rect">
            <a:avLst/>
          </a:prstGeom>
          <a:noFill/>
        </p:spPr>
        <p:txBody>
          <a:bodyPr wrap="square" rtlCol="0">
            <a:spAutoFit/>
          </a:bodyPr>
          <a:lstStyle/>
          <a:p>
            <a:pPr algn="ctr"/>
            <a:r>
              <a:rPr lang="en-US" altLang="zh-CN" sz="48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02</a:t>
            </a:r>
            <a:endParaRPr lang="zh-CN" altLang="en-US" sz="48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12" name="直接连接符 11"/>
          <p:cNvCxnSpPr/>
          <p:nvPr/>
        </p:nvCxnSpPr>
        <p:spPr>
          <a:xfrm>
            <a:off x="3845833" y="4653136"/>
            <a:ext cx="484404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01991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750"/>
                                        <p:tgtEl>
                                          <p:spTgt spid="49"/>
                                        </p:tgtEl>
                                      </p:cBhvr>
                                    </p:animEffect>
                                    <p:anim calcmode="lin" valueType="num">
                                      <p:cBhvr>
                                        <p:cTn id="8" dur="750" fill="hold"/>
                                        <p:tgtEl>
                                          <p:spTgt spid="49"/>
                                        </p:tgtEl>
                                        <p:attrNameLst>
                                          <p:attrName>ppt_w</p:attrName>
                                        </p:attrNameLst>
                                      </p:cBhvr>
                                      <p:tavLst>
                                        <p:tav tm="0" fmla="#ppt_w*sin(2.5*pi*$)">
                                          <p:val>
                                            <p:fltVal val="0"/>
                                          </p:val>
                                        </p:tav>
                                        <p:tav tm="100000">
                                          <p:val>
                                            <p:fltVal val="1"/>
                                          </p:val>
                                        </p:tav>
                                      </p:tavLst>
                                    </p:anim>
                                    <p:anim calcmode="lin" valueType="num">
                                      <p:cBhvr>
                                        <p:cTn id="9" dur="750" fill="hold"/>
                                        <p:tgtEl>
                                          <p:spTgt spid="49"/>
                                        </p:tgtEl>
                                        <p:attrNameLst>
                                          <p:attrName>ppt_h</p:attrName>
                                        </p:attrNameLst>
                                      </p:cBhvr>
                                      <p:tavLst>
                                        <p:tav tm="0">
                                          <p:val>
                                            <p:strVal val="#ppt_h"/>
                                          </p:val>
                                        </p:tav>
                                        <p:tav tm="100000">
                                          <p:val>
                                            <p:strVal val="#ppt_h"/>
                                          </p:val>
                                        </p:tav>
                                      </p:tavLst>
                                    </p:anim>
                                  </p:childTnLst>
                                </p:cTn>
                              </p:par>
                              <p:par>
                                <p:cTn id="10" presetID="53" presetClass="entr" presetSubtype="16" fill="hold" grpId="0" nodeType="withEffect">
                                  <p:stCondLst>
                                    <p:cond delay="500"/>
                                  </p:stCondLst>
                                  <p:childTnLst>
                                    <p:set>
                                      <p:cBhvr>
                                        <p:cTn id="11" dur="1" fill="hold">
                                          <p:stCondLst>
                                            <p:cond delay="0"/>
                                          </p:stCondLst>
                                        </p:cTn>
                                        <p:tgtEl>
                                          <p:spTgt spid="52"/>
                                        </p:tgtEl>
                                        <p:attrNameLst>
                                          <p:attrName>style.visibility</p:attrName>
                                        </p:attrNameLst>
                                      </p:cBhvr>
                                      <p:to>
                                        <p:strVal val="visible"/>
                                      </p:to>
                                    </p:set>
                                    <p:anim calcmode="lin" valueType="num">
                                      <p:cBhvr>
                                        <p:cTn id="12" dur="500" fill="hold"/>
                                        <p:tgtEl>
                                          <p:spTgt spid="52"/>
                                        </p:tgtEl>
                                        <p:attrNameLst>
                                          <p:attrName>ppt_w</p:attrName>
                                        </p:attrNameLst>
                                      </p:cBhvr>
                                      <p:tavLst>
                                        <p:tav tm="0">
                                          <p:val>
                                            <p:fltVal val="0"/>
                                          </p:val>
                                        </p:tav>
                                        <p:tav tm="100000">
                                          <p:val>
                                            <p:strVal val="#ppt_w"/>
                                          </p:val>
                                        </p:tav>
                                      </p:tavLst>
                                    </p:anim>
                                    <p:anim calcmode="lin" valueType="num">
                                      <p:cBhvr>
                                        <p:cTn id="13" dur="500" fill="hold"/>
                                        <p:tgtEl>
                                          <p:spTgt spid="52"/>
                                        </p:tgtEl>
                                        <p:attrNameLst>
                                          <p:attrName>ppt_h</p:attrName>
                                        </p:attrNameLst>
                                      </p:cBhvr>
                                      <p:tavLst>
                                        <p:tav tm="0">
                                          <p:val>
                                            <p:fltVal val="0"/>
                                          </p:val>
                                        </p:tav>
                                        <p:tav tm="100000">
                                          <p:val>
                                            <p:strVal val="#ppt_h"/>
                                          </p:val>
                                        </p:tav>
                                      </p:tavLst>
                                    </p:anim>
                                    <p:animEffect transition="in" filter="fade">
                                      <p:cBhvr>
                                        <p:cTn id="14" dur="500"/>
                                        <p:tgtEl>
                                          <p:spTgt spid="5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53"/>
                                        </p:tgtEl>
                                        <p:attrNameLst>
                                          <p:attrName>style.visibility</p:attrName>
                                        </p:attrNameLst>
                                      </p:cBhvr>
                                      <p:to>
                                        <p:strVal val="visible"/>
                                      </p:to>
                                    </p:set>
                                    <p:animEffect transition="in" filter="fade">
                                      <p:cBhvr>
                                        <p:cTn id="20" dur="500"/>
                                        <p:tgtEl>
                                          <p:spTgt spid="5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par>
                                <p:cTn id="24" presetID="10" presetClass="entr" presetSubtype="0" fill="hold" grpId="0" nodeType="withEffect">
                                  <p:stCondLst>
                                    <p:cond delay="750"/>
                                  </p:stCondLst>
                                  <p:childTnLst>
                                    <p:set>
                                      <p:cBhvr>
                                        <p:cTn id="25" dur="1" fill="hold">
                                          <p:stCondLst>
                                            <p:cond delay="0"/>
                                          </p:stCondLst>
                                        </p:cTn>
                                        <p:tgtEl>
                                          <p:spTgt spid="81"/>
                                        </p:tgtEl>
                                        <p:attrNameLst>
                                          <p:attrName>style.visibility</p:attrName>
                                        </p:attrNameLst>
                                      </p:cBhvr>
                                      <p:to>
                                        <p:strVal val="visible"/>
                                      </p:to>
                                    </p:set>
                                    <p:animEffect transition="in" filter="fade">
                                      <p:cBhvr>
                                        <p:cTn id="26" dur="500"/>
                                        <p:tgtEl>
                                          <p:spTgt spid="81"/>
                                        </p:tgtEl>
                                      </p:cBhvr>
                                    </p:animEffect>
                                  </p:childTnLst>
                                </p:cTn>
                              </p:par>
                              <p:par>
                                <p:cTn id="27" presetID="41" presetClass="entr" presetSubtype="0" fill="hold" grpId="0" nodeType="withEffect">
                                  <p:stCondLst>
                                    <p:cond delay="750"/>
                                  </p:stCondLst>
                                  <p:iterate type="lt">
                                    <p:tmPct val="10000"/>
                                  </p:iterate>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15"/>
                                        </p:tgtEl>
                                        <p:attrNameLst>
                                          <p:attrName>ppt_y</p:attrName>
                                        </p:attrNameLst>
                                      </p:cBhvr>
                                      <p:tavLst>
                                        <p:tav tm="0">
                                          <p:val>
                                            <p:strVal val="#ppt_y"/>
                                          </p:val>
                                        </p:tav>
                                        <p:tav tm="100000">
                                          <p:val>
                                            <p:strVal val="#ppt_y"/>
                                          </p:val>
                                        </p:tav>
                                      </p:tavLst>
                                    </p:anim>
                                    <p:anim calcmode="lin" valueType="num">
                                      <p:cBhvr>
                                        <p:cTn id="31"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15"/>
                                        </p:tgtEl>
                                      </p:cBhvr>
                                    </p:animEffect>
                                  </p:childTnLst>
                                </p:cTn>
                              </p:par>
                            </p:childTnLst>
                          </p:cTn>
                        </p:par>
                        <p:par>
                          <p:cTn id="34" fill="hold">
                            <p:stCondLst>
                              <p:cond delay="1500"/>
                            </p:stCondLst>
                            <p:childTnLst>
                              <p:par>
                                <p:cTn id="35" presetID="22" presetClass="entr" presetSubtype="8"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81" grpId="0" animBg="1"/>
      <p:bldP spid="15" grpId="0"/>
      <p:bldP spid="5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Freeform 5"/>
          <p:cNvSpPr/>
          <p:nvPr/>
        </p:nvSpPr>
        <p:spPr bwMode="auto">
          <a:xfrm>
            <a:off x="408955" y="980728"/>
            <a:ext cx="720080" cy="63881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5F8F"/>
          </a:solidFill>
          <a:ln w="9525" cap="flat">
            <a:noFill/>
            <a:prstDash val="solid"/>
            <a:miter lim="800000"/>
          </a:ln>
          <a:effectLst>
            <a:outerShdw blurRad="431800" dist="889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0" name="Freeform 5"/>
          <p:cNvSpPr/>
          <p:nvPr/>
        </p:nvSpPr>
        <p:spPr bwMode="auto">
          <a:xfrm>
            <a:off x="408955" y="2276872"/>
            <a:ext cx="720080" cy="63881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5F8F"/>
          </a:solidFill>
          <a:ln w="9525" cap="flat">
            <a:noFill/>
            <a:prstDash val="solid"/>
            <a:miter lim="800000"/>
          </a:ln>
          <a:effectLst>
            <a:outerShdw blurRad="431800" dist="889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1" name="Freeform 5"/>
          <p:cNvSpPr/>
          <p:nvPr/>
        </p:nvSpPr>
        <p:spPr bwMode="auto">
          <a:xfrm>
            <a:off x="408955" y="3573016"/>
            <a:ext cx="720080" cy="63881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5F8F"/>
          </a:solidFill>
          <a:ln w="9525" cap="flat">
            <a:noFill/>
            <a:prstDash val="solid"/>
            <a:miter lim="800000"/>
          </a:ln>
          <a:effectLst>
            <a:outerShdw blurRad="431800" dist="889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2" name="矩形 11"/>
          <p:cNvSpPr/>
          <p:nvPr/>
        </p:nvSpPr>
        <p:spPr>
          <a:xfrm>
            <a:off x="1705099" y="965413"/>
            <a:ext cx="7632848" cy="581048"/>
          </a:xfrm>
          <a:prstGeom prst="rect">
            <a:avLst/>
          </a:prstGeom>
        </p:spPr>
        <p:txBody>
          <a:bodyPr wrap="square" lIns="91432" tIns="45716" rIns="91432" bIns="45716">
            <a:spAutoFit/>
          </a:bodyPr>
          <a:lstStyle/>
          <a:p>
            <a:pPr algn="just">
              <a:lnSpc>
                <a:spcPct val="150000"/>
              </a:lnSpc>
              <a:defRPr/>
            </a:pP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影响力最大化问题的定义</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4" name="矩形 13"/>
          <p:cNvSpPr/>
          <p:nvPr/>
        </p:nvSpPr>
        <p:spPr>
          <a:xfrm>
            <a:off x="1705099" y="2276872"/>
            <a:ext cx="7632848" cy="581048"/>
          </a:xfrm>
          <a:prstGeom prst="rect">
            <a:avLst/>
          </a:prstGeom>
        </p:spPr>
        <p:txBody>
          <a:bodyPr wrap="square" lIns="91432" tIns="45716" rIns="91432" bIns="45716">
            <a:spAutoFit/>
          </a:bodyPr>
          <a:lstStyle/>
          <a:p>
            <a:pPr algn="just">
              <a:lnSpc>
                <a:spcPct val="150000"/>
              </a:lnSpc>
              <a:defRPr/>
            </a:pP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传播模型的介绍</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5" name="矩形 14"/>
          <p:cNvSpPr/>
          <p:nvPr/>
        </p:nvSpPr>
        <p:spPr>
          <a:xfrm>
            <a:off x="1705099" y="3573016"/>
            <a:ext cx="7632848" cy="581048"/>
          </a:xfrm>
          <a:prstGeom prst="rect">
            <a:avLst/>
          </a:prstGeom>
        </p:spPr>
        <p:txBody>
          <a:bodyPr wrap="square" lIns="91432" tIns="45716" rIns="91432" bIns="45716">
            <a:spAutoFit/>
          </a:bodyPr>
          <a:lstStyle/>
          <a:p>
            <a:pPr algn="just">
              <a:lnSpc>
                <a:spcPct val="150000"/>
              </a:lnSpc>
              <a:defRPr/>
            </a:pP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对网络结构动态的预测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6" name="Freeform 5"/>
          <p:cNvSpPr/>
          <p:nvPr/>
        </p:nvSpPr>
        <p:spPr bwMode="auto">
          <a:xfrm>
            <a:off x="437587" y="4869160"/>
            <a:ext cx="720080" cy="63881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5F8F"/>
          </a:solidFill>
          <a:ln w="9525" cap="flat">
            <a:noFill/>
            <a:prstDash val="solid"/>
            <a:miter lim="800000"/>
          </a:ln>
          <a:effectLst>
            <a:outerShdw blurRad="431800" dist="889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7" name="矩形 16"/>
          <p:cNvSpPr/>
          <p:nvPr/>
        </p:nvSpPr>
        <p:spPr>
          <a:xfrm>
            <a:off x="1733731" y="4869160"/>
            <a:ext cx="7632848" cy="581048"/>
          </a:xfrm>
          <a:prstGeom prst="rect">
            <a:avLst/>
          </a:prstGeom>
        </p:spPr>
        <p:txBody>
          <a:bodyPr wrap="square" lIns="91432" tIns="45716" rIns="91432" bIns="45716">
            <a:spAutoFit/>
          </a:bodyPr>
          <a:lstStyle/>
          <a:p>
            <a:pPr algn="just">
              <a:lnSpc>
                <a:spcPct val="150000"/>
              </a:lnSpc>
              <a:defRPr/>
            </a:pP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种子选择算法的介绍</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extLst>
      <p:ext uri="{BB962C8B-B14F-4D97-AF65-F5344CB8AC3E}">
        <p14:creationId xmlns:p14="http://schemas.microsoft.com/office/powerpoint/2010/main" val="420019143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25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25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25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25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圆角矩形 160"/>
          <p:cNvSpPr/>
          <p:nvPr/>
        </p:nvSpPr>
        <p:spPr>
          <a:xfrm>
            <a:off x="1633091" y="1590351"/>
            <a:ext cx="8928992" cy="3945388"/>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62" name="矩形 161"/>
          <p:cNvSpPr/>
          <p:nvPr/>
        </p:nvSpPr>
        <p:spPr>
          <a:xfrm>
            <a:off x="2281163" y="1980925"/>
            <a:ext cx="7632848" cy="2862314"/>
          </a:xfrm>
          <a:prstGeom prst="rect">
            <a:avLst/>
          </a:prstGeom>
        </p:spPr>
        <p:txBody>
          <a:bodyPr wrap="square" lIns="91432" tIns="45716" rIns="91432" bIns="45716">
            <a:spAutoFit/>
          </a:bodyPr>
          <a:lstStyle/>
          <a:p>
            <a:pPr algn="just">
              <a:lnSpc>
                <a:spcPct val="150000"/>
              </a:lnSpc>
              <a:defRPr/>
            </a:pPr>
            <a:r>
              <a:rPr lang="en-US" altLang="zh-CN" sz="2000" b="1"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Kempe</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于</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2003</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年首先将影响力最大化建模为一个算法问题。他将一个社交网络抽象为一个图 ，其中</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代表图</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中结点的集合（</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用户），</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E</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代表图</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中边的集合（用户之间的社交关系）。影响力最大化问题</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定义是给出一个图</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V,E)</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，一个扩散模型</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M</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和一个正整数</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k</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IM</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算法从</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中挑出</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k</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个节点组成一个集合</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使得它的影响范围最广</a:t>
            </a:r>
          </a:p>
        </p:txBody>
      </p:sp>
      <p:sp>
        <p:nvSpPr>
          <p:cNvPr id="157" name="TextBox 156"/>
          <p:cNvSpPr txBox="1"/>
          <p:nvPr/>
        </p:nvSpPr>
        <p:spPr>
          <a:xfrm>
            <a:off x="3469295" y="791692"/>
            <a:ext cx="5256584" cy="646331"/>
          </a:xfrm>
          <a:prstGeom prst="rect">
            <a:avLst/>
          </a:prstGeom>
          <a:noFill/>
        </p:spPr>
        <p:txBody>
          <a:bodyPr wrap="square" rtlCol="0">
            <a:spAutoFit/>
          </a:bodyPr>
          <a:lstStyle/>
          <a:p>
            <a:pPr algn="ctr"/>
            <a:r>
              <a:rPr lang="zh-CN" altLang="en-US" sz="36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影响力最大化问题的定义</a:t>
            </a:r>
            <a:endParaRPr lang="zh-CN" altLang="en-US" sz="36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64" name="Freeform 5"/>
          <p:cNvSpPr/>
          <p:nvPr/>
        </p:nvSpPr>
        <p:spPr bwMode="auto">
          <a:xfrm>
            <a:off x="10162246" y="4291657"/>
            <a:ext cx="1379845" cy="124408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5F8F"/>
          </a:solidFill>
          <a:ln w="9525" cap="flat">
            <a:noFill/>
            <a:prstDash val="solid"/>
            <a:miter lim="800000"/>
          </a:ln>
          <a:effectLst>
            <a:outerShdw blurRad="431800" dist="889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67" name="Freeform 5"/>
          <p:cNvSpPr/>
          <p:nvPr/>
        </p:nvSpPr>
        <p:spPr bwMode="auto">
          <a:xfrm>
            <a:off x="9227978" y="4932815"/>
            <a:ext cx="1107862" cy="99885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5F8F"/>
          </a:solidFill>
          <a:ln w="9525" cap="flat">
            <a:noFill/>
            <a:prstDash val="solid"/>
            <a:miter lim="800000"/>
          </a:ln>
          <a:effectLst>
            <a:outerShdw blurRad="431800" dist="889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69" name="椭圆 168"/>
          <p:cNvSpPr/>
          <p:nvPr/>
        </p:nvSpPr>
        <p:spPr>
          <a:xfrm flipH="1">
            <a:off x="8651612" y="5475717"/>
            <a:ext cx="275632" cy="275632"/>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70" name="椭圆 169"/>
          <p:cNvSpPr/>
          <p:nvPr/>
        </p:nvSpPr>
        <p:spPr>
          <a:xfrm flipH="1">
            <a:off x="10242376" y="5599206"/>
            <a:ext cx="580544" cy="580546"/>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71" name="椭圆 170"/>
          <p:cNvSpPr/>
          <p:nvPr/>
        </p:nvSpPr>
        <p:spPr>
          <a:xfrm flipH="1">
            <a:off x="11158930" y="3785553"/>
            <a:ext cx="275632" cy="275632"/>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1000"/>
                                  </p:stCondLst>
                                  <p:iterate type="lt">
                                    <p:tmPct val="10000"/>
                                  </p:iterate>
                                  <p:childTnLst>
                                    <p:set>
                                      <p:cBhvr>
                                        <p:cTn id="6" dur="1" fill="hold">
                                          <p:stCondLst>
                                            <p:cond delay="0"/>
                                          </p:stCondLst>
                                        </p:cTn>
                                        <p:tgtEl>
                                          <p:spTgt spid="157"/>
                                        </p:tgtEl>
                                        <p:attrNameLst>
                                          <p:attrName>style.visibility</p:attrName>
                                        </p:attrNameLst>
                                      </p:cBhvr>
                                      <p:to>
                                        <p:strVal val="visible"/>
                                      </p:to>
                                    </p:set>
                                    <p:anim calcmode="lin" valueType="num">
                                      <p:cBhvr>
                                        <p:cTn id="7" dur="1000" fill="hold"/>
                                        <p:tgtEl>
                                          <p:spTgt spid="157"/>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157"/>
                                        </p:tgtEl>
                                        <p:attrNameLst>
                                          <p:attrName>ppt_y</p:attrName>
                                        </p:attrNameLst>
                                      </p:cBhvr>
                                      <p:tavLst>
                                        <p:tav tm="0">
                                          <p:val>
                                            <p:strVal val="#ppt_y"/>
                                          </p:val>
                                        </p:tav>
                                        <p:tav tm="100000">
                                          <p:val>
                                            <p:strVal val="#ppt_y"/>
                                          </p:val>
                                        </p:tav>
                                      </p:tavLst>
                                    </p:anim>
                                    <p:anim calcmode="lin" valueType="num">
                                      <p:cBhvr>
                                        <p:cTn id="9" dur="1000" fill="hold"/>
                                        <p:tgtEl>
                                          <p:spTgt spid="157"/>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15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157"/>
                                        </p:tgtEl>
                                      </p:cBhvr>
                                    </p:animEffect>
                                  </p:childTnLst>
                                </p:cTn>
                              </p:par>
                            </p:childTnLst>
                          </p:cTn>
                        </p:par>
                        <p:par>
                          <p:cTn id="12" fill="hold">
                            <p:stCondLst>
                              <p:cond delay="3000"/>
                            </p:stCondLst>
                            <p:childTnLst>
                              <p:par>
                                <p:cTn id="13" presetID="22" presetClass="entr" presetSubtype="8" fill="hold" grpId="0" nodeType="afterEffect">
                                  <p:stCondLst>
                                    <p:cond delay="0"/>
                                  </p:stCondLst>
                                  <p:childTnLst>
                                    <p:set>
                                      <p:cBhvr>
                                        <p:cTn id="14" dur="1" fill="hold">
                                          <p:stCondLst>
                                            <p:cond delay="0"/>
                                          </p:stCondLst>
                                        </p:cTn>
                                        <p:tgtEl>
                                          <p:spTgt spid="161"/>
                                        </p:tgtEl>
                                        <p:attrNameLst>
                                          <p:attrName>style.visibility</p:attrName>
                                        </p:attrNameLst>
                                      </p:cBhvr>
                                      <p:to>
                                        <p:strVal val="visible"/>
                                      </p:to>
                                    </p:set>
                                    <p:animEffect transition="in" filter="wipe(left)">
                                      <p:cBhvr>
                                        <p:cTn id="15" dur="500"/>
                                        <p:tgtEl>
                                          <p:spTgt spid="161"/>
                                        </p:tgtEl>
                                      </p:cBhvr>
                                    </p:animEffect>
                                  </p:childTnLst>
                                </p:cTn>
                              </p:par>
                              <p:par>
                                <p:cTn id="16" presetID="42" presetClass="entr" presetSubtype="0" fill="hold" grpId="0" nodeType="withEffect">
                                  <p:stCondLst>
                                    <p:cond delay="1250"/>
                                  </p:stCondLst>
                                  <p:childTnLst>
                                    <p:set>
                                      <p:cBhvr>
                                        <p:cTn id="17" dur="1" fill="hold">
                                          <p:stCondLst>
                                            <p:cond delay="0"/>
                                          </p:stCondLst>
                                        </p:cTn>
                                        <p:tgtEl>
                                          <p:spTgt spid="162"/>
                                        </p:tgtEl>
                                        <p:attrNameLst>
                                          <p:attrName>style.visibility</p:attrName>
                                        </p:attrNameLst>
                                      </p:cBhvr>
                                      <p:to>
                                        <p:strVal val="visible"/>
                                      </p:to>
                                    </p:set>
                                    <p:animEffect transition="in" filter="fade">
                                      <p:cBhvr>
                                        <p:cTn id="18" dur="1000"/>
                                        <p:tgtEl>
                                          <p:spTgt spid="162"/>
                                        </p:tgtEl>
                                      </p:cBhvr>
                                    </p:animEffect>
                                    <p:anim calcmode="lin" valueType="num">
                                      <p:cBhvr>
                                        <p:cTn id="19" dur="1000" fill="hold"/>
                                        <p:tgtEl>
                                          <p:spTgt spid="162"/>
                                        </p:tgtEl>
                                        <p:attrNameLst>
                                          <p:attrName>ppt_x</p:attrName>
                                        </p:attrNameLst>
                                      </p:cBhvr>
                                      <p:tavLst>
                                        <p:tav tm="0">
                                          <p:val>
                                            <p:strVal val="#ppt_x"/>
                                          </p:val>
                                        </p:tav>
                                        <p:tav tm="100000">
                                          <p:val>
                                            <p:strVal val="#ppt_x"/>
                                          </p:val>
                                        </p:tav>
                                      </p:tavLst>
                                    </p:anim>
                                    <p:anim calcmode="lin" valueType="num">
                                      <p:cBhvr>
                                        <p:cTn id="20" dur="1000" fill="hold"/>
                                        <p:tgtEl>
                                          <p:spTgt spid="162"/>
                                        </p:tgtEl>
                                        <p:attrNameLst>
                                          <p:attrName>ppt_y</p:attrName>
                                        </p:attrNameLst>
                                      </p:cBhvr>
                                      <p:tavLst>
                                        <p:tav tm="0">
                                          <p:val>
                                            <p:strVal val="#ppt_y+.1"/>
                                          </p:val>
                                        </p:tav>
                                        <p:tav tm="100000">
                                          <p:val>
                                            <p:strVal val="#ppt_y"/>
                                          </p:val>
                                        </p:tav>
                                      </p:tavLst>
                                    </p:anim>
                                  </p:childTnLst>
                                </p:cTn>
                              </p:par>
                              <p:par>
                                <p:cTn id="21" presetID="10" presetClass="entr" presetSubtype="0" fill="hold" grpId="0" nodeType="withEffect">
                                  <p:stCondLst>
                                    <p:cond delay="200"/>
                                  </p:stCondLst>
                                  <p:childTnLst>
                                    <p:set>
                                      <p:cBhvr>
                                        <p:cTn id="22" dur="1" fill="hold">
                                          <p:stCondLst>
                                            <p:cond delay="0"/>
                                          </p:stCondLst>
                                        </p:cTn>
                                        <p:tgtEl>
                                          <p:spTgt spid="169"/>
                                        </p:tgtEl>
                                        <p:attrNameLst>
                                          <p:attrName>style.visibility</p:attrName>
                                        </p:attrNameLst>
                                      </p:cBhvr>
                                      <p:to>
                                        <p:strVal val="visible"/>
                                      </p:to>
                                    </p:set>
                                    <p:animEffect transition="in" filter="fade">
                                      <p:cBhvr>
                                        <p:cTn id="23" dur="500"/>
                                        <p:tgtEl>
                                          <p:spTgt spid="169"/>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70"/>
                                        </p:tgtEl>
                                        <p:attrNameLst>
                                          <p:attrName>style.visibility</p:attrName>
                                        </p:attrNameLst>
                                      </p:cBhvr>
                                      <p:to>
                                        <p:strVal val="visible"/>
                                      </p:to>
                                    </p:set>
                                    <p:animEffect transition="in" filter="fade">
                                      <p:cBhvr>
                                        <p:cTn id="26" dur="500"/>
                                        <p:tgtEl>
                                          <p:spTgt spid="170"/>
                                        </p:tgtEl>
                                      </p:cBhvr>
                                    </p:animEffect>
                                  </p:childTnLst>
                                </p:cTn>
                              </p:par>
                              <p:par>
                                <p:cTn id="27" presetID="10" presetClass="entr" presetSubtype="0" fill="hold" grpId="0" nodeType="withEffect">
                                  <p:stCondLst>
                                    <p:cond delay="700"/>
                                  </p:stCondLst>
                                  <p:childTnLst>
                                    <p:set>
                                      <p:cBhvr>
                                        <p:cTn id="28" dur="1" fill="hold">
                                          <p:stCondLst>
                                            <p:cond delay="0"/>
                                          </p:stCondLst>
                                        </p:cTn>
                                        <p:tgtEl>
                                          <p:spTgt spid="171"/>
                                        </p:tgtEl>
                                        <p:attrNameLst>
                                          <p:attrName>style.visibility</p:attrName>
                                        </p:attrNameLst>
                                      </p:cBhvr>
                                      <p:to>
                                        <p:strVal val="visible"/>
                                      </p:to>
                                    </p:set>
                                    <p:animEffect transition="in" filter="fade">
                                      <p:cBhvr>
                                        <p:cTn id="29"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P spid="162" grpId="0"/>
      <p:bldP spid="157" grpId="0"/>
      <p:bldP spid="169" grpId="0" animBg="1"/>
      <p:bldP spid="170" grpId="0" animBg="1"/>
      <p:bldP spid="17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9382" y="1569426"/>
            <a:ext cx="1861294" cy="1859574"/>
            <a:chOff x="1705099" y="2564904"/>
            <a:chExt cx="1800200" cy="1800200"/>
          </a:xfrm>
        </p:grpSpPr>
        <p:sp>
          <p:nvSpPr>
            <p:cNvPr id="25" name="椭圆 24"/>
            <p:cNvSpPr/>
            <p:nvPr/>
          </p:nvSpPr>
          <p:spPr>
            <a:xfrm>
              <a:off x="1705099" y="2564904"/>
              <a:ext cx="1800200" cy="1800200"/>
            </a:xfrm>
            <a:prstGeom prst="ellipse">
              <a:avLst/>
            </a:prstGeom>
            <a:solidFill>
              <a:srgbClr val="405F8F"/>
            </a:solidFill>
            <a:ln>
              <a:noFill/>
            </a:ln>
            <a:effectLst>
              <a:outerShdw blurRad="444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6" name="椭圆 25"/>
            <p:cNvSpPr/>
            <p:nvPr/>
          </p:nvSpPr>
          <p:spPr>
            <a:xfrm>
              <a:off x="1853307" y="2713112"/>
              <a:ext cx="1503784" cy="1503784"/>
            </a:xfrm>
            <a:prstGeom prst="ellipse">
              <a:avLst/>
            </a:prstGeom>
            <a:blipFill>
              <a:blip r:embed="rId3"/>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27" name="TextBox 26"/>
          <p:cNvSpPr txBox="1"/>
          <p:nvPr/>
        </p:nvSpPr>
        <p:spPr>
          <a:xfrm>
            <a:off x="461650" y="2099650"/>
            <a:ext cx="1443297" cy="830997"/>
          </a:xfrm>
          <a:prstGeom prst="rect">
            <a:avLst/>
          </a:prstGeom>
          <a:noFill/>
        </p:spPr>
        <p:txBody>
          <a:bodyPr wrap="square" rtlCol="0">
            <a:spAutoFit/>
          </a:bodyPr>
          <a:lstStyle/>
          <a:p>
            <a:pPr algn="ctr"/>
            <a:r>
              <a:rPr lang="zh-CN" altLang="en-US"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独立级联模型</a:t>
            </a:r>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(IC)</a:t>
            </a:r>
            <a:endPar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8" name="Freeform 12"/>
          <p:cNvSpPr/>
          <p:nvPr/>
        </p:nvSpPr>
        <p:spPr bwMode="auto">
          <a:xfrm>
            <a:off x="2238228" y="1569425"/>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405F8F"/>
          </a:solidFill>
          <a:ln>
            <a:noFill/>
          </a:ln>
        </p:spPr>
        <p:txBody>
          <a:bodyPr/>
          <a:lstStyle/>
          <a:p>
            <a:endParaRPr lang="zh-CN" altLang="en-US"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9" name="Freeform 12"/>
          <p:cNvSpPr/>
          <p:nvPr/>
        </p:nvSpPr>
        <p:spPr bwMode="auto">
          <a:xfrm flipH="1" flipV="1">
            <a:off x="11447140" y="6030166"/>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405F8F"/>
          </a:solidFill>
          <a:ln>
            <a:noFill/>
          </a:ln>
        </p:spPr>
        <p:txBody>
          <a:bodyPr/>
          <a:lstStyle/>
          <a:p>
            <a:endParaRPr lang="zh-CN" altLang="en-US"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30" name="矩形 29"/>
          <p:cNvSpPr/>
          <p:nvPr/>
        </p:nvSpPr>
        <p:spPr>
          <a:xfrm>
            <a:off x="2353171" y="1676480"/>
            <a:ext cx="9505055" cy="4776856"/>
          </a:xfrm>
          <a:prstGeom prst="rect">
            <a:avLst/>
          </a:prstGeom>
          <a:noFill/>
          <a:ln w="9525">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31" name="矩形 30"/>
          <p:cNvSpPr>
            <a:spLocks noChangeArrowheads="1"/>
          </p:cNvSpPr>
          <p:nvPr/>
        </p:nvSpPr>
        <p:spPr bwMode="auto">
          <a:xfrm>
            <a:off x="2651923" y="1869031"/>
            <a:ext cx="8774256" cy="4493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传统</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的独立级联模型</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的思想</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是当一个节点</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被激活时，它会以概率</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a:t>
            </a:r>
            <a:r>
              <a:rPr lang="en-US" altLang="zh-CN" sz="2000" b="1"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对它未激活的出边邻居节点</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尝试激活，这种尝试仅仅进行一次，而且这些尝试之间是互相独立的，即</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的激活不会受到其他节点的影响。它</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的传播</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过程如下：</a:t>
            </a:r>
          </a:p>
          <a:p>
            <a:pPr>
              <a:lnSpc>
                <a:spcPct val="120000"/>
              </a:lnSpc>
              <a:spcBef>
                <a:spcPct val="0"/>
              </a:spcBef>
              <a:buNone/>
            </a:pP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给定初始的活跃节点集合</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时刻</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节点</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被激活后，它就获得了一次对它的邻居节点</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产生影响的机会，成功的概率为</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a:t>
            </a:r>
            <a:r>
              <a:rPr lang="en-US" altLang="zh-CN" sz="2000" b="1"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，是随机赋予的系统参数。</a:t>
            </a:r>
          </a:p>
          <a:p>
            <a:pPr>
              <a:lnSpc>
                <a:spcPct val="120000"/>
              </a:lnSpc>
              <a:spcBef>
                <a:spcPct val="0"/>
              </a:spcBef>
              <a:buNone/>
            </a:pP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若</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有多个邻居节点都是新近被激活的节点，那么这些节点将以任意顺序尝试激活节点</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。如果节点</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成功激活节点</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，那么在</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t+1</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时刻，节点</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转为活跃状态。</a:t>
            </a:r>
          </a:p>
          <a:p>
            <a:pPr>
              <a:lnSpc>
                <a:spcPct val="120000"/>
              </a:lnSpc>
              <a:spcBef>
                <a:spcPct val="0"/>
              </a:spcBef>
              <a:buNone/>
            </a:pP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t+1</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时刻，节点</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将对其他节点产生影响，重复上述过程。</a:t>
            </a:r>
          </a:p>
          <a:p>
            <a:pPr>
              <a:lnSpc>
                <a:spcPct val="120000"/>
              </a:lnSpc>
              <a:spcBef>
                <a:spcPct val="0"/>
              </a:spcBef>
              <a:buNone/>
            </a:pP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结束条件：网络中不存在有影响力的网络节点。</a:t>
            </a:r>
          </a:p>
        </p:txBody>
      </p:sp>
      <p:sp>
        <p:nvSpPr>
          <p:cNvPr id="32" name="TextBox 26"/>
          <p:cNvSpPr txBox="1"/>
          <p:nvPr/>
        </p:nvSpPr>
        <p:spPr>
          <a:xfrm>
            <a:off x="259382" y="665179"/>
            <a:ext cx="2249543" cy="461665"/>
          </a:xfrm>
          <a:prstGeom prst="rect">
            <a:avLst/>
          </a:prstGeom>
          <a:noFill/>
        </p:spPr>
        <p:txBody>
          <a:bodyPr wrap="square" rtlCol="0">
            <a:spAutoFit/>
          </a:bodyPr>
          <a:lstStyle/>
          <a:p>
            <a:pPr algn="ctr"/>
            <a:r>
              <a:rPr lang="zh-CN" altLang="en-US"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两</a:t>
            </a:r>
            <a:r>
              <a:rPr lang="zh-CN" altLang="en-US"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大传统模型</a:t>
            </a:r>
            <a:endPar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par>
                                <p:cTn id="28" presetID="45" presetClass="entr" presetSubtype="0" fill="hold" nodeType="withEffect">
                                  <p:stCondLst>
                                    <p:cond delay="50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750"/>
                                        <p:tgtEl>
                                          <p:spTgt spid="24"/>
                                        </p:tgtEl>
                                      </p:cBhvr>
                                    </p:animEffect>
                                    <p:anim calcmode="lin" valueType="num">
                                      <p:cBhvr>
                                        <p:cTn id="31" dur="750" fill="hold"/>
                                        <p:tgtEl>
                                          <p:spTgt spid="24"/>
                                        </p:tgtEl>
                                        <p:attrNameLst>
                                          <p:attrName>ppt_w</p:attrName>
                                        </p:attrNameLst>
                                      </p:cBhvr>
                                      <p:tavLst>
                                        <p:tav tm="0" fmla="#ppt_w*sin(2.5*pi*$)">
                                          <p:val>
                                            <p:fltVal val="0"/>
                                          </p:val>
                                        </p:tav>
                                        <p:tav tm="100000">
                                          <p:val>
                                            <p:fltVal val="1"/>
                                          </p:val>
                                        </p:tav>
                                      </p:tavLst>
                                    </p:anim>
                                    <p:anim calcmode="lin" valueType="num">
                                      <p:cBhvr>
                                        <p:cTn id="32" dur="750" fill="hold"/>
                                        <p:tgtEl>
                                          <p:spTgt spid="24"/>
                                        </p:tgtEl>
                                        <p:attrNameLst>
                                          <p:attrName>ppt_h</p:attrName>
                                        </p:attrNameLst>
                                      </p:cBhvr>
                                      <p:tavLst>
                                        <p:tav tm="0">
                                          <p:val>
                                            <p:strVal val="#ppt_h"/>
                                          </p:val>
                                        </p:tav>
                                        <p:tav tm="100000">
                                          <p:val>
                                            <p:strVal val="#ppt_h"/>
                                          </p:val>
                                        </p:tav>
                                      </p:tavLst>
                                    </p:anim>
                                  </p:childTnLst>
                                </p:cTn>
                              </p:par>
                              <p:par>
                                <p:cTn id="33" presetID="41" presetClass="entr" presetSubtype="0" fill="hold" grpId="0" nodeType="withEffect">
                                  <p:stCondLst>
                                    <p:cond delay="1000"/>
                                  </p:stCondLst>
                                  <p:iterate type="lt">
                                    <p:tmPct val="10000"/>
                                  </p:iterate>
                                  <p:childTnLst>
                                    <p:set>
                                      <p:cBhvr>
                                        <p:cTn id="34" dur="1" fill="hold">
                                          <p:stCondLst>
                                            <p:cond delay="0"/>
                                          </p:stCondLst>
                                        </p:cTn>
                                        <p:tgtEl>
                                          <p:spTgt spid="27"/>
                                        </p:tgtEl>
                                        <p:attrNameLst>
                                          <p:attrName>style.visibility</p:attrName>
                                        </p:attrNameLst>
                                      </p:cBhvr>
                                      <p:to>
                                        <p:strVal val="visible"/>
                                      </p:to>
                                    </p:set>
                                    <p:anim calcmode="lin" valueType="num">
                                      <p:cBhvr>
                                        <p:cTn id="35" dur="10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36" dur="1000" fill="hold"/>
                                        <p:tgtEl>
                                          <p:spTgt spid="27"/>
                                        </p:tgtEl>
                                        <p:attrNameLst>
                                          <p:attrName>ppt_y</p:attrName>
                                        </p:attrNameLst>
                                      </p:cBhvr>
                                      <p:tavLst>
                                        <p:tav tm="0">
                                          <p:val>
                                            <p:strVal val="#ppt_y"/>
                                          </p:val>
                                        </p:tav>
                                        <p:tav tm="100000">
                                          <p:val>
                                            <p:strVal val="#ppt_y"/>
                                          </p:val>
                                        </p:tav>
                                      </p:tavLst>
                                    </p:anim>
                                    <p:anim calcmode="lin" valueType="num">
                                      <p:cBhvr>
                                        <p:cTn id="37" dur="10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38" dur="10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39" dur="1000" tmFilter="0,0; .5, 1; 1, 1"/>
                                        <p:tgtEl>
                                          <p:spTgt spid="27"/>
                                        </p:tgtEl>
                                      </p:cBhvr>
                                    </p:animEffect>
                                  </p:childTnLst>
                                </p:cTn>
                              </p:par>
                              <p:par>
                                <p:cTn id="40" presetID="53" presetClass="entr" presetSubtype="16" fill="hold" grpId="0" nodeType="withEffect">
                                  <p:stCondLst>
                                    <p:cond delay="1500"/>
                                  </p:stCondLst>
                                  <p:childTnLst>
                                    <p:set>
                                      <p:cBhvr>
                                        <p:cTn id="41" dur="1" fill="hold">
                                          <p:stCondLst>
                                            <p:cond delay="0"/>
                                          </p:stCondLst>
                                        </p:cTn>
                                        <p:tgtEl>
                                          <p:spTgt spid="29"/>
                                        </p:tgtEl>
                                        <p:attrNameLst>
                                          <p:attrName>style.visibility</p:attrName>
                                        </p:attrNameLst>
                                      </p:cBhvr>
                                      <p:to>
                                        <p:strVal val="visible"/>
                                      </p:to>
                                    </p:set>
                                    <p:anim calcmode="lin" valueType="num">
                                      <p:cBhvr>
                                        <p:cTn id="42" dur="500" fill="hold"/>
                                        <p:tgtEl>
                                          <p:spTgt spid="29"/>
                                        </p:tgtEl>
                                        <p:attrNameLst>
                                          <p:attrName>ppt_w</p:attrName>
                                        </p:attrNameLst>
                                      </p:cBhvr>
                                      <p:tavLst>
                                        <p:tav tm="0">
                                          <p:val>
                                            <p:fltVal val="0"/>
                                          </p:val>
                                        </p:tav>
                                        <p:tav tm="100000">
                                          <p:val>
                                            <p:strVal val="#ppt_w"/>
                                          </p:val>
                                        </p:tav>
                                      </p:tavLst>
                                    </p:anim>
                                    <p:anim calcmode="lin" valueType="num">
                                      <p:cBhvr>
                                        <p:cTn id="43" dur="500" fill="hold"/>
                                        <p:tgtEl>
                                          <p:spTgt spid="29"/>
                                        </p:tgtEl>
                                        <p:attrNameLst>
                                          <p:attrName>ppt_h</p:attrName>
                                        </p:attrNameLst>
                                      </p:cBhvr>
                                      <p:tavLst>
                                        <p:tav tm="0">
                                          <p:val>
                                            <p:fltVal val="0"/>
                                          </p:val>
                                        </p:tav>
                                        <p:tav tm="100000">
                                          <p:val>
                                            <p:strVal val="#ppt_h"/>
                                          </p:val>
                                        </p:tav>
                                      </p:tavLst>
                                    </p:anim>
                                    <p:animEffect transition="in" filter="fade">
                                      <p:cBhvr>
                                        <p:cTn id="44" dur="500"/>
                                        <p:tgtEl>
                                          <p:spTgt spid="29"/>
                                        </p:tgtEl>
                                      </p:cBhvr>
                                    </p:animEffect>
                                  </p:childTnLst>
                                </p:cTn>
                              </p:par>
                              <p:par>
                                <p:cTn id="45" presetID="53" presetClass="entr" presetSubtype="16" fill="hold" grpId="0" nodeType="withEffect">
                                  <p:stCondLst>
                                    <p:cond delay="1500"/>
                                  </p:stCondLst>
                                  <p:childTnLst>
                                    <p:set>
                                      <p:cBhvr>
                                        <p:cTn id="46" dur="1" fill="hold">
                                          <p:stCondLst>
                                            <p:cond delay="0"/>
                                          </p:stCondLst>
                                        </p:cTn>
                                        <p:tgtEl>
                                          <p:spTgt spid="28"/>
                                        </p:tgtEl>
                                        <p:attrNameLst>
                                          <p:attrName>style.visibility</p:attrName>
                                        </p:attrNameLst>
                                      </p:cBhvr>
                                      <p:to>
                                        <p:strVal val="visible"/>
                                      </p:to>
                                    </p:set>
                                    <p:anim calcmode="lin" valueType="num">
                                      <p:cBhvr>
                                        <p:cTn id="47" dur="500" fill="hold"/>
                                        <p:tgtEl>
                                          <p:spTgt spid="28"/>
                                        </p:tgtEl>
                                        <p:attrNameLst>
                                          <p:attrName>ppt_w</p:attrName>
                                        </p:attrNameLst>
                                      </p:cBhvr>
                                      <p:tavLst>
                                        <p:tav tm="0">
                                          <p:val>
                                            <p:fltVal val="0"/>
                                          </p:val>
                                        </p:tav>
                                        <p:tav tm="100000">
                                          <p:val>
                                            <p:strVal val="#ppt_w"/>
                                          </p:val>
                                        </p:tav>
                                      </p:tavLst>
                                    </p:anim>
                                    <p:anim calcmode="lin" valueType="num">
                                      <p:cBhvr>
                                        <p:cTn id="48" dur="500" fill="hold"/>
                                        <p:tgtEl>
                                          <p:spTgt spid="28"/>
                                        </p:tgtEl>
                                        <p:attrNameLst>
                                          <p:attrName>ppt_h</p:attrName>
                                        </p:attrNameLst>
                                      </p:cBhvr>
                                      <p:tavLst>
                                        <p:tav tm="0">
                                          <p:val>
                                            <p:fltVal val="0"/>
                                          </p:val>
                                        </p:tav>
                                        <p:tav tm="100000">
                                          <p:val>
                                            <p:strVal val="#ppt_h"/>
                                          </p:val>
                                        </p:tav>
                                      </p:tavLst>
                                    </p:anim>
                                    <p:animEffect transition="in" filter="fade">
                                      <p:cBhvr>
                                        <p:cTn id="49" dur="500"/>
                                        <p:tgtEl>
                                          <p:spTgt spid="28"/>
                                        </p:tgtEl>
                                      </p:cBhvr>
                                    </p:animEffect>
                                  </p:childTnLst>
                                </p:cTn>
                              </p:par>
                            </p:childTnLst>
                          </p:cTn>
                        </p:par>
                        <p:par>
                          <p:cTn id="50" fill="hold">
                            <p:stCondLst>
                              <p:cond delay="2900"/>
                            </p:stCondLst>
                            <p:childTnLst>
                              <p:par>
                                <p:cTn id="51" presetID="22" presetClass="entr" presetSubtype="8" fill="hold" grpId="0"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ipe(left)">
                                      <p:cBhvr>
                                        <p:cTn id="53" dur="500"/>
                                        <p:tgtEl>
                                          <p:spTgt spid="30"/>
                                        </p:tgtEl>
                                      </p:cBhvr>
                                    </p:animEffect>
                                  </p:childTnLst>
                                </p:cTn>
                              </p:par>
                            </p:childTnLst>
                          </p:cTn>
                        </p:par>
                        <p:par>
                          <p:cTn id="54" fill="hold">
                            <p:stCondLst>
                              <p:cond delay="3400"/>
                            </p:stCondLst>
                            <p:childTnLst>
                              <p:par>
                                <p:cTn id="55" presetID="42" presetClass="entr" presetSubtype="0"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1000"/>
                                        <p:tgtEl>
                                          <p:spTgt spid="31"/>
                                        </p:tgtEl>
                                      </p:cBhvr>
                                    </p:animEffect>
                                    <p:anim calcmode="lin" valueType="num">
                                      <p:cBhvr>
                                        <p:cTn id="58" dur="1000" fill="hold"/>
                                        <p:tgtEl>
                                          <p:spTgt spid="31"/>
                                        </p:tgtEl>
                                        <p:attrNameLst>
                                          <p:attrName>ppt_x</p:attrName>
                                        </p:attrNameLst>
                                      </p:cBhvr>
                                      <p:tavLst>
                                        <p:tav tm="0">
                                          <p:val>
                                            <p:strVal val="#ppt_x"/>
                                          </p:val>
                                        </p:tav>
                                        <p:tav tm="100000">
                                          <p:val>
                                            <p:strVal val="#ppt_x"/>
                                          </p:val>
                                        </p:tav>
                                      </p:tavLst>
                                    </p:anim>
                                    <p:anim calcmode="lin" valueType="num">
                                      <p:cBhvr>
                                        <p:cTn id="59" dur="1000" fill="hold"/>
                                        <p:tgtEl>
                                          <p:spTgt spid="31"/>
                                        </p:tgtEl>
                                        <p:attrNameLst>
                                          <p:attrName>ppt_y</p:attrName>
                                        </p:attrNameLst>
                                      </p:cBhvr>
                                      <p:tavLst>
                                        <p:tav tm="0">
                                          <p:val>
                                            <p:strVal val="#ppt_y+.1"/>
                                          </p:val>
                                        </p:tav>
                                        <p:tav tm="100000">
                                          <p:val>
                                            <p:strVal val="#ppt_y"/>
                                          </p:val>
                                        </p:tav>
                                      </p:tavLst>
                                    </p:anim>
                                  </p:childTnLst>
                                </p:cTn>
                              </p:par>
                              <p:par>
                                <p:cTn id="60" presetID="41" presetClass="entr" presetSubtype="0" fill="hold" grpId="0" nodeType="withEffect">
                                  <p:stCondLst>
                                    <p:cond delay="1000"/>
                                  </p:stCondLst>
                                  <p:iterate type="lt">
                                    <p:tmPct val="10000"/>
                                  </p:iterate>
                                  <p:childTnLst>
                                    <p:set>
                                      <p:cBhvr>
                                        <p:cTn id="61" dur="1" fill="hold">
                                          <p:stCondLst>
                                            <p:cond delay="0"/>
                                          </p:stCondLst>
                                        </p:cTn>
                                        <p:tgtEl>
                                          <p:spTgt spid="32"/>
                                        </p:tgtEl>
                                        <p:attrNameLst>
                                          <p:attrName>style.visibility</p:attrName>
                                        </p:attrNameLst>
                                      </p:cBhvr>
                                      <p:to>
                                        <p:strVal val="visible"/>
                                      </p:to>
                                    </p:set>
                                    <p:anim calcmode="lin" valueType="num">
                                      <p:cBhvr>
                                        <p:cTn id="62" dur="10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63" dur="1000" fill="hold"/>
                                        <p:tgtEl>
                                          <p:spTgt spid="32"/>
                                        </p:tgtEl>
                                        <p:attrNameLst>
                                          <p:attrName>ppt_y</p:attrName>
                                        </p:attrNameLst>
                                      </p:cBhvr>
                                      <p:tavLst>
                                        <p:tav tm="0">
                                          <p:val>
                                            <p:strVal val="#ppt_y"/>
                                          </p:val>
                                        </p:tav>
                                        <p:tav tm="100000">
                                          <p:val>
                                            <p:strVal val="#ppt_y"/>
                                          </p:val>
                                        </p:tav>
                                      </p:tavLst>
                                    </p:anim>
                                    <p:anim calcmode="lin" valueType="num">
                                      <p:cBhvr>
                                        <p:cTn id="64" dur="10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65" dur="10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66" dur="10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27" grpId="0"/>
      <p:bldP spid="28" grpId="0" animBg="1"/>
      <p:bldP spid="29" grpId="0" animBg="1"/>
      <p:bldP spid="30" grpId="0" animBg="1"/>
      <p:bldP spid="31" grpId="0"/>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9382" y="1569426"/>
            <a:ext cx="1861294" cy="1859574"/>
            <a:chOff x="1705099" y="2564904"/>
            <a:chExt cx="1800200" cy="1800200"/>
          </a:xfrm>
        </p:grpSpPr>
        <p:sp>
          <p:nvSpPr>
            <p:cNvPr id="25" name="椭圆 24"/>
            <p:cNvSpPr/>
            <p:nvPr/>
          </p:nvSpPr>
          <p:spPr>
            <a:xfrm>
              <a:off x="1705099" y="2564904"/>
              <a:ext cx="1800200" cy="1800200"/>
            </a:xfrm>
            <a:prstGeom prst="ellipse">
              <a:avLst/>
            </a:prstGeom>
            <a:solidFill>
              <a:srgbClr val="405F8F"/>
            </a:solidFill>
            <a:ln>
              <a:noFill/>
            </a:ln>
            <a:effectLst>
              <a:outerShdw blurRad="444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6" name="椭圆 25"/>
            <p:cNvSpPr/>
            <p:nvPr/>
          </p:nvSpPr>
          <p:spPr>
            <a:xfrm>
              <a:off x="1853307" y="2713112"/>
              <a:ext cx="1503784" cy="1503784"/>
            </a:xfrm>
            <a:prstGeom prst="ellipse">
              <a:avLst/>
            </a:prstGeom>
            <a:blipFill>
              <a:blip r:embed="rId3"/>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27" name="TextBox 26"/>
          <p:cNvSpPr txBox="1"/>
          <p:nvPr/>
        </p:nvSpPr>
        <p:spPr>
          <a:xfrm>
            <a:off x="461650" y="2099650"/>
            <a:ext cx="1443297" cy="830997"/>
          </a:xfrm>
          <a:prstGeom prst="rect">
            <a:avLst/>
          </a:prstGeom>
          <a:noFill/>
        </p:spPr>
        <p:txBody>
          <a:bodyPr wrap="square" rtlCol="0">
            <a:spAutoFit/>
          </a:bodyPr>
          <a:lstStyle/>
          <a:p>
            <a:pPr algn="ctr"/>
            <a:r>
              <a:rPr lang="zh-CN" altLang="en-US"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线性阈值模型</a:t>
            </a:r>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(LT)</a:t>
            </a:r>
            <a:endPar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8" name="Freeform 12"/>
          <p:cNvSpPr/>
          <p:nvPr/>
        </p:nvSpPr>
        <p:spPr bwMode="auto">
          <a:xfrm>
            <a:off x="2141254" y="1203940"/>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405F8F"/>
          </a:solidFill>
          <a:ln>
            <a:noFill/>
          </a:ln>
        </p:spPr>
        <p:txBody>
          <a:bodyPr/>
          <a:lstStyle/>
          <a:p>
            <a:endParaRPr lang="zh-CN" altLang="en-US"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9" name="Freeform 12"/>
          <p:cNvSpPr/>
          <p:nvPr/>
        </p:nvSpPr>
        <p:spPr bwMode="auto">
          <a:xfrm flipH="1" flipV="1">
            <a:off x="11052771" y="6185776"/>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405F8F"/>
          </a:solidFill>
          <a:ln>
            <a:noFill/>
          </a:ln>
        </p:spPr>
        <p:txBody>
          <a:bodyPr/>
          <a:lstStyle/>
          <a:p>
            <a:endParaRPr lang="zh-CN" altLang="en-US"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30" name="矩形 29"/>
          <p:cNvSpPr/>
          <p:nvPr/>
        </p:nvSpPr>
        <p:spPr>
          <a:xfrm>
            <a:off x="2273914" y="1310995"/>
            <a:ext cx="9152266" cy="5254674"/>
          </a:xfrm>
          <a:prstGeom prst="rect">
            <a:avLst/>
          </a:prstGeom>
          <a:noFill/>
          <a:ln w="9525">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31" name="矩形 30"/>
          <p:cNvSpPr>
            <a:spLocks noChangeArrowheads="1"/>
          </p:cNvSpPr>
          <p:nvPr/>
        </p:nvSpPr>
        <p:spPr bwMode="auto">
          <a:xfrm>
            <a:off x="2542834" y="1587217"/>
            <a:ext cx="8774256" cy="4154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传统</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线性阈值模型的主要思想是对图中每个节点</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都分配一个激活阈值 ，当</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的入邻居影响力大于它的阈值时，就会被激活。 </a:t>
            </a:r>
          </a:p>
          <a:p>
            <a:pPr>
              <a:lnSpc>
                <a:spcPct val="120000"/>
              </a:lnSpc>
              <a:spcBef>
                <a:spcPct val="0"/>
              </a:spcBef>
              <a:buNone/>
            </a:pP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传统线性阈值模型的传播过程如下：</a:t>
            </a:r>
          </a:p>
          <a:p>
            <a:pPr>
              <a:lnSpc>
                <a:spcPct val="120000"/>
              </a:lnSpc>
              <a:spcBef>
                <a:spcPct val="0"/>
              </a:spcBef>
              <a:buNone/>
            </a:pP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为图中每个节点</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分配一个阈值</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θ[v]∈[0,1]</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。只有当节点</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的邻居</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节点对它的影响力大于该阈值时，节点</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才能被激活。</a:t>
            </a:r>
          </a:p>
          <a:p>
            <a:pPr>
              <a:lnSpc>
                <a:spcPct val="120000"/>
              </a:lnSpc>
              <a:spcBef>
                <a:spcPct val="0"/>
              </a:spcBef>
              <a:buNone/>
            </a:pP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给定初始的活跃节点集合</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时刻，所有在</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t-1</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时刻处于活跃状态的节点仍保持活跃，并且当这一时刻节点</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的邻居节点的影响力之和大于</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节点</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阈值时，节点</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被激活</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p>
          <a:p>
            <a:pPr>
              <a:lnSpc>
                <a:spcPct val="120000"/>
              </a:lnSpc>
              <a:spcBef>
                <a:spcPct val="0"/>
              </a:spcBef>
              <a:buNone/>
            </a:pP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节点</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被激活后，下一时刻将对它的邻居节点产生影响，重复上述过程。</a:t>
            </a:r>
          </a:p>
          <a:p>
            <a:pPr>
              <a:lnSpc>
                <a:spcPct val="120000"/>
              </a:lnSpc>
              <a:spcBef>
                <a:spcPct val="0"/>
              </a:spcBef>
              <a:buNone/>
            </a:pP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结束条件：当网络中已存在的所有活跃节点中任意活跃节点的影响力之和都不能激活他们的处于非活跃状态的邻居节点时。</a:t>
            </a:r>
          </a:p>
        </p:txBody>
      </p:sp>
      <p:sp>
        <p:nvSpPr>
          <p:cNvPr id="32" name="TextBox 26"/>
          <p:cNvSpPr txBox="1"/>
          <p:nvPr/>
        </p:nvSpPr>
        <p:spPr>
          <a:xfrm>
            <a:off x="259382" y="665179"/>
            <a:ext cx="2249543" cy="461665"/>
          </a:xfrm>
          <a:prstGeom prst="rect">
            <a:avLst/>
          </a:prstGeom>
          <a:noFill/>
        </p:spPr>
        <p:txBody>
          <a:bodyPr wrap="square" rtlCol="0">
            <a:spAutoFit/>
          </a:bodyPr>
          <a:lstStyle/>
          <a:p>
            <a:pPr algn="ctr"/>
            <a:r>
              <a:rPr lang="zh-CN" altLang="en-US"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两</a:t>
            </a:r>
            <a:r>
              <a:rPr lang="zh-CN" altLang="en-US"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大传统模型</a:t>
            </a:r>
            <a:endPar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extLst>
      <p:ext uri="{BB962C8B-B14F-4D97-AF65-F5344CB8AC3E}">
        <p14:creationId xmlns:p14="http://schemas.microsoft.com/office/powerpoint/2010/main" val="380340727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par>
                                <p:cTn id="28" presetID="45" presetClass="entr" presetSubtype="0" fill="hold" nodeType="withEffect">
                                  <p:stCondLst>
                                    <p:cond delay="50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750"/>
                                        <p:tgtEl>
                                          <p:spTgt spid="24"/>
                                        </p:tgtEl>
                                      </p:cBhvr>
                                    </p:animEffect>
                                    <p:anim calcmode="lin" valueType="num">
                                      <p:cBhvr>
                                        <p:cTn id="31" dur="750" fill="hold"/>
                                        <p:tgtEl>
                                          <p:spTgt spid="24"/>
                                        </p:tgtEl>
                                        <p:attrNameLst>
                                          <p:attrName>ppt_w</p:attrName>
                                        </p:attrNameLst>
                                      </p:cBhvr>
                                      <p:tavLst>
                                        <p:tav tm="0" fmla="#ppt_w*sin(2.5*pi*$)">
                                          <p:val>
                                            <p:fltVal val="0"/>
                                          </p:val>
                                        </p:tav>
                                        <p:tav tm="100000">
                                          <p:val>
                                            <p:fltVal val="1"/>
                                          </p:val>
                                        </p:tav>
                                      </p:tavLst>
                                    </p:anim>
                                    <p:anim calcmode="lin" valueType="num">
                                      <p:cBhvr>
                                        <p:cTn id="32" dur="750" fill="hold"/>
                                        <p:tgtEl>
                                          <p:spTgt spid="24"/>
                                        </p:tgtEl>
                                        <p:attrNameLst>
                                          <p:attrName>ppt_h</p:attrName>
                                        </p:attrNameLst>
                                      </p:cBhvr>
                                      <p:tavLst>
                                        <p:tav tm="0">
                                          <p:val>
                                            <p:strVal val="#ppt_h"/>
                                          </p:val>
                                        </p:tav>
                                        <p:tav tm="100000">
                                          <p:val>
                                            <p:strVal val="#ppt_h"/>
                                          </p:val>
                                        </p:tav>
                                      </p:tavLst>
                                    </p:anim>
                                  </p:childTnLst>
                                </p:cTn>
                              </p:par>
                              <p:par>
                                <p:cTn id="33" presetID="41" presetClass="entr" presetSubtype="0" fill="hold" grpId="0" nodeType="withEffect">
                                  <p:stCondLst>
                                    <p:cond delay="1000"/>
                                  </p:stCondLst>
                                  <p:iterate type="lt">
                                    <p:tmPct val="10000"/>
                                  </p:iterate>
                                  <p:childTnLst>
                                    <p:set>
                                      <p:cBhvr>
                                        <p:cTn id="34" dur="1" fill="hold">
                                          <p:stCondLst>
                                            <p:cond delay="0"/>
                                          </p:stCondLst>
                                        </p:cTn>
                                        <p:tgtEl>
                                          <p:spTgt spid="27"/>
                                        </p:tgtEl>
                                        <p:attrNameLst>
                                          <p:attrName>style.visibility</p:attrName>
                                        </p:attrNameLst>
                                      </p:cBhvr>
                                      <p:to>
                                        <p:strVal val="visible"/>
                                      </p:to>
                                    </p:set>
                                    <p:anim calcmode="lin" valueType="num">
                                      <p:cBhvr>
                                        <p:cTn id="35" dur="10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36" dur="1000" fill="hold"/>
                                        <p:tgtEl>
                                          <p:spTgt spid="27"/>
                                        </p:tgtEl>
                                        <p:attrNameLst>
                                          <p:attrName>ppt_y</p:attrName>
                                        </p:attrNameLst>
                                      </p:cBhvr>
                                      <p:tavLst>
                                        <p:tav tm="0">
                                          <p:val>
                                            <p:strVal val="#ppt_y"/>
                                          </p:val>
                                        </p:tav>
                                        <p:tav tm="100000">
                                          <p:val>
                                            <p:strVal val="#ppt_y"/>
                                          </p:val>
                                        </p:tav>
                                      </p:tavLst>
                                    </p:anim>
                                    <p:anim calcmode="lin" valueType="num">
                                      <p:cBhvr>
                                        <p:cTn id="37" dur="10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38" dur="10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39" dur="1000" tmFilter="0,0; .5, 1; 1, 1"/>
                                        <p:tgtEl>
                                          <p:spTgt spid="27"/>
                                        </p:tgtEl>
                                      </p:cBhvr>
                                    </p:animEffect>
                                  </p:childTnLst>
                                </p:cTn>
                              </p:par>
                              <p:par>
                                <p:cTn id="40" presetID="53" presetClass="entr" presetSubtype="16" fill="hold" grpId="0" nodeType="withEffect">
                                  <p:stCondLst>
                                    <p:cond delay="1500"/>
                                  </p:stCondLst>
                                  <p:childTnLst>
                                    <p:set>
                                      <p:cBhvr>
                                        <p:cTn id="41" dur="1" fill="hold">
                                          <p:stCondLst>
                                            <p:cond delay="0"/>
                                          </p:stCondLst>
                                        </p:cTn>
                                        <p:tgtEl>
                                          <p:spTgt spid="29"/>
                                        </p:tgtEl>
                                        <p:attrNameLst>
                                          <p:attrName>style.visibility</p:attrName>
                                        </p:attrNameLst>
                                      </p:cBhvr>
                                      <p:to>
                                        <p:strVal val="visible"/>
                                      </p:to>
                                    </p:set>
                                    <p:anim calcmode="lin" valueType="num">
                                      <p:cBhvr>
                                        <p:cTn id="42" dur="500" fill="hold"/>
                                        <p:tgtEl>
                                          <p:spTgt spid="29"/>
                                        </p:tgtEl>
                                        <p:attrNameLst>
                                          <p:attrName>ppt_w</p:attrName>
                                        </p:attrNameLst>
                                      </p:cBhvr>
                                      <p:tavLst>
                                        <p:tav tm="0">
                                          <p:val>
                                            <p:fltVal val="0"/>
                                          </p:val>
                                        </p:tav>
                                        <p:tav tm="100000">
                                          <p:val>
                                            <p:strVal val="#ppt_w"/>
                                          </p:val>
                                        </p:tav>
                                      </p:tavLst>
                                    </p:anim>
                                    <p:anim calcmode="lin" valueType="num">
                                      <p:cBhvr>
                                        <p:cTn id="43" dur="500" fill="hold"/>
                                        <p:tgtEl>
                                          <p:spTgt spid="29"/>
                                        </p:tgtEl>
                                        <p:attrNameLst>
                                          <p:attrName>ppt_h</p:attrName>
                                        </p:attrNameLst>
                                      </p:cBhvr>
                                      <p:tavLst>
                                        <p:tav tm="0">
                                          <p:val>
                                            <p:fltVal val="0"/>
                                          </p:val>
                                        </p:tav>
                                        <p:tav tm="100000">
                                          <p:val>
                                            <p:strVal val="#ppt_h"/>
                                          </p:val>
                                        </p:tav>
                                      </p:tavLst>
                                    </p:anim>
                                    <p:animEffect transition="in" filter="fade">
                                      <p:cBhvr>
                                        <p:cTn id="44" dur="500"/>
                                        <p:tgtEl>
                                          <p:spTgt spid="29"/>
                                        </p:tgtEl>
                                      </p:cBhvr>
                                    </p:animEffect>
                                  </p:childTnLst>
                                </p:cTn>
                              </p:par>
                              <p:par>
                                <p:cTn id="45" presetID="53" presetClass="entr" presetSubtype="16" fill="hold" grpId="0" nodeType="withEffect">
                                  <p:stCondLst>
                                    <p:cond delay="1500"/>
                                  </p:stCondLst>
                                  <p:childTnLst>
                                    <p:set>
                                      <p:cBhvr>
                                        <p:cTn id="46" dur="1" fill="hold">
                                          <p:stCondLst>
                                            <p:cond delay="0"/>
                                          </p:stCondLst>
                                        </p:cTn>
                                        <p:tgtEl>
                                          <p:spTgt spid="28"/>
                                        </p:tgtEl>
                                        <p:attrNameLst>
                                          <p:attrName>style.visibility</p:attrName>
                                        </p:attrNameLst>
                                      </p:cBhvr>
                                      <p:to>
                                        <p:strVal val="visible"/>
                                      </p:to>
                                    </p:set>
                                    <p:anim calcmode="lin" valueType="num">
                                      <p:cBhvr>
                                        <p:cTn id="47" dur="500" fill="hold"/>
                                        <p:tgtEl>
                                          <p:spTgt spid="28"/>
                                        </p:tgtEl>
                                        <p:attrNameLst>
                                          <p:attrName>ppt_w</p:attrName>
                                        </p:attrNameLst>
                                      </p:cBhvr>
                                      <p:tavLst>
                                        <p:tav tm="0">
                                          <p:val>
                                            <p:fltVal val="0"/>
                                          </p:val>
                                        </p:tav>
                                        <p:tav tm="100000">
                                          <p:val>
                                            <p:strVal val="#ppt_w"/>
                                          </p:val>
                                        </p:tav>
                                      </p:tavLst>
                                    </p:anim>
                                    <p:anim calcmode="lin" valueType="num">
                                      <p:cBhvr>
                                        <p:cTn id="48" dur="500" fill="hold"/>
                                        <p:tgtEl>
                                          <p:spTgt spid="28"/>
                                        </p:tgtEl>
                                        <p:attrNameLst>
                                          <p:attrName>ppt_h</p:attrName>
                                        </p:attrNameLst>
                                      </p:cBhvr>
                                      <p:tavLst>
                                        <p:tav tm="0">
                                          <p:val>
                                            <p:fltVal val="0"/>
                                          </p:val>
                                        </p:tav>
                                        <p:tav tm="100000">
                                          <p:val>
                                            <p:strVal val="#ppt_h"/>
                                          </p:val>
                                        </p:tav>
                                      </p:tavLst>
                                    </p:anim>
                                    <p:animEffect transition="in" filter="fade">
                                      <p:cBhvr>
                                        <p:cTn id="49" dur="500"/>
                                        <p:tgtEl>
                                          <p:spTgt spid="28"/>
                                        </p:tgtEl>
                                      </p:cBhvr>
                                    </p:animEffect>
                                  </p:childTnLst>
                                </p:cTn>
                              </p:par>
                            </p:childTnLst>
                          </p:cTn>
                        </p:par>
                        <p:par>
                          <p:cTn id="50" fill="hold">
                            <p:stCondLst>
                              <p:cond delay="2900"/>
                            </p:stCondLst>
                            <p:childTnLst>
                              <p:par>
                                <p:cTn id="51" presetID="22" presetClass="entr" presetSubtype="8" fill="hold" grpId="0"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ipe(left)">
                                      <p:cBhvr>
                                        <p:cTn id="53" dur="500"/>
                                        <p:tgtEl>
                                          <p:spTgt spid="30"/>
                                        </p:tgtEl>
                                      </p:cBhvr>
                                    </p:animEffect>
                                  </p:childTnLst>
                                </p:cTn>
                              </p:par>
                            </p:childTnLst>
                          </p:cTn>
                        </p:par>
                        <p:par>
                          <p:cTn id="54" fill="hold">
                            <p:stCondLst>
                              <p:cond delay="3400"/>
                            </p:stCondLst>
                            <p:childTnLst>
                              <p:par>
                                <p:cTn id="55" presetID="42" presetClass="entr" presetSubtype="0"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1000"/>
                                        <p:tgtEl>
                                          <p:spTgt spid="31"/>
                                        </p:tgtEl>
                                      </p:cBhvr>
                                    </p:animEffect>
                                    <p:anim calcmode="lin" valueType="num">
                                      <p:cBhvr>
                                        <p:cTn id="58" dur="1000" fill="hold"/>
                                        <p:tgtEl>
                                          <p:spTgt spid="31"/>
                                        </p:tgtEl>
                                        <p:attrNameLst>
                                          <p:attrName>ppt_x</p:attrName>
                                        </p:attrNameLst>
                                      </p:cBhvr>
                                      <p:tavLst>
                                        <p:tav tm="0">
                                          <p:val>
                                            <p:strVal val="#ppt_x"/>
                                          </p:val>
                                        </p:tav>
                                        <p:tav tm="100000">
                                          <p:val>
                                            <p:strVal val="#ppt_x"/>
                                          </p:val>
                                        </p:tav>
                                      </p:tavLst>
                                    </p:anim>
                                    <p:anim calcmode="lin" valueType="num">
                                      <p:cBhvr>
                                        <p:cTn id="59" dur="1000" fill="hold"/>
                                        <p:tgtEl>
                                          <p:spTgt spid="31"/>
                                        </p:tgtEl>
                                        <p:attrNameLst>
                                          <p:attrName>ppt_y</p:attrName>
                                        </p:attrNameLst>
                                      </p:cBhvr>
                                      <p:tavLst>
                                        <p:tav tm="0">
                                          <p:val>
                                            <p:strVal val="#ppt_y+.1"/>
                                          </p:val>
                                        </p:tav>
                                        <p:tav tm="100000">
                                          <p:val>
                                            <p:strVal val="#ppt_y"/>
                                          </p:val>
                                        </p:tav>
                                      </p:tavLst>
                                    </p:anim>
                                  </p:childTnLst>
                                </p:cTn>
                              </p:par>
                              <p:par>
                                <p:cTn id="60" presetID="41" presetClass="entr" presetSubtype="0" fill="hold" grpId="0" nodeType="withEffect">
                                  <p:stCondLst>
                                    <p:cond delay="1000"/>
                                  </p:stCondLst>
                                  <p:iterate type="lt">
                                    <p:tmPct val="10000"/>
                                  </p:iterate>
                                  <p:childTnLst>
                                    <p:set>
                                      <p:cBhvr>
                                        <p:cTn id="61" dur="1" fill="hold">
                                          <p:stCondLst>
                                            <p:cond delay="0"/>
                                          </p:stCondLst>
                                        </p:cTn>
                                        <p:tgtEl>
                                          <p:spTgt spid="32"/>
                                        </p:tgtEl>
                                        <p:attrNameLst>
                                          <p:attrName>style.visibility</p:attrName>
                                        </p:attrNameLst>
                                      </p:cBhvr>
                                      <p:to>
                                        <p:strVal val="visible"/>
                                      </p:to>
                                    </p:set>
                                    <p:anim calcmode="lin" valueType="num">
                                      <p:cBhvr>
                                        <p:cTn id="62" dur="10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63" dur="1000" fill="hold"/>
                                        <p:tgtEl>
                                          <p:spTgt spid="32"/>
                                        </p:tgtEl>
                                        <p:attrNameLst>
                                          <p:attrName>ppt_y</p:attrName>
                                        </p:attrNameLst>
                                      </p:cBhvr>
                                      <p:tavLst>
                                        <p:tav tm="0">
                                          <p:val>
                                            <p:strVal val="#ppt_y"/>
                                          </p:val>
                                        </p:tav>
                                        <p:tav tm="100000">
                                          <p:val>
                                            <p:strVal val="#ppt_y"/>
                                          </p:val>
                                        </p:tav>
                                      </p:tavLst>
                                    </p:anim>
                                    <p:anim calcmode="lin" valueType="num">
                                      <p:cBhvr>
                                        <p:cTn id="64" dur="10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65" dur="10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66" dur="10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27" grpId="0"/>
      <p:bldP spid="28" grpId="0" animBg="1"/>
      <p:bldP spid="29" grpId="0" animBg="1"/>
      <p:bldP spid="30" grpId="0" animBg="1"/>
      <p:bldP spid="31" grpId="0"/>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TextBox 26"/>
          <p:cNvSpPr txBox="1"/>
          <p:nvPr/>
        </p:nvSpPr>
        <p:spPr>
          <a:xfrm>
            <a:off x="461650" y="2099650"/>
            <a:ext cx="4915857" cy="461665"/>
          </a:xfrm>
          <a:prstGeom prst="rect">
            <a:avLst/>
          </a:prstGeom>
          <a:noFill/>
        </p:spPr>
        <p:txBody>
          <a:bodyPr wrap="square" rtlCol="0">
            <a:spAutoFit/>
          </a:bodyPr>
          <a:lstStyle/>
          <a:p>
            <a:pPr algn="ctr"/>
            <a:r>
              <a:rPr lang="zh-CN" altLang="en-US"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带时间感知的影响力最大化模型</a:t>
            </a:r>
            <a:endPar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8" name="TextBox 26"/>
          <p:cNvSpPr txBox="1"/>
          <p:nvPr/>
        </p:nvSpPr>
        <p:spPr>
          <a:xfrm>
            <a:off x="461650" y="3949104"/>
            <a:ext cx="4968552" cy="461665"/>
          </a:xfrm>
          <a:prstGeom prst="rect">
            <a:avLst/>
          </a:prstGeom>
          <a:noFill/>
        </p:spPr>
        <p:txBody>
          <a:bodyPr wrap="square" rtlCol="0">
            <a:spAutoFit/>
          </a:bodyPr>
          <a:lstStyle/>
          <a:p>
            <a:pPr algn="ctr"/>
            <a:r>
              <a:rPr lang="zh-CN" altLang="en-US"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带地理位置的影响力最大化模型</a:t>
            </a:r>
            <a:endPar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9" name="TextBox 26"/>
          <p:cNvSpPr txBox="1"/>
          <p:nvPr/>
        </p:nvSpPr>
        <p:spPr>
          <a:xfrm>
            <a:off x="550875" y="3024377"/>
            <a:ext cx="4248472" cy="461665"/>
          </a:xfrm>
          <a:prstGeom prst="rect">
            <a:avLst/>
          </a:prstGeom>
          <a:noFill/>
        </p:spPr>
        <p:txBody>
          <a:bodyPr wrap="square" rtlCol="0">
            <a:spAutoFit/>
          </a:bodyPr>
          <a:lstStyle/>
          <a:p>
            <a:pPr algn="ctr"/>
            <a:r>
              <a:rPr lang="zh-CN" altLang="en-US"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跨网络的影响力最大化模型</a:t>
            </a:r>
            <a:endPar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5" name="矩形 14"/>
          <p:cNvSpPr/>
          <p:nvPr/>
        </p:nvSpPr>
        <p:spPr>
          <a:xfrm>
            <a:off x="580318" y="768468"/>
            <a:ext cx="10714421" cy="830989"/>
          </a:xfrm>
          <a:prstGeom prst="rect">
            <a:avLst/>
          </a:prstGeom>
        </p:spPr>
        <p:txBody>
          <a:bodyPr wrap="square" lIns="91432" tIns="45716" rIns="91432" bIns="45716">
            <a:spAutoFit/>
          </a:bodyPr>
          <a:lstStyle/>
          <a:p>
            <a:pPr algn="just">
              <a:defRPr/>
            </a:pP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上述两个基本模型虽然可以大致描述信息在社交</a:t>
            </a: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网络中的</a:t>
            </a: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传播过程，但是存在很多的局限性。</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par>
                                <p:cTn id="28" presetID="41" presetClass="entr" presetSubtype="0" fill="hold" grpId="0" nodeType="withEffect">
                                  <p:stCondLst>
                                    <p:cond delay="1000"/>
                                  </p:stCondLst>
                                  <p:iterate type="lt">
                                    <p:tmPct val="10000"/>
                                  </p:iterate>
                                  <p:childTnLst>
                                    <p:set>
                                      <p:cBhvr>
                                        <p:cTn id="29" dur="1" fill="hold">
                                          <p:stCondLst>
                                            <p:cond delay="0"/>
                                          </p:stCondLst>
                                        </p:cTn>
                                        <p:tgtEl>
                                          <p:spTgt spid="17"/>
                                        </p:tgtEl>
                                        <p:attrNameLst>
                                          <p:attrName>style.visibility</p:attrName>
                                        </p:attrNameLst>
                                      </p:cBhvr>
                                      <p:to>
                                        <p:strVal val="visible"/>
                                      </p:to>
                                    </p:set>
                                    <p:anim calcmode="lin" valueType="num">
                                      <p:cBhvr>
                                        <p:cTn id="30" dur="10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31" dur="1000" fill="hold"/>
                                        <p:tgtEl>
                                          <p:spTgt spid="17"/>
                                        </p:tgtEl>
                                        <p:attrNameLst>
                                          <p:attrName>ppt_y</p:attrName>
                                        </p:attrNameLst>
                                      </p:cBhvr>
                                      <p:tavLst>
                                        <p:tav tm="0">
                                          <p:val>
                                            <p:strVal val="#ppt_y"/>
                                          </p:val>
                                        </p:tav>
                                        <p:tav tm="100000">
                                          <p:val>
                                            <p:strVal val="#ppt_y"/>
                                          </p:val>
                                        </p:tav>
                                      </p:tavLst>
                                    </p:anim>
                                    <p:anim calcmode="lin" valueType="num">
                                      <p:cBhvr>
                                        <p:cTn id="32" dur="10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33" dur="10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34" dur="1000" tmFilter="0,0; .5, 1; 1, 1"/>
                                        <p:tgtEl>
                                          <p:spTgt spid="17"/>
                                        </p:tgtEl>
                                      </p:cBhvr>
                                    </p:animEffect>
                                  </p:childTnLst>
                                </p:cTn>
                              </p:par>
                              <p:par>
                                <p:cTn id="35" presetID="41" presetClass="entr" presetSubtype="0" fill="hold" grpId="0" nodeType="withEffect">
                                  <p:stCondLst>
                                    <p:cond delay="1000"/>
                                  </p:stCondLst>
                                  <p:iterate type="lt">
                                    <p:tmPct val="10000"/>
                                  </p:iterate>
                                  <p:childTnLst>
                                    <p:set>
                                      <p:cBhvr>
                                        <p:cTn id="36" dur="1" fill="hold">
                                          <p:stCondLst>
                                            <p:cond delay="0"/>
                                          </p:stCondLst>
                                        </p:cTn>
                                        <p:tgtEl>
                                          <p:spTgt spid="18"/>
                                        </p:tgtEl>
                                        <p:attrNameLst>
                                          <p:attrName>style.visibility</p:attrName>
                                        </p:attrNameLst>
                                      </p:cBhvr>
                                      <p:to>
                                        <p:strVal val="visible"/>
                                      </p:to>
                                    </p:set>
                                    <p:anim calcmode="lin" valueType="num">
                                      <p:cBhvr>
                                        <p:cTn id="37" dur="10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38" dur="1000" fill="hold"/>
                                        <p:tgtEl>
                                          <p:spTgt spid="18"/>
                                        </p:tgtEl>
                                        <p:attrNameLst>
                                          <p:attrName>ppt_y</p:attrName>
                                        </p:attrNameLst>
                                      </p:cBhvr>
                                      <p:tavLst>
                                        <p:tav tm="0">
                                          <p:val>
                                            <p:strVal val="#ppt_y"/>
                                          </p:val>
                                        </p:tav>
                                        <p:tav tm="100000">
                                          <p:val>
                                            <p:strVal val="#ppt_y"/>
                                          </p:val>
                                        </p:tav>
                                      </p:tavLst>
                                    </p:anim>
                                    <p:anim calcmode="lin" valueType="num">
                                      <p:cBhvr>
                                        <p:cTn id="39" dur="10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40" dur="10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41" dur="1000" tmFilter="0,0; .5, 1; 1, 1"/>
                                        <p:tgtEl>
                                          <p:spTgt spid="18"/>
                                        </p:tgtEl>
                                      </p:cBhvr>
                                    </p:animEffect>
                                  </p:childTnLst>
                                </p:cTn>
                              </p:par>
                              <p:par>
                                <p:cTn id="42" presetID="41" presetClass="entr" presetSubtype="0" fill="hold" grpId="0" nodeType="withEffect">
                                  <p:stCondLst>
                                    <p:cond delay="1000"/>
                                  </p:stCondLst>
                                  <p:iterate type="lt">
                                    <p:tmPct val="10000"/>
                                  </p:iterate>
                                  <p:childTnLst>
                                    <p:set>
                                      <p:cBhvr>
                                        <p:cTn id="43" dur="1" fill="hold">
                                          <p:stCondLst>
                                            <p:cond delay="0"/>
                                          </p:stCondLst>
                                        </p:cTn>
                                        <p:tgtEl>
                                          <p:spTgt spid="19"/>
                                        </p:tgtEl>
                                        <p:attrNameLst>
                                          <p:attrName>style.visibility</p:attrName>
                                        </p:attrNameLst>
                                      </p:cBhvr>
                                      <p:to>
                                        <p:strVal val="visible"/>
                                      </p:to>
                                    </p:set>
                                    <p:anim calcmode="lin" valueType="num">
                                      <p:cBhvr>
                                        <p:cTn id="44" dur="10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45" dur="1000" fill="hold"/>
                                        <p:tgtEl>
                                          <p:spTgt spid="19"/>
                                        </p:tgtEl>
                                        <p:attrNameLst>
                                          <p:attrName>ppt_y</p:attrName>
                                        </p:attrNameLst>
                                      </p:cBhvr>
                                      <p:tavLst>
                                        <p:tav tm="0">
                                          <p:val>
                                            <p:strVal val="#ppt_y"/>
                                          </p:val>
                                        </p:tav>
                                        <p:tav tm="100000">
                                          <p:val>
                                            <p:strVal val="#ppt_y"/>
                                          </p:val>
                                        </p:tav>
                                      </p:tavLst>
                                    </p:anim>
                                    <p:anim calcmode="lin" valueType="num">
                                      <p:cBhvr>
                                        <p:cTn id="46" dur="10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47" dur="10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48" dur="1000" tmFilter="0,0; .5, 1; 1, 1"/>
                                        <p:tgtEl>
                                          <p:spTgt spid="19"/>
                                        </p:tgtEl>
                                      </p:cBhvr>
                                    </p:animEffect>
                                  </p:childTnLst>
                                </p:cTn>
                              </p:par>
                              <p:par>
                                <p:cTn id="49" presetID="42" presetClass="entr" presetSubtype="0" fill="hold" grpId="0" nodeType="withEffect">
                                  <p:stCondLst>
                                    <p:cond delay="125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7" grpId="0"/>
      <p:bldP spid="18" grpId="0"/>
      <p:bldP spid="19"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en-US" altLang="zh-CN"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380867" y="2276872"/>
            <a:ext cx="10829288" cy="3960440"/>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703784" y="2564904"/>
            <a:ext cx="10011350" cy="3916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Liu</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等</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人认为</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时间在影响一个用户到另一个用户的传播中起着重要的作用</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。他提出</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了时间延迟感知的独立级联模型（</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LAIC</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这个模型下，每个结点的</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状态</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分为三种，激活，延迟激活，非激活</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对于</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一个在种子集合中的结点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，可以认为他在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t=0</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时刻处于活跃态，如果它成功影响到了一个非活跃邻居节点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，那么节点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变为延迟活跃节点。在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LAIC</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模型中，当一个节点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步第一次被激活时，他会在步骤 </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对</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它的当前不活跃节点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以</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概率             进行</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激活，其中 </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是</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一个影响延迟。如果一个节点有多个邻居影响它，则只关注时间最早的那一次，之后的都会被忽略。</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2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0" name="TextBox 156"/>
          <p:cNvSpPr txBox="1"/>
          <p:nvPr/>
        </p:nvSpPr>
        <p:spPr>
          <a:xfrm>
            <a:off x="379137" y="1166052"/>
            <a:ext cx="10636837" cy="830997"/>
          </a:xfrm>
          <a:prstGeom prst="rect">
            <a:avLst/>
          </a:prstGeom>
          <a:noFill/>
        </p:spPr>
        <p:txBody>
          <a:bodyPr wrap="square" rtlCol="0">
            <a:spAutoFit/>
          </a:bodyPr>
          <a:lstStyle/>
          <a:p>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Time </a:t>
            </a:r>
            <a:r>
              <a:rPr lang="en-US" altLang="zh-CN"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constrained influence maximization in social </a:t>
            </a:r>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networks </a:t>
            </a:r>
          </a:p>
          <a:p>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2012</a:t>
            </a:r>
          </a:p>
        </p:txBody>
      </p:sp>
      <p:sp>
        <p:nvSpPr>
          <p:cNvPr id="2"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432858472"/>
              </p:ext>
            </p:extLst>
          </p:nvPr>
        </p:nvGraphicFramePr>
        <p:xfrm>
          <a:off x="4842736" y="5085184"/>
          <a:ext cx="432048" cy="307732"/>
        </p:xfrm>
        <a:graphic>
          <a:graphicData uri="http://schemas.openxmlformats.org/presentationml/2006/ole">
            <mc:AlternateContent xmlns:mc="http://schemas.openxmlformats.org/markup-compatibility/2006">
              <mc:Choice xmlns:v="urn:schemas-microsoft-com:vml" Requires="v">
                <p:oleObj spid="_x0000_s15641" name="Equation" r:id="rId4" imgW="342751" imgH="228501" progId="Equation.DSMT4">
                  <p:embed/>
                </p:oleObj>
              </mc:Choice>
              <mc:Fallback>
                <p:oleObj name="Equation" r:id="rId4" imgW="342751" imgH="228501" progId="Equation.DSMT4">
                  <p:embed/>
                  <p:pic>
                    <p:nvPicPr>
                      <p:cNvPr id="3"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2736" y="5085184"/>
                        <a:ext cx="432048" cy="307732"/>
                      </a:xfrm>
                      <a:prstGeom prst="rect">
                        <a:avLst/>
                      </a:prstGeom>
                      <a:noFill/>
                    </p:spPr>
                  </p:pic>
                </p:oleObj>
              </mc:Fallback>
            </mc:AlternateContent>
          </a:graphicData>
        </a:graphic>
      </p:graphicFrame>
      <p:sp>
        <p:nvSpPr>
          <p:cNvPr id="4" name="Rectangle 4"/>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198436851"/>
              </p:ext>
            </p:extLst>
          </p:nvPr>
        </p:nvGraphicFramePr>
        <p:xfrm>
          <a:off x="8761883" y="5102634"/>
          <a:ext cx="864096" cy="313078"/>
        </p:xfrm>
        <a:graphic>
          <a:graphicData uri="http://schemas.openxmlformats.org/presentationml/2006/ole">
            <mc:AlternateContent xmlns:mc="http://schemas.openxmlformats.org/markup-compatibility/2006">
              <mc:Choice xmlns:v="urn:schemas-microsoft-com:vml" Requires="v">
                <p:oleObj spid="_x0000_s15642" name="Equation" r:id="rId6" imgW="660113" imgH="241195" progId="Equation.DSMT4">
                  <p:embed/>
                </p:oleObj>
              </mc:Choice>
              <mc:Fallback>
                <p:oleObj name="Equation" r:id="rId6" imgW="660113" imgH="241195" progId="Equation.DSMT4">
                  <p:embed/>
                  <p:pic>
                    <p:nvPicPr>
                      <p:cNvPr id="5" name="对象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61883" y="5102634"/>
                        <a:ext cx="864096" cy="313078"/>
                      </a:xfrm>
                      <a:prstGeom prst="rect">
                        <a:avLst/>
                      </a:prstGeom>
                      <a:noFill/>
                    </p:spPr>
                  </p:pic>
                </p:oleObj>
              </mc:Fallback>
            </mc:AlternateContent>
          </a:graphicData>
        </a:graphic>
      </p:graphicFrame>
      <p:sp>
        <p:nvSpPr>
          <p:cNvPr id="6" name="Rectangle 6"/>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773156908"/>
              </p:ext>
            </p:extLst>
          </p:nvPr>
        </p:nvGraphicFramePr>
        <p:xfrm>
          <a:off x="1391286" y="5392916"/>
          <a:ext cx="529837" cy="332776"/>
        </p:xfrm>
        <a:graphic>
          <a:graphicData uri="http://schemas.openxmlformats.org/presentationml/2006/ole">
            <mc:AlternateContent xmlns:mc="http://schemas.openxmlformats.org/markup-compatibility/2006">
              <mc:Choice xmlns:v="urn:schemas-microsoft-com:vml" Requires="v">
                <p:oleObj spid="_x0000_s15643" name="Equation" r:id="rId8" imgW="152334" imgH="228501" progId="Equation.DSMT4">
                  <p:embed/>
                </p:oleObj>
              </mc:Choice>
              <mc:Fallback>
                <p:oleObj name="Equation" r:id="rId8" imgW="152334" imgH="228501" progId="Equation.DSMT4">
                  <p:embed/>
                  <p:pic>
                    <p:nvPicPr>
                      <p:cNvPr id="7" name="对象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91286" y="5392916"/>
                        <a:ext cx="529837" cy="332776"/>
                      </a:xfrm>
                      <a:prstGeom prst="rect">
                        <a:avLst/>
                      </a:prstGeom>
                      <a:noFill/>
                    </p:spPr>
                  </p:pic>
                </p:oleObj>
              </mc:Fallback>
            </mc:AlternateContent>
          </a:graphicData>
        </a:graphic>
      </p:graphicFrame>
      <p:sp>
        <p:nvSpPr>
          <p:cNvPr id="18" name="TextBox 90"/>
          <p:cNvSpPr txBox="1"/>
          <p:nvPr/>
        </p:nvSpPr>
        <p:spPr>
          <a:xfrm>
            <a:off x="379137" y="684275"/>
            <a:ext cx="4464496" cy="461665"/>
          </a:xfrm>
          <a:prstGeom prst="rect">
            <a:avLst/>
          </a:prstGeom>
          <a:noFill/>
        </p:spPr>
        <p:txBody>
          <a:bodyPr wrap="square" rtlCol="0">
            <a:spAutoFit/>
          </a:bodyPr>
          <a:lstStyle/>
          <a:p>
            <a:pPr algn="ctr"/>
            <a:r>
              <a:rPr lang="zh-CN" altLang="en-US" sz="24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带时间感知的影响力最大化模型</a:t>
            </a:r>
          </a:p>
        </p:txBody>
      </p:sp>
      <p:sp>
        <p:nvSpPr>
          <p:cNvPr id="19" name="Rectangle 58"/>
          <p:cNvSpPr>
            <a:spLocks noChangeArrowheads="1"/>
          </p:cNvSpPr>
          <p:nvPr/>
        </p:nvSpPr>
        <p:spPr bwMode="auto">
          <a:xfrm>
            <a:off x="703784" y="3429000"/>
            <a:ext cx="1217339" cy="36824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zh-CN" altLang="en-US" b="1" dirty="0" smtClean="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模型特点</a:t>
            </a:r>
            <a:endParaRPr lang="en-US" altLang="zh-CN" b="1" dirty="0" smtClean="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1" name="Rectangle 58"/>
          <p:cNvSpPr>
            <a:spLocks noChangeArrowheads="1"/>
          </p:cNvSpPr>
          <p:nvPr/>
        </p:nvSpPr>
        <p:spPr bwMode="auto">
          <a:xfrm>
            <a:off x="703783" y="4226834"/>
            <a:ext cx="1217339" cy="36824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zh-CN" altLang="en-US" b="1" dirty="0" smtClean="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传播过程</a:t>
            </a:r>
            <a:endParaRPr lang="en-US" altLang="zh-CN" b="1" dirty="0" smtClean="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Tree>
    <p:extLst>
      <p:ext uri="{BB962C8B-B14F-4D97-AF65-F5344CB8AC3E}">
        <p14:creationId xmlns:p14="http://schemas.microsoft.com/office/powerpoint/2010/main" val="134200955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7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par>
                                <p:cTn id="38" presetID="41" presetClass="entr" presetSubtype="0" fill="hold" grpId="0" nodeType="withEffect">
                                  <p:stCondLst>
                                    <p:cond delay="1000"/>
                                  </p:stCondLst>
                                  <p:iterate type="lt">
                                    <p:tmPct val="10000"/>
                                  </p:iterate>
                                  <p:childTnLst>
                                    <p:set>
                                      <p:cBhvr>
                                        <p:cTn id="39" dur="1" fill="hold">
                                          <p:stCondLst>
                                            <p:cond delay="0"/>
                                          </p:stCondLst>
                                        </p:cTn>
                                        <p:tgtEl>
                                          <p:spTgt spid="10"/>
                                        </p:tgtEl>
                                        <p:attrNameLst>
                                          <p:attrName>style.visibility</p:attrName>
                                        </p:attrNameLst>
                                      </p:cBhvr>
                                      <p:to>
                                        <p:strVal val="visible"/>
                                      </p:to>
                                    </p:set>
                                    <p:anim calcmode="lin" valueType="num">
                                      <p:cBhvr>
                                        <p:cTn id="40" dur="10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1" dur="1000" fill="hold"/>
                                        <p:tgtEl>
                                          <p:spTgt spid="10"/>
                                        </p:tgtEl>
                                        <p:attrNameLst>
                                          <p:attrName>ppt_y</p:attrName>
                                        </p:attrNameLst>
                                      </p:cBhvr>
                                      <p:tavLst>
                                        <p:tav tm="0">
                                          <p:val>
                                            <p:strVal val="#ppt_y"/>
                                          </p:val>
                                        </p:tav>
                                        <p:tav tm="100000">
                                          <p:val>
                                            <p:strVal val="#ppt_y"/>
                                          </p:val>
                                        </p:tav>
                                      </p:tavLst>
                                    </p:anim>
                                    <p:anim calcmode="lin" valueType="num">
                                      <p:cBhvr>
                                        <p:cTn id="42" dur="10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3" dur="10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4" dur="1000" tmFilter="0,0; .5, 1; 1, 1"/>
                                        <p:tgtEl>
                                          <p:spTgt spid="10"/>
                                        </p:tgtEl>
                                      </p:cBhvr>
                                    </p:animEffect>
                                  </p:childTnLst>
                                </p:cTn>
                              </p:par>
                            </p:childTnLst>
                          </p:cTn>
                        </p:par>
                        <p:par>
                          <p:cTn id="45" fill="hold">
                            <p:stCondLst>
                              <p:cond delay="8750"/>
                            </p:stCondLst>
                            <p:childTnLst>
                              <p:par>
                                <p:cTn id="46" presetID="41" presetClass="entr" presetSubtype="0" fill="hold" grpId="0" nodeType="afterEffect">
                                  <p:stCondLst>
                                    <p:cond delay="0"/>
                                  </p:stCondLst>
                                  <p:iterate type="lt">
                                    <p:tmPct val="10000"/>
                                  </p:iterate>
                                  <p:childTnLst>
                                    <p:set>
                                      <p:cBhvr>
                                        <p:cTn id="47" dur="1" fill="hold">
                                          <p:stCondLst>
                                            <p:cond delay="0"/>
                                          </p:stCondLst>
                                        </p:cTn>
                                        <p:tgtEl>
                                          <p:spTgt spid="18"/>
                                        </p:tgtEl>
                                        <p:attrNameLst>
                                          <p:attrName>style.visibility</p:attrName>
                                        </p:attrNameLst>
                                      </p:cBhvr>
                                      <p:to>
                                        <p:strVal val="visible"/>
                                      </p:to>
                                    </p:set>
                                    <p:anim calcmode="lin" valueType="num">
                                      <p:cBhvr>
                                        <p:cTn id="48"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49" dur="500" fill="hold"/>
                                        <p:tgtEl>
                                          <p:spTgt spid="18"/>
                                        </p:tgtEl>
                                        <p:attrNameLst>
                                          <p:attrName>ppt_y</p:attrName>
                                        </p:attrNameLst>
                                      </p:cBhvr>
                                      <p:tavLst>
                                        <p:tav tm="0">
                                          <p:val>
                                            <p:strVal val="#ppt_y"/>
                                          </p:val>
                                        </p:tav>
                                        <p:tav tm="100000">
                                          <p:val>
                                            <p:strVal val="#ppt_y"/>
                                          </p:val>
                                        </p:tav>
                                      </p:tavLst>
                                    </p:anim>
                                    <p:anim calcmode="lin" valueType="num">
                                      <p:cBhvr>
                                        <p:cTn id="50"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51"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52" dur="500" tmFilter="0,0; .5, 1; 1, 1"/>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10"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624979" y="2132856"/>
            <a:ext cx="10801200" cy="4104456"/>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947896" y="2767339"/>
            <a:ext cx="10011350" cy="3403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Chen </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等</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人认为</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影响从一个人到另一个人的传播是需要二者之间“相遇”才有机会传播的</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这里</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所谓的相遇不一定非要是两个人面对面在一起，也可以是在社交媒体上的点赞转发</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于是他提出了</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IC-M</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模型。</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它</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的过程如下：在图中的每条边上会有一个相遇概率</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m(</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，它符合在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[0,1]</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之间符合均匀分布。在第</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步时，种子节点被激活，在之后的任意步骤中，一个激活的节点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会以概率</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m(</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独立的遇到他的不活跃邻居节点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。如果</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与</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之间首次相遇，则给</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一次尝试激活</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的机会，成功概率</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。如果尝试成功，</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在步骤</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处变得活跃，并将在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t+1</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处开始传播影响。当所有的活动节点都与它们的邻居相遇，并且没有新的节点可以被激活时，扩散过程就停止了。</a:t>
            </a: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0" name="TextBox 156"/>
          <p:cNvSpPr txBox="1"/>
          <p:nvPr/>
        </p:nvSpPr>
        <p:spPr>
          <a:xfrm>
            <a:off x="336947" y="1208685"/>
            <a:ext cx="11521280" cy="830997"/>
          </a:xfrm>
          <a:prstGeom prst="rect">
            <a:avLst/>
          </a:prstGeom>
          <a:noFill/>
        </p:spPr>
        <p:txBody>
          <a:bodyPr wrap="square" rtlCol="0">
            <a:spAutoFit/>
          </a:bodyPr>
          <a:lstStyle/>
          <a:p>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Time-critical </a:t>
            </a:r>
            <a:r>
              <a:rPr lang="en-US" altLang="zh-CN"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influence maximization in social networks with time-delayed diffusion </a:t>
            </a:r>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process.2012</a:t>
            </a:r>
            <a:r>
              <a:rPr lang="en-US" altLang="zh-CN"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p>
        </p:txBody>
      </p:sp>
      <p:sp>
        <p:nvSpPr>
          <p:cNvPr id="11" name="TextBox 90"/>
          <p:cNvSpPr txBox="1"/>
          <p:nvPr/>
        </p:nvSpPr>
        <p:spPr>
          <a:xfrm>
            <a:off x="379137" y="684275"/>
            <a:ext cx="4464496" cy="461665"/>
          </a:xfrm>
          <a:prstGeom prst="rect">
            <a:avLst/>
          </a:prstGeom>
          <a:noFill/>
        </p:spPr>
        <p:txBody>
          <a:bodyPr wrap="square" rtlCol="0">
            <a:spAutoFit/>
          </a:bodyPr>
          <a:lstStyle/>
          <a:p>
            <a:pPr algn="ctr"/>
            <a:r>
              <a:rPr lang="zh-CN" altLang="en-US" sz="24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带时间感知的影响力最大化模型</a:t>
            </a:r>
          </a:p>
        </p:txBody>
      </p:sp>
      <p:sp>
        <p:nvSpPr>
          <p:cNvPr id="13" name="Rectangle 58"/>
          <p:cNvSpPr>
            <a:spLocks noChangeArrowheads="1"/>
          </p:cNvSpPr>
          <p:nvPr/>
        </p:nvSpPr>
        <p:spPr bwMode="auto">
          <a:xfrm>
            <a:off x="1057027" y="2305917"/>
            <a:ext cx="1217339" cy="36824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zh-CN" altLang="en-US" b="1" dirty="0" smtClean="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创新点</a:t>
            </a:r>
            <a:endParaRPr lang="en-US" altLang="zh-CN" b="1" dirty="0" smtClean="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4" name="Rectangle 58"/>
          <p:cNvSpPr>
            <a:spLocks noChangeArrowheads="1"/>
          </p:cNvSpPr>
          <p:nvPr/>
        </p:nvSpPr>
        <p:spPr bwMode="auto">
          <a:xfrm>
            <a:off x="1057026" y="3816836"/>
            <a:ext cx="1217339" cy="36824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zh-CN" altLang="en-US" b="1" dirty="0" smtClean="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传播过程</a:t>
            </a:r>
            <a:endParaRPr lang="en-US" altLang="zh-CN" b="1" dirty="0" smtClean="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Tree>
    <p:extLst>
      <p:ext uri="{BB962C8B-B14F-4D97-AF65-F5344CB8AC3E}">
        <p14:creationId xmlns:p14="http://schemas.microsoft.com/office/powerpoint/2010/main" val="423484128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7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down)">
                                      <p:cBhvr>
                                        <p:cTn id="42" dur="500"/>
                                        <p:tgtEl>
                                          <p:spTgt spid="10"/>
                                        </p:tgtEl>
                                      </p:cBhvr>
                                    </p:animEffect>
                                  </p:childTnLst>
                                </p:cTn>
                              </p:par>
                            </p:childTnLst>
                          </p:cTn>
                        </p:par>
                        <p:par>
                          <p:cTn id="43" fill="hold">
                            <p:stCondLst>
                              <p:cond delay="500"/>
                            </p:stCondLst>
                            <p:childTnLst>
                              <p:par>
                                <p:cTn id="44" presetID="41" presetClass="entr" presetSubtype="0" fill="hold" grpId="0" nodeType="afterEffect">
                                  <p:stCondLst>
                                    <p:cond delay="0"/>
                                  </p:stCondLst>
                                  <p:iterate type="lt">
                                    <p:tmPct val="10000"/>
                                  </p:iterate>
                                  <p:childTnLst>
                                    <p:set>
                                      <p:cBhvr>
                                        <p:cTn id="45" dur="1" fill="hold">
                                          <p:stCondLst>
                                            <p:cond delay="0"/>
                                          </p:stCondLst>
                                        </p:cTn>
                                        <p:tgtEl>
                                          <p:spTgt spid="11"/>
                                        </p:tgtEl>
                                        <p:attrNameLst>
                                          <p:attrName>style.visibility</p:attrName>
                                        </p:attrNameLst>
                                      </p:cBhvr>
                                      <p:to>
                                        <p:strVal val="visible"/>
                                      </p:to>
                                    </p:set>
                                    <p:anim calcmode="lin" valueType="num">
                                      <p:cBhvr>
                                        <p:cTn id="46"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47" dur="500" fill="hold"/>
                                        <p:tgtEl>
                                          <p:spTgt spid="11"/>
                                        </p:tgtEl>
                                        <p:attrNameLst>
                                          <p:attrName>ppt_y</p:attrName>
                                        </p:attrNameLst>
                                      </p:cBhvr>
                                      <p:tavLst>
                                        <p:tav tm="0">
                                          <p:val>
                                            <p:strVal val="#ppt_y"/>
                                          </p:val>
                                        </p:tav>
                                        <p:tav tm="100000">
                                          <p:val>
                                            <p:strVal val="#ppt_y"/>
                                          </p:val>
                                        </p:tav>
                                      </p:tavLst>
                                    </p:anim>
                                    <p:anim calcmode="lin" valueType="num">
                                      <p:cBhvr>
                                        <p:cTn id="48"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49"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50" dur="5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379138" y="2169044"/>
            <a:ext cx="10783718" cy="2868374"/>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792277" y="2820998"/>
            <a:ext cx="10011350" cy="2377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ts val="2000"/>
              </a:lnSpc>
            </a:pP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Kim</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等</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人提出</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了连续激活和时间限制的</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IC</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模型（</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CT-IC</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），被激活节点可以多次对邻居进行激活</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该</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模型的传播方式为：给定一个有向图</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E</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）每条边上都有一个概率</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pp0(</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代表节点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在某一步激活</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的概率，给定给一个种子集合</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，和一个时间限制</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t=0</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时，初始集合中的种子被激活，随后开始进行传播。使用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表示在时间</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的活跃种子，在时间</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，所有属于</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的节点都要以</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概率</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试图</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去激活它的未活跃邻居。</a:t>
            </a:r>
            <a:endParaRPr lang="zh-CN" altLang="en-US" sz="22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0" name="TextBox 156"/>
          <p:cNvSpPr txBox="1"/>
          <p:nvPr/>
        </p:nvSpPr>
        <p:spPr>
          <a:xfrm>
            <a:off x="336945" y="1242714"/>
            <a:ext cx="10825911" cy="830997"/>
          </a:xfrm>
          <a:prstGeom prst="rect">
            <a:avLst/>
          </a:prstGeom>
          <a:noFill/>
        </p:spPr>
        <p:txBody>
          <a:bodyPr wrap="square" rtlCol="0">
            <a:spAutoFit/>
          </a:bodyPr>
          <a:lstStyle/>
          <a:p>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CT-IC</a:t>
            </a:r>
            <a:r>
              <a:rPr lang="en-US" altLang="zh-CN"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Continuously activated and time-restricted independent cascade model for viral </a:t>
            </a:r>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marketing 2014</a:t>
            </a:r>
            <a:endParaRPr lang="en-US" altLang="zh-CN"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707457280"/>
              </p:ext>
            </p:extLst>
          </p:nvPr>
        </p:nvGraphicFramePr>
        <p:xfrm>
          <a:off x="4308353" y="4506833"/>
          <a:ext cx="1070560" cy="366630"/>
        </p:xfrm>
        <a:graphic>
          <a:graphicData uri="http://schemas.openxmlformats.org/presentationml/2006/ole">
            <mc:AlternateContent xmlns:mc="http://schemas.openxmlformats.org/markup-compatibility/2006">
              <mc:Choice xmlns:v="urn:schemas-microsoft-com:vml" Requires="v">
                <p:oleObj spid="_x0000_s12432" name="Equation" r:id="rId4" imgW="698500" imgH="241300" progId="Equation.DSMT4">
                  <p:embed/>
                </p:oleObj>
              </mc:Choice>
              <mc:Fallback>
                <p:oleObj name="Equation" r:id="rId4" imgW="698500" imgH="2413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8353" y="4506833"/>
                        <a:ext cx="1070560" cy="366630"/>
                      </a:xfrm>
                      <a:prstGeom prst="rect">
                        <a:avLst/>
                      </a:prstGeom>
                      <a:noFill/>
                    </p:spPr>
                  </p:pic>
                </p:oleObj>
              </mc:Fallback>
            </mc:AlternateContent>
          </a:graphicData>
        </a:graphic>
      </p:graphicFrame>
      <p:sp>
        <p:nvSpPr>
          <p:cNvPr id="13" name="TextBox 156"/>
          <p:cNvSpPr txBox="1"/>
          <p:nvPr/>
        </p:nvSpPr>
        <p:spPr>
          <a:xfrm>
            <a:off x="301347" y="5965189"/>
            <a:ext cx="10825911" cy="461665"/>
          </a:xfrm>
          <a:prstGeom prst="rect">
            <a:avLst/>
          </a:prstGeom>
          <a:noFill/>
        </p:spPr>
        <p:txBody>
          <a:bodyPr wrap="square" rtlCol="0">
            <a:spAutoFit/>
          </a:bodyPr>
          <a:lstStyle/>
          <a:p>
            <a:r>
              <a:rPr lang="zh-CN" altLang="en-US"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这三篇的致命缺陷是用的是基于代理的算法。复杂度没法得到保证。</a:t>
            </a:r>
            <a:endPar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4" name="TextBox 90"/>
          <p:cNvSpPr txBox="1"/>
          <p:nvPr/>
        </p:nvSpPr>
        <p:spPr>
          <a:xfrm>
            <a:off x="379137" y="684275"/>
            <a:ext cx="4464496" cy="461665"/>
          </a:xfrm>
          <a:prstGeom prst="rect">
            <a:avLst/>
          </a:prstGeom>
          <a:noFill/>
        </p:spPr>
        <p:txBody>
          <a:bodyPr wrap="square" rtlCol="0">
            <a:spAutoFit/>
          </a:bodyPr>
          <a:lstStyle/>
          <a:p>
            <a:pPr algn="ctr"/>
            <a:r>
              <a:rPr lang="zh-CN" altLang="en-US" sz="24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带时间感知的影响力最大化模型</a:t>
            </a:r>
          </a:p>
        </p:txBody>
      </p:sp>
      <p:sp>
        <p:nvSpPr>
          <p:cNvPr id="15" name="Rectangle 58"/>
          <p:cNvSpPr>
            <a:spLocks noChangeArrowheads="1"/>
          </p:cNvSpPr>
          <p:nvPr/>
        </p:nvSpPr>
        <p:spPr bwMode="auto">
          <a:xfrm>
            <a:off x="824558" y="3421393"/>
            <a:ext cx="1217339" cy="36824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zh-CN" altLang="en-US" b="1" dirty="0" smtClean="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传播过程</a:t>
            </a:r>
            <a:endParaRPr lang="en-US" altLang="zh-CN" b="1" dirty="0" smtClean="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6" name="Rectangle 58"/>
          <p:cNvSpPr>
            <a:spLocks noChangeArrowheads="1"/>
          </p:cNvSpPr>
          <p:nvPr/>
        </p:nvSpPr>
        <p:spPr bwMode="auto">
          <a:xfrm>
            <a:off x="736732" y="2353472"/>
            <a:ext cx="1217339" cy="36824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zh-CN" altLang="en-US" b="1" dirty="0" smtClean="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创新点</a:t>
            </a:r>
            <a:endParaRPr lang="en-US" altLang="zh-CN" b="1" dirty="0" smtClean="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Tree>
    <p:extLst>
      <p:ext uri="{BB962C8B-B14F-4D97-AF65-F5344CB8AC3E}">
        <p14:creationId xmlns:p14="http://schemas.microsoft.com/office/powerpoint/2010/main" val="394727667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7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par>
                                <p:cTn id="38" presetID="41" presetClass="entr" presetSubtype="0" fill="hold" grpId="0" nodeType="withEffect">
                                  <p:stCondLst>
                                    <p:cond delay="1000"/>
                                  </p:stCondLst>
                                  <p:iterate type="lt">
                                    <p:tmPct val="10000"/>
                                  </p:iterate>
                                  <p:childTnLst>
                                    <p:set>
                                      <p:cBhvr>
                                        <p:cTn id="39" dur="1" fill="hold">
                                          <p:stCondLst>
                                            <p:cond delay="0"/>
                                          </p:stCondLst>
                                        </p:cTn>
                                        <p:tgtEl>
                                          <p:spTgt spid="10"/>
                                        </p:tgtEl>
                                        <p:attrNameLst>
                                          <p:attrName>style.visibility</p:attrName>
                                        </p:attrNameLst>
                                      </p:cBhvr>
                                      <p:to>
                                        <p:strVal val="visible"/>
                                      </p:to>
                                    </p:set>
                                    <p:anim calcmode="lin" valueType="num">
                                      <p:cBhvr>
                                        <p:cTn id="40" dur="10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1" dur="1000" fill="hold"/>
                                        <p:tgtEl>
                                          <p:spTgt spid="10"/>
                                        </p:tgtEl>
                                        <p:attrNameLst>
                                          <p:attrName>ppt_y</p:attrName>
                                        </p:attrNameLst>
                                      </p:cBhvr>
                                      <p:tavLst>
                                        <p:tav tm="0">
                                          <p:val>
                                            <p:strVal val="#ppt_y"/>
                                          </p:val>
                                        </p:tav>
                                        <p:tav tm="100000">
                                          <p:val>
                                            <p:strVal val="#ppt_y"/>
                                          </p:val>
                                        </p:tav>
                                      </p:tavLst>
                                    </p:anim>
                                    <p:anim calcmode="lin" valueType="num">
                                      <p:cBhvr>
                                        <p:cTn id="42" dur="10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3" dur="10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4" dur="1000" tmFilter="0,0; .5, 1; 1, 1"/>
                                        <p:tgtEl>
                                          <p:spTgt spid="10"/>
                                        </p:tgtEl>
                                      </p:cBhvr>
                                    </p:animEffect>
                                  </p:childTnLst>
                                </p:cTn>
                              </p:par>
                              <p:par>
                                <p:cTn id="45" presetID="41" presetClass="entr" presetSubtype="0" fill="hold" grpId="0" nodeType="withEffect">
                                  <p:stCondLst>
                                    <p:cond delay="1000"/>
                                  </p:stCondLst>
                                  <p:iterate type="lt">
                                    <p:tmPct val="10000"/>
                                  </p:iterate>
                                  <p:childTnLst>
                                    <p:set>
                                      <p:cBhvr>
                                        <p:cTn id="46" dur="1" fill="hold">
                                          <p:stCondLst>
                                            <p:cond delay="0"/>
                                          </p:stCondLst>
                                        </p:cTn>
                                        <p:tgtEl>
                                          <p:spTgt spid="13"/>
                                        </p:tgtEl>
                                        <p:attrNameLst>
                                          <p:attrName>style.visibility</p:attrName>
                                        </p:attrNameLst>
                                      </p:cBhvr>
                                      <p:to>
                                        <p:strVal val="visible"/>
                                      </p:to>
                                    </p:set>
                                    <p:anim calcmode="lin" valueType="num">
                                      <p:cBhvr>
                                        <p:cTn id="47" dur="10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48" dur="1000" fill="hold"/>
                                        <p:tgtEl>
                                          <p:spTgt spid="13"/>
                                        </p:tgtEl>
                                        <p:attrNameLst>
                                          <p:attrName>ppt_y</p:attrName>
                                        </p:attrNameLst>
                                      </p:cBhvr>
                                      <p:tavLst>
                                        <p:tav tm="0">
                                          <p:val>
                                            <p:strVal val="#ppt_y"/>
                                          </p:val>
                                        </p:tav>
                                        <p:tav tm="100000">
                                          <p:val>
                                            <p:strVal val="#ppt_y"/>
                                          </p:val>
                                        </p:tav>
                                      </p:tavLst>
                                    </p:anim>
                                    <p:anim calcmode="lin" valueType="num">
                                      <p:cBhvr>
                                        <p:cTn id="49" dur="10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50" dur="10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51" dur="1000" tmFilter="0,0; .5, 1; 1, 1"/>
                                        <p:tgtEl>
                                          <p:spTgt spid="13"/>
                                        </p:tgtEl>
                                      </p:cBhvr>
                                    </p:animEffect>
                                  </p:childTnLst>
                                </p:cTn>
                              </p:par>
                            </p:childTnLst>
                          </p:cTn>
                        </p:par>
                        <p:par>
                          <p:cTn id="52" fill="hold">
                            <p:stCondLst>
                              <p:cond delay="12050"/>
                            </p:stCondLst>
                            <p:childTnLst>
                              <p:par>
                                <p:cTn id="53" presetID="41" presetClass="entr" presetSubtype="0" fill="hold" grpId="0" nodeType="afterEffect">
                                  <p:stCondLst>
                                    <p:cond delay="0"/>
                                  </p:stCondLst>
                                  <p:iterate type="lt">
                                    <p:tmPct val="10000"/>
                                  </p:iterate>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56" dur="500" fill="hold"/>
                                        <p:tgtEl>
                                          <p:spTgt spid="14"/>
                                        </p:tgtEl>
                                        <p:attrNameLst>
                                          <p:attrName>ppt_y</p:attrName>
                                        </p:attrNameLst>
                                      </p:cBhvr>
                                      <p:tavLst>
                                        <p:tav tm="0">
                                          <p:val>
                                            <p:strVal val="#ppt_y"/>
                                          </p:val>
                                        </p:tav>
                                        <p:tav tm="100000">
                                          <p:val>
                                            <p:strVal val="#ppt_y"/>
                                          </p:val>
                                        </p:tav>
                                      </p:tavLst>
                                    </p:anim>
                                    <p:anim calcmode="lin" valueType="num">
                                      <p:cBhvr>
                                        <p:cTn id="57"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58"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59" dur="500" tmFilter="0,0; .5, 1; 1, 1"/>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10" grpId="0"/>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本周工作</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矩形 47"/>
          <p:cNvSpPr>
            <a:spLocks noChangeArrowheads="1"/>
          </p:cNvSpPr>
          <p:nvPr/>
        </p:nvSpPr>
        <p:spPr bwMode="auto">
          <a:xfrm>
            <a:off x="336947" y="881138"/>
            <a:ext cx="11665296" cy="830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yelp</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数据集进行了简要的分析</a:t>
            </a:r>
            <a:endPar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）用户评论数量</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1" name="圆角矩形 10"/>
          <p:cNvSpPr/>
          <p:nvPr/>
        </p:nvSpPr>
        <p:spPr>
          <a:xfrm>
            <a:off x="572779" y="1732715"/>
            <a:ext cx="2664297" cy="50405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用户评论数量的分布</a:t>
            </a:r>
            <a:endParaRPr lang="zh-CN" altLang="en-US" dirty="0"/>
          </a:p>
        </p:txBody>
      </p:sp>
      <p:pic>
        <p:nvPicPr>
          <p:cNvPr id="14" name="图片 13"/>
          <p:cNvPicPr/>
          <p:nvPr/>
        </p:nvPicPr>
        <p:blipFill>
          <a:blip r:embed="rId3" cstate="print">
            <a:extLst>
              <a:ext uri="{28A0092B-C50C-407E-A947-70E740481C1C}">
                <a14:useLocalDpi xmlns:a14="http://schemas.microsoft.com/office/drawing/2010/main" val="0"/>
              </a:ext>
            </a:extLst>
          </a:blip>
          <a:stretch>
            <a:fillRect/>
          </a:stretch>
        </p:blipFill>
        <p:spPr>
          <a:xfrm>
            <a:off x="3615909" y="1732714"/>
            <a:ext cx="6298102" cy="4648613"/>
          </a:xfrm>
          <a:prstGeom prst="rect">
            <a:avLst/>
          </a:prstGeom>
        </p:spPr>
      </p:pic>
    </p:spTree>
    <p:extLst>
      <p:ext uri="{BB962C8B-B14F-4D97-AF65-F5344CB8AC3E}">
        <p14:creationId xmlns:p14="http://schemas.microsoft.com/office/powerpoint/2010/main" val="280001176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750"/>
                            </p:stCondLst>
                            <p:childTnLst>
                              <p:par>
                                <p:cTn id="29" presetID="16" presetClass="entr" presetSubtype="37"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barn(outVertical)">
                                      <p:cBhvr>
                                        <p:cTn id="3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4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321964" y="1965030"/>
            <a:ext cx="10822168" cy="4193566"/>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727373" y="2198237"/>
            <a:ext cx="10011350" cy="442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作者提出了</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Time-Varying IC Model</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。用</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G=(V,E)</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表示一个有向图，节点只有激活和非激活两种状态。在</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TVIC</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模型中，假设一开始有一个种子集合</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当节点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在时间</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tu</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被激活后，他有一次机会通过边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e(</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向他的非激活邻居</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进行激活。这里不同于标准</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IC</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模型，到</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的距离和激活</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的概率都依赖于时间。即影响在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时刻达到</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条件概率由</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fe</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 | </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tu</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定义</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。这里有</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fe</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 | </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tu</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fe</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tu</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。此外，当</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时刻受到影响时，被激活的概率由一个非递增</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函数</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pe</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给出。因此，</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时刻被激活的</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概率</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是</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ts val="2000"/>
              </a:lnSpc>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当</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同时受到多个新激活邻居的影响时，它们激活</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的尝试按任意顺序独立排序。该流程将一直运行，直到无法再激活为止</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ts val="2000"/>
              </a:lnSpc>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直观上，</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pe</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表示影响力随着时间的推移而减小</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fe</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 </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tu</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表示边缘</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e</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的时间延迟效应</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ts val="2000"/>
              </a:lnSpc>
            </a:pPr>
            <a:endParaRPr lang="zh-CN" altLang="en-US" sz="22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0" name="TextBox 156"/>
          <p:cNvSpPr txBox="1"/>
          <p:nvPr/>
        </p:nvSpPr>
        <p:spPr>
          <a:xfrm>
            <a:off x="336947" y="1310369"/>
            <a:ext cx="11521280" cy="461665"/>
          </a:xfrm>
          <a:prstGeom prst="rect">
            <a:avLst/>
          </a:prstGeom>
          <a:noFill/>
        </p:spPr>
        <p:txBody>
          <a:bodyPr wrap="square" rtlCol="0">
            <a:spAutoFit/>
          </a:bodyPr>
          <a:lstStyle/>
          <a:p>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Maximizing </a:t>
            </a:r>
            <a:r>
              <a:rPr lang="en-US" altLang="zh-CN"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time-decaying influence in social networks</a:t>
            </a:r>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2016 </a:t>
            </a:r>
            <a:endParaRPr lang="en-US" altLang="zh-CN"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p:cNvPicPr>
            <a:picLocks noChangeAspect="1"/>
          </p:cNvPicPr>
          <p:nvPr/>
        </p:nvPicPr>
        <p:blipFill>
          <a:blip r:embed="rId3"/>
          <a:stretch>
            <a:fillRect/>
          </a:stretch>
        </p:blipFill>
        <p:spPr>
          <a:xfrm>
            <a:off x="810104" y="4400941"/>
            <a:ext cx="8067057" cy="423190"/>
          </a:xfrm>
          <a:prstGeom prst="rect">
            <a:avLst/>
          </a:prstGeom>
        </p:spPr>
      </p:pic>
      <p:sp>
        <p:nvSpPr>
          <p:cNvPr id="13" name="TextBox 90"/>
          <p:cNvSpPr txBox="1"/>
          <p:nvPr/>
        </p:nvSpPr>
        <p:spPr>
          <a:xfrm>
            <a:off x="379137" y="684275"/>
            <a:ext cx="4464496" cy="461665"/>
          </a:xfrm>
          <a:prstGeom prst="rect">
            <a:avLst/>
          </a:prstGeom>
          <a:noFill/>
        </p:spPr>
        <p:txBody>
          <a:bodyPr wrap="square" rtlCol="0">
            <a:spAutoFit/>
          </a:bodyPr>
          <a:lstStyle/>
          <a:p>
            <a:pPr algn="ctr"/>
            <a:r>
              <a:rPr lang="zh-CN" altLang="en-US" sz="24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带时间感知的影响力最大化模型</a:t>
            </a:r>
          </a:p>
        </p:txBody>
      </p:sp>
      <p:sp>
        <p:nvSpPr>
          <p:cNvPr id="14" name="Rectangle 58"/>
          <p:cNvSpPr>
            <a:spLocks noChangeArrowheads="1"/>
          </p:cNvSpPr>
          <p:nvPr/>
        </p:nvSpPr>
        <p:spPr bwMode="auto">
          <a:xfrm>
            <a:off x="727373" y="2814720"/>
            <a:ext cx="1217339" cy="36824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zh-CN" altLang="en-US" b="1" dirty="0" smtClean="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传播过程</a:t>
            </a:r>
            <a:endParaRPr lang="en-US" altLang="zh-CN" b="1" dirty="0" smtClean="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Tree>
    <p:extLst>
      <p:ext uri="{BB962C8B-B14F-4D97-AF65-F5344CB8AC3E}">
        <p14:creationId xmlns:p14="http://schemas.microsoft.com/office/powerpoint/2010/main" val="366957911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7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par>
                                <p:cTn id="38" presetID="41" presetClass="entr" presetSubtype="0" fill="hold" grpId="0" nodeType="withEffect">
                                  <p:stCondLst>
                                    <p:cond delay="1000"/>
                                  </p:stCondLst>
                                  <p:iterate type="lt">
                                    <p:tmPct val="10000"/>
                                  </p:iterate>
                                  <p:childTnLst>
                                    <p:set>
                                      <p:cBhvr>
                                        <p:cTn id="39" dur="1" fill="hold">
                                          <p:stCondLst>
                                            <p:cond delay="0"/>
                                          </p:stCondLst>
                                        </p:cTn>
                                        <p:tgtEl>
                                          <p:spTgt spid="10"/>
                                        </p:tgtEl>
                                        <p:attrNameLst>
                                          <p:attrName>style.visibility</p:attrName>
                                        </p:attrNameLst>
                                      </p:cBhvr>
                                      <p:to>
                                        <p:strVal val="visible"/>
                                      </p:to>
                                    </p:set>
                                    <p:anim calcmode="lin" valueType="num">
                                      <p:cBhvr>
                                        <p:cTn id="40" dur="10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1" dur="1000" fill="hold"/>
                                        <p:tgtEl>
                                          <p:spTgt spid="10"/>
                                        </p:tgtEl>
                                        <p:attrNameLst>
                                          <p:attrName>ppt_y</p:attrName>
                                        </p:attrNameLst>
                                      </p:cBhvr>
                                      <p:tavLst>
                                        <p:tav tm="0">
                                          <p:val>
                                            <p:strVal val="#ppt_y"/>
                                          </p:val>
                                        </p:tav>
                                        <p:tav tm="100000">
                                          <p:val>
                                            <p:strVal val="#ppt_y"/>
                                          </p:val>
                                        </p:tav>
                                      </p:tavLst>
                                    </p:anim>
                                    <p:anim calcmode="lin" valueType="num">
                                      <p:cBhvr>
                                        <p:cTn id="42" dur="10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3" dur="10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4" dur="1000" tmFilter="0,0; .5, 1; 1, 1"/>
                                        <p:tgtEl>
                                          <p:spTgt spid="10"/>
                                        </p:tgtEl>
                                      </p:cBhvr>
                                    </p:animEffect>
                                  </p:childTnLst>
                                </p:cTn>
                              </p:par>
                            </p:childTnLst>
                          </p:cTn>
                        </p:par>
                        <p:par>
                          <p:cTn id="45" fill="hold">
                            <p:stCondLst>
                              <p:cond delay="8450"/>
                            </p:stCondLst>
                            <p:childTnLst>
                              <p:par>
                                <p:cTn id="46" presetID="41" presetClass="entr" presetSubtype="0" fill="hold" grpId="0" nodeType="afterEffect">
                                  <p:stCondLst>
                                    <p:cond delay="0"/>
                                  </p:stCondLst>
                                  <p:iterate type="lt">
                                    <p:tmPct val="10000"/>
                                  </p:iterate>
                                  <p:childTnLst>
                                    <p:set>
                                      <p:cBhvr>
                                        <p:cTn id="47" dur="1" fill="hold">
                                          <p:stCondLst>
                                            <p:cond delay="0"/>
                                          </p:stCondLst>
                                        </p:cTn>
                                        <p:tgtEl>
                                          <p:spTgt spid="13"/>
                                        </p:tgtEl>
                                        <p:attrNameLst>
                                          <p:attrName>style.visibility</p:attrName>
                                        </p:attrNameLst>
                                      </p:cBhvr>
                                      <p:to>
                                        <p:strVal val="visible"/>
                                      </p:to>
                                    </p:set>
                                    <p:anim calcmode="lin" valueType="num">
                                      <p:cBhvr>
                                        <p:cTn id="48"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49" dur="500" fill="hold"/>
                                        <p:tgtEl>
                                          <p:spTgt spid="13"/>
                                        </p:tgtEl>
                                        <p:attrNameLst>
                                          <p:attrName>ppt_y</p:attrName>
                                        </p:attrNameLst>
                                      </p:cBhvr>
                                      <p:tavLst>
                                        <p:tav tm="0">
                                          <p:val>
                                            <p:strVal val="#ppt_y"/>
                                          </p:val>
                                        </p:tav>
                                        <p:tav tm="100000">
                                          <p:val>
                                            <p:strVal val="#ppt_y"/>
                                          </p:val>
                                        </p:tav>
                                      </p:tavLst>
                                    </p:anim>
                                    <p:anim calcmode="lin" valueType="num">
                                      <p:cBhvr>
                                        <p:cTn id="50"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51"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52" dur="5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10"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120923" y="1822174"/>
            <a:ext cx="11269252" cy="3191002"/>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660983" y="2246002"/>
            <a:ext cx="10729192" cy="3147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ts val="2000"/>
              </a:lnSpc>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上述</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liu</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提出的</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LAIC</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模型中考虑了两种分布分别是泊松分布和几何分布。但是，大量最新研究显示，社交网络通常遵循幂律分布</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作者认为</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使用幂律分布会比使用泊松和几何分布好一些</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ts val="2000"/>
              </a:lnSpc>
            </a:pP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LAIC</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模型通过考虑时间延迟来扩展传统</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IC</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模式，这与现实社会网络更加一致。在这个模型下，每个结点的状态分为三种，激活，延迟激活，非激活。对于一个在种子集合中的结点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，可以认为他在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t=0</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时刻处于活跃态，如果它成功影响到了一个非活跃邻居节点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，那么节点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变为延迟活跃节点。</a:t>
            </a:r>
          </a:p>
          <a:p>
            <a:pPr>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0" name="TextBox 156"/>
          <p:cNvSpPr txBox="1"/>
          <p:nvPr/>
        </p:nvSpPr>
        <p:spPr>
          <a:xfrm>
            <a:off x="336947" y="1129678"/>
            <a:ext cx="11521280" cy="461665"/>
          </a:xfrm>
          <a:prstGeom prst="rect">
            <a:avLst/>
          </a:prstGeom>
          <a:noFill/>
        </p:spPr>
        <p:txBody>
          <a:bodyPr wrap="square" rtlCol="0">
            <a:spAutoFit/>
          </a:bodyPr>
          <a:lstStyle/>
          <a:p>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Analysis </a:t>
            </a:r>
            <a:r>
              <a:rPr lang="en-US" altLang="zh-CN"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of Influence Maximization in Temporal Social </a:t>
            </a:r>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Networks. 2019</a:t>
            </a:r>
            <a:endParaRPr lang="en-US" altLang="zh-CN"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90"/>
          <p:cNvSpPr txBox="1"/>
          <p:nvPr/>
        </p:nvSpPr>
        <p:spPr>
          <a:xfrm>
            <a:off x="379137" y="684275"/>
            <a:ext cx="4464496" cy="461665"/>
          </a:xfrm>
          <a:prstGeom prst="rect">
            <a:avLst/>
          </a:prstGeom>
          <a:noFill/>
        </p:spPr>
        <p:txBody>
          <a:bodyPr wrap="square" rtlCol="0">
            <a:spAutoFit/>
          </a:bodyPr>
          <a:lstStyle/>
          <a:p>
            <a:pPr algn="ctr"/>
            <a:r>
              <a:rPr lang="zh-CN" altLang="en-US" sz="24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带时间感知的影响力最大化模型</a:t>
            </a:r>
          </a:p>
        </p:txBody>
      </p:sp>
      <p:sp>
        <p:nvSpPr>
          <p:cNvPr id="13" name="Rectangle 58"/>
          <p:cNvSpPr>
            <a:spLocks noChangeArrowheads="1"/>
          </p:cNvSpPr>
          <p:nvPr/>
        </p:nvSpPr>
        <p:spPr bwMode="auto">
          <a:xfrm>
            <a:off x="686782" y="2805564"/>
            <a:ext cx="1217339" cy="36824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zh-CN" altLang="en-US" b="1" dirty="0" smtClean="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创新点</a:t>
            </a:r>
            <a:endParaRPr lang="en-US" altLang="zh-CN" b="1" dirty="0" smtClean="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Tree>
    <p:extLst>
      <p:ext uri="{BB962C8B-B14F-4D97-AF65-F5344CB8AC3E}">
        <p14:creationId xmlns:p14="http://schemas.microsoft.com/office/powerpoint/2010/main" val="362973631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7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par>
                                <p:cTn id="38" presetID="41" presetClass="entr" presetSubtype="0" fill="hold" grpId="0" nodeType="withEffect">
                                  <p:stCondLst>
                                    <p:cond delay="1000"/>
                                  </p:stCondLst>
                                  <p:iterate type="lt">
                                    <p:tmPct val="10000"/>
                                  </p:iterate>
                                  <p:childTnLst>
                                    <p:set>
                                      <p:cBhvr>
                                        <p:cTn id="39" dur="1" fill="hold">
                                          <p:stCondLst>
                                            <p:cond delay="0"/>
                                          </p:stCondLst>
                                        </p:cTn>
                                        <p:tgtEl>
                                          <p:spTgt spid="10"/>
                                        </p:tgtEl>
                                        <p:attrNameLst>
                                          <p:attrName>style.visibility</p:attrName>
                                        </p:attrNameLst>
                                      </p:cBhvr>
                                      <p:to>
                                        <p:strVal val="visible"/>
                                      </p:to>
                                    </p:set>
                                    <p:anim calcmode="lin" valueType="num">
                                      <p:cBhvr>
                                        <p:cTn id="40" dur="10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1" dur="1000" fill="hold"/>
                                        <p:tgtEl>
                                          <p:spTgt spid="10"/>
                                        </p:tgtEl>
                                        <p:attrNameLst>
                                          <p:attrName>ppt_y</p:attrName>
                                        </p:attrNameLst>
                                      </p:cBhvr>
                                      <p:tavLst>
                                        <p:tav tm="0">
                                          <p:val>
                                            <p:strVal val="#ppt_y"/>
                                          </p:val>
                                        </p:tav>
                                        <p:tav tm="100000">
                                          <p:val>
                                            <p:strVal val="#ppt_y"/>
                                          </p:val>
                                        </p:tav>
                                      </p:tavLst>
                                    </p:anim>
                                    <p:anim calcmode="lin" valueType="num">
                                      <p:cBhvr>
                                        <p:cTn id="42" dur="10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3" dur="10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4" dur="1000" tmFilter="0,0; .5, 1; 1, 1"/>
                                        <p:tgtEl>
                                          <p:spTgt spid="10"/>
                                        </p:tgtEl>
                                      </p:cBhvr>
                                    </p:animEffect>
                                  </p:childTnLst>
                                </p:cTn>
                              </p:par>
                            </p:childTnLst>
                          </p:cTn>
                        </p:par>
                        <p:par>
                          <p:cTn id="45" fill="hold">
                            <p:stCondLst>
                              <p:cond delay="9150"/>
                            </p:stCondLst>
                            <p:childTnLst>
                              <p:par>
                                <p:cTn id="46" presetID="41" presetClass="entr" presetSubtype="0" fill="hold" grpId="0" nodeType="afterEffect">
                                  <p:stCondLst>
                                    <p:cond delay="0"/>
                                  </p:stCondLst>
                                  <p:iterate type="lt">
                                    <p:tmPct val="10000"/>
                                  </p:iterate>
                                  <p:childTnLst>
                                    <p:set>
                                      <p:cBhvr>
                                        <p:cTn id="47" dur="1" fill="hold">
                                          <p:stCondLst>
                                            <p:cond delay="0"/>
                                          </p:stCondLst>
                                        </p:cTn>
                                        <p:tgtEl>
                                          <p:spTgt spid="11"/>
                                        </p:tgtEl>
                                        <p:attrNameLst>
                                          <p:attrName>style.visibility</p:attrName>
                                        </p:attrNameLst>
                                      </p:cBhvr>
                                      <p:to>
                                        <p:strVal val="visible"/>
                                      </p:to>
                                    </p:set>
                                    <p:anim calcmode="lin" valueType="num">
                                      <p:cBhvr>
                                        <p:cTn id="48"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49" dur="500" fill="hold"/>
                                        <p:tgtEl>
                                          <p:spTgt spid="11"/>
                                        </p:tgtEl>
                                        <p:attrNameLst>
                                          <p:attrName>ppt_y</p:attrName>
                                        </p:attrNameLst>
                                      </p:cBhvr>
                                      <p:tavLst>
                                        <p:tav tm="0">
                                          <p:val>
                                            <p:strVal val="#ppt_y"/>
                                          </p:val>
                                        </p:tav>
                                        <p:tav tm="100000">
                                          <p:val>
                                            <p:strVal val="#ppt_y"/>
                                          </p:val>
                                        </p:tav>
                                      </p:tavLst>
                                    </p:anim>
                                    <p:anim calcmode="lin" valueType="num">
                                      <p:cBhvr>
                                        <p:cTn id="50"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51"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52" dur="5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336947" y="2265571"/>
            <a:ext cx="10657184" cy="3528392"/>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659864" y="2420003"/>
            <a:ext cx="10011350" cy="1095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2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这篇文献为第一个评估影响同时在多个网络中的传播。作者引入了一个耦合方案，可以在不改变影响性能的情况下将多个网络简化为一个网络。</a:t>
            </a:r>
          </a:p>
          <a:p>
            <a:pPr algn="just">
              <a:lnSpc>
                <a:spcPts val="2000"/>
              </a:lnSpc>
            </a:pPr>
            <a:endParaRPr lang="zh-CN" altLang="en-US" sz="22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1" name="TextBox 156"/>
          <p:cNvSpPr txBox="1"/>
          <p:nvPr/>
        </p:nvSpPr>
        <p:spPr>
          <a:xfrm>
            <a:off x="321044" y="1283075"/>
            <a:ext cx="11521280" cy="461665"/>
          </a:xfrm>
          <a:prstGeom prst="rect">
            <a:avLst/>
          </a:prstGeom>
          <a:noFill/>
        </p:spPr>
        <p:txBody>
          <a:bodyPr wrap="square" rtlCol="0">
            <a:spAutoFit/>
          </a:bodyPr>
          <a:lstStyle/>
          <a:p>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Influence </a:t>
            </a:r>
            <a:r>
              <a:rPr lang="en-US" altLang="zh-CN"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maximization in multiple online social </a:t>
            </a:r>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networks. 2013</a:t>
            </a:r>
            <a:endParaRPr lang="en-US" altLang="zh-CN"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pic>
        <p:nvPicPr>
          <p:cNvPr id="17" name="图片 16"/>
          <p:cNvPicPr/>
          <p:nvPr/>
        </p:nvPicPr>
        <p:blipFill>
          <a:blip r:embed="rId3">
            <a:extLst>
              <a:ext uri="{28A0092B-C50C-407E-A947-70E740481C1C}">
                <a14:useLocalDpi xmlns:a14="http://schemas.microsoft.com/office/drawing/2010/main" val="0"/>
              </a:ext>
            </a:extLst>
          </a:blip>
          <a:stretch>
            <a:fillRect/>
          </a:stretch>
        </p:blipFill>
        <p:spPr>
          <a:xfrm>
            <a:off x="120923" y="3029712"/>
            <a:ext cx="5484377" cy="2206210"/>
          </a:xfrm>
          <a:prstGeom prst="rect">
            <a:avLst/>
          </a:prstGeom>
        </p:spPr>
      </p:pic>
      <p:pic>
        <p:nvPicPr>
          <p:cNvPr id="18" name="图片 17"/>
          <p:cNvPicPr/>
          <p:nvPr/>
        </p:nvPicPr>
        <p:blipFill>
          <a:blip r:embed="rId4">
            <a:extLst>
              <a:ext uri="{28A0092B-C50C-407E-A947-70E740481C1C}">
                <a14:useLocalDpi xmlns:a14="http://schemas.microsoft.com/office/drawing/2010/main" val="0"/>
              </a:ext>
            </a:extLst>
          </a:blip>
          <a:stretch>
            <a:fillRect/>
          </a:stretch>
        </p:blipFill>
        <p:spPr>
          <a:xfrm>
            <a:off x="5553464" y="3035963"/>
            <a:ext cx="5440667" cy="2757999"/>
          </a:xfrm>
          <a:prstGeom prst="rect">
            <a:avLst/>
          </a:prstGeom>
        </p:spPr>
      </p:pic>
      <p:pic>
        <p:nvPicPr>
          <p:cNvPr id="19" name="图片 18"/>
          <p:cNvPicPr/>
          <p:nvPr/>
        </p:nvPicPr>
        <p:blipFill>
          <a:blip r:embed="rId5" cstate="print">
            <a:extLst>
              <a:ext uri="{28A0092B-C50C-407E-A947-70E740481C1C}">
                <a14:useLocalDpi xmlns:a14="http://schemas.microsoft.com/office/drawing/2010/main" val="0"/>
              </a:ext>
            </a:extLst>
          </a:blip>
          <a:stretch>
            <a:fillRect/>
          </a:stretch>
        </p:blipFill>
        <p:spPr>
          <a:xfrm>
            <a:off x="3645181" y="5222745"/>
            <a:ext cx="1960119" cy="1695300"/>
          </a:xfrm>
          <a:prstGeom prst="rect">
            <a:avLst/>
          </a:prstGeom>
        </p:spPr>
      </p:pic>
      <p:sp>
        <p:nvSpPr>
          <p:cNvPr id="15" name="TextBox 90"/>
          <p:cNvSpPr txBox="1"/>
          <p:nvPr/>
        </p:nvSpPr>
        <p:spPr>
          <a:xfrm>
            <a:off x="336947" y="789828"/>
            <a:ext cx="4464496" cy="461665"/>
          </a:xfrm>
          <a:prstGeom prst="rect">
            <a:avLst/>
          </a:prstGeom>
          <a:noFill/>
        </p:spPr>
        <p:txBody>
          <a:bodyPr wrap="square" rtlCol="0">
            <a:spAutoFit/>
          </a:bodyPr>
          <a:lstStyle/>
          <a:p>
            <a:r>
              <a:rPr lang="zh-CN" altLang="en-US" sz="24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跨网络的影响力最大化模型</a:t>
            </a:r>
          </a:p>
        </p:txBody>
      </p:sp>
    </p:spTree>
    <p:extLst>
      <p:ext uri="{BB962C8B-B14F-4D97-AF65-F5344CB8AC3E}">
        <p14:creationId xmlns:p14="http://schemas.microsoft.com/office/powerpoint/2010/main" val="11310713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7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par>
                                <p:cTn id="38" presetID="41" presetClass="entr" presetSubtype="0" fill="hold" grpId="0" nodeType="withEffect">
                                  <p:stCondLst>
                                    <p:cond delay="1000"/>
                                  </p:stCondLst>
                                  <p:iterate type="lt">
                                    <p:tmPct val="10000"/>
                                  </p:iterate>
                                  <p:childTnLst>
                                    <p:set>
                                      <p:cBhvr>
                                        <p:cTn id="39" dur="1" fill="hold">
                                          <p:stCondLst>
                                            <p:cond delay="0"/>
                                          </p:stCondLst>
                                        </p:cTn>
                                        <p:tgtEl>
                                          <p:spTgt spid="11"/>
                                        </p:tgtEl>
                                        <p:attrNameLst>
                                          <p:attrName>style.visibility</p:attrName>
                                        </p:attrNameLst>
                                      </p:cBhvr>
                                      <p:to>
                                        <p:strVal val="visible"/>
                                      </p:to>
                                    </p:set>
                                    <p:anim calcmode="lin" valueType="num">
                                      <p:cBhvr>
                                        <p:cTn id="40" dur="10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41" dur="1000" fill="hold"/>
                                        <p:tgtEl>
                                          <p:spTgt spid="11"/>
                                        </p:tgtEl>
                                        <p:attrNameLst>
                                          <p:attrName>ppt_y</p:attrName>
                                        </p:attrNameLst>
                                      </p:cBhvr>
                                      <p:tavLst>
                                        <p:tav tm="0">
                                          <p:val>
                                            <p:strVal val="#ppt_y"/>
                                          </p:val>
                                        </p:tav>
                                        <p:tav tm="100000">
                                          <p:val>
                                            <p:strVal val="#ppt_y"/>
                                          </p:val>
                                        </p:tav>
                                      </p:tavLst>
                                    </p:anim>
                                    <p:anim calcmode="lin" valueType="num">
                                      <p:cBhvr>
                                        <p:cTn id="42" dur="10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43" dur="10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44" dur="1000" tmFilter="0,0; .5, 1; 1, 1"/>
                                        <p:tgtEl>
                                          <p:spTgt spid="11"/>
                                        </p:tgtEl>
                                      </p:cBhvr>
                                    </p:animEffect>
                                  </p:childTnLst>
                                </p:cTn>
                              </p:par>
                            </p:childTnLst>
                          </p:cTn>
                        </p:par>
                        <p:par>
                          <p:cTn id="45" fill="hold">
                            <p:stCondLst>
                              <p:cond delay="8750"/>
                            </p:stCondLst>
                            <p:childTnLst>
                              <p:par>
                                <p:cTn id="46" presetID="41" presetClass="entr" presetSubtype="0" fill="hold" grpId="0" nodeType="afterEffect">
                                  <p:stCondLst>
                                    <p:cond delay="0"/>
                                  </p:stCondLst>
                                  <p:iterate type="lt">
                                    <p:tmPct val="10000"/>
                                  </p:iterate>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49" dur="500" fill="hold"/>
                                        <p:tgtEl>
                                          <p:spTgt spid="15"/>
                                        </p:tgtEl>
                                        <p:attrNameLst>
                                          <p:attrName>ppt_y</p:attrName>
                                        </p:attrNameLst>
                                      </p:cBhvr>
                                      <p:tavLst>
                                        <p:tav tm="0">
                                          <p:val>
                                            <p:strVal val="#ppt_y"/>
                                          </p:val>
                                        </p:tav>
                                        <p:tav tm="100000">
                                          <p:val>
                                            <p:strVal val="#ppt_y"/>
                                          </p:val>
                                        </p:tav>
                                      </p:tavLst>
                                    </p:anim>
                                    <p:anim calcmode="lin" valueType="num">
                                      <p:cBhvr>
                                        <p:cTn id="50"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51"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52" dur="500" tmFilter="0,0; .5, 1; 1, 1"/>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11"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297536" y="2655860"/>
            <a:ext cx="10614994" cy="2448272"/>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544240" y="2977857"/>
            <a:ext cx="10011350" cy="212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作者</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认为</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现实世界中，在线社交网络通常是异构的，用户可以通过多个渠道相互影响，并且在线社交网络还可以共享公共用户，信息可以通过这些用户在不同网络中传播。本文首次研究了部分对齐异构社交网络中的影响最大化问题，并且提出了</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MM</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模型，它基于一组网络内部和网络内部的社会元路径，从对齐的异构社交网络中提取多对齐的多关系网络</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(MMNs)</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1" name="TextBox 156"/>
          <p:cNvSpPr txBox="1"/>
          <p:nvPr/>
        </p:nvSpPr>
        <p:spPr>
          <a:xfrm>
            <a:off x="321549" y="1283015"/>
            <a:ext cx="11521280" cy="830997"/>
          </a:xfrm>
          <a:prstGeom prst="rect">
            <a:avLst/>
          </a:prstGeom>
          <a:noFill/>
        </p:spPr>
        <p:txBody>
          <a:bodyPr wrap="square" rtlCol="0">
            <a:spAutoFit/>
          </a:bodyPr>
          <a:lstStyle/>
          <a:p>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Influence </a:t>
            </a:r>
            <a:r>
              <a:rPr lang="en-US" altLang="zh-CN"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maximization across partially aligned </a:t>
            </a:r>
            <a:r>
              <a:rPr lang="en-US" altLang="zh-CN" sz="2400" dirty="0" err="1">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heterogenous</a:t>
            </a:r>
            <a:r>
              <a:rPr lang="en-US" altLang="zh-CN"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social </a:t>
            </a:r>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networks 2015</a:t>
            </a:r>
          </a:p>
        </p:txBody>
      </p:sp>
      <p:sp>
        <p:nvSpPr>
          <p:cNvPr id="10" name="TextBox 90"/>
          <p:cNvSpPr txBox="1"/>
          <p:nvPr/>
        </p:nvSpPr>
        <p:spPr>
          <a:xfrm>
            <a:off x="336947" y="789828"/>
            <a:ext cx="4464496" cy="461665"/>
          </a:xfrm>
          <a:prstGeom prst="rect">
            <a:avLst/>
          </a:prstGeom>
          <a:noFill/>
        </p:spPr>
        <p:txBody>
          <a:bodyPr wrap="square" rtlCol="0">
            <a:spAutoFit/>
          </a:bodyPr>
          <a:lstStyle/>
          <a:p>
            <a:r>
              <a:rPr lang="zh-CN" altLang="en-US" sz="24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跨网络的影响力最大化模型</a:t>
            </a:r>
          </a:p>
        </p:txBody>
      </p:sp>
    </p:spTree>
    <p:extLst>
      <p:ext uri="{BB962C8B-B14F-4D97-AF65-F5344CB8AC3E}">
        <p14:creationId xmlns:p14="http://schemas.microsoft.com/office/powerpoint/2010/main" val="67812380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7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par>
                                <p:cTn id="38" presetID="41" presetClass="entr" presetSubtype="0" fill="hold" grpId="0" nodeType="withEffect">
                                  <p:stCondLst>
                                    <p:cond delay="1000"/>
                                  </p:stCondLst>
                                  <p:iterate type="lt">
                                    <p:tmPct val="10000"/>
                                  </p:iterate>
                                  <p:childTnLst>
                                    <p:set>
                                      <p:cBhvr>
                                        <p:cTn id="39" dur="1" fill="hold">
                                          <p:stCondLst>
                                            <p:cond delay="0"/>
                                          </p:stCondLst>
                                        </p:cTn>
                                        <p:tgtEl>
                                          <p:spTgt spid="11"/>
                                        </p:tgtEl>
                                        <p:attrNameLst>
                                          <p:attrName>style.visibility</p:attrName>
                                        </p:attrNameLst>
                                      </p:cBhvr>
                                      <p:to>
                                        <p:strVal val="visible"/>
                                      </p:to>
                                    </p:set>
                                    <p:anim calcmode="lin" valueType="num">
                                      <p:cBhvr>
                                        <p:cTn id="40" dur="10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41" dur="1000" fill="hold"/>
                                        <p:tgtEl>
                                          <p:spTgt spid="11"/>
                                        </p:tgtEl>
                                        <p:attrNameLst>
                                          <p:attrName>ppt_y</p:attrName>
                                        </p:attrNameLst>
                                      </p:cBhvr>
                                      <p:tavLst>
                                        <p:tav tm="0">
                                          <p:val>
                                            <p:strVal val="#ppt_y"/>
                                          </p:val>
                                        </p:tav>
                                        <p:tav tm="100000">
                                          <p:val>
                                            <p:strVal val="#ppt_y"/>
                                          </p:val>
                                        </p:tav>
                                      </p:tavLst>
                                    </p:anim>
                                    <p:anim calcmode="lin" valueType="num">
                                      <p:cBhvr>
                                        <p:cTn id="42" dur="10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43" dur="10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44" dur="1000" tmFilter="0,0; .5, 1; 1, 1"/>
                                        <p:tgtEl>
                                          <p:spTgt spid="11"/>
                                        </p:tgtEl>
                                      </p:cBhvr>
                                    </p:animEffect>
                                  </p:childTnLst>
                                </p:cTn>
                              </p:par>
                            </p:childTnLst>
                          </p:cTn>
                        </p:par>
                        <p:par>
                          <p:cTn id="45" fill="hold">
                            <p:stCondLst>
                              <p:cond delay="10450"/>
                            </p:stCondLst>
                            <p:childTnLst>
                              <p:par>
                                <p:cTn id="46" presetID="41" presetClass="entr" presetSubtype="0" fill="hold" grpId="0" nodeType="afterEffect">
                                  <p:stCondLst>
                                    <p:cond delay="0"/>
                                  </p:stCondLst>
                                  <p:iterate type="lt">
                                    <p:tmPct val="10000"/>
                                  </p:iterate>
                                  <p:childTnLst>
                                    <p:set>
                                      <p:cBhvr>
                                        <p:cTn id="47" dur="1" fill="hold">
                                          <p:stCondLst>
                                            <p:cond delay="0"/>
                                          </p:stCondLst>
                                        </p:cTn>
                                        <p:tgtEl>
                                          <p:spTgt spid="10"/>
                                        </p:tgtEl>
                                        <p:attrNameLst>
                                          <p:attrName>style.visibility</p:attrName>
                                        </p:attrNameLst>
                                      </p:cBhvr>
                                      <p:to>
                                        <p:strVal val="visible"/>
                                      </p:to>
                                    </p:set>
                                    <p:anim calcmode="lin" valueType="num">
                                      <p:cBhvr>
                                        <p:cTn id="48"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9" dur="500" fill="hold"/>
                                        <p:tgtEl>
                                          <p:spTgt spid="10"/>
                                        </p:tgtEl>
                                        <p:attrNameLst>
                                          <p:attrName>ppt_y</p:attrName>
                                        </p:attrNameLst>
                                      </p:cBhvr>
                                      <p:tavLst>
                                        <p:tav tm="0">
                                          <p:val>
                                            <p:strVal val="#ppt_y"/>
                                          </p:val>
                                        </p:tav>
                                        <p:tav tm="100000">
                                          <p:val>
                                            <p:strVal val="#ppt_y"/>
                                          </p:val>
                                        </p:tav>
                                      </p:tavLst>
                                    </p:anim>
                                    <p:anim calcmode="lin" valueType="num">
                                      <p:cBhvr>
                                        <p:cTn id="50"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51"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52"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11"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321549" y="2189147"/>
            <a:ext cx="7072182" cy="1815917"/>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608462" y="2333163"/>
            <a:ext cx="5993181" cy="160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作者认为</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影响在不用的网络中的传播模型是不一样的。作者将不同网络抽象为一层，并且提出了在不同层中传播模型可能不一样的传播</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方式。传播方式如右边所示。</a:t>
            </a:r>
            <a:endParaRPr lang="zh-CN" altLang="en-US" sz="22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1" name="TextBox 156"/>
          <p:cNvSpPr txBox="1"/>
          <p:nvPr/>
        </p:nvSpPr>
        <p:spPr>
          <a:xfrm>
            <a:off x="321549" y="1383424"/>
            <a:ext cx="11521280" cy="830997"/>
          </a:xfrm>
          <a:prstGeom prst="rect">
            <a:avLst/>
          </a:prstGeom>
          <a:noFill/>
        </p:spPr>
        <p:txBody>
          <a:bodyPr wrap="square" rtlCol="0">
            <a:spAutoFit/>
          </a:bodyPr>
          <a:lstStyle/>
          <a:p>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Multiplex </a:t>
            </a:r>
            <a:r>
              <a:rPr lang="en-US" altLang="zh-CN"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influence maximization in online social networks with heterogeneous diffusion </a:t>
            </a:r>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models 2018</a:t>
            </a:r>
          </a:p>
        </p:txBody>
      </p:sp>
      <p:pic>
        <p:nvPicPr>
          <p:cNvPr id="13" name="图片 12"/>
          <p:cNvPicPr/>
          <p:nvPr/>
        </p:nvPicPr>
        <p:blipFill>
          <a:blip r:embed="rId3">
            <a:extLst>
              <a:ext uri="{28A0092B-C50C-407E-A947-70E740481C1C}">
                <a14:useLocalDpi xmlns:a14="http://schemas.microsoft.com/office/drawing/2010/main" val="0"/>
              </a:ext>
            </a:extLst>
          </a:blip>
          <a:stretch>
            <a:fillRect/>
          </a:stretch>
        </p:blipFill>
        <p:spPr>
          <a:xfrm>
            <a:off x="7401698" y="2246674"/>
            <a:ext cx="4456529" cy="4611326"/>
          </a:xfrm>
          <a:prstGeom prst="rect">
            <a:avLst/>
          </a:prstGeom>
        </p:spPr>
      </p:pic>
      <p:sp>
        <p:nvSpPr>
          <p:cNvPr id="14" name="TextBox 90"/>
          <p:cNvSpPr txBox="1"/>
          <p:nvPr/>
        </p:nvSpPr>
        <p:spPr>
          <a:xfrm>
            <a:off x="336947" y="789828"/>
            <a:ext cx="4464496" cy="461665"/>
          </a:xfrm>
          <a:prstGeom prst="rect">
            <a:avLst/>
          </a:prstGeom>
          <a:noFill/>
        </p:spPr>
        <p:txBody>
          <a:bodyPr wrap="square" rtlCol="0">
            <a:spAutoFit/>
          </a:bodyPr>
          <a:lstStyle/>
          <a:p>
            <a:r>
              <a:rPr lang="zh-CN" altLang="en-US" sz="24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跨网络的影响力最大化模型</a:t>
            </a:r>
          </a:p>
        </p:txBody>
      </p:sp>
    </p:spTree>
    <p:extLst>
      <p:ext uri="{BB962C8B-B14F-4D97-AF65-F5344CB8AC3E}">
        <p14:creationId xmlns:p14="http://schemas.microsoft.com/office/powerpoint/2010/main" val="91277745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7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par>
                                <p:cTn id="38" presetID="41" presetClass="entr" presetSubtype="0" fill="hold" grpId="0" nodeType="withEffect">
                                  <p:stCondLst>
                                    <p:cond delay="1000"/>
                                  </p:stCondLst>
                                  <p:iterate type="lt">
                                    <p:tmPct val="10000"/>
                                  </p:iterate>
                                  <p:childTnLst>
                                    <p:set>
                                      <p:cBhvr>
                                        <p:cTn id="39" dur="1" fill="hold">
                                          <p:stCondLst>
                                            <p:cond delay="0"/>
                                          </p:stCondLst>
                                        </p:cTn>
                                        <p:tgtEl>
                                          <p:spTgt spid="11"/>
                                        </p:tgtEl>
                                        <p:attrNameLst>
                                          <p:attrName>style.visibility</p:attrName>
                                        </p:attrNameLst>
                                      </p:cBhvr>
                                      <p:to>
                                        <p:strVal val="visible"/>
                                      </p:to>
                                    </p:set>
                                    <p:anim calcmode="lin" valueType="num">
                                      <p:cBhvr>
                                        <p:cTn id="40" dur="10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41" dur="1000" fill="hold"/>
                                        <p:tgtEl>
                                          <p:spTgt spid="11"/>
                                        </p:tgtEl>
                                        <p:attrNameLst>
                                          <p:attrName>ppt_y</p:attrName>
                                        </p:attrNameLst>
                                      </p:cBhvr>
                                      <p:tavLst>
                                        <p:tav tm="0">
                                          <p:val>
                                            <p:strVal val="#ppt_y"/>
                                          </p:val>
                                        </p:tav>
                                        <p:tav tm="100000">
                                          <p:val>
                                            <p:strVal val="#ppt_y"/>
                                          </p:val>
                                        </p:tav>
                                      </p:tavLst>
                                    </p:anim>
                                    <p:anim calcmode="lin" valueType="num">
                                      <p:cBhvr>
                                        <p:cTn id="42" dur="10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43" dur="10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44" dur="1000" tmFilter="0,0; .5, 1; 1, 1"/>
                                        <p:tgtEl>
                                          <p:spTgt spid="11"/>
                                        </p:tgtEl>
                                      </p:cBhvr>
                                    </p:animEffect>
                                  </p:childTnLst>
                                </p:cTn>
                              </p:par>
                            </p:childTnLst>
                          </p:cTn>
                        </p:par>
                        <p:par>
                          <p:cTn id="45" fill="hold">
                            <p:stCondLst>
                              <p:cond delay="11950"/>
                            </p:stCondLst>
                            <p:childTnLst>
                              <p:par>
                                <p:cTn id="46" presetID="41" presetClass="entr" presetSubtype="0" fill="hold" grpId="0" nodeType="afterEffect">
                                  <p:stCondLst>
                                    <p:cond delay="0"/>
                                  </p:stCondLst>
                                  <p:iterate type="lt">
                                    <p:tmPct val="10000"/>
                                  </p:iterate>
                                  <p:childTnLst>
                                    <p:set>
                                      <p:cBhvr>
                                        <p:cTn id="47" dur="1" fill="hold">
                                          <p:stCondLst>
                                            <p:cond delay="0"/>
                                          </p:stCondLst>
                                        </p:cTn>
                                        <p:tgtEl>
                                          <p:spTgt spid="14"/>
                                        </p:tgtEl>
                                        <p:attrNameLst>
                                          <p:attrName>style.visibility</p:attrName>
                                        </p:attrNameLst>
                                      </p:cBhvr>
                                      <p:to>
                                        <p:strVal val="visible"/>
                                      </p:to>
                                    </p:set>
                                    <p:anim calcmode="lin" valueType="num">
                                      <p:cBhvr>
                                        <p:cTn id="48"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49" dur="500" fill="hold"/>
                                        <p:tgtEl>
                                          <p:spTgt spid="14"/>
                                        </p:tgtEl>
                                        <p:attrNameLst>
                                          <p:attrName>ppt_y</p:attrName>
                                        </p:attrNameLst>
                                      </p:cBhvr>
                                      <p:tavLst>
                                        <p:tav tm="0">
                                          <p:val>
                                            <p:strVal val="#ppt_y"/>
                                          </p:val>
                                        </p:tav>
                                        <p:tav tm="100000">
                                          <p:val>
                                            <p:strVal val="#ppt_y"/>
                                          </p:val>
                                        </p:tav>
                                      </p:tavLst>
                                    </p:anim>
                                    <p:anim calcmode="lin" valueType="num">
                                      <p:cBhvr>
                                        <p:cTn id="50"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51"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52" dur="500" tmFilter="0,0; .5, 1; 1, 1"/>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11"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379915" y="2481536"/>
            <a:ext cx="11334296" cy="4187823"/>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624979" y="2780928"/>
            <a:ext cx="10579331" cy="2890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用</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G=(V,E)</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表示一个地理相关的有向图，每个节点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都有一个地理位置属性</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x,y</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代表经度和纬度。最初，每个节点都是非激活的，如果一个顶点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被选为种子，</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就会被激活，它也</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会去试图激活</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它的邻居</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。作者使用</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IC</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模型的激活模式，考虑一个被激活的顶点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。对于</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的每一个不活跃</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的出邻居</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 u</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有一个独立的概率</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P(u, 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通过边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 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激活顶点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。一个顶点只有一次机会激活它</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出</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邻居</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，并且</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在尝试激活</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所有</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的出邻居</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之后，它将保持活动状态，不再激活其他顶点。当没有新激活的顶点时，此进程终止</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一般的，</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给定一个查询</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Q = (R, k)</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，一个地理区域</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，一个整数</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k</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，令</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en-US" altLang="zh-CN" sz="2000" baseline="-25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中的顶点</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集合，作者的目标是在图中找到</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k</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个节点组成的集合</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使得其可以影响到</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en-US" altLang="zh-CN" sz="2000" baseline="-25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中最多的节点。</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45" name="矩形 47"/>
          <p:cNvSpPr>
            <a:spLocks noChangeArrowheads="1"/>
          </p:cNvSpPr>
          <p:nvPr/>
        </p:nvSpPr>
        <p:spPr bwMode="auto">
          <a:xfrm>
            <a:off x="379137" y="796747"/>
            <a:ext cx="10286138" cy="334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4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带地理位置的影响力最大化模型</a:t>
            </a:r>
          </a:p>
        </p:txBody>
      </p:sp>
      <p:sp>
        <p:nvSpPr>
          <p:cNvPr id="10" name="TextBox 156"/>
          <p:cNvSpPr txBox="1"/>
          <p:nvPr/>
        </p:nvSpPr>
        <p:spPr>
          <a:xfrm>
            <a:off x="379137" y="1350948"/>
            <a:ext cx="11521280" cy="461665"/>
          </a:xfrm>
          <a:prstGeom prst="rect">
            <a:avLst/>
          </a:prstGeom>
          <a:noFill/>
        </p:spPr>
        <p:txBody>
          <a:bodyPr wrap="square" rtlCol="0">
            <a:spAutoFit/>
          </a:bodyPr>
          <a:lstStyle/>
          <a:p>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Efficient location-aware influence maximization</a:t>
            </a:r>
            <a:r>
              <a:rPr lang="en-US" altLang="zh-CN"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2014</a:t>
            </a:r>
            <a:endParaRPr lang="en-US" altLang="zh-CN"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extLst>
      <p:ext uri="{BB962C8B-B14F-4D97-AF65-F5344CB8AC3E}">
        <p14:creationId xmlns:p14="http://schemas.microsoft.com/office/powerpoint/2010/main" val="82427684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7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childTnLst>
                          </p:cTn>
                        </p:par>
                        <p:par>
                          <p:cTn id="38" fill="hold">
                            <p:stCondLst>
                              <p:cond delay="1750"/>
                            </p:stCondLst>
                            <p:childTnLst>
                              <p:par>
                                <p:cTn id="39" presetID="53" presetClass="entr" presetSubtype="16" fill="hold" grpId="0" nodeType="after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p:cTn id="41" dur="500" fill="hold"/>
                                        <p:tgtEl>
                                          <p:spTgt spid="45"/>
                                        </p:tgtEl>
                                        <p:attrNameLst>
                                          <p:attrName>ppt_w</p:attrName>
                                        </p:attrNameLst>
                                      </p:cBhvr>
                                      <p:tavLst>
                                        <p:tav tm="0">
                                          <p:val>
                                            <p:fltVal val="0"/>
                                          </p:val>
                                        </p:tav>
                                        <p:tav tm="100000">
                                          <p:val>
                                            <p:strVal val="#ppt_w"/>
                                          </p:val>
                                        </p:tav>
                                      </p:tavLst>
                                    </p:anim>
                                    <p:anim calcmode="lin" valueType="num">
                                      <p:cBhvr>
                                        <p:cTn id="42" dur="500" fill="hold"/>
                                        <p:tgtEl>
                                          <p:spTgt spid="45"/>
                                        </p:tgtEl>
                                        <p:attrNameLst>
                                          <p:attrName>ppt_h</p:attrName>
                                        </p:attrNameLst>
                                      </p:cBhvr>
                                      <p:tavLst>
                                        <p:tav tm="0">
                                          <p:val>
                                            <p:fltVal val="0"/>
                                          </p:val>
                                        </p:tav>
                                        <p:tav tm="100000">
                                          <p:val>
                                            <p:strVal val="#ppt_h"/>
                                          </p:val>
                                        </p:tav>
                                      </p:tavLst>
                                    </p:anim>
                                    <p:animEffect transition="in" filter="fade">
                                      <p:cBhvr>
                                        <p:cTn id="43" dur="500"/>
                                        <p:tgtEl>
                                          <p:spTgt spid="45"/>
                                        </p:tgtEl>
                                      </p:cBhvr>
                                    </p:animEffect>
                                  </p:childTnLst>
                                </p:cTn>
                              </p:par>
                              <p:par>
                                <p:cTn id="44" presetID="41" presetClass="entr" presetSubtype="0" fill="hold" grpId="0" nodeType="withEffect">
                                  <p:stCondLst>
                                    <p:cond delay="1000"/>
                                  </p:stCondLst>
                                  <p:iterate type="lt">
                                    <p:tmPct val="10000"/>
                                  </p:iterate>
                                  <p:childTnLst>
                                    <p:set>
                                      <p:cBhvr>
                                        <p:cTn id="45" dur="1" fill="hold">
                                          <p:stCondLst>
                                            <p:cond delay="0"/>
                                          </p:stCondLst>
                                        </p:cTn>
                                        <p:tgtEl>
                                          <p:spTgt spid="10"/>
                                        </p:tgtEl>
                                        <p:attrNameLst>
                                          <p:attrName>style.visibility</p:attrName>
                                        </p:attrNameLst>
                                      </p:cBhvr>
                                      <p:to>
                                        <p:strVal val="visible"/>
                                      </p:to>
                                    </p:set>
                                    <p:anim calcmode="lin" valueType="num">
                                      <p:cBhvr>
                                        <p:cTn id="46" dur="10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7" dur="1000" fill="hold"/>
                                        <p:tgtEl>
                                          <p:spTgt spid="10"/>
                                        </p:tgtEl>
                                        <p:attrNameLst>
                                          <p:attrName>ppt_y</p:attrName>
                                        </p:attrNameLst>
                                      </p:cBhvr>
                                      <p:tavLst>
                                        <p:tav tm="0">
                                          <p:val>
                                            <p:strVal val="#ppt_y"/>
                                          </p:val>
                                        </p:tav>
                                        <p:tav tm="100000">
                                          <p:val>
                                            <p:strVal val="#ppt_y"/>
                                          </p:val>
                                        </p:tav>
                                      </p:tavLst>
                                    </p:anim>
                                    <p:anim calcmode="lin" valueType="num">
                                      <p:cBhvr>
                                        <p:cTn id="48" dur="10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9" dur="10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50" dur="10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45"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360611" y="1172320"/>
            <a:ext cx="5806669" cy="4998270"/>
          </a:xfrm>
          <a:prstGeom prst="rect">
            <a:avLst/>
          </a:prstGeom>
        </p:spPr>
      </p:pic>
      <p:sp>
        <p:nvSpPr>
          <p:cNvPr id="13" name="TextBox 156"/>
          <p:cNvSpPr txBox="1"/>
          <p:nvPr/>
        </p:nvSpPr>
        <p:spPr>
          <a:xfrm>
            <a:off x="336947" y="710655"/>
            <a:ext cx="1037930" cy="461665"/>
          </a:xfrm>
          <a:prstGeom prst="rect">
            <a:avLst/>
          </a:prstGeom>
          <a:noFill/>
        </p:spPr>
        <p:txBody>
          <a:bodyPr wrap="square" rtlCol="0">
            <a:spAutoFit/>
          </a:bodyPr>
          <a:lstStyle/>
          <a:p>
            <a:r>
              <a:rPr lang="zh-CN" altLang="en-US"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例子</a:t>
            </a:r>
            <a:endPar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4" name="矩形 47"/>
          <p:cNvSpPr>
            <a:spLocks noChangeArrowheads="1"/>
          </p:cNvSpPr>
          <p:nvPr/>
        </p:nvSpPr>
        <p:spPr bwMode="auto">
          <a:xfrm>
            <a:off x="6745659" y="1772816"/>
            <a:ext cx="4458652" cy="212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设定为入度分之一。蓝色框内是查询区域，并且设定</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k=5</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最后选择的种子集合是</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{14,3,16,10,8}</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。可以看出</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16</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不是在查询区域内的。所以不能只考虑在查询区域内去找种子用户。</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extLst>
      <p:ext uri="{BB962C8B-B14F-4D97-AF65-F5344CB8AC3E}">
        <p14:creationId xmlns:p14="http://schemas.microsoft.com/office/powerpoint/2010/main" val="269780886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par>
                                <p:cTn id="28" presetID="41" presetClass="entr" presetSubtype="0" fill="hold" grpId="0" nodeType="withEffect">
                                  <p:stCondLst>
                                    <p:cond delay="1000"/>
                                  </p:stCondLst>
                                  <p:iterate type="lt">
                                    <p:tmPct val="10000"/>
                                  </p:iterate>
                                  <p:childTnLst>
                                    <p:set>
                                      <p:cBhvr>
                                        <p:cTn id="29" dur="1" fill="hold">
                                          <p:stCondLst>
                                            <p:cond delay="0"/>
                                          </p:stCondLst>
                                        </p:cTn>
                                        <p:tgtEl>
                                          <p:spTgt spid="13"/>
                                        </p:tgtEl>
                                        <p:attrNameLst>
                                          <p:attrName>style.visibility</p:attrName>
                                        </p:attrNameLst>
                                      </p:cBhvr>
                                      <p:to>
                                        <p:strVal val="visible"/>
                                      </p:to>
                                    </p:set>
                                    <p:anim calcmode="lin" valueType="num">
                                      <p:cBhvr>
                                        <p:cTn id="30" dur="10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31" dur="1000" fill="hold"/>
                                        <p:tgtEl>
                                          <p:spTgt spid="13"/>
                                        </p:tgtEl>
                                        <p:attrNameLst>
                                          <p:attrName>ppt_y</p:attrName>
                                        </p:attrNameLst>
                                      </p:cBhvr>
                                      <p:tavLst>
                                        <p:tav tm="0">
                                          <p:val>
                                            <p:strVal val="#ppt_y"/>
                                          </p:val>
                                        </p:tav>
                                        <p:tav tm="100000">
                                          <p:val>
                                            <p:strVal val="#ppt_y"/>
                                          </p:val>
                                        </p:tav>
                                      </p:tavLst>
                                    </p:anim>
                                    <p:anim calcmode="lin" valueType="num">
                                      <p:cBhvr>
                                        <p:cTn id="32" dur="10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33" dur="10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34" dur="1000" tmFilter="0,0; .5, 1; 1, 1"/>
                                        <p:tgtEl>
                                          <p:spTgt spid="13"/>
                                        </p:tgtEl>
                                      </p:cBhvr>
                                    </p:animEffect>
                                  </p:childTnLst>
                                </p:cTn>
                              </p:par>
                            </p:childTnLst>
                          </p:cTn>
                        </p:par>
                        <p:par>
                          <p:cTn id="35" fill="hold">
                            <p:stCondLst>
                              <p:cond delay="2100"/>
                            </p:stCondLst>
                            <p:childTnLst>
                              <p:par>
                                <p:cTn id="36" presetID="53" presetClass="entr" presetSubtype="16"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p:cTn id="38" dur="500" fill="hold"/>
                                        <p:tgtEl>
                                          <p:spTgt spid="14"/>
                                        </p:tgtEl>
                                        <p:attrNameLst>
                                          <p:attrName>ppt_w</p:attrName>
                                        </p:attrNameLst>
                                      </p:cBhvr>
                                      <p:tavLst>
                                        <p:tav tm="0">
                                          <p:val>
                                            <p:fltVal val="0"/>
                                          </p:val>
                                        </p:tav>
                                        <p:tav tm="100000">
                                          <p:val>
                                            <p:strVal val="#ppt_w"/>
                                          </p:val>
                                        </p:tav>
                                      </p:tavLst>
                                    </p:anim>
                                    <p:anim calcmode="lin" valueType="num">
                                      <p:cBhvr>
                                        <p:cTn id="39" dur="500" fill="hold"/>
                                        <p:tgtEl>
                                          <p:spTgt spid="14"/>
                                        </p:tgtEl>
                                        <p:attrNameLst>
                                          <p:attrName>ppt_h</p:attrName>
                                        </p:attrNameLst>
                                      </p:cBhvr>
                                      <p:tavLst>
                                        <p:tav tm="0">
                                          <p:val>
                                            <p:fltVal val="0"/>
                                          </p:val>
                                        </p:tav>
                                        <p:tav tm="100000">
                                          <p:val>
                                            <p:strVal val="#ppt_h"/>
                                          </p:val>
                                        </p:tav>
                                      </p:tavLst>
                                    </p:anim>
                                    <p:animEffect transition="in" filter="fade">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3"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264939" y="2139732"/>
            <a:ext cx="11521280" cy="4634778"/>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653925" y="2308665"/>
            <a:ext cx="10844262" cy="494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地理社交网络</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：一个有向图</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G=(V,E)</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，每个</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属于</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有一个地理坐标（</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x,y</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），其中</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x</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和</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y</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分别表示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的经度和纬度。一个函数</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w</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，为每个节点分配对应于二维空间中给定位置</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q</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的权重</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距离感知的影响传播</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：：给一个地理社交网络</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G=(V,E)</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和一个</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地理查询</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q</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节点集合</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的距离感知的影响传播为</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Iq</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被计算</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为</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其中</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w(v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q)</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是</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相对于</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q</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的权重，</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S,v</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是集合</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激活</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的概率</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r>
            <a:b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b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距离感知的影响力最大化</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：给定地理社交网络</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、查询位置</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q</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和正整数</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k</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，距离感知影响最大化</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(DAIM)</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的问题是在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中找到具有最大距离感知影响扩散的</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k</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个节点的集合</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0" name="TextBox 156"/>
          <p:cNvSpPr txBox="1"/>
          <p:nvPr/>
        </p:nvSpPr>
        <p:spPr>
          <a:xfrm>
            <a:off x="192931" y="1307507"/>
            <a:ext cx="11665296" cy="830997"/>
          </a:xfrm>
          <a:prstGeom prst="rect">
            <a:avLst/>
          </a:prstGeom>
          <a:noFill/>
        </p:spPr>
        <p:txBody>
          <a:bodyPr wrap="square" rtlCol="0">
            <a:spAutoFit/>
          </a:bodyPr>
          <a:lstStyle/>
          <a:p>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Efficient distance-aware influence maximization in geo-social networks 2017</a:t>
            </a:r>
            <a:endPar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003115330"/>
              </p:ext>
            </p:extLst>
          </p:nvPr>
        </p:nvGraphicFramePr>
        <p:xfrm>
          <a:off x="665208" y="3607492"/>
          <a:ext cx="2682302" cy="1045643"/>
        </p:xfrm>
        <a:graphic>
          <a:graphicData uri="http://schemas.openxmlformats.org/presentationml/2006/ole">
            <mc:AlternateContent xmlns:mc="http://schemas.openxmlformats.org/markup-compatibility/2006">
              <mc:Choice xmlns:v="urn:schemas-microsoft-com:vml" Requires="v">
                <p:oleObj spid="_x0000_s14468" name="Equation" r:id="rId4" imgW="1498320" imgH="583920" progId="Equation.DSMT4">
                  <p:embed/>
                </p:oleObj>
              </mc:Choice>
              <mc:Fallback>
                <p:oleObj name="Equation" r:id="rId4" imgW="1498320" imgH="583920" progId="Equation.DSMT4">
                  <p:embed/>
                  <p:pic>
                    <p:nvPicPr>
                      <p:cNvPr id="0" name=""/>
                      <p:cNvPicPr/>
                      <p:nvPr/>
                    </p:nvPicPr>
                    <p:blipFill>
                      <a:blip r:embed="rId5"/>
                      <a:stretch>
                        <a:fillRect/>
                      </a:stretch>
                    </p:blipFill>
                    <p:spPr>
                      <a:xfrm>
                        <a:off x="665208" y="3607492"/>
                        <a:ext cx="2682302" cy="1045643"/>
                      </a:xfrm>
                      <a:prstGeom prst="rect">
                        <a:avLst/>
                      </a:prstGeom>
                    </p:spPr>
                  </p:pic>
                </p:oleObj>
              </mc:Fallback>
            </mc:AlternateContent>
          </a:graphicData>
        </a:graphic>
      </p:graphicFrame>
      <p:sp>
        <p:nvSpPr>
          <p:cNvPr id="11" name="矩形 47"/>
          <p:cNvSpPr>
            <a:spLocks noChangeArrowheads="1"/>
          </p:cNvSpPr>
          <p:nvPr/>
        </p:nvSpPr>
        <p:spPr bwMode="auto">
          <a:xfrm>
            <a:off x="379137" y="796747"/>
            <a:ext cx="10286138" cy="334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4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带地理位置的影响力最大化模型</a:t>
            </a:r>
          </a:p>
        </p:txBody>
      </p:sp>
    </p:spTree>
    <p:extLst>
      <p:ext uri="{BB962C8B-B14F-4D97-AF65-F5344CB8AC3E}">
        <p14:creationId xmlns:p14="http://schemas.microsoft.com/office/powerpoint/2010/main" val="299930990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7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par>
                                <p:cTn id="38" presetID="41" presetClass="entr" presetSubtype="0" fill="hold" grpId="0" nodeType="withEffect">
                                  <p:stCondLst>
                                    <p:cond delay="1000"/>
                                  </p:stCondLst>
                                  <p:iterate type="lt">
                                    <p:tmPct val="10000"/>
                                  </p:iterate>
                                  <p:childTnLst>
                                    <p:set>
                                      <p:cBhvr>
                                        <p:cTn id="39" dur="1" fill="hold">
                                          <p:stCondLst>
                                            <p:cond delay="0"/>
                                          </p:stCondLst>
                                        </p:cTn>
                                        <p:tgtEl>
                                          <p:spTgt spid="10"/>
                                        </p:tgtEl>
                                        <p:attrNameLst>
                                          <p:attrName>style.visibility</p:attrName>
                                        </p:attrNameLst>
                                      </p:cBhvr>
                                      <p:to>
                                        <p:strVal val="visible"/>
                                      </p:to>
                                    </p:set>
                                    <p:anim calcmode="lin" valueType="num">
                                      <p:cBhvr>
                                        <p:cTn id="40" dur="10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1" dur="1000" fill="hold"/>
                                        <p:tgtEl>
                                          <p:spTgt spid="10"/>
                                        </p:tgtEl>
                                        <p:attrNameLst>
                                          <p:attrName>ppt_y</p:attrName>
                                        </p:attrNameLst>
                                      </p:cBhvr>
                                      <p:tavLst>
                                        <p:tav tm="0">
                                          <p:val>
                                            <p:strVal val="#ppt_y"/>
                                          </p:val>
                                        </p:tav>
                                        <p:tav tm="100000">
                                          <p:val>
                                            <p:strVal val="#ppt_y"/>
                                          </p:val>
                                        </p:tav>
                                      </p:tavLst>
                                    </p:anim>
                                    <p:anim calcmode="lin" valueType="num">
                                      <p:cBhvr>
                                        <p:cTn id="42" dur="10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3" dur="10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4" dur="1000" tmFilter="0,0; .5, 1; 1, 1"/>
                                        <p:tgtEl>
                                          <p:spTgt spid="10"/>
                                        </p:tgtEl>
                                      </p:cBhvr>
                                    </p:animEffect>
                                  </p:childTnLst>
                                </p:cTn>
                              </p:par>
                            </p:childTnLst>
                          </p:cTn>
                        </p:par>
                        <p:par>
                          <p:cTn id="45" fill="hold">
                            <p:stCondLst>
                              <p:cond delay="9950"/>
                            </p:stCondLst>
                            <p:childTnLst>
                              <p:par>
                                <p:cTn id="46" presetID="53" presetClass="entr" presetSubtype="16"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500" fill="hold"/>
                                        <p:tgtEl>
                                          <p:spTgt spid="11"/>
                                        </p:tgtEl>
                                        <p:attrNameLst>
                                          <p:attrName>ppt_w</p:attrName>
                                        </p:attrNameLst>
                                      </p:cBhvr>
                                      <p:tavLst>
                                        <p:tav tm="0">
                                          <p:val>
                                            <p:fltVal val="0"/>
                                          </p:val>
                                        </p:tav>
                                        <p:tav tm="100000">
                                          <p:val>
                                            <p:strVal val="#ppt_w"/>
                                          </p:val>
                                        </p:tav>
                                      </p:tavLst>
                                    </p:anim>
                                    <p:anim calcmode="lin" valueType="num">
                                      <p:cBhvr>
                                        <p:cTn id="49" dur="500" fill="hold"/>
                                        <p:tgtEl>
                                          <p:spTgt spid="11"/>
                                        </p:tgtEl>
                                        <p:attrNameLst>
                                          <p:attrName>ppt_h</p:attrName>
                                        </p:attrNameLst>
                                      </p:cBhvr>
                                      <p:tavLst>
                                        <p:tav tm="0">
                                          <p:val>
                                            <p:fltVal val="0"/>
                                          </p:val>
                                        </p:tav>
                                        <p:tav tm="100000">
                                          <p:val>
                                            <p:strVal val="#ppt_h"/>
                                          </p:val>
                                        </p:tav>
                                      </p:tavLst>
                                    </p:anim>
                                    <p:animEffect transition="in" filter="fade">
                                      <p:cBhvr>
                                        <p:cTn id="5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10"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379915" y="2481536"/>
            <a:ext cx="11478312" cy="4376463"/>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702832" y="2780928"/>
            <a:ext cx="10011350" cy="3659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给定一个基于社交网络的有向图，表示为</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G=(V,E)</a:t>
            </a:r>
          </a:p>
          <a:p>
            <a:pPr algn="just">
              <a:lnSpc>
                <a:spcPts val="2000"/>
              </a:lnSpc>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定义</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影响区域</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：一个节点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的影响区域表示为</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IAv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，用泰森多边形定义。也就是说在一个区域</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X</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内，所有那些离</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比离</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X</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内其他结点都要近的节点组成的区域。</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定义</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地理覆盖面</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：一个节点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的地理覆盖面</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GCv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由其近邻所分布的地理区域给出，它的表达式</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如下</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定义</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3(</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影响区域指针</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的影响区域指针，表示为</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a:t>
            </a:r>
            <a:r>
              <a:rPr lang="en-US" altLang="zh-CN" sz="2000" baseline="-25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ia</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，定义为相邻集合的总影响面积除以总面积的</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范围</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整个</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基于位置的社交</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网络</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表示为：</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0" name="TextBox 156"/>
          <p:cNvSpPr txBox="1"/>
          <p:nvPr/>
        </p:nvSpPr>
        <p:spPr>
          <a:xfrm>
            <a:off x="379137" y="1278018"/>
            <a:ext cx="11521280" cy="830997"/>
          </a:xfrm>
          <a:prstGeom prst="rect">
            <a:avLst/>
          </a:prstGeom>
          <a:noFill/>
        </p:spPr>
        <p:txBody>
          <a:bodyPr wrap="square" rtlCol="0">
            <a:spAutoFit/>
          </a:bodyPr>
          <a:lstStyle/>
          <a:p>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Socio-spatial </a:t>
            </a:r>
            <a:r>
              <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influence maximization in location-based social </a:t>
            </a:r>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networks 2019. </a:t>
            </a:r>
            <a:endPar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pic>
        <p:nvPicPr>
          <p:cNvPr id="2" name="图片 1"/>
          <p:cNvPicPr>
            <a:picLocks noChangeAspect="1"/>
          </p:cNvPicPr>
          <p:nvPr/>
        </p:nvPicPr>
        <p:blipFill>
          <a:blip r:embed="rId3"/>
          <a:stretch>
            <a:fillRect/>
          </a:stretch>
        </p:blipFill>
        <p:spPr>
          <a:xfrm>
            <a:off x="702832" y="3645024"/>
            <a:ext cx="4157672" cy="288032"/>
          </a:xfrm>
          <a:prstGeom prst="rect">
            <a:avLst/>
          </a:prstGeom>
        </p:spPr>
      </p:pic>
      <p:pic>
        <p:nvPicPr>
          <p:cNvPr id="3" name="图片 2"/>
          <p:cNvPicPr>
            <a:picLocks noChangeAspect="1"/>
          </p:cNvPicPr>
          <p:nvPr/>
        </p:nvPicPr>
        <p:blipFill>
          <a:blip r:embed="rId4"/>
          <a:stretch>
            <a:fillRect/>
          </a:stretch>
        </p:blipFill>
        <p:spPr>
          <a:xfrm>
            <a:off x="866524" y="4642502"/>
            <a:ext cx="1666667" cy="561905"/>
          </a:xfrm>
          <a:prstGeom prst="rect">
            <a:avLst/>
          </a:prstGeom>
        </p:spPr>
      </p:pic>
      <p:pic>
        <p:nvPicPr>
          <p:cNvPr id="4" name="图片 3"/>
          <p:cNvPicPr>
            <a:picLocks noChangeAspect="1"/>
          </p:cNvPicPr>
          <p:nvPr/>
        </p:nvPicPr>
        <p:blipFill>
          <a:blip r:embed="rId5"/>
          <a:stretch>
            <a:fillRect/>
          </a:stretch>
        </p:blipFill>
        <p:spPr>
          <a:xfrm>
            <a:off x="866524" y="5913852"/>
            <a:ext cx="2323368" cy="395467"/>
          </a:xfrm>
          <a:prstGeom prst="rect">
            <a:avLst/>
          </a:prstGeom>
        </p:spPr>
      </p:pic>
      <p:sp>
        <p:nvSpPr>
          <p:cNvPr id="13" name="矩形 47"/>
          <p:cNvSpPr>
            <a:spLocks noChangeArrowheads="1"/>
          </p:cNvSpPr>
          <p:nvPr/>
        </p:nvSpPr>
        <p:spPr bwMode="auto">
          <a:xfrm>
            <a:off x="379137" y="796747"/>
            <a:ext cx="10286138" cy="334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4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带地理位置的影响力最大化模型</a:t>
            </a:r>
          </a:p>
        </p:txBody>
      </p:sp>
    </p:spTree>
    <p:extLst>
      <p:ext uri="{BB962C8B-B14F-4D97-AF65-F5344CB8AC3E}">
        <p14:creationId xmlns:p14="http://schemas.microsoft.com/office/powerpoint/2010/main" val="84925376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7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par>
                                <p:cTn id="38" presetID="41" presetClass="entr" presetSubtype="0" fill="hold" grpId="0" nodeType="withEffect">
                                  <p:stCondLst>
                                    <p:cond delay="1000"/>
                                  </p:stCondLst>
                                  <p:iterate type="lt">
                                    <p:tmPct val="10000"/>
                                  </p:iterate>
                                  <p:childTnLst>
                                    <p:set>
                                      <p:cBhvr>
                                        <p:cTn id="39" dur="1" fill="hold">
                                          <p:stCondLst>
                                            <p:cond delay="0"/>
                                          </p:stCondLst>
                                        </p:cTn>
                                        <p:tgtEl>
                                          <p:spTgt spid="10"/>
                                        </p:tgtEl>
                                        <p:attrNameLst>
                                          <p:attrName>style.visibility</p:attrName>
                                        </p:attrNameLst>
                                      </p:cBhvr>
                                      <p:to>
                                        <p:strVal val="visible"/>
                                      </p:to>
                                    </p:set>
                                    <p:anim calcmode="lin" valueType="num">
                                      <p:cBhvr>
                                        <p:cTn id="40" dur="10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1" dur="1000" fill="hold"/>
                                        <p:tgtEl>
                                          <p:spTgt spid="10"/>
                                        </p:tgtEl>
                                        <p:attrNameLst>
                                          <p:attrName>ppt_y</p:attrName>
                                        </p:attrNameLst>
                                      </p:cBhvr>
                                      <p:tavLst>
                                        <p:tav tm="0">
                                          <p:val>
                                            <p:strVal val="#ppt_y"/>
                                          </p:val>
                                        </p:tav>
                                        <p:tav tm="100000">
                                          <p:val>
                                            <p:strVal val="#ppt_y"/>
                                          </p:val>
                                        </p:tav>
                                      </p:tavLst>
                                    </p:anim>
                                    <p:anim calcmode="lin" valueType="num">
                                      <p:cBhvr>
                                        <p:cTn id="42" dur="10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3" dur="10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4" dur="1000" tmFilter="0,0; .5, 1; 1, 1"/>
                                        <p:tgtEl>
                                          <p:spTgt spid="10"/>
                                        </p:tgtEl>
                                      </p:cBhvr>
                                    </p:animEffect>
                                  </p:childTnLst>
                                </p:cTn>
                              </p:par>
                            </p:childTnLst>
                          </p:cTn>
                        </p:par>
                        <p:par>
                          <p:cTn id="45" fill="hold">
                            <p:stCondLst>
                              <p:cond delay="10050"/>
                            </p:stCondLst>
                            <p:childTnLst>
                              <p:par>
                                <p:cTn id="46" presetID="53" presetClass="entr" presetSubtype="16"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p:cTn id="48" dur="500" fill="hold"/>
                                        <p:tgtEl>
                                          <p:spTgt spid="13"/>
                                        </p:tgtEl>
                                        <p:attrNameLst>
                                          <p:attrName>ppt_w</p:attrName>
                                        </p:attrNameLst>
                                      </p:cBhvr>
                                      <p:tavLst>
                                        <p:tav tm="0">
                                          <p:val>
                                            <p:fltVal val="0"/>
                                          </p:val>
                                        </p:tav>
                                        <p:tav tm="100000">
                                          <p:val>
                                            <p:strVal val="#ppt_w"/>
                                          </p:val>
                                        </p:tav>
                                      </p:tavLst>
                                    </p:anim>
                                    <p:anim calcmode="lin" valueType="num">
                                      <p:cBhvr>
                                        <p:cTn id="49" dur="500" fill="hold"/>
                                        <p:tgtEl>
                                          <p:spTgt spid="13"/>
                                        </p:tgtEl>
                                        <p:attrNameLst>
                                          <p:attrName>ppt_h</p:attrName>
                                        </p:attrNameLst>
                                      </p:cBhvr>
                                      <p:tavLst>
                                        <p:tav tm="0">
                                          <p:val>
                                            <p:fltVal val="0"/>
                                          </p:val>
                                        </p:tav>
                                        <p:tav tm="100000">
                                          <p:val>
                                            <p:strVal val="#ppt_h"/>
                                          </p:val>
                                        </p:tav>
                                      </p:tavLst>
                                    </p:anim>
                                    <p:animEffect transition="in" filter="fade">
                                      <p:cBhvr>
                                        <p:cTn id="5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10" grpId="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379915" y="2481536"/>
            <a:ext cx="11478312" cy="4376463"/>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702831" y="2780928"/>
            <a:ext cx="10867363" cy="2890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定义</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4</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有</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影响力的用户</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：节点在基于位置的社交网络中，如果满足以下两个条件，则被认为是有影响力的用户</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p>
          <a:p>
            <a:pPr algn="just">
              <a:lnSpc>
                <a:spcPts val="2000"/>
              </a:lnSpc>
            </a:pP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与其他节点相比，其直接或间接邻居的数量更多地位于查询区域内或查询点周围。一个给定节点的间接邻居被认为是不直接连接到该节点的邻居，即位于距离该节点等于或</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大于一个数的距离</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处</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这些邻居均匀分布在查询区域内或查询点周围，即具有更大的覆盖区域</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问题的声明</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：给定一个位置社交网络</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G=(V,E)</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，一个查询点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q</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，问题是要找到一个节点集合使得查询点周围邻居的地理覆盖范围是最大</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在信息传播过程中</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作者</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考虑</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了以下假设</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图可以是有向的也可以是无向的。传播的过程按照</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IC</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模型。</a:t>
            </a: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extLst>
      <p:ext uri="{BB962C8B-B14F-4D97-AF65-F5344CB8AC3E}">
        <p14:creationId xmlns:p14="http://schemas.microsoft.com/office/powerpoint/2010/main" val="376720132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7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本周工作</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矩形 47"/>
          <p:cNvSpPr>
            <a:spLocks noChangeArrowheads="1"/>
          </p:cNvSpPr>
          <p:nvPr/>
        </p:nvSpPr>
        <p:spPr bwMode="auto">
          <a:xfrm>
            <a:off x="336947" y="881138"/>
            <a:ext cx="11665296" cy="830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yelp</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数据集进行了简要的分析</a:t>
            </a:r>
            <a:endPar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）用户朋友数量</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1" name="圆角矩形 10"/>
          <p:cNvSpPr/>
          <p:nvPr/>
        </p:nvSpPr>
        <p:spPr>
          <a:xfrm>
            <a:off x="572779" y="1732715"/>
            <a:ext cx="2664297" cy="50405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用户朋友数量的中位数</a:t>
            </a:r>
            <a:endParaRPr lang="zh-CN" altLang="en-US" dirty="0"/>
          </a:p>
        </p:txBody>
      </p:sp>
      <p:sp>
        <p:nvSpPr>
          <p:cNvPr id="12" name="圆角矩形 11"/>
          <p:cNvSpPr/>
          <p:nvPr/>
        </p:nvSpPr>
        <p:spPr>
          <a:xfrm>
            <a:off x="572778" y="4293096"/>
            <a:ext cx="2664297" cy="50405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用户朋友数量的平均数</a:t>
            </a:r>
            <a:endParaRPr lang="zh-CN" altLang="en-US" dirty="0"/>
          </a:p>
        </p:txBody>
      </p:sp>
      <p:pic>
        <p:nvPicPr>
          <p:cNvPr id="14" name="图片 13"/>
          <p:cNvPicPr/>
          <p:nvPr/>
        </p:nvPicPr>
        <p:blipFill>
          <a:blip r:embed="rId3">
            <a:extLst>
              <a:ext uri="{28A0092B-C50C-407E-A947-70E740481C1C}">
                <a14:useLocalDpi xmlns:a14="http://schemas.microsoft.com/office/drawing/2010/main" val="0"/>
              </a:ext>
            </a:extLst>
          </a:blip>
          <a:stretch>
            <a:fillRect/>
          </a:stretch>
        </p:blipFill>
        <p:spPr>
          <a:xfrm>
            <a:off x="3505299" y="1484784"/>
            <a:ext cx="5400600" cy="2448272"/>
          </a:xfrm>
          <a:prstGeom prst="rect">
            <a:avLst/>
          </a:prstGeom>
        </p:spPr>
      </p:pic>
      <p:pic>
        <p:nvPicPr>
          <p:cNvPr id="15" name="图片 14"/>
          <p:cNvPicPr/>
          <p:nvPr/>
        </p:nvPicPr>
        <p:blipFill>
          <a:blip r:embed="rId4">
            <a:extLst>
              <a:ext uri="{28A0092B-C50C-407E-A947-70E740481C1C}">
                <a14:useLocalDpi xmlns:a14="http://schemas.microsoft.com/office/drawing/2010/main" val="0"/>
              </a:ext>
            </a:extLst>
          </a:blip>
          <a:stretch>
            <a:fillRect/>
          </a:stretch>
        </p:blipFill>
        <p:spPr>
          <a:xfrm>
            <a:off x="3505299" y="4293096"/>
            <a:ext cx="5887180" cy="2394751"/>
          </a:xfrm>
          <a:prstGeom prst="rect">
            <a:avLst/>
          </a:prstGeom>
        </p:spPr>
      </p:pic>
    </p:spTree>
    <p:extLst>
      <p:ext uri="{BB962C8B-B14F-4D97-AF65-F5344CB8AC3E}">
        <p14:creationId xmlns:p14="http://schemas.microsoft.com/office/powerpoint/2010/main" val="171031844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750"/>
                            </p:stCondLst>
                            <p:childTnLst>
                              <p:par>
                                <p:cTn id="29" presetID="16" presetClass="entr" presetSubtype="37"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barn(outVertical)">
                                      <p:cBhvr>
                                        <p:cTn id="3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4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192931" y="1240768"/>
            <a:ext cx="11478312" cy="4376463"/>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515848" y="1540160"/>
            <a:ext cx="8534068" cy="160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社会分层图</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许多场景中</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，追随者常常受到意见领袖的影响。社会层次图是一种能够很好地考虑有向链接和网络用户之间的底层层次结构的结构</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此图还有一个优点，即容易识别和消除在查询区域内或查询点周围没有任何追随者或连接的用户，从而减少计算</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负载。</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pic>
        <p:nvPicPr>
          <p:cNvPr id="2" name="图片 1"/>
          <p:cNvPicPr>
            <a:picLocks noChangeAspect="1"/>
          </p:cNvPicPr>
          <p:nvPr/>
        </p:nvPicPr>
        <p:blipFill>
          <a:blip r:embed="rId3"/>
          <a:stretch>
            <a:fillRect/>
          </a:stretch>
        </p:blipFill>
        <p:spPr>
          <a:xfrm>
            <a:off x="9049916" y="1418622"/>
            <a:ext cx="2960397" cy="1461696"/>
          </a:xfrm>
          <a:prstGeom prst="rect">
            <a:avLst/>
          </a:prstGeom>
        </p:spPr>
      </p:pic>
      <p:sp>
        <p:nvSpPr>
          <p:cNvPr id="13" name="矩形 47"/>
          <p:cNvSpPr>
            <a:spLocks noChangeArrowheads="1"/>
          </p:cNvSpPr>
          <p:nvPr/>
        </p:nvSpPr>
        <p:spPr bwMode="auto">
          <a:xfrm>
            <a:off x="515847" y="2958195"/>
            <a:ext cx="11155395" cy="83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线图</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(line graph)</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：图</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的线图用</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L(G)</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表示，表示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的边之间的邻接。</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线形</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图给出了一种直接访问相邻节点并评估它们之间相互作用的合适方法</a:t>
            </a: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pic>
        <p:nvPicPr>
          <p:cNvPr id="3" name="图片 2"/>
          <p:cNvPicPr>
            <a:picLocks noChangeAspect="1"/>
          </p:cNvPicPr>
          <p:nvPr/>
        </p:nvPicPr>
        <p:blipFill>
          <a:blip r:embed="rId4"/>
          <a:stretch>
            <a:fillRect/>
          </a:stretch>
        </p:blipFill>
        <p:spPr>
          <a:xfrm>
            <a:off x="646625" y="3605599"/>
            <a:ext cx="8380952" cy="2828571"/>
          </a:xfrm>
          <a:prstGeom prst="rect">
            <a:avLst/>
          </a:prstGeom>
        </p:spPr>
      </p:pic>
    </p:spTree>
    <p:extLst>
      <p:ext uri="{BB962C8B-B14F-4D97-AF65-F5344CB8AC3E}">
        <p14:creationId xmlns:p14="http://schemas.microsoft.com/office/powerpoint/2010/main" val="315757213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7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childTnLst>
                          </p:cTn>
                        </p:par>
                        <p:par>
                          <p:cTn id="38" fill="hold">
                            <p:stCondLst>
                              <p:cond delay="1750"/>
                            </p:stCondLst>
                            <p:childTnLst>
                              <p:par>
                                <p:cTn id="39" presetID="53" presetClass="entr" presetSubtype="16"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animEffect transition="in" filter="fade">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192931" y="1240768"/>
            <a:ext cx="11881320" cy="5500600"/>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515848" y="1409744"/>
            <a:ext cx="10766316" cy="1864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特征的定义</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1.Social influence index</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Nv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的被激活邻居，节点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social influence index</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表示为</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a:t>
            </a:r>
            <a:r>
              <a:rPr lang="en-US" altLang="zh-CN" sz="2000" baseline="-25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so</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，定义为：                                           </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n</a:t>
            </a:r>
            <a:r>
              <a:rPr lang="en-US" altLang="zh-CN" sz="2000" baseline="-25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影响到的邻居数量，</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min(n)</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max(n)</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中受影响节点的最小和最大邻居</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数。</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3" name="矩形 47"/>
          <p:cNvSpPr>
            <a:spLocks noChangeArrowheads="1"/>
          </p:cNvSpPr>
          <p:nvPr/>
        </p:nvSpPr>
        <p:spPr bwMode="auto">
          <a:xfrm>
            <a:off x="498405" y="2960476"/>
            <a:ext cx="10766316" cy="3659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 Spatial influence index</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：给定节点的邻域空间分布范围越大，该节点的空间影响越大</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的标准距离为：</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n</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代表节点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影响到的邻居数量，</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Xi,Yi</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是第</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个激活邻居的地址，（）</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(X,Y)</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是受影响邻居集合中包含的节点的几何</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中心，可以计算为：</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对标准距离进行归一化，得到节点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的空间影响指数为</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Isp</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3. Socio-spatial influence </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index</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：上述两</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个指标的线性组合给出了一个局部综合指数，称为社会空间影响指数，简称</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Iss</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，它表示为</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pic>
        <p:nvPicPr>
          <p:cNvPr id="4" name="图片 3"/>
          <p:cNvPicPr>
            <a:picLocks noChangeAspect="1"/>
          </p:cNvPicPr>
          <p:nvPr/>
        </p:nvPicPr>
        <p:blipFill>
          <a:blip r:embed="rId3"/>
          <a:stretch>
            <a:fillRect/>
          </a:stretch>
        </p:blipFill>
        <p:spPr>
          <a:xfrm>
            <a:off x="2533191" y="2196343"/>
            <a:ext cx="3348372" cy="211159"/>
          </a:xfrm>
          <a:prstGeom prst="rect">
            <a:avLst/>
          </a:prstGeom>
        </p:spPr>
      </p:pic>
      <p:pic>
        <p:nvPicPr>
          <p:cNvPr id="5" name="图片 4"/>
          <p:cNvPicPr>
            <a:picLocks noChangeAspect="1"/>
          </p:cNvPicPr>
          <p:nvPr/>
        </p:nvPicPr>
        <p:blipFill>
          <a:blip r:embed="rId4"/>
          <a:stretch>
            <a:fillRect/>
          </a:stretch>
        </p:blipFill>
        <p:spPr>
          <a:xfrm>
            <a:off x="624979" y="3534643"/>
            <a:ext cx="3371429" cy="742857"/>
          </a:xfrm>
          <a:prstGeom prst="rect">
            <a:avLst/>
          </a:prstGeom>
        </p:spPr>
      </p:pic>
      <p:pic>
        <p:nvPicPr>
          <p:cNvPr id="6" name="图片 5"/>
          <p:cNvPicPr>
            <a:picLocks noChangeAspect="1"/>
          </p:cNvPicPr>
          <p:nvPr/>
        </p:nvPicPr>
        <p:blipFill>
          <a:blip r:embed="rId5"/>
          <a:stretch>
            <a:fillRect/>
          </a:stretch>
        </p:blipFill>
        <p:spPr>
          <a:xfrm>
            <a:off x="632595" y="4232987"/>
            <a:ext cx="2467562" cy="741328"/>
          </a:xfrm>
          <a:prstGeom prst="rect">
            <a:avLst/>
          </a:prstGeom>
        </p:spPr>
      </p:pic>
      <p:pic>
        <p:nvPicPr>
          <p:cNvPr id="7" name="图片 6"/>
          <p:cNvPicPr>
            <a:picLocks noChangeAspect="1"/>
          </p:cNvPicPr>
          <p:nvPr/>
        </p:nvPicPr>
        <p:blipFill>
          <a:blip r:embed="rId6"/>
          <a:stretch>
            <a:fillRect/>
          </a:stretch>
        </p:blipFill>
        <p:spPr>
          <a:xfrm>
            <a:off x="7394770" y="4973089"/>
            <a:ext cx="3600000" cy="304762"/>
          </a:xfrm>
          <a:prstGeom prst="rect">
            <a:avLst/>
          </a:prstGeom>
        </p:spPr>
      </p:pic>
      <p:pic>
        <p:nvPicPr>
          <p:cNvPr id="8" name="图片 7"/>
          <p:cNvPicPr>
            <a:picLocks noChangeAspect="1"/>
          </p:cNvPicPr>
          <p:nvPr/>
        </p:nvPicPr>
        <p:blipFill>
          <a:blip r:embed="rId7"/>
          <a:stretch>
            <a:fillRect/>
          </a:stretch>
        </p:blipFill>
        <p:spPr>
          <a:xfrm>
            <a:off x="624979" y="6165303"/>
            <a:ext cx="4550755" cy="359743"/>
          </a:xfrm>
          <a:prstGeom prst="rect">
            <a:avLst/>
          </a:prstGeom>
        </p:spPr>
      </p:pic>
    </p:spTree>
    <p:extLst>
      <p:ext uri="{BB962C8B-B14F-4D97-AF65-F5344CB8AC3E}">
        <p14:creationId xmlns:p14="http://schemas.microsoft.com/office/powerpoint/2010/main" val="194919518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7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childTnLst>
                          </p:cTn>
                        </p:par>
                        <p:par>
                          <p:cTn id="38" fill="hold">
                            <p:stCondLst>
                              <p:cond delay="1750"/>
                            </p:stCondLst>
                            <p:childTnLst>
                              <p:par>
                                <p:cTn id="39" presetID="53" presetClass="entr" presetSubtype="16"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animEffect transition="in" filter="fade">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379915" y="2037960"/>
            <a:ext cx="11520502" cy="4703407"/>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653925" y="2330720"/>
            <a:ext cx="10844262" cy="3659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用</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G=(V,E)</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代表一个有向图。两个节点</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之间的传播概率</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定义为节点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的入度分之一。传播过程如下：在</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t=0</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时刻，所有在</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种</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子集合</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中的节点被激活。在</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t&gt;=1</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时刻，一个节点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一旦被激活，它将有一次以</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的概率去激活它的邻居的机会。直到没有更多的节点被激活，影响扩散过程才会</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终止。</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问题定义</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：给定一个查询</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Q=(</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q,T</a:t>
            </a:r>
            <a:r>
              <a:rPr lang="en-US" altLang="zh-CN" sz="2000" baseline="30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，分别代表特定的位置和一个主题。要找到目标用户要分别计算他们的空间接近度和话题兴趣度。空间接近度表示为：</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主题兴趣度表示为</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个用户</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对于一个查询</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Q</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的权重可以表示为</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定义</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Targeted </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Influence </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Spread</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：给定一个图</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G=(V,E</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，一个</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查询</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Q=(</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q,T</a:t>
            </a:r>
            <a:r>
              <a:rPr lang="en-US" altLang="zh-CN" sz="2000" baseline="30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，一个种子集合</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的针对性的传播影响表示为</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TI</a:t>
            </a:r>
            <a:r>
              <a:rPr lang="en-US" altLang="zh-CN" sz="2000" baseline="-25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Q</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，计算为：</a:t>
            </a: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0" name="TextBox 156"/>
          <p:cNvSpPr txBox="1"/>
          <p:nvPr/>
        </p:nvSpPr>
        <p:spPr>
          <a:xfrm>
            <a:off x="379137" y="1169270"/>
            <a:ext cx="11521280" cy="830997"/>
          </a:xfrm>
          <a:prstGeom prst="rect">
            <a:avLst/>
          </a:prstGeom>
          <a:noFill/>
        </p:spPr>
        <p:txBody>
          <a:bodyPr wrap="square" rtlCol="0">
            <a:spAutoFit/>
          </a:bodyPr>
          <a:lstStyle/>
          <a:p>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Influence </a:t>
            </a:r>
            <a:r>
              <a:rPr lang="en-US" altLang="zh-CN"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Spread in Geo-Social Networks: A </a:t>
            </a:r>
            <a:r>
              <a:rPr lang="en-US" altLang="zh-CN" sz="2400" dirty="0" err="1">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Multiobjective</a:t>
            </a:r>
            <a:r>
              <a:rPr lang="en-US" altLang="zh-CN"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Optimization </a:t>
            </a:r>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Perspective</a:t>
            </a:r>
            <a:r>
              <a:rPr lang="en-US" altLang="zh-CN"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2019</a:t>
            </a:r>
            <a:endParaRPr lang="en-US" altLang="zh-CN"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pic>
        <p:nvPicPr>
          <p:cNvPr id="2" name="图片 1"/>
          <p:cNvPicPr>
            <a:picLocks noChangeAspect="1"/>
          </p:cNvPicPr>
          <p:nvPr/>
        </p:nvPicPr>
        <p:blipFill>
          <a:blip r:embed="rId3"/>
          <a:stretch>
            <a:fillRect/>
          </a:stretch>
        </p:blipFill>
        <p:spPr>
          <a:xfrm>
            <a:off x="7033691" y="3861048"/>
            <a:ext cx="2016228" cy="288032"/>
          </a:xfrm>
          <a:prstGeom prst="rect">
            <a:avLst/>
          </a:prstGeom>
        </p:spPr>
      </p:pic>
      <p:pic>
        <p:nvPicPr>
          <p:cNvPr id="3" name="图片 2"/>
          <p:cNvPicPr>
            <a:picLocks noChangeAspect="1"/>
          </p:cNvPicPr>
          <p:nvPr/>
        </p:nvPicPr>
        <p:blipFill>
          <a:blip r:embed="rId4"/>
          <a:stretch>
            <a:fillRect/>
          </a:stretch>
        </p:blipFill>
        <p:spPr>
          <a:xfrm>
            <a:off x="2863694" y="4149079"/>
            <a:ext cx="2513813" cy="625503"/>
          </a:xfrm>
          <a:prstGeom prst="rect">
            <a:avLst/>
          </a:prstGeom>
        </p:spPr>
      </p:pic>
      <p:pic>
        <p:nvPicPr>
          <p:cNvPr id="4" name="图片 3"/>
          <p:cNvPicPr>
            <a:picLocks noChangeAspect="1"/>
          </p:cNvPicPr>
          <p:nvPr/>
        </p:nvPicPr>
        <p:blipFill>
          <a:blip r:embed="rId5"/>
          <a:stretch>
            <a:fillRect/>
          </a:stretch>
        </p:blipFill>
        <p:spPr>
          <a:xfrm>
            <a:off x="5665539" y="4821079"/>
            <a:ext cx="3744416" cy="300478"/>
          </a:xfrm>
          <a:prstGeom prst="rect">
            <a:avLst/>
          </a:prstGeom>
        </p:spPr>
      </p:pic>
      <p:pic>
        <p:nvPicPr>
          <p:cNvPr id="5" name="图片 4"/>
          <p:cNvPicPr>
            <a:picLocks noChangeAspect="1"/>
          </p:cNvPicPr>
          <p:nvPr/>
        </p:nvPicPr>
        <p:blipFill>
          <a:blip r:embed="rId6"/>
          <a:stretch>
            <a:fillRect/>
          </a:stretch>
        </p:blipFill>
        <p:spPr>
          <a:xfrm>
            <a:off x="5665539" y="5679409"/>
            <a:ext cx="2116720" cy="311282"/>
          </a:xfrm>
          <a:prstGeom prst="rect">
            <a:avLst/>
          </a:prstGeom>
        </p:spPr>
      </p:pic>
      <p:sp>
        <p:nvSpPr>
          <p:cNvPr id="15" name="矩形 47"/>
          <p:cNvSpPr>
            <a:spLocks noChangeArrowheads="1"/>
          </p:cNvSpPr>
          <p:nvPr/>
        </p:nvSpPr>
        <p:spPr bwMode="auto">
          <a:xfrm>
            <a:off x="379137" y="796747"/>
            <a:ext cx="10286138" cy="334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4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带地理位置的影响力最大化模型</a:t>
            </a:r>
          </a:p>
        </p:txBody>
      </p:sp>
    </p:spTree>
    <p:extLst>
      <p:ext uri="{BB962C8B-B14F-4D97-AF65-F5344CB8AC3E}">
        <p14:creationId xmlns:p14="http://schemas.microsoft.com/office/powerpoint/2010/main" val="223412648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7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par>
                                <p:cTn id="38" presetID="41" presetClass="entr" presetSubtype="0" fill="hold" grpId="0" nodeType="withEffect">
                                  <p:stCondLst>
                                    <p:cond delay="1000"/>
                                  </p:stCondLst>
                                  <p:iterate type="lt">
                                    <p:tmPct val="10000"/>
                                  </p:iterate>
                                  <p:childTnLst>
                                    <p:set>
                                      <p:cBhvr>
                                        <p:cTn id="39" dur="1" fill="hold">
                                          <p:stCondLst>
                                            <p:cond delay="0"/>
                                          </p:stCondLst>
                                        </p:cTn>
                                        <p:tgtEl>
                                          <p:spTgt spid="10"/>
                                        </p:tgtEl>
                                        <p:attrNameLst>
                                          <p:attrName>style.visibility</p:attrName>
                                        </p:attrNameLst>
                                      </p:cBhvr>
                                      <p:to>
                                        <p:strVal val="visible"/>
                                      </p:to>
                                    </p:set>
                                    <p:anim calcmode="lin" valueType="num">
                                      <p:cBhvr>
                                        <p:cTn id="40" dur="10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1" dur="1000" fill="hold"/>
                                        <p:tgtEl>
                                          <p:spTgt spid="10"/>
                                        </p:tgtEl>
                                        <p:attrNameLst>
                                          <p:attrName>ppt_y</p:attrName>
                                        </p:attrNameLst>
                                      </p:cBhvr>
                                      <p:tavLst>
                                        <p:tav tm="0">
                                          <p:val>
                                            <p:strVal val="#ppt_y"/>
                                          </p:val>
                                        </p:tav>
                                        <p:tav tm="100000">
                                          <p:val>
                                            <p:strVal val="#ppt_y"/>
                                          </p:val>
                                        </p:tav>
                                      </p:tavLst>
                                    </p:anim>
                                    <p:anim calcmode="lin" valueType="num">
                                      <p:cBhvr>
                                        <p:cTn id="42" dur="10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3" dur="10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4" dur="1000" tmFilter="0,0; .5, 1; 1, 1"/>
                                        <p:tgtEl>
                                          <p:spTgt spid="10"/>
                                        </p:tgtEl>
                                      </p:cBhvr>
                                    </p:animEffect>
                                  </p:childTnLst>
                                </p:cTn>
                              </p:par>
                            </p:childTnLst>
                          </p:cTn>
                        </p:par>
                        <p:par>
                          <p:cTn id="45" fill="hold">
                            <p:stCondLst>
                              <p:cond delay="10950"/>
                            </p:stCondLst>
                            <p:childTnLst>
                              <p:par>
                                <p:cTn id="46" presetID="53" presetClass="entr" presetSubtype="16"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Effect transition="in" filter="fade">
                                      <p:cBhvr>
                                        <p:cTn id="5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10" grpId="0"/>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336947" y="650306"/>
            <a:ext cx="11563470" cy="6091062"/>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696987" y="900916"/>
            <a:ext cx="10844262" cy="212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开展推广活动，需要对种子用户给予一定的激励，一般来说，每个用户的招聘成本是不一样的，取决于它在社交网络中的排名，例如，度中心性。在此，为了推广相关的应用</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作者</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采用</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了</a:t>
            </a:r>
          </a:p>
          <a:p>
            <a:pPr algn="just">
              <a:lnSpc>
                <a:spcPts val="2000"/>
              </a:lnSpc>
            </a:pP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PageRank</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中心，表示每个用户的招聘</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成本。用</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c*(v)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表示用户</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的招募成本。</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定义</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TIS-PC </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Optimization </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Problem</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：给定一个网络</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G=(V,E)</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，每个节点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都有一个历史签到记录，在给定一个查询</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Q=(</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q,T</a:t>
            </a:r>
            <a:r>
              <a:rPr lang="en-US" altLang="zh-CN" sz="2000" baseline="30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的情况下</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tisc</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pc</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优化问题试图寻找一组最优解，使目标影响力传播最大化，推广成本最小</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化。</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pic>
        <p:nvPicPr>
          <p:cNvPr id="6" name="图片 5"/>
          <p:cNvPicPr>
            <a:picLocks noChangeAspect="1"/>
          </p:cNvPicPr>
          <p:nvPr/>
        </p:nvPicPr>
        <p:blipFill>
          <a:blip r:embed="rId3"/>
          <a:stretch>
            <a:fillRect/>
          </a:stretch>
        </p:blipFill>
        <p:spPr>
          <a:xfrm>
            <a:off x="841003" y="2764860"/>
            <a:ext cx="3312368" cy="543672"/>
          </a:xfrm>
          <a:prstGeom prst="rect">
            <a:avLst/>
          </a:prstGeom>
        </p:spPr>
      </p:pic>
    </p:spTree>
    <p:extLst>
      <p:ext uri="{BB962C8B-B14F-4D97-AF65-F5344CB8AC3E}">
        <p14:creationId xmlns:p14="http://schemas.microsoft.com/office/powerpoint/2010/main" val="312538058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7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336947" y="650306"/>
            <a:ext cx="11563470" cy="6091062"/>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696987" y="900916"/>
            <a:ext cx="10844262" cy="212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开展推广活动，需要对种子用户给予一定的激励，一般来说，每个用户的招聘成本是不一样的，取决于它在社交网络中的排名，例如，度中心性。在此，为了推广相关的应用</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作者</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采用</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了</a:t>
            </a:r>
          </a:p>
          <a:p>
            <a:pPr algn="just">
              <a:lnSpc>
                <a:spcPts val="2000"/>
              </a:lnSpc>
            </a:pP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PageRank</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中心，表示每个用户的招聘</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成本。用</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c*(v)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表示用户</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的招募成本。</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定义</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TIS-PC </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Optimization </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Problem</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：给定一个网络</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G=(V,E)</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，每个节点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都有一个历史签到记录，在给定一个查询</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Q=(</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q,T</a:t>
            </a:r>
            <a:r>
              <a:rPr lang="en-US" altLang="zh-CN" sz="2000" baseline="30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的情况下</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tisc</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pc</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优化问题试图寻找一组最优解，使目标影响力传播最大化，推广成本最小</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化。</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pic>
        <p:nvPicPr>
          <p:cNvPr id="6" name="图片 5"/>
          <p:cNvPicPr>
            <a:picLocks noChangeAspect="1"/>
          </p:cNvPicPr>
          <p:nvPr/>
        </p:nvPicPr>
        <p:blipFill>
          <a:blip r:embed="rId3"/>
          <a:stretch>
            <a:fillRect/>
          </a:stretch>
        </p:blipFill>
        <p:spPr>
          <a:xfrm>
            <a:off x="841003" y="2764860"/>
            <a:ext cx="3312368" cy="543672"/>
          </a:xfrm>
          <a:prstGeom prst="rect">
            <a:avLst/>
          </a:prstGeom>
        </p:spPr>
      </p:pic>
    </p:spTree>
    <p:extLst>
      <p:ext uri="{BB962C8B-B14F-4D97-AF65-F5344CB8AC3E}">
        <p14:creationId xmlns:p14="http://schemas.microsoft.com/office/powerpoint/2010/main" val="421030082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7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种子选择算法</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矩形 47"/>
          <p:cNvSpPr>
            <a:spLocks noChangeArrowheads="1"/>
          </p:cNvSpPr>
          <p:nvPr/>
        </p:nvSpPr>
        <p:spPr bwMode="auto">
          <a:xfrm>
            <a:off x="913011" y="1700808"/>
            <a:ext cx="10011350" cy="4172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影响力</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最大化问题在计算上很复杂并且已经被证明是个</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NP-hard</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问题，但是依然可以通过一些巧妙的算法来得到</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近似最优解</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D. </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Kempe</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等人已经证明了影响函数在经典的</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IC</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模型和</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LT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模型中是</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满足单调性和子模性的。</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单调性</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：种子集合</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中加入一个节点，它的影响范围不会减少</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子模</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性</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：种子集合</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中加入一个节点，它所带来的边际效益要小于上一个节点的加入带来的边际效益</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他</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利用贪心的思想，通过蒙特卡洛模拟评估每个结点的边际收益，并且每次将边际收益最大的结点加入到种子集合中。这样的做法在网络比较大的时候显然是非常低效的</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蒙特卡洛模拟</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：在一个图</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G(V,E)</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中，假设每条边上的传播概率为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P1,P2,,,Pn</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。利用蒙特卡洛模拟计算一个节点的影响范围时，首先将图中所有边以</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1-Pk</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的概率移除，在这个子图中计算当前节点的影响范围。</a:t>
            </a: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 name="圆角矩形 8"/>
          <p:cNvSpPr/>
          <p:nvPr/>
        </p:nvSpPr>
        <p:spPr>
          <a:xfrm>
            <a:off x="515847" y="1015412"/>
            <a:ext cx="11198363" cy="5437923"/>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extLst>
      <p:ext uri="{BB962C8B-B14F-4D97-AF65-F5344CB8AC3E}">
        <p14:creationId xmlns:p14="http://schemas.microsoft.com/office/powerpoint/2010/main" val="90807291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750"/>
                            </p:stCondLst>
                            <p:childTnLst>
                              <p:par>
                                <p:cTn id="29" presetID="53" presetClass="entr" presetSubtype="16"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childTnLst>
                          </p:cTn>
                        </p:par>
                        <p:par>
                          <p:cTn id="34" fill="hold">
                            <p:stCondLst>
                              <p:cond delay="1250"/>
                            </p:stCondLst>
                            <p:childTnLst>
                              <p:par>
                                <p:cTn id="35" presetID="22" presetClass="entr" presetSubtype="4"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22" grpId="0"/>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种子选择算法</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矩形 47"/>
          <p:cNvSpPr>
            <a:spLocks noChangeArrowheads="1"/>
          </p:cNvSpPr>
          <p:nvPr/>
        </p:nvSpPr>
        <p:spPr bwMode="auto">
          <a:xfrm>
            <a:off x="913011" y="1700808"/>
            <a:ext cx="10011350" cy="4172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input: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图</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G={V,E}</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，种子集合</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Seeds=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空集</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种子数量</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K</a:t>
            </a: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output: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种子集合</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Seeds={K</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个影响力最大的种子</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step 1:</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Seeds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为空的条件下，一次算出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中每个节点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的边际影响力</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Δinfs</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n</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Δinfs</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n</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加入当前种子集</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Seeds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后形成的新种子集</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Seeds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的影响力）</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（当前</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Seeds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影响力）</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并把各个节点按照</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Δinfs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降序排列。</a:t>
            </a: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step 2:</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把</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Δinfs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最大的节点加入</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Seeds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。例如下图中</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的边际影响力最大，于是</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Seeds={A}.</a:t>
            </a: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step 3:</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在新种子集</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Seeds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条件下，重新计算各个节点的边际影响力</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Δinfs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，把</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Δinfs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最大的加入种子集。</a:t>
            </a: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step 4:</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重复</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step 3</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，直至种子集的节点个数达到</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K,</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输出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Seeds,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退出。</a:t>
            </a: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 name="圆角矩形 8"/>
          <p:cNvSpPr/>
          <p:nvPr/>
        </p:nvSpPr>
        <p:spPr>
          <a:xfrm>
            <a:off x="515847" y="1134658"/>
            <a:ext cx="11198363" cy="5318677"/>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0" name="TextBox 156"/>
          <p:cNvSpPr txBox="1"/>
          <p:nvPr/>
        </p:nvSpPr>
        <p:spPr>
          <a:xfrm>
            <a:off x="336947" y="661649"/>
            <a:ext cx="5328592" cy="461665"/>
          </a:xfrm>
          <a:prstGeom prst="rect">
            <a:avLst/>
          </a:prstGeom>
          <a:noFill/>
        </p:spPr>
        <p:txBody>
          <a:bodyPr wrap="square" rtlCol="0">
            <a:spAutoFit/>
          </a:bodyPr>
          <a:lstStyle/>
          <a:p>
            <a:r>
              <a:rPr lang="zh-CN" altLang="en-US"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原始</a:t>
            </a:r>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Greedy</a:t>
            </a:r>
            <a:endPar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extLst>
      <p:ext uri="{BB962C8B-B14F-4D97-AF65-F5344CB8AC3E}">
        <p14:creationId xmlns:p14="http://schemas.microsoft.com/office/powerpoint/2010/main" val="202929239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750"/>
                            </p:stCondLst>
                            <p:childTnLst>
                              <p:par>
                                <p:cTn id="29" presetID="53" presetClass="entr" presetSubtype="16"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childTnLst>
                          </p:cTn>
                        </p:par>
                        <p:par>
                          <p:cTn id="34" fill="hold">
                            <p:stCondLst>
                              <p:cond delay="1250"/>
                            </p:stCondLst>
                            <p:childTnLst>
                              <p:par>
                                <p:cTn id="35" presetID="22" presetClass="entr" presetSubtype="4"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par>
                                <p:cTn id="38" presetID="41" presetClass="entr" presetSubtype="0" fill="hold" grpId="0" nodeType="withEffect">
                                  <p:stCondLst>
                                    <p:cond delay="1000"/>
                                  </p:stCondLst>
                                  <p:iterate type="lt">
                                    <p:tmPct val="10000"/>
                                  </p:iterate>
                                  <p:childTnLst>
                                    <p:set>
                                      <p:cBhvr>
                                        <p:cTn id="39" dur="1" fill="hold">
                                          <p:stCondLst>
                                            <p:cond delay="0"/>
                                          </p:stCondLst>
                                        </p:cTn>
                                        <p:tgtEl>
                                          <p:spTgt spid="10"/>
                                        </p:tgtEl>
                                        <p:attrNameLst>
                                          <p:attrName>style.visibility</p:attrName>
                                        </p:attrNameLst>
                                      </p:cBhvr>
                                      <p:to>
                                        <p:strVal val="visible"/>
                                      </p:to>
                                    </p:set>
                                    <p:anim calcmode="lin" valueType="num">
                                      <p:cBhvr>
                                        <p:cTn id="40" dur="10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1" dur="1000" fill="hold"/>
                                        <p:tgtEl>
                                          <p:spTgt spid="10"/>
                                        </p:tgtEl>
                                        <p:attrNameLst>
                                          <p:attrName>ppt_y</p:attrName>
                                        </p:attrNameLst>
                                      </p:cBhvr>
                                      <p:tavLst>
                                        <p:tav tm="0">
                                          <p:val>
                                            <p:strVal val="#ppt_y"/>
                                          </p:val>
                                        </p:tav>
                                        <p:tav tm="100000">
                                          <p:val>
                                            <p:strVal val="#ppt_y"/>
                                          </p:val>
                                        </p:tav>
                                      </p:tavLst>
                                    </p:anim>
                                    <p:anim calcmode="lin" valueType="num">
                                      <p:cBhvr>
                                        <p:cTn id="42" dur="10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3" dur="10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4" dur="10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22" grpId="0"/>
      <p:bldP spid="9" grpId="0" animBg="1"/>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种子选择算法</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552971" y="1123314"/>
            <a:ext cx="11305256" cy="5330022"/>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1076514" y="1584979"/>
            <a:ext cx="10011350" cy="3403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根据</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IC</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模型条件下，节点的</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Δinfs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符合子模性，于是在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加入</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Seeds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后，在下一轮计算各个节点的边际影响力</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Δinfs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时，如果计算出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B</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Δinfs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大于或等于上一轮中比它小且最接近它的那个</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节点在</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上一轮中的</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Δinfs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，那么这一轮就可以直接把</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B</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加入到</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Seeds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当中，而不用计算后面</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C,D,E...</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等节点的</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Δinfs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了，因为他们在这一轮的</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Δinfs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必定比上一轮自己的</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Δinfs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小，所以</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B</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就是这一轮最大的，所以选</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B</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没错，因此节省了很多计算步骤。</a:t>
            </a: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具体到下图中，如果</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Δb</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&gt;=8</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，那么</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B</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就是</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Δinfs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最大的节点，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B</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可直接加入</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Seeds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，不用再计算</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Δc</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Δd</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Δe</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等等，因为依据子模性（即边际递减规律），种子集</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Seeds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加入了</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之后，</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Δc</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必定小于等于</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8</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Δd</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必定小于等于</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7</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Δe</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必定小于等于</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5</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。这就是</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CELF</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算法能节省时间提高速度的原因。</a:t>
            </a: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那，如果这一轮</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B</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Δinfs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没有大于或者等于</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8</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就</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逐个算出每个节点的</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Δinfs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，排序再挑最大的，放进</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Seeds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，然后重复上述过程。</a:t>
            </a:r>
          </a:p>
        </p:txBody>
      </p:sp>
      <p:sp>
        <p:nvSpPr>
          <p:cNvPr id="9" name="TextBox 156"/>
          <p:cNvSpPr txBox="1"/>
          <p:nvPr/>
        </p:nvSpPr>
        <p:spPr>
          <a:xfrm>
            <a:off x="336947" y="661649"/>
            <a:ext cx="5328592" cy="461665"/>
          </a:xfrm>
          <a:prstGeom prst="rect">
            <a:avLst/>
          </a:prstGeom>
          <a:noFill/>
        </p:spPr>
        <p:txBody>
          <a:bodyPr wrap="square" rtlCol="0">
            <a:spAutoFit/>
          </a:bodyPr>
          <a:lstStyle/>
          <a:p>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CELF</a:t>
            </a:r>
            <a:endPar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extLst>
      <p:ext uri="{BB962C8B-B14F-4D97-AF65-F5344CB8AC3E}">
        <p14:creationId xmlns:p14="http://schemas.microsoft.com/office/powerpoint/2010/main" val="208738236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7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par>
                                <p:cTn id="38" presetID="41" presetClass="entr" presetSubtype="0" fill="hold" grpId="0" nodeType="withEffect">
                                  <p:stCondLst>
                                    <p:cond delay="1000"/>
                                  </p:stCondLst>
                                  <p:iterate type="lt">
                                    <p:tmPct val="10000"/>
                                  </p:iterate>
                                  <p:childTnLst>
                                    <p:set>
                                      <p:cBhvr>
                                        <p:cTn id="39" dur="1" fill="hold">
                                          <p:stCondLst>
                                            <p:cond delay="0"/>
                                          </p:stCondLst>
                                        </p:cTn>
                                        <p:tgtEl>
                                          <p:spTgt spid="9"/>
                                        </p:tgtEl>
                                        <p:attrNameLst>
                                          <p:attrName>style.visibility</p:attrName>
                                        </p:attrNameLst>
                                      </p:cBhvr>
                                      <p:to>
                                        <p:strVal val="visible"/>
                                      </p:to>
                                    </p:set>
                                    <p:anim calcmode="lin" valueType="num">
                                      <p:cBhvr>
                                        <p:cTn id="40" dur="10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41" dur="1000" fill="hold"/>
                                        <p:tgtEl>
                                          <p:spTgt spid="9"/>
                                        </p:tgtEl>
                                        <p:attrNameLst>
                                          <p:attrName>ppt_y</p:attrName>
                                        </p:attrNameLst>
                                      </p:cBhvr>
                                      <p:tavLst>
                                        <p:tav tm="0">
                                          <p:val>
                                            <p:strVal val="#ppt_y"/>
                                          </p:val>
                                        </p:tav>
                                        <p:tav tm="100000">
                                          <p:val>
                                            <p:strVal val="#ppt_y"/>
                                          </p:val>
                                        </p:tav>
                                      </p:tavLst>
                                    </p:anim>
                                    <p:anim calcmode="lin" valueType="num">
                                      <p:cBhvr>
                                        <p:cTn id="42" dur="10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43" dur="10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44" dur="10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种子选择算法</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552971" y="1123314"/>
            <a:ext cx="11305256" cy="5330022"/>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 name="TextBox 156"/>
          <p:cNvSpPr txBox="1"/>
          <p:nvPr/>
        </p:nvSpPr>
        <p:spPr>
          <a:xfrm>
            <a:off x="336947" y="661649"/>
            <a:ext cx="5328592" cy="461665"/>
          </a:xfrm>
          <a:prstGeom prst="rect">
            <a:avLst/>
          </a:prstGeom>
          <a:noFill/>
        </p:spPr>
        <p:txBody>
          <a:bodyPr wrap="square" rtlCol="0">
            <a:spAutoFit/>
          </a:bodyPr>
          <a:lstStyle/>
          <a:p>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CELF</a:t>
            </a:r>
            <a:endPar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pic>
        <p:nvPicPr>
          <p:cNvPr id="2" name="图片 1"/>
          <p:cNvPicPr>
            <a:picLocks noChangeAspect="1"/>
          </p:cNvPicPr>
          <p:nvPr/>
        </p:nvPicPr>
        <p:blipFill>
          <a:blip r:embed="rId3"/>
          <a:stretch>
            <a:fillRect/>
          </a:stretch>
        </p:blipFill>
        <p:spPr>
          <a:xfrm>
            <a:off x="1633091" y="1671540"/>
            <a:ext cx="9463925" cy="4179325"/>
          </a:xfrm>
          <a:prstGeom prst="rect">
            <a:avLst/>
          </a:prstGeom>
        </p:spPr>
      </p:pic>
    </p:spTree>
    <p:extLst>
      <p:ext uri="{BB962C8B-B14F-4D97-AF65-F5344CB8AC3E}">
        <p14:creationId xmlns:p14="http://schemas.microsoft.com/office/powerpoint/2010/main" val="6866891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7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par>
                                <p:cTn id="32" presetID="41" presetClass="entr" presetSubtype="0" fill="hold" grpId="0" nodeType="withEffect">
                                  <p:stCondLst>
                                    <p:cond delay="1000"/>
                                  </p:stCondLst>
                                  <p:iterate type="lt">
                                    <p:tmPct val="10000"/>
                                  </p:iterate>
                                  <p:childTnLst>
                                    <p:set>
                                      <p:cBhvr>
                                        <p:cTn id="33" dur="1" fill="hold">
                                          <p:stCondLst>
                                            <p:cond delay="0"/>
                                          </p:stCondLst>
                                        </p:cTn>
                                        <p:tgtEl>
                                          <p:spTgt spid="9"/>
                                        </p:tgtEl>
                                        <p:attrNameLst>
                                          <p:attrName>style.visibility</p:attrName>
                                        </p:attrNameLst>
                                      </p:cBhvr>
                                      <p:to>
                                        <p:strVal val="visible"/>
                                      </p:to>
                                    </p:set>
                                    <p:anim calcmode="lin" valueType="num">
                                      <p:cBhvr>
                                        <p:cTn id="34" dur="10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35" dur="1000" fill="hold"/>
                                        <p:tgtEl>
                                          <p:spTgt spid="9"/>
                                        </p:tgtEl>
                                        <p:attrNameLst>
                                          <p:attrName>ppt_y</p:attrName>
                                        </p:attrNameLst>
                                      </p:cBhvr>
                                      <p:tavLst>
                                        <p:tav tm="0">
                                          <p:val>
                                            <p:strVal val="#ppt_y"/>
                                          </p:val>
                                        </p:tav>
                                        <p:tav tm="100000">
                                          <p:val>
                                            <p:strVal val="#ppt_y"/>
                                          </p:val>
                                        </p:tav>
                                      </p:tavLst>
                                    </p:anim>
                                    <p:anim calcmode="lin" valueType="num">
                                      <p:cBhvr>
                                        <p:cTn id="36" dur="10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37" dur="10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38" dur="10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种子选择算法</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552971" y="1822799"/>
            <a:ext cx="10729192" cy="4060080"/>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838765" y="2222909"/>
            <a:ext cx="10011350" cy="3659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使用</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蒙特卡洛模拟的方法虽然可有很好的模型通用性，但是却阻碍了性能的提升。因此，最近研究人员已经开始探索基于代理和基于草图的方法。</a:t>
            </a: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影响力</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排名代理的想法非常直观。它根据一个近似用户影响的度量对图</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中的所有用户进行排序，然后直接从排序中生成种子集。比较经典的一个算法是</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W. Chen</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等人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[10]</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提出的</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MIA</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算法，它的主要思想是计算节点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对植根于</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的局部树状结构的影响扩散。</a:t>
            </a: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基于</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草图的方法在提高理论效率的同时也可以使近似值得到保证。它一般分为两大类，正向影响草图（</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FI-Sketch</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）和反向可达草图（</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RR-Sketch</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）。但是正向影响草图在最坏情况下的时间复杂度依然很高。反向可达草图通过选择随机结点并生成随机的</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RR</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集来估计结点的边际收益。</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Y. Tang</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等人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[11]</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提出的</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TIM</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算法可以确定到底需要多少</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RR</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集但是对内存的消耗很大。为了减少内存浪费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X. Wang</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等人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[12]</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提出了</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BKRIS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算法，它首先用启发式的方法去估计一个</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OPT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的下限，然后从这个下限得出数量足够多的</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RR</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集。</a:t>
            </a: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extLst>
      <p:ext uri="{BB962C8B-B14F-4D97-AF65-F5344CB8AC3E}">
        <p14:creationId xmlns:p14="http://schemas.microsoft.com/office/powerpoint/2010/main" val="421036462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7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本周工作</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矩形 47"/>
          <p:cNvSpPr>
            <a:spLocks noChangeArrowheads="1"/>
          </p:cNvSpPr>
          <p:nvPr/>
        </p:nvSpPr>
        <p:spPr bwMode="auto">
          <a:xfrm>
            <a:off x="336947" y="881138"/>
            <a:ext cx="11665296" cy="830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yelp</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数据集进行了简要的分析</a:t>
            </a:r>
            <a:endPar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）用户朋友数量</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1" name="圆角矩形 10"/>
          <p:cNvSpPr/>
          <p:nvPr/>
        </p:nvSpPr>
        <p:spPr>
          <a:xfrm>
            <a:off x="572779" y="1732715"/>
            <a:ext cx="2664297" cy="50405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用户朋友数量的分布</a:t>
            </a:r>
            <a:endParaRPr lang="zh-CN" altLang="en-US" dirty="0"/>
          </a:p>
        </p:txBody>
      </p:sp>
      <p:pic>
        <p:nvPicPr>
          <p:cNvPr id="10" name="图片 9"/>
          <p:cNvPicPr/>
          <p:nvPr/>
        </p:nvPicPr>
        <p:blipFill>
          <a:blip r:embed="rId3">
            <a:extLst>
              <a:ext uri="{28A0092B-C50C-407E-A947-70E740481C1C}">
                <a14:useLocalDpi xmlns:a14="http://schemas.microsoft.com/office/drawing/2010/main" val="0"/>
              </a:ext>
            </a:extLst>
          </a:blip>
          <a:stretch>
            <a:fillRect/>
          </a:stretch>
        </p:blipFill>
        <p:spPr>
          <a:xfrm>
            <a:off x="3649315" y="1712127"/>
            <a:ext cx="6408712" cy="4680355"/>
          </a:xfrm>
          <a:prstGeom prst="rect">
            <a:avLst/>
          </a:prstGeom>
        </p:spPr>
      </p:pic>
    </p:spTree>
    <p:extLst>
      <p:ext uri="{BB962C8B-B14F-4D97-AF65-F5344CB8AC3E}">
        <p14:creationId xmlns:p14="http://schemas.microsoft.com/office/powerpoint/2010/main" val="379281806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750"/>
                            </p:stCondLst>
                            <p:childTnLst>
                              <p:par>
                                <p:cTn id="29" presetID="16" presetClass="entr" presetSubtype="37"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barn(outVertical)">
                                      <p:cBhvr>
                                        <p:cTn id="3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4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种子选择算法</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480963" y="1361134"/>
            <a:ext cx="11377264" cy="5308226"/>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841003" y="1834143"/>
            <a:ext cx="10011350" cy="83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假设原始图为</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，假设两个节点之间的传播概率为</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。在图</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中以</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1-p(</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的概率随机剪边，可以得到一个子图</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。给定一个子图</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和一个节点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RR</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集合</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g,v</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代表在</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中能到达</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的节点集合。如果节点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在图</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中是随机选取的，那么生成的</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RR</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集合就叫随机</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RR</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集。</a:t>
            </a: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0" name="TextBox 156"/>
          <p:cNvSpPr txBox="1"/>
          <p:nvPr/>
        </p:nvSpPr>
        <p:spPr>
          <a:xfrm>
            <a:off x="336947" y="661649"/>
            <a:ext cx="5328592" cy="461665"/>
          </a:xfrm>
          <a:prstGeom prst="rect">
            <a:avLst/>
          </a:prstGeom>
          <a:noFill/>
        </p:spPr>
        <p:txBody>
          <a:bodyPr wrap="square" rtlCol="0">
            <a:spAutoFit/>
          </a:bodyPr>
          <a:lstStyle/>
          <a:p>
            <a:r>
              <a:rPr lang="zh-CN" altLang="en-US"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反向可达草图</a:t>
            </a:r>
            <a:endPar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pic>
        <p:nvPicPr>
          <p:cNvPr id="3" name="图片 2"/>
          <p:cNvPicPr>
            <a:picLocks noChangeAspect="1"/>
          </p:cNvPicPr>
          <p:nvPr/>
        </p:nvPicPr>
        <p:blipFill>
          <a:blip r:embed="rId3"/>
          <a:stretch>
            <a:fillRect/>
          </a:stretch>
        </p:blipFill>
        <p:spPr>
          <a:xfrm>
            <a:off x="841003" y="2683138"/>
            <a:ext cx="5952381" cy="1409524"/>
          </a:xfrm>
          <a:prstGeom prst="rect">
            <a:avLst/>
          </a:prstGeom>
        </p:spPr>
      </p:pic>
      <p:sp>
        <p:nvSpPr>
          <p:cNvPr id="13" name="矩形 47"/>
          <p:cNvSpPr>
            <a:spLocks noChangeArrowheads="1"/>
          </p:cNvSpPr>
          <p:nvPr/>
        </p:nvSpPr>
        <p:spPr bwMode="auto">
          <a:xfrm>
            <a:off x="841003" y="4181900"/>
            <a:ext cx="10011350" cy="1864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引理</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：给定一个种子集</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，一个</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来自</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采样实例</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，和一个随机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RR</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集</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R(g, v</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p1</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代表种子集合</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可以将</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激活的概率，</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p2</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代表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R(g, v) </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和种子集合</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有交集，这里有</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p1=p2</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如果一个节点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中的其他节点影响较大，那么对于不同的随机节点，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出现在一组随机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RR</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集中的概率必然较高</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换句话说，如果一个给定的种子集</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可以覆盖</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大部分</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RR</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集，那么它的影响力就是最大</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的。基于此思想，原</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IM</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问题可以转化为覆盖率最大化问题。</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extLst>
      <p:ext uri="{BB962C8B-B14F-4D97-AF65-F5344CB8AC3E}">
        <p14:creationId xmlns:p14="http://schemas.microsoft.com/office/powerpoint/2010/main" val="318286594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7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par>
                                <p:cTn id="38" presetID="41" presetClass="entr" presetSubtype="0" fill="hold" grpId="0" nodeType="withEffect">
                                  <p:stCondLst>
                                    <p:cond delay="1000"/>
                                  </p:stCondLst>
                                  <p:iterate type="lt">
                                    <p:tmPct val="10000"/>
                                  </p:iterate>
                                  <p:childTnLst>
                                    <p:set>
                                      <p:cBhvr>
                                        <p:cTn id="39" dur="1" fill="hold">
                                          <p:stCondLst>
                                            <p:cond delay="0"/>
                                          </p:stCondLst>
                                        </p:cTn>
                                        <p:tgtEl>
                                          <p:spTgt spid="10"/>
                                        </p:tgtEl>
                                        <p:attrNameLst>
                                          <p:attrName>style.visibility</p:attrName>
                                        </p:attrNameLst>
                                      </p:cBhvr>
                                      <p:to>
                                        <p:strVal val="visible"/>
                                      </p:to>
                                    </p:set>
                                    <p:anim calcmode="lin" valueType="num">
                                      <p:cBhvr>
                                        <p:cTn id="40" dur="10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1" dur="1000" fill="hold"/>
                                        <p:tgtEl>
                                          <p:spTgt spid="10"/>
                                        </p:tgtEl>
                                        <p:attrNameLst>
                                          <p:attrName>ppt_y</p:attrName>
                                        </p:attrNameLst>
                                      </p:cBhvr>
                                      <p:tavLst>
                                        <p:tav tm="0">
                                          <p:val>
                                            <p:strVal val="#ppt_y"/>
                                          </p:val>
                                        </p:tav>
                                        <p:tav tm="100000">
                                          <p:val>
                                            <p:strVal val="#ppt_y"/>
                                          </p:val>
                                        </p:tav>
                                      </p:tavLst>
                                    </p:anim>
                                    <p:anim calcmode="lin" valueType="num">
                                      <p:cBhvr>
                                        <p:cTn id="42" dur="10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3" dur="10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4" dur="1000" tmFilter="0,0; .5, 1; 1, 1"/>
                                        <p:tgtEl>
                                          <p:spTgt spid="10"/>
                                        </p:tgtEl>
                                      </p:cBhvr>
                                    </p:animEffect>
                                  </p:childTnLst>
                                </p:cTn>
                              </p:par>
                            </p:childTnLst>
                          </p:cTn>
                        </p:par>
                        <p:par>
                          <p:cTn id="45" fill="hold">
                            <p:stCondLst>
                              <p:cond delay="3750"/>
                            </p:stCondLst>
                            <p:childTnLst>
                              <p:par>
                                <p:cTn id="46" presetID="53" presetClass="entr" presetSubtype="16"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p:cTn id="48" dur="500" fill="hold"/>
                                        <p:tgtEl>
                                          <p:spTgt spid="13"/>
                                        </p:tgtEl>
                                        <p:attrNameLst>
                                          <p:attrName>ppt_w</p:attrName>
                                        </p:attrNameLst>
                                      </p:cBhvr>
                                      <p:tavLst>
                                        <p:tav tm="0">
                                          <p:val>
                                            <p:fltVal val="0"/>
                                          </p:val>
                                        </p:tav>
                                        <p:tav tm="100000">
                                          <p:val>
                                            <p:strVal val="#ppt_w"/>
                                          </p:val>
                                        </p:tav>
                                      </p:tavLst>
                                    </p:anim>
                                    <p:anim calcmode="lin" valueType="num">
                                      <p:cBhvr>
                                        <p:cTn id="49" dur="500" fill="hold"/>
                                        <p:tgtEl>
                                          <p:spTgt spid="13"/>
                                        </p:tgtEl>
                                        <p:attrNameLst>
                                          <p:attrName>ppt_h</p:attrName>
                                        </p:attrNameLst>
                                      </p:cBhvr>
                                      <p:tavLst>
                                        <p:tav tm="0">
                                          <p:val>
                                            <p:fltVal val="0"/>
                                          </p:val>
                                        </p:tav>
                                        <p:tav tm="100000">
                                          <p:val>
                                            <p:strVal val="#ppt_h"/>
                                          </p:val>
                                        </p:tav>
                                      </p:tavLst>
                                    </p:anim>
                                    <p:animEffect transition="in" filter="fade">
                                      <p:cBhvr>
                                        <p:cTn id="5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10" grpId="0"/>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种子选择算法</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552971" y="1822798"/>
            <a:ext cx="11017224" cy="5035201"/>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838765" y="2222909"/>
            <a:ext cx="10011350" cy="1864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定义</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：逆向影响集合（</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RI set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）：一个图</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G=(V,E)</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，一个传播模型</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M</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，对于一个节点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z</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来说，它的逆向影响集合是一个随机顶点集</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不等于</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的概率等于</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在扩散模型</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M</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下的种子集合</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中的顶点可以使得</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z</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激活的概率。。</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随机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RI</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集定义为从</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中随机采样的顶点的</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RI</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集</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ts val="2000"/>
              </a:lnSpc>
            </a:pPr>
            <a:r>
              <a:rPr lang="en-US" altLang="zh-CN" sz="2000" dirty="0"/>
              <a:t/>
            </a:r>
            <a:br>
              <a:rPr lang="en-US" altLang="zh-CN" sz="2000" dirty="0"/>
            </a:b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 name="TextBox 156"/>
          <p:cNvSpPr txBox="1"/>
          <p:nvPr/>
        </p:nvSpPr>
        <p:spPr>
          <a:xfrm>
            <a:off x="336947" y="707503"/>
            <a:ext cx="11521280" cy="1200329"/>
          </a:xfrm>
          <a:prstGeom prst="rect">
            <a:avLst/>
          </a:prstGeom>
          <a:noFill/>
        </p:spPr>
        <p:txBody>
          <a:bodyPr wrap="square" rtlCol="0">
            <a:spAutoFit/>
          </a:bodyPr>
          <a:lstStyle/>
          <a:p>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2016, September). Maximizing time-decaying influence in social networks. In Joint European Conference on Machine Learning and Knowledge Discovery in Databases (pp. 132-147). Springer, Cham.</a:t>
            </a:r>
          </a:p>
        </p:txBody>
      </p:sp>
      <p:pic>
        <p:nvPicPr>
          <p:cNvPr id="10" name="图片 9"/>
          <p:cNvPicPr>
            <a:picLocks noChangeAspect="1"/>
          </p:cNvPicPr>
          <p:nvPr/>
        </p:nvPicPr>
        <p:blipFill>
          <a:blip r:embed="rId3"/>
          <a:stretch>
            <a:fillRect/>
          </a:stretch>
        </p:blipFill>
        <p:spPr>
          <a:xfrm>
            <a:off x="838765" y="3356992"/>
            <a:ext cx="8974206" cy="3312368"/>
          </a:xfrm>
          <a:prstGeom prst="rect">
            <a:avLst/>
          </a:prstGeom>
        </p:spPr>
      </p:pic>
    </p:spTree>
    <p:extLst>
      <p:ext uri="{BB962C8B-B14F-4D97-AF65-F5344CB8AC3E}">
        <p14:creationId xmlns:p14="http://schemas.microsoft.com/office/powerpoint/2010/main" val="62506582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7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par>
                                <p:cTn id="38" presetID="41" presetClass="entr" presetSubtype="0" fill="hold" grpId="0" nodeType="withEffect">
                                  <p:stCondLst>
                                    <p:cond delay="1000"/>
                                  </p:stCondLst>
                                  <p:iterate type="lt">
                                    <p:tmPct val="10000"/>
                                  </p:iterate>
                                  <p:childTnLst>
                                    <p:set>
                                      <p:cBhvr>
                                        <p:cTn id="39" dur="1" fill="hold">
                                          <p:stCondLst>
                                            <p:cond delay="0"/>
                                          </p:stCondLst>
                                        </p:cTn>
                                        <p:tgtEl>
                                          <p:spTgt spid="9"/>
                                        </p:tgtEl>
                                        <p:attrNameLst>
                                          <p:attrName>style.visibility</p:attrName>
                                        </p:attrNameLst>
                                      </p:cBhvr>
                                      <p:to>
                                        <p:strVal val="visible"/>
                                      </p:to>
                                    </p:set>
                                    <p:anim calcmode="lin" valueType="num">
                                      <p:cBhvr>
                                        <p:cTn id="40" dur="10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41" dur="1000" fill="hold"/>
                                        <p:tgtEl>
                                          <p:spTgt spid="9"/>
                                        </p:tgtEl>
                                        <p:attrNameLst>
                                          <p:attrName>ppt_y</p:attrName>
                                        </p:attrNameLst>
                                      </p:cBhvr>
                                      <p:tavLst>
                                        <p:tav tm="0">
                                          <p:val>
                                            <p:strVal val="#ppt_y"/>
                                          </p:val>
                                        </p:tav>
                                        <p:tav tm="100000">
                                          <p:val>
                                            <p:strVal val="#ppt_y"/>
                                          </p:val>
                                        </p:tav>
                                      </p:tavLst>
                                    </p:anim>
                                    <p:anim calcmode="lin" valueType="num">
                                      <p:cBhvr>
                                        <p:cTn id="42" dur="10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43" dur="10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44" dur="10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种子选择算法</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552971" y="1822799"/>
            <a:ext cx="10657184" cy="3528392"/>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838765" y="2222909"/>
            <a:ext cx="10011350" cy="135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然而</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上述算法都没有考虑到网络的动态性。在现实世界中，社交网络具有高度的动态性，并且随着时间的推移发展迅速，因此，关于影响力结点的计算和结果很快就会过时。</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Zhuang[13]</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考虑了一个社交网络在动态的变化，但是只能在特殊时间探测到少数结点，因此，信息只在当前网络的一小部分可用。文献</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[14][15][16]</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都使用一系列网络快照来表示图在一定时间内的动态变化。</a:t>
            </a:r>
          </a:p>
        </p:txBody>
      </p:sp>
      <p:sp>
        <p:nvSpPr>
          <p:cNvPr id="9" name="TextBox 156"/>
          <p:cNvSpPr txBox="1"/>
          <p:nvPr/>
        </p:nvSpPr>
        <p:spPr>
          <a:xfrm>
            <a:off x="336947" y="707503"/>
            <a:ext cx="11521280" cy="461665"/>
          </a:xfrm>
          <a:prstGeom prst="rect">
            <a:avLst/>
          </a:prstGeom>
          <a:noFill/>
        </p:spPr>
        <p:txBody>
          <a:bodyPr wrap="square" rtlCol="0">
            <a:spAutoFit/>
          </a:bodyPr>
          <a:lstStyle/>
          <a:p>
            <a:r>
              <a:rPr lang="zh-CN" altLang="en-US"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然而上述算法没有考虑网络的动态性</a:t>
            </a:r>
            <a:endPar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extLst>
      <p:ext uri="{BB962C8B-B14F-4D97-AF65-F5344CB8AC3E}">
        <p14:creationId xmlns:p14="http://schemas.microsoft.com/office/powerpoint/2010/main" val="233570782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7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par>
                                <p:cTn id="38" presetID="41" presetClass="entr" presetSubtype="0" fill="hold" grpId="0" nodeType="withEffect">
                                  <p:stCondLst>
                                    <p:cond delay="1000"/>
                                  </p:stCondLst>
                                  <p:iterate type="lt">
                                    <p:tmPct val="10000"/>
                                  </p:iterate>
                                  <p:childTnLst>
                                    <p:set>
                                      <p:cBhvr>
                                        <p:cTn id="39" dur="1" fill="hold">
                                          <p:stCondLst>
                                            <p:cond delay="0"/>
                                          </p:stCondLst>
                                        </p:cTn>
                                        <p:tgtEl>
                                          <p:spTgt spid="9"/>
                                        </p:tgtEl>
                                        <p:attrNameLst>
                                          <p:attrName>style.visibility</p:attrName>
                                        </p:attrNameLst>
                                      </p:cBhvr>
                                      <p:to>
                                        <p:strVal val="visible"/>
                                      </p:to>
                                    </p:set>
                                    <p:anim calcmode="lin" valueType="num">
                                      <p:cBhvr>
                                        <p:cTn id="40" dur="10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41" dur="1000" fill="hold"/>
                                        <p:tgtEl>
                                          <p:spTgt spid="9"/>
                                        </p:tgtEl>
                                        <p:attrNameLst>
                                          <p:attrName>ppt_y</p:attrName>
                                        </p:attrNameLst>
                                      </p:cBhvr>
                                      <p:tavLst>
                                        <p:tav tm="0">
                                          <p:val>
                                            <p:strVal val="#ppt_y"/>
                                          </p:val>
                                        </p:tav>
                                        <p:tav tm="100000">
                                          <p:val>
                                            <p:strVal val="#ppt_y"/>
                                          </p:val>
                                        </p:tav>
                                      </p:tavLst>
                                    </p:anim>
                                    <p:anim calcmode="lin" valueType="num">
                                      <p:cBhvr>
                                        <p:cTn id="42" dur="10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43" dur="10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44" dur="10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种子选择算法</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522517" y="2198710"/>
            <a:ext cx="11191694" cy="4542657"/>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841003" y="2367396"/>
            <a:ext cx="10513168" cy="3659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主要内容：</a:t>
            </a:r>
          </a:p>
          <a:p>
            <a:pPr algn="just">
              <a:lnSpc>
                <a:spcPts val="2000"/>
              </a:lnSpc>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本篇作者认为他第一个提出了实时全动态索引数据结构，用于分析进化网络的影响。所谓全动态是指它可以适应任何类型的图形更新，包括顶点和边的添加和删除，以及传播概率更新。</a:t>
            </a:r>
          </a:p>
          <a:p>
            <a:pPr algn="just">
              <a:lnSpc>
                <a:spcPts val="2000"/>
              </a:lnSpc>
            </a:pP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索引</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结构</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 = {(</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zi,xi,Hi</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baseline="-25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a:t>
            </a:r>
            <a:r>
              <a:rPr lang="en-US" altLang="zh-CN" sz="2000" baseline="-25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其中</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zi</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是目标结点，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xi</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是一个激活函数，</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Hi</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是</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的一个子图，</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Hi</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中的结点都可以有机会影响到</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zi</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，作者将这样一个元组称为草图。</a:t>
            </a:r>
          </a:p>
          <a:p>
            <a:pPr algn="just">
              <a:lnSpc>
                <a:spcPts val="2000"/>
              </a:lnSpc>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为了适应动态性，作者定义了以下几个函数</a:t>
            </a:r>
          </a:p>
          <a:p>
            <a:pPr algn="just">
              <a:lnSpc>
                <a:spcPts val="2000"/>
              </a:lnSpc>
            </a:pP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EXPAND(</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I,i,z</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：假设图中加了一条边</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zw</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，作者从</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z</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执行反向</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BFS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，并将遍历的顶点添加到</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Hi</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p>
          <a:p>
            <a:pPr algn="just">
              <a:lnSpc>
                <a:spcPts val="2000"/>
              </a:lnSpc>
            </a:pP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SHRINK(</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I,i</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：假设删除一条边</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，要在图</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Hi</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中删除掉那些不能到达目标节点的</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节点</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ADJUST(I)</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：在处理边和顶点更新时，索引的总权值可能违反了总权值的条件。这种情况下，作者将创建新的草图或删除当前的草图。如果总权重小于阈值</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W</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，那么作者创建一个新的草图</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z,x,H</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，可以理解为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z</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的扩展。另一方面，如果草图的总权重</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不包括最后一张</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大于或等于</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W</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，那么将从索引中删除最后一张草图。</a:t>
            </a: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 name="TextBox 156"/>
          <p:cNvSpPr txBox="1"/>
          <p:nvPr/>
        </p:nvSpPr>
        <p:spPr>
          <a:xfrm>
            <a:off x="379137" y="1278018"/>
            <a:ext cx="11521280" cy="830997"/>
          </a:xfrm>
          <a:prstGeom prst="rect">
            <a:avLst/>
          </a:prstGeom>
          <a:noFill/>
        </p:spPr>
        <p:txBody>
          <a:bodyPr wrap="square" rtlCol="0">
            <a:spAutoFit/>
          </a:bodyPr>
          <a:lstStyle/>
          <a:p>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Dynamic </a:t>
            </a:r>
            <a:r>
              <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influence analysis in evolving networks[J]. Proceedings of the VLDB Endowment, 2016, 9(12): 1077-1088.</a:t>
            </a:r>
          </a:p>
        </p:txBody>
      </p:sp>
    </p:spTree>
    <p:extLst>
      <p:ext uri="{BB962C8B-B14F-4D97-AF65-F5344CB8AC3E}">
        <p14:creationId xmlns:p14="http://schemas.microsoft.com/office/powerpoint/2010/main" val="361437249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7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par>
                                <p:cTn id="38" presetID="41" presetClass="entr" presetSubtype="0" fill="hold" grpId="0" nodeType="withEffect">
                                  <p:stCondLst>
                                    <p:cond delay="1000"/>
                                  </p:stCondLst>
                                  <p:iterate type="lt">
                                    <p:tmPct val="10000"/>
                                  </p:iterate>
                                  <p:childTnLst>
                                    <p:set>
                                      <p:cBhvr>
                                        <p:cTn id="39" dur="1" fill="hold">
                                          <p:stCondLst>
                                            <p:cond delay="0"/>
                                          </p:stCondLst>
                                        </p:cTn>
                                        <p:tgtEl>
                                          <p:spTgt spid="9"/>
                                        </p:tgtEl>
                                        <p:attrNameLst>
                                          <p:attrName>style.visibility</p:attrName>
                                        </p:attrNameLst>
                                      </p:cBhvr>
                                      <p:to>
                                        <p:strVal val="visible"/>
                                      </p:to>
                                    </p:set>
                                    <p:anim calcmode="lin" valueType="num">
                                      <p:cBhvr>
                                        <p:cTn id="40" dur="10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41" dur="1000" fill="hold"/>
                                        <p:tgtEl>
                                          <p:spTgt spid="9"/>
                                        </p:tgtEl>
                                        <p:attrNameLst>
                                          <p:attrName>ppt_y</p:attrName>
                                        </p:attrNameLst>
                                      </p:cBhvr>
                                      <p:tavLst>
                                        <p:tav tm="0">
                                          <p:val>
                                            <p:strVal val="#ppt_y"/>
                                          </p:val>
                                        </p:tav>
                                        <p:tav tm="100000">
                                          <p:val>
                                            <p:strVal val="#ppt_y"/>
                                          </p:val>
                                        </p:tav>
                                      </p:tavLst>
                                    </p:anim>
                                    <p:anim calcmode="lin" valueType="num">
                                      <p:cBhvr>
                                        <p:cTn id="42" dur="10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43" dur="10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44" dur="10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830997"/>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种子选择算法</a:t>
            </a:r>
            <a:r>
              <a:rPr lang="en-US" altLang="zh-CN"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动态</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522517" y="2198710"/>
            <a:ext cx="11191694" cy="4542657"/>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841003" y="2367396"/>
            <a:ext cx="10513168" cy="442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随后作者分别解释了节点增减和边的增减相对应的操作。</a:t>
            </a:r>
          </a:p>
          <a:p>
            <a:pPr algn="just">
              <a:lnSpc>
                <a:spcPts val="2000"/>
              </a:lnSpc>
            </a:pP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AddVertex</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I,v</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：首先要对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进行索引的构建，随后对那些反向可达</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的草图进行更新，其他草图不用变化。</a:t>
            </a: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DeleteVertex</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I,v</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：假设从图中把节点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删除。首先把节点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的索引进行删除，然后使用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shrink</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）方法将每个草图中与</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相关的边删除。</a:t>
            </a: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Change(</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I,uv,p</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假设要对一条边的传播概率进行修改，将其传播概率从</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改为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。如果</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相对于</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xi</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的状态发生变化，那么我们需要通过</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expand</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p&gt;p’</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）和</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shirnk</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p&lt;p’</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）更新索引</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中的子图。</a:t>
            </a: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AddEdge</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I,uv,p</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：假设在图中增加一条边</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，它的传播概率为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。首先将</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增加到边集中，对于每个含有</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的草图，在</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之间随机产生一个</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0-1</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之间的数字，然后用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change</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函数做决策。</a:t>
            </a: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DeleteEdge</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I,uv</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假设在当前图中删掉了边</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，首先将所有还有</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边的草图中的</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的概率设为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，然后在边集中将</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删掉。</a:t>
            </a: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 name="TextBox 156"/>
          <p:cNvSpPr txBox="1"/>
          <p:nvPr/>
        </p:nvSpPr>
        <p:spPr>
          <a:xfrm>
            <a:off x="379137" y="1278018"/>
            <a:ext cx="11521280" cy="830997"/>
          </a:xfrm>
          <a:prstGeom prst="rect">
            <a:avLst/>
          </a:prstGeom>
          <a:noFill/>
        </p:spPr>
        <p:txBody>
          <a:bodyPr wrap="square" rtlCol="0">
            <a:spAutoFit/>
          </a:bodyPr>
          <a:lstStyle/>
          <a:p>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Dynamic </a:t>
            </a:r>
            <a:r>
              <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influence analysis in evolving networks[J]. Proceedings of the VLDB Endowment, 2016, 9(12): 1077-1088.</a:t>
            </a:r>
          </a:p>
        </p:txBody>
      </p:sp>
    </p:spTree>
    <p:extLst>
      <p:ext uri="{BB962C8B-B14F-4D97-AF65-F5344CB8AC3E}">
        <p14:creationId xmlns:p14="http://schemas.microsoft.com/office/powerpoint/2010/main" val="22159965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90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40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par>
                                <p:cTn id="38" presetID="41" presetClass="entr" presetSubtype="0" fill="hold" grpId="0" nodeType="withEffect">
                                  <p:stCondLst>
                                    <p:cond delay="1000"/>
                                  </p:stCondLst>
                                  <p:iterate type="lt">
                                    <p:tmPct val="10000"/>
                                  </p:iterate>
                                  <p:childTnLst>
                                    <p:set>
                                      <p:cBhvr>
                                        <p:cTn id="39" dur="1" fill="hold">
                                          <p:stCondLst>
                                            <p:cond delay="0"/>
                                          </p:stCondLst>
                                        </p:cTn>
                                        <p:tgtEl>
                                          <p:spTgt spid="9"/>
                                        </p:tgtEl>
                                        <p:attrNameLst>
                                          <p:attrName>style.visibility</p:attrName>
                                        </p:attrNameLst>
                                      </p:cBhvr>
                                      <p:to>
                                        <p:strVal val="visible"/>
                                      </p:to>
                                    </p:set>
                                    <p:anim calcmode="lin" valueType="num">
                                      <p:cBhvr>
                                        <p:cTn id="40" dur="10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41" dur="1000" fill="hold"/>
                                        <p:tgtEl>
                                          <p:spTgt spid="9"/>
                                        </p:tgtEl>
                                        <p:attrNameLst>
                                          <p:attrName>ppt_y</p:attrName>
                                        </p:attrNameLst>
                                      </p:cBhvr>
                                      <p:tavLst>
                                        <p:tav tm="0">
                                          <p:val>
                                            <p:strVal val="#ppt_y"/>
                                          </p:val>
                                        </p:tav>
                                        <p:tav tm="100000">
                                          <p:val>
                                            <p:strVal val="#ppt_y"/>
                                          </p:val>
                                        </p:tav>
                                      </p:tavLst>
                                    </p:anim>
                                    <p:anim calcmode="lin" valueType="num">
                                      <p:cBhvr>
                                        <p:cTn id="42" dur="10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43" dur="10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44" dur="10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种子选择算法</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552971" y="1822799"/>
            <a:ext cx="10657184" cy="3528392"/>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838765" y="2222909"/>
            <a:ext cx="10011350" cy="2634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一个演变的有向社交网络在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时刻可以用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Gt=(</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Vt,Et</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表示。由于网络的不断演进，网络结构就会不断变化，生成一系列网络快照，用 </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是网络演化的周期，我们假设</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是有限的，这个网络叫做进化网络</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问题定义：</a:t>
            </a:r>
          </a:p>
          <a:p>
            <a:pPr algn="just">
              <a:lnSpc>
                <a:spcPts val="2000"/>
              </a:lnSpc>
            </a:pP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G0</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代表在时刻</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t=0</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时刻的网络快照。在任何时间戳</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t&gt;0</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时，网络结构都会变化，并且这个变化是不知道的，在时间</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，一系列的网络</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快照会</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被生成，该问题的目的是</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在只有</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G0</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信息的</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情况下，选择</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G0</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中大小为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k</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的种子集。使用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表示种子集，使得</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获得最好的影响力。</a:t>
            </a: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 name="TextBox 156"/>
          <p:cNvSpPr txBox="1"/>
          <p:nvPr/>
        </p:nvSpPr>
        <p:spPr>
          <a:xfrm>
            <a:off x="336947" y="707503"/>
            <a:ext cx="11521280" cy="1200329"/>
          </a:xfrm>
          <a:prstGeom prst="rect">
            <a:avLst/>
          </a:prstGeom>
          <a:noFill/>
        </p:spPr>
        <p:txBody>
          <a:bodyPr wrap="square" rtlCol="0">
            <a:spAutoFit/>
          </a:bodyPr>
          <a:lstStyle/>
          <a:p>
            <a:r>
              <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Seed set selection in evolving social networks. In 2017 3rd IEEE International Conference on Computer and Communications (ICCC) (pp. 2323-2328). IEEE.</a:t>
            </a:r>
          </a:p>
        </p:txBody>
      </p:sp>
      <p:pic>
        <p:nvPicPr>
          <p:cNvPr id="10" name="图片 9"/>
          <p:cNvPicPr/>
          <p:nvPr/>
        </p:nvPicPr>
        <p:blipFill>
          <a:blip r:embed="rId3">
            <a:extLst>
              <a:ext uri="{28A0092B-C50C-407E-A947-70E740481C1C}">
                <a14:useLocalDpi xmlns:a14="http://schemas.microsoft.com/office/drawing/2010/main" val="0"/>
              </a:ext>
            </a:extLst>
          </a:blip>
          <a:stretch>
            <a:fillRect/>
          </a:stretch>
        </p:blipFill>
        <p:spPr>
          <a:xfrm>
            <a:off x="5737547" y="2492896"/>
            <a:ext cx="1128515" cy="296260"/>
          </a:xfrm>
          <a:prstGeom prst="rect">
            <a:avLst/>
          </a:prstGeom>
        </p:spPr>
      </p:pic>
      <p:pic>
        <p:nvPicPr>
          <p:cNvPr id="11" name="图片 10"/>
          <p:cNvPicPr/>
          <p:nvPr/>
        </p:nvPicPr>
        <p:blipFill>
          <a:blip r:embed="rId4">
            <a:extLst>
              <a:ext uri="{28A0092B-C50C-407E-A947-70E740481C1C}">
                <a14:useLocalDpi xmlns:a14="http://schemas.microsoft.com/office/drawing/2010/main" val="0"/>
              </a:ext>
            </a:extLst>
          </a:blip>
          <a:stretch>
            <a:fillRect/>
          </a:stretch>
        </p:blipFill>
        <p:spPr>
          <a:xfrm>
            <a:off x="8977907" y="4077072"/>
            <a:ext cx="804664" cy="206881"/>
          </a:xfrm>
          <a:prstGeom prst="rect">
            <a:avLst/>
          </a:prstGeom>
        </p:spPr>
      </p:pic>
    </p:spTree>
    <p:extLst>
      <p:ext uri="{BB962C8B-B14F-4D97-AF65-F5344CB8AC3E}">
        <p14:creationId xmlns:p14="http://schemas.microsoft.com/office/powerpoint/2010/main" val="41318758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7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par>
                                <p:cTn id="38" presetID="41" presetClass="entr" presetSubtype="0" fill="hold" grpId="0" nodeType="withEffect">
                                  <p:stCondLst>
                                    <p:cond delay="1000"/>
                                  </p:stCondLst>
                                  <p:iterate type="lt">
                                    <p:tmPct val="10000"/>
                                  </p:iterate>
                                  <p:childTnLst>
                                    <p:set>
                                      <p:cBhvr>
                                        <p:cTn id="39" dur="1" fill="hold">
                                          <p:stCondLst>
                                            <p:cond delay="0"/>
                                          </p:stCondLst>
                                        </p:cTn>
                                        <p:tgtEl>
                                          <p:spTgt spid="9"/>
                                        </p:tgtEl>
                                        <p:attrNameLst>
                                          <p:attrName>style.visibility</p:attrName>
                                        </p:attrNameLst>
                                      </p:cBhvr>
                                      <p:to>
                                        <p:strVal val="visible"/>
                                      </p:to>
                                    </p:set>
                                    <p:anim calcmode="lin" valueType="num">
                                      <p:cBhvr>
                                        <p:cTn id="40" dur="10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41" dur="1000" fill="hold"/>
                                        <p:tgtEl>
                                          <p:spTgt spid="9"/>
                                        </p:tgtEl>
                                        <p:attrNameLst>
                                          <p:attrName>ppt_y</p:attrName>
                                        </p:attrNameLst>
                                      </p:cBhvr>
                                      <p:tavLst>
                                        <p:tav tm="0">
                                          <p:val>
                                            <p:strVal val="#ppt_y"/>
                                          </p:val>
                                        </p:tav>
                                        <p:tav tm="100000">
                                          <p:val>
                                            <p:strVal val="#ppt_y"/>
                                          </p:val>
                                        </p:tav>
                                      </p:tavLst>
                                    </p:anim>
                                    <p:anim calcmode="lin" valueType="num">
                                      <p:cBhvr>
                                        <p:cTn id="42" dur="10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43" dur="10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44" dur="10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种子选择算法</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552971" y="1822799"/>
            <a:ext cx="10657184" cy="3528392"/>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1076514" y="2191506"/>
            <a:ext cx="10011350" cy="2634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MGS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算法：假设我们有两个在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t=0</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和</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 1</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时刻进化的社交网络的图快照，它们分别表示为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G0</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和</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G1</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，假设节点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是属于</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G0</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和</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G1</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的交集，</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定义为网络，根据</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G1</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更新</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G0</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的连接，分别在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G0</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和</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中采用度折现算法</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(DDA)</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选择最优种子集</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S0</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和</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，结果的差值可以</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用</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表示，它称为节点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的性能</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差异。        表示集合</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的影响</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范围，对于每个</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属于</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G0</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PGv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都应该被估计，并且根据它选择满意的节点。条件是</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其中</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α</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是一个数值，只有大于它的</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PGv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才能被选中。</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 name="TextBox 156"/>
          <p:cNvSpPr txBox="1"/>
          <p:nvPr/>
        </p:nvSpPr>
        <p:spPr>
          <a:xfrm>
            <a:off x="336947" y="707503"/>
            <a:ext cx="11521280" cy="1200329"/>
          </a:xfrm>
          <a:prstGeom prst="rect">
            <a:avLst/>
          </a:prstGeom>
          <a:noFill/>
        </p:spPr>
        <p:txBody>
          <a:bodyPr wrap="square" rtlCol="0">
            <a:spAutoFit/>
          </a:bodyPr>
          <a:lstStyle/>
          <a:p>
            <a:r>
              <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Seed set selection in evolving social networks. In 2017 3rd IEEE International Conference on Computer and Communications (ICCC) (pp. 2323-2328). IEEE.</a:t>
            </a:r>
          </a:p>
        </p:txBody>
      </p:sp>
      <p:pic>
        <p:nvPicPr>
          <p:cNvPr id="13" name="图片 12"/>
          <p:cNvPicPr/>
          <p:nvPr/>
        </p:nvPicPr>
        <p:blipFill>
          <a:blip r:embed="rId3">
            <a:extLst>
              <a:ext uri="{28A0092B-C50C-407E-A947-70E740481C1C}">
                <a14:useLocalDpi xmlns:a14="http://schemas.microsoft.com/office/drawing/2010/main" val="0"/>
              </a:ext>
            </a:extLst>
          </a:blip>
          <a:stretch>
            <a:fillRect/>
          </a:stretch>
        </p:blipFill>
        <p:spPr>
          <a:xfrm>
            <a:off x="1076514" y="3023128"/>
            <a:ext cx="1780713" cy="263544"/>
          </a:xfrm>
          <a:prstGeom prst="rect">
            <a:avLst/>
          </a:prstGeom>
        </p:spPr>
      </p:pic>
      <p:pic>
        <p:nvPicPr>
          <p:cNvPr id="14" name="图片 13"/>
          <p:cNvPicPr/>
          <p:nvPr/>
        </p:nvPicPr>
        <p:blipFill>
          <a:blip r:embed="rId4">
            <a:extLst>
              <a:ext uri="{28A0092B-C50C-407E-A947-70E740481C1C}">
                <a14:useLocalDpi xmlns:a14="http://schemas.microsoft.com/office/drawing/2010/main" val="0"/>
              </a:ext>
            </a:extLst>
          </a:blip>
          <a:stretch>
            <a:fillRect/>
          </a:stretch>
        </p:blipFill>
        <p:spPr>
          <a:xfrm>
            <a:off x="6667745" y="3023128"/>
            <a:ext cx="509962" cy="263544"/>
          </a:xfrm>
          <a:prstGeom prst="rect">
            <a:avLst/>
          </a:prstGeom>
        </p:spPr>
      </p:pic>
      <p:pic>
        <p:nvPicPr>
          <p:cNvPr id="15" name="图片 14"/>
          <p:cNvPicPr/>
          <p:nvPr/>
        </p:nvPicPr>
        <p:blipFill>
          <a:blip r:embed="rId5">
            <a:extLst>
              <a:ext uri="{28A0092B-C50C-407E-A947-70E740481C1C}">
                <a14:useLocalDpi xmlns:a14="http://schemas.microsoft.com/office/drawing/2010/main" val="0"/>
              </a:ext>
            </a:extLst>
          </a:blip>
          <a:stretch>
            <a:fillRect/>
          </a:stretch>
        </p:blipFill>
        <p:spPr>
          <a:xfrm>
            <a:off x="1142092" y="3517722"/>
            <a:ext cx="2075175" cy="415334"/>
          </a:xfrm>
          <a:prstGeom prst="rect">
            <a:avLst/>
          </a:prstGeom>
        </p:spPr>
      </p:pic>
    </p:spTree>
    <p:extLst>
      <p:ext uri="{BB962C8B-B14F-4D97-AF65-F5344CB8AC3E}">
        <p14:creationId xmlns:p14="http://schemas.microsoft.com/office/powerpoint/2010/main" val="329349370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7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par>
                                <p:cTn id="38" presetID="41" presetClass="entr" presetSubtype="0" fill="hold" grpId="0" nodeType="withEffect">
                                  <p:stCondLst>
                                    <p:cond delay="1000"/>
                                  </p:stCondLst>
                                  <p:iterate type="lt">
                                    <p:tmPct val="10000"/>
                                  </p:iterate>
                                  <p:childTnLst>
                                    <p:set>
                                      <p:cBhvr>
                                        <p:cTn id="39" dur="1" fill="hold">
                                          <p:stCondLst>
                                            <p:cond delay="0"/>
                                          </p:stCondLst>
                                        </p:cTn>
                                        <p:tgtEl>
                                          <p:spTgt spid="9"/>
                                        </p:tgtEl>
                                        <p:attrNameLst>
                                          <p:attrName>style.visibility</p:attrName>
                                        </p:attrNameLst>
                                      </p:cBhvr>
                                      <p:to>
                                        <p:strVal val="visible"/>
                                      </p:to>
                                    </p:set>
                                    <p:anim calcmode="lin" valueType="num">
                                      <p:cBhvr>
                                        <p:cTn id="40" dur="10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41" dur="1000" fill="hold"/>
                                        <p:tgtEl>
                                          <p:spTgt spid="9"/>
                                        </p:tgtEl>
                                        <p:attrNameLst>
                                          <p:attrName>ppt_y</p:attrName>
                                        </p:attrNameLst>
                                      </p:cBhvr>
                                      <p:tavLst>
                                        <p:tav tm="0">
                                          <p:val>
                                            <p:strVal val="#ppt_y"/>
                                          </p:val>
                                        </p:tav>
                                        <p:tav tm="100000">
                                          <p:val>
                                            <p:strVal val="#ppt_y"/>
                                          </p:val>
                                        </p:tav>
                                      </p:tavLst>
                                    </p:anim>
                                    <p:anim calcmode="lin" valueType="num">
                                      <p:cBhvr>
                                        <p:cTn id="42" dur="10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43" dur="10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44" dur="10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矩形 47"/>
          <p:cNvSpPr>
            <a:spLocks noChangeArrowheads="1"/>
          </p:cNvSpPr>
          <p:nvPr/>
        </p:nvSpPr>
        <p:spPr bwMode="auto">
          <a:xfrm>
            <a:off x="533007" y="2132856"/>
            <a:ext cx="11171531" cy="4154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目前的文献在考虑网络的动态性的时候仅仅考虑了网络拓扑的变化，而没有考虑结点的附带信息，比如说在位置社交网络中，随着时间的变化，结点可能还在这个网络中，但是结点所在的地理位置会发生变化。</a:t>
            </a: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现有的跨网络的影响力最大化问题大都没有考虑位置信息。</a:t>
            </a: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endPar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3.</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在位置推广的研究中，大都默认在位置网络中进行选种，没有人尝试过在一个源网络中进行选种，使得其在目标网络网络中的影响力最大。</a:t>
            </a: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4.</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现有的关于网络动态的文献中有许多采用的是增量的方法，由于增量只是关注一个局部发生的变化，就会存在以下问题：某个网络局部的变化与查询区域无关，这样就会导致资源的浪费。</a:t>
            </a:r>
            <a:endPar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0" name="TextBox 156"/>
          <p:cNvSpPr txBox="1"/>
          <p:nvPr/>
        </p:nvSpPr>
        <p:spPr>
          <a:xfrm>
            <a:off x="4843817" y="188640"/>
            <a:ext cx="2549913" cy="461665"/>
          </a:xfrm>
          <a:prstGeom prst="rect">
            <a:avLst/>
          </a:prstGeom>
          <a:noFill/>
        </p:spPr>
        <p:txBody>
          <a:bodyPr wrap="square" rtlCol="0">
            <a:spAutoFit/>
          </a:bodyPr>
          <a:lstStyle/>
          <a:p>
            <a:r>
              <a:rPr lang="zh-CN" altLang="en-US"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目前存在的问题</a:t>
            </a:r>
            <a:endPar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0" name="Rectangle 58"/>
          <p:cNvSpPr>
            <a:spLocks noChangeArrowheads="1"/>
          </p:cNvSpPr>
          <p:nvPr/>
        </p:nvSpPr>
        <p:spPr bwMode="auto">
          <a:xfrm>
            <a:off x="559758" y="1412776"/>
            <a:ext cx="1217339" cy="36824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zh-CN" altLang="en-US" b="1" dirty="0" smtClean="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存在的问题</a:t>
            </a:r>
            <a:endParaRPr lang="en-US" altLang="zh-CN" b="1" dirty="0" smtClean="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Tree>
    <p:extLst>
      <p:ext uri="{BB962C8B-B14F-4D97-AF65-F5344CB8AC3E}">
        <p14:creationId xmlns:p14="http://schemas.microsoft.com/office/powerpoint/2010/main" val="71123461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98"/>
                                        </p:tgtEl>
                                        <p:attrNameLst>
                                          <p:attrName>style.visibility</p:attrName>
                                        </p:attrNameLst>
                                      </p:cBhvr>
                                      <p:to>
                                        <p:strVal val="visible"/>
                                      </p:to>
                                    </p:set>
                                    <p:anim calcmode="lin" valueType="num">
                                      <p:cBhvr additive="base">
                                        <p:cTn id="7" dur="500" fill="hold"/>
                                        <p:tgtEl>
                                          <p:spTgt spid="98"/>
                                        </p:tgtEl>
                                        <p:attrNameLst>
                                          <p:attrName>ppt_x</p:attrName>
                                        </p:attrNameLst>
                                      </p:cBhvr>
                                      <p:tavLst>
                                        <p:tav tm="0">
                                          <p:val>
                                            <p:strVal val="0-#ppt_w/2"/>
                                          </p:val>
                                        </p:tav>
                                        <p:tav tm="100000">
                                          <p:val>
                                            <p:strVal val="#ppt_x"/>
                                          </p:val>
                                        </p:tav>
                                      </p:tavLst>
                                    </p:anim>
                                    <p:anim calcmode="lin" valueType="num">
                                      <p:cBhvr additive="base">
                                        <p:cTn id="8" dur="500" fill="hold"/>
                                        <p:tgtEl>
                                          <p:spTgt spid="9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95"/>
                                        </p:tgtEl>
                                        <p:attrNameLst>
                                          <p:attrName>style.visibility</p:attrName>
                                        </p:attrNameLst>
                                      </p:cBhvr>
                                      <p:to>
                                        <p:strVal val="visible"/>
                                      </p:to>
                                    </p:set>
                                    <p:anim calcmode="lin" valueType="num">
                                      <p:cBhvr additive="base">
                                        <p:cTn id="11" dur="500" fill="hold"/>
                                        <p:tgtEl>
                                          <p:spTgt spid="95"/>
                                        </p:tgtEl>
                                        <p:attrNameLst>
                                          <p:attrName>ppt_x</p:attrName>
                                        </p:attrNameLst>
                                      </p:cBhvr>
                                      <p:tavLst>
                                        <p:tav tm="0">
                                          <p:val>
                                            <p:strVal val="1+#ppt_w/2"/>
                                          </p:val>
                                        </p:tav>
                                        <p:tav tm="100000">
                                          <p:val>
                                            <p:strVal val="#ppt_x"/>
                                          </p:val>
                                        </p:tav>
                                      </p:tavLst>
                                    </p:anim>
                                    <p:anim calcmode="lin" valueType="num">
                                      <p:cBhvr additive="base">
                                        <p:cTn id="12" dur="500" fill="hold"/>
                                        <p:tgtEl>
                                          <p:spTgt spid="9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250"/>
                                  </p:stCondLst>
                                  <p:childTnLst>
                                    <p:set>
                                      <p:cBhvr>
                                        <p:cTn id="14" dur="1" fill="hold">
                                          <p:stCondLst>
                                            <p:cond delay="0"/>
                                          </p:stCondLst>
                                        </p:cTn>
                                        <p:tgtEl>
                                          <p:spTgt spid="102"/>
                                        </p:tgtEl>
                                        <p:attrNameLst>
                                          <p:attrName>style.visibility</p:attrName>
                                        </p:attrNameLst>
                                      </p:cBhvr>
                                      <p:to>
                                        <p:strVal val="visible"/>
                                      </p:to>
                                    </p:set>
                                    <p:anim calcmode="lin" valueType="num">
                                      <p:cBhvr additive="base">
                                        <p:cTn id="15" dur="500" fill="hold"/>
                                        <p:tgtEl>
                                          <p:spTgt spid="102"/>
                                        </p:tgtEl>
                                        <p:attrNameLst>
                                          <p:attrName>ppt_x</p:attrName>
                                        </p:attrNameLst>
                                      </p:cBhvr>
                                      <p:tavLst>
                                        <p:tav tm="0">
                                          <p:val>
                                            <p:strVal val="0-#ppt_w/2"/>
                                          </p:val>
                                        </p:tav>
                                        <p:tav tm="100000">
                                          <p:val>
                                            <p:strVal val="#ppt_x"/>
                                          </p:val>
                                        </p:tav>
                                      </p:tavLst>
                                    </p:anim>
                                    <p:anim calcmode="lin" valueType="num">
                                      <p:cBhvr additive="base">
                                        <p:cTn id="16" dur="500" fill="hold"/>
                                        <p:tgtEl>
                                          <p:spTgt spid="10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250"/>
                                  </p:stCondLst>
                                  <p:childTnLst>
                                    <p:set>
                                      <p:cBhvr>
                                        <p:cTn id="18" dur="1" fill="hold">
                                          <p:stCondLst>
                                            <p:cond delay="0"/>
                                          </p:stCondLst>
                                        </p:cTn>
                                        <p:tgtEl>
                                          <p:spTgt spid="101"/>
                                        </p:tgtEl>
                                        <p:attrNameLst>
                                          <p:attrName>style.visibility</p:attrName>
                                        </p:attrNameLst>
                                      </p:cBhvr>
                                      <p:to>
                                        <p:strVal val="visible"/>
                                      </p:to>
                                    </p:set>
                                    <p:anim calcmode="lin" valueType="num">
                                      <p:cBhvr additive="base">
                                        <p:cTn id="19" dur="500" fill="hold"/>
                                        <p:tgtEl>
                                          <p:spTgt spid="101"/>
                                        </p:tgtEl>
                                        <p:attrNameLst>
                                          <p:attrName>ppt_x</p:attrName>
                                        </p:attrNameLst>
                                      </p:cBhvr>
                                      <p:tavLst>
                                        <p:tav tm="0">
                                          <p:val>
                                            <p:strVal val="1+#ppt_w/2"/>
                                          </p:val>
                                        </p:tav>
                                        <p:tav tm="100000">
                                          <p:val>
                                            <p:strVal val="#ppt_x"/>
                                          </p:val>
                                        </p:tav>
                                      </p:tavLst>
                                    </p:anim>
                                    <p:anim calcmode="lin" valueType="num">
                                      <p:cBhvr additive="base">
                                        <p:cTn id="20" dur="500" fill="hold"/>
                                        <p:tgtEl>
                                          <p:spTgt spid="101"/>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16" presetClass="entr" presetSubtype="37" fill="hold" grpId="0"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barn(outVertical)">
                                      <p:cBhvr>
                                        <p:cTn id="24" dur="500"/>
                                        <p:tgtEl>
                                          <p:spTgt spid="48"/>
                                        </p:tgtEl>
                                      </p:cBhvr>
                                    </p:animEffect>
                                  </p:childTnLst>
                                </p:cTn>
                              </p:par>
                              <p:par>
                                <p:cTn id="25" presetID="41" presetClass="entr" presetSubtype="0" fill="hold" grpId="0" nodeType="withEffect">
                                  <p:stCondLst>
                                    <p:cond delay="1000"/>
                                  </p:stCondLst>
                                  <p:iterate type="lt">
                                    <p:tmPct val="10000"/>
                                  </p:iterate>
                                  <p:childTnLst>
                                    <p:set>
                                      <p:cBhvr>
                                        <p:cTn id="26" dur="1" fill="hold">
                                          <p:stCondLst>
                                            <p:cond delay="0"/>
                                          </p:stCondLst>
                                        </p:cTn>
                                        <p:tgtEl>
                                          <p:spTgt spid="20"/>
                                        </p:tgtEl>
                                        <p:attrNameLst>
                                          <p:attrName>style.visibility</p:attrName>
                                        </p:attrNameLst>
                                      </p:cBhvr>
                                      <p:to>
                                        <p:strVal val="visible"/>
                                      </p:to>
                                    </p:set>
                                    <p:anim calcmode="lin" valueType="num">
                                      <p:cBhvr>
                                        <p:cTn id="27" dur="10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28" dur="1000" fill="hold"/>
                                        <p:tgtEl>
                                          <p:spTgt spid="20"/>
                                        </p:tgtEl>
                                        <p:attrNameLst>
                                          <p:attrName>ppt_y</p:attrName>
                                        </p:attrNameLst>
                                      </p:cBhvr>
                                      <p:tavLst>
                                        <p:tav tm="0">
                                          <p:val>
                                            <p:strVal val="#ppt_y"/>
                                          </p:val>
                                        </p:tav>
                                        <p:tav tm="100000">
                                          <p:val>
                                            <p:strVal val="#ppt_y"/>
                                          </p:val>
                                        </p:tav>
                                      </p:tavLst>
                                    </p:anim>
                                    <p:anim calcmode="lin" valueType="num">
                                      <p:cBhvr>
                                        <p:cTn id="29" dur="10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30" dur="10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31" dur="1000" tmFilter="0,0; .5, 1; 1, 1"/>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2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xtBox 156"/>
          <p:cNvSpPr txBox="1"/>
          <p:nvPr/>
        </p:nvSpPr>
        <p:spPr>
          <a:xfrm>
            <a:off x="4843817" y="188640"/>
            <a:ext cx="2549913" cy="461665"/>
          </a:xfrm>
          <a:prstGeom prst="rect">
            <a:avLst/>
          </a:prstGeom>
          <a:noFill/>
        </p:spPr>
        <p:txBody>
          <a:bodyPr wrap="square" rtlCol="0">
            <a:spAutoFit/>
          </a:bodyPr>
          <a:lstStyle/>
          <a:p>
            <a:r>
              <a:rPr lang="zh-CN" altLang="en-US"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目前存在的问题</a:t>
            </a:r>
            <a:endPar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8" name="Rectangle 58"/>
          <p:cNvSpPr>
            <a:spLocks noChangeArrowheads="1"/>
          </p:cNvSpPr>
          <p:nvPr/>
        </p:nvSpPr>
        <p:spPr bwMode="auto">
          <a:xfrm>
            <a:off x="533007" y="1228653"/>
            <a:ext cx="1217339" cy="36824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zh-CN" altLang="en-US" b="1" dirty="0" smtClean="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应用场景</a:t>
            </a:r>
            <a:endParaRPr lang="en-US" altLang="zh-CN" b="1" dirty="0" smtClean="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9" name="矩形 8"/>
          <p:cNvSpPr>
            <a:spLocks noChangeArrowheads="1"/>
          </p:cNvSpPr>
          <p:nvPr/>
        </p:nvSpPr>
        <p:spPr bwMode="auto">
          <a:xfrm>
            <a:off x="516544" y="1687353"/>
            <a:ext cx="11171531" cy="3046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商家对自身商品在一个查询区域内或者一个查询点周围进行推荐。比如要对一个饭店进行推广的话，在这个饭店附近的用户是它的潜在推荐目标，所以要计算的是在这个饭店周边一个区域内的影响力。</a:t>
            </a: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在一些大城市，人口的流动性很</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强（位置社交网络的更新很快），导致商家要考虑谁可以在未来某一时刻在商家周围区域的影响力最大。</a:t>
            </a: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同时，由于网络的稀疏性，仅仅依靠一个网络中的信息难以做到选种的最优化，所以需要源网络提供一些辅助信息，随后再在目标网络中进行选种。</a:t>
            </a:r>
            <a:endPar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98"/>
                                        </p:tgtEl>
                                        <p:attrNameLst>
                                          <p:attrName>style.visibility</p:attrName>
                                        </p:attrNameLst>
                                      </p:cBhvr>
                                      <p:to>
                                        <p:strVal val="visible"/>
                                      </p:to>
                                    </p:set>
                                    <p:anim calcmode="lin" valueType="num">
                                      <p:cBhvr additive="base">
                                        <p:cTn id="7" dur="500" fill="hold"/>
                                        <p:tgtEl>
                                          <p:spTgt spid="98"/>
                                        </p:tgtEl>
                                        <p:attrNameLst>
                                          <p:attrName>ppt_x</p:attrName>
                                        </p:attrNameLst>
                                      </p:cBhvr>
                                      <p:tavLst>
                                        <p:tav tm="0">
                                          <p:val>
                                            <p:strVal val="0-#ppt_w/2"/>
                                          </p:val>
                                        </p:tav>
                                        <p:tav tm="100000">
                                          <p:val>
                                            <p:strVal val="#ppt_x"/>
                                          </p:val>
                                        </p:tav>
                                      </p:tavLst>
                                    </p:anim>
                                    <p:anim calcmode="lin" valueType="num">
                                      <p:cBhvr additive="base">
                                        <p:cTn id="8" dur="500" fill="hold"/>
                                        <p:tgtEl>
                                          <p:spTgt spid="9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95"/>
                                        </p:tgtEl>
                                        <p:attrNameLst>
                                          <p:attrName>style.visibility</p:attrName>
                                        </p:attrNameLst>
                                      </p:cBhvr>
                                      <p:to>
                                        <p:strVal val="visible"/>
                                      </p:to>
                                    </p:set>
                                    <p:anim calcmode="lin" valueType="num">
                                      <p:cBhvr additive="base">
                                        <p:cTn id="11" dur="500" fill="hold"/>
                                        <p:tgtEl>
                                          <p:spTgt spid="95"/>
                                        </p:tgtEl>
                                        <p:attrNameLst>
                                          <p:attrName>ppt_x</p:attrName>
                                        </p:attrNameLst>
                                      </p:cBhvr>
                                      <p:tavLst>
                                        <p:tav tm="0">
                                          <p:val>
                                            <p:strVal val="1+#ppt_w/2"/>
                                          </p:val>
                                        </p:tav>
                                        <p:tav tm="100000">
                                          <p:val>
                                            <p:strVal val="#ppt_x"/>
                                          </p:val>
                                        </p:tav>
                                      </p:tavLst>
                                    </p:anim>
                                    <p:anim calcmode="lin" valueType="num">
                                      <p:cBhvr additive="base">
                                        <p:cTn id="12" dur="500" fill="hold"/>
                                        <p:tgtEl>
                                          <p:spTgt spid="9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250"/>
                                  </p:stCondLst>
                                  <p:childTnLst>
                                    <p:set>
                                      <p:cBhvr>
                                        <p:cTn id="14" dur="1" fill="hold">
                                          <p:stCondLst>
                                            <p:cond delay="0"/>
                                          </p:stCondLst>
                                        </p:cTn>
                                        <p:tgtEl>
                                          <p:spTgt spid="102"/>
                                        </p:tgtEl>
                                        <p:attrNameLst>
                                          <p:attrName>style.visibility</p:attrName>
                                        </p:attrNameLst>
                                      </p:cBhvr>
                                      <p:to>
                                        <p:strVal val="visible"/>
                                      </p:to>
                                    </p:set>
                                    <p:anim calcmode="lin" valueType="num">
                                      <p:cBhvr additive="base">
                                        <p:cTn id="15" dur="500" fill="hold"/>
                                        <p:tgtEl>
                                          <p:spTgt spid="102"/>
                                        </p:tgtEl>
                                        <p:attrNameLst>
                                          <p:attrName>ppt_x</p:attrName>
                                        </p:attrNameLst>
                                      </p:cBhvr>
                                      <p:tavLst>
                                        <p:tav tm="0">
                                          <p:val>
                                            <p:strVal val="0-#ppt_w/2"/>
                                          </p:val>
                                        </p:tav>
                                        <p:tav tm="100000">
                                          <p:val>
                                            <p:strVal val="#ppt_x"/>
                                          </p:val>
                                        </p:tav>
                                      </p:tavLst>
                                    </p:anim>
                                    <p:anim calcmode="lin" valueType="num">
                                      <p:cBhvr additive="base">
                                        <p:cTn id="16" dur="500" fill="hold"/>
                                        <p:tgtEl>
                                          <p:spTgt spid="10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250"/>
                                  </p:stCondLst>
                                  <p:childTnLst>
                                    <p:set>
                                      <p:cBhvr>
                                        <p:cTn id="18" dur="1" fill="hold">
                                          <p:stCondLst>
                                            <p:cond delay="0"/>
                                          </p:stCondLst>
                                        </p:cTn>
                                        <p:tgtEl>
                                          <p:spTgt spid="101"/>
                                        </p:tgtEl>
                                        <p:attrNameLst>
                                          <p:attrName>style.visibility</p:attrName>
                                        </p:attrNameLst>
                                      </p:cBhvr>
                                      <p:to>
                                        <p:strVal val="visible"/>
                                      </p:to>
                                    </p:set>
                                    <p:anim calcmode="lin" valueType="num">
                                      <p:cBhvr additive="base">
                                        <p:cTn id="19" dur="500" fill="hold"/>
                                        <p:tgtEl>
                                          <p:spTgt spid="101"/>
                                        </p:tgtEl>
                                        <p:attrNameLst>
                                          <p:attrName>ppt_x</p:attrName>
                                        </p:attrNameLst>
                                      </p:cBhvr>
                                      <p:tavLst>
                                        <p:tav tm="0">
                                          <p:val>
                                            <p:strVal val="1+#ppt_w/2"/>
                                          </p:val>
                                        </p:tav>
                                        <p:tav tm="100000">
                                          <p:val>
                                            <p:strVal val="#ppt_x"/>
                                          </p:val>
                                        </p:tav>
                                      </p:tavLst>
                                    </p:anim>
                                    <p:anim calcmode="lin" valueType="num">
                                      <p:cBhvr additive="base">
                                        <p:cTn id="20" dur="500" fill="hold"/>
                                        <p:tgtEl>
                                          <p:spTgt spid="101"/>
                                        </p:tgtEl>
                                        <p:attrNameLst>
                                          <p:attrName>ppt_y</p:attrName>
                                        </p:attrNameLst>
                                      </p:cBhvr>
                                      <p:tavLst>
                                        <p:tav tm="0">
                                          <p:val>
                                            <p:strVal val="#ppt_y"/>
                                          </p:val>
                                        </p:tav>
                                        <p:tav tm="100000">
                                          <p:val>
                                            <p:strVal val="#ppt_y"/>
                                          </p:val>
                                        </p:tav>
                                      </p:tavLst>
                                    </p:anim>
                                  </p:childTnLst>
                                </p:cTn>
                              </p:par>
                              <p:par>
                                <p:cTn id="21" presetID="41" presetClass="entr" presetSubtype="0" fill="hold" grpId="0" nodeType="withEffect">
                                  <p:stCondLst>
                                    <p:cond delay="1000"/>
                                  </p:stCondLst>
                                  <p:iterate type="lt">
                                    <p:tmPct val="10000"/>
                                  </p:iterate>
                                  <p:childTnLst>
                                    <p:set>
                                      <p:cBhvr>
                                        <p:cTn id="22" dur="1" fill="hold">
                                          <p:stCondLst>
                                            <p:cond delay="0"/>
                                          </p:stCondLst>
                                        </p:cTn>
                                        <p:tgtEl>
                                          <p:spTgt spid="20"/>
                                        </p:tgtEl>
                                        <p:attrNameLst>
                                          <p:attrName>style.visibility</p:attrName>
                                        </p:attrNameLst>
                                      </p:cBhvr>
                                      <p:to>
                                        <p:strVal val="visible"/>
                                      </p:to>
                                    </p:set>
                                    <p:anim calcmode="lin" valueType="num">
                                      <p:cBhvr>
                                        <p:cTn id="23" dur="10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24" dur="1000" fill="hold"/>
                                        <p:tgtEl>
                                          <p:spTgt spid="20"/>
                                        </p:tgtEl>
                                        <p:attrNameLst>
                                          <p:attrName>ppt_y</p:attrName>
                                        </p:attrNameLst>
                                      </p:cBhvr>
                                      <p:tavLst>
                                        <p:tav tm="0">
                                          <p:val>
                                            <p:strVal val="#ppt_y"/>
                                          </p:val>
                                        </p:tav>
                                        <p:tav tm="100000">
                                          <p:val>
                                            <p:strVal val="#ppt_y"/>
                                          </p:val>
                                        </p:tav>
                                      </p:tavLst>
                                    </p:anim>
                                    <p:anim calcmode="lin" valueType="num">
                                      <p:cBhvr>
                                        <p:cTn id="25" dur="10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26" dur="10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7" dur="1000" tmFilter="0,0; .5, 1; 1, 1"/>
                                        <p:tgtEl>
                                          <p:spTgt spid="20"/>
                                        </p:tgtEl>
                                      </p:cBhvr>
                                    </p:animEffect>
                                  </p:childTnLst>
                                </p:cTn>
                              </p:par>
                            </p:childTnLst>
                          </p:cTn>
                        </p:par>
                        <p:par>
                          <p:cTn id="28" fill="hold">
                            <p:stCondLst>
                              <p:cond delay="2600"/>
                            </p:stCondLst>
                            <p:childTnLst>
                              <p:par>
                                <p:cTn id="29" presetID="16" presetClass="entr" presetSubtype="37"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outVertical)">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a:xfrm flipH="1">
            <a:off x="5270762" y="2852936"/>
            <a:ext cx="410758" cy="410760"/>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4" name="椭圆 53"/>
          <p:cNvSpPr/>
          <p:nvPr/>
        </p:nvSpPr>
        <p:spPr>
          <a:xfrm flipH="1">
            <a:off x="4980676" y="1791303"/>
            <a:ext cx="364559" cy="364559"/>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5" name="椭圆 54"/>
          <p:cNvSpPr/>
          <p:nvPr/>
        </p:nvSpPr>
        <p:spPr>
          <a:xfrm flipH="1">
            <a:off x="6724638" y="1380648"/>
            <a:ext cx="250975" cy="250975"/>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81" name="椭圆 80"/>
          <p:cNvSpPr/>
          <p:nvPr/>
        </p:nvSpPr>
        <p:spPr>
          <a:xfrm flipH="1">
            <a:off x="6719835" y="2208193"/>
            <a:ext cx="564888" cy="564890"/>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5" name="文本框 52"/>
          <p:cNvSpPr txBox="1"/>
          <p:nvPr/>
        </p:nvSpPr>
        <p:spPr>
          <a:xfrm>
            <a:off x="3974856" y="3717032"/>
            <a:ext cx="4585997" cy="769441"/>
          </a:xfrm>
          <a:prstGeom prst="rect">
            <a:avLst/>
          </a:prstGeom>
          <a:noFill/>
        </p:spPr>
        <p:txBody>
          <a:bodyPr wrap="square" rtlCol="0">
            <a:spAutoFit/>
          </a:bodyPr>
          <a:lstStyle/>
          <a:p>
            <a:pPr algn="ctr"/>
            <a:r>
              <a:rPr lang="zh-CN" altLang="en-US" sz="4400" b="1" spc="3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研究目标及内容</a:t>
            </a:r>
            <a:endParaRPr lang="zh-CN" altLang="en-US" sz="4400" b="1" spc="3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nvGrpSpPr>
          <p:cNvPr id="49" name="组合 48"/>
          <p:cNvGrpSpPr/>
          <p:nvPr/>
        </p:nvGrpSpPr>
        <p:grpSpPr>
          <a:xfrm>
            <a:off x="5345236" y="1764471"/>
            <a:ext cx="1610824" cy="1452335"/>
            <a:chOff x="2713211" y="1988840"/>
            <a:chExt cx="1610824" cy="1452335"/>
          </a:xfrm>
        </p:grpSpPr>
        <p:sp>
          <p:nvSpPr>
            <p:cNvPr id="50" name="Freeform 5"/>
            <p:cNvSpPr/>
            <p:nvPr/>
          </p:nvSpPr>
          <p:spPr bwMode="auto">
            <a:xfrm>
              <a:off x="2713211" y="1988840"/>
              <a:ext cx="1610824" cy="145233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5F8F"/>
            </a:solidFill>
            <a:ln w="9525" cap="flat">
              <a:noFill/>
              <a:prstDash val="solid"/>
              <a:miter lim="800000"/>
            </a:ln>
            <a:effectLst>
              <a:outerShdw blurRad="431800" dist="889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1" name="Freeform 5"/>
            <p:cNvSpPr/>
            <p:nvPr/>
          </p:nvSpPr>
          <p:spPr bwMode="auto">
            <a:xfrm>
              <a:off x="2838739" y="2087520"/>
              <a:ext cx="1359768" cy="125497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blipFill>
              <a:blip r:embed="rId3"/>
              <a:stretch>
                <a:fillRect l="-167158" t="-31921" r="-198372" b="-151558"/>
              </a:stretch>
            </a:blipFill>
            <a:ln w="9525"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52" name="TextBox 156"/>
          <p:cNvSpPr txBox="1"/>
          <p:nvPr/>
        </p:nvSpPr>
        <p:spPr>
          <a:xfrm>
            <a:off x="5563202" y="2052503"/>
            <a:ext cx="1174892" cy="830997"/>
          </a:xfrm>
          <a:prstGeom prst="rect">
            <a:avLst/>
          </a:prstGeom>
          <a:noFill/>
        </p:spPr>
        <p:txBody>
          <a:bodyPr wrap="square" rtlCol="0">
            <a:spAutoFit/>
          </a:bodyPr>
          <a:lstStyle/>
          <a:p>
            <a:pPr algn="ctr"/>
            <a:r>
              <a:rPr lang="en-US" altLang="zh-CN" sz="48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03</a:t>
            </a:r>
            <a:endParaRPr lang="zh-CN" altLang="en-US" sz="48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12" name="直接连接符 11"/>
          <p:cNvCxnSpPr/>
          <p:nvPr/>
        </p:nvCxnSpPr>
        <p:spPr>
          <a:xfrm>
            <a:off x="3845833" y="4653136"/>
            <a:ext cx="484404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397824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750"/>
                                        <p:tgtEl>
                                          <p:spTgt spid="49"/>
                                        </p:tgtEl>
                                      </p:cBhvr>
                                    </p:animEffect>
                                    <p:anim calcmode="lin" valueType="num">
                                      <p:cBhvr>
                                        <p:cTn id="8" dur="750" fill="hold"/>
                                        <p:tgtEl>
                                          <p:spTgt spid="49"/>
                                        </p:tgtEl>
                                        <p:attrNameLst>
                                          <p:attrName>ppt_w</p:attrName>
                                        </p:attrNameLst>
                                      </p:cBhvr>
                                      <p:tavLst>
                                        <p:tav tm="0" fmla="#ppt_w*sin(2.5*pi*$)">
                                          <p:val>
                                            <p:fltVal val="0"/>
                                          </p:val>
                                        </p:tav>
                                        <p:tav tm="100000">
                                          <p:val>
                                            <p:fltVal val="1"/>
                                          </p:val>
                                        </p:tav>
                                      </p:tavLst>
                                    </p:anim>
                                    <p:anim calcmode="lin" valueType="num">
                                      <p:cBhvr>
                                        <p:cTn id="9" dur="750" fill="hold"/>
                                        <p:tgtEl>
                                          <p:spTgt spid="49"/>
                                        </p:tgtEl>
                                        <p:attrNameLst>
                                          <p:attrName>ppt_h</p:attrName>
                                        </p:attrNameLst>
                                      </p:cBhvr>
                                      <p:tavLst>
                                        <p:tav tm="0">
                                          <p:val>
                                            <p:strVal val="#ppt_h"/>
                                          </p:val>
                                        </p:tav>
                                        <p:tav tm="100000">
                                          <p:val>
                                            <p:strVal val="#ppt_h"/>
                                          </p:val>
                                        </p:tav>
                                      </p:tavLst>
                                    </p:anim>
                                  </p:childTnLst>
                                </p:cTn>
                              </p:par>
                              <p:par>
                                <p:cTn id="10" presetID="53" presetClass="entr" presetSubtype="16" fill="hold" grpId="0" nodeType="withEffect">
                                  <p:stCondLst>
                                    <p:cond delay="500"/>
                                  </p:stCondLst>
                                  <p:childTnLst>
                                    <p:set>
                                      <p:cBhvr>
                                        <p:cTn id="11" dur="1" fill="hold">
                                          <p:stCondLst>
                                            <p:cond delay="0"/>
                                          </p:stCondLst>
                                        </p:cTn>
                                        <p:tgtEl>
                                          <p:spTgt spid="52"/>
                                        </p:tgtEl>
                                        <p:attrNameLst>
                                          <p:attrName>style.visibility</p:attrName>
                                        </p:attrNameLst>
                                      </p:cBhvr>
                                      <p:to>
                                        <p:strVal val="visible"/>
                                      </p:to>
                                    </p:set>
                                    <p:anim calcmode="lin" valueType="num">
                                      <p:cBhvr>
                                        <p:cTn id="12" dur="500" fill="hold"/>
                                        <p:tgtEl>
                                          <p:spTgt spid="52"/>
                                        </p:tgtEl>
                                        <p:attrNameLst>
                                          <p:attrName>ppt_w</p:attrName>
                                        </p:attrNameLst>
                                      </p:cBhvr>
                                      <p:tavLst>
                                        <p:tav tm="0">
                                          <p:val>
                                            <p:fltVal val="0"/>
                                          </p:val>
                                        </p:tav>
                                        <p:tav tm="100000">
                                          <p:val>
                                            <p:strVal val="#ppt_w"/>
                                          </p:val>
                                        </p:tav>
                                      </p:tavLst>
                                    </p:anim>
                                    <p:anim calcmode="lin" valueType="num">
                                      <p:cBhvr>
                                        <p:cTn id="13" dur="500" fill="hold"/>
                                        <p:tgtEl>
                                          <p:spTgt spid="52"/>
                                        </p:tgtEl>
                                        <p:attrNameLst>
                                          <p:attrName>ppt_h</p:attrName>
                                        </p:attrNameLst>
                                      </p:cBhvr>
                                      <p:tavLst>
                                        <p:tav tm="0">
                                          <p:val>
                                            <p:fltVal val="0"/>
                                          </p:val>
                                        </p:tav>
                                        <p:tav tm="100000">
                                          <p:val>
                                            <p:strVal val="#ppt_h"/>
                                          </p:val>
                                        </p:tav>
                                      </p:tavLst>
                                    </p:anim>
                                    <p:animEffect transition="in" filter="fade">
                                      <p:cBhvr>
                                        <p:cTn id="14" dur="500"/>
                                        <p:tgtEl>
                                          <p:spTgt spid="5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53"/>
                                        </p:tgtEl>
                                        <p:attrNameLst>
                                          <p:attrName>style.visibility</p:attrName>
                                        </p:attrNameLst>
                                      </p:cBhvr>
                                      <p:to>
                                        <p:strVal val="visible"/>
                                      </p:to>
                                    </p:set>
                                    <p:animEffect transition="in" filter="fade">
                                      <p:cBhvr>
                                        <p:cTn id="20" dur="500"/>
                                        <p:tgtEl>
                                          <p:spTgt spid="5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par>
                                <p:cTn id="24" presetID="10" presetClass="entr" presetSubtype="0" fill="hold" grpId="0" nodeType="withEffect">
                                  <p:stCondLst>
                                    <p:cond delay="750"/>
                                  </p:stCondLst>
                                  <p:childTnLst>
                                    <p:set>
                                      <p:cBhvr>
                                        <p:cTn id="25" dur="1" fill="hold">
                                          <p:stCondLst>
                                            <p:cond delay="0"/>
                                          </p:stCondLst>
                                        </p:cTn>
                                        <p:tgtEl>
                                          <p:spTgt spid="81"/>
                                        </p:tgtEl>
                                        <p:attrNameLst>
                                          <p:attrName>style.visibility</p:attrName>
                                        </p:attrNameLst>
                                      </p:cBhvr>
                                      <p:to>
                                        <p:strVal val="visible"/>
                                      </p:to>
                                    </p:set>
                                    <p:animEffect transition="in" filter="fade">
                                      <p:cBhvr>
                                        <p:cTn id="26" dur="500"/>
                                        <p:tgtEl>
                                          <p:spTgt spid="81"/>
                                        </p:tgtEl>
                                      </p:cBhvr>
                                    </p:animEffect>
                                  </p:childTnLst>
                                </p:cTn>
                              </p:par>
                              <p:par>
                                <p:cTn id="27" presetID="41" presetClass="entr" presetSubtype="0" fill="hold" grpId="0" nodeType="withEffect">
                                  <p:stCondLst>
                                    <p:cond delay="750"/>
                                  </p:stCondLst>
                                  <p:iterate type="lt">
                                    <p:tmPct val="10000"/>
                                  </p:iterate>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15"/>
                                        </p:tgtEl>
                                        <p:attrNameLst>
                                          <p:attrName>ppt_y</p:attrName>
                                        </p:attrNameLst>
                                      </p:cBhvr>
                                      <p:tavLst>
                                        <p:tav tm="0">
                                          <p:val>
                                            <p:strVal val="#ppt_y"/>
                                          </p:val>
                                        </p:tav>
                                        <p:tav tm="100000">
                                          <p:val>
                                            <p:strVal val="#ppt_y"/>
                                          </p:val>
                                        </p:tav>
                                      </p:tavLst>
                                    </p:anim>
                                    <p:anim calcmode="lin" valueType="num">
                                      <p:cBhvr>
                                        <p:cTn id="31"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15"/>
                                        </p:tgtEl>
                                      </p:cBhvr>
                                    </p:animEffect>
                                  </p:childTnLst>
                                </p:cTn>
                              </p:par>
                            </p:childTnLst>
                          </p:cTn>
                        </p:par>
                        <p:par>
                          <p:cTn id="34" fill="hold">
                            <p:stCondLst>
                              <p:cond delay="1550"/>
                            </p:stCondLst>
                            <p:childTnLst>
                              <p:par>
                                <p:cTn id="35" presetID="22" presetClass="entr" presetSubtype="8"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81" grpId="0" animBg="1"/>
      <p:bldP spid="15" grpId="0"/>
      <p:bldP spid="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本周工作</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矩形 47"/>
          <p:cNvSpPr>
            <a:spLocks noChangeArrowheads="1"/>
          </p:cNvSpPr>
          <p:nvPr/>
        </p:nvSpPr>
        <p:spPr bwMode="auto">
          <a:xfrm>
            <a:off x="336947" y="881138"/>
            <a:ext cx="11665296" cy="1200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yelp</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数据集进行了简要的分析</a:t>
            </a:r>
            <a:endPar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3</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）比评论平均数多的用户数和比朋友数量平均数多的用户数分别为</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30w</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和</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37w</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。占比为</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18.4%</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和</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22.8%</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pic>
        <p:nvPicPr>
          <p:cNvPr id="2" name="图片 1"/>
          <p:cNvPicPr>
            <a:picLocks noChangeAspect="1"/>
          </p:cNvPicPr>
          <p:nvPr/>
        </p:nvPicPr>
        <p:blipFill>
          <a:blip r:embed="rId3"/>
          <a:stretch>
            <a:fillRect/>
          </a:stretch>
        </p:blipFill>
        <p:spPr>
          <a:xfrm>
            <a:off x="336947" y="2346572"/>
            <a:ext cx="11684263" cy="2211052"/>
          </a:xfrm>
          <a:prstGeom prst="rect">
            <a:avLst/>
          </a:prstGeom>
        </p:spPr>
      </p:pic>
    </p:spTree>
    <p:extLst>
      <p:ext uri="{BB962C8B-B14F-4D97-AF65-F5344CB8AC3E}">
        <p14:creationId xmlns:p14="http://schemas.microsoft.com/office/powerpoint/2010/main" val="317220594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750"/>
                            </p:stCondLst>
                            <p:childTnLst>
                              <p:par>
                                <p:cTn id="29" presetID="16" presetClass="entr" presetSubtype="37"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barn(outVertical)">
                                      <p:cBhvr>
                                        <p:cTn id="3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4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研究目标及内容</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a:spLocks noChangeArrowheads="1"/>
          </p:cNvSpPr>
          <p:nvPr/>
        </p:nvSpPr>
        <p:spPr bwMode="auto">
          <a:xfrm>
            <a:off x="645585" y="1772816"/>
            <a:ext cx="10873208" cy="2677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1. </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单一位置社交网络无法很好的反映用户真实影响力，我们通过构建跨</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位置社交网络的影响扩散</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模型，利用其他成熟社交网络的信息作为辅助，从而准确反映用户的影响力。</a:t>
            </a: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endPar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2.</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为了解决随着时间推移，网络拓扑结构的变化以及当前对网络动态性预测不准的问题，我们提出一种方法对时空动态的网络进行预测</a:t>
            </a: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endPar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3. </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准确度量用户的影响力并选出影响力最大的一组用户</a:t>
            </a:r>
            <a:endPar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extLst>
      <p:ext uri="{BB962C8B-B14F-4D97-AF65-F5344CB8AC3E}">
        <p14:creationId xmlns:p14="http://schemas.microsoft.com/office/powerpoint/2010/main" val="27683995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800"/>
                            </p:stCondLst>
                            <p:childTnLst>
                              <p:par>
                                <p:cTn id="29" presetID="16" presetClass="entr" presetSubtype="37"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arn(outVertical)">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研究目标及内容</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矩形 47"/>
          <p:cNvSpPr>
            <a:spLocks noChangeArrowheads="1"/>
          </p:cNvSpPr>
          <p:nvPr/>
        </p:nvSpPr>
        <p:spPr bwMode="auto">
          <a:xfrm>
            <a:off x="336947" y="1513726"/>
            <a:ext cx="10873208" cy="799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在现实生活中，很多用户同时在多个社交平台中拥有账户，使得跨社交网络的信息扩散成为现实，也导致在单个社交网络中计算一个用户的影响力不能真实反映该用户的实际影响力。</a:t>
            </a:r>
          </a:p>
        </p:txBody>
      </p:sp>
      <p:sp>
        <p:nvSpPr>
          <p:cNvPr id="20" name="TextBox 13"/>
          <p:cNvSpPr txBox="1"/>
          <p:nvPr/>
        </p:nvSpPr>
        <p:spPr>
          <a:xfrm flipH="1">
            <a:off x="336947" y="966472"/>
            <a:ext cx="7956974" cy="461659"/>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zh-CN" altLang="en-US"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对跨位置社交网络的信息扩散过程进行建模</a:t>
            </a:r>
          </a:p>
        </p:txBody>
      </p:sp>
      <p:sp>
        <p:nvSpPr>
          <p:cNvPr id="10" name="矩形 9"/>
          <p:cNvSpPr>
            <a:spLocks noChangeArrowheads="1"/>
          </p:cNvSpPr>
          <p:nvPr/>
        </p:nvSpPr>
        <p:spPr bwMode="auto">
          <a:xfrm>
            <a:off x="7787787" y="3177833"/>
            <a:ext cx="4095219" cy="3046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左图中，我们</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假设用户之间的影响概率为</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，并且只选择一个用户作为种子。如果我们只在目标网络中计算影响的传播，那么种子用户毫无疑问将是图中红色的用户</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，如果我们考虑影响在多个网络中的传播，那么种子用户将会变为图中的绿色用户</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H</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947" y="2313424"/>
            <a:ext cx="7056784" cy="4427943"/>
          </a:xfrm>
          <a:prstGeom prst="rect">
            <a:avLst/>
          </a:prstGeom>
        </p:spPr>
      </p:pic>
    </p:spTree>
    <p:extLst>
      <p:ext uri="{BB962C8B-B14F-4D97-AF65-F5344CB8AC3E}">
        <p14:creationId xmlns:p14="http://schemas.microsoft.com/office/powerpoint/2010/main" val="376164558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800"/>
                            </p:stCondLst>
                            <p:childTnLst>
                              <p:par>
                                <p:cTn id="29" presetID="16" presetClass="entr" presetSubtype="37"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barn(outVertical)">
                                      <p:cBhvr>
                                        <p:cTn id="31" dur="500"/>
                                        <p:tgtEl>
                                          <p:spTgt spid="48"/>
                                        </p:tgtEl>
                                      </p:cBhvr>
                                    </p:animEffect>
                                  </p:childTnLst>
                                </p:cTn>
                              </p:par>
                              <p:par>
                                <p:cTn id="32" presetID="10" presetClass="entr" presetSubtype="0" fill="hold" grpId="0" nodeType="withEffect">
                                  <p:stCondLst>
                                    <p:cond delay="1000"/>
                                  </p:stCondLst>
                                  <p:iterate type="lt">
                                    <p:tmPct val="10000"/>
                                  </p:iterate>
                                  <p:childTnLst>
                                    <p:set>
                                      <p:cBhvr>
                                        <p:cTn id="33" dur="1" fill="hold">
                                          <p:stCondLst>
                                            <p:cond delay="0"/>
                                          </p:stCondLst>
                                        </p:cTn>
                                        <p:tgtEl>
                                          <p:spTgt spid="20"/>
                                        </p:tgtEl>
                                        <p:attrNameLst>
                                          <p:attrName>style.visibility</p:attrName>
                                        </p:attrNameLst>
                                      </p:cBhvr>
                                      <p:to>
                                        <p:strVal val="visible"/>
                                      </p:to>
                                    </p:set>
                                    <p:animEffect transition="in" filter="fade">
                                      <p:cBhvr>
                                        <p:cTn id="34" dur="100"/>
                                        <p:tgtEl>
                                          <p:spTgt spid="20"/>
                                        </p:tgtEl>
                                      </p:cBhvr>
                                    </p:animEffect>
                                  </p:childTnLst>
                                </p:cTn>
                              </p:par>
                            </p:childTnLst>
                          </p:cTn>
                        </p:par>
                        <p:par>
                          <p:cTn id="35" fill="hold">
                            <p:stCondLst>
                              <p:cond delay="2080"/>
                            </p:stCondLst>
                            <p:childTnLst>
                              <p:par>
                                <p:cTn id="36" presetID="16" presetClass="entr" presetSubtype="37"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arn(outVertical)">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48" grpId="0"/>
      <p:bldP spid="20" grpId="0"/>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研究目标及内容</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矩形 47"/>
          <p:cNvSpPr>
            <a:spLocks noChangeArrowheads="1"/>
          </p:cNvSpPr>
          <p:nvPr/>
        </p:nvSpPr>
        <p:spPr bwMode="auto">
          <a:xfrm>
            <a:off x="336947" y="1556792"/>
            <a:ext cx="10873208" cy="2677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本阶段的具体研究目标如下：</a:t>
            </a: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位置社交网络（目标网络）</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中如何对用户之间的传播概率进行度量</a:t>
            </a: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）在社交网络（源网络）中如何对用户之间的传播概率进行度量。</a:t>
            </a: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endPar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3</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）对信息在两个网络中的扩散过程进行</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描述</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0" name="TextBox 13"/>
          <p:cNvSpPr txBox="1"/>
          <p:nvPr/>
        </p:nvSpPr>
        <p:spPr>
          <a:xfrm flipH="1">
            <a:off x="336947" y="966472"/>
            <a:ext cx="7956974" cy="461659"/>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zh-CN" altLang="en-US"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对跨位置社交网络的信息扩散过程进行建模</a:t>
            </a:r>
          </a:p>
        </p:txBody>
      </p:sp>
    </p:spTree>
    <p:extLst>
      <p:ext uri="{BB962C8B-B14F-4D97-AF65-F5344CB8AC3E}">
        <p14:creationId xmlns:p14="http://schemas.microsoft.com/office/powerpoint/2010/main" val="278487655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800"/>
                            </p:stCondLst>
                            <p:childTnLst>
                              <p:par>
                                <p:cTn id="29" presetID="16" presetClass="entr" presetSubtype="37"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barn(outVertical)">
                                      <p:cBhvr>
                                        <p:cTn id="31" dur="500"/>
                                        <p:tgtEl>
                                          <p:spTgt spid="48"/>
                                        </p:tgtEl>
                                      </p:cBhvr>
                                    </p:animEffect>
                                  </p:childTnLst>
                                </p:cTn>
                              </p:par>
                              <p:par>
                                <p:cTn id="32" presetID="10" presetClass="entr" presetSubtype="0" fill="hold" grpId="0" nodeType="withEffect">
                                  <p:stCondLst>
                                    <p:cond delay="1000"/>
                                  </p:stCondLst>
                                  <p:iterate type="lt">
                                    <p:tmPct val="10000"/>
                                  </p:iterate>
                                  <p:childTnLst>
                                    <p:set>
                                      <p:cBhvr>
                                        <p:cTn id="33" dur="1" fill="hold">
                                          <p:stCondLst>
                                            <p:cond delay="0"/>
                                          </p:stCondLst>
                                        </p:cTn>
                                        <p:tgtEl>
                                          <p:spTgt spid="20"/>
                                        </p:tgtEl>
                                        <p:attrNameLst>
                                          <p:attrName>style.visibility</p:attrName>
                                        </p:attrNameLst>
                                      </p:cBhvr>
                                      <p:to>
                                        <p:strVal val="visible"/>
                                      </p:to>
                                    </p:set>
                                    <p:animEffect transition="in" filter="fade">
                                      <p:cBhvr>
                                        <p:cTn id="34" dur="1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48" grpId="0"/>
      <p:bldP spid="2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研究目标及内容</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矩形 47"/>
          <p:cNvSpPr>
            <a:spLocks noChangeArrowheads="1"/>
          </p:cNvSpPr>
          <p:nvPr/>
        </p:nvSpPr>
        <p:spPr bwMode="auto">
          <a:xfrm>
            <a:off x="336947" y="1556792"/>
            <a:ext cx="10873208" cy="2677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位置社交网络（目标网络）中如何对用户之间的传播概率进行度量</a:t>
            </a:r>
          </a:p>
          <a:p>
            <a:pPr>
              <a:lnSpc>
                <a:spcPct val="120000"/>
              </a:lnSpc>
              <a:spcBef>
                <a:spcPct val="0"/>
              </a:spcBef>
              <a:buNone/>
            </a:pPr>
            <a:endPar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网络</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用户间的信息扩散概率反映了待推广商铺的信息将有多大的概率从源用户传播到目标用户。在位置社交网络中，对于一个商家进行推广时，信息的扩散概率与用户的历史访问兴趣，被推荐商铺对用户的吸引力以及用户之间的签到相似度都有关系。如何利用上述信息并且将其进行聚合从而精确度量出位置社交网络中的两个用户之间的信息扩散概率是我们课题研究内容的难点之一。</a:t>
            </a: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0" name="TextBox 13"/>
          <p:cNvSpPr txBox="1"/>
          <p:nvPr/>
        </p:nvSpPr>
        <p:spPr>
          <a:xfrm flipH="1">
            <a:off x="336947" y="966472"/>
            <a:ext cx="7956974" cy="461659"/>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zh-CN" altLang="en-US"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对跨位置社交网络的信息扩散过程进行建模</a:t>
            </a:r>
          </a:p>
        </p:txBody>
      </p:sp>
    </p:spTree>
    <p:extLst>
      <p:ext uri="{BB962C8B-B14F-4D97-AF65-F5344CB8AC3E}">
        <p14:creationId xmlns:p14="http://schemas.microsoft.com/office/powerpoint/2010/main" val="98925313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800"/>
                            </p:stCondLst>
                            <p:childTnLst>
                              <p:par>
                                <p:cTn id="29" presetID="16" presetClass="entr" presetSubtype="37"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barn(outVertical)">
                                      <p:cBhvr>
                                        <p:cTn id="31" dur="500"/>
                                        <p:tgtEl>
                                          <p:spTgt spid="48"/>
                                        </p:tgtEl>
                                      </p:cBhvr>
                                    </p:animEffect>
                                  </p:childTnLst>
                                </p:cTn>
                              </p:par>
                              <p:par>
                                <p:cTn id="32" presetID="10" presetClass="entr" presetSubtype="0" fill="hold" grpId="0" nodeType="withEffect">
                                  <p:stCondLst>
                                    <p:cond delay="1000"/>
                                  </p:stCondLst>
                                  <p:iterate type="lt">
                                    <p:tmPct val="10000"/>
                                  </p:iterate>
                                  <p:childTnLst>
                                    <p:set>
                                      <p:cBhvr>
                                        <p:cTn id="33" dur="1" fill="hold">
                                          <p:stCondLst>
                                            <p:cond delay="0"/>
                                          </p:stCondLst>
                                        </p:cTn>
                                        <p:tgtEl>
                                          <p:spTgt spid="20"/>
                                        </p:tgtEl>
                                        <p:attrNameLst>
                                          <p:attrName>style.visibility</p:attrName>
                                        </p:attrNameLst>
                                      </p:cBhvr>
                                      <p:to>
                                        <p:strVal val="visible"/>
                                      </p:to>
                                    </p:set>
                                    <p:animEffect transition="in" filter="fade">
                                      <p:cBhvr>
                                        <p:cTn id="34" dur="1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48" grpId="0"/>
      <p:bldP spid="2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研究目标及内容</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矩形 47"/>
          <p:cNvSpPr>
            <a:spLocks noChangeArrowheads="1"/>
          </p:cNvSpPr>
          <p:nvPr/>
        </p:nvSpPr>
        <p:spPr bwMode="auto">
          <a:xfrm>
            <a:off x="336947" y="1556792"/>
            <a:ext cx="10873208" cy="2308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社交网络（源网络）中如何对用户之间的传播概率进行度量</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endPar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在</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跨网络的传播中，我们使用一个社交网络的辅助信息从而可以更好的度量用户的实际影响力。信息在源网络中的传播与在目标网络中的传播是互相独立进行的。由于普通的社交网络中没有关于用户的更多信息。如何度量信息在源网络中的传播才能更好的反映用户的影响力也是一个值得思考的</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问题。</a:t>
            </a: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0" name="TextBox 13"/>
          <p:cNvSpPr txBox="1"/>
          <p:nvPr/>
        </p:nvSpPr>
        <p:spPr>
          <a:xfrm flipH="1">
            <a:off x="336947" y="966472"/>
            <a:ext cx="7956974" cy="461659"/>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zh-CN" altLang="en-US"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对跨位置社交网络的信息扩散过程进行建模</a:t>
            </a:r>
          </a:p>
        </p:txBody>
      </p:sp>
    </p:spTree>
    <p:extLst>
      <p:ext uri="{BB962C8B-B14F-4D97-AF65-F5344CB8AC3E}">
        <p14:creationId xmlns:p14="http://schemas.microsoft.com/office/powerpoint/2010/main" val="223148155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800"/>
                            </p:stCondLst>
                            <p:childTnLst>
                              <p:par>
                                <p:cTn id="29" presetID="16" presetClass="entr" presetSubtype="37"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barn(outVertical)">
                                      <p:cBhvr>
                                        <p:cTn id="31" dur="500"/>
                                        <p:tgtEl>
                                          <p:spTgt spid="48"/>
                                        </p:tgtEl>
                                      </p:cBhvr>
                                    </p:animEffect>
                                  </p:childTnLst>
                                </p:cTn>
                              </p:par>
                              <p:par>
                                <p:cTn id="32" presetID="10" presetClass="entr" presetSubtype="0" fill="hold" grpId="0" nodeType="withEffect">
                                  <p:stCondLst>
                                    <p:cond delay="1000"/>
                                  </p:stCondLst>
                                  <p:iterate type="lt">
                                    <p:tmPct val="10000"/>
                                  </p:iterate>
                                  <p:childTnLst>
                                    <p:set>
                                      <p:cBhvr>
                                        <p:cTn id="33" dur="1" fill="hold">
                                          <p:stCondLst>
                                            <p:cond delay="0"/>
                                          </p:stCondLst>
                                        </p:cTn>
                                        <p:tgtEl>
                                          <p:spTgt spid="20"/>
                                        </p:tgtEl>
                                        <p:attrNameLst>
                                          <p:attrName>style.visibility</p:attrName>
                                        </p:attrNameLst>
                                      </p:cBhvr>
                                      <p:to>
                                        <p:strVal val="visible"/>
                                      </p:to>
                                    </p:set>
                                    <p:animEffect transition="in" filter="fade">
                                      <p:cBhvr>
                                        <p:cTn id="34" dur="1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48" grpId="0"/>
      <p:bldP spid="2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研究目标及内容</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矩形 47"/>
          <p:cNvSpPr>
            <a:spLocks noChangeArrowheads="1"/>
          </p:cNvSpPr>
          <p:nvPr/>
        </p:nvSpPr>
        <p:spPr bwMode="auto">
          <a:xfrm>
            <a:off x="336947" y="1556792"/>
            <a:ext cx="10873208" cy="3046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3</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信息在两个网络中的扩散过程进行建模。</a:t>
            </a:r>
            <a:endPar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现有</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关于信息扩散模型的研究主要是基于两大经典模型：独立级联模型和线性阈值模型。在独立级联模型中用户之间的激活是独立的，而在线性阈值模型中用户是否激活是受到他所有邻居的的共同影响，可以看成是一种价值累积模型。</a:t>
            </a:r>
          </a:p>
          <a:p>
            <a:pPr>
              <a:lnSpc>
                <a:spcPct val="120000"/>
              </a:lnSpc>
              <a:spcBef>
                <a:spcPct val="0"/>
              </a:spcBef>
              <a:buNone/>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不同</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于单个网络，信息在多个网络中的传播是一件很复杂的事情。信息不光可以单独在各个网络中扩散，还可以通过锚用户和锚链接在多个网络中来回扩散。所以如何对信息在跨网络中的传播进行建模也是我们的研究内容之一。</a:t>
            </a:r>
          </a:p>
        </p:txBody>
      </p:sp>
      <p:sp>
        <p:nvSpPr>
          <p:cNvPr id="20" name="TextBox 13"/>
          <p:cNvSpPr txBox="1"/>
          <p:nvPr/>
        </p:nvSpPr>
        <p:spPr>
          <a:xfrm flipH="1">
            <a:off x="336947" y="966472"/>
            <a:ext cx="7956974" cy="461659"/>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zh-CN" altLang="en-US"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对跨位置社交网络的信息扩散过程进行建模</a:t>
            </a:r>
          </a:p>
        </p:txBody>
      </p:sp>
    </p:spTree>
    <p:extLst>
      <p:ext uri="{BB962C8B-B14F-4D97-AF65-F5344CB8AC3E}">
        <p14:creationId xmlns:p14="http://schemas.microsoft.com/office/powerpoint/2010/main" val="360818765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800"/>
                            </p:stCondLst>
                            <p:childTnLst>
                              <p:par>
                                <p:cTn id="29" presetID="16" presetClass="entr" presetSubtype="37"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barn(outVertical)">
                                      <p:cBhvr>
                                        <p:cTn id="31" dur="500"/>
                                        <p:tgtEl>
                                          <p:spTgt spid="48"/>
                                        </p:tgtEl>
                                      </p:cBhvr>
                                    </p:animEffect>
                                  </p:childTnLst>
                                </p:cTn>
                              </p:par>
                              <p:par>
                                <p:cTn id="32" presetID="10" presetClass="entr" presetSubtype="0" fill="hold" grpId="0" nodeType="withEffect">
                                  <p:stCondLst>
                                    <p:cond delay="1000"/>
                                  </p:stCondLst>
                                  <p:iterate type="lt">
                                    <p:tmPct val="10000"/>
                                  </p:iterate>
                                  <p:childTnLst>
                                    <p:set>
                                      <p:cBhvr>
                                        <p:cTn id="33" dur="1" fill="hold">
                                          <p:stCondLst>
                                            <p:cond delay="0"/>
                                          </p:stCondLst>
                                        </p:cTn>
                                        <p:tgtEl>
                                          <p:spTgt spid="20"/>
                                        </p:tgtEl>
                                        <p:attrNameLst>
                                          <p:attrName>style.visibility</p:attrName>
                                        </p:attrNameLst>
                                      </p:cBhvr>
                                      <p:to>
                                        <p:strVal val="visible"/>
                                      </p:to>
                                    </p:set>
                                    <p:animEffect transition="in" filter="fade">
                                      <p:cBhvr>
                                        <p:cTn id="34" dur="1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48" grpId="0"/>
      <p:bldP spid="2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研究目标及内容</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矩形 47"/>
          <p:cNvSpPr>
            <a:spLocks noChangeArrowheads="1"/>
          </p:cNvSpPr>
          <p:nvPr/>
        </p:nvSpPr>
        <p:spPr bwMode="auto">
          <a:xfrm>
            <a:off x="336947" y="1169162"/>
            <a:ext cx="10873208" cy="1200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目前城市的人口流动性很强，导致商家需要考虑谁在未来某一时刻的影响力</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最大。并且随着</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时间的推移，多源位置社交网络的</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结构和用户的位置都是</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在动态变化的</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。这些变化都会对选种的结果产生影响</a:t>
            </a:r>
            <a:endPar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0" name="TextBox 13"/>
          <p:cNvSpPr txBox="1"/>
          <p:nvPr/>
        </p:nvSpPr>
        <p:spPr>
          <a:xfrm flipH="1">
            <a:off x="336947" y="707503"/>
            <a:ext cx="7956974" cy="461659"/>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zh-CN" altLang="en-US"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对时空动态的网络进行预测</a:t>
            </a:r>
            <a:endParaRPr lang="zh-CN" altLang="en-US"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pic>
        <p:nvPicPr>
          <p:cNvPr id="11" name="图片 10"/>
          <p:cNvPicPr/>
          <p:nvPr/>
        </p:nvPicPr>
        <p:blipFill>
          <a:blip r:embed="rId3" cstate="print">
            <a:extLst>
              <a:ext uri="{28A0092B-C50C-407E-A947-70E740481C1C}">
                <a14:useLocalDpi xmlns:a14="http://schemas.microsoft.com/office/drawing/2010/main" val="0"/>
              </a:ext>
            </a:extLst>
          </a:blip>
          <a:stretch>
            <a:fillRect/>
          </a:stretch>
        </p:blipFill>
        <p:spPr>
          <a:xfrm>
            <a:off x="480963" y="3190799"/>
            <a:ext cx="5472608" cy="3406553"/>
          </a:xfrm>
          <a:prstGeom prst="rect">
            <a:avLst/>
          </a:prstGeom>
        </p:spPr>
      </p:pic>
      <p:pic>
        <p:nvPicPr>
          <p:cNvPr id="12" name="图片 11"/>
          <p:cNvPicPr/>
          <p:nvPr/>
        </p:nvPicPr>
        <p:blipFill>
          <a:blip r:embed="rId4" cstate="print">
            <a:extLst>
              <a:ext uri="{28A0092B-C50C-407E-A947-70E740481C1C}">
                <a14:useLocalDpi xmlns:a14="http://schemas.microsoft.com/office/drawing/2010/main" val="0"/>
              </a:ext>
            </a:extLst>
          </a:blip>
          <a:stretch>
            <a:fillRect/>
          </a:stretch>
        </p:blipFill>
        <p:spPr>
          <a:xfrm>
            <a:off x="6457627" y="3190800"/>
            <a:ext cx="5112568" cy="3406552"/>
          </a:xfrm>
          <a:prstGeom prst="rect">
            <a:avLst/>
          </a:prstGeom>
        </p:spPr>
      </p:pic>
    </p:spTree>
    <p:extLst>
      <p:ext uri="{BB962C8B-B14F-4D97-AF65-F5344CB8AC3E}">
        <p14:creationId xmlns:p14="http://schemas.microsoft.com/office/powerpoint/2010/main" val="381348678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800"/>
                            </p:stCondLst>
                            <p:childTnLst>
                              <p:par>
                                <p:cTn id="29" presetID="16" presetClass="entr" presetSubtype="37"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barn(outVertical)">
                                      <p:cBhvr>
                                        <p:cTn id="31" dur="500"/>
                                        <p:tgtEl>
                                          <p:spTgt spid="48"/>
                                        </p:tgtEl>
                                      </p:cBhvr>
                                    </p:animEffect>
                                  </p:childTnLst>
                                </p:cTn>
                              </p:par>
                              <p:par>
                                <p:cTn id="32" presetID="10" presetClass="entr" presetSubtype="0" fill="hold" grpId="0" nodeType="withEffect">
                                  <p:stCondLst>
                                    <p:cond delay="1000"/>
                                  </p:stCondLst>
                                  <p:iterate type="lt">
                                    <p:tmPct val="10000"/>
                                  </p:iterate>
                                  <p:childTnLst>
                                    <p:set>
                                      <p:cBhvr>
                                        <p:cTn id="33" dur="1" fill="hold">
                                          <p:stCondLst>
                                            <p:cond delay="0"/>
                                          </p:stCondLst>
                                        </p:cTn>
                                        <p:tgtEl>
                                          <p:spTgt spid="20"/>
                                        </p:tgtEl>
                                        <p:attrNameLst>
                                          <p:attrName>style.visibility</p:attrName>
                                        </p:attrNameLst>
                                      </p:cBhvr>
                                      <p:to>
                                        <p:strVal val="visible"/>
                                      </p:to>
                                    </p:set>
                                    <p:animEffect transition="in" filter="fade">
                                      <p:cBhvr>
                                        <p:cTn id="34" dur="1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48" grpId="0"/>
      <p:bldP spid="2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研究目标及内容</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矩形 47"/>
          <p:cNvSpPr>
            <a:spLocks noChangeArrowheads="1"/>
          </p:cNvSpPr>
          <p:nvPr/>
        </p:nvSpPr>
        <p:spPr bwMode="auto">
          <a:xfrm>
            <a:off x="336947" y="1540284"/>
            <a:ext cx="10873208" cy="156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本阶段的研究目标如下：</a:t>
            </a: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）对未来网络结构进行分析和预测。</a:t>
            </a: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 name="TextBox 13"/>
          <p:cNvSpPr txBox="1"/>
          <p:nvPr/>
        </p:nvSpPr>
        <p:spPr>
          <a:xfrm flipH="1">
            <a:off x="336947" y="707503"/>
            <a:ext cx="7956974" cy="461659"/>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zh-CN" altLang="en-US"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对时空动态的网络进行预测</a:t>
            </a:r>
            <a:endParaRPr lang="zh-CN" altLang="en-US"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extLst>
      <p:ext uri="{BB962C8B-B14F-4D97-AF65-F5344CB8AC3E}">
        <p14:creationId xmlns:p14="http://schemas.microsoft.com/office/powerpoint/2010/main" val="267481194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800"/>
                            </p:stCondLst>
                            <p:childTnLst>
                              <p:par>
                                <p:cTn id="29" presetID="16" presetClass="entr" presetSubtype="37"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barn(outVertical)">
                                      <p:cBhvr>
                                        <p:cTn id="31" dur="500"/>
                                        <p:tgtEl>
                                          <p:spTgt spid="48"/>
                                        </p:tgtEl>
                                      </p:cBhvr>
                                    </p:animEffect>
                                  </p:childTnLst>
                                </p:cTn>
                              </p:par>
                              <p:par>
                                <p:cTn id="32" presetID="10" presetClass="entr" presetSubtype="0" fill="hold" grpId="0" nodeType="withEffect">
                                  <p:stCondLst>
                                    <p:cond delay="1000"/>
                                  </p:stCondLst>
                                  <p:iterate type="lt">
                                    <p:tmPct val="10000"/>
                                  </p:iterate>
                                  <p:childTnLst>
                                    <p:set>
                                      <p:cBhvr>
                                        <p:cTn id="33" dur="1" fill="hold">
                                          <p:stCondLst>
                                            <p:cond delay="0"/>
                                          </p:stCondLst>
                                        </p:cTn>
                                        <p:tgtEl>
                                          <p:spTgt spid="9"/>
                                        </p:tgtEl>
                                        <p:attrNameLst>
                                          <p:attrName>style.visibility</p:attrName>
                                        </p:attrNameLst>
                                      </p:cBhvr>
                                      <p:to>
                                        <p:strVal val="visible"/>
                                      </p:to>
                                    </p:set>
                                    <p:animEffect transition="in" filter="fade">
                                      <p:cBhvr>
                                        <p:cTn id="34" dur="1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48" grpId="0"/>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研究目标及内容</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矩形 47"/>
          <p:cNvSpPr>
            <a:spLocks noChangeArrowheads="1"/>
          </p:cNvSpPr>
          <p:nvPr/>
        </p:nvSpPr>
        <p:spPr bwMode="auto">
          <a:xfrm>
            <a:off x="336947" y="1540284"/>
            <a:ext cx="10873208" cy="3046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）如何</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对现有的网络结构进行分析和预测。</a:t>
            </a:r>
          </a:p>
          <a:p>
            <a:pPr>
              <a:lnSpc>
                <a:spcPct val="120000"/>
              </a:lnSpc>
              <a:spcBef>
                <a:spcPct val="0"/>
              </a:spcBef>
              <a:buNone/>
            </a:pPr>
            <a:endPar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随着</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间的推移，多源位置社交网络的结构也是在动态变化的，网络中可能有节点的加入和退出，也会有节点间关系的建立与删除，也会有新增的签到等信息。此外，目前城市的人口流动性很强，导致商家需要考虑谁在未来某一时刻的影响力最大。本课题拟根据目前网络的结构对未来某一时刻的网络进行预测，并且以此来表示整个网络在一段时间内的动态变化。使用何种方法可以使得预测结果最接近真实网络是我们研究的难点之一。</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 name="TextBox 13"/>
          <p:cNvSpPr txBox="1"/>
          <p:nvPr/>
        </p:nvSpPr>
        <p:spPr>
          <a:xfrm flipH="1">
            <a:off x="336947" y="707503"/>
            <a:ext cx="7956974" cy="461659"/>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zh-CN" altLang="en-US"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对时空动态的网络进行预测</a:t>
            </a:r>
            <a:endParaRPr lang="zh-CN" altLang="en-US"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extLst>
      <p:ext uri="{BB962C8B-B14F-4D97-AF65-F5344CB8AC3E}">
        <p14:creationId xmlns:p14="http://schemas.microsoft.com/office/powerpoint/2010/main" val="356587161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800"/>
                            </p:stCondLst>
                            <p:childTnLst>
                              <p:par>
                                <p:cTn id="29" presetID="16" presetClass="entr" presetSubtype="37"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barn(outVertical)">
                                      <p:cBhvr>
                                        <p:cTn id="31" dur="500"/>
                                        <p:tgtEl>
                                          <p:spTgt spid="48"/>
                                        </p:tgtEl>
                                      </p:cBhvr>
                                    </p:animEffect>
                                  </p:childTnLst>
                                </p:cTn>
                              </p:par>
                              <p:par>
                                <p:cTn id="32" presetID="10" presetClass="entr" presetSubtype="0" fill="hold" grpId="0" nodeType="withEffect">
                                  <p:stCondLst>
                                    <p:cond delay="1000"/>
                                  </p:stCondLst>
                                  <p:iterate type="lt">
                                    <p:tmPct val="10000"/>
                                  </p:iterate>
                                  <p:childTnLst>
                                    <p:set>
                                      <p:cBhvr>
                                        <p:cTn id="33" dur="1" fill="hold">
                                          <p:stCondLst>
                                            <p:cond delay="0"/>
                                          </p:stCondLst>
                                        </p:cTn>
                                        <p:tgtEl>
                                          <p:spTgt spid="9"/>
                                        </p:tgtEl>
                                        <p:attrNameLst>
                                          <p:attrName>style.visibility</p:attrName>
                                        </p:attrNameLst>
                                      </p:cBhvr>
                                      <p:to>
                                        <p:strVal val="visible"/>
                                      </p:to>
                                    </p:set>
                                    <p:animEffect transition="in" filter="fade">
                                      <p:cBhvr>
                                        <p:cTn id="34" dur="1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48" grpId="0"/>
      <p:bldP spid="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研究目标及内容</a:t>
            </a: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a:spLocks noChangeArrowheads="1"/>
          </p:cNvSpPr>
          <p:nvPr/>
        </p:nvSpPr>
        <p:spPr bwMode="auto">
          <a:xfrm>
            <a:off x="398368" y="2342626"/>
            <a:ext cx="8939283" cy="22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对一个商家进行推广的时候，并不是用户对这个商家产生兴趣就一定会去，用户到商家的距离也是要考虑的一大问题。比如我们在看一个美食推送的时候，会觉得这个看上去很好吃，可是当我们想去的时候，一看离我们住的地方很远，立马就会萌生退意。所以如何在被推广商家周边划分一个区域，使得这个区域内的用户一旦表现出对商家的兴趣就会有很大的概率去“打卡”是我们要研究的一个重要问题。</a:t>
            </a:r>
          </a:p>
        </p:txBody>
      </p:sp>
      <p:sp>
        <p:nvSpPr>
          <p:cNvPr id="2" name="矩形 1"/>
          <p:cNvSpPr/>
          <p:nvPr/>
        </p:nvSpPr>
        <p:spPr>
          <a:xfrm>
            <a:off x="388195" y="1344354"/>
            <a:ext cx="9813848" cy="830997"/>
          </a:xfrm>
          <a:prstGeom prst="rect">
            <a:avLst/>
          </a:prstGeom>
        </p:spPr>
        <p:txBody>
          <a:bodyPr wrap="square">
            <a:spAutoFit/>
          </a:bodyPr>
          <a:lstStyle/>
          <a:p>
            <a:pPr>
              <a:lnSpc>
                <a:spcPct val="120000"/>
              </a:lnSpc>
              <a:spcBef>
                <a:spcPct val="0"/>
              </a:spcBef>
              <a:buNone/>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）针对</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待推广的商家，如何在其周围选定一块区域，使得这片区域中被激活的用户去商家签到的可能性最大。</a:t>
            </a:r>
            <a:endPar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4" name="TextBox 13"/>
          <p:cNvSpPr txBox="1"/>
          <p:nvPr/>
        </p:nvSpPr>
        <p:spPr>
          <a:xfrm flipH="1">
            <a:off x="365579" y="800171"/>
            <a:ext cx="7956974" cy="461659"/>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zh-CN" altLang="en-US"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如何度量用户</a:t>
            </a:r>
            <a:r>
              <a:rPr lang="zh-CN" altLang="en-US"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的影响力并选出影响力最大的一组用户</a:t>
            </a:r>
          </a:p>
        </p:txBody>
      </p:sp>
    </p:spTree>
    <p:extLst>
      <p:ext uri="{BB962C8B-B14F-4D97-AF65-F5344CB8AC3E}">
        <p14:creationId xmlns:p14="http://schemas.microsoft.com/office/powerpoint/2010/main" val="351706983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800"/>
                            </p:stCondLst>
                            <p:childTnLst>
                              <p:par>
                                <p:cTn id="29" presetID="16" presetClass="entr" presetSubtype="37"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outVertical)">
                                      <p:cBhvr>
                                        <p:cTn id="31" dur="500"/>
                                        <p:tgtEl>
                                          <p:spTgt spid="12"/>
                                        </p:tgtEl>
                                      </p:cBhvr>
                                    </p:animEffect>
                                  </p:childTnLst>
                                </p:cTn>
                              </p:par>
                              <p:par>
                                <p:cTn id="32" presetID="10" presetClass="entr" presetSubtype="0" fill="hold" grpId="0" nodeType="withEffect">
                                  <p:stCondLst>
                                    <p:cond delay="1000"/>
                                  </p:stCondLst>
                                  <p:iterate type="lt">
                                    <p:tmPct val="10000"/>
                                  </p:iterate>
                                  <p:childTnLst>
                                    <p:set>
                                      <p:cBhvr>
                                        <p:cTn id="33" dur="1" fill="hold">
                                          <p:stCondLst>
                                            <p:cond delay="0"/>
                                          </p:stCondLst>
                                        </p:cTn>
                                        <p:tgtEl>
                                          <p:spTgt spid="14"/>
                                        </p:tgtEl>
                                        <p:attrNameLst>
                                          <p:attrName>style.visibility</p:attrName>
                                        </p:attrNameLst>
                                      </p:cBhvr>
                                      <p:to>
                                        <p:strVal val="visible"/>
                                      </p:to>
                                    </p:set>
                                    <p:animEffect transition="in" filter="fade">
                                      <p:cBhvr>
                                        <p:cTn id="34" dur="1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本周工作</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矩形 47"/>
          <p:cNvSpPr>
            <a:spLocks noChangeArrowheads="1"/>
          </p:cNvSpPr>
          <p:nvPr/>
        </p:nvSpPr>
        <p:spPr bwMode="auto">
          <a:xfrm>
            <a:off x="313956" y="1556792"/>
            <a:ext cx="11665296" cy="1200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从上述分析来看，朋友数量和签到数量的中位数和平均数相差极大。从散点图来看，分布呈现倒</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L</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形状，也就意味着大部分用户的朋友数量和评论数量都很少，少数人的朋友数量和评论数量很多。所以</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如果是</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按照中位数来衡量用户的活跃的话是不合理</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应该选用平均数来衡量用户是否活跃。</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extLst>
      <p:ext uri="{BB962C8B-B14F-4D97-AF65-F5344CB8AC3E}">
        <p14:creationId xmlns:p14="http://schemas.microsoft.com/office/powerpoint/2010/main" val="64778797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750"/>
                            </p:stCondLst>
                            <p:childTnLst>
                              <p:par>
                                <p:cTn id="29" presetID="16" presetClass="entr" presetSubtype="37"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barn(outVertical)">
                                      <p:cBhvr>
                                        <p:cTn id="3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4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研究目标及内容</a:t>
            </a: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a:spLocks noChangeArrowheads="1"/>
          </p:cNvSpPr>
          <p:nvPr/>
        </p:nvSpPr>
        <p:spPr bwMode="auto">
          <a:xfrm>
            <a:off x="336947" y="1411696"/>
            <a:ext cx="10873208" cy="2308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）如何</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判断用户是否还在查询区域内</a:t>
            </a:r>
            <a:endPar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随着</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间的推移，用户的位置也有可能发生变化。比如在初始网络中，用户处于查询区域内，但是经过一段时间之后，用户已经不在查询区域内了，这时候我们要计算某个用户在一个查询区域内的影响力时就不能将其计算在内了。所以如何判断一个用户是否在查询区域内是我们要研究的内容之一。</a:t>
            </a: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4" name="TextBox 13"/>
          <p:cNvSpPr txBox="1"/>
          <p:nvPr/>
        </p:nvSpPr>
        <p:spPr>
          <a:xfrm flipH="1">
            <a:off x="365579" y="800171"/>
            <a:ext cx="7956974" cy="461659"/>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zh-CN" altLang="en-US"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如何度量用户</a:t>
            </a:r>
            <a:r>
              <a:rPr lang="zh-CN" altLang="en-US"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的影响力并选出影响力最大的一组用户</a:t>
            </a:r>
          </a:p>
        </p:txBody>
      </p:sp>
    </p:spTree>
    <p:extLst>
      <p:ext uri="{BB962C8B-B14F-4D97-AF65-F5344CB8AC3E}">
        <p14:creationId xmlns:p14="http://schemas.microsoft.com/office/powerpoint/2010/main" val="83458081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800"/>
                            </p:stCondLst>
                            <p:childTnLst>
                              <p:par>
                                <p:cTn id="29" presetID="16" presetClass="entr" presetSubtype="37"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arn(outVertical)">
                                      <p:cBhvr>
                                        <p:cTn id="31" dur="500"/>
                                        <p:tgtEl>
                                          <p:spTgt spid="10"/>
                                        </p:tgtEl>
                                      </p:cBhvr>
                                    </p:animEffect>
                                  </p:childTnLst>
                                </p:cTn>
                              </p:par>
                              <p:par>
                                <p:cTn id="32" presetID="10" presetClass="entr" presetSubtype="0" fill="hold" grpId="0" nodeType="withEffect">
                                  <p:stCondLst>
                                    <p:cond delay="1000"/>
                                  </p:stCondLst>
                                  <p:iterate type="lt">
                                    <p:tmPct val="10000"/>
                                  </p:iterate>
                                  <p:childTnLst>
                                    <p:set>
                                      <p:cBhvr>
                                        <p:cTn id="33" dur="1" fill="hold">
                                          <p:stCondLst>
                                            <p:cond delay="0"/>
                                          </p:stCondLst>
                                        </p:cTn>
                                        <p:tgtEl>
                                          <p:spTgt spid="14"/>
                                        </p:tgtEl>
                                        <p:attrNameLst>
                                          <p:attrName>style.visibility</p:attrName>
                                        </p:attrNameLst>
                                      </p:cBhvr>
                                      <p:to>
                                        <p:strVal val="visible"/>
                                      </p:to>
                                    </p:set>
                                    <p:animEffect transition="in" filter="fade">
                                      <p:cBhvr>
                                        <p:cTn id="34" dur="1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0" grpId="0"/>
      <p:bldP spid="1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研究目标及内容</a:t>
            </a: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矩形 47"/>
          <p:cNvSpPr>
            <a:spLocks noChangeArrowheads="1"/>
          </p:cNvSpPr>
          <p:nvPr/>
        </p:nvSpPr>
        <p:spPr bwMode="auto">
          <a:xfrm>
            <a:off x="2832783" y="2352156"/>
            <a:ext cx="8939283" cy="43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使用预先定义的选种策略进行选种，扩散规模小。</a:t>
            </a: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 name="圆角矩形 8"/>
          <p:cNvSpPr/>
          <p:nvPr/>
        </p:nvSpPr>
        <p:spPr>
          <a:xfrm>
            <a:off x="421391" y="2349965"/>
            <a:ext cx="2200516" cy="557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基于启发式思想</a:t>
            </a:r>
            <a:endParaRPr lang="zh-CN" altLang="en-US" dirty="0"/>
          </a:p>
          <a:p>
            <a:pPr algn="ctr"/>
            <a:endParaRPr lang="zh-CN" altLang="en-US" dirty="0"/>
          </a:p>
        </p:txBody>
      </p:sp>
      <p:sp>
        <p:nvSpPr>
          <p:cNvPr id="10" name="圆角矩形 9"/>
          <p:cNvSpPr/>
          <p:nvPr/>
        </p:nvSpPr>
        <p:spPr>
          <a:xfrm>
            <a:off x="411463" y="3165477"/>
            <a:ext cx="2232249" cy="557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基于贪心思想</a:t>
            </a:r>
            <a:endParaRPr lang="zh-CN" altLang="en-US" dirty="0"/>
          </a:p>
        </p:txBody>
      </p:sp>
      <p:sp>
        <p:nvSpPr>
          <p:cNvPr id="11" name="矩形 10"/>
          <p:cNvSpPr>
            <a:spLocks noChangeArrowheads="1"/>
          </p:cNvSpPr>
          <p:nvPr/>
        </p:nvSpPr>
        <p:spPr bwMode="auto">
          <a:xfrm>
            <a:off x="2858208" y="3194512"/>
            <a:ext cx="8939283" cy="43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每次选择当前影响力最大的种子加入到种子集合中，时间复杂度较高。</a:t>
            </a: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2" name="矩形 11"/>
          <p:cNvSpPr>
            <a:spLocks noChangeArrowheads="1"/>
          </p:cNvSpPr>
          <p:nvPr/>
        </p:nvSpPr>
        <p:spPr bwMode="auto">
          <a:xfrm>
            <a:off x="377456" y="3775852"/>
            <a:ext cx="8939283" cy="1938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如何设计一个种子选择算法使得在异构社交网络中具有最大的扩散规模同时又可以降低算法的时间复杂度是本课题面临的一个重要挑战。目前最性能最好的影响力最大化算法是反向可达草图（</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RR</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）的方法。我将基于它进行改进。</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除此以外，随着传播的进行，网络的拓扑结构也在变化，如何动态的将种子集中的种子用户进行更新也是研究的内容之一。</a:t>
            </a: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5" name="矩形 14"/>
          <p:cNvSpPr>
            <a:spLocks noChangeArrowheads="1"/>
          </p:cNvSpPr>
          <p:nvPr/>
        </p:nvSpPr>
        <p:spPr bwMode="auto">
          <a:xfrm>
            <a:off x="336947" y="1411696"/>
            <a:ext cx="10873208" cy="461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3</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）找到合理的种子选择算法</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7" name="TextBox 13"/>
          <p:cNvSpPr txBox="1"/>
          <p:nvPr/>
        </p:nvSpPr>
        <p:spPr>
          <a:xfrm flipH="1">
            <a:off x="365579" y="800171"/>
            <a:ext cx="7956974" cy="461659"/>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zh-CN" altLang="en-US"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如何度量用户</a:t>
            </a:r>
            <a:r>
              <a:rPr lang="zh-CN" altLang="en-US"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的影响力并选出影响力最大的一组用户</a:t>
            </a:r>
          </a:p>
        </p:txBody>
      </p:sp>
    </p:spTree>
    <p:extLst>
      <p:ext uri="{BB962C8B-B14F-4D97-AF65-F5344CB8AC3E}">
        <p14:creationId xmlns:p14="http://schemas.microsoft.com/office/powerpoint/2010/main" val="29299041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800"/>
                            </p:stCondLst>
                            <p:childTnLst>
                              <p:par>
                                <p:cTn id="29" presetID="16" presetClass="entr" presetSubtype="37"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barn(outVertical)">
                                      <p:cBhvr>
                                        <p:cTn id="31" dur="500"/>
                                        <p:tgtEl>
                                          <p:spTgt spid="48"/>
                                        </p:tgtEl>
                                      </p:cBhvr>
                                    </p:animEffect>
                                  </p:childTnLst>
                                </p:cTn>
                              </p:par>
                            </p:childTnLst>
                          </p:cTn>
                        </p:par>
                        <p:par>
                          <p:cTn id="32" fill="hold">
                            <p:stCondLst>
                              <p:cond delay="1300"/>
                            </p:stCondLst>
                            <p:childTnLst>
                              <p:par>
                                <p:cTn id="33" presetID="16" presetClass="entr" presetSubtype="37"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barn(outVertical)">
                                      <p:cBhvr>
                                        <p:cTn id="35" dur="500"/>
                                        <p:tgtEl>
                                          <p:spTgt spid="11"/>
                                        </p:tgtEl>
                                      </p:cBhvr>
                                    </p:animEffect>
                                  </p:childTnLst>
                                </p:cTn>
                              </p:par>
                            </p:childTnLst>
                          </p:cTn>
                        </p:par>
                        <p:par>
                          <p:cTn id="36" fill="hold">
                            <p:stCondLst>
                              <p:cond delay="1800"/>
                            </p:stCondLst>
                            <p:childTnLst>
                              <p:par>
                                <p:cTn id="37" presetID="16" presetClass="entr" presetSubtype="37"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arn(outVertical)">
                                      <p:cBhvr>
                                        <p:cTn id="39" dur="500"/>
                                        <p:tgtEl>
                                          <p:spTgt spid="12"/>
                                        </p:tgtEl>
                                      </p:cBhvr>
                                    </p:animEffect>
                                  </p:childTnLst>
                                </p:cTn>
                              </p:par>
                            </p:childTnLst>
                          </p:cTn>
                        </p:par>
                        <p:par>
                          <p:cTn id="40" fill="hold">
                            <p:stCondLst>
                              <p:cond delay="2300"/>
                            </p:stCondLst>
                            <p:childTnLst>
                              <p:par>
                                <p:cTn id="41" presetID="16" presetClass="entr" presetSubtype="37"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arn(outVertical)">
                                      <p:cBhvr>
                                        <p:cTn id="43" dur="500"/>
                                        <p:tgtEl>
                                          <p:spTgt spid="15"/>
                                        </p:tgtEl>
                                      </p:cBhvr>
                                    </p:animEffect>
                                  </p:childTnLst>
                                </p:cTn>
                              </p:par>
                              <p:par>
                                <p:cTn id="44" presetID="10" presetClass="entr" presetSubtype="0" fill="hold" grpId="0" nodeType="withEffect">
                                  <p:stCondLst>
                                    <p:cond delay="1000"/>
                                  </p:stCondLst>
                                  <p:iterate type="lt">
                                    <p:tmPct val="10000"/>
                                  </p:iterate>
                                  <p:childTnLst>
                                    <p:set>
                                      <p:cBhvr>
                                        <p:cTn id="45" dur="1" fill="hold">
                                          <p:stCondLst>
                                            <p:cond delay="0"/>
                                          </p:stCondLst>
                                        </p:cTn>
                                        <p:tgtEl>
                                          <p:spTgt spid="17"/>
                                        </p:tgtEl>
                                        <p:attrNameLst>
                                          <p:attrName>style.visibility</p:attrName>
                                        </p:attrNameLst>
                                      </p:cBhvr>
                                      <p:to>
                                        <p:strVal val="visible"/>
                                      </p:to>
                                    </p:set>
                                    <p:animEffect transition="in" filter="fade">
                                      <p:cBhvr>
                                        <p:cTn id="46" dur="1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48" grpId="0"/>
      <p:bldP spid="11" grpId="0"/>
      <p:bldP spid="12" grpId="0"/>
      <p:bldP spid="15" grpId="0"/>
      <p:bldP spid="1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46"/>
          <p:cNvSpPr/>
          <p:nvPr/>
        </p:nvSpPr>
        <p:spPr>
          <a:xfrm flipH="1">
            <a:off x="5270762" y="2852936"/>
            <a:ext cx="410758" cy="410760"/>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48" name="椭圆 47"/>
          <p:cNvSpPr/>
          <p:nvPr/>
        </p:nvSpPr>
        <p:spPr>
          <a:xfrm flipH="1">
            <a:off x="4980676" y="1791303"/>
            <a:ext cx="364559" cy="364559"/>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2" name="椭圆 51"/>
          <p:cNvSpPr/>
          <p:nvPr/>
        </p:nvSpPr>
        <p:spPr>
          <a:xfrm flipH="1">
            <a:off x="6724638" y="1380648"/>
            <a:ext cx="250975" cy="250975"/>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3" name="椭圆 52"/>
          <p:cNvSpPr/>
          <p:nvPr/>
        </p:nvSpPr>
        <p:spPr>
          <a:xfrm flipH="1">
            <a:off x="6719835" y="2208193"/>
            <a:ext cx="564888" cy="564890"/>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4" name="文本框 52"/>
          <p:cNvSpPr txBox="1"/>
          <p:nvPr/>
        </p:nvSpPr>
        <p:spPr>
          <a:xfrm>
            <a:off x="3278662" y="3701843"/>
            <a:ext cx="6299195" cy="769441"/>
          </a:xfrm>
          <a:prstGeom prst="rect">
            <a:avLst/>
          </a:prstGeom>
          <a:noFill/>
        </p:spPr>
        <p:txBody>
          <a:bodyPr wrap="square" rtlCol="0">
            <a:spAutoFit/>
          </a:bodyPr>
          <a:lstStyle/>
          <a:p>
            <a:pPr algn="ctr"/>
            <a:r>
              <a:rPr lang="zh-CN" altLang="en-US" sz="4400" b="1" spc="3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研究方法及技术路线</a:t>
            </a:r>
          </a:p>
        </p:txBody>
      </p:sp>
      <p:grpSp>
        <p:nvGrpSpPr>
          <p:cNvPr id="110" name="组合 109"/>
          <p:cNvGrpSpPr/>
          <p:nvPr/>
        </p:nvGrpSpPr>
        <p:grpSpPr>
          <a:xfrm>
            <a:off x="5345236" y="1764471"/>
            <a:ext cx="1610824" cy="1452335"/>
            <a:chOff x="2713211" y="1988840"/>
            <a:chExt cx="1610824" cy="1452335"/>
          </a:xfrm>
        </p:grpSpPr>
        <p:sp>
          <p:nvSpPr>
            <p:cNvPr id="111" name="Freeform 5"/>
            <p:cNvSpPr/>
            <p:nvPr/>
          </p:nvSpPr>
          <p:spPr bwMode="auto">
            <a:xfrm>
              <a:off x="2713211" y="1988840"/>
              <a:ext cx="1610824" cy="145233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5F8F"/>
            </a:solidFill>
            <a:ln w="9525" cap="flat">
              <a:noFill/>
              <a:prstDash val="solid"/>
              <a:miter lim="800000"/>
            </a:ln>
            <a:effectLst>
              <a:outerShdw blurRad="431800" dist="889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12" name="Freeform 5"/>
            <p:cNvSpPr/>
            <p:nvPr/>
          </p:nvSpPr>
          <p:spPr bwMode="auto">
            <a:xfrm>
              <a:off x="2838739" y="2087520"/>
              <a:ext cx="1359768" cy="125497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blipFill>
              <a:blip r:embed="rId3"/>
              <a:stretch>
                <a:fillRect l="-167158" t="-31921" r="-198372" b="-151558"/>
              </a:stretch>
            </a:blipFill>
            <a:ln w="9525"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113" name="TextBox 156"/>
          <p:cNvSpPr txBox="1"/>
          <p:nvPr/>
        </p:nvSpPr>
        <p:spPr>
          <a:xfrm>
            <a:off x="5563202" y="2052503"/>
            <a:ext cx="1174892" cy="830997"/>
          </a:xfrm>
          <a:prstGeom prst="rect">
            <a:avLst/>
          </a:prstGeom>
          <a:noFill/>
        </p:spPr>
        <p:txBody>
          <a:bodyPr wrap="square" rtlCol="0">
            <a:spAutoFit/>
          </a:bodyPr>
          <a:lstStyle/>
          <a:p>
            <a:pPr algn="ctr"/>
            <a:r>
              <a:rPr lang="en-US" altLang="zh-CN" sz="48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04</a:t>
            </a:r>
            <a:endParaRPr lang="zh-CN" altLang="en-US" sz="48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114" name="直接连接符 113"/>
          <p:cNvCxnSpPr/>
          <p:nvPr/>
        </p:nvCxnSpPr>
        <p:spPr>
          <a:xfrm>
            <a:off x="3845833" y="4653136"/>
            <a:ext cx="484404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750"/>
                                        <p:tgtEl>
                                          <p:spTgt spid="110"/>
                                        </p:tgtEl>
                                      </p:cBhvr>
                                    </p:animEffect>
                                    <p:anim calcmode="lin" valueType="num">
                                      <p:cBhvr>
                                        <p:cTn id="8" dur="750" fill="hold"/>
                                        <p:tgtEl>
                                          <p:spTgt spid="110"/>
                                        </p:tgtEl>
                                        <p:attrNameLst>
                                          <p:attrName>ppt_w</p:attrName>
                                        </p:attrNameLst>
                                      </p:cBhvr>
                                      <p:tavLst>
                                        <p:tav tm="0" fmla="#ppt_w*sin(2.5*pi*$)">
                                          <p:val>
                                            <p:fltVal val="0"/>
                                          </p:val>
                                        </p:tav>
                                        <p:tav tm="100000">
                                          <p:val>
                                            <p:fltVal val="1"/>
                                          </p:val>
                                        </p:tav>
                                      </p:tavLst>
                                    </p:anim>
                                    <p:anim calcmode="lin" valueType="num">
                                      <p:cBhvr>
                                        <p:cTn id="9" dur="750" fill="hold"/>
                                        <p:tgtEl>
                                          <p:spTgt spid="110"/>
                                        </p:tgtEl>
                                        <p:attrNameLst>
                                          <p:attrName>ppt_h</p:attrName>
                                        </p:attrNameLst>
                                      </p:cBhvr>
                                      <p:tavLst>
                                        <p:tav tm="0">
                                          <p:val>
                                            <p:strVal val="#ppt_h"/>
                                          </p:val>
                                        </p:tav>
                                        <p:tav tm="100000">
                                          <p:val>
                                            <p:strVal val="#ppt_h"/>
                                          </p:val>
                                        </p:tav>
                                      </p:tavLst>
                                    </p:anim>
                                  </p:childTnLst>
                                </p:cTn>
                              </p:par>
                              <p:par>
                                <p:cTn id="10" presetID="53" presetClass="entr" presetSubtype="16" fill="hold" grpId="0" nodeType="withEffect">
                                  <p:stCondLst>
                                    <p:cond delay="500"/>
                                  </p:stCondLst>
                                  <p:childTnLst>
                                    <p:set>
                                      <p:cBhvr>
                                        <p:cTn id="11" dur="1" fill="hold">
                                          <p:stCondLst>
                                            <p:cond delay="0"/>
                                          </p:stCondLst>
                                        </p:cTn>
                                        <p:tgtEl>
                                          <p:spTgt spid="113"/>
                                        </p:tgtEl>
                                        <p:attrNameLst>
                                          <p:attrName>style.visibility</p:attrName>
                                        </p:attrNameLst>
                                      </p:cBhvr>
                                      <p:to>
                                        <p:strVal val="visible"/>
                                      </p:to>
                                    </p:set>
                                    <p:anim calcmode="lin" valueType="num">
                                      <p:cBhvr>
                                        <p:cTn id="12" dur="500" fill="hold"/>
                                        <p:tgtEl>
                                          <p:spTgt spid="113"/>
                                        </p:tgtEl>
                                        <p:attrNameLst>
                                          <p:attrName>ppt_w</p:attrName>
                                        </p:attrNameLst>
                                      </p:cBhvr>
                                      <p:tavLst>
                                        <p:tav tm="0">
                                          <p:val>
                                            <p:fltVal val="0"/>
                                          </p:val>
                                        </p:tav>
                                        <p:tav tm="100000">
                                          <p:val>
                                            <p:strVal val="#ppt_w"/>
                                          </p:val>
                                        </p:tav>
                                      </p:tavLst>
                                    </p:anim>
                                    <p:anim calcmode="lin" valueType="num">
                                      <p:cBhvr>
                                        <p:cTn id="13" dur="500" fill="hold"/>
                                        <p:tgtEl>
                                          <p:spTgt spid="113"/>
                                        </p:tgtEl>
                                        <p:attrNameLst>
                                          <p:attrName>ppt_h</p:attrName>
                                        </p:attrNameLst>
                                      </p:cBhvr>
                                      <p:tavLst>
                                        <p:tav tm="0">
                                          <p:val>
                                            <p:fltVal val="0"/>
                                          </p:val>
                                        </p:tav>
                                        <p:tav tm="100000">
                                          <p:val>
                                            <p:strVal val="#ppt_h"/>
                                          </p:val>
                                        </p:tav>
                                      </p:tavLst>
                                    </p:anim>
                                    <p:animEffect transition="in" filter="fade">
                                      <p:cBhvr>
                                        <p:cTn id="14" dur="500"/>
                                        <p:tgtEl>
                                          <p:spTgt spid="11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500"/>
                                        <p:tgtEl>
                                          <p:spTgt spid="52"/>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500"/>
                                        <p:tgtEl>
                                          <p:spTgt spid="47"/>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par>
                                <p:cTn id="24" presetID="10" presetClass="entr" presetSubtype="0" fill="hold" grpId="0" nodeType="withEffect">
                                  <p:stCondLst>
                                    <p:cond delay="750"/>
                                  </p:stCondLst>
                                  <p:childTnLst>
                                    <p:set>
                                      <p:cBhvr>
                                        <p:cTn id="25" dur="1" fill="hold">
                                          <p:stCondLst>
                                            <p:cond delay="0"/>
                                          </p:stCondLst>
                                        </p:cTn>
                                        <p:tgtEl>
                                          <p:spTgt spid="53"/>
                                        </p:tgtEl>
                                        <p:attrNameLst>
                                          <p:attrName>style.visibility</p:attrName>
                                        </p:attrNameLst>
                                      </p:cBhvr>
                                      <p:to>
                                        <p:strVal val="visible"/>
                                      </p:to>
                                    </p:set>
                                    <p:animEffect transition="in" filter="fade">
                                      <p:cBhvr>
                                        <p:cTn id="26" dur="500"/>
                                        <p:tgtEl>
                                          <p:spTgt spid="53"/>
                                        </p:tgtEl>
                                      </p:cBhvr>
                                    </p:animEffect>
                                  </p:childTnLst>
                                </p:cTn>
                              </p:par>
                              <p:par>
                                <p:cTn id="27" presetID="41" presetClass="entr" presetSubtype="0" fill="hold" grpId="0" nodeType="withEffect">
                                  <p:stCondLst>
                                    <p:cond delay="750"/>
                                  </p:stCondLst>
                                  <p:iterate type="lt">
                                    <p:tmPct val="10000"/>
                                  </p:iterate>
                                  <p:childTnLst>
                                    <p:set>
                                      <p:cBhvr>
                                        <p:cTn id="28" dur="1" fill="hold">
                                          <p:stCondLst>
                                            <p:cond delay="0"/>
                                          </p:stCondLst>
                                        </p:cTn>
                                        <p:tgtEl>
                                          <p:spTgt spid="54"/>
                                        </p:tgtEl>
                                        <p:attrNameLst>
                                          <p:attrName>style.visibility</p:attrName>
                                        </p:attrNameLst>
                                      </p:cBhvr>
                                      <p:to>
                                        <p:strVal val="visible"/>
                                      </p:to>
                                    </p:set>
                                    <p:anim calcmode="lin" valueType="num">
                                      <p:cBhvr>
                                        <p:cTn id="29" dur="500" fill="hold"/>
                                        <p:tgtEl>
                                          <p:spTgt spid="54"/>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54"/>
                                        </p:tgtEl>
                                        <p:attrNameLst>
                                          <p:attrName>ppt_y</p:attrName>
                                        </p:attrNameLst>
                                      </p:cBhvr>
                                      <p:tavLst>
                                        <p:tav tm="0">
                                          <p:val>
                                            <p:strVal val="#ppt_y"/>
                                          </p:val>
                                        </p:tav>
                                        <p:tav tm="100000">
                                          <p:val>
                                            <p:strVal val="#ppt_y"/>
                                          </p:val>
                                        </p:tav>
                                      </p:tavLst>
                                    </p:anim>
                                    <p:anim calcmode="lin" valueType="num">
                                      <p:cBhvr>
                                        <p:cTn id="31" dur="500" fill="hold"/>
                                        <p:tgtEl>
                                          <p:spTgt spid="54"/>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54"/>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54"/>
                                        </p:tgtEl>
                                      </p:cBhvr>
                                    </p:animEffect>
                                  </p:childTnLst>
                                </p:cTn>
                              </p:par>
                            </p:childTnLst>
                          </p:cTn>
                        </p:par>
                        <p:par>
                          <p:cTn id="34" fill="hold">
                            <p:stCondLst>
                              <p:cond delay="1650"/>
                            </p:stCondLst>
                            <p:childTnLst>
                              <p:par>
                                <p:cTn id="35" presetID="22" presetClass="entr" presetSubtype="8" fill="hold" nodeType="afterEffect">
                                  <p:stCondLst>
                                    <p:cond delay="0"/>
                                  </p:stCondLst>
                                  <p:childTnLst>
                                    <p:set>
                                      <p:cBhvr>
                                        <p:cTn id="36" dur="1" fill="hold">
                                          <p:stCondLst>
                                            <p:cond delay="0"/>
                                          </p:stCondLst>
                                        </p:cTn>
                                        <p:tgtEl>
                                          <p:spTgt spid="114"/>
                                        </p:tgtEl>
                                        <p:attrNameLst>
                                          <p:attrName>style.visibility</p:attrName>
                                        </p:attrNameLst>
                                      </p:cBhvr>
                                      <p:to>
                                        <p:strVal val="visible"/>
                                      </p:to>
                                    </p:set>
                                    <p:animEffect transition="in" filter="wipe(left)">
                                      <p:cBhvr>
                                        <p:cTn id="3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52" grpId="0" animBg="1"/>
      <p:bldP spid="53" grpId="0" animBg="1"/>
      <p:bldP spid="54" grpId="0"/>
      <p:bldP spid="11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104456" cy="52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endCxn id="9" idx="1"/>
          </p:cNvCxnSpPr>
          <p:nvPr/>
        </p:nvCxnSpPr>
        <p:spPr>
          <a:xfrm flipV="1">
            <a:off x="336947" y="419473"/>
            <a:ext cx="3960441" cy="61554"/>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90"/>
          <p:cNvSpPr txBox="1"/>
          <p:nvPr/>
        </p:nvSpPr>
        <p:spPr>
          <a:xfrm>
            <a:off x="4297388" y="188640"/>
            <a:ext cx="3384376"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研究方法及技术路线</a:t>
            </a:r>
          </a:p>
        </p:txBody>
      </p:sp>
      <p:sp>
        <p:nvSpPr>
          <p:cNvPr id="13" name="TextBox 13"/>
          <p:cNvSpPr txBox="1"/>
          <p:nvPr/>
        </p:nvSpPr>
        <p:spPr>
          <a:xfrm flipH="1">
            <a:off x="377456" y="703109"/>
            <a:ext cx="6872258" cy="400103"/>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zh-CN" altLang="en-US" sz="20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总体技术路线</a:t>
            </a:r>
            <a:endParaRPr lang="zh-CN" altLang="en-US" sz="20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3919" y="612524"/>
            <a:ext cx="5955956" cy="6282211"/>
          </a:xfrm>
          <a:prstGeom prst="rect">
            <a:avLst/>
          </a:prstGeom>
        </p:spPr>
      </p:pic>
    </p:spTree>
    <p:extLst>
      <p:ext uri="{BB962C8B-B14F-4D97-AF65-F5344CB8AC3E}">
        <p14:creationId xmlns:p14="http://schemas.microsoft.com/office/powerpoint/2010/main" val="238471192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98"/>
                                        </p:tgtEl>
                                        <p:attrNameLst>
                                          <p:attrName>style.visibility</p:attrName>
                                        </p:attrNameLst>
                                      </p:cBhvr>
                                      <p:to>
                                        <p:strVal val="visible"/>
                                      </p:to>
                                    </p:set>
                                    <p:anim calcmode="lin" valueType="num">
                                      <p:cBhvr additive="base">
                                        <p:cTn id="7" dur="500" fill="hold"/>
                                        <p:tgtEl>
                                          <p:spTgt spid="98"/>
                                        </p:tgtEl>
                                        <p:attrNameLst>
                                          <p:attrName>ppt_x</p:attrName>
                                        </p:attrNameLst>
                                      </p:cBhvr>
                                      <p:tavLst>
                                        <p:tav tm="0">
                                          <p:val>
                                            <p:strVal val="0-#ppt_w/2"/>
                                          </p:val>
                                        </p:tav>
                                        <p:tav tm="100000">
                                          <p:val>
                                            <p:strVal val="#ppt_x"/>
                                          </p:val>
                                        </p:tav>
                                      </p:tavLst>
                                    </p:anim>
                                    <p:anim calcmode="lin" valueType="num">
                                      <p:cBhvr additive="base">
                                        <p:cTn id="8" dur="500" fill="hold"/>
                                        <p:tgtEl>
                                          <p:spTgt spid="9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95"/>
                                        </p:tgtEl>
                                        <p:attrNameLst>
                                          <p:attrName>style.visibility</p:attrName>
                                        </p:attrNameLst>
                                      </p:cBhvr>
                                      <p:to>
                                        <p:strVal val="visible"/>
                                      </p:to>
                                    </p:set>
                                    <p:anim calcmode="lin" valueType="num">
                                      <p:cBhvr additive="base">
                                        <p:cTn id="11" dur="500" fill="hold"/>
                                        <p:tgtEl>
                                          <p:spTgt spid="95"/>
                                        </p:tgtEl>
                                        <p:attrNameLst>
                                          <p:attrName>ppt_x</p:attrName>
                                        </p:attrNameLst>
                                      </p:cBhvr>
                                      <p:tavLst>
                                        <p:tav tm="0">
                                          <p:val>
                                            <p:strVal val="1+#ppt_w/2"/>
                                          </p:val>
                                        </p:tav>
                                        <p:tav tm="100000">
                                          <p:val>
                                            <p:strVal val="#ppt_x"/>
                                          </p:val>
                                        </p:tav>
                                      </p:tavLst>
                                    </p:anim>
                                    <p:anim calcmode="lin" valueType="num">
                                      <p:cBhvr additive="base">
                                        <p:cTn id="12" dur="500" fill="hold"/>
                                        <p:tgtEl>
                                          <p:spTgt spid="9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250"/>
                                  </p:stCondLst>
                                  <p:childTnLst>
                                    <p:set>
                                      <p:cBhvr>
                                        <p:cTn id="14" dur="1" fill="hold">
                                          <p:stCondLst>
                                            <p:cond delay="0"/>
                                          </p:stCondLst>
                                        </p:cTn>
                                        <p:tgtEl>
                                          <p:spTgt spid="102"/>
                                        </p:tgtEl>
                                        <p:attrNameLst>
                                          <p:attrName>style.visibility</p:attrName>
                                        </p:attrNameLst>
                                      </p:cBhvr>
                                      <p:to>
                                        <p:strVal val="visible"/>
                                      </p:to>
                                    </p:set>
                                    <p:anim calcmode="lin" valueType="num">
                                      <p:cBhvr additive="base">
                                        <p:cTn id="15" dur="500" fill="hold"/>
                                        <p:tgtEl>
                                          <p:spTgt spid="102"/>
                                        </p:tgtEl>
                                        <p:attrNameLst>
                                          <p:attrName>ppt_x</p:attrName>
                                        </p:attrNameLst>
                                      </p:cBhvr>
                                      <p:tavLst>
                                        <p:tav tm="0">
                                          <p:val>
                                            <p:strVal val="0-#ppt_w/2"/>
                                          </p:val>
                                        </p:tav>
                                        <p:tav tm="100000">
                                          <p:val>
                                            <p:strVal val="#ppt_x"/>
                                          </p:val>
                                        </p:tav>
                                      </p:tavLst>
                                    </p:anim>
                                    <p:anim calcmode="lin" valueType="num">
                                      <p:cBhvr additive="base">
                                        <p:cTn id="16" dur="500" fill="hold"/>
                                        <p:tgtEl>
                                          <p:spTgt spid="10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250"/>
                                  </p:stCondLst>
                                  <p:childTnLst>
                                    <p:set>
                                      <p:cBhvr>
                                        <p:cTn id="18" dur="1" fill="hold">
                                          <p:stCondLst>
                                            <p:cond delay="0"/>
                                          </p:stCondLst>
                                        </p:cTn>
                                        <p:tgtEl>
                                          <p:spTgt spid="101"/>
                                        </p:tgtEl>
                                        <p:attrNameLst>
                                          <p:attrName>style.visibility</p:attrName>
                                        </p:attrNameLst>
                                      </p:cBhvr>
                                      <p:to>
                                        <p:strVal val="visible"/>
                                      </p:to>
                                    </p:set>
                                    <p:anim calcmode="lin" valueType="num">
                                      <p:cBhvr additive="base">
                                        <p:cTn id="19" dur="500" fill="hold"/>
                                        <p:tgtEl>
                                          <p:spTgt spid="101"/>
                                        </p:tgtEl>
                                        <p:attrNameLst>
                                          <p:attrName>ppt_x</p:attrName>
                                        </p:attrNameLst>
                                      </p:cBhvr>
                                      <p:tavLst>
                                        <p:tav tm="0">
                                          <p:val>
                                            <p:strVal val="1+#ppt_w/2"/>
                                          </p:val>
                                        </p:tav>
                                        <p:tav tm="100000">
                                          <p:val>
                                            <p:strVal val="#ppt_x"/>
                                          </p:val>
                                        </p:tav>
                                      </p:tavLst>
                                    </p:anim>
                                    <p:anim calcmode="lin" valueType="num">
                                      <p:cBhvr additive="base">
                                        <p:cTn id="20" dur="500" fill="hold"/>
                                        <p:tgtEl>
                                          <p:spTgt spid="101"/>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9"/>
                                        </p:tgtEl>
                                        <p:attrNameLst>
                                          <p:attrName>ppt_y</p:attrName>
                                        </p:attrNameLst>
                                      </p:cBhvr>
                                      <p:tavLst>
                                        <p:tav tm="0">
                                          <p:val>
                                            <p:strVal val="#ppt_y"/>
                                          </p:val>
                                        </p:tav>
                                        <p:tav tm="100000">
                                          <p:val>
                                            <p:strVal val="#ppt_y"/>
                                          </p:val>
                                        </p:tav>
                                      </p:tavLst>
                                    </p:anim>
                                    <p:anim calcmode="lin" valueType="num">
                                      <p:cBhvr>
                                        <p:cTn id="26"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9"/>
                                        </p:tgtEl>
                                      </p:cBhvr>
                                    </p:animEffect>
                                  </p:childTnLst>
                                </p:cTn>
                              </p:par>
                              <p:par>
                                <p:cTn id="29" presetID="10" presetClass="entr" presetSubtype="0" fill="hold" grpId="0" nodeType="withEffect">
                                  <p:stCondLst>
                                    <p:cond delay="1000"/>
                                  </p:stCondLst>
                                  <p:iterate type="lt">
                                    <p:tmPct val="10000"/>
                                  </p:iterate>
                                  <p:childTnLst>
                                    <p:set>
                                      <p:cBhvr>
                                        <p:cTn id="30" dur="1" fill="hold">
                                          <p:stCondLst>
                                            <p:cond delay="0"/>
                                          </p:stCondLst>
                                        </p:cTn>
                                        <p:tgtEl>
                                          <p:spTgt spid="13"/>
                                        </p:tgtEl>
                                        <p:attrNameLst>
                                          <p:attrName>style.visibility</p:attrName>
                                        </p:attrNameLst>
                                      </p:cBhvr>
                                      <p:to>
                                        <p:strVal val="visible"/>
                                      </p:to>
                                    </p:set>
                                    <p:animEffect transition="in" filter="fade">
                                      <p:cBhvr>
                                        <p:cTn id="31" dur="1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104456" cy="52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endCxn id="9" idx="1"/>
          </p:cNvCxnSpPr>
          <p:nvPr/>
        </p:nvCxnSpPr>
        <p:spPr>
          <a:xfrm flipV="1">
            <a:off x="336947" y="419473"/>
            <a:ext cx="3960441" cy="61554"/>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90"/>
          <p:cNvSpPr txBox="1"/>
          <p:nvPr/>
        </p:nvSpPr>
        <p:spPr>
          <a:xfrm>
            <a:off x="4297388" y="188640"/>
            <a:ext cx="3384376"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研究方法及技术路线</a:t>
            </a:r>
          </a:p>
        </p:txBody>
      </p:sp>
      <p:sp>
        <p:nvSpPr>
          <p:cNvPr id="13" name="TextBox 13"/>
          <p:cNvSpPr txBox="1"/>
          <p:nvPr/>
        </p:nvSpPr>
        <p:spPr>
          <a:xfrm flipH="1">
            <a:off x="377456" y="703109"/>
            <a:ext cx="6872258" cy="400103"/>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zh-CN" altLang="en-US" sz="20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多</a:t>
            </a:r>
            <a:r>
              <a:rPr lang="zh-CN" altLang="en-US" sz="20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源位置社交网络示意图</a:t>
            </a:r>
            <a:endParaRPr lang="zh-CN" altLang="en-US" sz="20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5059" y="1328938"/>
            <a:ext cx="9130292" cy="4368130"/>
          </a:xfrm>
          <a:prstGeom prst="rect">
            <a:avLst/>
          </a:prstGeom>
        </p:spPr>
      </p:pic>
    </p:spTree>
    <p:extLst>
      <p:ext uri="{BB962C8B-B14F-4D97-AF65-F5344CB8AC3E}">
        <p14:creationId xmlns:p14="http://schemas.microsoft.com/office/powerpoint/2010/main" val="316838123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98"/>
                                        </p:tgtEl>
                                        <p:attrNameLst>
                                          <p:attrName>style.visibility</p:attrName>
                                        </p:attrNameLst>
                                      </p:cBhvr>
                                      <p:to>
                                        <p:strVal val="visible"/>
                                      </p:to>
                                    </p:set>
                                    <p:anim calcmode="lin" valueType="num">
                                      <p:cBhvr additive="base">
                                        <p:cTn id="7" dur="500" fill="hold"/>
                                        <p:tgtEl>
                                          <p:spTgt spid="98"/>
                                        </p:tgtEl>
                                        <p:attrNameLst>
                                          <p:attrName>ppt_x</p:attrName>
                                        </p:attrNameLst>
                                      </p:cBhvr>
                                      <p:tavLst>
                                        <p:tav tm="0">
                                          <p:val>
                                            <p:strVal val="0-#ppt_w/2"/>
                                          </p:val>
                                        </p:tav>
                                        <p:tav tm="100000">
                                          <p:val>
                                            <p:strVal val="#ppt_x"/>
                                          </p:val>
                                        </p:tav>
                                      </p:tavLst>
                                    </p:anim>
                                    <p:anim calcmode="lin" valueType="num">
                                      <p:cBhvr additive="base">
                                        <p:cTn id="8" dur="500" fill="hold"/>
                                        <p:tgtEl>
                                          <p:spTgt spid="9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95"/>
                                        </p:tgtEl>
                                        <p:attrNameLst>
                                          <p:attrName>style.visibility</p:attrName>
                                        </p:attrNameLst>
                                      </p:cBhvr>
                                      <p:to>
                                        <p:strVal val="visible"/>
                                      </p:to>
                                    </p:set>
                                    <p:anim calcmode="lin" valueType="num">
                                      <p:cBhvr additive="base">
                                        <p:cTn id="11" dur="500" fill="hold"/>
                                        <p:tgtEl>
                                          <p:spTgt spid="95"/>
                                        </p:tgtEl>
                                        <p:attrNameLst>
                                          <p:attrName>ppt_x</p:attrName>
                                        </p:attrNameLst>
                                      </p:cBhvr>
                                      <p:tavLst>
                                        <p:tav tm="0">
                                          <p:val>
                                            <p:strVal val="1+#ppt_w/2"/>
                                          </p:val>
                                        </p:tav>
                                        <p:tav tm="100000">
                                          <p:val>
                                            <p:strVal val="#ppt_x"/>
                                          </p:val>
                                        </p:tav>
                                      </p:tavLst>
                                    </p:anim>
                                    <p:anim calcmode="lin" valueType="num">
                                      <p:cBhvr additive="base">
                                        <p:cTn id="12" dur="500" fill="hold"/>
                                        <p:tgtEl>
                                          <p:spTgt spid="9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250"/>
                                  </p:stCondLst>
                                  <p:childTnLst>
                                    <p:set>
                                      <p:cBhvr>
                                        <p:cTn id="14" dur="1" fill="hold">
                                          <p:stCondLst>
                                            <p:cond delay="0"/>
                                          </p:stCondLst>
                                        </p:cTn>
                                        <p:tgtEl>
                                          <p:spTgt spid="102"/>
                                        </p:tgtEl>
                                        <p:attrNameLst>
                                          <p:attrName>style.visibility</p:attrName>
                                        </p:attrNameLst>
                                      </p:cBhvr>
                                      <p:to>
                                        <p:strVal val="visible"/>
                                      </p:to>
                                    </p:set>
                                    <p:anim calcmode="lin" valueType="num">
                                      <p:cBhvr additive="base">
                                        <p:cTn id="15" dur="500" fill="hold"/>
                                        <p:tgtEl>
                                          <p:spTgt spid="102"/>
                                        </p:tgtEl>
                                        <p:attrNameLst>
                                          <p:attrName>ppt_x</p:attrName>
                                        </p:attrNameLst>
                                      </p:cBhvr>
                                      <p:tavLst>
                                        <p:tav tm="0">
                                          <p:val>
                                            <p:strVal val="0-#ppt_w/2"/>
                                          </p:val>
                                        </p:tav>
                                        <p:tav tm="100000">
                                          <p:val>
                                            <p:strVal val="#ppt_x"/>
                                          </p:val>
                                        </p:tav>
                                      </p:tavLst>
                                    </p:anim>
                                    <p:anim calcmode="lin" valueType="num">
                                      <p:cBhvr additive="base">
                                        <p:cTn id="16" dur="500" fill="hold"/>
                                        <p:tgtEl>
                                          <p:spTgt spid="10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250"/>
                                  </p:stCondLst>
                                  <p:childTnLst>
                                    <p:set>
                                      <p:cBhvr>
                                        <p:cTn id="18" dur="1" fill="hold">
                                          <p:stCondLst>
                                            <p:cond delay="0"/>
                                          </p:stCondLst>
                                        </p:cTn>
                                        <p:tgtEl>
                                          <p:spTgt spid="101"/>
                                        </p:tgtEl>
                                        <p:attrNameLst>
                                          <p:attrName>style.visibility</p:attrName>
                                        </p:attrNameLst>
                                      </p:cBhvr>
                                      <p:to>
                                        <p:strVal val="visible"/>
                                      </p:to>
                                    </p:set>
                                    <p:anim calcmode="lin" valueType="num">
                                      <p:cBhvr additive="base">
                                        <p:cTn id="19" dur="500" fill="hold"/>
                                        <p:tgtEl>
                                          <p:spTgt spid="101"/>
                                        </p:tgtEl>
                                        <p:attrNameLst>
                                          <p:attrName>ppt_x</p:attrName>
                                        </p:attrNameLst>
                                      </p:cBhvr>
                                      <p:tavLst>
                                        <p:tav tm="0">
                                          <p:val>
                                            <p:strVal val="1+#ppt_w/2"/>
                                          </p:val>
                                        </p:tav>
                                        <p:tav tm="100000">
                                          <p:val>
                                            <p:strVal val="#ppt_x"/>
                                          </p:val>
                                        </p:tav>
                                      </p:tavLst>
                                    </p:anim>
                                    <p:anim calcmode="lin" valueType="num">
                                      <p:cBhvr additive="base">
                                        <p:cTn id="20" dur="500" fill="hold"/>
                                        <p:tgtEl>
                                          <p:spTgt spid="101"/>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9"/>
                                        </p:tgtEl>
                                        <p:attrNameLst>
                                          <p:attrName>ppt_y</p:attrName>
                                        </p:attrNameLst>
                                      </p:cBhvr>
                                      <p:tavLst>
                                        <p:tav tm="0">
                                          <p:val>
                                            <p:strVal val="#ppt_y"/>
                                          </p:val>
                                        </p:tav>
                                        <p:tav tm="100000">
                                          <p:val>
                                            <p:strVal val="#ppt_y"/>
                                          </p:val>
                                        </p:tav>
                                      </p:tavLst>
                                    </p:anim>
                                    <p:anim calcmode="lin" valueType="num">
                                      <p:cBhvr>
                                        <p:cTn id="26"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9"/>
                                        </p:tgtEl>
                                      </p:cBhvr>
                                    </p:animEffect>
                                  </p:childTnLst>
                                </p:cTn>
                              </p:par>
                              <p:par>
                                <p:cTn id="29" presetID="10" presetClass="entr" presetSubtype="0" fill="hold" grpId="0" nodeType="withEffect">
                                  <p:stCondLst>
                                    <p:cond delay="1000"/>
                                  </p:stCondLst>
                                  <p:iterate type="lt">
                                    <p:tmPct val="10000"/>
                                  </p:iterate>
                                  <p:childTnLst>
                                    <p:set>
                                      <p:cBhvr>
                                        <p:cTn id="30" dur="1" fill="hold">
                                          <p:stCondLst>
                                            <p:cond delay="0"/>
                                          </p:stCondLst>
                                        </p:cTn>
                                        <p:tgtEl>
                                          <p:spTgt spid="13"/>
                                        </p:tgtEl>
                                        <p:attrNameLst>
                                          <p:attrName>style.visibility</p:attrName>
                                        </p:attrNameLst>
                                      </p:cBhvr>
                                      <p:to>
                                        <p:strVal val="visible"/>
                                      </p:to>
                                    </p:set>
                                    <p:animEffect transition="in" filter="fade">
                                      <p:cBhvr>
                                        <p:cTn id="31" dur="1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104456" cy="52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endCxn id="9" idx="1"/>
          </p:cNvCxnSpPr>
          <p:nvPr/>
        </p:nvCxnSpPr>
        <p:spPr>
          <a:xfrm flipV="1">
            <a:off x="336947" y="419473"/>
            <a:ext cx="3960441" cy="61554"/>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90"/>
          <p:cNvSpPr txBox="1"/>
          <p:nvPr/>
        </p:nvSpPr>
        <p:spPr>
          <a:xfrm>
            <a:off x="4297388" y="188640"/>
            <a:ext cx="3384376"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研究方法及技术路线</a:t>
            </a:r>
          </a:p>
        </p:txBody>
      </p:sp>
      <p:sp>
        <p:nvSpPr>
          <p:cNvPr id="13" name="TextBox 13"/>
          <p:cNvSpPr txBox="1"/>
          <p:nvPr/>
        </p:nvSpPr>
        <p:spPr>
          <a:xfrm flipH="1">
            <a:off x="377456" y="703109"/>
            <a:ext cx="6872258" cy="461659"/>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zh-CN" altLang="en-US"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社交网络的表示</a:t>
            </a:r>
            <a:endParaRPr lang="zh-CN" altLang="en-US"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0" name="矩形 9"/>
          <p:cNvSpPr>
            <a:spLocks noChangeArrowheads="1"/>
          </p:cNvSpPr>
          <p:nvPr/>
        </p:nvSpPr>
        <p:spPr bwMode="auto">
          <a:xfrm>
            <a:off x="374545" y="2183332"/>
            <a:ext cx="10873208" cy="1200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我们使用</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en-US" altLang="zh-CN" sz="2000" b="1" baseline="-25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en-US" altLang="zh-CN" sz="2000" b="1" baseline="-25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E</a:t>
            </a:r>
            <a:r>
              <a:rPr lang="en-US" altLang="zh-CN" sz="2000" b="1" baseline="-25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TU</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E</a:t>
            </a:r>
            <a:r>
              <a:rPr lang="en-US" altLang="zh-CN" sz="2000" b="1" baseline="-25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TL</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来表示一个位置社交网络。其中</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en-US" altLang="zh-CN" sz="2000" b="1" baseline="-25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表示位置社交网络中的用户集合，每个用户</a:t>
            </a:r>
            <a:r>
              <a:rPr lang="en-US" altLang="zh-CN" sz="2000" b="1"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en-US" altLang="zh-CN" sz="2000" b="1" baseline="-25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属于</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en-US" altLang="zh-CN" sz="2000" b="1" baseline="-25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都用一个二元组</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(x</a:t>
            </a:r>
            <a:r>
              <a:rPr lang="en-US" altLang="zh-CN" sz="2000" b="1" baseline="-25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en-US" altLang="zh-CN" sz="2000" b="1"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y</a:t>
            </a:r>
            <a:r>
              <a:rPr lang="en-US" altLang="zh-CN" sz="2000" b="1" baseline="-25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表示他的地理坐标。</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E</a:t>
            </a:r>
            <a:r>
              <a:rPr lang="en-US" altLang="zh-CN" sz="2000" b="1" baseline="-25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TU</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表示网络中用户之间的社交关系，</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E</a:t>
            </a:r>
            <a:r>
              <a:rPr lang="en-US" altLang="zh-CN" sz="2000" b="1" baseline="-25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TL</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表示网络中用户与地理位置的签到关系。</a:t>
            </a:r>
            <a:endPar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1" name="圆角矩形 10"/>
          <p:cNvSpPr/>
          <p:nvPr/>
        </p:nvSpPr>
        <p:spPr>
          <a:xfrm>
            <a:off x="377456" y="1628800"/>
            <a:ext cx="3052923"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位置社交网络（目标网络）</a:t>
            </a:r>
            <a:endParaRPr lang="zh-CN" altLang="en-US" dirty="0"/>
          </a:p>
        </p:txBody>
      </p:sp>
      <p:sp>
        <p:nvSpPr>
          <p:cNvPr id="12" name="矩形 11"/>
          <p:cNvSpPr>
            <a:spLocks noChangeArrowheads="1"/>
          </p:cNvSpPr>
          <p:nvPr/>
        </p:nvSpPr>
        <p:spPr bwMode="auto">
          <a:xfrm>
            <a:off x="374545" y="4485797"/>
            <a:ext cx="10873208" cy="830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我们使用</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en-US" altLang="zh-CN" sz="2000" b="1" baseline="-25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en-US" altLang="zh-CN" sz="2000" b="1" baseline="-25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E</a:t>
            </a:r>
            <a:r>
              <a:rPr lang="en-US" altLang="zh-CN" sz="2000" b="1" baseline="-25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来表示一个社交网络。其中</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en-US" altLang="zh-CN" sz="2000" b="1" baseline="-25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表示位置社交网络中的用户集合。</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E</a:t>
            </a:r>
            <a:r>
              <a:rPr lang="en-US" altLang="zh-CN" sz="2000" b="1" baseline="-25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表示网络中用户之间的社交关系</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p>
        </p:txBody>
      </p:sp>
      <p:sp>
        <p:nvSpPr>
          <p:cNvPr id="14" name="圆角矩形 13"/>
          <p:cNvSpPr/>
          <p:nvPr/>
        </p:nvSpPr>
        <p:spPr>
          <a:xfrm>
            <a:off x="377456" y="3931265"/>
            <a:ext cx="3052923"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社交网络（源网络）</a:t>
            </a:r>
            <a:endParaRPr lang="zh-CN" altLang="en-US" dirty="0"/>
          </a:p>
        </p:txBody>
      </p:sp>
    </p:spTree>
    <p:extLst>
      <p:ext uri="{BB962C8B-B14F-4D97-AF65-F5344CB8AC3E}">
        <p14:creationId xmlns:p14="http://schemas.microsoft.com/office/powerpoint/2010/main" val="166838885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98"/>
                                        </p:tgtEl>
                                        <p:attrNameLst>
                                          <p:attrName>style.visibility</p:attrName>
                                        </p:attrNameLst>
                                      </p:cBhvr>
                                      <p:to>
                                        <p:strVal val="visible"/>
                                      </p:to>
                                    </p:set>
                                    <p:anim calcmode="lin" valueType="num">
                                      <p:cBhvr additive="base">
                                        <p:cTn id="7" dur="500" fill="hold"/>
                                        <p:tgtEl>
                                          <p:spTgt spid="98"/>
                                        </p:tgtEl>
                                        <p:attrNameLst>
                                          <p:attrName>ppt_x</p:attrName>
                                        </p:attrNameLst>
                                      </p:cBhvr>
                                      <p:tavLst>
                                        <p:tav tm="0">
                                          <p:val>
                                            <p:strVal val="0-#ppt_w/2"/>
                                          </p:val>
                                        </p:tav>
                                        <p:tav tm="100000">
                                          <p:val>
                                            <p:strVal val="#ppt_x"/>
                                          </p:val>
                                        </p:tav>
                                      </p:tavLst>
                                    </p:anim>
                                    <p:anim calcmode="lin" valueType="num">
                                      <p:cBhvr additive="base">
                                        <p:cTn id="8" dur="500" fill="hold"/>
                                        <p:tgtEl>
                                          <p:spTgt spid="9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95"/>
                                        </p:tgtEl>
                                        <p:attrNameLst>
                                          <p:attrName>style.visibility</p:attrName>
                                        </p:attrNameLst>
                                      </p:cBhvr>
                                      <p:to>
                                        <p:strVal val="visible"/>
                                      </p:to>
                                    </p:set>
                                    <p:anim calcmode="lin" valueType="num">
                                      <p:cBhvr additive="base">
                                        <p:cTn id="11" dur="500" fill="hold"/>
                                        <p:tgtEl>
                                          <p:spTgt spid="95"/>
                                        </p:tgtEl>
                                        <p:attrNameLst>
                                          <p:attrName>ppt_x</p:attrName>
                                        </p:attrNameLst>
                                      </p:cBhvr>
                                      <p:tavLst>
                                        <p:tav tm="0">
                                          <p:val>
                                            <p:strVal val="1+#ppt_w/2"/>
                                          </p:val>
                                        </p:tav>
                                        <p:tav tm="100000">
                                          <p:val>
                                            <p:strVal val="#ppt_x"/>
                                          </p:val>
                                        </p:tav>
                                      </p:tavLst>
                                    </p:anim>
                                    <p:anim calcmode="lin" valueType="num">
                                      <p:cBhvr additive="base">
                                        <p:cTn id="12" dur="500" fill="hold"/>
                                        <p:tgtEl>
                                          <p:spTgt spid="9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250"/>
                                  </p:stCondLst>
                                  <p:childTnLst>
                                    <p:set>
                                      <p:cBhvr>
                                        <p:cTn id="14" dur="1" fill="hold">
                                          <p:stCondLst>
                                            <p:cond delay="0"/>
                                          </p:stCondLst>
                                        </p:cTn>
                                        <p:tgtEl>
                                          <p:spTgt spid="102"/>
                                        </p:tgtEl>
                                        <p:attrNameLst>
                                          <p:attrName>style.visibility</p:attrName>
                                        </p:attrNameLst>
                                      </p:cBhvr>
                                      <p:to>
                                        <p:strVal val="visible"/>
                                      </p:to>
                                    </p:set>
                                    <p:anim calcmode="lin" valueType="num">
                                      <p:cBhvr additive="base">
                                        <p:cTn id="15" dur="500" fill="hold"/>
                                        <p:tgtEl>
                                          <p:spTgt spid="102"/>
                                        </p:tgtEl>
                                        <p:attrNameLst>
                                          <p:attrName>ppt_x</p:attrName>
                                        </p:attrNameLst>
                                      </p:cBhvr>
                                      <p:tavLst>
                                        <p:tav tm="0">
                                          <p:val>
                                            <p:strVal val="0-#ppt_w/2"/>
                                          </p:val>
                                        </p:tav>
                                        <p:tav tm="100000">
                                          <p:val>
                                            <p:strVal val="#ppt_x"/>
                                          </p:val>
                                        </p:tav>
                                      </p:tavLst>
                                    </p:anim>
                                    <p:anim calcmode="lin" valueType="num">
                                      <p:cBhvr additive="base">
                                        <p:cTn id="16" dur="500" fill="hold"/>
                                        <p:tgtEl>
                                          <p:spTgt spid="10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250"/>
                                  </p:stCondLst>
                                  <p:childTnLst>
                                    <p:set>
                                      <p:cBhvr>
                                        <p:cTn id="18" dur="1" fill="hold">
                                          <p:stCondLst>
                                            <p:cond delay="0"/>
                                          </p:stCondLst>
                                        </p:cTn>
                                        <p:tgtEl>
                                          <p:spTgt spid="101"/>
                                        </p:tgtEl>
                                        <p:attrNameLst>
                                          <p:attrName>style.visibility</p:attrName>
                                        </p:attrNameLst>
                                      </p:cBhvr>
                                      <p:to>
                                        <p:strVal val="visible"/>
                                      </p:to>
                                    </p:set>
                                    <p:anim calcmode="lin" valueType="num">
                                      <p:cBhvr additive="base">
                                        <p:cTn id="19" dur="500" fill="hold"/>
                                        <p:tgtEl>
                                          <p:spTgt spid="101"/>
                                        </p:tgtEl>
                                        <p:attrNameLst>
                                          <p:attrName>ppt_x</p:attrName>
                                        </p:attrNameLst>
                                      </p:cBhvr>
                                      <p:tavLst>
                                        <p:tav tm="0">
                                          <p:val>
                                            <p:strVal val="1+#ppt_w/2"/>
                                          </p:val>
                                        </p:tav>
                                        <p:tav tm="100000">
                                          <p:val>
                                            <p:strVal val="#ppt_x"/>
                                          </p:val>
                                        </p:tav>
                                      </p:tavLst>
                                    </p:anim>
                                    <p:anim calcmode="lin" valueType="num">
                                      <p:cBhvr additive="base">
                                        <p:cTn id="20" dur="500" fill="hold"/>
                                        <p:tgtEl>
                                          <p:spTgt spid="101"/>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9"/>
                                        </p:tgtEl>
                                        <p:attrNameLst>
                                          <p:attrName>ppt_y</p:attrName>
                                        </p:attrNameLst>
                                      </p:cBhvr>
                                      <p:tavLst>
                                        <p:tav tm="0">
                                          <p:val>
                                            <p:strVal val="#ppt_y"/>
                                          </p:val>
                                        </p:tav>
                                        <p:tav tm="100000">
                                          <p:val>
                                            <p:strVal val="#ppt_y"/>
                                          </p:val>
                                        </p:tav>
                                      </p:tavLst>
                                    </p:anim>
                                    <p:anim calcmode="lin" valueType="num">
                                      <p:cBhvr>
                                        <p:cTn id="26"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9"/>
                                        </p:tgtEl>
                                      </p:cBhvr>
                                    </p:animEffect>
                                  </p:childTnLst>
                                </p:cTn>
                              </p:par>
                              <p:par>
                                <p:cTn id="29" presetID="10" presetClass="entr" presetSubtype="0" fill="hold" grpId="0" nodeType="withEffect">
                                  <p:stCondLst>
                                    <p:cond delay="1000"/>
                                  </p:stCondLst>
                                  <p:iterate type="lt">
                                    <p:tmPct val="10000"/>
                                  </p:iterate>
                                  <p:childTnLst>
                                    <p:set>
                                      <p:cBhvr>
                                        <p:cTn id="30" dur="1" fill="hold">
                                          <p:stCondLst>
                                            <p:cond delay="0"/>
                                          </p:stCondLst>
                                        </p:cTn>
                                        <p:tgtEl>
                                          <p:spTgt spid="13"/>
                                        </p:tgtEl>
                                        <p:attrNameLst>
                                          <p:attrName>style.visibility</p:attrName>
                                        </p:attrNameLst>
                                      </p:cBhvr>
                                      <p:to>
                                        <p:strVal val="visible"/>
                                      </p:to>
                                    </p:set>
                                    <p:animEffect transition="in" filter="fade">
                                      <p:cBhvr>
                                        <p:cTn id="31" dur="100"/>
                                        <p:tgtEl>
                                          <p:spTgt spid="13"/>
                                        </p:tgtEl>
                                      </p:cBhvr>
                                    </p:animEffect>
                                  </p:childTnLst>
                                </p:cTn>
                              </p:par>
                            </p:childTnLst>
                          </p:cTn>
                        </p:par>
                        <p:par>
                          <p:cTn id="32" fill="hold">
                            <p:stCondLst>
                              <p:cond delay="1910"/>
                            </p:stCondLst>
                            <p:childTnLst>
                              <p:par>
                                <p:cTn id="33" presetID="16" presetClass="entr" presetSubtype="37"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arn(outVertical)">
                                      <p:cBhvr>
                                        <p:cTn id="35" dur="500"/>
                                        <p:tgtEl>
                                          <p:spTgt spid="10"/>
                                        </p:tgtEl>
                                      </p:cBhvr>
                                    </p:animEffect>
                                  </p:childTnLst>
                                </p:cTn>
                              </p:par>
                            </p:childTnLst>
                          </p:cTn>
                        </p:par>
                        <p:par>
                          <p:cTn id="36" fill="hold">
                            <p:stCondLst>
                              <p:cond delay="2410"/>
                            </p:stCondLst>
                            <p:childTnLst>
                              <p:par>
                                <p:cTn id="37" presetID="16" presetClass="entr" presetSubtype="37"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arn(outVertical)">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0" grpId="0"/>
      <p:bldP spid="1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336947" y="419473"/>
            <a:ext cx="4176464" cy="61554"/>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矩形 47"/>
          <p:cNvSpPr>
            <a:spLocks noChangeArrowheads="1"/>
          </p:cNvSpPr>
          <p:nvPr/>
        </p:nvSpPr>
        <p:spPr bwMode="auto">
          <a:xfrm>
            <a:off x="336947" y="1556792"/>
            <a:ext cx="10873208" cy="43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首先对我们要研究的问题进行定义：</a:t>
            </a:r>
            <a:endPar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0" name="TextBox 13"/>
          <p:cNvSpPr txBox="1"/>
          <p:nvPr/>
        </p:nvSpPr>
        <p:spPr>
          <a:xfrm flipH="1">
            <a:off x="336947" y="966472"/>
            <a:ext cx="7956974" cy="461659"/>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a:t>
            </a:r>
            <a:r>
              <a:rPr lang="zh-CN" altLang="en-US"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跨位置社交网络的信息扩散过程进行建模</a:t>
            </a:r>
          </a:p>
        </p:txBody>
      </p:sp>
      <p:sp>
        <p:nvSpPr>
          <p:cNvPr id="2" name="圆角矩形 1"/>
          <p:cNvSpPr/>
          <p:nvPr/>
        </p:nvSpPr>
        <p:spPr>
          <a:xfrm>
            <a:off x="372704" y="2481128"/>
            <a:ext cx="136815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定义</a:t>
            </a:r>
            <a:r>
              <a:rPr lang="en-US" altLang="zh-CN" dirty="0" smtClean="0"/>
              <a:t>1</a:t>
            </a:r>
            <a:endParaRPr lang="zh-CN" altLang="en-US" dirty="0"/>
          </a:p>
        </p:txBody>
      </p:sp>
      <p:sp>
        <p:nvSpPr>
          <p:cNvPr id="13" name="矩形 12"/>
          <p:cNvSpPr>
            <a:spLocks noChangeArrowheads="1"/>
          </p:cNvSpPr>
          <p:nvPr/>
        </p:nvSpPr>
        <p:spPr bwMode="auto">
          <a:xfrm>
            <a:off x="348199" y="3103006"/>
            <a:ext cx="10873208" cy="163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zh-CN" sz="2000" b="1" dirty="0" smtClean="0"/>
              <a:t>跨</a:t>
            </a:r>
            <a:r>
              <a:rPr lang="zh-CN" altLang="zh-CN" sz="2000" b="1" dirty="0"/>
              <a:t>位置社交网络的影响力最大化</a:t>
            </a:r>
            <a:r>
              <a:rPr lang="zh-CN" altLang="zh-CN" sz="2000" b="1" dirty="0" smtClean="0"/>
              <a:t>问题</a:t>
            </a:r>
            <a:r>
              <a:rPr lang="zh-CN" altLang="zh-CN" sz="2000" dirty="0" smtClean="0"/>
              <a:t>：</a:t>
            </a:r>
            <a:r>
              <a:rPr lang="zh-CN" altLang="zh-CN" sz="2000" dirty="0"/>
              <a:t>给定一个位置社交网络</a:t>
            </a:r>
            <a:r>
              <a:rPr lang="en-US" altLang="zh-CN" sz="2000" dirty="0"/>
              <a:t>G</a:t>
            </a:r>
            <a:r>
              <a:rPr lang="en-US" altLang="zh-CN" sz="2000" baseline="-25000" dirty="0"/>
              <a:t>T</a:t>
            </a:r>
            <a:r>
              <a:rPr lang="en-US" altLang="zh-CN" sz="2000" dirty="0"/>
              <a:t>=(V</a:t>
            </a:r>
            <a:r>
              <a:rPr lang="en-US" altLang="zh-CN" sz="2000" baseline="-25000" dirty="0"/>
              <a:t>T</a:t>
            </a:r>
            <a:r>
              <a:rPr lang="en-US" altLang="zh-CN" sz="2000" dirty="0"/>
              <a:t>,E</a:t>
            </a:r>
            <a:r>
              <a:rPr lang="en-US" altLang="zh-CN" sz="2000" baseline="-25000" dirty="0"/>
              <a:t>TU</a:t>
            </a:r>
            <a:r>
              <a:rPr lang="en-US" altLang="zh-CN" sz="2000" dirty="0"/>
              <a:t>,E</a:t>
            </a:r>
            <a:r>
              <a:rPr lang="en-US" altLang="zh-CN" sz="2000" baseline="-25000" dirty="0"/>
              <a:t>TL</a:t>
            </a:r>
            <a:r>
              <a:rPr lang="en-US" altLang="zh-CN" sz="2000" dirty="0"/>
              <a:t>)</a:t>
            </a:r>
            <a:r>
              <a:rPr lang="zh-CN" altLang="zh-CN" sz="2000" dirty="0"/>
              <a:t>，其中</a:t>
            </a:r>
            <a:r>
              <a:rPr lang="en-US" altLang="zh-CN" sz="2000" dirty="0"/>
              <a:t>VT</a:t>
            </a:r>
            <a:r>
              <a:rPr lang="zh-CN" altLang="zh-CN" sz="2000" dirty="0"/>
              <a:t>表示位置社交网络中的用户集合，每个用户用一个二元组</a:t>
            </a:r>
            <a:r>
              <a:rPr lang="en-US" altLang="zh-CN" sz="2000" dirty="0"/>
              <a:t>(</a:t>
            </a:r>
            <a:r>
              <a:rPr lang="en-US" altLang="zh-CN" sz="2000" dirty="0" err="1"/>
              <a:t>x,y</a:t>
            </a:r>
            <a:r>
              <a:rPr lang="en-US" altLang="zh-CN" sz="2000" dirty="0"/>
              <a:t>)</a:t>
            </a:r>
            <a:r>
              <a:rPr lang="zh-CN" altLang="zh-CN" sz="2000" dirty="0"/>
              <a:t>表示他们的地理位置，</a:t>
            </a:r>
            <a:r>
              <a:rPr lang="en-US" altLang="zh-CN" sz="2000" dirty="0"/>
              <a:t>ETU</a:t>
            </a:r>
            <a:r>
              <a:rPr lang="zh-CN" altLang="zh-CN" sz="2000" dirty="0"/>
              <a:t>表示用户与用户之间的关联关系，</a:t>
            </a:r>
            <a:r>
              <a:rPr lang="en-US" altLang="zh-CN" sz="2000" dirty="0"/>
              <a:t>ETL</a:t>
            </a:r>
            <a:r>
              <a:rPr lang="zh-CN" altLang="zh-CN" sz="2000" dirty="0"/>
              <a:t>表示用户与地理位置的签到关系，一个社交网络</a:t>
            </a:r>
            <a:r>
              <a:rPr lang="en-US" altLang="zh-CN" sz="2000" dirty="0"/>
              <a:t>G</a:t>
            </a:r>
            <a:r>
              <a:rPr lang="en-US" altLang="zh-CN" sz="2000" baseline="-25000" dirty="0"/>
              <a:t>S</a:t>
            </a:r>
            <a:r>
              <a:rPr lang="en-US" altLang="zh-CN" sz="2000" dirty="0"/>
              <a:t>=(V</a:t>
            </a:r>
            <a:r>
              <a:rPr lang="en-US" altLang="zh-CN" sz="2000" baseline="-25000" dirty="0"/>
              <a:t>S</a:t>
            </a:r>
            <a:r>
              <a:rPr lang="en-US" altLang="zh-CN" sz="2000" dirty="0"/>
              <a:t>,E</a:t>
            </a:r>
            <a:r>
              <a:rPr lang="en-US" altLang="zh-CN" sz="2000" baseline="-25000" dirty="0"/>
              <a:t>S</a:t>
            </a:r>
            <a:r>
              <a:rPr lang="en-US" altLang="zh-CN" sz="2000" dirty="0"/>
              <a:t>)</a:t>
            </a:r>
            <a:r>
              <a:rPr lang="zh-CN" altLang="zh-CN" sz="2000" dirty="0"/>
              <a:t>，一个查询区域</a:t>
            </a:r>
            <a:r>
              <a:rPr lang="en-US" altLang="zh-CN" sz="2000" dirty="0"/>
              <a:t>q=(X,Y)</a:t>
            </a:r>
            <a:r>
              <a:rPr lang="zh-CN" altLang="zh-CN" sz="2000" dirty="0"/>
              <a:t>。跨位置社交网络的影响力最大化问题的目标就是在</a:t>
            </a:r>
            <a:r>
              <a:rPr lang="en-US" altLang="zh-CN" sz="2000" dirty="0"/>
              <a:t>V</a:t>
            </a:r>
            <a:r>
              <a:rPr lang="en-US" altLang="zh-CN" sz="2000" baseline="-25000" dirty="0"/>
              <a:t>T</a:t>
            </a:r>
            <a:r>
              <a:rPr lang="zh-CN" altLang="zh-CN" sz="2000" dirty="0"/>
              <a:t>中选择</a:t>
            </a:r>
            <a:r>
              <a:rPr lang="en-US" altLang="zh-CN" sz="2000" dirty="0"/>
              <a:t>k</a:t>
            </a:r>
            <a:r>
              <a:rPr lang="zh-CN" altLang="zh-CN" sz="2000" dirty="0"/>
              <a:t>个用户作为种子集合，在两个社交网络中传播之后使得其在查询区域</a:t>
            </a:r>
            <a:r>
              <a:rPr lang="en-US" altLang="zh-CN" sz="2000" dirty="0"/>
              <a:t>q</a:t>
            </a:r>
            <a:r>
              <a:rPr lang="zh-CN" altLang="zh-CN" sz="2000" dirty="0"/>
              <a:t>中的影响力最大。</a:t>
            </a:r>
          </a:p>
        </p:txBody>
      </p:sp>
      <p:sp>
        <p:nvSpPr>
          <p:cNvPr id="11" name="TextBox 90"/>
          <p:cNvSpPr txBox="1"/>
          <p:nvPr/>
        </p:nvSpPr>
        <p:spPr>
          <a:xfrm>
            <a:off x="4297388" y="188640"/>
            <a:ext cx="3384376"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研究方法及技术路线</a:t>
            </a:r>
          </a:p>
        </p:txBody>
      </p:sp>
    </p:spTree>
    <p:extLst>
      <p:ext uri="{BB962C8B-B14F-4D97-AF65-F5344CB8AC3E}">
        <p14:creationId xmlns:p14="http://schemas.microsoft.com/office/powerpoint/2010/main" val="395036818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98"/>
                                        </p:tgtEl>
                                        <p:attrNameLst>
                                          <p:attrName>style.visibility</p:attrName>
                                        </p:attrNameLst>
                                      </p:cBhvr>
                                      <p:to>
                                        <p:strVal val="visible"/>
                                      </p:to>
                                    </p:set>
                                    <p:anim calcmode="lin" valueType="num">
                                      <p:cBhvr additive="base">
                                        <p:cTn id="7" dur="500" fill="hold"/>
                                        <p:tgtEl>
                                          <p:spTgt spid="98"/>
                                        </p:tgtEl>
                                        <p:attrNameLst>
                                          <p:attrName>ppt_x</p:attrName>
                                        </p:attrNameLst>
                                      </p:cBhvr>
                                      <p:tavLst>
                                        <p:tav tm="0">
                                          <p:val>
                                            <p:strVal val="0-#ppt_w/2"/>
                                          </p:val>
                                        </p:tav>
                                        <p:tav tm="100000">
                                          <p:val>
                                            <p:strVal val="#ppt_x"/>
                                          </p:val>
                                        </p:tav>
                                      </p:tavLst>
                                    </p:anim>
                                    <p:anim calcmode="lin" valueType="num">
                                      <p:cBhvr additive="base">
                                        <p:cTn id="8" dur="500" fill="hold"/>
                                        <p:tgtEl>
                                          <p:spTgt spid="9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95"/>
                                        </p:tgtEl>
                                        <p:attrNameLst>
                                          <p:attrName>style.visibility</p:attrName>
                                        </p:attrNameLst>
                                      </p:cBhvr>
                                      <p:to>
                                        <p:strVal val="visible"/>
                                      </p:to>
                                    </p:set>
                                    <p:anim calcmode="lin" valueType="num">
                                      <p:cBhvr additive="base">
                                        <p:cTn id="11" dur="500" fill="hold"/>
                                        <p:tgtEl>
                                          <p:spTgt spid="95"/>
                                        </p:tgtEl>
                                        <p:attrNameLst>
                                          <p:attrName>ppt_x</p:attrName>
                                        </p:attrNameLst>
                                      </p:cBhvr>
                                      <p:tavLst>
                                        <p:tav tm="0">
                                          <p:val>
                                            <p:strVal val="1+#ppt_w/2"/>
                                          </p:val>
                                        </p:tav>
                                        <p:tav tm="100000">
                                          <p:val>
                                            <p:strVal val="#ppt_x"/>
                                          </p:val>
                                        </p:tav>
                                      </p:tavLst>
                                    </p:anim>
                                    <p:anim calcmode="lin" valueType="num">
                                      <p:cBhvr additive="base">
                                        <p:cTn id="12" dur="500" fill="hold"/>
                                        <p:tgtEl>
                                          <p:spTgt spid="9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250"/>
                                  </p:stCondLst>
                                  <p:childTnLst>
                                    <p:set>
                                      <p:cBhvr>
                                        <p:cTn id="14" dur="1" fill="hold">
                                          <p:stCondLst>
                                            <p:cond delay="0"/>
                                          </p:stCondLst>
                                        </p:cTn>
                                        <p:tgtEl>
                                          <p:spTgt spid="102"/>
                                        </p:tgtEl>
                                        <p:attrNameLst>
                                          <p:attrName>style.visibility</p:attrName>
                                        </p:attrNameLst>
                                      </p:cBhvr>
                                      <p:to>
                                        <p:strVal val="visible"/>
                                      </p:to>
                                    </p:set>
                                    <p:anim calcmode="lin" valueType="num">
                                      <p:cBhvr additive="base">
                                        <p:cTn id="15" dur="500" fill="hold"/>
                                        <p:tgtEl>
                                          <p:spTgt spid="102"/>
                                        </p:tgtEl>
                                        <p:attrNameLst>
                                          <p:attrName>ppt_x</p:attrName>
                                        </p:attrNameLst>
                                      </p:cBhvr>
                                      <p:tavLst>
                                        <p:tav tm="0">
                                          <p:val>
                                            <p:strVal val="0-#ppt_w/2"/>
                                          </p:val>
                                        </p:tav>
                                        <p:tav tm="100000">
                                          <p:val>
                                            <p:strVal val="#ppt_x"/>
                                          </p:val>
                                        </p:tav>
                                      </p:tavLst>
                                    </p:anim>
                                    <p:anim calcmode="lin" valueType="num">
                                      <p:cBhvr additive="base">
                                        <p:cTn id="16" dur="500" fill="hold"/>
                                        <p:tgtEl>
                                          <p:spTgt spid="10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250"/>
                                  </p:stCondLst>
                                  <p:childTnLst>
                                    <p:set>
                                      <p:cBhvr>
                                        <p:cTn id="18" dur="1" fill="hold">
                                          <p:stCondLst>
                                            <p:cond delay="0"/>
                                          </p:stCondLst>
                                        </p:cTn>
                                        <p:tgtEl>
                                          <p:spTgt spid="101"/>
                                        </p:tgtEl>
                                        <p:attrNameLst>
                                          <p:attrName>style.visibility</p:attrName>
                                        </p:attrNameLst>
                                      </p:cBhvr>
                                      <p:to>
                                        <p:strVal val="visible"/>
                                      </p:to>
                                    </p:set>
                                    <p:anim calcmode="lin" valueType="num">
                                      <p:cBhvr additive="base">
                                        <p:cTn id="19" dur="500" fill="hold"/>
                                        <p:tgtEl>
                                          <p:spTgt spid="101"/>
                                        </p:tgtEl>
                                        <p:attrNameLst>
                                          <p:attrName>ppt_x</p:attrName>
                                        </p:attrNameLst>
                                      </p:cBhvr>
                                      <p:tavLst>
                                        <p:tav tm="0">
                                          <p:val>
                                            <p:strVal val="1+#ppt_w/2"/>
                                          </p:val>
                                        </p:tav>
                                        <p:tav tm="100000">
                                          <p:val>
                                            <p:strVal val="#ppt_x"/>
                                          </p:val>
                                        </p:tav>
                                      </p:tavLst>
                                    </p:anim>
                                    <p:anim calcmode="lin" valueType="num">
                                      <p:cBhvr additive="base">
                                        <p:cTn id="20" dur="500" fill="hold"/>
                                        <p:tgtEl>
                                          <p:spTgt spid="101"/>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16" presetClass="entr" presetSubtype="37" fill="hold" grpId="0"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barn(outVertical)">
                                      <p:cBhvr>
                                        <p:cTn id="24" dur="500"/>
                                        <p:tgtEl>
                                          <p:spTgt spid="48"/>
                                        </p:tgtEl>
                                      </p:cBhvr>
                                    </p:animEffect>
                                  </p:childTnLst>
                                </p:cTn>
                              </p:par>
                              <p:par>
                                <p:cTn id="25" presetID="10" presetClass="entr" presetSubtype="0" fill="hold" grpId="0" nodeType="withEffect">
                                  <p:stCondLst>
                                    <p:cond delay="1000"/>
                                  </p:stCondLst>
                                  <p:iterate type="lt">
                                    <p:tmPct val="10000"/>
                                  </p:iterate>
                                  <p:childTnLst>
                                    <p:set>
                                      <p:cBhvr>
                                        <p:cTn id="26" dur="1" fill="hold">
                                          <p:stCondLst>
                                            <p:cond delay="0"/>
                                          </p:stCondLst>
                                        </p:cTn>
                                        <p:tgtEl>
                                          <p:spTgt spid="20"/>
                                        </p:tgtEl>
                                        <p:attrNameLst>
                                          <p:attrName>style.visibility</p:attrName>
                                        </p:attrNameLst>
                                      </p:cBhvr>
                                      <p:to>
                                        <p:strVal val="visible"/>
                                      </p:to>
                                    </p:set>
                                    <p:animEffect transition="in" filter="fade">
                                      <p:cBhvr>
                                        <p:cTn id="27" dur="100"/>
                                        <p:tgtEl>
                                          <p:spTgt spid="20"/>
                                        </p:tgtEl>
                                      </p:cBhvr>
                                    </p:animEffect>
                                  </p:childTnLst>
                                </p:cTn>
                              </p:par>
                            </p:childTnLst>
                          </p:cTn>
                        </p:par>
                        <p:par>
                          <p:cTn id="28" fill="hold">
                            <p:stCondLst>
                              <p:cond delay="2050"/>
                            </p:stCondLst>
                            <p:childTnLst>
                              <p:par>
                                <p:cTn id="29" presetID="16" presetClass="entr" presetSubtype="37"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arn(outVertical)">
                                      <p:cBhvr>
                                        <p:cTn id="31" dur="500"/>
                                        <p:tgtEl>
                                          <p:spTgt spid="13"/>
                                        </p:tgtEl>
                                      </p:cBhvr>
                                    </p:animEffect>
                                  </p:childTnLst>
                                </p:cTn>
                              </p:par>
                            </p:childTnLst>
                          </p:cTn>
                        </p:par>
                        <p:par>
                          <p:cTn id="32" fill="hold">
                            <p:stCondLst>
                              <p:cond delay="255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1"/>
                                        </p:tgtEl>
                                        <p:attrNameLst>
                                          <p:attrName>ppt_y</p:attrName>
                                        </p:attrNameLst>
                                      </p:cBhvr>
                                      <p:tavLst>
                                        <p:tav tm="0">
                                          <p:val>
                                            <p:strVal val="#ppt_y"/>
                                          </p:val>
                                        </p:tav>
                                        <p:tav tm="100000">
                                          <p:val>
                                            <p:strVal val="#ppt_y"/>
                                          </p:val>
                                        </p:tav>
                                      </p:tavLst>
                                    </p:anim>
                                    <p:anim calcmode="lin" valueType="num">
                                      <p:cBhvr>
                                        <p:cTn id="37"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20" grpId="0"/>
      <p:bldP spid="13" grpId="0"/>
      <p:bldP spid="1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297388" y="188640"/>
            <a:ext cx="3384376"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研究方法及技术路线</a:t>
            </a: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336947" y="476672"/>
            <a:ext cx="4176464" cy="435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xtBox 13"/>
          <p:cNvSpPr txBox="1"/>
          <p:nvPr/>
        </p:nvSpPr>
        <p:spPr>
          <a:xfrm flipH="1">
            <a:off x="313683" y="665725"/>
            <a:ext cx="7956974" cy="461659"/>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a:t>
            </a:r>
            <a:r>
              <a:rPr lang="zh-CN" altLang="en-US"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跨位置社交网络的信息扩散过程进行建模</a:t>
            </a:r>
          </a:p>
        </p:txBody>
      </p:sp>
      <p:sp>
        <p:nvSpPr>
          <p:cNvPr id="12" name="矩形 11"/>
          <p:cNvSpPr>
            <a:spLocks noChangeArrowheads="1"/>
          </p:cNvSpPr>
          <p:nvPr/>
        </p:nvSpPr>
        <p:spPr bwMode="auto">
          <a:xfrm>
            <a:off x="336947" y="2780928"/>
            <a:ext cx="11233248" cy="1200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多个平台拥有账户的用户未必在每个平台都转发消息，有些平台可能只是用来看而不是用来</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发</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为了</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判断一个被激活的锚用户会在哪个网络中转发，我们提出了一个新的定义：在目标网络和源网络中的活跃锚用户。</a:t>
            </a:r>
          </a:p>
        </p:txBody>
      </p:sp>
      <p:sp>
        <p:nvSpPr>
          <p:cNvPr id="13" name="圆角矩形 12"/>
          <p:cNvSpPr/>
          <p:nvPr/>
        </p:nvSpPr>
        <p:spPr>
          <a:xfrm>
            <a:off x="362669" y="1216198"/>
            <a:ext cx="457555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对信息在两个网络中的扩散过程进行描述。</a:t>
            </a:r>
          </a:p>
        </p:txBody>
      </p:sp>
      <p:sp>
        <p:nvSpPr>
          <p:cNvPr id="4"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5"/>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圆角矩形 20"/>
          <p:cNvSpPr/>
          <p:nvPr/>
        </p:nvSpPr>
        <p:spPr>
          <a:xfrm>
            <a:off x="313683" y="1936030"/>
            <a:ext cx="2664297" cy="50405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锚</a:t>
            </a:r>
            <a:r>
              <a:rPr lang="zh-CN" altLang="en-US" dirty="0" smtClean="0"/>
              <a:t>用户的转发</a:t>
            </a:r>
            <a:endParaRPr lang="zh-CN" altLang="en-US" dirty="0"/>
          </a:p>
        </p:txBody>
      </p:sp>
      <p:sp>
        <p:nvSpPr>
          <p:cNvPr id="17" name="圆角矩形 16"/>
          <p:cNvSpPr/>
          <p:nvPr/>
        </p:nvSpPr>
        <p:spPr>
          <a:xfrm>
            <a:off x="336948" y="4240285"/>
            <a:ext cx="1440160" cy="50405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定义</a:t>
            </a:r>
            <a:r>
              <a:rPr lang="en-US" altLang="zh-CN" dirty="0" smtClean="0"/>
              <a:t>1</a:t>
            </a:r>
            <a:endParaRPr lang="zh-CN" altLang="en-US" dirty="0"/>
          </a:p>
        </p:txBody>
      </p:sp>
      <p:sp>
        <p:nvSpPr>
          <p:cNvPr id="18" name="矩形 17"/>
          <p:cNvSpPr>
            <a:spLocks noChangeArrowheads="1"/>
          </p:cNvSpPr>
          <p:nvPr/>
        </p:nvSpPr>
        <p:spPr bwMode="auto">
          <a:xfrm>
            <a:off x="313683" y="5085183"/>
            <a:ext cx="11233248" cy="1200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目标网络中的活跃锚用户：在目标网络中，我们将锚用户的签到数量和朋友数量分别进行排序并且得到两个排序序列中</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的平均数</a:t>
            </a:r>
            <a:r>
              <a:rPr lang="en-US" altLang="zh-CN" sz="2000" b="1"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reg</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-AVE</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和</a:t>
            </a:r>
            <a:r>
              <a:rPr lang="en-US" altLang="zh-CN" sz="2000" b="1"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degT</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-AVE</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如果目标网络中一个锚用户</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的签到数量和朋友数量分别大于</a:t>
            </a:r>
            <a:r>
              <a:rPr lang="en-US" altLang="zh-CN" sz="2000" b="1"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reg</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-AVE</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和</a:t>
            </a:r>
            <a:r>
              <a:rPr lang="en-US" altLang="zh-CN" sz="2000" b="1"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degT</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-AVE</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那么我们就认为用户</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在目标网络中是活跃的，记为</a:t>
            </a:r>
          </a:p>
        </p:txBody>
      </p:sp>
      <p:sp>
        <p:nvSpPr>
          <p:cNvPr id="6"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542885208"/>
              </p:ext>
            </p:extLst>
          </p:nvPr>
        </p:nvGraphicFramePr>
        <p:xfrm>
          <a:off x="11066140" y="5808736"/>
          <a:ext cx="504056" cy="504056"/>
        </p:xfrm>
        <a:graphic>
          <a:graphicData uri="http://schemas.openxmlformats.org/presentationml/2006/ole">
            <mc:AlternateContent xmlns:mc="http://schemas.openxmlformats.org/markup-compatibility/2006">
              <mc:Choice xmlns:v="urn:schemas-microsoft-com:vml" Requires="v">
                <p:oleObj spid="_x0000_s24592" name="Equation" r:id="rId4" imgW="241195" imgH="241195" progId="Equation.DSMT4">
                  <p:embed/>
                </p:oleObj>
              </mc:Choice>
              <mc:Fallback>
                <p:oleObj name="Equation" r:id="rId4" imgW="241195" imgH="241195"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66140" y="5808736"/>
                        <a:ext cx="504056" cy="504056"/>
                      </a:xfrm>
                      <a:prstGeom prst="rect">
                        <a:avLst/>
                      </a:prstGeom>
                      <a:noFill/>
                    </p:spPr>
                  </p:pic>
                </p:oleObj>
              </mc:Fallback>
            </mc:AlternateContent>
          </a:graphicData>
        </a:graphic>
      </p:graphicFrame>
    </p:spTree>
    <p:extLst>
      <p:ext uri="{BB962C8B-B14F-4D97-AF65-F5344CB8AC3E}">
        <p14:creationId xmlns:p14="http://schemas.microsoft.com/office/powerpoint/2010/main" val="175813268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par>
                                <p:cTn id="28" presetID="10" presetClass="entr" presetSubtype="0" fill="hold" grpId="0" nodeType="withEffect">
                                  <p:stCondLst>
                                    <p:cond delay="1000"/>
                                  </p:stCondLst>
                                  <p:iterate type="lt">
                                    <p:tmPct val="10000"/>
                                  </p:iterate>
                                  <p:childTnLst>
                                    <p:set>
                                      <p:cBhvr>
                                        <p:cTn id="29" dur="1" fill="hold">
                                          <p:stCondLst>
                                            <p:cond delay="0"/>
                                          </p:stCondLst>
                                        </p:cTn>
                                        <p:tgtEl>
                                          <p:spTgt spid="20"/>
                                        </p:tgtEl>
                                        <p:attrNameLst>
                                          <p:attrName>style.visibility</p:attrName>
                                        </p:attrNameLst>
                                      </p:cBhvr>
                                      <p:to>
                                        <p:strVal val="visible"/>
                                      </p:to>
                                    </p:set>
                                    <p:animEffect transition="in" filter="fade">
                                      <p:cBhvr>
                                        <p:cTn id="30" dur="100"/>
                                        <p:tgtEl>
                                          <p:spTgt spid="20"/>
                                        </p:tgtEl>
                                      </p:cBhvr>
                                    </p:animEffect>
                                  </p:childTnLst>
                                </p:cTn>
                              </p:par>
                            </p:childTnLst>
                          </p:cTn>
                        </p:par>
                        <p:par>
                          <p:cTn id="31" fill="hold">
                            <p:stCondLst>
                              <p:cond delay="1300"/>
                            </p:stCondLst>
                            <p:childTnLst>
                              <p:par>
                                <p:cTn id="32" presetID="16" presetClass="entr" presetSubtype="37"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outVertical)">
                                      <p:cBhvr>
                                        <p:cTn id="34" dur="500"/>
                                        <p:tgtEl>
                                          <p:spTgt spid="12"/>
                                        </p:tgtEl>
                                      </p:cBhvr>
                                    </p:animEffect>
                                  </p:childTnLst>
                                </p:cTn>
                              </p:par>
                            </p:childTnLst>
                          </p:cTn>
                        </p:par>
                        <p:par>
                          <p:cTn id="35" fill="hold">
                            <p:stCondLst>
                              <p:cond delay="1800"/>
                            </p:stCondLst>
                            <p:childTnLst>
                              <p:par>
                                <p:cTn id="36" presetID="16" presetClass="entr" presetSubtype="37"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barn(outVertical)">
                                      <p:cBhvr>
                                        <p:cTn id="3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20" grpId="0"/>
      <p:bldP spid="12" grpId="0"/>
      <p:bldP spid="1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297388" y="188640"/>
            <a:ext cx="3384376"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研究方法及技术路线</a:t>
            </a: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336947" y="476672"/>
            <a:ext cx="4176464" cy="435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xtBox 13"/>
          <p:cNvSpPr txBox="1"/>
          <p:nvPr/>
        </p:nvSpPr>
        <p:spPr>
          <a:xfrm flipH="1">
            <a:off x="313683" y="665725"/>
            <a:ext cx="7956974" cy="461659"/>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a:t>
            </a:r>
            <a:r>
              <a:rPr lang="zh-CN" altLang="en-US"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跨位置社交网络的信息扩散过程进行建模</a:t>
            </a:r>
          </a:p>
        </p:txBody>
      </p:sp>
      <p:sp>
        <p:nvSpPr>
          <p:cNvPr id="13" name="圆角矩形 12"/>
          <p:cNvSpPr/>
          <p:nvPr/>
        </p:nvSpPr>
        <p:spPr>
          <a:xfrm>
            <a:off x="362669" y="1216198"/>
            <a:ext cx="457555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对信息在两个网络中的扩散过程进行描述。</a:t>
            </a:r>
          </a:p>
        </p:txBody>
      </p:sp>
      <p:sp>
        <p:nvSpPr>
          <p:cNvPr id="4"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5"/>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圆角矩形 16"/>
          <p:cNvSpPr/>
          <p:nvPr/>
        </p:nvSpPr>
        <p:spPr>
          <a:xfrm>
            <a:off x="389109" y="2041699"/>
            <a:ext cx="1440160" cy="50405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定义</a:t>
            </a:r>
            <a:r>
              <a:rPr lang="en-US" altLang="zh-CN" dirty="0"/>
              <a:t>2</a:t>
            </a:r>
            <a:endParaRPr lang="zh-CN" altLang="en-US" dirty="0"/>
          </a:p>
        </p:txBody>
      </p:sp>
      <p:sp>
        <p:nvSpPr>
          <p:cNvPr id="18" name="矩形 17"/>
          <p:cNvSpPr>
            <a:spLocks noChangeArrowheads="1"/>
          </p:cNvSpPr>
          <p:nvPr/>
        </p:nvSpPr>
        <p:spPr bwMode="auto">
          <a:xfrm>
            <a:off x="363138" y="2676890"/>
            <a:ext cx="11233248" cy="1200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源网络中的活跃锚用户：在源网络中，我们将锚用户的朋友数量进行排序并且并且得到排序序列的中位数</a:t>
            </a:r>
            <a:r>
              <a:rPr lang="en-US" altLang="zh-CN" sz="2000" b="1"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degS</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-AVE</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如果源网络中一个锚用户</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的朋友数量大于</a:t>
            </a:r>
            <a:r>
              <a:rPr lang="en-US" altLang="zh-CN" sz="2000" b="1"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degS</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-AVE</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那么我们就认为用户</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在源网络中是活跃的，记为</a:t>
            </a:r>
          </a:p>
        </p:txBody>
      </p:sp>
      <p:sp>
        <p:nvSpPr>
          <p:cNvPr id="6"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019350764"/>
              </p:ext>
            </p:extLst>
          </p:nvPr>
        </p:nvGraphicFramePr>
        <p:xfrm>
          <a:off x="3577307" y="3357521"/>
          <a:ext cx="541394" cy="541394"/>
        </p:xfrm>
        <a:graphic>
          <a:graphicData uri="http://schemas.openxmlformats.org/presentationml/2006/ole">
            <mc:AlternateContent xmlns:mc="http://schemas.openxmlformats.org/markup-compatibility/2006">
              <mc:Choice xmlns:v="urn:schemas-microsoft-com:vml" Requires="v">
                <p:oleObj spid="_x0000_s25630" name="Equation" r:id="rId4" imgW="241195" imgH="241195" progId="Equation.DSMT4">
                  <p:embed/>
                </p:oleObj>
              </mc:Choice>
              <mc:Fallback>
                <p:oleObj name="Equation" r:id="rId4" imgW="241195" imgH="241195"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7307" y="3357521"/>
                        <a:ext cx="541394" cy="541394"/>
                      </a:xfrm>
                      <a:prstGeom prst="rect">
                        <a:avLst/>
                      </a:prstGeom>
                      <a:noFill/>
                    </p:spPr>
                  </p:pic>
                </p:oleObj>
              </mc:Fallback>
            </mc:AlternateContent>
          </a:graphicData>
        </a:graphic>
      </p:graphicFrame>
      <p:sp>
        <p:nvSpPr>
          <p:cNvPr id="23" name="圆角矩形 22"/>
          <p:cNvSpPr/>
          <p:nvPr/>
        </p:nvSpPr>
        <p:spPr>
          <a:xfrm>
            <a:off x="415080" y="4019604"/>
            <a:ext cx="1440160" cy="50405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定义</a:t>
            </a:r>
            <a:r>
              <a:rPr lang="en-US" altLang="zh-CN" dirty="0" smtClean="0"/>
              <a:t>3</a:t>
            </a:r>
            <a:endParaRPr lang="zh-CN" altLang="en-US" dirty="0"/>
          </a:p>
        </p:txBody>
      </p:sp>
      <p:sp>
        <p:nvSpPr>
          <p:cNvPr id="24" name="矩形 23"/>
          <p:cNvSpPr>
            <a:spLocks noChangeArrowheads="1"/>
          </p:cNvSpPr>
          <p:nvPr/>
        </p:nvSpPr>
        <p:spPr bwMode="auto">
          <a:xfrm>
            <a:off x="389109" y="4654795"/>
            <a:ext cx="11233248" cy="799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两个网络中的活跃用户。如果一个锚用户在目标网络和源网络中都是活跃用户，则我们将其定义为两个网络中的活跃用户，记为</a:t>
            </a:r>
          </a:p>
        </p:txBody>
      </p:sp>
      <p:sp>
        <p:nvSpPr>
          <p:cNvPr id="14" name="Rectangle 5"/>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2220240142"/>
              </p:ext>
            </p:extLst>
          </p:nvPr>
        </p:nvGraphicFramePr>
        <p:xfrm>
          <a:off x="3977877" y="4928998"/>
          <a:ext cx="639022" cy="639022"/>
        </p:xfrm>
        <a:graphic>
          <a:graphicData uri="http://schemas.openxmlformats.org/presentationml/2006/ole">
            <mc:AlternateContent xmlns:mc="http://schemas.openxmlformats.org/markup-compatibility/2006">
              <mc:Choice xmlns:v="urn:schemas-microsoft-com:vml" Requires="v">
                <p:oleObj spid="_x0000_s25631" name="Equation" r:id="rId6" imgW="241195" imgH="241195" progId="Equation.DSMT4">
                  <p:embed/>
                </p:oleObj>
              </mc:Choice>
              <mc:Fallback>
                <p:oleObj name="Equation" r:id="rId6" imgW="241195" imgH="241195"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7877" y="4928998"/>
                        <a:ext cx="639022" cy="639022"/>
                      </a:xfrm>
                      <a:prstGeom prst="rect">
                        <a:avLst/>
                      </a:prstGeom>
                      <a:noFill/>
                    </p:spPr>
                  </p:pic>
                </p:oleObj>
              </mc:Fallback>
            </mc:AlternateContent>
          </a:graphicData>
        </a:graphic>
      </p:graphicFrame>
    </p:spTree>
    <p:extLst>
      <p:ext uri="{BB962C8B-B14F-4D97-AF65-F5344CB8AC3E}">
        <p14:creationId xmlns:p14="http://schemas.microsoft.com/office/powerpoint/2010/main" val="235790178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par>
                                <p:cTn id="28" presetID="10" presetClass="entr" presetSubtype="0" fill="hold" grpId="0" nodeType="withEffect">
                                  <p:stCondLst>
                                    <p:cond delay="1000"/>
                                  </p:stCondLst>
                                  <p:iterate type="lt">
                                    <p:tmPct val="10000"/>
                                  </p:iterate>
                                  <p:childTnLst>
                                    <p:set>
                                      <p:cBhvr>
                                        <p:cTn id="29" dur="1" fill="hold">
                                          <p:stCondLst>
                                            <p:cond delay="0"/>
                                          </p:stCondLst>
                                        </p:cTn>
                                        <p:tgtEl>
                                          <p:spTgt spid="20"/>
                                        </p:tgtEl>
                                        <p:attrNameLst>
                                          <p:attrName>style.visibility</p:attrName>
                                        </p:attrNameLst>
                                      </p:cBhvr>
                                      <p:to>
                                        <p:strVal val="visible"/>
                                      </p:to>
                                    </p:set>
                                    <p:animEffect transition="in" filter="fade">
                                      <p:cBhvr>
                                        <p:cTn id="30" dur="100"/>
                                        <p:tgtEl>
                                          <p:spTgt spid="20"/>
                                        </p:tgtEl>
                                      </p:cBhvr>
                                    </p:animEffect>
                                  </p:childTnLst>
                                </p:cTn>
                              </p:par>
                            </p:childTnLst>
                          </p:cTn>
                        </p:par>
                        <p:par>
                          <p:cTn id="31" fill="hold">
                            <p:stCondLst>
                              <p:cond delay="1300"/>
                            </p:stCondLst>
                            <p:childTnLst>
                              <p:par>
                                <p:cTn id="32" presetID="16" presetClass="entr" presetSubtype="37"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arn(outVertical)">
                                      <p:cBhvr>
                                        <p:cTn id="34" dur="500"/>
                                        <p:tgtEl>
                                          <p:spTgt spid="18"/>
                                        </p:tgtEl>
                                      </p:cBhvr>
                                    </p:animEffect>
                                  </p:childTnLst>
                                </p:cTn>
                              </p:par>
                            </p:childTnLst>
                          </p:cTn>
                        </p:par>
                        <p:par>
                          <p:cTn id="35" fill="hold">
                            <p:stCondLst>
                              <p:cond delay="1800"/>
                            </p:stCondLst>
                            <p:childTnLst>
                              <p:par>
                                <p:cTn id="36" presetID="16" presetClass="entr" presetSubtype="37"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barn(outVertical)">
                                      <p:cBhvr>
                                        <p:cTn id="3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20" grpId="0"/>
      <p:bldP spid="18" grpId="0"/>
      <p:bldP spid="2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297388" y="188640"/>
            <a:ext cx="3384376"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研究方法及技术路线</a:t>
            </a: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336947" y="476672"/>
            <a:ext cx="4176464" cy="435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xtBox 13"/>
          <p:cNvSpPr txBox="1"/>
          <p:nvPr/>
        </p:nvSpPr>
        <p:spPr>
          <a:xfrm flipH="1">
            <a:off x="313683" y="665725"/>
            <a:ext cx="7956974" cy="461659"/>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a:t>
            </a:r>
            <a:r>
              <a:rPr lang="zh-CN" altLang="en-US"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跨位置社交网络的信息扩散过程进行建模</a:t>
            </a:r>
          </a:p>
        </p:txBody>
      </p:sp>
      <p:sp>
        <p:nvSpPr>
          <p:cNvPr id="13" name="圆角矩形 12"/>
          <p:cNvSpPr/>
          <p:nvPr/>
        </p:nvSpPr>
        <p:spPr>
          <a:xfrm>
            <a:off x="362669" y="1216198"/>
            <a:ext cx="457555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对信息在两个网络中的扩散过程进行描述。</a:t>
            </a:r>
          </a:p>
        </p:txBody>
      </p:sp>
      <p:sp>
        <p:nvSpPr>
          <p:cNvPr id="4"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5"/>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圆角矩形 16"/>
          <p:cNvSpPr/>
          <p:nvPr/>
        </p:nvSpPr>
        <p:spPr>
          <a:xfrm>
            <a:off x="389109" y="2041699"/>
            <a:ext cx="1440160" cy="50405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转发规则</a:t>
            </a:r>
            <a:endParaRPr lang="zh-CN" altLang="en-US" dirty="0"/>
          </a:p>
        </p:txBody>
      </p:sp>
      <p:sp>
        <p:nvSpPr>
          <p:cNvPr id="18" name="矩形 17"/>
          <p:cNvSpPr>
            <a:spLocks noChangeArrowheads="1"/>
          </p:cNvSpPr>
          <p:nvPr/>
        </p:nvSpPr>
        <p:spPr bwMode="auto">
          <a:xfrm>
            <a:off x="363138" y="2676890"/>
            <a:ext cx="11233248" cy="1200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如果两个网络中的活跃锚用户被</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激活，会将信息在两个网络中同时转发；</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如果目标网络中的活跃锚用户被</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激活，会将信息在目标网络中转发；</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如果源网络中的活跃锚用户被</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激活，会将信息在源网络中转发。在两个网络都不活跃的用户可以将其看做普通用户，只在本来所在的网络中传播。</a:t>
            </a:r>
          </a:p>
        </p:txBody>
      </p:sp>
      <p:sp>
        <p:nvSpPr>
          <p:cNvPr id="6"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5"/>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48887969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par>
                                <p:cTn id="28" presetID="10" presetClass="entr" presetSubtype="0" fill="hold" grpId="0" nodeType="withEffect">
                                  <p:stCondLst>
                                    <p:cond delay="1000"/>
                                  </p:stCondLst>
                                  <p:iterate type="lt">
                                    <p:tmPct val="10000"/>
                                  </p:iterate>
                                  <p:childTnLst>
                                    <p:set>
                                      <p:cBhvr>
                                        <p:cTn id="29" dur="1" fill="hold">
                                          <p:stCondLst>
                                            <p:cond delay="0"/>
                                          </p:stCondLst>
                                        </p:cTn>
                                        <p:tgtEl>
                                          <p:spTgt spid="20"/>
                                        </p:tgtEl>
                                        <p:attrNameLst>
                                          <p:attrName>style.visibility</p:attrName>
                                        </p:attrNameLst>
                                      </p:cBhvr>
                                      <p:to>
                                        <p:strVal val="visible"/>
                                      </p:to>
                                    </p:set>
                                    <p:animEffect transition="in" filter="fade">
                                      <p:cBhvr>
                                        <p:cTn id="30" dur="100"/>
                                        <p:tgtEl>
                                          <p:spTgt spid="20"/>
                                        </p:tgtEl>
                                      </p:cBhvr>
                                    </p:animEffect>
                                  </p:childTnLst>
                                </p:cTn>
                              </p:par>
                            </p:childTnLst>
                          </p:cTn>
                        </p:par>
                        <p:par>
                          <p:cTn id="31" fill="hold">
                            <p:stCondLst>
                              <p:cond delay="1300"/>
                            </p:stCondLst>
                            <p:childTnLst>
                              <p:par>
                                <p:cTn id="32" presetID="16" presetClass="entr" presetSubtype="37"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arn(outVertical)">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20"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22"/>
          <p:cNvSpPr txBox="1"/>
          <p:nvPr/>
        </p:nvSpPr>
        <p:spPr>
          <a:xfrm>
            <a:off x="5135943" y="5237369"/>
            <a:ext cx="2590774" cy="748795"/>
          </a:xfrm>
          <a:prstGeom prst="rect">
            <a:avLst/>
          </a:prstGeom>
          <a:noFill/>
        </p:spPr>
        <p:txBody>
          <a:bodyPr wrap="none" rtlCol="0">
            <a:spAutoFit/>
          </a:bodyPr>
          <a:lstStyle/>
          <a:p>
            <a:pPr defTabSz="1219170"/>
            <a:r>
              <a:rPr lang="zh-CN" altLang="en-US" sz="2133" b="1" dirty="0">
                <a:solidFill>
                  <a:prstClr val="black">
                    <a:lumMod val="75000"/>
                    <a:lumOff val="25000"/>
                  </a:prst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报告人</a:t>
            </a:r>
            <a:r>
              <a:rPr lang="zh-CN" altLang="en-US" sz="2133" b="1" dirty="0" smtClean="0">
                <a:solidFill>
                  <a:prstClr val="black">
                    <a:lumMod val="75000"/>
                    <a:lumOff val="25000"/>
                  </a:prst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：王子珩</a:t>
            </a:r>
            <a:endParaRPr lang="en-US" altLang="zh-CN" sz="2133" b="1" dirty="0" smtClean="0">
              <a:solidFill>
                <a:prstClr val="black">
                  <a:lumMod val="75000"/>
                  <a:lumOff val="25000"/>
                </a:prst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defTabSz="1219170"/>
            <a:r>
              <a:rPr lang="zh-CN" altLang="en-US" sz="2133" b="1" dirty="0" smtClean="0">
                <a:solidFill>
                  <a:prstClr val="black">
                    <a:lumMod val="75000"/>
                    <a:lumOff val="25000"/>
                  </a:prst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时间：</a:t>
            </a:r>
            <a:r>
              <a:rPr lang="en-US" altLang="zh-CN" sz="2133" b="1" dirty="0" smtClean="0">
                <a:solidFill>
                  <a:prstClr val="black">
                    <a:lumMod val="75000"/>
                    <a:lumOff val="25000"/>
                  </a:prst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2019-09-19</a:t>
            </a:r>
            <a:endParaRPr lang="zh-CN" altLang="en-US" sz="2133" b="1" dirty="0">
              <a:solidFill>
                <a:prstClr val="black">
                  <a:lumMod val="75000"/>
                  <a:lumOff val="25000"/>
                </a:prst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1" name="圆角矩形 10"/>
          <p:cNvSpPr/>
          <p:nvPr/>
        </p:nvSpPr>
        <p:spPr>
          <a:xfrm>
            <a:off x="2804994" y="4394442"/>
            <a:ext cx="7253033" cy="672075"/>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prstClr val="white"/>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2" name="TextBox 25"/>
          <p:cNvSpPr txBox="1"/>
          <p:nvPr/>
        </p:nvSpPr>
        <p:spPr>
          <a:xfrm>
            <a:off x="5368103" y="4388700"/>
            <a:ext cx="2101857" cy="666786"/>
          </a:xfrm>
          <a:prstGeom prst="rect">
            <a:avLst/>
          </a:prstGeom>
          <a:noFill/>
        </p:spPr>
        <p:txBody>
          <a:bodyPr wrap="none" rtlCol="0">
            <a:spAutoFit/>
          </a:bodyPr>
          <a:lstStyle/>
          <a:p>
            <a:pPr algn="ctr" defTabSz="1219170"/>
            <a:r>
              <a:rPr lang="zh-CN" altLang="en-US" sz="3733" b="1" dirty="0" smtClean="0">
                <a:solidFill>
                  <a:prstClr val="black">
                    <a:lumMod val="65000"/>
                    <a:lumOff val="35000"/>
                  </a:prst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开题报告</a:t>
            </a:r>
            <a:endParaRPr lang="zh-CN" altLang="en-US" sz="3733" dirty="0">
              <a:solidFill>
                <a:prstClr val="black">
                  <a:lumMod val="65000"/>
                  <a:lumOff val="35000"/>
                </a:prst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nvGrpSpPr>
          <p:cNvPr id="13" name="组合 12"/>
          <p:cNvGrpSpPr/>
          <p:nvPr/>
        </p:nvGrpSpPr>
        <p:grpSpPr>
          <a:xfrm>
            <a:off x="2591083" y="4356431"/>
            <a:ext cx="960105" cy="766159"/>
            <a:chOff x="899592" y="2377261"/>
            <a:chExt cx="720079" cy="574619"/>
          </a:xfrm>
          <a:effectLst>
            <a:outerShdw blurRad="50800" dist="38100" dir="2700000" algn="tl" rotWithShape="0">
              <a:prstClr val="black">
                <a:alpha val="40000"/>
              </a:prstClr>
            </a:outerShdw>
          </a:effectLst>
        </p:grpSpPr>
        <p:sp>
          <p:nvSpPr>
            <p:cNvPr id="14" name="圆角矩形 13"/>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srgbClr val="C00000"/>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5" name="圆角矩形 14"/>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srgbClr val="C00000"/>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45" name="矩形 44"/>
          <p:cNvSpPr/>
          <p:nvPr/>
        </p:nvSpPr>
        <p:spPr>
          <a:xfrm>
            <a:off x="1426774" y="1844824"/>
            <a:ext cx="10009112" cy="1446550"/>
          </a:xfrm>
          <a:prstGeom prst="rect">
            <a:avLst/>
          </a:prstGeom>
        </p:spPr>
        <p:txBody>
          <a:bodyPr wrap="square">
            <a:spAutoFit/>
          </a:bodyPr>
          <a:lstStyle/>
          <a:p>
            <a:pPr algn="ctr"/>
            <a:r>
              <a:rPr lang="zh-CN" altLang="en-US" sz="4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动态的跨</a:t>
            </a:r>
            <a:r>
              <a:rPr lang="zh-CN" altLang="en-US" sz="4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位置社交网络的影响力最大化</a:t>
            </a:r>
            <a:r>
              <a:rPr lang="zh-CN" altLang="en-US" sz="4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问题的研究</a:t>
            </a:r>
            <a:endParaRPr lang="zh-CN" altLang="en-US" sz="4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extLst>
      <p:ext uri="{BB962C8B-B14F-4D97-AF65-F5344CB8AC3E}">
        <p14:creationId xmlns:p14="http://schemas.microsoft.com/office/powerpoint/2010/main" val="180171941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par>
                                <p:cTn id="14" presetID="63" presetClass="path" presetSubtype="0" accel="50000" decel="50000" fill="hold" nodeType="withEffect">
                                  <p:stCondLst>
                                    <p:cond delay="0"/>
                                  </p:stCondLst>
                                  <p:childTnLst>
                                    <p:animMotion origin="layout" path="M 4.44444E-6 -4.78691E-6 L 0.575 -4.78691E-6 " pathEditMode="relative" rAng="0" ptsTypes="AA">
                                      <p:cBhvr>
                                        <p:cTn id="15" dur="2000" fill="hold"/>
                                        <p:tgtEl>
                                          <p:spTgt spid="13"/>
                                        </p:tgtEl>
                                        <p:attrNameLst>
                                          <p:attrName>ppt_x</p:attrName>
                                          <p:attrName>ppt_y</p:attrName>
                                        </p:attrNameLst>
                                      </p:cBhvr>
                                      <p:rCtr x="28750" y="0"/>
                                    </p:animMotion>
                                  </p:childTnLst>
                                </p:cTn>
                              </p:par>
                              <p:par>
                                <p:cTn id="16" presetID="22" presetClass="entr" presetSubtype="8" fill="hold" grpId="0" nodeType="withEffect">
                                  <p:stCondLst>
                                    <p:cond delay="25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1750"/>
                                        <p:tgtEl>
                                          <p:spTgt spid="12"/>
                                        </p:tgtEl>
                                      </p:cBhvr>
                                    </p:animEffect>
                                  </p:childTnLst>
                                </p:cTn>
                              </p:par>
                            </p:childTnLst>
                          </p:cTn>
                        </p:par>
                        <p:par>
                          <p:cTn id="19" fill="hold">
                            <p:stCondLst>
                              <p:cond delay="2500"/>
                            </p:stCondLst>
                            <p:childTnLst>
                              <p:par>
                                <p:cTn id="20" presetID="42"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297388" y="188640"/>
            <a:ext cx="3384376"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研究方法及技术路线</a:t>
            </a: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336947" y="476672"/>
            <a:ext cx="4176464" cy="435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xtBox 13"/>
          <p:cNvSpPr txBox="1"/>
          <p:nvPr/>
        </p:nvSpPr>
        <p:spPr>
          <a:xfrm flipH="1">
            <a:off x="313683" y="665725"/>
            <a:ext cx="7956974" cy="461659"/>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a:t>
            </a:r>
            <a:r>
              <a:rPr lang="zh-CN" altLang="en-US"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跨位置社交网络的信息扩散过程进行建模</a:t>
            </a:r>
          </a:p>
        </p:txBody>
      </p:sp>
      <p:sp>
        <p:nvSpPr>
          <p:cNvPr id="12" name="矩形 11"/>
          <p:cNvSpPr>
            <a:spLocks noChangeArrowheads="1"/>
          </p:cNvSpPr>
          <p:nvPr/>
        </p:nvSpPr>
        <p:spPr bwMode="auto">
          <a:xfrm>
            <a:off x="3433291" y="1916959"/>
            <a:ext cx="4426230" cy="461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左图为初始时刻，右图为结束时刻</a:t>
            </a:r>
            <a:endPar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3" name="圆角矩形 12"/>
          <p:cNvSpPr/>
          <p:nvPr/>
        </p:nvSpPr>
        <p:spPr>
          <a:xfrm>
            <a:off x="362669" y="1216198"/>
            <a:ext cx="457555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对信息在两个网络中的扩散过程进行描述。</a:t>
            </a:r>
          </a:p>
        </p:txBody>
      </p:sp>
      <p:sp>
        <p:nvSpPr>
          <p:cNvPr id="4"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5"/>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8" name="图片 17"/>
          <p:cNvPicPr/>
          <p:nvPr/>
        </p:nvPicPr>
        <p:blipFill>
          <a:blip r:embed="rId3">
            <a:extLst>
              <a:ext uri="{28A0092B-C50C-407E-A947-70E740481C1C}">
                <a14:useLocalDpi xmlns:a14="http://schemas.microsoft.com/office/drawing/2010/main" val="0"/>
              </a:ext>
            </a:extLst>
          </a:blip>
          <a:stretch>
            <a:fillRect/>
          </a:stretch>
        </p:blipFill>
        <p:spPr>
          <a:xfrm>
            <a:off x="533680" y="2780928"/>
            <a:ext cx="4771819" cy="3602846"/>
          </a:xfrm>
          <a:prstGeom prst="rect">
            <a:avLst/>
          </a:prstGeom>
        </p:spPr>
      </p:pic>
      <p:pic>
        <p:nvPicPr>
          <p:cNvPr id="19" name="图片 18"/>
          <p:cNvPicPr/>
          <p:nvPr/>
        </p:nvPicPr>
        <p:blipFill>
          <a:blip r:embed="rId4">
            <a:extLst>
              <a:ext uri="{28A0092B-C50C-407E-A947-70E740481C1C}">
                <a14:useLocalDpi xmlns:a14="http://schemas.microsoft.com/office/drawing/2010/main" val="0"/>
              </a:ext>
            </a:extLst>
          </a:blip>
          <a:stretch>
            <a:fillRect/>
          </a:stretch>
        </p:blipFill>
        <p:spPr>
          <a:xfrm>
            <a:off x="6097587" y="2780928"/>
            <a:ext cx="4680520" cy="3602846"/>
          </a:xfrm>
          <a:prstGeom prst="rect">
            <a:avLst/>
          </a:prstGeom>
        </p:spPr>
      </p:pic>
      <p:sp>
        <p:nvSpPr>
          <p:cNvPr id="21" name="圆角矩形 20"/>
          <p:cNvSpPr/>
          <p:nvPr/>
        </p:nvSpPr>
        <p:spPr>
          <a:xfrm>
            <a:off x="362669" y="1900636"/>
            <a:ext cx="2664297" cy="50405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传播示意图</a:t>
            </a:r>
            <a:endParaRPr lang="zh-CN" altLang="en-US" dirty="0"/>
          </a:p>
        </p:txBody>
      </p:sp>
    </p:spTree>
    <p:extLst>
      <p:ext uri="{BB962C8B-B14F-4D97-AF65-F5344CB8AC3E}">
        <p14:creationId xmlns:p14="http://schemas.microsoft.com/office/powerpoint/2010/main" val="166983990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par>
                                <p:cTn id="28" presetID="10" presetClass="entr" presetSubtype="0" fill="hold" grpId="0" nodeType="withEffect">
                                  <p:stCondLst>
                                    <p:cond delay="1000"/>
                                  </p:stCondLst>
                                  <p:iterate type="lt">
                                    <p:tmPct val="10000"/>
                                  </p:iterate>
                                  <p:childTnLst>
                                    <p:set>
                                      <p:cBhvr>
                                        <p:cTn id="29" dur="1" fill="hold">
                                          <p:stCondLst>
                                            <p:cond delay="0"/>
                                          </p:stCondLst>
                                        </p:cTn>
                                        <p:tgtEl>
                                          <p:spTgt spid="20"/>
                                        </p:tgtEl>
                                        <p:attrNameLst>
                                          <p:attrName>style.visibility</p:attrName>
                                        </p:attrNameLst>
                                      </p:cBhvr>
                                      <p:to>
                                        <p:strVal val="visible"/>
                                      </p:to>
                                    </p:set>
                                    <p:animEffect transition="in" filter="fade">
                                      <p:cBhvr>
                                        <p:cTn id="30" dur="100"/>
                                        <p:tgtEl>
                                          <p:spTgt spid="20"/>
                                        </p:tgtEl>
                                      </p:cBhvr>
                                    </p:animEffect>
                                  </p:childTnLst>
                                </p:cTn>
                              </p:par>
                            </p:childTnLst>
                          </p:cTn>
                        </p:par>
                        <p:par>
                          <p:cTn id="31" fill="hold">
                            <p:stCondLst>
                              <p:cond delay="1300"/>
                            </p:stCondLst>
                            <p:childTnLst>
                              <p:par>
                                <p:cTn id="32" presetID="16" presetClass="entr" presetSubtype="37"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outVertical)">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20" grpId="0"/>
      <p:bldP spid="1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297388" y="188640"/>
            <a:ext cx="3384376"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研究方法及技术路线</a:t>
            </a: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336947" y="476672"/>
            <a:ext cx="4176464" cy="435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xtBox 13"/>
          <p:cNvSpPr txBox="1"/>
          <p:nvPr/>
        </p:nvSpPr>
        <p:spPr>
          <a:xfrm flipH="1">
            <a:off x="313683" y="665725"/>
            <a:ext cx="7956974" cy="461659"/>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a:t>
            </a:r>
            <a:r>
              <a:rPr lang="zh-CN" altLang="en-US"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跨位置社交网络的信息扩散过程进行建模</a:t>
            </a:r>
          </a:p>
        </p:txBody>
      </p:sp>
      <p:sp>
        <p:nvSpPr>
          <p:cNvPr id="13" name="圆角矩形 12"/>
          <p:cNvSpPr/>
          <p:nvPr/>
        </p:nvSpPr>
        <p:spPr>
          <a:xfrm>
            <a:off x="362669" y="1216198"/>
            <a:ext cx="457555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对信息在两个网络中的扩散过程进行描述。</a:t>
            </a:r>
          </a:p>
        </p:txBody>
      </p:sp>
      <p:sp>
        <p:nvSpPr>
          <p:cNvPr id="4"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5"/>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圆角矩形 20"/>
          <p:cNvSpPr/>
          <p:nvPr/>
        </p:nvSpPr>
        <p:spPr>
          <a:xfrm>
            <a:off x="336947" y="3248773"/>
            <a:ext cx="2134518" cy="50405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普通用户的转发</a:t>
            </a:r>
            <a:endParaRPr lang="zh-CN" altLang="en-US" dirty="0"/>
          </a:p>
        </p:txBody>
      </p:sp>
      <p:sp>
        <p:nvSpPr>
          <p:cNvPr id="17" name="圆角矩形 16"/>
          <p:cNvSpPr/>
          <p:nvPr/>
        </p:nvSpPr>
        <p:spPr>
          <a:xfrm>
            <a:off x="3446152" y="2121597"/>
            <a:ext cx="2134518" cy="50405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目标网络</a:t>
            </a:r>
            <a:endParaRPr lang="zh-CN" altLang="en-US" dirty="0"/>
          </a:p>
        </p:txBody>
      </p:sp>
      <p:sp>
        <p:nvSpPr>
          <p:cNvPr id="18" name="圆角矩形 17"/>
          <p:cNvSpPr/>
          <p:nvPr/>
        </p:nvSpPr>
        <p:spPr>
          <a:xfrm>
            <a:off x="3446152" y="4375950"/>
            <a:ext cx="2134518" cy="50405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源网络</a:t>
            </a:r>
            <a:endParaRPr lang="zh-CN" altLang="en-US" dirty="0"/>
          </a:p>
        </p:txBody>
      </p:sp>
      <p:sp>
        <p:nvSpPr>
          <p:cNvPr id="6" name="左大括号 5"/>
          <p:cNvSpPr/>
          <p:nvPr/>
        </p:nvSpPr>
        <p:spPr>
          <a:xfrm>
            <a:off x="2641203" y="2373625"/>
            <a:ext cx="583708" cy="22543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77710235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par>
                                <p:cTn id="28" presetID="10" presetClass="entr" presetSubtype="0" fill="hold" grpId="0" nodeType="withEffect">
                                  <p:stCondLst>
                                    <p:cond delay="1000"/>
                                  </p:stCondLst>
                                  <p:iterate type="lt">
                                    <p:tmPct val="10000"/>
                                  </p:iterate>
                                  <p:childTnLst>
                                    <p:set>
                                      <p:cBhvr>
                                        <p:cTn id="29" dur="1" fill="hold">
                                          <p:stCondLst>
                                            <p:cond delay="0"/>
                                          </p:stCondLst>
                                        </p:cTn>
                                        <p:tgtEl>
                                          <p:spTgt spid="20"/>
                                        </p:tgtEl>
                                        <p:attrNameLst>
                                          <p:attrName>style.visibility</p:attrName>
                                        </p:attrNameLst>
                                      </p:cBhvr>
                                      <p:to>
                                        <p:strVal val="visible"/>
                                      </p:to>
                                    </p:set>
                                    <p:animEffect transition="in" filter="fade">
                                      <p:cBhvr>
                                        <p:cTn id="30" dur="1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2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297388" y="188640"/>
            <a:ext cx="3384376"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研究方法及技术路线</a:t>
            </a: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336947" y="476672"/>
            <a:ext cx="4176464" cy="435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矩形 47"/>
          <p:cNvSpPr>
            <a:spLocks noChangeArrowheads="1"/>
          </p:cNvSpPr>
          <p:nvPr/>
        </p:nvSpPr>
        <p:spPr bwMode="auto">
          <a:xfrm>
            <a:off x="369903" y="2564904"/>
            <a:ext cx="10873208" cy="799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我们</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从</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用户历史访问兴趣，两个用户之间的签到相似性以及概率随时间的衰减三个方面来衡量目标网络中用户之间的传播概率。</a:t>
            </a:r>
          </a:p>
        </p:txBody>
      </p:sp>
      <p:sp>
        <p:nvSpPr>
          <p:cNvPr id="20" name="TextBox 13"/>
          <p:cNvSpPr txBox="1"/>
          <p:nvPr/>
        </p:nvSpPr>
        <p:spPr>
          <a:xfrm flipH="1">
            <a:off x="336947" y="966472"/>
            <a:ext cx="7956974" cy="461659"/>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a:t>
            </a:r>
            <a:r>
              <a:rPr lang="zh-CN" altLang="en-US"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跨位置社交网络的信息扩散过程进行建模</a:t>
            </a:r>
          </a:p>
        </p:txBody>
      </p:sp>
      <p:sp>
        <p:nvSpPr>
          <p:cNvPr id="2" name="圆角矩形 1"/>
          <p:cNvSpPr/>
          <p:nvPr/>
        </p:nvSpPr>
        <p:spPr>
          <a:xfrm>
            <a:off x="369903" y="1661548"/>
            <a:ext cx="7167844"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在位置社交网络（目标网络）中如何对用户之间的传播概率进行度量</a:t>
            </a:r>
          </a:p>
        </p:txBody>
      </p:sp>
    </p:spTree>
    <p:extLst>
      <p:ext uri="{BB962C8B-B14F-4D97-AF65-F5344CB8AC3E}">
        <p14:creationId xmlns:p14="http://schemas.microsoft.com/office/powerpoint/2010/main" val="342324778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900"/>
                            </p:stCondLst>
                            <p:childTnLst>
                              <p:par>
                                <p:cTn id="29" presetID="16" presetClass="entr" presetSubtype="37"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barn(outVertical)">
                                      <p:cBhvr>
                                        <p:cTn id="31" dur="500"/>
                                        <p:tgtEl>
                                          <p:spTgt spid="48"/>
                                        </p:tgtEl>
                                      </p:cBhvr>
                                    </p:animEffect>
                                  </p:childTnLst>
                                </p:cTn>
                              </p:par>
                              <p:par>
                                <p:cTn id="32" presetID="10" presetClass="entr" presetSubtype="0" fill="hold" grpId="0" nodeType="withEffect">
                                  <p:stCondLst>
                                    <p:cond delay="1000"/>
                                  </p:stCondLst>
                                  <p:iterate type="lt">
                                    <p:tmPct val="10000"/>
                                  </p:iterate>
                                  <p:childTnLst>
                                    <p:set>
                                      <p:cBhvr>
                                        <p:cTn id="33" dur="1" fill="hold">
                                          <p:stCondLst>
                                            <p:cond delay="0"/>
                                          </p:stCondLst>
                                        </p:cTn>
                                        <p:tgtEl>
                                          <p:spTgt spid="20"/>
                                        </p:tgtEl>
                                        <p:attrNameLst>
                                          <p:attrName>style.visibility</p:attrName>
                                        </p:attrNameLst>
                                      </p:cBhvr>
                                      <p:to>
                                        <p:strVal val="visible"/>
                                      </p:to>
                                    </p:set>
                                    <p:animEffect transition="in" filter="fade">
                                      <p:cBhvr>
                                        <p:cTn id="34" dur="1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48" grpId="0"/>
      <p:bldP spid="2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297388" y="188640"/>
            <a:ext cx="3384376"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研究方法及技术路线</a:t>
            </a: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336947" y="476672"/>
            <a:ext cx="4176464" cy="435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xtBox 13"/>
          <p:cNvSpPr txBox="1"/>
          <p:nvPr/>
        </p:nvSpPr>
        <p:spPr>
          <a:xfrm flipH="1">
            <a:off x="336947" y="966472"/>
            <a:ext cx="7956974" cy="461659"/>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a:t>
            </a:r>
            <a:r>
              <a:rPr lang="zh-CN" altLang="en-US"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跨位置社交网络的信息扩散过程进行建模</a:t>
            </a:r>
          </a:p>
        </p:txBody>
      </p:sp>
      <p:sp>
        <p:nvSpPr>
          <p:cNvPr id="10" name="圆角矩形 9"/>
          <p:cNvSpPr/>
          <p:nvPr/>
        </p:nvSpPr>
        <p:spPr>
          <a:xfrm>
            <a:off x="336947" y="2457308"/>
            <a:ext cx="2952328" cy="50405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用户历史访问兴趣 </a:t>
            </a:r>
            <a:r>
              <a:rPr lang="en-US" altLang="zh-CN" dirty="0" smtClean="0"/>
              <a:t>I(</a:t>
            </a:r>
            <a:r>
              <a:rPr lang="en-US" altLang="zh-CN" dirty="0" err="1" smtClean="0"/>
              <a:t>u,l</a:t>
            </a:r>
            <a:r>
              <a:rPr lang="en-US" altLang="zh-CN" dirty="0" smtClean="0"/>
              <a:t>)</a:t>
            </a:r>
            <a:endParaRPr lang="zh-CN" altLang="en-US" dirty="0"/>
          </a:p>
        </p:txBody>
      </p:sp>
      <p:sp>
        <p:nvSpPr>
          <p:cNvPr id="12" name="矩形 11"/>
          <p:cNvSpPr>
            <a:spLocks noChangeArrowheads="1"/>
          </p:cNvSpPr>
          <p:nvPr/>
        </p:nvSpPr>
        <p:spPr bwMode="auto">
          <a:xfrm>
            <a:off x="336947" y="2961364"/>
            <a:ext cx="10873208" cy="799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用户</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与待推广位置</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L</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的兴趣重合度。我们可以抽取每个用户的签到集合，并且用</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CI(u)</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表示。随后看用户的签到集合中签到类型与待推广位置的签到类型是一样的有多少个，并用</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sim(</a:t>
            </a:r>
            <a:r>
              <a:rPr lang="en-US" altLang="zh-CN" sz="2000" b="1"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u,l</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a:t>
            </a:r>
          </a:p>
        </p:txBody>
      </p:sp>
      <p:sp>
        <p:nvSpPr>
          <p:cNvPr id="13" name="圆角矩形 12"/>
          <p:cNvSpPr/>
          <p:nvPr/>
        </p:nvSpPr>
        <p:spPr>
          <a:xfrm>
            <a:off x="369903" y="1661548"/>
            <a:ext cx="7167844"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在位置社交网络（目标网络）中如何对用户之间的传播概率进行度量</a:t>
            </a:r>
          </a:p>
        </p:txBody>
      </p:sp>
      <p:sp>
        <p:nvSpPr>
          <p:cNvPr id="4"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571904773"/>
              </p:ext>
            </p:extLst>
          </p:nvPr>
        </p:nvGraphicFramePr>
        <p:xfrm>
          <a:off x="491604" y="3842903"/>
          <a:ext cx="4813895" cy="735127"/>
        </p:xfrm>
        <a:graphic>
          <a:graphicData uri="http://schemas.openxmlformats.org/presentationml/2006/ole">
            <mc:AlternateContent xmlns:mc="http://schemas.openxmlformats.org/markup-compatibility/2006">
              <mc:Choice xmlns:v="urn:schemas-microsoft-com:vml" Requires="v">
                <p:oleObj spid="_x0000_s20537" name="Equation" r:id="rId4" imgW="1930400" imgH="292100" progId="Equation.DSMT4">
                  <p:embed/>
                </p:oleObj>
              </mc:Choice>
              <mc:Fallback>
                <p:oleObj name="Equation" r:id="rId4" imgW="1930400" imgH="2921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604" y="3842903"/>
                        <a:ext cx="4813895" cy="735127"/>
                      </a:xfrm>
                      <a:prstGeom prst="rect">
                        <a:avLst/>
                      </a:prstGeom>
                      <a:noFill/>
                    </p:spPr>
                  </p:pic>
                </p:oleObj>
              </mc:Fallback>
            </mc:AlternateContent>
          </a:graphicData>
        </a:graphic>
      </p:graphicFrame>
      <p:sp>
        <p:nvSpPr>
          <p:cNvPr id="18" name="矩形 17"/>
          <p:cNvSpPr>
            <a:spLocks noChangeArrowheads="1"/>
          </p:cNvSpPr>
          <p:nvPr/>
        </p:nvSpPr>
        <p:spPr bwMode="auto">
          <a:xfrm>
            <a:off x="491604" y="4643847"/>
            <a:ext cx="10873208" cy="461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所以我们有</a:t>
            </a:r>
            <a:endPar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8" name="Rectangle 6"/>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971245775"/>
              </p:ext>
            </p:extLst>
          </p:nvPr>
        </p:nvGraphicFramePr>
        <p:xfrm>
          <a:off x="491604" y="5301005"/>
          <a:ext cx="2469224" cy="944747"/>
        </p:xfrm>
        <a:graphic>
          <a:graphicData uri="http://schemas.openxmlformats.org/presentationml/2006/ole">
            <mc:AlternateContent xmlns:mc="http://schemas.openxmlformats.org/markup-compatibility/2006">
              <mc:Choice xmlns:v="urn:schemas-microsoft-com:vml" Requires="v">
                <p:oleObj spid="_x0000_s20538" name="Equation" r:id="rId6" imgW="1091726" imgH="418918" progId="Equation.DSMT4">
                  <p:embed/>
                </p:oleObj>
              </mc:Choice>
              <mc:Fallback>
                <p:oleObj name="Equation" r:id="rId6" imgW="1091726" imgH="418918"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1604" y="5301005"/>
                        <a:ext cx="2469224" cy="944747"/>
                      </a:xfrm>
                      <a:prstGeom prst="rect">
                        <a:avLst/>
                      </a:prstGeom>
                      <a:noFill/>
                    </p:spPr>
                  </p:pic>
                </p:oleObj>
              </mc:Fallback>
            </mc:AlternateContent>
          </a:graphicData>
        </a:graphic>
      </p:graphicFrame>
    </p:spTree>
    <p:extLst>
      <p:ext uri="{BB962C8B-B14F-4D97-AF65-F5344CB8AC3E}">
        <p14:creationId xmlns:p14="http://schemas.microsoft.com/office/powerpoint/2010/main" val="404897608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par>
                                <p:cTn id="28" presetID="10" presetClass="entr" presetSubtype="0" fill="hold" grpId="0" nodeType="withEffect">
                                  <p:stCondLst>
                                    <p:cond delay="1000"/>
                                  </p:stCondLst>
                                  <p:iterate type="lt">
                                    <p:tmPct val="10000"/>
                                  </p:iterate>
                                  <p:childTnLst>
                                    <p:set>
                                      <p:cBhvr>
                                        <p:cTn id="29" dur="1" fill="hold">
                                          <p:stCondLst>
                                            <p:cond delay="0"/>
                                          </p:stCondLst>
                                        </p:cTn>
                                        <p:tgtEl>
                                          <p:spTgt spid="20"/>
                                        </p:tgtEl>
                                        <p:attrNameLst>
                                          <p:attrName>style.visibility</p:attrName>
                                        </p:attrNameLst>
                                      </p:cBhvr>
                                      <p:to>
                                        <p:strVal val="visible"/>
                                      </p:to>
                                    </p:set>
                                    <p:animEffect transition="in" filter="fade">
                                      <p:cBhvr>
                                        <p:cTn id="30" dur="100"/>
                                        <p:tgtEl>
                                          <p:spTgt spid="20"/>
                                        </p:tgtEl>
                                      </p:cBhvr>
                                    </p:animEffect>
                                  </p:childTnLst>
                                </p:cTn>
                              </p:par>
                            </p:childTnLst>
                          </p:cTn>
                        </p:par>
                        <p:par>
                          <p:cTn id="31" fill="hold">
                            <p:stCondLst>
                              <p:cond delay="1300"/>
                            </p:stCondLst>
                            <p:childTnLst>
                              <p:par>
                                <p:cTn id="32" presetID="16" presetClass="entr" presetSubtype="37"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outVertical)">
                                      <p:cBhvr>
                                        <p:cTn id="34" dur="500"/>
                                        <p:tgtEl>
                                          <p:spTgt spid="12"/>
                                        </p:tgtEl>
                                      </p:cBhvr>
                                    </p:animEffect>
                                  </p:childTnLst>
                                </p:cTn>
                              </p:par>
                            </p:childTnLst>
                          </p:cTn>
                        </p:par>
                        <p:par>
                          <p:cTn id="35" fill="hold">
                            <p:stCondLst>
                              <p:cond delay="1800"/>
                            </p:stCondLst>
                            <p:childTnLst>
                              <p:par>
                                <p:cTn id="36" presetID="16" presetClass="entr" presetSubtype="37"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barn(outVertical)">
                                      <p:cBhvr>
                                        <p:cTn id="3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20" grpId="0"/>
      <p:bldP spid="12" grpId="0"/>
      <p:bldP spid="1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297388" y="188640"/>
            <a:ext cx="3384376"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研究方法及技术路线</a:t>
            </a: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336947" y="476672"/>
            <a:ext cx="4176464" cy="435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xtBox 13"/>
          <p:cNvSpPr txBox="1"/>
          <p:nvPr/>
        </p:nvSpPr>
        <p:spPr>
          <a:xfrm flipH="1">
            <a:off x="336947" y="966472"/>
            <a:ext cx="7956974" cy="461659"/>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a:t>
            </a:r>
            <a:r>
              <a:rPr lang="zh-CN" altLang="en-US"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跨位置社交网络的信息扩散过程进行建模</a:t>
            </a:r>
          </a:p>
        </p:txBody>
      </p:sp>
      <p:sp>
        <p:nvSpPr>
          <p:cNvPr id="10" name="圆角矩形 9"/>
          <p:cNvSpPr/>
          <p:nvPr/>
        </p:nvSpPr>
        <p:spPr>
          <a:xfrm>
            <a:off x="336947" y="2457308"/>
            <a:ext cx="2952328" cy="50405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用户签到移动性 </a:t>
            </a:r>
            <a:r>
              <a:rPr lang="en-US" altLang="zh-CN" dirty="0"/>
              <a:t>M</a:t>
            </a:r>
            <a:r>
              <a:rPr lang="en-US" altLang="zh-CN" dirty="0" smtClean="0"/>
              <a:t>(</a:t>
            </a:r>
            <a:r>
              <a:rPr lang="en-US" altLang="zh-CN" dirty="0" err="1" smtClean="0"/>
              <a:t>u,l</a:t>
            </a:r>
            <a:r>
              <a:rPr lang="en-US" altLang="zh-CN" dirty="0" smtClean="0"/>
              <a:t>)</a:t>
            </a:r>
            <a:endParaRPr lang="zh-CN" altLang="en-US" dirty="0"/>
          </a:p>
        </p:txBody>
      </p:sp>
      <p:sp>
        <p:nvSpPr>
          <p:cNvPr id="12" name="矩形 11"/>
          <p:cNvSpPr>
            <a:spLocks noChangeArrowheads="1"/>
          </p:cNvSpPr>
          <p:nvPr/>
        </p:nvSpPr>
        <p:spPr bwMode="auto">
          <a:xfrm>
            <a:off x="336947" y="2961364"/>
            <a:ext cx="10873208" cy="830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用户签到移动性描述了用户位置和待推广位置的距离。</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yelp</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数据集中的用户签到移动性呈现指数型分布。因此，本文定义签到移动性为：</a:t>
            </a:r>
          </a:p>
        </p:txBody>
      </p:sp>
      <p:sp>
        <p:nvSpPr>
          <p:cNvPr id="13" name="圆角矩形 12"/>
          <p:cNvSpPr/>
          <p:nvPr/>
        </p:nvSpPr>
        <p:spPr>
          <a:xfrm>
            <a:off x="369903" y="1661548"/>
            <a:ext cx="7167844"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在位置社交网络（目标网络）中如何对用户之间的传播概率进行度量</a:t>
            </a:r>
          </a:p>
        </p:txBody>
      </p:sp>
      <p:sp>
        <p:nvSpPr>
          <p:cNvPr id="4"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411287535"/>
              </p:ext>
            </p:extLst>
          </p:nvPr>
        </p:nvGraphicFramePr>
        <p:xfrm>
          <a:off x="481635" y="3930762"/>
          <a:ext cx="2817813" cy="574675"/>
        </p:xfrm>
        <a:graphic>
          <a:graphicData uri="http://schemas.openxmlformats.org/presentationml/2006/ole">
            <mc:AlternateContent xmlns:mc="http://schemas.openxmlformats.org/markup-compatibility/2006">
              <mc:Choice xmlns:v="urn:schemas-microsoft-com:vml" Requires="v">
                <p:oleObj spid="_x0000_s26638" name="Equation" r:id="rId4" imgW="1130040" imgH="228600" progId="Equation.DSMT4">
                  <p:embed/>
                </p:oleObj>
              </mc:Choice>
              <mc:Fallback>
                <p:oleObj name="Equation" r:id="rId4" imgW="1130040" imgH="228600" progId="Equation.DSMT4">
                  <p:embed/>
                  <p:pic>
                    <p:nvPicPr>
                      <p:cNvPr id="5" name="对象 4"/>
                      <p:cNvPicPr>
                        <a:picLocks noChangeAspect="1" noChangeArrowheads="1"/>
                      </p:cNvPicPr>
                      <p:nvPr/>
                    </p:nvPicPr>
                    <p:blipFill>
                      <a:blip r:embed="rId5"/>
                      <a:srcRect/>
                      <a:stretch>
                        <a:fillRect/>
                      </a:stretch>
                    </p:blipFill>
                    <p:spPr bwMode="auto">
                      <a:xfrm>
                        <a:off x="481635" y="3930762"/>
                        <a:ext cx="2817813" cy="574675"/>
                      </a:xfrm>
                      <a:prstGeom prst="rect">
                        <a:avLst/>
                      </a:prstGeom>
                      <a:noFill/>
                    </p:spPr>
                  </p:pic>
                </p:oleObj>
              </mc:Fallback>
            </mc:AlternateContent>
          </a:graphicData>
        </a:graphic>
      </p:graphicFrame>
      <p:sp>
        <p:nvSpPr>
          <p:cNvPr id="18" name="矩形 17"/>
          <p:cNvSpPr>
            <a:spLocks noChangeArrowheads="1"/>
          </p:cNvSpPr>
          <p:nvPr/>
        </p:nvSpPr>
        <p:spPr bwMode="auto">
          <a:xfrm>
            <a:off x="491604" y="4643847"/>
            <a:ext cx="10873208" cy="43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其中</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l’</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是用户上一次签到位置，</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l</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是待推广位置</a:t>
            </a:r>
            <a:endPar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8" name="Rectangle 6"/>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991748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par>
                                <p:cTn id="28" presetID="10" presetClass="entr" presetSubtype="0" fill="hold" grpId="0" nodeType="withEffect">
                                  <p:stCondLst>
                                    <p:cond delay="1000"/>
                                  </p:stCondLst>
                                  <p:iterate type="lt">
                                    <p:tmPct val="10000"/>
                                  </p:iterate>
                                  <p:childTnLst>
                                    <p:set>
                                      <p:cBhvr>
                                        <p:cTn id="29" dur="1" fill="hold">
                                          <p:stCondLst>
                                            <p:cond delay="0"/>
                                          </p:stCondLst>
                                        </p:cTn>
                                        <p:tgtEl>
                                          <p:spTgt spid="20"/>
                                        </p:tgtEl>
                                        <p:attrNameLst>
                                          <p:attrName>style.visibility</p:attrName>
                                        </p:attrNameLst>
                                      </p:cBhvr>
                                      <p:to>
                                        <p:strVal val="visible"/>
                                      </p:to>
                                    </p:set>
                                    <p:animEffect transition="in" filter="fade">
                                      <p:cBhvr>
                                        <p:cTn id="30" dur="100"/>
                                        <p:tgtEl>
                                          <p:spTgt spid="20"/>
                                        </p:tgtEl>
                                      </p:cBhvr>
                                    </p:animEffect>
                                  </p:childTnLst>
                                </p:cTn>
                              </p:par>
                            </p:childTnLst>
                          </p:cTn>
                        </p:par>
                        <p:par>
                          <p:cTn id="31" fill="hold">
                            <p:stCondLst>
                              <p:cond delay="1300"/>
                            </p:stCondLst>
                            <p:childTnLst>
                              <p:par>
                                <p:cTn id="32" presetID="16" presetClass="entr" presetSubtype="37"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outVertical)">
                                      <p:cBhvr>
                                        <p:cTn id="34" dur="500"/>
                                        <p:tgtEl>
                                          <p:spTgt spid="12"/>
                                        </p:tgtEl>
                                      </p:cBhvr>
                                    </p:animEffect>
                                  </p:childTnLst>
                                </p:cTn>
                              </p:par>
                            </p:childTnLst>
                          </p:cTn>
                        </p:par>
                        <p:par>
                          <p:cTn id="35" fill="hold">
                            <p:stCondLst>
                              <p:cond delay="1800"/>
                            </p:stCondLst>
                            <p:childTnLst>
                              <p:par>
                                <p:cTn id="36" presetID="16" presetClass="entr" presetSubtype="37"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barn(outVertical)">
                                      <p:cBhvr>
                                        <p:cTn id="3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20" grpId="0"/>
      <p:bldP spid="12" grpId="0"/>
      <p:bldP spid="1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297388" y="188640"/>
            <a:ext cx="3384376"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研究方法及技术路线</a:t>
            </a: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336947" y="476672"/>
            <a:ext cx="4176464" cy="435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xtBox 13"/>
          <p:cNvSpPr txBox="1"/>
          <p:nvPr/>
        </p:nvSpPr>
        <p:spPr>
          <a:xfrm flipH="1">
            <a:off x="336947" y="966472"/>
            <a:ext cx="7956974" cy="461659"/>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a:t>
            </a:r>
            <a:r>
              <a:rPr lang="zh-CN" altLang="en-US"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跨位置社交网络的信息扩散过程进行建模</a:t>
            </a:r>
          </a:p>
        </p:txBody>
      </p:sp>
      <p:sp>
        <p:nvSpPr>
          <p:cNvPr id="10" name="圆角矩形 9"/>
          <p:cNvSpPr/>
          <p:nvPr/>
        </p:nvSpPr>
        <p:spPr>
          <a:xfrm>
            <a:off x="336946" y="2457308"/>
            <a:ext cx="3960441" cy="50405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用户之间签到兴趣相似性</a:t>
            </a:r>
            <a:r>
              <a:rPr lang="en-US" altLang="zh-CN" dirty="0"/>
              <a:t>sim(</a:t>
            </a:r>
            <a:r>
              <a:rPr lang="en-US" altLang="zh-CN" dirty="0" err="1"/>
              <a:t>Cu,Cv</a:t>
            </a:r>
            <a:r>
              <a:rPr lang="en-US" altLang="zh-CN" dirty="0"/>
              <a:t>)</a:t>
            </a:r>
            <a:endParaRPr lang="zh-CN" altLang="en-US" dirty="0"/>
          </a:p>
        </p:txBody>
      </p:sp>
      <p:sp>
        <p:nvSpPr>
          <p:cNvPr id="12" name="矩形 11"/>
          <p:cNvSpPr>
            <a:spLocks noChangeArrowheads="1"/>
          </p:cNvSpPr>
          <p:nvPr/>
        </p:nvSpPr>
        <p:spPr bwMode="auto">
          <a:xfrm>
            <a:off x="336947" y="2961364"/>
            <a:ext cx="10873208" cy="1169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用户在不同类型位置上签到分布的相似程度。我们用</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Cu(</a:t>
            </a:r>
            <a:r>
              <a:rPr lang="en-US" altLang="zh-CN" sz="2000" b="1"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表示用户</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在类型为</a:t>
            </a:r>
            <a:r>
              <a:rPr lang="en-US" altLang="zh-CN" sz="2000" b="1"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的位置上的签到集合，用</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m</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表示网络中位置类别的总数量。通过余弦相似度来计算两个用户之间的签到兴趣相似度：</a:t>
            </a:r>
          </a:p>
        </p:txBody>
      </p:sp>
      <p:sp>
        <p:nvSpPr>
          <p:cNvPr id="13" name="圆角矩形 12"/>
          <p:cNvSpPr/>
          <p:nvPr/>
        </p:nvSpPr>
        <p:spPr>
          <a:xfrm>
            <a:off x="369903" y="1661548"/>
            <a:ext cx="7167844"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在位置社交网络（目标网络）中如何对用户之间的传播概率进行度量</a:t>
            </a:r>
          </a:p>
        </p:txBody>
      </p:sp>
      <p:sp>
        <p:nvSpPr>
          <p:cNvPr id="4"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253677221"/>
              </p:ext>
            </p:extLst>
          </p:nvPr>
        </p:nvGraphicFramePr>
        <p:xfrm>
          <a:off x="338596" y="4261234"/>
          <a:ext cx="6330472" cy="1157437"/>
        </p:xfrm>
        <a:graphic>
          <a:graphicData uri="http://schemas.openxmlformats.org/presentationml/2006/ole">
            <mc:AlternateContent xmlns:mc="http://schemas.openxmlformats.org/markup-compatibility/2006">
              <mc:Choice xmlns:v="urn:schemas-microsoft-com:vml" Requires="v">
                <p:oleObj spid="_x0000_s21532" name="Equation" r:id="rId4" imgW="2806700" imgH="508000" progId="Equation.DSMT4">
                  <p:embed/>
                </p:oleObj>
              </mc:Choice>
              <mc:Fallback>
                <p:oleObj name="Equation" r:id="rId4" imgW="2806700" imgH="5080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596" y="4261234"/>
                        <a:ext cx="6330472" cy="1157437"/>
                      </a:xfrm>
                      <a:prstGeom prst="rect">
                        <a:avLst/>
                      </a:prstGeom>
                      <a:noFill/>
                    </p:spPr>
                  </p:pic>
                </p:oleObj>
              </mc:Fallback>
            </mc:AlternateContent>
          </a:graphicData>
        </a:graphic>
      </p:graphicFrame>
    </p:spTree>
    <p:extLst>
      <p:ext uri="{BB962C8B-B14F-4D97-AF65-F5344CB8AC3E}">
        <p14:creationId xmlns:p14="http://schemas.microsoft.com/office/powerpoint/2010/main" val="73604344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par>
                                <p:cTn id="28" presetID="10" presetClass="entr" presetSubtype="0" fill="hold" grpId="0" nodeType="withEffect">
                                  <p:stCondLst>
                                    <p:cond delay="1000"/>
                                  </p:stCondLst>
                                  <p:iterate type="lt">
                                    <p:tmPct val="10000"/>
                                  </p:iterate>
                                  <p:childTnLst>
                                    <p:set>
                                      <p:cBhvr>
                                        <p:cTn id="29" dur="1" fill="hold">
                                          <p:stCondLst>
                                            <p:cond delay="0"/>
                                          </p:stCondLst>
                                        </p:cTn>
                                        <p:tgtEl>
                                          <p:spTgt spid="20"/>
                                        </p:tgtEl>
                                        <p:attrNameLst>
                                          <p:attrName>style.visibility</p:attrName>
                                        </p:attrNameLst>
                                      </p:cBhvr>
                                      <p:to>
                                        <p:strVal val="visible"/>
                                      </p:to>
                                    </p:set>
                                    <p:animEffect transition="in" filter="fade">
                                      <p:cBhvr>
                                        <p:cTn id="30" dur="100"/>
                                        <p:tgtEl>
                                          <p:spTgt spid="20"/>
                                        </p:tgtEl>
                                      </p:cBhvr>
                                    </p:animEffect>
                                  </p:childTnLst>
                                </p:cTn>
                              </p:par>
                            </p:childTnLst>
                          </p:cTn>
                        </p:par>
                        <p:par>
                          <p:cTn id="31" fill="hold">
                            <p:stCondLst>
                              <p:cond delay="1300"/>
                            </p:stCondLst>
                            <p:childTnLst>
                              <p:par>
                                <p:cTn id="32" presetID="16" presetClass="entr" presetSubtype="37"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outVertical)">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20" grpId="0"/>
      <p:bldP spid="1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297388" y="188640"/>
            <a:ext cx="3384376"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研究方法及技术路线</a:t>
            </a: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336947" y="476672"/>
            <a:ext cx="4176464" cy="435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xtBox 13"/>
          <p:cNvSpPr txBox="1"/>
          <p:nvPr/>
        </p:nvSpPr>
        <p:spPr>
          <a:xfrm flipH="1">
            <a:off x="336947" y="966472"/>
            <a:ext cx="7956974" cy="461659"/>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a:t>
            </a:r>
            <a:r>
              <a:rPr lang="zh-CN" altLang="en-US"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跨位置社交网络的信息扩散过程进行建模</a:t>
            </a:r>
          </a:p>
        </p:txBody>
      </p:sp>
      <p:sp>
        <p:nvSpPr>
          <p:cNvPr id="10" name="圆角矩形 9"/>
          <p:cNvSpPr/>
          <p:nvPr/>
        </p:nvSpPr>
        <p:spPr>
          <a:xfrm>
            <a:off x="336946" y="2457308"/>
            <a:ext cx="2664297" cy="50405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概率随时间的衰减</a:t>
            </a:r>
            <a:endParaRPr lang="zh-CN" altLang="en-US" dirty="0"/>
          </a:p>
        </p:txBody>
      </p:sp>
      <p:sp>
        <p:nvSpPr>
          <p:cNvPr id="12" name="矩形 11"/>
          <p:cNvSpPr>
            <a:spLocks noChangeArrowheads="1"/>
          </p:cNvSpPr>
          <p:nvPr/>
        </p:nvSpPr>
        <p:spPr bwMode="auto">
          <a:xfrm>
            <a:off x="336947" y="2961364"/>
            <a:ext cx="10873208" cy="830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随着传播的进行，每一步的概率都应该有所衰减</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。我们通过</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设置衰减函数 </a:t>
            </a: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来</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描述概率随时间的衰减。</a:t>
            </a:r>
          </a:p>
        </p:txBody>
      </p:sp>
      <p:sp>
        <p:nvSpPr>
          <p:cNvPr id="13" name="圆角矩形 12"/>
          <p:cNvSpPr/>
          <p:nvPr/>
        </p:nvSpPr>
        <p:spPr>
          <a:xfrm>
            <a:off x="369903" y="1661548"/>
            <a:ext cx="7167844"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在位置社交网络（目标网络）中如何对用户之间的传播概率进行度量</a:t>
            </a:r>
          </a:p>
        </p:txBody>
      </p:sp>
      <p:sp>
        <p:nvSpPr>
          <p:cNvPr id="4"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206210044"/>
              </p:ext>
            </p:extLst>
          </p:nvPr>
        </p:nvGraphicFramePr>
        <p:xfrm>
          <a:off x="8761883" y="2893729"/>
          <a:ext cx="1437499" cy="522727"/>
        </p:xfrm>
        <a:graphic>
          <a:graphicData uri="http://schemas.openxmlformats.org/presentationml/2006/ole">
            <mc:AlternateContent xmlns:mc="http://schemas.openxmlformats.org/markup-compatibility/2006">
              <mc:Choice xmlns:v="urn:schemas-microsoft-com:vml" Requires="v">
                <p:oleObj spid="_x0000_s22589" name="Equation" r:id="rId4" imgW="622030" imgH="228501" progId="Equation.DSMT4">
                  <p:embed/>
                </p:oleObj>
              </mc:Choice>
              <mc:Fallback>
                <p:oleObj name="Equation" r:id="rId4" imgW="622030" imgH="228501"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1883" y="2893729"/>
                        <a:ext cx="1437499" cy="522727"/>
                      </a:xfrm>
                      <a:prstGeom prst="rect">
                        <a:avLst/>
                      </a:prstGeom>
                      <a:noFill/>
                    </p:spPr>
                  </p:pic>
                </p:oleObj>
              </mc:Fallback>
            </mc:AlternateContent>
          </a:graphicData>
        </a:graphic>
      </p:graphicFrame>
      <p:sp>
        <p:nvSpPr>
          <p:cNvPr id="17" name="矩形 16"/>
          <p:cNvSpPr>
            <a:spLocks noChangeArrowheads="1"/>
          </p:cNvSpPr>
          <p:nvPr/>
        </p:nvSpPr>
        <p:spPr bwMode="auto">
          <a:xfrm>
            <a:off x="372571" y="4484638"/>
            <a:ext cx="10873208" cy="43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所以在位置社交网络中用户之间的概率度量可以表示为</a:t>
            </a:r>
          </a:p>
        </p:txBody>
      </p:sp>
      <p:sp>
        <p:nvSpPr>
          <p:cNvPr id="7" name="Rectangle 4"/>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006878521"/>
              </p:ext>
            </p:extLst>
          </p:nvPr>
        </p:nvGraphicFramePr>
        <p:xfrm>
          <a:off x="413038" y="5159511"/>
          <a:ext cx="6738938" cy="573087"/>
        </p:xfrm>
        <a:graphic>
          <a:graphicData uri="http://schemas.openxmlformats.org/presentationml/2006/ole">
            <mc:AlternateContent xmlns:mc="http://schemas.openxmlformats.org/markup-compatibility/2006">
              <mc:Choice xmlns:v="urn:schemas-microsoft-com:vml" Requires="v">
                <p:oleObj spid="_x0000_s22590" name="Equation" r:id="rId6" imgW="2692080" imgH="228600" progId="Equation.DSMT4">
                  <p:embed/>
                </p:oleObj>
              </mc:Choice>
              <mc:Fallback>
                <p:oleObj name="Equation" r:id="rId6" imgW="2692080" imgH="228600" progId="Equation.DSMT4">
                  <p:embed/>
                  <p:pic>
                    <p:nvPicPr>
                      <p:cNvPr id="0" name="Object 3"/>
                      <p:cNvPicPr>
                        <a:picLocks noChangeAspect="1" noChangeArrowheads="1"/>
                      </p:cNvPicPr>
                      <p:nvPr/>
                    </p:nvPicPr>
                    <p:blipFill>
                      <a:blip r:embed="rId7"/>
                      <a:srcRect/>
                      <a:stretch>
                        <a:fillRect/>
                      </a:stretch>
                    </p:blipFill>
                    <p:spPr bwMode="auto">
                      <a:xfrm>
                        <a:off x="413038" y="5159511"/>
                        <a:ext cx="6738938" cy="573087"/>
                      </a:xfrm>
                      <a:prstGeom prst="rect">
                        <a:avLst/>
                      </a:prstGeom>
                      <a:noFill/>
                    </p:spPr>
                  </p:pic>
                </p:oleObj>
              </mc:Fallback>
            </mc:AlternateContent>
          </a:graphicData>
        </a:graphic>
      </p:graphicFrame>
    </p:spTree>
    <p:extLst>
      <p:ext uri="{BB962C8B-B14F-4D97-AF65-F5344CB8AC3E}">
        <p14:creationId xmlns:p14="http://schemas.microsoft.com/office/powerpoint/2010/main" val="65442518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par>
                                <p:cTn id="28" presetID="10" presetClass="entr" presetSubtype="0" fill="hold" grpId="0" nodeType="withEffect">
                                  <p:stCondLst>
                                    <p:cond delay="1000"/>
                                  </p:stCondLst>
                                  <p:iterate type="lt">
                                    <p:tmPct val="10000"/>
                                  </p:iterate>
                                  <p:childTnLst>
                                    <p:set>
                                      <p:cBhvr>
                                        <p:cTn id="29" dur="1" fill="hold">
                                          <p:stCondLst>
                                            <p:cond delay="0"/>
                                          </p:stCondLst>
                                        </p:cTn>
                                        <p:tgtEl>
                                          <p:spTgt spid="20"/>
                                        </p:tgtEl>
                                        <p:attrNameLst>
                                          <p:attrName>style.visibility</p:attrName>
                                        </p:attrNameLst>
                                      </p:cBhvr>
                                      <p:to>
                                        <p:strVal val="visible"/>
                                      </p:to>
                                    </p:set>
                                    <p:animEffect transition="in" filter="fade">
                                      <p:cBhvr>
                                        <p:cTn id="30" dur="100"/>
                                        <p:tgtEl>
                                          <p:spTgt spid="20"/>
                                        </p:tgtEl>
                                      </p:cBhvr>
                                    </p:animEffect>
                                  </p:childTnLst>
                                </p:cTn>
                              </p:par>
                            </p:childTnLst>
                          </p:cTn>
                        </p:par>
                        <p:par>
                          <p:cTn id="31" fill="hold">
                            <p:stCondLst>
                              <p:cond delay="1300"/>
                            </p:stCondLst>
                            <p:childTnLst>
                              <p:par>
                                <p:cTn id="32" presetID="16" presetClass="entr" presetSubtype="37"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outVertical)">
                                      <p:cBhvr>
                                        <p:cTn id="34" dur="500"/>
                                        <p:tgtEl>
                                          <p:spTgt spid="12"/>
                                        </p:tgtEl>
                                      </p:cBhvr>
                                    </p:animEffect>
                                  </p:childTnLst>
                                </p:cTn>
                              </p:par>
                            </p:childTnLst>
                          </p:cTn>
                        </p:par>
                        <p:par>
                          <p:cTn id="35" fill="hold">
                            <p:stCondLst>
                              <p:cond delay="1800"/>
                            </p:stCondLst>
                            <p:childTnLst>
                              <p:par>
                                <p:cTn id="36" presetID="16" presetClass="entr" presetSubtype="37"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barn(outVertical)">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20" grpId="0"/>
      <p:bldP spid="12" grpId="0"/>
      <p:bldP spid="1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297388" y="188640"/>
            <a:ext cx="3384376"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研究方法及技术路线</a:t>
            </a: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336947" y="476672"/>
            <a:ext cx="4176464" cy="435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xtBox 13"/>
          <p:cNvSpPr txBox="1"/>
          <p:nvPr/>
        </p:nvSpPr>
        <p:spPr>
          <a:xfrm flipH="1">
            <a:off x="336947" y="966472"/>
            <a:ext cx="7956974" cy="461659"/>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a:t>
            </a:r>
            <a:r>
              <a:rPr lang="zh-CN" altLang="en-US"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跨位置社交网络的信息扩散过程进行建模</a:t>
            </a:r>
          </a:p>
        </p:txBody>
      </p:sp>
      <p:sp>
        <p:nvSpPr>
          <p:cNvPr id="12" name="矩形 11"/>
          <p:cNvSpPr>
            <a:spLocks noChangeArrowheads="1"/>
          </p:cNvSpPr>
          <p:nvPr/>
        </p:nvSpPr>
        <p:spPr bwMode="auto">
          <a:xfrm>
            <a:off x="336947" y="2961364"/>
            <a:ext cx="10873208" cy="799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我们使用</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N</a:t>
            </a:r>
            <a:r>
              <a:rPr lang="en-US" altLang="zh-CN" sz="2000" b="1" baseline="-25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in</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表示节点</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 </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的入邻居数量。在源网络中的节点间的传播概率可以表示为：</a:t>
            </a: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endPar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3" name="圆角矩形 12"/>
          <p:cNvSpPr/>
          <p:nvPr/>
        </p:nvSpPr>
        <p:spPr>
          <a:xfrm>
            <a:off x="369903" y="1661548"/>
            <a:ext cx="6447764"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在社交网络（源网络）中如何对用户之间的传播概率进行</a:t>
            </a:r>
            <a:r>
              <a:rPr lang="zh-CN" altLang="en-US" dirty="0" smtClean="0"/>
              <a:t>度量</a:t>
            </a:r>
            <a:endParaRPr lang="zh-CN" altLang="en-US" dirty="0"/>
          </a:p>
        </p:txBody>
      </p:sp>
      <p:sp>
        <p:nvSpPr>
          <p:cNvPr id="4"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矩形 16"/>
          <p:cNvSpPr>
            <a:spLocks noChangeArrowheads="1"/>
          </p:cNvSpPr>
          <p:nvPr/>
        </p:nvSpPr>
        <p:spPr bwMode="auto">
          <a:xfrm>
            <a:off x="369903" y="4894446"/>
            <a:ext cx="10873208" cy="799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选择入度分之一和一个衰减函数相乘作为源网络中用户之间的传播概率是基于以下两点。第一点是源网络中可以利用的信息较少；第二点是入度分之一也是个非常普遍常用的概率衡量方法。</a:t>
            </a:r>
          </a:p>
        </p:txBody>
      </p:sp>
      <p:sp>
        <p:nvSpPr>
          <p:cNvPr id="7" name="Rectangle 4"/>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5"/>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2388232561"/>
              </p:ext>
            </p:extLst>
          </p:nvPr>
        </p:nvGraphicFramePr>
        <p:xfrm>
          <a:off x="369903" y="3673936"/>
          <a:ext cx="1747234" cy="668060"/>
        </p:xfrm>
        <a:graphic>
          <a:graphicData uri="http://schemas.openxmlformats.org/presentationml/2006/ole">
            <mc:AlternateContent xmlns:mc="http://schemas.openxmlformats.org/markup-compatibility/2006">
              <mc:Choice xmlns:v="urn:schemas-microsoft-com:vml" Requires="v">
                <p:oleObj spid="_x0000_s23581" name="Equation" r:id="rId4" imgW="888614" imgH="342751" progId="Equation.DSMT4">
                  <p:embed/>
                </p:oleObj>
              </mc:Choice>
              <mc:Fallback>
                <p:oleObj name="Equation" r:id="rId4" imgW="888614" imgH="342751"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903" y="3673936"/>
                        <a:ext cx="1747234" cy="668060"/>
                      </a:xfrm>
                      <a:prstGeom prst="rect">
                        <a:avLst/>
                      </a:prstGeom>
                      <a:noFill/>
                    </p:spPr>
                  </p:pic>
                </p:oleObj>
              </mc:Fallback>
            </mc:AlternateContent>
          </a:graphicData>
        </a:graphic>
      </p:graphicFrame>
    </p:spTree>
    <p:extLst>
      <p:ext uri="{BB962C8B-B14F-4D97-AF65-F5344CB8AC3E}">
        <p14:creationId xmlns:p14="http://schemas.microsoft.com/office/powerpoint/2010/main" val="398378360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par>
                                <p:cTn id="28" presetID="10" presetClass="entr" presetSubtype="0" fill="hold" grpId="0" nodeType="withEffect">
                                  <p:stCondLst>
                                    <p:cond delay="1000"/>
                                  </p:stCondLst>
                                  <p:iterate type="lt">
                                    <p:tmPct val="10000"/>
                                  </p:iterate>
                                  <p:childTnLst>
                                    <p:set>
                                      <p:cBhvr>
                                        <p:cTn id="29" dur="1" fill="hold">
                                          <p:stCondLst>
                                            <p:cond delay="0"/>
                                          </p:stCondLst>
                                        </p:cTn>
                                        <p:tgtEl>
                                          <p:spTgt spid="20"/>
                                        </p:tgtEl>
                                        <p:attrNameLst>
                                          <p:attrName>style.visibility</p:attrName>
                                        </p:attrNameLst>
                                      </p:cBhvr>
                                      <p:to>
                                        <p:strVal val="visible"/>
                                      </p:to>
                                    </p:set>
                                    <p:animEffect transition="in" filter="fade">
                                      <p:cBhvr>
                                        <p:cTn id="30" dur="100"/>
                                        <p:tgtEl>
                                          <p:spTgt spid="20"/>
                                        </p:tgtEl>
                                      </p:cBhvr>
                                    </p:animEffect>
                                  </p:childTnLst>
                                </p:cTn>
                              </p:par>
                            </p:childTnLst>
                          </p:cTn>
                        </p:par>
                        <p:par>
                          <p:cTn id="31" fill="hold">
                            <p:stCondLst>
                              <p:cond delay="1300"/>
                            </p:stCondLst>
                            <p:childTnLst>
                              <p:par>
                                <p:cTn id="32" presetID="16" presetClass="entr" presetSubtype="37"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outVertical)">
                                      <p:cBhvr>
                                        <p:cTn id="34" dur="500"/>
                                        <p:tgtEl>
                                          <p:spTgt spid="12"/>
                                        </p:tgtEl>
                                      </p:cBhvr>
                                    </p:animEffect>
                                  </p:childTnLst>
                                </p:cTn>
                              </p:par>
                            </p:childTnLst>
                          </p:cTn>
                        </p:par>
                        <p:par>
                          <p:cTn id="35" fill="hold">
                            <p:stCondLst>
                              <p:cond delay="1800"/>
                            </p:stCondLst>
                            <p:childTnLst>
                              <p:par>
                                <p:cTn id="36" presetID="16" presetClass="entr" presetSubtype="37"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barn(outVertical)">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20" grpId="0"/>
      <p:bldP spid="12" grpId="0"/>
      <p:bldP spid="1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297388" y="188640"/>
            <a:ext cx="3384376"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研究方法及技术路线</a:t>
            </a: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336947" y="476672"/>
            <a:ext cx="4176464" cy="435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矩形 47"/>
          <p:cNvSpPr>
            <a:spLocks noChangeArrowheads="1"/>
          </p:cNvSpPr>
          <p:nvPr/>
        </p:nvSpPr>
        <p:spPr bwMode="auto">
          <a:xfrm>
            <a:off x="336947" y="1556792"/>
            <a:ext cx="10873208" cy="461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对传播过程进行定义</a:t>
            </a:r>
            <a:endPar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0" name="TextBox 13"/>
          <p:cNvSpPr txBox="1"/>
          <p:nvPr/>
        </p:nvSpPr>
        <p:spPr>
          <a:xfrm flipH="1">
            <a:off x="336947" y="966472"/>
            <a:ext cx="7956974" cy="461659"/>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a:t>
            </a:r>
            <a:r>
              <a:rPr lang="zh-CN" altLang="en-US"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跨位置社交网络的信息扩散过程进行建模</a:t>
            </a:r>
          </a:p>
        </p:txBody>
      </p:sp>
      <p:sp>
        <p:nvSpPr>
          <p:cNvPr id="2" name="圆角矩形 1"/>
          <p:cNvSpPr/>
          <p:nvPr/>
        </p:nvSpPr>
        <p:spPr>
          <a:xfrm>
            <a:off x="480963" y="2256222"/>
            <a:ext cx="136815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定义</a:t>
            </a:r>
            <a:r>
              <a:rPr lang="en-US" altLang="zh-CN" dirty="0"/>
              <a:t>2</a:t>
            </a:r>
            <a:endParaRPr lang="zh-CN" altLang="en-US" dirty="0"/>
          </a:p>
        </p:txBody>
      </p:sp>
      <p:sp>
        <p:nvSpPr>
          <p:cNvPr id="9" name="Rectangle 8"/>
          <p:cNvSpPr>
            <a:spLocks noChangeArrowheads="1"/>
          </p:cNvSpPr>
          <p:nvPr/>
        </p:nvSpPr>
        <p:spPr bwMode="auto">
          <a:xfrm>
            <a:off x="336947" y="3044184"/>
            <a:ext cx="1049007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268288" eaLnBrk="0" fontAlgn="base" hangingPunct="0">
              <a:spcBef>
                <a:spcPct val="0"/>
              </a:spcBef>
              <a:spcAft>
                <a:spcPct val="0"/>
              </a:spcAft>
            </a:pPr>
            <a:r>
              <a:rPr kumimoji="0" lang="zh-CN"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跨位置社交网络的传播</a:t>
            </a:r>
            <a:r>
              <a:rPr kumimoji="0" lang="zh-CN" altLang="zh-CN"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：给定一个位置社交网络</a:t>
            </a:r>
            <a:r>
              <a:rPr kumimoji="0" lang="en-US" altLang="zh-CN"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G</a:t>
            </a:r>
            <a:r>
              <a:rPr kumimoji="0" lang="en-US" altLang="zh-CN" sz="200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T</a:t>
            </a:r>
            <a:r>
              <a:rPr kumimoji="0" lang="en-US" altLang="zh-CN"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=(V</a:t>
            </a:r>
            <a:r>
              <a:rPr kumimoji="0" lang="en-US" altLang="zh-CN" sz="200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T</a:t>
            </a:r>
            <a:r>
              <a:rPr kumimoji="0" lang="en-US" altLang="zh-CN"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,E</a:t>
            </a:r>
            <a:r>
              <a:rPr kumimoji="0" lang="en-US" altLang="zh-CN" sz="200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TU</a:t>
            </a:r>
            <a:r>
              <a:rPr kumimoji="0" lang="en-US" altLang="zh-CN"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,E</a:t>
            </a:r>
            <a:r>
              <a:rPr kumimoji="0" lang="en-US" altLang="zh-CN" sz="200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TL</a:t>
            </a:r>
            <a:r>
              <a:rPr kumimoji="0" lang="en-US" altLang="zh-CN"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，一个社交网络</a:t>
            </a:r>
            <a:r>
              <a:rPr kumimoji="0" lang="en-US" altLang="zh-CN"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G</a:t>
            </a:r>
            <a:r>
              <a:rPr kumimoji="0" lang="en-US" altLang="zh-CN" sz="200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S</a:t>
            </a:r>
            <a:r>
              <a:rPr kumimoji="0" lang="en-US" altLang="zh-CN"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=(V</a:t>
            </a:r>
            <a:r>
              <a:rPr kumimoji="0" lang="en-US" altLang="zh-CN" sz="200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S</a:t>
            </a:r>
            <a:r>
              <a:rPr kumimoji="0" lang="en-US" altLang="zh-CN"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,E</a:t>
            </a:r>
            <a:r>
              <a:rPr kumimoji="0" lang="en-US" altLang="zh-CN" sz="2000" i="0" u="none" strike="noStrike" cap="none" normalizeH="0" baseline="-3000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S</a:t>
            </a:r>
            <a:r>
              <a:rPr kumimoji="0" lang="en-US" altLang="zh-CN"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，种子集合</a:t>
            </a:r>
            <a:r>
              <a:rPr kumimoji="0" lang="en-US" altLang="zh-CN"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S∈Vs</a:t>
            </a:r>
            <a:r>
              <a:rPr kumimoji="0" lang="zh-CN" altLang="en-US"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，一个查询区域</a:t>
            </a:r>
            <a:r>
              <a:rPr kumimoji="0" lang="en-US" altLang="zh-CN"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q</a:t>
            </a:r>
            <a:r>
              <a:rPr kumimoji="0" lang="zh-CN" altLang="en-US"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，对于任意的</a:t>
            </a:r>
            <a:r>
              <a:rPr kumimoji="0" lang="en-US" altLang="zh-CN" sz="2000" i="0" u="none" strike="noStrike" cap="none" normalizeH="0" baseline="0" dirty="0" err="1"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s∈S</a:t>
            </a:r>
            <a:r>
              <a:rPr kumimoji="0" lang="zh-CN" altLang="en-US"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s</a:t>
            </a:r>
            <a:r>
              <a:rPr kumimoji="0" lang="zh-CN" altLang="en-US"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在</a:t>
            </a:r>
            <a:r>
              <a:rPr kumimoji="0" lang="en-US" altLang="zh-CN"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0</a:t>
            </a:r>
            <a:r>
              <a:rPr kumimoji="0" lang="zh-CN" altLang="en-US"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时刻开始传播。如果用户</a:t>
            </a:r>
            <a:r>
              <a:rPr kumimoji="0" lang="en-US" altLang="zh-CN"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u</a:t>
            </a:r>
            <a:r>
              <a:rPr kumimoji="0" lang="zh-CN" altLang="en-US"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在</a:t>
            </a:r>
            <a:r>
              <a:rPr kumimoji="0" lang="en-US" altLang="zh-CN"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t</a:t>
            </a:r>
            <a:r>
              <a:rPr kumimoji="0" lang="zh-CN" altLang="en-US"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时刻被激活，它会在</a:t>
            </a:r>
            <a:r>
              <a:rPr kumimoji="0" lang="en-US" altLang="zh-CN"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t+1</a:t>
            </a:r>
            <a:r>
              <a:rPr kumimoji="0" lang="zh-CN" altLang="en-US"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时刻以概率</a:t>
            </a:r>
            <a:r>
              <a:rPr kumimoji="0" lang="en-US" altLang="zh-CN"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000" i="0" u="none" strike="noStrike" cap="none" normalizeH="0" baseline="0" dirty="0" err="1"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u,v</a:t>
            </a:r>
            <a:r>
              <a:rPr kumimoji="0" lang="en-US" altLang="zh-CN"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去尝试激活它的未激活邻居</a:t>
            </a:r>
            <a:r>
              <a:rPr kumimoji="0" lang="en-US" altLang="zh-CN"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v</a:t>
            </a:r>
            <a:r>
              <a:rPr kumimoji="0" lang="zh-CN" altLang="en-US"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，如果用户</a:t>
            </a:r>
            <a:r>
              <a:rPr kumimoji="0" lang="en-US" altLang="zh-CN"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u</a:t>
            </a:r>
            <a:r>
              <a:rPr kumimoji="0" lang="zh-CN" altLang="en-US"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是锚用户，则用户</a:t>
            </a:r>
            <a:r>
              <a:rPr kumimoji="0" lang="en-US" altLang="zh-CN"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u’</a:t>
            </a:r>
            <a:r>
              <a:rPr kumimoji="0" lang="zh-CN" altLang="en-US"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（与</a:t>
            </a:r>
            <a:r>
              <a:rPr kumimoji="0" lang="en-US" altLang="zh-CN"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u</a:t>
            </a:r>
            <a:r>
              <a:rPr kumimoji="0" lang="zh-CN" altLang="en-US"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通过锚链接相连）会以一个概率在</a:t>
            </a:r>
            <a:r>
              <a:rPr kumimoji="0" lang="en-US" altLang="zh-CN"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t</a:t>
            </a:r>
            <a:r>
              <a:rPr kumimoji="0" lang="zh-CN" altLang="en-US"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时刻被激活激活的过程是独立的，并且只有一次机会。当目标网络中没有用户可以被</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激并且会在网络</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Gs</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中在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时刻以概率</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u’,v</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去尝试激活它的未激活邻居</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v</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。尝试活</a:t>
            </a:r>
            <a:r>
              <a:rPr kumimoji="0" lang="zh-CN" altLang="en-US"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的时候传播停止。种子集合</a:t>
            </a:r>
            <a:r>
              <a:rPr kumimoji="0" lang="en-US" altLang="zh-CN"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S</a:t>
            </a:r>
            <a:r>
              <a:rPr kumimoji="0" lang="zh-CN" altLang="en-US"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的传播范围</a:t>
            </a:r>
            <a:endParaRPr kumimoji="0" lang="zh-CN" altLang="en-US"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pic>
        <p:nvPicPr>
          <p:cNvPr id="17429"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57200"/>
            <a:ext cx="3429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557964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900"/>
                            </p:stCondLst>
                            <p:childTnLst>
                              <p:par>
                                <p:cTn id="29" presetID="16" presetClass="entr" presetSubtype="37"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barn(outVertical)">
                                      <p:cBhvr>
                                        <p:cTn id="31" dur="500"/>
                                        <p:tgtEl>
                                          <p:spTgt spid="48"/>
                                        </p:tgtEl>
                                      </p:cBhvr>
                                    </p:animEffect>
                                  </p:childTnLst>
                                </p:cTn>
                              </p:par>
                              <p:par>
                                <p:cTn id="32" presetID="10" presetClass="entr" presetSubtype="0" fill="hold" grpId="0" nodeType="withEffect">
                                  <p:stCondLst>
                                    <p:cond delay="1000"/>
                                  </p:stCondLst>
                                  <p:iterate type="lt">
                                    <p:tmPct val="10000"/>
                                  </p:iterate>
                                  <p:childTnLst>
                                    <p:set>
                                      <p:cBhvr>
                                        <p:cTn id="33" dur="1" fill="hold">
                                          <p:stCondLst>
                                            <p:cond delay="0"/>
                                          </p:stCondLst>
                                        </p:cTn>
                                        <p:tgtEl>
                                          <p:spTgt spid="20"/>
                                        </p:tgtEl>
                                        <p:attrNameLst>
                                          <p:attrName>style.visibility</p:attrName>
                                        </p:attrNameLst>
                                      </p:cBhvr>
                                      <p:to>
                                        <p:strVal val="visible"/>
                                      </p:to>
                                    </p:set>
                                    <p:animEffect transition="in" filter="fade">
                                      <p:cBhvr>
                                        <p:cTn id="34" dur="1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48" grpId="0"/>
      <p:bldP spid="20"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336947" y="419473"/>
            <a:ext cx="4248472" cy="61554"/>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矩形 47"/>
          <p:cNvSpPr>
            <a:spLocks noChangeArrowheads="1"/>
          </p:cNvSpPr>
          <p:nvPr/>
        </p:nvSpPr>
        <p:spPr bwMode="auto">
          <a:xfrm>
            <a:off x="336947" y="1540284"/>
            <a:ext cx="10873208" cy="43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首先对我们要研究的问题进行定义</a:t>
            </a:r>
            <a:endPar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0" name="TextBox 13"/>
          <p:cNvSpPr txBox="1"/>
          <p:nvPr/>
        </p:nvSpPr>
        <p:spPr>
          <a:xfrm flipH="1">
            <a:off x="336947" y="966472"/>
            <a:ext cx="7956974" cy="461659"/>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a:t>
            </a:r>
            <a:r>
              <a:rPr lang="zh-CN" altLang="en-US"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a:t>
            </a:r>
            <a:r>
              <a:rPr lang="zh-CN" altLang="en-US"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时空动态的社交网络的信息扩散过程进行建模</a:t>
            </a:r>
          </a:p>
        </p:txBody>
      </p:sp>
      <p:sp>
        <p:nvSpPr>
          <p:cNvPr id="9" name="圆角矩形 8"/>
          <p:cNvSpPr/>
          <p:nvPr/>
        </p:nvSpPr>
        <p:spPr>
          <a:xfrm>
            <a:off x="480963" y="2256222"/>
            <a:ext cx="136815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定义</a:t>
            </a:r>
            <a:r>
              <a:rPr lang="en-US" altLang="zh-CN" dirty="0"/>
              <a:t>3</a:t>
            </a:r>
            <a:endParaRPr lang="zh-CN" altLang="en-US" dirty="0"/>
          </a:p>
        </p:txBody>
      </p:sp>
      <p:sp>
        <p:nvSpPr>
          <p:cNvPr id="10" name="矩形 9"/>
          <p:cNvSpPr>
            <a:spLocks noChangeArrowheads="1"/>
          </p:cNvSpPr>
          <p:nvPr/>
        </p:nvSpPr>
        <p:spPr bwMode="auto">
          <a:xfrm>
            <a:off x="480963" y="3034261"/>
            <a:ext cx="10873208" cy="1323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zh-CN" sz="2000" b="1" dirty="0"/>
              <a:t>跨位置社交网络的动态影响力最大化</a:t>
            </a:r>
            <a:r>
              <a:rPr lang="zh-CN" altLang="zh-CN" sz="2000" b="1" dirty="0" smtClean="0"/>
              <a:t>问题</a:t>
            </a:r>
            <a:r>
              <a:rPr lang="zh-CN" altLang="zh-CN" sz="2000" dirty="0" smtClean="0"/>
              <a:t>：</a:t>
            </a:r>
            <a:r>
              <a:rPr lang="zh-CN" altLang="zh-CN" sz="2000" dirty="0"/>
              <a:t>在初始时刻</a:t>
            </a:r>
            <a:r>
              <a:rPr lang="en-US" altLang="zh-CN" sz="2000" dirty="0"/>
              <a:t>T=0</a:t>
            </a:r>
            <a:r>
              <a:rPr lang="zh-CN" altLang="zh-CN" sz="2000" dirty="0"/>
              <a:t>，有源网络</a:t>
            </a:r>
            <a:r>
              <a:rPr lang="en-US" altLang="zh-CN" sz="2000" dirty="0"/>
              <a:t>G</a:t>
            </a:r>
            <a:r>
              <a:rPr lang="en-US" altLang="zh-CN" sz="2000" baseline="-25000" dirty="0"/>
              <a:t>S</a:t>
            </a:r>
            <a:r>
              <a:rPr lang="en-US" altLang="zh-CN" sz="2000" baseline="30000" dirty="0"/>
              <a:t>0</a:t>
            </a:r>
            <a:r>
              <a:rPr lang="en-US" altLang="zh-CN" sz="2000" dirty="0"/>
              <a:t>=(V</a:t>
            </a:r>
            <a:r>
              <a:rPr lang="en-US" altLang="zh-CN" sz="2000" baseline="-25000" dirty="0"/>
              <a:t>S</a:t>
            </a:r>
            <a:r>
              <a:rPr lang="en-US" altLang="zh-CN" sz="2000" baseline="30000" dirty="0"/>
              <a:t>0</a:t>
            </a:r>
            <a:r>
              <a:rPr lang="en-US" altLang="zh-CN" sz="2000" dirty="0"/>
              <a:t>, E</a:t>
            </a:r>
            <a:r>
              <a:rPr lang="en-US" altLang="zh-CN" sz="2000" baseline="-25000" dirty="0"/>
              <a:t>S</a:t>
            </a:r>
            <a:r>
              <a:rPr lang="en-US" altLang="zh-CN" sz="2000" baseline="30000" dirty="0"/>
              <a:t>0</a:t>
            </a:r>
            <a:r>
              <a:rPr lang="en-US" altLang="zh-CN" sz="2000" dirty="0"/>
              <a:t>)</a:t>
            </a:r>
            <a:r>
              <a:rPr lang="zh-CN" altLang="zh-CN" sz="2000" dirty="0"/>
              <a:t>和目标网络</a:t>
            </a:r>
            <a:r>
              <a:rPr lang="en-US" altLang="zh-CN" sz="2000" dirty="0"/>
              <a:t>G</a:t>
            </a:r>
            <a:r>
              <a:rPr lang="en-US" altLang="zh-CN" sz="2000" baseline="-25000" dirty="0"/>
              <a:t>T</a:t>
            </a:r>
            <a:r>
              <a:rPr lang="en-US" altLang="zh-CN" sz="2000" baseline="30000" dirty="0"/>
              <a:t>0 </a:t>
            </a:r>
            <a:r>
              <a:rPr lang="en-US" altLang="zh-CN" sz="2000" dirty="0"/>
              <a:t>=(V</a:t>
            </a:r>
            <a:r>
              <a:rPr lang="en-US" altLang="zh-CN" sz="2000" baseline="-25000" dirty="0"/>
              <a:t>T</a:t>
            </a:r>
            <a:r>
              <a:rPr lang="en-US" altLang="zh-CN" sz="2000" baseline="30000" dirty="0"/>
              <a:t>0</a:t>
            </a:r>
            <a:r>
              <a:rPr lang="en-US" altLang="zh-CN" sz="2000" dirty="0"/>
              <a:t>, E</a:t>
            </a:r>
            <a:r>
              <a:rPr lang="en-US" altLang="zh-CN" sz="2000" baseline="-25000" dirty="0"/>
              <a:t>TU</a:t>
            </a:r>
            <a:r>
              <a:rPr lang="en-US" altLang="zh-CN" sz="2000" baseline="30000" dirty="0"/>
              <a:t>0</a:t>
            </a:r>
            <a:r>
              <a:rPr lang="en-US" altLang="zh-CN" sz="2000" dirty="0"/>
              <a:t>, E</a:t>
            </a:r>
            <a:r>
              <a:rPr lang="en-US" altLang="zh-CN" sz="2000" baseline="-25000" dirty="0"/>
              <a:t>TL</a:t>
            </a:r>
            <a:r>
              <a:rPr lang="en-US" altLang="zh-CN" sz="2000" baseline="30000" dirty="0"/>
              <a:t>0</a:t>
            </a:r>
            <a:r>
              <a:rPr lang="en-US" altLang="zh-CN" sz="2000" dirty="0"/>
              <a:t>)</a:t>
            </a:r>
            <a:r>
              <a:rPr lang="zh-CN" altLang="zh-CN" sz="2000" dirty="0"/>
              <a:t>，每个用户</a:t>
            </a:r>
            <a:r>
              <a:rPr lang="en-US" altLang="zh-CN" sz="2000" dirty="0" err="1"/>
              <a:t>u</a:t>
            </a:r>
            <a:r>
              <a:rPr lang="en-US" altLang="zh-CN" sz="2000" baseline="-25000" dirty="0" err="1"/>
              <a:t>i</a:t>
            </a:r>
            <a:r>
              <a:rPr lang="zh-CN" altLang="zh-CN" sz="2000" dirty="0"/>
              <a:t>属于</a:t>
            </a:r>
            <a:r>
              <a:rPr lang="en-US" altLang="zh-CN" sz="2000" dirty="0"/>
              <a:t>V</a:t>
            </a:r>
            <a:r>
              <a:rPr lang="en-US" altLang="zh-CN" sz="2000" baseline="-25000" dirty="0"/>
              <a:t>T</a:t>
            </a:r>
            <a:r>
              <a:rPr lang="en-US" altLang="zh-CN" sz="2000" baseline="30000" dirty="0"/>
              <a:t>0</a:t>
            </a:r>
            <a:r>
              <a:rPr lang="zh-CN" altLang="zh-CN" sz="2000" dirty="0"/>
              <a:t>都用一个二元组</a:t>
            </a:r>
            <a:r>
              <a:rPr lang="en-US" altLang="zh-CN" sz="2000" dirty="0"/>
              <a:t>(x</a:t>
            </a:r>
            <a:r>
              <a:rPr lang="en-US" altLang="zh-CN" sz="2000" baseline="-25000" dirty="0"/>
              <a:t>i</a:t>
            </a:r>
            <a:r>
              <a:rPr lang="en-US" altLang="zh-CN" sz="2000" dirty="0"/>
              <a:t>, </a:t>
            </a:r>
            <a:r>
              <a:rPr lang="en-US" altLang="zh-CN" sz="2000" dirty="0" err="1"/>
              <a:t>y</a:t>
            </a:r>
            <a:r>
              <a:rPr lang="en-US" altLang="zh-CN" sz="2000" baseline="-25000" dirty="0" err="1"/>
              <a:t>i</a:t>
            </a:r>
            <a:r>
              <a:rPr lang="en-US" altLang="zh-CN" sz="2000" dirty="0"/>
              <a:t>)</a:t>
            </a:r>
            <a:r>
              <a:rPr lang="zh-CN" altLang="zh-CN" sz="2000" dirty="0"/>
              <a:t>表示它的地理位置，我们的目标是在源网络的节点集合</a:t>
            </a:r>
            <a:r>
              <a:rPr lang="en-US" altLang="zh-CN" sz="2000" dirty="0"/>
              <a:t>V</a:t>
            </a:r>
            <a:r>
              <a:rPr lang="en-US" altLang="zh-CN" sz="2000" baseline="-25000" dirty="0"/>
              <a:t>T</a:t>
            </a:r>
            <a:r>
              <a:rPr lang="en-US" altLang="zh-CN" sz="2000" baseline="30000" dirty="0"/>
              <a:t>0</a:t>
            </a:r>
            <a:r>
              <a:rPr lang="zh-CN" altLang="zh-CN" sz="2000" dirty="0"/>
              <a:t>中找到一组包含</a:t>
            </a:r>
            <a:r>
              <a:rPr lang="en-US" altLang="zh-CN" sz="2000" dirty="0"/>
              <a:t>k</a:t>
            </a:r>
            <a:r>
              <a:rPr lang="zh-CN" altLang="zh-CN" sz="2000" dirty="0"/>
              <a:t>个用户的种子集合，使得其在</a:t>
            </a:r>
            <a:r>
              <a:rPr lang="en-US" altLang="zh-CN" sz="2000" dirty="0"/>
              <a:t>T=t</a:t>
            </a:r>
            <a:r>
              <a:rPr lang="zh-CN" altLang="zh-CN" sz="2000" dirty="0"/>
              <a:t>时刻的网络</a:t>
            </a:r>
            <a:r>
              <a:rPr lang="en-US" altLang="zh-CN" sz="2000" dirty="0" err="1"/>
              <a:t>G</a:t>
            </a:r>
            <a:r>
              <a:rPr lang="en-US" altLang="zh-CN" sz="2000" baseline="-25000" dirty="0" err="1"/>
              <a:t>T</a:t>
            </a:r>
            <a:r>
              <a:rPr lang="en-US" altLang="zh-CN" sz="2000" baseline="30000" dirty="0" err="1"/>
              <a:t>t</a:t>
            </a:r>
            <a:r>
              <a:rPr lang="en-US" altLang="zh-CN" sz="2000" baseline="30000" dirty="0"/>
              <a:t> </a:t>
            </a:r>
            <a:r>
              <a:rPr lang="en-US" altLang="zh-CN" sz="2000" dirty="0"/>
              <a:t>=(</a:t>
            </a:r>
            <a:r>
              <a:rPr lang="en-US" altLang="zh-CN" sz="2000" dirty="0" err="1"/>
              <a:t>V</a:t>
            </a:r>
            <a:r>
              <a:rPr lang="en-US" altLang="zh-CN" sz="2000" baseline="-25000" dirty="0" err="1"/>
              <a:t>T</a:t>
            </a:r>
            <a:r>
              <a:rPr lang="en-US" altLang="zh-CN" sz="2000" baseline="30000" dirty="0" err="1"/>
              <a:t>t</a:t>
            </a:r>
            <a:r>
              <a:rPr lang="en-US" altLang="zh-CN" sz="2000" baseline="30000" dirty="0"/>
              <a:t> </a:t>
            </a:r>
            <a:r>
              <a:rPr lang="en-US" altLang="zh-CN" sz="2000" dirty="0"/>
              <a:t>, </a:t>
            </a:r>
            <a:r>
              <a:rPr lang="en-US" altLang="zh-CN" sz="2000" dirty="0" err="1"/>
              <a:t>E</a:t>
            </a:r>
            <a:r>
              <a:rPr lang="en-US" altLang="zh-CN" sz="2000" baseline="-25000" dirty="0" err="1"/>
              <a:t>TU</a:t>
            </a:r>
            <a:r>
              <a:rPr lang="en-US" altLang="zh-CN" sz="2000" baseline="30000" dirty="0" err="1"/>
              <a:t>t</a:t>
            </a:r>
            <a:r>
              <a:rPr lang="en-US" altLang="zh-CN" sz="2000" dirty="0"/>
              <a:t> , </a:t>
            </a:r>
            <a:r>
              <a:rPr lang="en-US" altLang="zh-CN" sz="2000" dirty="0" err="1"/>
              <a:t>E</a:t>
            </a:r>
            <a:r>
              <a:rPr lang="en-US" altLang="zh-CN" sz="2000" baseline="-25000" dirty="0" err="1"/>
              <a:t>TL</a:t>
            </a:r>
            <a:r>
              <a:rPr lang="en-US" altLang="zh-CN" sz="2000" baseline="30000" dirty="0" err="1"/>
              <a:t>t</a:t>
            </a:r>
            <a:r>
              <a:rPr lang="en-US" altLang="zh-CN" sz="2000" baseline="30000" dirty="0"/>
              <a:t> </a:t>
            </a:r>
            <a:r>
              <a:rPr lang="en-US" altLang="zh-CN" sz="2000" dirty="0"/>
              <a:t>)</a:t>
            </a:r>
            <a:r>
              <a:rPr lang="zh-CN" altLang="zh-CN" sz="2000" dirty="0"/>
              <a:t>中在目标网络的查询区域</a:t>
            </a:r>
            <a:r>
              <a:rPr lang="en-US" altLang="zh-CN" sz="2000" dirty="0"/>
              <a:t>q=(X,Y)</a:t>
            </a:r>
            <a:r>
              <a:rPr lang="zh-CN" altLang="zh-CN" sz="2000" dirty="0"/>
              <a:t>内的影响力最大。</a:t>
            </a:r>
          </a:p>
        </p:txBody>
      </p:sp>
      <p:sp>
        <p:nvSpPr>
          <p:cNvPr id="11" name="TextBox 90"/>
          <p:cNvSpPr txBox="1"/>
          <p:nvPr/>
        </p:nvSpPr>
        <p:spPr>
          <a:xfrm>
            <a:off x="4297388" y="188640"/>
            <a:ext cx="3384376"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研究方法及技术路线</a:t>
            </a:r>
          </a:p>
        </p:txBody>
      </p:sp>
    </p:spTree>
    <p:extLst>
      <p:ext uri="{BB962C8B-B14F-4D97-AF65-F5344CB8AC3E}">
        <p14:creationId xmlns:p14="http://schemas.microsoft.com/office/powerpoint/2010/main" val="182666232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98"/>
                                        </p:tgtEl>
                                        <p:attrNameLst>
                                          <p:attrName>style.visibility</p:attrName>
                                        </p:attrNameLst>
                                      </p:cBhvr>
                                      <p:to>
                                        <p:strVal val="visible"/>
                                      </p:to>
                                    </p:set>
                                    <p:anim calcmode="lin" valueType="num">
                                      <p:cBhvr additive="base">
                                        <p:cTn id="7" dur="500" fill="hold"/>
                                        <p:tgtEl>
                                          <p:spTgt spid="98"/>
                                        </p:tgtEl>
                                        <p:attrNameLst>
                                          <p:attrName>ppt_x</p:attrName>
                                        </p:attrNameLst>
                                      </p:cBhvr>
                                      <p:tavLst>
                                        <p:tav tm="0">
                                          <p:val>
                                            <p:strVal val="0-#ppt_w/2"/>
                                          </p:val>
                                        </p:tav>
                                        <p:tav tm="100000">
                                          <p:val>
                                            <p:strVal val="#ppt_x"/>
                                          </p:val>
                                        </p:tav>
                                      </p:tavLst>
                                    </p:anim>
                                    <p:anim calcmode="lin" valueType="num">
                                      <p:cBhvr additive="base">
                                        <p:cTn id="8" dur="500" fill="hold"/>
                                        <p:tgtEl>
                                          <p:spTgt spid="9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95"/>
                                        </p:tgtEl>
                                        <p:attrNameLst>
                                          <p:attrName>style.visibility</p:attrName>
                                        </p:attrNameLst>
                                      </p:cBhvr>
                                      <p:to>
                                        <p:strVal val="visible"/>
                                      </p:to>
                                    </p:set>
                                    <p:anim calcmode="lin" valueType="num">
                                      <p:cBhvr additive="base">
                                        <p:cTn id="11" dur="500" fill="hold"/>
                                        <p:tgtEl>
                                          <p:spTgt spid="95"/>
                                        </p:tgtEl>
                                        <p:attrNameLst>
                                          <p:attrName>ppt_x</p:attrName>
                                        </p:attrNameLst>
                                      </p:cBhvr>
                                      <p:tavLst>
                                        <p:tav tm="0">
                                          <p:val>
                                            <p:strVal val="1+#ppt_w/2"/>
                                          </p:val>
                                        </p:tav>
                                        <p:tav tm="100000">
                                          <p:val>
                                            <p:strVal val="#ppt_x"/>
                                          </p:val>
                                        </p:tav>
                                      </p:tavLst>
                                    </p:anim>
                                    <p:anim calcmode="lin" valueType="num">
                                      <p:cBhvr additive="base">
                                        <p:cTn id="12" dur="500" fill="hold"/>
                                        <p:tgtEl>
                                          <p:spTgt spid="9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250"/>
                                  </p:stCondLst>
                                  <p:childTnLst>
                                    <p:set>
                                      <p:cBhvr>
                                        <p:cTn id="14" dur="1" fill="hold">
                                          <p:stCondLst>
                                            <p:cond delay="0"/>
                                          </p:stCondLst>
                                        </p:cTn>
                                        <p:tgtEl>
                                          <p:spTgt spid="102"/>
                                        </p:tgtEl>
                                        <p:attrNameLst>
                                          <p:attrName>style.visibility</p:attrName>
                                        </p:attrNameLst>
                                      </p:cBhvr>
                                      <p:to>
                                        <p:strVal val="visible"/>
                                      </p:to>
                                    </p:set>
                                    <p:anim calcmode="lin" valueType="num">
                                      <p:cBhvr additive="base">
                                        <p:cTn id="15" dur="500" fill="hold"/>
                                        <p:tgtEl>
                                          <p:spTgt spid="102"/>
                                        </p:tgtEl>
                                        <p:attrNameLst>
                                          <p:attrName>ppt_x</p:attrName>
                                        </p:attrNameLst>
                                      </p:cBhvr>
                                      <p:tavLst>
                                        <p:tav tm="0">
                                          <p:val>
                                            <p:strVal val="0-#ppt_w/2"/>
                                          </p:val>
                                        </p:tav>
                                        <p:tav tm="100000">
                                          <p:val>
                                            <p:strVal val="#ppt_x"/>
                                          </p:val>
                                        </p:tav>
                                      </p:tavLst>
                                    </p:anim>
                                    <p:anim calcmode="lin" valueType="num">
                                      <p:cBhvr additive="base">
                                        <p:cTn id="16" dur="500" fill="hold"/>
                                        <p:tgtEl>
                                          <p:spTgt spid="10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250"/>
                                  </p:stCondLst>
                                  <p:childTnLst>
                                    <p:set>
                                      <p:cBhvr>
                                        <p:cTn id="18" dur="1" fill="hold">
                                          <p:stCondLst>
                                            <p:cond delay="0"/>
                                          </p:stCondLst>
                                        </p:cTn>
                                        <p:tgtEl>
                                          <p:spTgt spid="101"/>
                                        </p:tgtEl>
                                        <p:attrNameLst>
                                          <p:attrName>style.visibility</p:attrName>
                                        </p:attrNameLst>
                                      </p:cBhvr>
                                      <p:to>
                                        <p:strVal val="visible"/>
                                      </p:to>
                                    </p:set>
                                    <p:anim calcmode="lin" valueType="num">
                                      <p:cBhvr additive="base">
                                        <p:cTn id="19" dur="500" fill="hold"/>
                                        <p:tgtEl>
                                          <p:spTgt spid="101"/>
                                        </p:tgtEl>
                                        <p:attrNameLst>
                                          <p:attrName>ppt_x</p:attrName>
                                        </p:attrNameLst>
                                      </p:cBhvr>
                                      <p:tavLst>
                                        <p:tav tm="0">
                                          <p:val>
                                            <p:strVal val="1+#ppt_w/2"/>
                                          </p:val>
                                        </p:tav>
                                        <p:tav tm="100000">
                                          <p:val>
                                            <p:strVal val="#ppt_x"/>
                                          </p:val>
                                        </p:tav>
                                      </p:tavLst>
                                    </p:anim>
                                    <p:anim calcmode="lin" valueType="num">
                                      <p:cBhvr additive="base">
                                        <p:cTn id="20" dur="500" fill="hold"/>
                                        <p:tgtEl>
                                          <p:spTgt spid="101"/>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16" presetClass="entr" presetSubtype="37" fill="hold" grpId="0"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barn(outVertical)">
                                      <p:cBhvr>
                                        <p:cTn id="24" dur="500"/>
                                        <p:tgtEl>
                                          <p:spTgt spid="48"/>
                                        </p:tgtEl>
                                      </p:cBhvr>
                                    </p:animEffect>
                                  </p:childTnLst>
                                </p:cTn>
                              </p:par>
                              <p:par>
                                <p:cTn id="25" presetID="10" presetClass="entr" presetSubtype="0" fill="hold" grpId="0" nodeType="withEffect">
                                  <p:stCondLst>
                                    <p:cond delay="1000"/>
                                  </p:stCondLst>
                                  <p:iterate type="lt">
                                    <p:tmPct val="10000"/>
                                  </p:iterate>
                                  <p:childTnLst>
                                    <p:set>
                                      <p:cBhvr>
                                        <p:cTn id="26" dur="1" fill="hold">
                                          <p:stCondLst>
                                            <p:cond delay="0"/>
                                          </p:stCondLst>
                                        </p:cTn>
                                        <p:tgtEl>
                                          <p:spTgt spid="20"/>
                                        </p:tgtEl>
                                        <p:attrNameLst>
                                          <p:attrName>style.visibility</p:attrName>
                                        </p:attrNameLst>
                                      </p:cBhvr>
                                      <p:to>
                                        <p:strVal val="visible"/>
                                      </p:to>
                                    </p:set>
                                    <p:animEffect transition="in" filter="fade">
                                      <p:cBhvr>
                                        <p:cTn id="27" dur="100"/>
                                        <p:tgtEl>
                                          <p:spTgt spid="20"/>
                                        </p:tgtEl>
                                      </p:cBhvr>
                                    </p:animEffect>
                                  </p:childTnLst>
                                </p:cTn>
                              </p:par>
                            </p:childTnLst>
                          </p:cTn>
                        </p:par>
                        <p:par>
                          <p:cTn id="28" fill="hold">
                            <p:stCondLst>
                              <p:cond delay="2070"/>
                            </p:stCondLst>
                            <p:childTnLst>
                              <p:par>
                                <p:cTn id="29" presetID="16" presetClass="entr" presetSubtype="37"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arn(outVertical)">
                                      <p:cBhvr>
                                        <p:cTn id="31" dur="500"/>
                                        <p:tgtEl>
                                          <p:spTgt spid="10"/>
                                        </p:tgtEl>
                                      </p:cBhvr>
                                    </p:animEffect>
                                  </p:childTnLst>
                                </p:cTn>
                              </p:par>
                            </p:childTnLst>
                          </p:cTn>
                        </p:par>
                        <p:par>
                          <p:cTn id="32" fill="hold">
                            <p:stCondLst>
                              <p:cond delay="257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1"/>
                                        </p:tgtEl>
                                        <p:attrNameLst>
                                          <p:attrName>ppt_y</p:attrName>
                                        </p:attrNameLst>
                                      </p:cBhvr>
                                      <p:tavLst>
                                        <p:tav tm="0">
                                          <p:val>
                                            <p:strVal val="#ppt_y"/>
                                          </p:val>
                                        </p:tav>
                                        <p:tav tm="100000">
                                          <p:val>
                                            <p:strVal val="#ppt_y"/>
                                          </p:val>
                                        </p:tav>
                                      </p:tavLst>
                                    </p:anim>
                                    <p:anim calcmode="lin" valueType="num">
                                      <p:cBhvr>
                                        <p:cTn id="37"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20"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1489075" y="2506686"/>
            <a:ext cx="4735418" cy="1159817"/>
            <a:chOff x="4555084" y="2506688"/>
            <a:chExt cx="4735418" cy="1159817"/>
          </a:xfrm>
        </p:grpSpPr>
        <p:sp>
          <p:nvSpPr>
            <p:cNvPr id="86" name="圆角矩形 85"/>
            <p:cNvSpPr/>
            <p:nvPr/>
          </p:nvSpPr>
          <p:spPr>
            <a:xfrm>
              <a:off x="4555084" y="2506688"/>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pic>
          <p:nvPicPr>
            <p:cNvPr id="77" name="图片 76"/>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16200000">
              <a:off x="8638244" y="2830336"/>
              <a:ext cx="958122" cy="346394"/>
            </a:xfrm>
            <a:prstGeom prst="rect">
              <a:avLst/>
            </a:prstGeom>
          </p:spPr>
        </p:pic>
        <p:pic>
          <p:nvPicPr>
            <p:cNvPr id="80" name="图片 79"/>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926460" y="3465198"/>
              <a:ext cx="3646270" cy="201307"/>
            </a:xfrm>
            <a:prstGeom prst="rect">
              <a:avLst/>
            </a:prstGeom>
          </p:spPr>
        </p:pic>
      </p:grpSp>
      <p:grpSp>
        <p:nvGrpSpPr>
          <p:cNvPr id="30" name="组合 29"/>
          <p:cNvGrpSpPr/>
          <p:nvPr/>
        </p:nvGrpSpPr>
        <p:grpSpPr>
          <a:xfrm>
            <a:off x="1489075" y="1340768"/>
            <a:ext cx="4697323" cy="1015929"/>
            <a:chOff x="4555084" y="1340770"/>
            <a:chExt cx="4697323" cy="1015929"/>
          </a:xfrm>
        </p:grpSpPr>
        <p:pic>
          <p:nvPicPr>
            <p:cNvPr id="83" name="图片 82"/>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16200000">
              <a:off x="8600149" y="1662963"/>
              <a:ext cx="958122" cy="346394"/>
            </a:xfrm>
            <a:prstGeom prst="rect">
              <a:avLst/>
            </a:prstGeom>
          </p:spPr>
        </p:pic>
        <p:pic>
          <p:nvPicPr>
            <p:cNvPr id="84" name="图片 83"/>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926460" y="2155392"/>
              <a:ext cx="3646270" cy="201307"/>
            </a:xfrm>
            <a:prstGeom prst="rect">
              <a:avLst/>
            </a:prstGeom>
          </p:spPr>
        </p:pic>
        <p:sp>
          <p:nvSpPr>
            <p:cNvPr id="85" name="圆角矩形 84"/>
            <p:cNvSpPr/>
            <p:nvPr/>
          </p:nvSpPr>
          <p:spPr>
            <a:xfrm>
              <a:off x="4555084" y="1340770"/>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nvGrpSpPr>
          <p:cNvPr id="31" name="组合 30"/>
          <p:cNvGrpSpPr/>
          <p:nvPr/>
        </p:nvGrpSpPr>
        <p:grpSpPr>
          <a:xfrm>
            <a:off x="1489075" y="3648617"/>
            <a:ext cx="4697325" cy="1150703"/>
            <a:chOff x="4555084" y="3648619"/>
            <a:chExt cx="4697325" cy="1150703"/>
          </a:xfrm>
        </p:grpSpPr>
        <p:pic>
          <p:nvPicPr>
            <p:cNvPr id="78" name="图片 77"/>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16200000">
              <a:off x="8600151" y="3970811"/>
              <a:ext cx="958122" cy="346394"/>
            </a:xfrm>
            <a:prstGeom prst="rect">
              <a:avLst/>
            </a:prstGeom>
          </p:spPr>
        </p:pic>
        <p:pic>
          <p:nvPicPr>
            <p:cNvPr id="81" name="图片 80"/>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926460" y="4598015"/>
              <a:ext cx="3646270" cy="201307"/>
            </a:xfrm>
            <a:prstGeom prst="rect">
              <a:avLst/>
            </a:prstGeom>
          </p:spPr>
        </p:pic>
        <p:sp>
          <p:nvSpPr>
            <p:cNvPr id="87" name="圆角矩形 86"/>
            <p:cNvSpPr/>
            <p:nvPr/>
          </p:nvSpPr>
          <p:spPr>
            <a:xfrm>
              <a:off x="4555084" y="3648619"/>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nvGrpSpPr>
          <p:cNvPr id="32" name="组合 31"/>
          <p:cNvGrpSpPr/>
          <p:nvPr/>
        </p:nvGrpSpPr>
        <p:grpSpPr>
          <a:xfrm>
            <a:off x="1489075" y="4797152"/>
            <a:ext cx="4697323" cy="1152126"/>
            <a:chOff x="4555084" y="4797154"/>
            <a:chExt cx="4697323" cy="1152126"/>
          </a:xfrm>
        </p:grpSpPr>
        <p:pic>
          <p:nvPicPr>
            <p:cNvPr id="79" name="图片 78"/>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16200000">
              <a:off x="8600150" y="5119346"/>
              <a:ext cx="958122" cy="346393"/>
            </a:xfrm>
            <a:prstGeom prst="rect">
              <a:avLst/>
            </a:prstGeom>
          </p:spPr>
        </p:pic>
        <p:pic>
          <p:nvPicPr>
            <p:cNvPr id="82" name="图片 81"/>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926460" y="5747973"/>
              <a:ext cx="3646270" cy="201307"/>
            </a:xfrm>
            <a:prstGeom prst="rect">
              <a:avLst/>
            </a:prstGeom>
          </p:spPr>
        </p:pic>
        <p:sp>
          <p:nvSpPr>
            <p:cNvPr id="91" name="圆角矩形 90"/>
            <p:cNvSpPr/>
            <p:nvPr/>
          </p:nvSpPr>
          <p:spPr>
            <a:xfrm>
              <a:off x="4555084" y="4797154"/>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93" name="流程图: 手动输入 32"/>
          <p:cNvSpPr/>
          <p:nvPr/>
        </p:nvSpPr>
        <p:spPr>
          <a:xfrm flipH="1" flipV="1">
            <a:off x="1536642" y="1319474"/>
            <a:ext cx="345594" cy="62447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4" name="梯形 93"/>
          <p:cNvSpPr/>
          <p:nvPr/>
        </p:nvSpPr>
        <p:spPr>
          <a:xfrm rot="5400000">
            <a:off x="1019353" y="2324822"/>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5" name="梯形 94"/>
          <p:cNvSpPr/>
          <p:nvPr/>
        </p:nvSpPr>
        <p:spPr>
          <a:xfrm rot="5400000">
            <a:off x="1019353" y="3573819"/>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6" name="梯形 95"/>
          <p:cNvSpPr/>
          <p:nvPr/>
        </p:nvSpPr>
        <p:spPr>
          <a:xfrm rot="5400000">
            <a:off x="1019353" y="4800793"/>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7" name="流程图: 手动输入 32"/>
          <p:cNvSpPr/>
          <p:nvPr/>
        </p:nvSpPr>
        <p:spPr>
          <a:xfrm flipH="1">
            <a:off x="1548194" y="5485862"/>
            <a:ext cx="345594" cy="36276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nvGrpSpPr>
          <p:cNvPr id="23" name="组合 22"/>
          <p:cNvGrpSpPr/>
          <p:nvPr/>
        </p:nvGrpSpPr>
        <p:grpSpPr>
          <a:xfrm>
            <a:off x="142467" y="1340766"/>
            <a:ext cx="1117236" cy="962801"/>
            <a:chOff x="3208476" y="1556792"/>
            <a:chExt cx="1117236" cy="962801"/>
          </a:xfrm>
        </p:grpSpPr>
        <p:grpSp>
          <p:nvGrpSpPr>
            <p:cNvPr id="88" name="组合 87"/>
            <p:cNvGrpSpPr/>
            <p:nvPr/>
          </p:nvGrpSpPr>
          <p:grpSpPr>
            <a:xfrm>
              <a:off x="3227162" y="1556793"/>
              <a:ext cx="1098550" cy="958123"/>
              <a:chOff x="2857499" y="1149477"/>
              <a:chExt cx="1098550" cy="958123"/>
            </a:xfrm>
          </p:grpSpPr>
          <p:sp>
            <p:nvSpPr>
              <p:cNvPr id="89" name="圆角矩形 88"/>
              <p:cNvSpPr/>
              <p:nvPr/>
            </p:nvSpPr>
            <p:spPr>
              <a:xfrm>
                <a:off x="2857499" y="1149477"/>
                <a:ext cx="1076325" cy="958123"/>
              </a:xfrm>
              <a:prstGeom prst="roundRect">
                <a:avLst>
                  <a:gd name="adj" fmla="val 13889"/>
                </a:avLst>
              </a:prstGeom>
              <a:solidFill>
                <a:srgbClr val="405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0" name="圆角矩形 89"/>
              <p:cNvSpPr/>
              <p:nvPr/>
            </p:nvSpPr>
            <p:spPr>
              <a:xfrm>
                <a:off x="2892834" y="1178024"/>
                <a:ext cx="1063215" cy="901028"/>
              </a:xfrm>
              <a:prstGeom prst="roundRect">
                <a:avLst>
                  <a:gd name="adj" fmla="val 13889"/>
                </a:avLst>
              </a:prstGeom>
              <a:solidFill>
                <a:srgbClr val="405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nvGrpSpPr>
            <p:cNvPr id="98" name="组合 97"/>
            <p:cNvGrpSpPr/>
            <p:nvPr/>
          </p:nvGrpSpPr>
          <p:grpSpPr>
            <a:xfrm>
              <a:off x="3208476" y="1556792"/>
              <a:ext cx="1039305" cy="962801"/>
              <a:chOff x="2633251" y="1689376"/>
              <a:chExt cx="1039305" cy="962801"/>
            </a:xfrm>
          </p:grpSpPr>
          <p:sp>
            <p:nvSpPr>
              <p:cNvPr id="99" name="文本框 40"/>
              <p:cNvSpPr txBox="1"/>
              <p:nvPr/>
            </p:nvSpPr>
            <p:spPr>
              <a:xfrm>
                <a:off x="2642042" y="1689376"/>
                <a:ext cx="1030514" cy="707886"/>
              </a:xfrm>
              <a:prstGeom prst="rect">
                <a:avLst/>
              </a:prstGeom>
              <a:noFill/>
            </p:spPr>
            <p:txBody>
              <a:bodyPr wrap="square" rtlCol="0">
                <a:spAutoFit/>
              </a:bodyPr>
              <a:lstStyle/>
              <a:p>
                <a:pPr algn="ctr"/>
                <a:r>
                  <a:rPr lang="en-US" altLang="zh-CN" sz="40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01</a:t>
                </a:r>
                <a:endParaRPr lang="zh-CN" altLang="en-US" sz="40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00" name="文本框 41"/>
              <p:cNvSpPr txBox="1"/>
              <p:nvPr/>
            </p:nvSpPr>
            <p:spPr>
              <a:xfrm>
                <a:off x="2633251" y="2344400"/>
                <a:ext cx="1030514" cy="307777"/>
              </a:xfrm>
              <a:prstGeom prst="rect">
                <a:avLst/>
              </a:prstGeom>
              <a:noFill/>
            </p:spPr>
            <p:txBody>
              <a:bodyPr wrap="square" rtlCol="0">
                <a:spAutoFit/>
              </a:bodyPr>
              <a:lstStyle/>
              <a:p>
                <a:pPr algn="ctr"/>
                <a:r>
                  <a:rPr lang="en-US" altLang="zh-CN" sz="14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OPTION</a:t>
                </a:r>
                <a:endParaRPr lang="zh-CN" altLang="en-US" sz="14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grpSp>
        <p:nvGrpSpPr>
          <p:cNvPr id="25" name="组合 24"/>
          <p:cNvGrpSpPr/>
          <p:nvPr/>
        </p:nvGrpSpPr>
        <p:grpSpPr>
          <a:xfrm>
            <a:off x="142467" y="2492894"/>
            <a:ext cx="1117236" cy="971914"/>
            <a:chOff x="3208476" y="2708920"/>
            <a:chExt cx="1117236" cy="971914"/>
          </a:xfrm>
        </p:grpSpPr>
        <p:grpSp>
          <p:nvGrpSpPr>
            <p:cNvPr id="68" name="组合 67"/>
            <p:cNvGrpSpPr/>
            <p:nvPr/>
          </p:nvGrpSpPr>
          <p:grpSpPr>
            <a:xfrm>
              <a:off x="3227162" y="2722711"/>
              <a:ext cx="1098550" cy="958123"/>
              <a:chOff x="2857499" y="1149477"/>
              <a:chExt cx="1098550" cy="958123"/>
            </a:xfrm>
            <a:solidFill>
              <a:srgbClr val="2DB2A4"/>
            </a:solidFill>
          </p:grpSpPr>
          <p:sp>
            <p:nvSpPr>
              <p:cNvPr id="69" name="圆角矩形 68"/>
              <p:cNvSpPr/>
              <p:nvPr/>
            </p:nvSpPr>
            <p:spPr>
              <a:xfrm>
                <a:off x="2857499" y="1149477"/>
                <a:ext cx="1076325" cy="958123"/>
              </a:xfrm>
              <a:prstGeom prst="roundRect">
                <a:avLst>
                  <a:gd name="adj" fmla="val 13889"/>
                </a:avLst>
              </a:prstGeom>
              <a:solidFill>
                <a:srgbClr val="405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70" name="圆角矩形 69"/>
              <p:cNvSpPr/>
              <p:nvPr/>
            </p:nvSpPr>
            <p:spPr>
              <a:xfrm>
                <a:off x="2892834" y="1178024"/>
                <a:ext cx="1063215" cy="901028"/>
              </a:xfrm>
              <a:prstGeom prst="roundRect">
                <a:avLst>
                  <a:gd name="adj" fmla="val 13889"/>
                </a:avLst>
              </a:prstGeom>
              <a:solidFill>
                <a:srgbClr val="405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nvGrpSpPr>
            <p:cNvPr id="101" name="组合 100"/>
            <p:cNvGrpSpPr/>
            <p:nvPr/>
          </p:nvGrpSpPr>
          <p:grpSpPr>
            <a:xfrm>
              <a:off x="3208476" y="2708920"/>
              <a:ext cx="1039305" cy="912152"/>
              <a:chOff x="2633251" y="1679328"/>
              <a:chExt cx="1039305" cy="912152"/>
            </a:xfrm>
          </p:grpSpPr>
          <p:sp>
            <p:nvSpPr>
              <p:cNvPr id="102" name="文本框 43"/>
              <p:cNvSpPr txBox="1"/>
              <p:nvPr/>
            </p:nvSpPr>
            <p:spPr>
              <a:xfrm>
                <a:off x="2642042" y="1679328"/>
                <a:ext cx="1030514" cy="707886"/>
              </a:xfrm>
              <a:prstGeom prst="rect">
                <a:avLst/>
              </a:prstGeom>
              <a:noFill/>
            </p:spPr>
            <p:txBody>
              <a:bodyPr wrap="square" rtlCol="0">
                <a:spAutoFit/>
              </a:bodyPr>
              <a:lstStyle/>
              <a:p>
                <a:pPr algn="ctr"/>
                <a:r>
                  <a:rPr lang="en-US" altLang="zh-CN" sz="40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02</a:t>
                </a:r>
                <a:endParaRPr lang="zh-CN" altLang="en-US" sz="40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03" name="文本框 44"/>
              <p:cNvSpPr txBox="1"/>
              <p:nvPr/>
            </p:nvSpPr>
            <p:spPr>
              <a:xfrm>
                <a:off x="2633251" y="2283703"/>
                <a:ext cx="1030514" cy="307777"/>
              </a:xfrm>
              <a:prstGeom prst="rect">
                <a:avLst/>
              </a:prstGeom>
              <a:noFill/>
            </p:spPr>
            <p:txBody>
              <a:bodyPr wrap="square" rtlCol="0">
                <a:spAutoFit/>
              </a:bodyPr>
              <a:lstStyle/>
              <a:p>
                <a:pPr algn="ctr"/>
                <a:r>
                  <a:rPr lang="en-US" altLang="zh-CN" sz="14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OPTION</a:t>
                </a:r>
                <a:endParaRPr lang="zh-CN" altLang="en-US" sz="14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grpSp>
        <p:nvGrpSpPr>
          <p:cNvPr id="26" name="组合 25"/>
          <p:cNvGrpSpPr/>
          <p:nvPr/>
        </p:nvGrpSpPr>
        <p:grpSpPr>
          <a:xfrm>
            <a:off x="142467" y="3645022"/>
            <a:ext cx="1117236" cy="958123"/>
            <a:chOff x="3208476" y="3861048"/>
            <a:chExt cx="1117236" cy="958123"/>
          </a:xfrm>
        </p:grpSpPr>
        <p:grpSp>
          <p:nvGrpSpPr>
            <p:cNvPr id="71" name="组合 70"/>
            <p:cNvGrpSpPr/>
            <p:nvPr/>
          </p:nvGrpSpPr>
          <p:grpSpPr>
            <a:xfrm>
              <a:off x="3227162" y="3861048"/>
              <a:ext cx="1098550" cy="958123"/>
              <a:chOff x="2857499" y="1149477"/>
              <a:chExt cx="1098550" cy="958123"/>
            </a:xfrm>
          </p:grpSpPr>
          <p:sp>
            <p:nvSpPr>
              <p:cNvPr id="72" name="圆角矩形 71"/>
              <p:cNvSpPr/>
              <p:nvPr/>
            </p:nvSpPr>
            <p:spPr>
              <a:xfrm>
                <a:off x="2857499" y="1149477"/>
                <a:ext cx="1076325" cy="958123"/>
              </a:xfrm>
              <a:prstGeom prst="roundRect">
                <a:avLst>
                  <a:gd name="adj" fmla="val 13889"/>
                </a:avLst>
              </a:prstGeom>
              <a:solidFill>
                <a:srgbClr val="405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73" name="圆角矩形 72"/>
              <p:cNvSpPr/>
              <p:nvPr/>
            </p:nvSpPr>
            <p:spPr>
              <a:xfrm>
                <a:off x="2892834" y="1178024"/>
                <a:ext cx="1063215" cy="901028"/>
              </a:xfrm>
              <a:prstGeom prst="roundRect">
                <a:avLst>
                  <a:gd name="adj" fmla="val 13889"/>
                </a:avLst>
              </a:prstGeom>
              <a:solidFill>
                <a:srgbClr val="405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nvGrpSpPr>
            <p:cNvPr id="104" name="组合 103"/>
            <p:cNvGrpSpPr/>
            <p:nvPr/>
          </p:nvGrpSpPr>
          <p:grpSpPr>
            <a:xfrm>
              <a:off x="3208476" y="3873242"/>
              <a:ext cx="1039305" cy="864306"/>
              <a:chOff x="2633251" y="1704765"/>
              <a:chExt cx="1039305" cy="864306"/>
            </a:xfrm>
          </p:grpSpPr>
          <p:sp>
            <p:nvSpPr>
              <p:cNvPr id="105" name="文本框 46"/>
              <p:cNvSpPr txBox="1"/>
              <p:nvPr/>
            </p:nvSpPr>
            <p:spPr>
              <a:xfrm>
                <a:off x="2642042" y="1704765"/>
                <a:ext cx="1030514" cy="707886"/>
              </a:xfrm>
              <a:prstGeom prst="rect">
                <a:avLst/>
              </a:prstGeom>
              <a:noFill/>
            </p:spPr>
            <p:txBody>
              <a:bodyPr wrap="square" rtlCol="0">
                <a:spAutoFit/>
              </a:bodyPr>
              <a:lstStyle/>
              <a:p>
                <a:pPr algn="ctr"/>
                <a:r>
                  <a:rPr lang="en-US" altLang="zh-CN" sz="40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03</a:t>
                </a:r>
                <a:endParaRPr lang="zh-CN" altLang="en-US" sz="40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06" name="文本框 47"/>
              <p:cNvSpPr txBox="1"/>
              <p:nvPr/>
            </p:nvSpPr>
            <p:spPr>
              <a:xfrm>
                <a:off x="2633251" y="2261294"/>
                <a:ext cx="1030514" cy="307777"/>
              </a:xfrm>
              <a:prstGeom prst="rect">
                <a:avLst/>
              </a:prstGeom>
              <a:noFill/>
            </p:spPr>
            <p:txBody>
              <a:bodyPr wrap="square" rtlCol="0">
                <a:spAutoFit/>
              </a:bodyPr>
              <a:lstStyle/>
              <a:p>
                <a:pPr algn="ctr"/>
                <a:r>
                  <a:rPr lang="en-US" altLang="zh-CN" sz="14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OPTION</a:t>
                </a:r>
                <a:endParaRPr lang="zh-CN" altLang="en-US" sz="14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grpSp>
        <p:nvGrpSpPr>
          <p:cNvPr id="27" name="组合 26"/>
          <p:cNvGrpSpPr/>
          <p:nvPr/>
        </p:nvGrpSpPr>
        <p:grpSpPr>
          <a:xfrm>
            <a:off x="128856" y="4797150"/>
            <a:ext cx="1130847" cy="958123"/>
            <a:chOff x="3194865" y="5013176"/>
            <a:chExt cx="1130847" cy="958123"/>
          </a:xfrm>
        </p:grpSpPr>
        <p:grpSp>
          <p:nvGrpSpPr>
            <p:cNvPr id="74" name="组合 73"/>
            <p:cNvGrpSpPr/>
            <p:nvPr/>
          </p:nvGrpSpPr>
          <p:grpSpPr>
            <a:xfrm>
              <a:off x="3227162" y="5013176"/>
              <a:ext cx="1098550" cy="958123"/>
              <a:chOff x="2857499" y="1149477"/>
              <a:chExt cx="1098550" cy="958123"/>
            </a:xfrm>
          </p:grpSpPr>
          <p:sp>
            <p:nvSpPr>
              <p:cNvPr id="75" name="圆角矩形 74"/>
              <p:cNvSpPr/>
              <p:nvPr/>
            </p:nvSpPr>
            <p:spPr>
              <a:xfrm>
                <a:off x="2857499" y="1149477"/>
                <a:ext cx="1076325" cy="958123"/>
              </a:xfrm>
              <a:prstGeom prst="roundRect">
                <a:avLst>
                  <a:gd name="adj" fmla="val 13889"/>
                </a:avLst>
              </a:prstGeom>
              <a:solidFill>
                <a:srgbClr val="405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76" name="圆角矩形 75"/>
              <p:cNvSpPr/>
              <p:nvPr/>
            </p:nvSpPr>
            <p:spPr>
              <a:xfrm>
                <a:off x="2892834" y="1178024"/>
                <a:ext cx="1063215" cy="901028"/>
              </a:xfrm>
              <a:prstGeom prst="roundRect">
                <a:avLst>
                  <a:gd name="adj" fmla="val 13889"/>
                </a:avLst>
              </a:prstGeom>
              <a:solidFill>
                <a:srgbClr val="405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nvGrpSpPr>
            <p:cNvPr id="107" name="组合 106"/>
            <p:cNvGrpSpPr/>
            <p:nvPr/>
          </p:nvGrpSpPr>
          <p:grpSpPr>
            <a:xfrm>
              <a:off x="3194865" y="5013176"/>
              <a:ext cx="1044125" cy="879845"/>
              <a:chOff x="2619640" y="1689226"/>
              <a:chExt cx="1044125" cy="879845"/>
            </a:xfrm>
          </p:grpSpPr>
          <p:sp>
            <p:nvSpPr>
              <p:cNvPr id="108" name="文本框 49"/>
              <p:cNvSpPr txBox="1"/>
              <p:nvPr/>
            </p:nvSpPr>
            <p:spPr>
              <a:xfrm>
                <a:off x="2619640" y="1689226"/>
                <a:ext cx="1030514" cy="707886"/>
              </a:xfrm>
              <a:prstGeom prst="rect">
                <a:avLst/>
              </a:prstGeom>
              <a:noFill/>
            </p:spPr>
            <p:txBody>
              <a:bodyPr wrap="square" rtlCol="0">
                <a:spAutoFit/>
              </a:bodyPr>
              <a:lstStyle/>
              <a:p>
                <a:pPr algn="ctr"/>
                <a:r>
                  <a:rPr lang="en-US" altLang="zh-CN" sz="40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04</a:t>
                </a:r>
                <a:endParaRPr lang="zh-CN" altLang="en-US" sz="40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09" name="文本框 50"/>
              <p:cNvSpPr txBox="1"/>
              <p:nvPr/>
            </p:nvSpPr>
            <p:spPr>
              <a:xfrm>
                <a:off x="2633251" y="2261294"/>
                <a:ext cx="1030514" cy="307777"/>
              </a:xfrm>
              <a:prstGeom prst="rect">
                <a:avLst/>
              </a:prstGeom>
              <a:noFill/>
            </p:spPr>
            <p:txBody>
              <a:bodyPr wrap="square" rtlCol="0">
                <a:spAutoFit/>
              </a:bodyPr>
              <a:lstStyle/>
              <a:p>
                <a:pPr algn="ctr"/>
                <a:r>
                  <a:rPr lang="en-US" altLang="zh-CN" sz="14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OPTION</a:t>
                </a:r>
                <a:endParaRPr lang="zh-CN" altLang="en-US" sz="14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sp>
        <p:nvSpPr>
          <p:cNvPr id="110" name="文本框 52"/>
          <p:cNvSpPr txBox="1"/>
          <p:nvPr/>
        </p:nvSpPr>
        <p:spPr>
          <a:xfrm>
            <a:off x="2431782" y="1415358"/>
            <a:ext cx="2641781" cy="461665"/>
          </a:xfrm>
          <a:prstGeom prst="rect">
            <a:avLst/>
          </a:prstGeom>
          <a:noFill/>
        </p:spPr>
        <p:txBody>
          <a:bodyPr wrap="square" rtlCol="0">
            <a:spAutoFit/>
          </a:bodyPr>
          <a:lstStyle/>
          <a:p>
            <a:r>
              <a:rPr lang="zh-CN" altLang="en-US"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研究背景及意义</a:t>
            </a:r>
            <a:endParaRPr lang="zh-CN" altLang="en-US"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31" name="文本框 73"/>
          <p:cNvSpPr txBox="1"/>
          <p:nvPr/>
        </p:nvSpPr>
        <p:spPr>
          <a:xfrm>
            <a:off x="2420307" y="2563565"/>
            <a:ext cx="2641781" cy="461665"/>
          </a:xfrm>
          <a:prstGeom prst="rect">
            <a:avLst/>
          </a:prstGeom>
          <a:noFill/>
        </p:spPr>
        <p:txBody>
          <a:bodyPr wrap="square" rtlCol="0">
            <a:spAutoFit/>
          </a:bodyPr>
          <a:lstStyle/>
          <a:p>
            <a:r>
              <a:rPr lang="zh-CN" altLang="en-US"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研究现状分析</a:t>
            </a:r>
            <a:endParaRPr lang="zh-CN" altLang="en-US"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33" name="文本框 75"/>
          <p:cNvSpPr txBox="1"/>
          <p:nvPr/>
        </p:nvSpPr>
        <p:spPr>
          <a:xfrm>
            <a:off x="2429353" y="3667865"/>
            <a:ext cx="2641781" cy="461665"/>
          </a:xfrm>
          <a:prstGeom prst="rect">
            <a:avLst/>
          </a:prstGeom>
          <a:noFill/>
        </p:spPr>
        <p:txBody>
          <a:bodyPr wrap="square" rtlCol="0">
            <a:spAutoFit/>
          </a:bodyPr>
          <a:lstStyle/>
          <a:p>
            <a:r>
              <a:rPr lang="zh-CN" altLang="en-US"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a:t>
            </a:r>
            <a:r>
              <a:rPr lang="zh-CN" altLang="en-US"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hlinkClick r:id="rId5" action="ppaction://hlinksldjump"/>
              </a:rPr>
              <a:t>目标</a:t>
            </a:r>
            <a:r>
              <a:rPr lang="zh-CN" altLang="en-US"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及内容</a:t>
            </a:r>
            <a:endParaRPr lang="zh-CN" altLang="en-US"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35" name="文本框 77"/>
          <p:cNvSpPr txBox="1"/>
          <p:nvPr/>
        </p:nvSpPr>
        <p:spPr>
          <a:xfrm>
            <a:off x="2430597" y="4839531"/>
            <a:ext cx="3294722" cy="461665"/>
          </a:xfrm>
          <a:prstGeom prst="rect">
            <a:avLst/>
          </a:prstGeom>
          <a:noFill/>
        </p:spPr>
        <p:txBody>
          <a:bodyPr wrap="square" rtlCol="0">
            <a:spAutoFit/>
          </a:bodyPr>
          <a:lstStyle/>
          <a:p>
            <a:r>
              <a:rPr lang="zh-CN" altLang="en-US"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研究方法及技术路线</a:t>
            </a:r>
            <a:endParaRPr lang="zh-CN" altLang="en-US"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2" name="矩形 91"/>
          <p:cNvSpPr/>
          <p:nvPr/>
        </p:nvSpPr>
        <p:spPr>
          <a:xfrm>
            <a:off x="1112605" y="1340767"/>
            <a:ext cx="452661" cy="4430836"/>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49" name="TextBox 148"/>
          <p:cNvSpPr txBox="1"/>
          <p:nvPr/>
        </p:nvSpPr>
        <p:spPr>
          <a:xfrm>
            <a:off x="4770648" y="188640"/>
            <a:ext cx="2623083"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目  录  页</a:t>
            </a:r>
          </a:p>
        </p:txBody>
      </p:sp>
      <p:cxnSp>
        <p:nvCxnSpPr>
          <p:cNvPr id="150" name="直接连接符 149"/>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09" name="组合 208"/>
          <p:cNvGrpSpPr/>
          <p:nvPr/>
        </p:nvGrpSpPr>
        <p:grpSpPr>
          <a:xfrm>
            <a:off x="7545740" y="2506684"/>
            <a:ext cx="4735418" cy="1159817"/>
            <a:chOff x="4555084" y="2506688"/>
            <a:chExt cx="4735418" cy="1159817"/>
          </a:xfrm>
        </p:grpSpPr>
        <p:sp>
          <p:nvSpPr>
            <p:cNvPr id="210" name="圆角矩形 209"/>
            <p:cNvSpPr/>
            <p:nvPr/>
          </p:nvSpPr>
          <p:spPr>
            <a:xfrm>
              <a:off x="4555084" y="2506688"/>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pic>
          <p:nvPicPr>
            <p:cNvPr id="211" name="图片 210"/>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16200000">
              <a:off x="8638244" y="2830336"/>
              <a:ext cx="958122" cy="346394"/>
            </a:xfrm>
            <a:prstGeom prst="rect">
              <a:avLst/>
            </a:prstGeom>
          </p:spPr>
        </p:pic>
        <p:pic>
          <p:nvPicPr>
            <p:cNvPr id="212" name="图片 211"/>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926460" y="3465198"/>
              <a:ext cx="3646270" cy="201307"/>
            </a:xfrm>
            <a:prstGeom prst="rect">
              <a:avLst/>
            </a:prstGeom>
          </p:spPr>
        </p:pic>
      </p:grpSp>
      <p:grpSp>
        <p:nvGrpSpPr>
          <p:cNvPr id="213" name="组合 212"/>
          <p:cNvGrpSpPr/>
          <p:nvPr/>
        </p:nvGrpSpPr>
        <p:grpSpPr>
          <a:xfrm>
            <a:off x="7545740" y="1340766"/>
            <a:ext cx="4697323" cy="1015929"/>
            <a:chOff x="4555084" y="1340770"/>
            <a:chExt cx="4697323" cy="1015929"/>
          </a:xfrm>
        </p:grpSpPr>
        <p:pic>
          <p:nvPicPr>
            <p:cNvPr id="214" name="图片 213"/>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16200000">
              <a:off x="8600149" y="1662963"/>
              <a:ext cx="958122" cy="346394"/>
            </a:xfrm>
            <a:prstGeom prst="rect">
              <a:avLst/>
            </a:prstGeom>
          </p:spPr>
        </p:pic>
        <p:pic>
          <p:nvPicPr>
            <p:cNvPr id="215" name="图片 214"/>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926460" y="2155392"/>
              <a:ext cx="3646270" cy="201307"/>
            </a:xfrm>
            <a:prstGeom prst="rect">
              <a:avLst/>
            </a:prstGeom>
          </p:spPr>
        </p:pic>
        <p:sp>
          <p:nvSpPr>
            <p:cNvPr id="216" name="圆角矩形 215"/>
            <p:cNvSpPr/>
            <p:nvPr/>
          </p:nvSpPr>
          <p:spPr>
            <a:xfrm>
              <a:off x="4555084" y="1340770"/>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nvGrpSpPr>
          <p:cNvPr id="217" name="组合 216"/>
          <p:cNvGrpSpPr/>
          <p:nvPr/>
        </p:nvGrpSpPr>
        <p:grpSpPr>
          <a:xfrm>
            <a:off x="7545740" y="3648615"/>
            <a:ext cx="4697325" cy="1150703"/>
            <a:chOff x="4555084" y="3648619"/>
            <a:chExt cx="4697325" cy="1150703"/>
          </a:xfrm>
        </p:grpSpPr>
        <p:pic>
          <p:nvPicPr>
            <p:cNvPr id="218" name="图片 217"/>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16200000">
              <a:off x="8600151" y="3970811"/>
              <a:ext cx="958122" cy="346394"/>
            </a:xfrm>
            <a:prstGeom prst="rect">
              <a:avLst/>
            </a:prstGeom>
          </p:spPr>
        </p:pic>
        <p:pic>
          <p:nvPicPr>
            <p:cNvPr id="219" name="图片 218"/>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926460" y="4598015"/>
              <a:ext cx="3646270" cy="201307"/>
            </a:xfrm>
            <a:prstGeom prst="rect">
              <a:avLst/>
            </a:prstGeom>
          </p:spPr>
        </p:pic>
        <p:sp>
          <p:nvSpPr>
            <p:cNvPr id="220" name="圆角矩形 219"/>
            <p:cNvSpPr/>
            <p:nvPr/>
          </p:nvSpPr>
          <p:spPr>
            <a:xfrm>
              <a:off x="4555084" y="3648619"/>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225" name="流程图: 手动输入 32"/>
          <p:cNvSpPr/>
          <p:nvPr/>
        </p:nvSpPr>
        <p:spPr>
          <a:xfrm flipH="1" flipV="1">
            <a:off x="7593307" y="1319472"/>
            <a:ext cx="345594" cy="62447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6" name="梯形 225"/>
          <p:cNvSpPr/>
          <p:nvPr/>
        </p:nvSpPr>
        <p:spPr>
          <a:xfrm rot="5400000">
            <a:off x="7076018" y="2324820"/>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7" name="梯形 226"/>
          <p:cNvSpPr/>
          <p:nvPr/>
        </p:nvSpPr>
        <p:spPr>
          <a:xfrm rot="5400000">
            <a:off x="7076018" y="3573817"/>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nvGrpSpPr>
          <p:cNvPr id="230" name="组合 229"/>
          <p:cNvGrpSpPr/>
          <p:nvPr/>
        </p:nvGrpSpPr>
        <p:grpSpPr>
          <a:xfrm>
            <a:off x="6199132" y="1340764"/>
            <a:ext cx="1117236" cy="962801"/>
            <a:chOff x="3208476" y="1556792"/>
            <a:chExt cx="1117236" cy="962801"/>
          </a:xfrm>
        </p:grpSpPr>
        <p:grpSp>
          <p:nvGrpSpPr>
            <p:cNvPr id="231" name="组合 230"/>
            <p:cNvGrpSpPr/>
            <p:nvPr/>
          </p:nvGrpSpPr>
          <p:grpSpPr>
            <a:xfrm>
              <a:off x="3227162" y="1556793"/>
              <a:ext cx="1098550" cy="958123"/>
              <a:chOff x="2857499" y="1149477"/>
              <a:chExt cx="1098550" cy="958123"/>
            </a:xfrm>
          </p:grpSpPr>
          <p:sp>
            <p:nvSpPr>
              <p:cNvPr id="235" name="圆角矩形 234"/>
              <p:cNvSpPr/>
              <p:nvPr/>
            </p:nvSpPr>
            <p:spPr>
              <a:xfrm>
                <a:off x="2857499" y="1149477"/>
                <a:ext cx="1076325" cy="958123"/>
              </a:xfrm>
              <a:prstGeom prst="roundRect">
                <a:avLst>
                  <a:gd name="adj" fmla="val 13889"/>
                </a:avLst>
              </a:prstGeom>
              <a:solidFill>
                <a:srgbClr val="405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36" name="圆角矩形 235"/>
              <p:cNvSpPr/>
              <p:nvPr/>
            </p:nvSpPr>
            <p:spPr>
              <a:xfrm>
                <a:off x="2892834" y="1178024"/>
                <a:ext cx="1063215" cy="901028"/>
              </a:xfrm>
              <a:prstGeom prst="roundRect">
                <a:avLst>
                  <a:gd name="adj" fmla="val 13889"/>
                </a:avLst>
              </a:prstGeom>
              <a:solidFill>
                <a:srgbClr val="405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nvGrpSpPr>
            <p:cNvPr id="232" name="组合 231"/>
            <p:cNvGrpSpPr/>
            <p:nvPr/>
          </p:nvGrpSpPr>
          <p:grpSpPr>
            <a:xfrm>
              <a:off x="3208476" y="1556792"/>
              <a:ext cx="1039305" cy="962801"/>
              <a:chOff x="2633251" y="1689376"/>
              <a:chExt cx="1039305" cy="962801"/>
            </a:xfrm>
          </p:grpSpPr>
          <p:sp>
            <p:nvSpPr>
              <p:cNvPr id="233" name="文本框 40"/>
              <p:cNvSpPr txBox="1"/>
              <p:nvPr/>
            </p:nvSpPr>
            <p:spPr>
              <a:xfrm>
                <a:off x="2642042" y="1689376"/>
                <a:ext cx="1030514" cy="707886"/>
              </a:xfrm>
              <a:prstGeom prst="rect">
                <a:avLst/>
              </a:prstGeom>
              <a:noFill/>
            </p:spPr>
            <p:txBody>
              <a:bodyPr wrap="square" rtlCol="0">
                <a:spAutoFit/>
              </a:bodyPr>
              <a:lstStyle/>
              <a:p>
                <a:pPr algn="ctr"/>
                <a:r>
                  <a:rPr lang="en-US" altLang="zh-CN" sz="4000" dirty="0" smtClean="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05</a:t>
                </a:r>
                <a:endParaRPr lang="zh-CN" altLang="en-US" sz="40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34" name="文本框 41"/>
              <p:cNvSpPr txBox="1"/>
              <p:nvPr/>
            </p:nvSpPr>
            <p:spPr>
              <a:xfrm>
                <a:off x="2633251" y="2344400"/>
                <a:ext cx="1030514" cy="307777"/>
              </a:xfrm>
              <a:prstGeom prst="rect">
                <a:avLst/>
              </a:prstGeom>
              <a:noFill/>
            </p:spPr>
            <p:txBody>
              <a:bodyPr wrap="square" rtlCol="0">
                <a:spAutoFit/>
              </a:bodyPr>
              <a:lstStyle/>
              <a:p>
                <a:pPr algn="ctr"/>
                <a:r>
                  <a:rPr lang="en-US" altLang="zh-CN" sz="14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OPTION</a:t>
                </a:r>
                <a:endParaRPr lang="zh-CN" altLang="en-US" sz="14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grpSp>
        <p:nvGrpSpPr>
          <p:cNvPr id="237" name="组合 236"/>
          <p:cNvGrpSpPr/>
          <p:nvPr/>
        </p:nvGrpSpPr>
        <p:grpSpPr>
          <a:xfrm>
            <a:off x="6199132" y="2492892"/>
            <a:ext cx="1117236" cy="971914"/>
            <a:chOff x="3208476" y="2708920"/>
            <a:chExt cx="1117236" cy="971914"/>
          </a:xfrm>
        </p:grpSpPr>
        <p:grpSp>
          <p:nvGrpSpPr>
            <p:cNvPr id="238" name="组合 237"/>
            <p:cNvGrpSpPr/>
            <p:nvPr/>
          </p:nvGrpSpPr>
          <p:grpSpPr>
            <a:xfrm>
              <a:off x="3227162" y="2722711"/>
              <a:ext cx="1098550" cy="958123"/>
              <a:chOff x="2857499" y="1149477"/>
              <a:chExt cx="1098550" cy="958123"/>
            </a:xfrm>
            <a:solidFill>
              <a:srgbClr val="2DB2A4"/>
            </a:solidFill>
          </p:grpSpPr>
          <p:sp>
            <p:nvSpPr>
              <p:cNvPr id="242" name="圆角矩形 241"/>
              <p:cNvSpPr/>
              <p:nvPr/>
            </p:nvSpPr>
            <p:spPr>
              <a:xfrm>
                <a:off x="2857499" y="1149477"/>
                <a:ext cx="1076325" cy="958123"/>
              </a:xfrm>
              <a:prstGeom prst="roundRect">
                <a:avLst>
                  <a:gd name="adj" fmla="val 13889"/>
                </a:avLst>
              </a:prstGeom>
              <a:solidFill>
                <a:srgbClr val="405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43" name="圆角矩形 242"/>
              <p:cNvSpPr/>
              <p:nvPr/>
            </p:nvSpPr>
            <p:spPr>
              <a:xfrm>
                <a:off x="2892834" y="1178024"/>
                <a:ext cx="1063215" cy="901028"/>
              </a:xfrm>
              <a:prstGeom prst="roundRect">
                <a:avLst>
                  <a:gd name="adj" fmla="val 13889"/>
                </a:avLst>
              </a:prstGeom>
              <a:solidFill>
                <a:srgbClr val="405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nvGrpSpPr>
            <p:cNvPr id="239" name="组合 238"/>
            <p:cNvGrpSpPr/>
            <p:nvPr/>
          </p:nvGrpSpPr>
          <p:grpSpPr>
            <a:xfrm>
              <a:off x="3208476" y="2708920"/>
              <a:ext cx="1039305" cy="912152"/>
              <a:chOff x="2633251" y="1679328"/>
              <a:chExt cx="1039305" cy="912152"/>
            </a:xfrm>
          </p:grpSpPr>
          <p:sp>
            <p:nvSpPr>
              <p:cNvPr id="240" name="文本框 43"/>
              <p:cNvSpPr txBox="1"/>
              <p:nvPr/>
            </p:nvSpPr>
            <p:spPr>
              <a:xfrm>
                <a:off x="2642042" y="1679328"/>
                <a:ext cx="1030514" cy="707886"/>
              </a:xfrm>
              <a:prstGeom prst="rect">
                <a:avLst/>
              </a:prstGeom>
              <a:noFill/>
            </p:spPr>
            <p:txBody>
              <a:bodyPr wrap="square" rtlCol="0">
                <a:spAutoFit/>
              </a:bodyPr>
              <a:lstStyle/>
              <a:p>
                <a:pPr algn="ctr"/>
                <a:r>
                  <a:rPr lang="en-US" altLang="zh-CN" sz="4000" dirty="0" smtClean="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06</a:t>
                </a:r>
                <a:endParaRPr lang="zh-CN" altLang="en-US" sz="40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41" name="文本框 44"/>
              <p:cNvSpPr txBox="1"/>
              <p:nvPr/>
            </p:nvSpPr>
            <p:spPr>
              <a:xfrm>
                <a:off x="2633251" y="2283703"/>
                <a:ext cx="1030514" cy="307777"/>
              </a:xfrm>
              <a:prstGeom prst="rect">
                <a:avLst/>
              </a:prstGeom>
              <a:noFill/>
            </p:spPr>
            <p:txBody>
              <a:bodyPr wrap="square" rtlCol="0">
                <a:spAutoFit/>
              </a:bodyPr>
              <a:lstStyle/>
              <a:p>
                <a:pPr algn="ctr"/>
                <a:r>
                  <a:rPr lang="en-US" altLang="zh-CN" sz="14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OPTION</a:t>
                </a:r>
                <a:endParaRPr lang="zh-CN" altLang="en-US" sz="14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grpSp>
        <p:nvGrpSpPr>
          <p:cNvPr id="244" name="组合 243"/>
          <p:cNvGrpSpPr/>
          <p:nvPr/>
        </p:nvGrpSpPr>
        <p:grpSpPr>
          <a:xfrm>
            <a:off x="6199132" y="3645020"/>
            <a:ext cx="1117236" cy="958123"/>
            <a:chOff x="3208476" y="3861048"/>
            <a:chExt cx="1117236" cy="958123"/>
          </a:xfrm>
        </p:grpSpPr>
        <p:grpSp>
          <p:nvGrpSpPr>
            <p:cNvPr id="245" name="组合 244"/>
            <p:cNvGrpSpPr/>
            <p:nvPr/>
          </p:nvGrpSpPr>
          <p:grpSpPr>
            <a:xfrm>
              <a:off x="3227162" y="3861048"/>
              <a:ext cx="1098550" cy="958123"/>
              <a:chOff x="2857499" y="1149477"/>
              <a:chExt cx="1098550" cy="958123"/>
            </a:xfrm>
          </p:grpSpPr>
          <p:sp>
            <p:nvSpPr>
              <p:cNvPr id="249" name="圆角矩形 248"/>
              <p:cNvSpPr/>
              <p:nvPr/>
            </p:nvSpPr>
            <p:spPr>
              <a:xfrm>
                <a:off x="2857499" y="1149477"/>
                <a:ext cx="1076325" cy="958123"/>
              </a:xfrm>
              <a:prstGeom prst="roundRect">
                <a:avLst>
                  <a:gd name="adj" fmla="val 13889"/>
                </a:avLst>
              </a:prstGeom>
              <a:solidFill>
                <a:srgbClr val="405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50" name="圆角矩形 249"/>
              <p:cNvSpPr/>
              <p:nvPr/>
            </p:nvSpPr>
            <p:spPr>
              <a:xfrm>
                <a:off x="2892834" y="1178024"/>
                <a:ext cx="1063215" cy="901028"/>
              </a:xfrm>
              <a:prstGeom prst="roundRect">
                <a:avLst>
                  <a:gd name="adj" fmla="val 13889"/>
                </a:avLst>
              </a:prstGeom>
              <a:solidFill>
                <a:srgbClr val="405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nvGrpSpPr>
            <p:cNvPr id="246" name="组合 245"/>
            <p:cNvGrpSpPr/>
            <p:nvPr/>
          </p:nvGrpSpPr>
          <p:grpSpPr>
            <a:xfrm>
              <a:off x="3208476" y="3873242"/>
              <a:ext cx="1039305" cy="864306"/>
              <a:chOff x="2633251" y="1704765"/>
              <a:chExt cx="1039305" cy="864306"/>
            </a:xfrm>
          </p:grpSpPr>
          <p:sp>
            <p:nvSpPr>
              <p:cNvPr id="247" name="文本框 46"/>
              <p:cNvSpPr txBox="1"/>
              <p:nvPr/>
            </p:nvSpPr>
            <p:spPr>
              <a:xfrm>
                <a:off x="2642042" y="1704765"/>
                <a:ext cx="1030514" cy="707886"/>
              </a:xfrm>
              <a:prstGeom prst="rect">
                <a:avLst/>
              </a:prstGeom>
              <a:noFill/>
            </p:spPr>
            <p:txBody>
              <a:bodyPr wrap="square" rtlCol="0">
                <a:spAutoFit/>
              </a:bodyPr>
              <a:lstStyle/>
              <a:p>
                <a:pPr algn="ctr"/>
                <a:r>
                  <a:rPr lang="en-US" altLang="zh-CN" sz="4000" dirty="0" smtClean="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07</a:t>
                </a:r>
                <a:endParaRPr lang="zh-CN" altLang="en-US" sz="40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48" name="文本框 47"/>
              <p:cNvSpPr txBox="1"/>
              <p:nvPr/>
            </p:nvSpPr>
            <p:spPr>
              <a:xfrm>
                <a:off x="2633251" y="2261294"/>
                <a:ext cx="1030514" cy="307777"/>
              </a:xfrm>
              <a:prstGeom prst="rect">
                <a:avLst/>
              </a:prstGeom>
              <a:noFill/>
            </p:spPr>
            <p:txBody>
              <a:bodyPr wrap="square" rtlCol="0">
                <a:spAutoFit/>
              </a:bodyPr>
              <a:lstStyle/>
              <a:p>
                <a:pPr algn="ctr"/>
                <a:r>
                  <a:rPr lang="en-US" altLang="zh-CN" sz="14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OPTION</a:t>
                </a:r>
                <a:endParaRPr lang="zh-CN" altLang="en-US" sz="14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sp>
        <p:nvSpPr>
          <p:cNvPr id="258" name="文本框 52"/>
          <p:cNvSpPr txBox="1"/>
          <p:nvPr/>
        </p:nvSpPr>
        <p:spPr>
          <a:xfrm>
            <a:off x="9110758" y="1400877"/>
            <a:ext cx="2641781" cy="461665"/>
          </a:xfrm>
          <a:prstGeom prst="rect">
            <a:avLst/>
          </a:prstGeom>
          <a:noFill/>
        </p:spPr>
        <p:txBody>
          <a:bodyPr wrap="square" rtlCol="0">
            <a:spAutoFit/>
          </a:bodyPr>
          <a:lstStyle/>
          <a:p>
            <a:r>
              <a:rPr lang="zh-CN" altLang="en-US"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课题可行性分析</a:t>
            </a:r>
            <a:endParaRPr lang="zh-CN" altLang="en-US"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59" name="文本框 73"/>
          <p:cNvSpPr txBox="1"/>
          <p:nvPr/>
        </p:nvSpPr>
        <p:spPr>
          <a:xfrm>
            <a:off x="9110758" y="2548313"/>
            <a:ext cx="2641781" cy="461665"/>
          </a:xfrm>
          <a:prstGeom prst="rect">
            <a:avLst/>
          </a:prstGeom>
          <a:noFill/>
        </p:spPr>
        <p:txBody>
          <a:bodyPr wrap="square" rtlCol="0">
            <a:spAutoFit/>
          </a:bodyPr>
          <a:lstStyle/>
          <a:p>
            <a:r>
              <a:rPr lang="zh-CN" altLang="en-US"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可能的创新点</a:t>
            </a:r>
            <a:endParaRPr lang="zh-CN" altLang="en-US"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60" name="文本框 75"/>
          <p:cNvSpPr txBox="1"/>
          <p:nvPr/>
        </p:nvSpPr>
        <p:spPr>
          <a:xfrm>
            <a:off x="9110758" y="3696997"/>
            <a:ext cx="2641781" cy="461665"/>
          </a:xfrm>
          <a:prstGeom prst="rect">
            <a:avLst/>
          </a:prstGeom>
          <a:noFill/>
        </p:spPr>
        <p:txBody>
          <a:bodyPr wrap="square" rtlCol="0">
            <a:spAutoFit/>
          </a:bodyPr>
          <a:lstStyle/>
          <a:p>
            <a:r>
              <a:rPr lang="zh-CN" altLang="en-US"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工作计划安排</a:t>
            </a:r>
            <a:endParaRPr lang="zh-CN" altLang="en-US"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62" name="矩形 261"/>
          <p:cNvSpPr/>
          <p:nvPr/>
        </p:nvSpPr>
        <p:spPr>
          <a:xfrm>
            <a:off x="7169270" y="1340765"/>
            <a:ext cx="452661" cy="4430836"/>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49"/>
                                        </p:tgtEl>
                                        <p:attrNameLst>
                                          <p:attrName>style.visibility</p:attrName>
                                        </p:attrNameLst>
                                      </p:cBhvr>
                                      <p:to>
                                        <p:strVal val="visible"/>
                                      </p:to>
                                    </p:set>
                                    <p:anim calcmode="lin" valueType="num">
                                      <p:cBhvr>
                                        <p:cTn id="7" dur="500" fill="hold"/>
                                        <p:tgtEl>
                                          <p:spTgt spid="14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9"/>
                                        </p:tgtEl>
                                        <p:attrNameLst>
                                          <p:attrName>ppt_y</p:attrName>
                                        </p:attrNameLst>
                                      </p:cBhvr>
                                      <p:tavLst>
                                        <p:tav tm="0">
                                          <p:val>
                                            <p:strVal val="#ppt_y"/>
                                          </p:val>
                                        </p:tav>
                                        <p:tav tm="100000">
                                          <p:val>
                                            <p:strVal val="#ppt_y"/>
                                          </p:val>
                                        </p:tav>
                                      </p:tavLst>
                                    </p:anim>
                                    <p:anim calcmode="lin" valueType="num">
                                      <p:cBhvr>
                                        <p:cTn id="9" dur="500" fill="hold"/>
                                        <p:tgtEl>
                                          <p:spTgt spid="14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9"/>
                                        </p:tgtEl>
                                      </p:cBhvr>
                                    </p:animEffect>
                                  </p:childTnLst>
                                </p:cTn>
                              </p:par>
                              <p:par>
                                <p:cTn id="12" presetID="2" presetClass="entr" presetSubtype="8" fill="hold" nodeType="withEffect">
                                  <p:stCondLst>
                                    <p:cond delay="250"/>
                                  </p:stCondLst>
                                  <p:childTnLst>
                                    <p:set>
                                      <p:cBhvr>
                                        <p:cTn id="13" dur="1" fill="hold">
                                          <p:stCondLst>
                                            <p:cond delay="0"/>
                                          </p:stCondLst>
                                        </p:cTn>
                                        <p:tgtEl>
                                          <p:spTgt spid="151"/>
                                        </p:tgtEl>
                                        <p:attrNameLst>
                                          <p:attrName>style.visibility</p:attrName>
                                        </p:attrNameLst>
                                      </p:cBhvr>
                                      <p:to>
                                        <p:strVal val="visible"/>
                                      </p:to>
                                    </p:set>
                                    <p:anim calcmode="lin" valueType="num">
                                      <p:cBhvr additive="base">
                                        <p:cTn id="14" dur="500" fill="hold"/>
                                        <p:tgtEl>
                                          <p:spTgt spid="151"/>
                                        </p:tgtEl>
                                        <p:attrNameLst>
                                          <p:attrName>ppt_x</p:attrName>
                                        </p:attrNameLst>
                                      </p:cBhvr>
                                      <p:tavLst>
                                        <p:tav tm="0">
                                          <p:val>
                                            <p:strVal val="0-#ppt_w/2"/>
                                          </p:val>
                                        </p:tav>
                                        <p:tav tm="100000">
                                          <p:val>
                                            <p:strVal val="#ppt_x"/>
                                          </p:val>
                                        </p:tav>
                                      </p:tavLst>
                                    </p:anim>
                                    <p:anim calcmode="lin" valueType="num">
                                      <p:cBhvr additive="base">
                                        <p:cTn id="15" dur="500" fill="hold"/>
                                        <p:tgtEl>
                                          <p:spTgt spid="151"/>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150"/>
                                        </p:tgtEl>
                                        <p:attrNameLst>
                                          <p:attrName>style.visibility</p:attrName>
                                        </p:attrNameLst>
                                      </p:cBhvr>
                                      <p:to>
                                        <p:strVal val="visible"/>
                                      </p:to>
                                    </p:set>
                                    <p:anim calcmode="lin" valueType="num">
                                      <p:cBhvr additive="base">
                                        <p:cTn id="18" dur="500" fill="hold"/>
                                        <p:tgtEl>
                                          <p:spTgt spid="150"/>
                                        </p:tgtEl>
                                        <p:attrNameLst>
                                          <p:attrName>ppt_x</p:attrName>
                                        </p:attrNameLst>
                                      </p:cBhvr>
                                      <p:tavLst>
                                        <p:tav tm="0">
                                          <p:val>
                                            <p:strVal val="1+#ppt_w/2"/>
                                          </p:val>
                                        </p:tav>
                                        <p:tav tm="100000">
                                          <p:val>
                                            <p:strVal val="#ppt_x"/>
                                          </p:val>
                                        </p:tav>
                                      </p:tavLst>
                                    </p:anim>
                                    <p:anim calcmode="lin" valueType="num">
                                      <p:cBhvr additive="base">
                                        <p:cTn id="19" dur="500" fill="hold"/>
                                        <p:tgtEl>
                                          <p:spTgt spid="150"/>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53"/>
                                        </p:tgtEl>
                                        <p:attrNameLst>
                                          <p:attrName>style.visibility</p:attrName>
                                        </p:attrNameLst>
                                      </p:cBhvr>
                                      <p:to>
                                        <p:strVal val="visible"/>
                                      </p:to>
                                    </p:set>
                                    <p:anim calcmode="lin" valueType="num">
                                      <p:cBhvr additive="base">
                                        <p:cTn id="22" dur="500" fill="hold"/>
                                        <p:tgtEl>
                                          <p:spTgt spid="153"/>
                                        </p:tgtEl>
                                        <p:attrNameLst>
                                          <p:attrName>ppt_x</p:attrName>
                                        </p:attrNameLst>
                                      </p:cBhvr>
                                      <p:tavLst>
                                        <p:tav tm="0">
                                          <p:val>
                                            <p:strVal val="0-#ppt_w/2"/>
                                          </p:val>
                                        </p:tav>
                                        <p:tav tm="100000">
                                          <p:val>
                                            <p:strVal val="#ppt_x"/>
                                          </p:val>
                                        </p:tav>
                                      </p:tavLst>
                                    </p:anim>
                                    <p:anim calcmode="lin" valueType="num">
                                      <p:cBhvr additive="base">
                                        <p:cTn id="23" dur="500" fill="hold"/>
                                        <p:tgtEl>
                                          <p:spTgt spid="153"/>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52"/>
                                        </p:tgtEl>
                                        <p:attrNameLst>
                                          <p:attrName>style.visibility</p:attrName>
                                        </p:attrNameLst>
                                      </p:cBhvr>
                                      <p:to>
                                        <p:strVal val="visible"/>
                                      </p:to>
                                    </p:set>
                                    <p:anim calcmode="lin" valueType="num">
                                      <p:cBhvr additive="base">
                                        <p:cTn id="26" dur="500" fill="hold"/>
                                        <p:tgtEl>
                                          <p:spTgt spid="152"/>
                                        </p:tgtEl>
                                        <p:attrNameLst>
                                          <p:attrName>ppt_x</p:attrName>
                                        </p:attrNameLst>
                                      </p:cBhvr>
                                      <p:tavLst>
                                        <p:tav tm="0">
                                          <p:val>
                                            <p:strVal val="1+#ppt_w/2"/>
                                          </p:val>
                                        </p:tav>
                                        <p:tav tm="100000">
                                          <p:val>
                                            <p:strVal val="#ppt_x"/>
                                          </p:val>
                                        </p:tav>
                                      </p:tavLst>
                                    </p:anim>
                                    <p:anim calcmode="lin" valueType="num">
                                      <p:cBhvr additive="base">
                                        <p:cTn id="27" dur="500" fill="hold"/>
                                        <p:tgtEl>
                                          <p:spTgt spid="152"/>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50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500" fill="hold"/>
                                        <p:tgtEl>
                                          <p:spTgt spid="23"/>
                                        </p:tgtEl>
                                        <p:attrNameLst>
                                          <p:attrName>ppt_x</p:attrName>
                                        </p:attrNameLst>
                                      </p:cBhvr>
                                      <p:tavLst>
                                        <p:tav tm="0">
                                          <p:val>
                                            <p:strVal val="0-#ppt_w/2"/>
                                          </p:val>
                                        </p:tav>
                                        <p:tav tm="100000">
                                          <p:val>
                                            <p:strVal val="#ppt_x"/>
                                          </p:val>
                                        </p:tav>
                                      </p:tavLst>
                                    </p:anim>
                                    <p:anim calcmode="lin" valueType="num">
                                      <p:cBhvr additive="base">
                                        <p:cTn id="31" dur="500" fill="hold"/>
                                        <p:tgtEl>
                                          <p:spTgt spid="23"/>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50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1+#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childTnLst>
                          </p:cTn>
                        </p:par>
                        <p:par>
                          <p:cTn id="36" fill="hold">
                            <p:stCondLst>
                              <p:cond delay="1000"/>
                            </p:stCondLst>
                            <p:childTnLst>
                              <p:par>
                                <p:cTn id="37" presetID="22" presetClass="entr" presetSubtype="4" fill="hold" grpId="0" nodeType="afterEffect">
                                  <p:stCondLst>
                                    <p:cond delay="0"/>
                                  </p:stCondLst>
                                  <p:childTnLst>
                                    <p:set>
                                      <p:cBhvr>
                                        <p:cTn id="38" dur="1" fill="hold">
                                          <p:stCondLst>
                                            <p:cond delay="0"/>
                                          </p:stCondLst>
                                        </p:cTn>
                                        <p:tgtEl>
                                          <p:spTgt spid="110"/>
                                        </p:tgtEl>
                                        <p:attrNameLst>
                                          <p:attrName>style.visibility</p:attrName>
                                        </p:attrNameLst>
                                      </p:cBhvr>
                                      <p:to>
                                        <p:strVal val="visible"/>
                                      </p:to>
                                    </p:set>
                                    <p:animEffect transition="in" filter="wipe(down)">
                                      <p:cBhvr>
                                        <p:cTn id="39" dur="500"/>
                                        <p:tgtEl>
                                          <p:spTgt spid="110"/>
                                        </p:tgtEl>
                                      </p:cBhvr>
                                    </p:animEffect>
                                  </p:childTnLst>
                                </p:cTn>
                              </p:par>
                              <p:par>
                                <p:cTn id="40" presetID="2" presetClass="entr" presetSubtype="8" fill="hold" nodeType="withEffect">
                                  <p:stCondLst>
                                    <p:cond delay="500"/>
                                  </p:stCondLst>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500" fill="hold"/>
                                        <p:tgtEl>
                                          <p:spTgt spid="25"/>
                                        </p:tgtEl>
                                        <p:attrNameLst>
                                          <p:attrName>ppt_x</p:attrName>
                                        </p:attrNameLst>
                                      </p:cBhvr>
                                      <p:tavLst>
                                        <p:tav tm="0">
                                          <p:val>
                                            <p:strVal val="0-#ppt_w/2"/>
                                          </p:val>
                                        </p:tav>
                                        <p:tav tm="100000">
                                          <p:val>
                                            <p:strVal val="#ppt_x"/>
                                          </p:val>
                                        </p:tav>
                                      </p:tavLst>
                                    </p:anim>
                                    <p:anim calcmode="lin" valueType="num">
                                      <p:cBhvr additive="base">
                                        <p:cTn id="43" dur="500" fill="hold"/>
                                        <p:tgtEl>
                                          <p:spTgt spid="25"/>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stCondLst>
                                    <p:cond delay="500"/>
                                  </p:stCondLst>
                                  <p:childTnLst>
                                    <p:set>
                                      <p:cBhvr>
                                        <p:cTn id="45" dur="1" fill="hold">
                                          <p:stCondLst>
                                            <p:cond delay="0"/>
                                          </p:stCondLst>
                                        </p:cTn>
                                        <p:tgtEl>
                                          <p:spTgt spid="33"/>
                                        </p:tgtEl>
                                        <p:attrNameLst>
                                          <p:attrName>style.visibility</p:attrName>
                                        </p:attrNameLst>
                                      </p:cBhvr>
                                      <p:to>
                                        <p:strVal val="visible"/>
                                      </p:to>
                                    </p:set>
                                    <p:anim calcmode="lin" valueType="num">
                                      <p:cBhvr additive="base">
                                        <p:cTn id="46" dur="500" fill="hold"/>
                                        <p:tgtEl>
                                          <p:spTgt spid="33"/>
                                        </p:tgtEl>
                                        <p:attrNameLst>
                                          <p:attrName>ppt_x</p:attrName>
                                        </p:attrNameLst>
                                      </p:cBhvr>
                                      <p:tavLst>
                                        <p:tav tm="0">
                                          <p:val>
                                            <p:strVal val="1+#ppt_w/2"/>
                                          </p:val>
                                        </p:tav>
                                        <p:tav tm="100000">
                                          <p:val>
                                            <p:strVal val="#ppt_x"/>
                                          </p:val>
                                        </p:tav>
                                      </p:tavLst>
                                    </p:anim>
                                    <p:anim calcmode="lin" valueType="num">
                                      <p:cBhvr additive="base">
                                        <p:cTn id="47" dur="500" fill="hold"/>
                                        <p:tgtEl>
                                          <p:spTgt spid="33"/>
                                        </p:tgtEl>
                                        <p:attrNameLst>
                                          <p:attrName>ppt_y</p:attrName>
                                        </p:attrNameLst>
                                      </p:cBhvr>
                                      <p:tavLst>
                                        <p:tav tm="0">
                                          <p:val>
                                            <p:strVal val="#ppt_y"/>
                                          </p:val>
                                        </p:tav>
                                        <p:tav tm="100000">
                                          <p:val>
                                            <p:strVal val="#ppt_y"/>
                                          </p:val>
                                        </p:tav>
                                      </p:tavLst>
                                    </p:anim>
                                  </p:childTnLst>
                                </p:cTn>
                              </p:par>
                            </p:childTnLst>
                          </p:cTn>
                        </p:par>
                        <p:par>
                          <p:cTn id="48" fill="hold">
                            <p:stCondLst>
                              <p:cond delay="2000"/>
                            </p:stCondLst>
                            <p:childTnLst>
                              <p:par>
                                <p:cTn id="49" presetID="22" presetClass="entr" presetSubtype="4" fill="hold" grpId="0" nodeType="afterEffect">
                                  <p:stCondLst>
                                    <p:cond delay="0"/>
                                  </p:stCondLst>
                                  <p:childTnLst>
                                    <p:set>
                                      <p:cBhvr>
                                        <p:cTn id="50" dur="1" fill="hold">
                                          <p:stCondLst>
                                            <p:cond delay="0"/>
                                          </p:stCondLst>
                                        </p:cTn>
                                        <p:tgtEl>
                                          <p:spTgt spid="131"/>
                                        </p:tgtEl>
                                        <p:attrNameLst>
                                          <p:attrName>style.visibility</p:attrName>
                                        </p:attrNameLst>
                                      </p:cBhvr>
                                      <p:to>
                                        <p:strVal val="visible"/>
                                      </p:to>
                                    </p:set>
                                    <p:animEffect transition="in" filter="wipe(down)">
                                      <p:cBhvr>
                                        <p:cTn id="51" dur="500"/>
                                        <p:tgtEl>
                                          <p:spTgt spid="131"/>
                                        </p:tgtEl>
                                      </p:cBhvr>
                                    </p:animEffect>
                                  </p:childTnLst>
                                </p:cTn>
                              </p:par>
                              <p:par>
                                <p:cTn id="52" presetID="2" presetClass="entr" presetSubtype="8" fill="hold" nodeType="withEffect">
                                  <p:stCondLst>
                                    <p:cond delay="500"/>
                                  </p:stCondLst>
                                  <p:childTnLst>
                                    <p:set>
                                      <p:cBhvr>
                                        <p:cTn id="53" dur="1" fill="hold">
                                          <p:stCondLst>
                                            <p:cond delay="0"/>
                                          </p:stCondLst>
                                        </p:cTn>
                                        <p:tgtEl>
                                          <p:spTgt spid="26"/>
                                        </p:tgtEl>
                                        <p:attrNameLst>
                                          <p:attrName>style.visibility</p:attrName>
                                        </p:attrNameLst>
                                      </p:cBhvr>
                                      <p:to>
                                        <p:strVal val="visible"/>
                                      </p:to>
                                    </p:set>
                                    <p:anim calcmode="lin" valueType="num">
                                      <p:cBhvr additive="base">
                                        <p:cTn id="54" dur="500" fill="hold"/>
                                        <p:tgtEl>
                                          <p:spTgt spid="26"/>
                                        </p:tgtEl>
                                        <p:attrNameLst>
                                          <p:attrName>ppt_x</p:attrName>
                                        </p:attrNameLst>
                                      </p:cBhvr>
                                      <p:tavLst>
                                        <p:tav tm="0">
                                          <p:val>
                                            <p:strVal val="0-#ppt_w/2"/>
                                          </p:val>
                                        </p:tav>
                                        <p:tav tm="100000">
                                          <p:val>
                                            <p:strVal val="#ppt_x"/>
                                          </p:val>
                                        </p:tav>
                                      </p:tavLst>
                                    </p:anim>
                                    <p:anim calcmode="lin" valueType="num">
                                      <p:cBhvr additive="base">
                                        <p:cTn id="55" dur="500" fill="hold"/>
                                        <p:tgtEl>
                                          <p:spTgt spid="26"/>
                                        </p:tgtEl>
                                        <p:attrNameLst>
                                          <p:attrName>ppt_y</p:attrName>
                                        </p:attrNameLst>
                                      </p:cBhvr>
                                      <p:tavLst>
                                        <p:tav tm="0">
                                          <p:val>
                                            <p:strVal val="#ppt_y"/>
                                          </p:val>
                                        </p:tav>
                                        <p:tav tm="100000">
                                          <p:val>
                                            <p:strVal val="#ppt_y"/>
                                          </p:val>
                                        </p:tav>
                                      </p:tavLst>
                                    </p:anim>
                                  </p:childTnLst>
                                </p:cTn>
                              </p:par>
                              <p:par>
                                <p:cTn id="56" presetID="2" presetClass="entr" presetSubtype="2" fill="hold" nodeType="withEffect">
                                  <p:stCondLst>
                                    <p:cond delay="500"/>
                                  </p:stCondLst>
                                  <p:childTnLst>
                                    <p:set>
                                      <p:cBhvr>
                                        <p:cTn id="57" dur="1" fill="hold">
                                          <p:stCondLst>
                                            <p:cond delay="0"/>
                                          </p:stCondLst>
                                        </p:cTn>
                                        <p:tgtEl>
                                          <p:spTgt spid="31"/>
                                        </p:tgtEl>
                                        <p:attrNameLst>
                                          <p:attrName>style.visibility</p:attrName>
                                        </p:attrNameLst>
                                      </p:cBhvr>
                                      <p:to>
                                        <p:strVal val="visible"/>
                                      </p:to>
                                    </p:set>
                                    <p:anim calcmode="lin" valueType="num">
                                      <p:cBhvr additive="base">
                                        <p:cTn id="58" dur="500" fill="hold"/>
                                        <p:tgtEl>
                                          <p:spTgt spid="31"/>
                                        </p:tgtEl>
                                        <p:attrNameLst>
                                          <p:attrName>ppt_x</p:attrName>
                                        </p:attrNameLst>
                                      </p:cBhvr>
                                      <p:tavLst>
                                        <p:tav tm="0">
                                          <p:val>
                                            <p:strVal val="1+#ppt_w/2"/>
                                          </p:val>
                                        </p:tav>
                                        <p:tav tm="100000">
                                          <p:val>
                                            <p:strVal val="#ppt_x"/>
                                          </p:val>
                                        </p:tav>
                                      </p:tavLst>
                                    </p:anim>
                                    <p:anim calcmode="lin" valueType="num">
                                      <p:cBhvr additive="base">
                                        <p:cTn id="59" dur="500" fill="hold"/>
                                        <p:tgtEl>
                                          <p:spTgt spid="31"/>
                                        </p:tgtEl>
                                        <p:attrNameLst>
                                          <p:attrName>ppt_y</p:attrName>
                                        </p:attrNameLst>
                                      </p:cBhvr>
                                      <p:tavLst>
                                        <p:tav tm="0">
                                          <p:val>
                                            <p:strVal val="#ppt_y"/>
                                          </p:val>
                                        </p:tav>
                                        <p:tav tm="100000">
                                          <p:val>
                                            <p:strVal val="#ppt_y"/>
                                          </p:val>
                                        </p:tav>
                                      </p:tavLst>
                                    </p:anim>
                                  </p:childTnLst>
                                </p:cTn>
                              </p:par>
                            </p:childTnLst>
                          </p:cTn>
                        </p:par>
                        <p:par>
                          <p:cTn id="60" fill="hold">
                            <p:stCondLst>
                              <p:cond delay="3000"/>
                            </p:stCondLst>
                            <p:childTnLst>
                              <p:par>
                                <p:cTn id="61" presetID="22" presetClass="entr" presetSubtype="4" fill="hold" grpId="0" nodeType="afterEffect">
                                  <p:stCondLst>
                                    <p:cond delay="0"/>
                                  </p:stCondLst>
                                  <p:childTnLst>
                                    <p:set>
                                      <p:cBhvr>
                                        <p:cTn id="62" dur="1" fill="hold">
                                          <p:stCondLst>
                                            <p:cond delay="0"/>
                                          </p:stCondLst>
                                        </p:cTn>
                                        <p:tgtEl>
                                          <p:spTgt spid="133"/>
                                        </p:tgtEl>
                                        <p:attrNameLst>
                                          <p:attrName>style.visibility</p:attrName>
                                        </p:attrNameLst>
                                      </p:cBhvr>
                                      <p:to>
                                        <p:strVal val="visible"/>
                                      </p:to>
                                    </p:set>
                                    <p:animEffect transition="in" filter="wipe(down)">
                                      <p:cBhvr>
                                        <p:cTn id="63" dur="500"/>
                                        <p:tgtEl>
                                          <p:spTgt spid="133"/>
                                        </p:tgtEl>
                                      </p:cBhvr>
                                    </p:animEffect>
                                  </p:childTnLst>
                                </p:cTn>
                              </p:par>
                              <p:par>
                                <p:cTn id="64" presetID="2" presetClass="entr" presetSubtype="8" fill="hold" nodeType="withEffect">
                                  <p:stCondLst>
                                    <p:cond delay="500"/>
                                  </p:stCondLst>
                                  <p:childTnLst>
                                    <p:set>
                                      <p:cBhvr>
                                        <p:cTn id="65" dur="1" fill="hold">
                                          <p:stCondLst>
                                            <p:cond delay="0"/>
                                          </p:stCondLst>
                                        </p:cTn>
                                        <p:tgtEl>
                                          <p:spTgt spid="27"/>
                                        </p:tgtEl>
                                        <p:attrNameLst>
                                          <p:attrName>style.visibility</p:attrName>
                                        </p:attrNameLst>
                                      </p:cBhvr>
                                      <p:to>
                                        <p:strVal val="visible"/>
                                      </p:to>
                                    </p:set>
                                    <p:anim calcmode="lin" valueType="num">
                                      <p:cBhvr additive="base">
                                        <p:cTn id="66" dur="500" fill="hold"/>
                                        <p:tgtEl>
                                          <p:spTgt spid="27"/>
                                        </p:tgtEl>
                                        <p:attrNameLst>
                                          <p:attrName>ppt_x</p:attrName>
                                        </p:attrNameLst>
                                      </p:cBhvr>
                                      <p:tavLst>
                                        <p:tav tm="0">
                                          <p:val>
                                            <p:strVal val="0-#ppt_w/2"/>
                                          </p:val>
                                        </p:tav>
                                        <p:tav tm="100000">
                                          <p:val>
                                            <p:strVal val="#ppt_x"/>
                                          </p:val>
                                        </p:tav>
                                      </p:tavLst>
                                    </p:anim>
                                    <p:anim calcmode="lin" valueType="num">
                                      <p:cBhvr additive="base">
                                        <p:cTn id="67" dur="500" fill="hold"/>
                                        <p:tgtEl>
                                          <p:spTgt spid="27"/>
                                        </p:tgtEl>
                                        <p:attrNameLst>
                                          <p:attrName>ppt_y</p:attrName>
                                        </p:attrNameLst>
                                      </p:cBhvr>
                                      <p:tavLst>
                                        <p:tav tm="0">
                                          <p:val>
                                            <p:strVal val="#ppt_y"/>
                                          </p:val>
                                        </p:tav>
                                        <p:tav tm="100000">
                                          <p:val>
                                            <p:strVal val="#ppt_y"/>
                                          </p:val>
                                        </p:tav>
                                      </p:tavLst>
                                    </p:anim>
                                  </p:childTnLst>
                                </p:cTn>
                              </p:par>
                              <p:par>
                                <p:cTn id="68" presetID="2" presetClass="entr" presetSubtype="2" fill="hold" nodeType="withEffect">
                                  <p:stCondLst>
                                    <p:cond delay="500"/>
                                  </p:stCondLst>
                                  <p:childTnLst>
                                    <p:set>
                                      <p:cBhvr>
                                        <p:cTn id="69" dur="1" fill="hold">
                                          <p:stCondLst>
                                            <p:cond delay="0"/>
                                          </p:stCondLst>
                                        </p:cTn>
                                        <p:tgtEl>
                                          <p:spTgt spid="32"/>
                                        </p:tgtEl>
                                        <p:attrNameLst>
                                          <p:attrName>style.visibility</p:attrName>
                                        </p:attrNameLst>
                                      </p:cBhvr>
                                      <p:to>
                                        <p:strVal val="visible"/>
                                      </p:to>
                                    </p:set>
                                    <p:anim calcmode="lin" valueType="num">
                                      <p:cBhvr additive="base">
                                        <p:cTn id="70" dur="500" fill="hold"/>
                                        <p:tgtEl>
                                          <p:spTgt spid="32"/>
                                        </p:tgtEl>
                                        <p:attrNameLst>
                                          <p:attrName>ppt_x</p:attrName>
                                        </p:attrNameLst>
                                      </p:cBhvr>
                                      <p:tavLst>
                                        <p:tav tm="0">
                                          <p:val>
                                            <p:strVal val="1+#ppt_w/2"/>
                                          </p:val>
                                        </p:tav>
                                        <p:tav tm="100000">
                                          <p:val>
                                            <p:strVal val="#ppt_x"/>
                                          </p:val>
                                        </p:tav>
                                      </p:tavLst>
                                    </p:anim>
                                    <p:anim calcmode="lin" valueType="num">
                                      <p:cBhvr additive="base">
                                        <p:cTn id="71" dur="500" fill="hold"/>
                                        <p:tgtEl>
                                          <p:spTgt spid="32"/>
                                        </p:tgtEl>
                                        <p:attrNameLst>
                                          <p:attrName>ppt_y</p:attrName>
                                        </p:attrNameLst>
                                      </p:cBhvr>
                                      <p:tavLst>
                                        <p:tav tm="0">
                                          <p:val>
                                            <p:strVal val="#ppt_y"/>
                                          </p:val>
                                        </p:tav>
                                        <p:tav tm="100000">
                                          <p:val>
                                            <p:strVal val="#ppt_y"/>
                                          </p:val>
                                        </p:tav>
                                      </p:tavLst>
                                    </p:anim>
                                  </p:childTnLst>
                                </p:cTn>
                              </p:par>
                            </p:childTnLst>
                          </p:cTn>
                        </p:par>
                        <p:par>
                          <p:cTn id="72" fill="hold">
                            <p:stCondLst>
                              <p:cond delay="4000"/>
                            </p:stCondLst>
                            <p:childTnLst>
                              <p:par>
                                <p:cTn id="73" presetID="22" presetClass="entr" presetSubtype="4" fill="hold" grpId="0" nodeType="afterEffect">
                                  <p:stCondLst>
                                    <p:cond delay="0"/>
                                  </p:stCondLst>
                                  <p:childTnLst>
                                    <p:set>
                                      <p:cBhvr>
                                        <p:cTn id="74" dur="1" fill="hold">
                                          <p:stCondLst>
                                            <p:cond delay="0"/>
                                          </p:stCondLst>
                                        </p:cTn>
                                        <p:tgtEl>
                                          <p:spTgt spid="135"/>
                                        </p:tgtEl>
                                        <p:attrNameLst>
                                          <p:attrName>style.visibility</p:attrName>
                                        </p:attrNameLst>
                                      </p:cBhvr>
                                      <p:to>
                                        <p:strVal val="visible"/>
                                      </p:to>
                                    </p:set>
                                    <p:animEffect transition="in" filter="wipe(down)">
                                      <p:cBhvr>
                                        <p:cTn id="75" dur="500"/>
                                        <p:tgtEl>
                                          <p:spTgt spid="135"/>
                                        </p:tgtEl>
                                      </p:cBhvr>
                                    </p:animEffect>
                                  </p:childTnLst>
                                </p:cTn>
                              </p:par>
                            </p:childTnLst>
                          </p:cTn>
                        </p:par>
                        <p:par>
                          <p:cTn id="76" fill="hold">
                            <p:stCondLst>
                              <p:cond delay="4500"/>
                            </p:stCondLst>
                            <p:childTnLst>
                              <p:par>
                                <p:cTn id="77" presetID="10" presetClass="entr" presetSubtype="0" fill="hold" grpId="0" nodeType="afterEffect">
                                  <p:stCondLst>
                                    <p:cond delay="0"/>
                                  </p:stCondLst>
                                  <p:childTnLst>
                                    <p:set>
                                      <p:cBhvr>
                                        <p:cTn id="78" dur="1" fill="hold">
                                          <p:stCondLst>
                                            <p:cond delay="0"/>
                                          </p:stCondLst>
                                        </p:cTn>
                                        <p:tgtEl>
                                          <p:spTgt spid="92"/>
                                        </p:tgtEl>
                                        <p:attrNameLst>
                                          <p:attrName>style.visibility</p:attrName>
                                        </p:attrNameLst>
                                      </p:cBhvr>
                                      <p:to>
                                        <p:strVal val="visible"/>
                                      </p:to>
                                    </p:set>
                                    <p:animEffect transition="in" filter="fade">
                                      <p:cBhvr>
                                        <p:cTn id="79" dur="500"/>
                                        <p:tgtEl>
                                          <p:spTgt spid="92"/>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93"/>
                                        </p:tgtEl>
                                        <p:attrNameLst>
                                          <p:attrName>style.visibility</p:attrName>
                                        </p:attrNameLst>
                                      </p:cBhvr>
                                      <p:to>
                                        <p:strVal val="visible"/>
                                      </p:to>
                                    </p:set>
                                    <p:animEffect transition="in" filter="fade">
                                      <p:cBhvr>
                                        <p:cTn id="82" dur="500"/>
                                        <p:tgtEl>
                                          <p:spTgt spid="93"/>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94"/>
                                        </p:tgtEl>
                                        <p:attrNameLst>
                                          <p:attrName>style.visibility</p:attrName>
                                        </p:attrNameLst>
                                      </p:cBhvr>
                                      <p:to>
                                        <p:strVal val="visible"/>
                                      </p:to>
                                    </p:set>
                                    <p:animEffect transition="in" filter="fade">
                                      <p:cBhvr>
                                        <p:cTn id="85" dur="500"/>
                                        <p:tgtEl>
                                          <p:spTgt spid="94"/>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500"/>
                                        <p:tgtEl>
                                          <p:spTgt spid="95"/>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96"/>
                                        </p:tgtEl>
                                        <p:attrNameLst>
                                          <p:attrName>style.visibility</p:attrName>
                                        </p:attrNameLst>
                                      </p:cBhvr>
                                      <p:to>
                                        <p:strVal val="visible"/>
                                      </p:to>
                                    </p:set>
                                    <p:animEffect transition="in" filter="fade">
                                      <p:cBhvr>
                                        <p:cTn id="91" dur="500"/>
                                        <p:tgtEl>
                                          <p:spTgt spid="96"/>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97"/>
                                        </p:tgtEl>
                                        <p:attrNameLst>
                                          <p:attrName>style.visibility</p:attrName>
                                        </p:attrNameLst>
                                      </p:cBhvr>
                                      <p:to>
                                        <p:strVal val="visible"/>
                                      </p:to>
                                    </p:set>
                                    <p:animEffect transition="in" filter="fade">
                                      <p:cBhvr>
                                        <p:cTn id="94" dur="500"/>
                                        <p:tgtEl>
                                          <p:spTgt spid="97"/>
                                        </p:tgtEl>
                                      </p:cBhvr>
                                    </p:animEffect>
                                  </p:childTnLst>
                                </p:cTn>
                              </p:par>
                              <p:par>
                                <p:cTn id="95" presetID="2" presetClass="entr" presetSubtype="8" fill="hold" nodeType="withEffect">
                                  <p:stCondLst>
                                    <p:cond delay="500"/>
                                  </p:stCondLst>
                                  <p:childTnLst>
                                    <p:set>
                                      <p:cBhvr>
                                        <p:cTn id="96" dur="1" fill="hold">
                                          <p:stCondLst>
                                            <p:cond delay="0"/>
                                          </p:stCondLst>
                                        </p:cTn>
                                        <p:tgtEl>
                                          <p:spTgt spid="230"/>
                                        </p:tgtEl>
                                        <p:attrNameLst>
                                          <p:attrName>style.visibility</p:attrName>
                                        </p:attrNameLst>
                                      </p:cBhvr>
                                      <p:to>
                                        <p:strVal val="visible"/>
                                      </p:to>
                                    </p:set>
                                    <p:anim calcmode="lin" valueType="num">
                                      <p:cBhvr additive="base">
                                        <p:cTn id="97" dur="500" fill="hold"/>
                                        <p:tgtEl>
                                          <p:spTgt spid="230"/>
                                        </p:tgtEl>
                                        <p:attrNameLst>
                                          <p:attrName>ppt_x</p:attrName>
                                        </p:attrNameLst>
                                      </p:cBhvr>
                                      <p:tavLst>
                                        <p:tav tm="0">
                                          <p:val>
                                            <p:strVal val="0-#ppt_w/2"/>
                                          </p:val>
                                        </p:tav>
                                        <p:tav tm="100000">
                                          <p:val>
                                            <p:strVal val="#ppt_x"/>
                                          </p:val>
                                        </p:tav>
                                      </p:tavLst>
                                    </p:anim>
                                    <p:anim calcmode="lin" valueType="num">
                                      <p:cBhvr additive="base">
                                        <p:cTn id="98" dur="500" fill="hold"/>
                                        <p:tgtEl>
                                          <p:spTgt spid="230"/>
                                        </p:tgtEl>
                                        <p:attrNameLst>
                                          <p:attrName>ppt_y</p:attrName>
                                        </p:attrNameLst>
                                      </p:cBhvr>
                                      <p:tavLst>
                                        <p:tav tm="0">
                                          <p:val>
                                            <p:strVal val="#ppt_y"/>
                                          </p:val>
                                        </p:tav>
                                        <p:tav tm="100000">
                                          <p:val>
                                            <p:strVal val="#ppt_y"/>
                                          </p:val>
                                        </p:tav>
                                      </p:tavLst>
                                    </p:anim>
                                  </p:childTnLst>
                                </p:cTn>
                              </p:par>
                              <p:par>
                                <p:cTn id="99" presetID="2" presetClass="entr" presetSubtype="2" fill="hold" nodeType="withEffect">
                                  <p:stCondLst>
                                    <p:cond delay="500"/>
                                  </p:stCondLst>
                                  <p:childTnLst>
                                    <p:set>
                                      <p:cBhvr>
                                        <p:cTn id="100" dur="1" fill="hold">
                                          <p:stCondLst>
                                            <p:cond delay="0"/>
                                          </p:stCondLst>
                                        </p:cTn>
                                        <p:tgtEl>
                                          <p:spTgt spid="213"/>
                                        </p:tgtEl>
                                        <p:attrNameLst>
                                          <p:attrName>style.visibility</p:attrName>
                                        </p:attrNameLst>
                                      </p:cBhvr>
                                      <p:to>
                                        <p:strVal val="visible"/>
                                      </p:to>
                                    </p:set>
                                    <p:anim calcmode="lin" valueType="num">
                                      <p:cBhvr additive="base">
                                        <p:cTn id="101" dur="500" fill="hold"/>
                                        <p:tgtEl>
                                          <p:spTgt spid="213"/>
                                        </p:tgtEl>
                                        <p:attrNameLst>
                                          <p:attrName>ppt_x</p:attrName>
                                        </p:attrNameLst>
                                      </p:cBhvr>
                                      <p:tavLst>
                                        <p:tav tm="0">
                                          <p:val>
                                            <p:strVal val="1+#ppt_w/2"/>
                                          </p:val>
                                        </p:tav>
                                        <p:tav tm="100000">
                                          <p:val>
                                            <p:strVal val="#ppt_x"/>
                                          </p:val>
                                        </p:tav>
                                      </p:tavLst>
                                    </p:anim>
                                    <p:anim calcmode="lin" valueType="num">
                                      <p:cBhvr additive="base">
                                        <p:cTn id="102" dur="500" fill="hold"/>
                                        <p:tgtEl>
                                          <p:spTgt spid="213"/>
                                        </p:tgtEl>
                                        <p:attrNameLst>
                                          <p:attrName>ppt_y</p:attrName>
                                        </p:attrNameLst>
                                      </p:cBhvr>
                                      <p:tavLst>
                                        <p:tav tm="0">
                                          <p:val>
                                            <p:strVal val="#ppt_y"/>
                                          </p:val>
                                        </p:tav>
                                        <p:tav tm="100000">
                                          <p:val>
                                            <p:strVal val="#ppt_y"/>
                                          </p:val>
                                        </p:tav>
                                      </p:tavLst>
                                    </p:anim>
                                  </p:childTnLst>
                                </p:cTn>
                              </p:par>
                            </p:childTnLst>
                          </p:cTn>
                        </p:par>
                        <p:par>
                          <p:cTn id="103" fill="hold">
                            <p:stCondLst>
                              <p:cond delay="5500"/>
                            </p:stCondLst>
                            <p:childTnLst>
                              <p:par>
                                <p:cTn id="104" presetID="22" presetClass="entr" presetSubtype="4" fill="hold" grpId="0" nodeType="afterEffect">
                                  <p:stCondLst>
                                    <p:cond delay="0"/>
                                  </p:stCondLst>
                                  <p:childTnLst>
                                    <p:set>
                                      <p:cBhvr>
                                        <p:cTn id="105" dur="1" fill="hold">
                                          <p:stCondLst>
                                            <p:cond delay="0"/>
                                          </p:stCondLst>
                                        </p:cTn>
                                        <p:tgtEl>
                                          <p:spTgt spid="258"/>
                                        </p:tgtEl>
                                        <p:attrNameLst>
                                          <p:attrName>style.visibility</p:attrName>
                                        </p:attrNameLst>
                                      </p:cBhvr>
                                      <p:to>
                                        <p:strVal val="visible"/>
                                      </p:to>
                                    </p:set>
                                    <p:animEffect transition="in" filter="wipe(down)">
                                      <p:cBhvr>
                                        <p:cTn id="106" dur="500"/>
                                        <p:tgtEl>
                                          <p:spTgt spid="258"/>
                                        </p:tgtEl>
                                      </p:cBhvr>
                                    </p:animEffect>
                                  </p:childTnLst>
                                </p:cTn>
                              </p:par>
                              <p:par>
                                <p:cTn id="107" presetID="2" presetClass="entr" presetSubtype="8" fill="hold" nodeType="withEffect">
                                  <p:stCondLst>
                                    <p:cond delay="500"/>
                                  </p:stCondLst>
                                  <p:childTnLst>
                                    <p:set>
                                      <p:cBhvr>
                                        <p:cTn id="108" dur="1" fill="hold">
                                          <p:stCondLst>
                                            <p:cond delay="0"/>
                                          </p:stCondLst>
                                        </p:cTn>
                                        <p:tgtEl>
                                          <p:spTgt spid="237"/>
                                        </p:tgtEl>
                                        <p:attrNameLst>
                                          <p:attrName>style.visibility</p:attrName>
                                        </p:attrNameLst>
                                      </p:cBhvr>
                                      <p:to>
                                        <p:strVal val="visible"/>
                                      </p:to>
                                    </p:set>
                                    <p:anim calcmode="lin" valueType="num">
                                      <p:cBhvr additive="base">
                                        <p:cTn id="109" dur="500" fill="hold"/>
                                        <p:tgtEl>
                                          <p:spTgt spid="237"/>
                                        </p:tgtEl>
                                        <p:attrNameLst>
                                          <p:attrName>ppt_x</p:attrName>
                                        </p:attrNameLst>
                                      </p:cBhvr>
                                      <p:tavLst>
                                        <p:tav tm="0">
                                          <p:val>
                                            <p:strVal val="0-#ppt_w/2"/>
                                          </p:val>
                                        </p:tav>
                                        <p:tav tm="100000">
                                          <p:val>
                                            <p:strVal val="#ppt_x"/>
                                          </p:val>
                                        </p:tav>
                                      </p:tavLst>
                                    </p:anim>
                                    <p:anim calcmode="lin" valueType="num">
                                      <p:cBhvr additive="base">
                                        <p:cTn id="110" dur="500" fill="hold"/>
                                        <p:tgtEl>
                                          <p:spTgt spid="237"/>
                                        </p:tgtEl>
                                        <p:attrNameLst>
                                          <p:attrName>ppt_y</p:attrName>
                                        </p:attrNameLst>
                                      </p:cBhvr>
                                      <p:tavLst>
                                        <p:tav tm="0">
                                          <p:val>
                                            <p:strVal val="#ppt_y"/>
                                          </p:val>
                                        </p:tav>
                                        <p:tav tm="100000">
                                          <p:val>
                                            <p:strVal val="#ppt_y"/>
                                          </p:val>
                                        </p:tav>
                                      </p:tavLst>
                                    </p:anim>
                                  </p:childTnLst>
                                </p:cTn>
                              </p:par>
                              <p:par>
                                <p:cTn id="111" presetID="2" presetClass="entr" presetSubtype="2" fill="hold" nodeType="withEffect">
                                  <p:stCondLst>
                                    <p:cond delay="500"/>
                                  </p:stCondLst>
                                  <p:childTnLst>
                                    <p:set>
                                      <p:cBhvr>
                                        <p:cTn id="112" dur="1" fill="hold">
                                          <p:stCondLst>
                                            <p:cond delay="0"/>
                                          </p:stCondLst>
                                        </p:cTn>
                                        <p:tgtEl>
                                          <p:spTgt spid="209"/>
                                        </p:tgtEl>
                                        <p:attrNameLst>
                                          <p:attrName>style.visibility</p:attrName>
                                        </p:attrNameLst>
                                      </p:cBhvr>
                                      <p:to>
                                        <p:strVal val="visible"/>
                                      </p:to>
                                    </p:set>
                                    <p:anim calcmode="lin" valueType="num">
                                      <p:cBhvr additive="base">
                                        <p:cTn id="113" dur="500" fill="hold"/>
                                        <p:tgtEl>
                                          <p:spTgt spid="209"/>
                                        </p:tgtEl>
                                        <p:attrNameLst>
                                          <p:attrName>ppt_x</p:attrName>
                                        </p:attrNameLst>
                                      </p:cBhvr>
                                      <p:tavLst>
                                        <p:tav tm="0">
                                          <p:val>
                                            <p:strVal val="1+#ppt_w/2"/>
                                          </p:val>
                                        </p:tav>
                                        <p:tav tm="100000">
                                          <p:val>
                                            <p:strVal val="#ppt_x"/>
                                          </p:val>
                                        </p:tav>
                                      </p:tavLst>
                                    </p:anim>
                                    <p:anim calcmode="lin" valueType="num">
                                      <p:cBhvr additive="base">
                                        <p:cTn id="114" dur="500" fill="hold"/>
                                        <p:tgtEl>
                                          <p:spTgt spid="209"/>
                                        </p:tgtEl>
                                        <p:attrNameLst>
                                          <p:attrName>ppt_y</p:attrName>
                                        </p:attrNameLst>
                                      </p:cBhvr>
                                      <p:tavLst>
                                        <p:tav tm="0">
                                          <p:val>
                                            <p:strVal val="#ppt_y"/>
                                          </p:val>
                                        </p:tav>
                                        <p:tav tm="100000">
                                          <p:val>
                                            <p:strVal val="#ppt_y"/>
                                          </p:val>
                                        </p:tav>
                                      </p:tavLst>
                                    </p:anim>
                                  </p:childTnLst>
                                </p:cTn>
                              </p:par>
                            </p:childTnLst>
                          </p:cTn>
                        </p:par>
                        <p:par>
                          <p:cTn id="115" fill="hold">
                            <p:stCondLst>
                              <p:cond delay="6500"/>
                            </p:stCondLst>
                            <p:childTnLst>
                              <p:par>
                                <p:cTn id="116" presetID="22" presetClass="entr" presetSubtype="4" fill="hold" grpId="0" nodeType="afterEffect">
                                  <p:stCondLst>
                                    <p:cond delay="0"/>
                                  </p:stCondLst>
                                  <p:childTnLst>
                                    <p:set>
                                      <p:cBhvr>
                                        <p:cTn id="117" dur="1" fill="hold">
                                          <p:stCondLst>
                                            <p:cond delay="0"/>
                                          </p:stCondLst>
                                        </p:cTn>
                                        <p:tgtEl>
                                          <p:spTgt spid="259"/>
                                        </p:tgtEl>
                                        <p:attrNameLst>
                                          <p:attrName>style.visibility</p:attrName>
                                        </p:attrNameLst>
                                      </p:cBhvr>
                                      <p:to>
                                        <p:strVal val="visible"/>
                                      </p:to>
                                    </p:set>
                                    <p:animEffect transition="in" filter="wipe(down)">
                                      <p:cBhvr>
                                        <p:cTn id="118" dur="500"/>
                                        <p:tgtEl>
                                          <p:spTgt spid="259"/>
                                        </p:tgtEl>
                                      </p:cBhvr>
                                    </p:animEffect>
                                  </p:childTnLst>
                                </p:cTn>
                              </p:par>
                              <p:par>
                                <p:cTn id="119" presetID="2" presetClass="entr" presetSubtype="8" fill="hold" nodeType="withEffect">
                                  <p:stCondLst>
                                    <p:cond delay="500"/>
                                  </p:stCondLst>
                                  <p:childTnLst>
                                    <p:set>
                                      <p:cBhvr>
                                        <p:cTn id="120" dur="1" fill="hold">
                                          <p:stCondLst>
                                            <p:cond delay="0"/>
                                          </p:stCondLst>
                                        </p:cTn>
                                        <p:tgtEl>
                                          <p:spTgt spid="244"/>
                                        </p:tgtEl>
                                        <p:attrNameLst>
                                          <p:attrName>style.visibility</p:attrName>
                                        </p:attrNameLst>
                                      </p:cBhvr>
                                      <p:to>
                                        <p:strVal val="visible"/>
                                      </p:to>
                                    </p:set>
                                    <p:anim calcmode="lin" valueType="num">
                                      <p:cBhvr additive="base">
                                        <p:cTn id="121" dur="500" fill="hold"/>
                                        <p:tgtEl>
                                          <p:spTgt spid="244"/>
                                        </p:tgtEl>
                                        <p:attrNameLst>
                                          <p:attrName>ppt_x</p:attrName>
                                        </p:attrNameLst>
                                      </p:cBhvr>
                                      <p:tavLst>
                                        <p:tav tm="0">
                                          <p:val>
                                            <p:strVal val="0-#ppt_w/2"/>
                                          </p:val>
                                        </p:tav>
                                        <p:tav tm="100000">
                                          <p:val>
                                            <p:strVal val="#ppt_x"/>
                                          </p:val>
                                        </p:tav>
                                      </p:tavLst>
                                    </p:anim>
                                    <p:anim calcmode="lin" valueType="num">
                                      <p:cBhvr additive="base">
                                        <p:cTn id="122" dur="500" fill="hold"/>
                                        <p:tgtEl>
                                          <p:spTgt spid="244"/>
                                        </p:tgtEl>
                                        <p:attrNameLst>
                                          <p:attrName>ppt_y</p:attrName>
                                        </p:attrNameLst>
                                      </p:cBhvr>
                                      <p:tavLst>
                                        <p:tav tm="0">
                                          <p:val>
                                            <p:strVal val="#ppt_y"/>
                                          </p:val>
                                        </p:tav>
                                        <p:tav tm="100000">
                                          <p:val>
                                            <p:strVal val="#ppt_y"/>
                                          </p:val>
                                        </p:tav>
                                      </p:tavLst>
                                    </p:anim>
                                  </p:childTnLst>
                                </p:cTn>
                              </p:par>
                              <p:par>
                                <p:cTn id="123" presetID="2" presetClass="entr" presetSubtype="2" fill="hold" nodeType="withEffect">
                                  <p:stCondLst>
                                    <p:cond delay="500"/>
                                  </p:stCondLst>
                                  <p:childTnLst>
                                    <p:set>
                                      <p:cBhvr>
                                        <p:cTn id="124" dur="1" fill="hold">
                                          <p:stCondLst>
                                            <p:cond delay="0"/>
                                          </p:stCondLst>
                                        </p:cTn>
                                        <p:tgtEl>
                                          <p:spTgt spid="217"/>
                                        </p:tgtEl>
                                        <p:attrNameLst>
                                          <p:attrName>style.visibility</p:attrName>
                                        </p:attrNameLst>
                                      </p:cBhvr>
                                      <p:to>
                                        <p:strVal val="visible"/>
                                      </p:to>
                                    </p:set>
                                    <p:anim calcmode="lin" valueType="num">
                                      <p:cBhvr additive="base">
                                        <p:cTn id="125" dur="500" fill="hold"/>
                                        <p:tgtEl>
                                          <p:spTgt spid="217"/>
                                        </p:tgtEl>
                                        <p:attrNameLst>
                                          <p:attrName>ppt_x</p:attrName>
                                        </p:attrNameLst>
                                      </p:cBhvr>
                                      <p:tavLst>
                                        <p:tav tm="0">
                                          <p:val>
                                            <p:strVal val="1+#ppt_w/2"/>
                                          </p:val>
                                        </p:tav>
                                        <p:tav tm="100000">
                                          <p:val>
                                            <p:strVal val="#ppt_x"/>
                                          </p:val>
                                        </p:tav>
                                      </p:tavLst>
                                    </p:anim>
                                    <p:anim calcmode="lin" valueType="num">
                                      <p:cBhvr additive="base">
                                        <p:cTn id="126" dur="500" fill="hold"/>
                                        <p:tgtEl>
                                          <p:spTgt spid="217"/>
                                        </p:tgtEl>
                                        <p:attrNameLst>
                                          <p:attrName>ppt_y</p:attrName>
                                        </p:attrNameLst>
                                      </p:cBhvr>
                                      <p:tavLst>
                                        <p:tav tm="0">
                                          <p:val>
                                            <p:strVal val="#ppt_y"/>
                                          </p:val>
                                        </p:tav>
                                        <p:tav tm="100000">
                                          <p:val>
                                            <p:strVal val="#ppt_y"/>
                                          </p:val>
                                        </p:tav>
                                      </p:tavLst>
                                    </p:anim>
                                  </p:childTnLst>
                                </p:cTn>
                              </p:par>
                            </p:childTnLst>
                          </p:cTn>
                        </p:par>
                        <p:par>
                          <p:cTn id="127" fill="hold">
                            <p:stCondLst>
                              <p:cond delay="7500"/>
                            </p:stCondLst>
                            <p:childTnLst>
                              <p:par>
                                <p:cTn id="128" presetID="22" presetClass="entr" presetSubtype="4" fill="hold" grpId="0" nodeType="afterEffect">
                                  <p:stCondLst>
                                    <p:cond delay="0"/>
                                  </p:stCondLst>
                                  <p:childTnLst>
                                    <p:set>
                                      <p:cBhvr>
                                        <p:cTn id="129" dur="1" fill="hold">
                                          <p:stCondLst>
                                            <p:cond delay="0"/>
                                          </p:stCondLst>
                                        </p:cTn>
                                        <p:tgtEl>
                                          <p:spTgt spid="260"/>
                                        </p:tgtEl>
                                        <p:attrNameLst>
                                          <p:attrName>style.visibility</p:attrName>
                                        </p:attrNameLst>
                                      </p:cBhvr>
                                      <p:to>
                                        <p:strVal val="visible"/>
                                      </p:to>
                                    </p:set>
                                    <p:animEffect transition="in" filter="wipe(down)">
                                      <p:cBhvr>
                                        <p:cTn id="130" dur="500"/>
                                        <p:tgtEl>
                                          <p:spTgt spid="260"/>
                                        </p:tgtEl>
                                      </p:cBhvr>
                                    </p:animEffect>
                                  </p:childTnLst>
                                </p:cTn>
                              </p:par>
                            </p:childTnLst>
                          </p:cTn>
                        </p:par>
                        <p:par>
                          <p:cTn id="131" fill="hold">
                            <p:stCondLst>
                              <p:cond delay="8000"/>
                            </p:stCondLst>
                            <p:childTnLst>
                              <p:par>
                                <p:cTn id="132" presetID="10" presetClass="entr" presetSubtype="0" fill="hold" grpId="0" nodeType="afterEffect">
                                  <p:stCondLst>
                                    <p:cond delay="0"/>
                                  </p:stCondLst>
                                  <p:childTnLst>
                                    <p:set>
                                      <p:cBhvr>
                                        <p:cTn id="133" dur="1" fill="hold">
                                          <p:stCondLst>
                                            <p:cond delay="0"/>
                                          </p:stCondLst>
                                        </p:cTn>
                                        <p:tgtEl>
                                          <p:spTgt spid="262"/>
                                        </p:tgtEl>
                                        <p:attrNameLst>
                                          <p:attrName>style.visibility</p:attrName>
                                        </p:attrNameLst>
                                      </p:cBhvr>
                                      <p:to>
                                        <p:strVal val="visible"/>
                                      </p:to>
                                    </p:set>
                                    <p:animEffect transition="in" filter="fade">
                                      <p:cBhvr>
                                        <p:cTn id="134" dur="500"/>
                                        <p:tgtEl>
                                          <p:spTgt spid="262"/>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225"/>
                                        </p:tgtEl>
                                        <p:attrNameLst>
                                          <p:attrName>style.visibility</p:attrName>
                                        </p:attrNameLst>
                                      </p:cBhvr>
                                      <p:to>
                                        <p:strVal val="visible"/>
                                      </p:to>
                                    </p:set>
                                    <p:animEffect transition="in" filter="fade">
                                      <p:cBhvr>
                                        <p:cTn id="137" dur="500"/>
                                        <p:tgtEl>
                                          <p:spTgt spid="225"/>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226"/>
                                        </p:tgtEl>
                                        <p:attrNameLst>
                                          <p:attrName>style.visibility</p:attrName>
                                        </p:attrNameLst>
                                      </p:cBhvr>
                                      <p:to>
                                        <p:strVal val="visible"/>
                                      </p:to>
                                    </p:set>
                                    <p:animEffect transition="in" filter="fade">
                                      <p:cBhvr>
                                        <p:cTn id="140" dur="500"/>
                                        <p:tgtEl>
                                          <p:spTgt spid="226"/>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227"/>
                                        </p:tgtEl>
                                        <p:attrNameLst>
                                          <p:attrName>style.visibility</p:attrName>
                                        </p:attrNameLst>
                                      </p:cBhvr>
                                      <p:to>
                                        <p:strVal val="visible"/>
                                      </p:to>
                                    </p:set>
                                    <p:animEffect transition="in" filter="fade">
                                      <p:cBhvr>
                                        <p:cTn id="143" dur="5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110" grpId="0"/>
      <p:bldP spid="131" grpId="0"/>
      <p:bldP spid="133" grpId="0"/>
      <p:bldP spid="135" grpId="0"/>
      <p:bldP spid="92" grpId="0" animBg="1"/>
      <p:bldP spid="149" grpId="0"/>
      <p:bldP spid="225" grpId="0" animBg="1"/>
      <p:bldP spid="226" grpId="0" animBg="1"/>
      <p:bldP spid="227" grpId="0" animBg="1"/>
      <p:bldP spid="258" grpId="0"/>
      <p:bldP spid="259" grpId="0"/>
      <p:bldP spid="260" grpId="0"/>
      <p:bldP spid="26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104456" cy="52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endCxn id="9" idx="1"/>
          </p:cNvCxnSpPr>
          <p:nvPr/>
        </p:nvCxnSpPr>
        <p:spPr>
          <a:xfrm flipV="1">
            <a:off x="336947" y="419473"/>
            <a:ext cx="3960441" cy="61554"/>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矩形 47"/>
          <p:cNvSpPr>
            <a:spLocks noChangeArrowheads="1"/>
          </p:cNvSpPr>
          <p:nvPr/>
        </p:nvSpPr>
        <p:spPr bwMode="auto">
          <a:xfrm>
            <a:off x="342486" y="2399021"/>
            <a:ext cx="10873208" cy="156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我们用一组图快照</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en-US" altLang="zh-CN" sz="2000" b="1" baseline="-25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en-US" altLang="zh-CN" sz="2000" b="1" baseline="-25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en-US" altLang="zh-CN" sz="2000" b="1" baseline="30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en-US" altLang="zh-CN" sz="2000" b="1" baseline="-25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en-US" altLang="zh-CN" sz="2000" b="1" baseline="30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en-US" altLang="zh-CN" sz="2000" b="1" baseline="-25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en-US" altLang="zh-CN" sz="2000" b="1" baseline="30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t-1</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表示位置社交网络在时刻</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t-1</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之前的结构，用</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en-US" altLang="zh-CN" sz="2000" b="1" baseline="-25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en-US" altLang="zh-CN" sz="2000" b="1" baseline="-25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en-US" altLang="zh-CN" sz="2000" b="1" baseline="30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en-US" altLang="zh-CN" sz="2000" b="1" baseline="-25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en-US" altLang="zh-CN" sz="2000" b="1" baseline="30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en-US" altLang="zh-CN" sz="2000" b="1" baseline="-25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en-US" altLang="zh-CN" sz="2000" b="1" baseline="30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t-1</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表示社交</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网络在时刻</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t-1</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之前的</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结构</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p>
          <a:p>
            <a:pPr>
              <a:lnSpc>
                <a:spcPct val="120000"/>
              </a:lnSpc>
              <a:spcBef>
                <a:spcPct val="0"/>
              </a:spcBef>
              <a:buNone/>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用</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LSTM</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方法可以学习图的一些知识，并且对其进行预测，得到</a:t>
            </a:r>
            <a:r>
              <a:rPr lang="en-US" altLang="zh-CN" sz="2000" b="1"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en-US" altLang="zh-CN" sz="2000" b="1" baseline="-25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en-US" altLang="zh-CN" sz="2000" b="1" baseline="30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和</a:t>
            </a:r>
            <a:r>
              <a:rPr lang="en-US" altLang="zh-CN" sz="2000" b="1"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en-US" altLang="zh-CN" sz="2000" b="1" baseline="-25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en-US" altLang="zh-CN" sz="2000" b="1" baseline="30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en-US" altLang="zh-CN" sz="2000" b="1" baseline="30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的拓扑结构。随后在</a:t>
            </a:r>
            <a:r>
              <a:rPr lang="en-US" altLang="zh-CN" sz="2000" b="1"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en-US" altLang="zh-CN" sz="2000" b="1" baseline="-25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en-US" altLang="zh-CN" sz="2000" b="1" baseline="30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和</a:t>
            </a:r>
            <a:r>
              <a:rPr lang="en-US" altLang="zh-CN" sz="2000" b="1"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en-US" altLang="zh-CN" sz="2000" b="1" baseline="-25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en-US" altLang="zh-CN" sz="2000" b="1" baseline="30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en-US" altLang="zh-CN" sz="2000" b="1" baseline="30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中进行</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影响的的传播</a:t>
            </a:r>
          </a:p>
        </p:txBody>
      </p:sp>
      <p:sp>
        <p:nvSpPr>
          <p:cNvPr id="20" name="TextBox 13"/>
          <p:cNvSpPr txBox="1"/>
          <p:nvPr/>
        </p:nvSpPr>
        <p:spPr>
          <a:xfrm flipH="1">
            <a:off x="336947" y="966472"/>
            <a:ext cx="7956974" cy="461659"/>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a:t>
            </a:r>
            <a:r>
              <a:rPr lang="zh-CN" altLang="en-US"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a:t>
            </a:r>
            <a:r>
              <a:rPr lang="zh-CN" altLang="en-US"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时空动态的社交</a:t>
            </a:r>
            <a:r>
              <a:rPr lang="zh-CN" altLang="en-US"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网络进行预测</a:t>
            </a:r>
            <a:endParaRPr lang="zh-CN" altLang="en-US"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 name="TextBox 90"/>
          <p:cNvSpPr txBox="1"/>
          <p:nvPr/>
        </p:nvSpPr>
        <p:spPr>
          <a:xfrm>
            <a:off x="4297388" y="188640"/>
            <a:ext cx="3384376"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研究方法及技术路线</a:t>
            </a:r>
          </a:p>
        </p:txBody>
      </p:sp>
      <p:sp>
        <p:nvSpPr>
          <p:cNvPr id="12" name="圆角矩形 11"/>
          <p:cNvSpPr/>
          <p:nvPr/>
        </p:nvSpPr>
        <p:spPr>
          <a:xfrm>
            <a:off x="480963" y="1661548"/>
            <a:ext cx="2376264"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a:t>
            </a:r>
            <a:r>
              <a:rPr lang="zh-CN" altLang="en-US" dirty="0" smtClean="0"/>
              <a:t>网络拓扑的预测</a:t>
            </a:r>
            <a:endParaRPr lang="zh-CN" altLang="en-US" dirty="0"/>
          </a:p>
        </p:txBody>
      </p:sp>
    </p:spTree>
    <p:extLst>
      <p:ext uri="{BB962C8B-B14F-4D97-AF65-F5344CB8AC3E}">
        <p14:creationId xmlns:p14="http://schemas.microsoft.com/office/powerpoint/2010/main" val="359831484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98"/>
                                        </p:tgtEl>
                                        <p:attrNameLst>
                                          <p:attrName>style.visibility</p:attrName>
                                        </p:attrNameLst>
                                      </p:cBhvr>
                                      <p:to>
                                        <p:strVal val="visible"/>
                                      </p:to>
                                    </p:set>
                                    <p:anim calcmode="lin" valueType="num">
                                      <p:cBhvr additive="base">
                                        <p:cTn id="7" dur="500" fill="hold"/>
                                        <p:tgtEl>
                                          <p:spTgt spid="98"/>
                                        </p:tgtEl>
                                        <p:attrNameLst>
                                          <p:attrName>ppt_x</p:attrName>
                                        </p:attrNameLst>
                                      </p:cBhvr>
                                      <p:tavLst>
                                        <p:tav tm="0">
                                          <p:val>
                                            <p:strVal val="0-#ppt_w/2"/>
                                          </p:val>
                                        </p:tav>
                                        <p:tav tm="100000">
                                          <p:val>
                                            <p:strVal val="#ppt_x"/>
                                          </p:val>
                                        </p:tav>
                                      </p:tavLst>
                                    </p:anim>
                                    <p:anim calcmode="lin" valueType="num">
                                      <p:cBhvr additive="base">
                                        <p:cTn id="8" dur="500" fill="hold"/>
                                        <p:tgtEl>
                                          <p:spTgt spid="9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95"/>
                                        </p:tgtEl>
                                        <p:attrNameLst>
                                          <p:attrName>style.visibility</p:attrName>
                                        </p:attrNameLst>
                                      </p:cBhvr>
                                      <p:to>
                                        <p:strVal val="visible"/>
                                      </p:to>
                                    </p:set>
                                    <p:anim calcmode="lin" valueType="num">
                                      <p:cBhvr additive="base">
                                        <p:cTn id="11" dur="500" fill="hold"/>
                                        <p:tgtEl>
                                          <p:spTgt spid="95"/>
                                        </p:tgtEl>
                                        <p:attrNameLst>
                                          <p:attrName>ppt_x</p:attrName>
                                        </p:attrNameLst>
                                      </p:cBhvr>
                                      <p:tavLst>
                                        <p:tav tm="0">
                                          <p:val>
                                            <p:strVal val="1+#ppt_w/2"/>
                                          </p:val>
                                        </p:tav>
                                        <p:tav tm="100000">
                                          <p:val>
                                            <p:strVal val="#ppt_x"/>
                                          </p:val>
                                        </p:tav>
                                      </p:tavLst>
                                    </p:anim>
                                    <p:anim calcmode="lin" valueType="num">
                                      <p:cBhvr additive="base">
                                        <p:cTn id="12" dur="500" fill="hold"/>
                                        <p:tgtEl>
                                          <p:spTgt spid="9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250"/>
                                  </p:stCondLst>
                                  <p:childTnLst>
                                    <p:set>
                                      <p:cBhvr>
                                        <p:cTn id="14" dur="1" fill="hold">
                                          <p:stCondLst>
                                            <p:cond delay="0"/>
                                          </p:stCondLst>
                                        </p:cTn>
                                        <p:tgtEl>
                                          <p:spTgt spid="102"/>
                                        </p:tgtEl>
                                        <p:attrNameLst>
                                          <p:attrName>style.visibility</p:attrName>
                                        </p:attrNameLst>
                                      </p:cBhvr>
                                      <p:to>
                                        <p:strVal val="visible"/>
                                      </p:to>
                                    </p:set>
                                    <p:anim calcmode="lin" valueType="num">
                                      <p:cBhvr additive="base">
                                        <p:cTn id="15" dur="500" fill="hold"/>
                                        <p:tgtEl>
                                          <p:spTgt spid="102"/>
                                        </p:tgtEl>
                                        <p:attrNameLst>
                                          <p:attrName>ppt_x</p:attrName>
                                        </p:attrNameLst>
                                      </p:cBhvr>
                                      <p:tavLst>
                                        <p:tav tm="0">
                                          <p:val>
                                            <p:strVal val="0-#ppt_w/2"/>
                                          </p:val>
                                        </p:tav>
                                        <p:tav tm="100000">
                                          <p:val>
                                            <p:strVal val="#ppt_x"/>
                                          </p:val>
                                        </p:tav>
                                      </p:tavLst>
                                    </p:anim>
                                    <p:anim calcmode="lin" valueType="num">
                                      <p:cBhvr additive="base">
                                        <p:cTn id="16" dur="500" fill="hold"/>
                                        <p:tgtEl>
                                          <p:spTgt spid="10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250"/>
                                  </p:stCondLst>
                                  <p:childTnLst>
                                    <p:set>
                                      <p:cBhvr>
                                        <p:cTn id="18" dur="1" fill="hold">
                                          <p:stCondLst>
                                            <p:cond delay="0"/>
                                          </p:stCondLst>
                                        </p:cTn>
                                        <p:tgtEl>
                                          <p:spTgt spid="101"/>
                                        </p:tgtEl>
                                        <p:attrNameLst>
                                          <p:attrName>style.visibility</p:attrName>
                                        </p:attrNameLst>
                                      </p:cBhvr>
                                      <p:to>
                                        <p:strVal val="visible"/>
                                      </p:to>
                                    </p:set>
                                    <p:anim calcmode="lin" valueType="num">
                                      <p:cBhvr additive="base">
                                        <p:cTn id="19" dur="500" fill="hold"/>
                                        <p:tgtEl>
                                          <p:spTgt spid="101"/>
                                        </p:tgtEl>
                                        <p:attrNameLst>
                                          <p:attrName>ppt_x</p:attrName>
                                        </p:attrNameLst>
                                      </p:cBhvr>
                                      <p:tavLst>
                                        <p:tav tm="0">
                                          <p:val>
                                            <p:strVal val="1+#ppt_w/2"/>
                                          </p:val>
                                        </p:tav>
                                        <p:tav tm="100000">
                                          <p:val>
                                            <p:strVal val="#ppt_x"/>
                                          </p:val>
                                        </p:tav>
                                      </p:tavLst>
                                    </p:anim>
                                    <p:anim calcmode="lin" valueType="num">
                                      <p:cBhvr additive="base">
                                        <p:cTn id="20" dur="500" fill="hold"/>
                                        <p:tgtEl>
                                          <p:spTgt spid="101"/>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16" presetClass="entr" presetSubtype="37" fill="hold" grpId="0"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barn(outVertical)">
                                      <p:cBhvr>
                                        <p:cTn id="24" dur="500"/>
                                        <p:tgtEl>
                                          <p:spTgt spid="48"/>
                                        </p:tgtEl>
                                      </p:cBhvr>
                                    </p:animEffect>
                                  </p:childTnLst>
                                </p:cTn>
                              </p:par>
                              <p:par>
                                <p:cTn id="25" presetID="10" presetClass="entr" presetSubtype="0" fill="hold" grpId="0" nodeType="withEffect">
                                  <p:stCondLst>
                                    <p:cond delay="1000"/>
                                  </p:stCondLst>
                                  <p:iterate type="lt">
                                    <p:tmPct val="10000"/>
                                  </p:iterate>
                                  <p:childTnLst>
                                    <p:set>
                                      <p:cBhvr>
                                        <p:cTn id="26" dur="1" fill="hold">
                                          <p:stCondLst>
                                            <p:cond delay="0"/>
                                          </p:stCondLst>
                                        </p:cTn>
                                        <p:tgtEl>
                                          <p:spTgt spid="20"/>
                                        </p:tgtEl>
                                        <p:attrNameLst>
                                          <p:attrName>style.visibility</p:attrName>
                                        </p:attrNameLst>
                                      </p:cBhvr>
                                      <p:to>
                                        <p:strVal val="visible"/>
                                      </p:to>
                                    </p:set>
                                    <p:animEffect transition="in" filter="fade">
                                      <p:cBhvr>
                                        <p:cTn id="27" dur="100"/>
                                        <p:tgtEl>
                                          <p:spTgt spid="20"/>
                                        </p:tgtEl>
                                      </p:cBhvr>
                                    </p:animEffect>
                                  </p:childTnLst>
                                </p:cTn>
                              </p:par>
                            </p:childTnLst>
                          </p:cTn>
                        </p:par>
                        <p:par>
                          <p:cTn id="28" fill="hold">
                            <p:stCondLst>
                              <p:cond delay="2000"/>
                            </p:stCondLst>
                            <p:childTnLst>
                              <p:par>
                                <p:cTn id="29" presetID="41" presetClass="entr" presetSubtype="0" fill="hold" grpId="0" nodeType="afterEffect">
                                  <p:stCondLst>
                                    <p:cond delay="0"/>
                                  </p:stCondLst>
                                  <p:iterate type="lt">
                                    <p:tmPct val="10000"/>
                                  </p:iterate>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9"/>
                                        </p:tgtEl>
                                        <p:attrNameLst>
                                          <p:attrName>ppt_y</p:attrName>
                                        </p:attrNameLst>
                                      </p:cBhvr>
                                      <p:tavLst>
                                        <p:tav tm="0">
                                          <p:val>
                                            <p:strVal val="#ppt_y"/>
                                          </p:val>
                                        </p:tav>
                                        <p:tav tm="100000">
                                          <p:val>
                                            <p:strVal val="#ppt_y"/>
                                          </p:val>
                                        </p:tav>
                                      </p:tavLst>
                                    </p:anim>
                                    <p:anim calcmode="lin" valueType="num">
                                      <p:cBhvr>
                                        <p:cTn id="33"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20" grpId="0"/>
      <p:bldP spid="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104456" cy="52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endCxn id="9" idx="1"/>
          </p:cNvCxnSpPr>
          <p:nvPr/>
        </p:nvCxnSpPr>
        <p:spPr>
          <a:xfrm flipV="1">
            <a:off x="336947" y="419473"/>
            <a:ext cx="3960441" cy="61554"/>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矩形 47"/>
          <p:cNvSpPr>
            <a:spLocks noChangeArrowheads="1"/>
          </p:cNvSpPr>
          <p:nvPr/>
        </p:nvSpPr>
        <p:spPr bwMode="auto">
          <a:xfrm>
            <a:off x="513652" y="2399021"/>
            <a:ext cx="10873208" cy="830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以待推荐地点</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L</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为中心，找到</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500/1000</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个距离</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L</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最近的用户，并将这些用户所在位置划定为查询区域。</a:t>
            </a:r>
            <a:endPar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0" name="TextBox 13"/>
          <p:cNvSpPr txBox="1"/>
          <p:nvPr/>
        </p:nvSpPr>
        <p:spPr>
          <a:xfrm flipH="1">
            <a:off x="336947" y="966472"/>
            <a:ext cx="7956974" cy="461659"/>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3.</a:t>
            </a:r>
            <a:r>
              <a:rPr lang="zh-CN" altLang="en-US"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如何</a:t>
            </a:r>
            <a:r>
              <a:rPr lang="zh-CN" altLang="en-US"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度量用户的影响力并选出影响力最大的一组用户</a:t>
            </a:r>
          </a:p>
        </p:txBody>
      </p:sp>
      <p:sp>
        <p:nvSpPr>
          <p:cNvPr id="9" name="TextBox 90"/>
          <p:cNvSpPr txBox="1"/>
          <p:nvPr/>
        </p:nvSpPr>
        <p:spPr>
          <a:xfrm>
            <a:off x="4297388" y="188640"/>
            <a:ext cx="3384376"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研究方法及技术路线</a:t>
            </a:r>
          </a:p>
        </p:txBody>
      </p:sp>
      <p:sp>
        <p:nvSpPr>
          <p:cNvPr id="12" name="圆角矩形 11"/>
          <p:cNvSpPr/>
          <p:nvPr/>
        </p:nvSpPr>
        <p:spPr>
          <a:xfrm>
            <a:off x="480963" y="1661548"/>
            <a:ext cx="2376264"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如何选定查询区域</a:t>
            </a:r>
          </a:p>
        </p:txBody>
      </p:sp>
    </p:spTree>
    <p:extLst>
      <p:ext uri="{BB962C8B-B14F-4D97-AF65-F5344CB8AC3E}">
        <p14:creationId xmlns:p14="http://schemas.microsoft.com/office/powerpoint/2010/main" val="328766181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98"/>
                                        </p:tgtEl>
                                        <p:attrNameLst>
                                          <p:attrName>style.visibility</p:attrName>
                                        </p:attrNameLst>
                                      </p:cBhvr>
                                      <p:to>
                                        <p:strVal val="visible"/>
                                      </p:to>
                                    </p:set>
                                    <p:anim calcmode="lin" valueType="num">
                                      <p:cBhvr additive="base">
                                        <p:cTn id="7" dur="500" fill="hold"/>
                                        <p:tgtEl>
                                          <p:spTgt spid="98"/>
                                        </p:tgtEl>
                                        <p:attrNameLst>
                                          <p:attrName>ppt_x</p:attrName>
                                        </p:attrNameLst>
                                      </p:cBhvr>
                                      <p:tavLst>
                                        <p:tav tm="0">
                                          <p:val>
                                            <p:strVal val="0-#ppt_w/2"/>
                                          </p:val>
                                        </p:tav>
                                        <p:tav tm="100000">
                                          <p:val>
                                            <p:strVal val="#ppt_x"/>
                                          </p:val>
                                        </p:tav>
                                      </p:tavLst>
                                    </p:anim>
                                    <p:anim calcmode="lin" valueType="num">
                                      <p:cBhvr additive="base">
                                        <p:cTn id="8" dur="500" fill="hold"/>
                                        <p:tgtEl>
                                          <p:spTgt spid="9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95"/>
                                        </p:tgtEl>
                                        <p:attrNameLst>
                                          <p:attrName>style.visibility</p:attrName>
                                        </p:attrNameLst>
                                      </p:cBhvr>
                                      <p:to>
                                        <p:strVal val="visible"/>
                                      </p:to>
                                    </p:set>
                                    <p:anim calcmode="lin" valueType="num">
                                      <p:cBhvr additive="base">
                                        <p:cTn id="11" dur="500" fill="hold"/>
                                        <p:tgtEl>
                                          <p:spTgt spid="95"/>
                                        </p:tgtEl>
                                        <p:attrNameLst>
                                          <p:attrName>ppt_x</p:attrName>
                                        </p:attrNameLst>
                                      </p:cBhvr>
                                      <p:tavLst>
                                        <p:tav tm="0">
                                          <p:val>
                                            <p:strVal val="1+#ppt_w/2"/>
                                          </p:val>
                                        </p:tav>
                                        <p:tav tm="100000">
                                          <p:val>
                                            <p:strVal val="#ppt_x"/>
                                          </p:val>
                                        </p:tav>
                                      </p:tavLst>
                                    </p:anim>
                                    <p:anim calcmode="lin" valueType="num">
                                      <p:cBhvr additive="base">
                                        <p:cTn id="12" dur="500" fill="hold"/>
                                        <p:tgtEl>
                                          <p:spTgt spid="9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250"/>
                                  </p:stCondLst>
                                  <p:childTnLst>
                                    <p:set>
                                      <p:cBhvr>
                                        <p:cTn id="14" dur="1" fill="hold">
                                          <p:stCondLst>
                                            <p:cond delay="0"/>
                                          </p:stCondLst>
                                        </p:cTn>
                                        <p:tgtEl>
                                          <p:spTgt spid="102"/>
                                        </p:tgtEl>
                                        <p:attrNameLst>
                                          <p:attrName>style.visibility</p:attrName>
                                        </p:attrNameLst>
                                      </p:cBhvr>
                                      <p:to>
                                        <p:strVal val="visible"/>
                                      </p:to>
                                    </p:set>
                                    <p:anim calcmode="lin" valueType="num">
                                      <p:cBhvr additive="base">
                                        <p:cTn id="15" dur="500" fill="hold"/>
                                        <p:tgtEl>
                                          <p:spTgt spid="102"/>
                                        </p:tgtEl>
                                        <p:attrNameLst>
                                          <p:attrName>ppt_x</p:attrName>
                                        </p:attrNameLst>
                                      </p:cBhvr>
                                      <p:tavLst>
                                        <p:tav tm="0">
                                          <p:val>
                                            <p:strVal val="0-#ppt_w/2"/>
                                          </p:val>
                                        </p:tav>
                                        <p:tav tm="100000">
                                          <p:val>
                                            <p:strVal val="#ppt_x"/>
                                          </p:val>
                                        </p:tav>
                                      </p:tavLst>
                                    </p:anim>
                                    <p:anim calcmode="lin" valueType="num">
                                      <p:cBhvr additive="base">
                                        <p:cTn id="16" dur="500" fill="hold"/>
                                        <p:tgtEl>
                                          <p:spTgt spid="10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250"/>
                                  </p:stCondLst>
                                  <p:childTnLst>
                                    <p:set>
                                      <p:cBhvr>
                                        <p:cTn id="18" dur="1" fill="hold">
                                          <p:stCondLst>
                                            <p:cond delay="0"/>
                                          </p:stCondLst>
                                        </p:cTn>
                                        <p:tgtEl>
                                          <p:spTgt spid="101"/>
                                        </p:tgtEl>
                                        <p:attrNameLst>
                                          <p:attrName>style.visibility</p:attrName>
                                        </p:attrNameLst>
                                      </p:cBhvr>
                                      <p:to>
                                        <p:strVal val="visible"/>
                                      </p:to>
                                    </p:set>
                                    <p:anim calcmode="lin" valueType="num">
                                      <p:cBhvr additive="base">
                                        <p:cTn id="19" dur="500" fill="hold"/>
                                        <p:tgtEl>
                                          <p:spTgt spid="101"/>
                                        </p:tgtEl>
                                        <p:attrNameLst>
                                          <p:attrName>ppt_x</p:attrName>
                                        </p:attrNameLst>
                                      </p:cBhvr>
                                      <p:tavLst>
                                        <p:tav tm="0">
                                          <p:val>
                                            <p:strVal val="1+#ppt_w/2"/>
                                          </p:val>
                                        </p:tav>
                                        <p:tav tm="100000">
                                          <p:val>
                                            <p:strVal val="#ppt_x"/>
                                          </p:val>
                                        </p:tav>
                                      </p:tavLst>
                                    </p:anim>
                                    <p:anim calcmode="lin" valueType="num">
                                      <p:cBhvr additive="base">
                                        <p:cTn id="20" dur="500" fill="hold"/>
                                        <p:tgtEl>
                                          <p:spTgt spid="101"/>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16" presetClass="entr" presetSubtype="37" fill="hold" grpId="0"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barn(outVertical)">
                                      <p:cBhvr>
                                        <p:cTn id="24" dur="500"/>
                                        <p:tgtEl>
                                          <p:spTgt spid="48"/>
                                        </p:tgtEl>
                                      </p:cBhvr>
                                    </p:animEffect>
                                  </p:childTnLst>
                                </p:cTn>
                              </p:par>
                              <p:par>
                                <p:cTn id="25" presetID="10" presetClass="entr" presetSubtype="0" fill="hold" grpId="0" nodeType="withEffect">
                                  <p:stCondLst>
                                    <p:cond delay="1000"/>
                                  </p:stCondLst>
                                  <p:iterate type="lt">
                                    <p:tmPct val="10000"/>
                                  </p:iterate>
                                  <p:childTnLst>
                                    <p:set>
                                      <p:cBhvr>
                                        <p:cTn id="26" dur="1" fill="hold">
                                          <p:stCondLst>
                                            <p:cond delay="0"/>
                                          </p:stCondLst>
                                        </p:cTn>
                                        <p:tgtEl>
                                          <p:spTgt spid="20"/>
                                        </p:tgtEl>
                                        <p:attrNameLst>
                                          <p:attrName>style.visibility</p:attrName>
                                        </p:attrNameLst>
                                      </p:cBhvr>
                                      <p:to>
                                        <p:strVal val="visible"/>
                                      </p:to>
                                    </p:set>
                                    <p:animEffect transition="in" filter="fade">
                                      <p:cBhvr>
                                        <p:cTn id="27" dur="100"/>
                                        <p:tgtEl>
                                          <p:spTgt spid="20"/>
                                        </p:tgtEl>
                                      </p:cBhvr>
                                    </p:animEffect>
                                  </p:childTnLst>
                                </p:cTn>
                              </p:par>
                            </p:childTnLst>
                          </p:cTn>
                        </p:par>
                        <p:par>
                          <p:cTn id="28" fill="hold">
                            <p:stCondLst>
                              <p:cond delay="2090"/>
                            </p:stCondLst>
                            <p:childTnLst>
                              <p:par>
                                <p:cTn id="29" presetID="41" presetClass="entr" presetSubtype="0" fill="hold" grpId="0" nodeType="afterEffect">
                                  <p:stCondLst>
                                    <p:cond delay="0"/>
                                  </p:stCondLst>
                                  <p:iterate type="lt">
                                    <p:tmPct val="10000"/>
                                  </p:iterate>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9"/>
                                        </p:tgtEl>
                                        <p:attrNameLst>
                                          <p:attrName>ppt_y</p:attrName>
                                        </p:attrNameLst>
                                      </p:cBhvr>
                                      <p:tavLst>
                                        <p:tav tm="0">
                                          <p:val>
                                            <p:strVal val="#ppt_y"/>
                                          </p:val>
                                        </p:tav>
                                        <p:tav tm="100000">
                                          <p:val>
                                            <p:strVal val="#ppt_y"/>
                                          </p:val>
                                        </p:tav>
                                      </p:tavLst>
                                    </p:anim>
                                    <p:anim calcmode="lin" valueType="num">
                                      <p:cBhvr>
                                        <p:cTn id="33"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20" grpId="0"/>
      <p:bldP spid="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104456" cy="52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endCxn id="9" idx="1"/>
          </p:cNvCxnSpPr>
          <p:nvPr/>
        </p:nvCxnSpPr>
        <p:spPr>
          <a:xfrm flipV="1">
            <a:off x="336947" y="419473"/>
            <a:ext cx="3960441" cy="61554"/>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矩形 47"/>
          <p:cNvSpPr>
            <a:spLocks noChangeArrowheads="1"/>
          </p:cNvSpPr>
          <p:nvPr/>
        </p:nvSpPr>
        <p:spPr bwMode="auto">
          <a:xfrm>
            <a:off x="513652" y="2399021"/>
            <a:ext cx="10873208" cy="43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可以使用用户最近一次签到位置来看用户是否在区域内</a:t>
            </a:r>
          </a:p>
        </p:txBody>
      </p:sp>
      <p:sp>
        <p:nvSpPr>
          <p:cNvPr id="20" name="TextBox 13"/>
          <p:cNvSpPr txBox="1"/>
          <p:nvPr/>
        </p:nvSpPr>
        <p:spPr>
          <a:xfrm flipH="1">
            <a:off x="336947" y="966472"/>
            <a:ext cx="7956974" cy="461659"/>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en-US" altLang="zh-CN"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3.</a:t>
            </a:r>
            <a:r>
              <a:rPr lang="zh-CN" altLang="en-US"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如何</a:t>
            </a:r>
            <a:r>
              <a:rPr lang="zh-CN" altLang="en-US"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度量用户的影响力并选出影响力最大的一组用户</a:t>
            </a:r>
          </a:p>
        </p:txBody>
      </p:sp>
      <p:sp>
        <p:nvSpPr>
          <p:cNvPr id="9" name="TextBox 90"/>
          <p:cNvSpPr txBox="1"/>
          <p:nvPr/>
        </p:nvSpPr>
        <p:spPr>
          <a:xfrm>
            <a:off x="4297388" y="188640"/>
            <a:ext cx="3384376"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研究方法及技术路线</a:t>
            </a:r>
          </a:p>
        </p:txBody>
      </p:sp>
      <p:sp>
        <p:nvSpPr>
          <p:cNvPr id="12" name="圆角矩形 11"/>
          <p:cNvSpPr/>
          <p:nvPr/>
        </p:nvSpPr>
        <p:spPr>
          <a:xfrm>
            <a:off x="480963" y="1661548"/>
            <a:ext cx="252028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判断用户是否在区域内</a:t>
            </a:r>
          </a:p>
        </p:txBody>
      </p:sp>
    </p:spTree>
    <p:extLst>
      <p:ext uri="{BB962C8B-B14F-4D97-AF65-F5344CB8AC3E}">
        <p14:creationId xmlns:p14="http://schemas.microsoft.com/office/powerpoint/2010/main" val="16821428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98"/>
                                        </p:tgtEl>
                                        <p:attrNameLst>
                                          <p:attrName>style.visibility</p:attrName>
                                        </p:attrNameLst>
                                      </p:cBhvr>
                                      <p:to>
                                        <p:strVal val="visible"/>
                                      </p:to>
                                    </p:set>
                                    <p:anim calcmode="lin" valueType="num">
                                      <p:cBhvr additive="base">
                                        <p:cTn id="7" dur="500" fill="hold"/>
                                        <p:tgtEl>
                                          <p:spTgt spid="98"/>
                                        </p:tgtEl>
                                        <p:attrNameLst>
                                          <p:attrName>ppt_x</p:attrName>
                                        </p:attrNameLst>
                                      </p:cBhvr>
                                      <p:tavLst>
                                        <p:tav tm="0">
                                          <p:val>
                                            <p:strVal val="0-#ppt_w/2"/>
                                          </p:val>
                                        </p:tav>
                                        <p:tav tm="100000">
                                          <p:val>
                                            <p:strVal val="#ppt_x"/>
                                          </p:val>
                                        </p:tav>
                                      </p:tavLst>
                                    </p:anim>
                                    <p:anim calcmode="lin" valueType="num">
                                      <p:cBhvr additive="base">
                                        <p:cTn id="8" dur="500" fill="hold"/>
                                        <p:tgtEl>
                                          <p:spTgt spid="9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95"/>
                                        </p:tgtEl>
                                        <p:attrNameLst>
                                          <p:attrName>style.visibility</p:attrName>
                                        </p:attrNameLst>
                                      </p:cBhvr>
                                      <p:to>
                                        <p:strVal val="visible"/>
                                      </p:to>
                                    </p:set>
                                    <p:anim calcmode="lin" valueType="num">
                                      <p:cBhvr additive="base">
                                        <p:cTn id="11" dur="500" fill="hold"/>
                                        <p:tgtEl>
                                          <p:spTgt spid="95"/>
                                        </p:tgtEl>
                                        <p:attrNameLst>
                                          <p:attrName>ppt_x</p:attrName>
                                        </p:attrNameLst>
                                      </p:cBhvr>
                                      <p:tavLst>
                                        <p:tav tm="0">
                                          <p:val>
                                            <p:strVal val="1+#ppt_w/2"/>
                                          </p:val>
                                        </p:tav>
                                        <p:tav tm="100000">
                                          <p:val>
                                            <p:strVal val="#ppt_x"/>
                                          </p:val>
                                        </p:tav>
                                      </p:tavLst>
                                    </p:anim>
                                    <p:anim calcmode="lin" valueType="num">
                                      <p:cBhvr additive="base">
                                        <p:cTn id="12" dur="500" fill="hold"/>
                                        <p:tgtEl>
                                          <p:spTgt spid="9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250"/>
                                  </p:stCondLst>
                                  <p:childTnLst>
                                    <p:set>
                                      <p:cBhvr>
                                        <p:cTn id="14" dur="1" fill="hold">
                                          <p:stCondLst>
                                            <p:cond delay="0"/>
                                          </p:stCondLst>
                                        </p:cTn>
                                        <p:tgtEl>
                                          <p:spTgt spid="102"/>
                                        </p:tgtEl>
                                        <p:attrNameLst>
                                          <p:attrName>style.visibility</p:attrName>
                                        </p:attrNameLst>
                                      </p:cBhvr>
                                      <p:to>
                                        <p:strVal val="visible"/>
                                      </p:to>
                                    </p:set>
                                    <p:anim calcmode="lin" valueType="num">
                                      <p:cBhvr additive="base">
                                        <p:cTn id="15" dur="500" fill="hold"/>
                                        <p:tgtEl>
                                          <p:spTgt spid="102"/>
                                        </p:tgtEl>
                                        <p:attrNameLst>
                                          <p:attrName>ppt_x</p:attrName>
                                        </p:attrNameLst>
                                      </p:cBhvr>
                                      <p:tavLst>
                                        <p:tav tm="0">
                                          <p:val>
                                            <p:strVal val="0-#ppt_w/2"/>
                                          </p:val>
                                        </p:tav>
                                        <p:tav tm="100000">
                                          <p:val>
                                            <p:strVal val="#ppt_x"/>
                                          </p:val>
                                        </p:tav>
                                      </p:tavLst>
                                    </p:anim>
                                    <p:anim calcmode="lin" valueType="num">
                                      <p:cBhvr additive="base">
                                        <p:cTn id="16" dur="500" fill="hold"/>
                                        <p:tgtEl>
                                          <p:spTgt spid="10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250"/>
                                  </p:stCondLst>
                                  <p:childTnLst>
                                    <p:set>
                                      <p:cBhvr>
                                        <p:cTn id="18" dur="1" fill="hold">
                                          <p:stCondLst>
                                            <p:cond delay="0"/>
                                          </p:stCondLst>
                                        </p:cTn>
                                        <p:tgtEl>
                                          <p:spTgt spid="101"/>
                                        </p:tgtEl>
                                        <p:attrNameLst>
                                          <p:attrName>style.visibility</p:attrName>
                                        </p:attrNameLst>
                                      </p:cBhvr>
                                      <p:to>
                                        <p:strVal val="visible"/>
                                      </p:to>
                                    </p:set>
                                    <p:anim calcmode="lin" valueType="num">
                                      <p:cBhvr additive="base">
                                        <p:cTn id="19" dur="500" fill="hold"/>
                                        <p:tgtEl>
                                          <p:spTgt spid="101"/>
                                        </p:tgtEl>
                                        <p:attrNameLst>
                                          <p:attrName>ppt_x</p:attrName>
                                        </p:attrNameLst>
                                      </p:cBhvr>
                                      <p:tavLst>
                                        <p:tav tm="0">
                                          <p:val>
                                            <p:strVal val="1+#ppt_w/2"/>
                                          </p:val>
                                        </p:tav>
                                        <p:tav tm="100000">
                                          <p:val>
                                            <p:strVal val="#ppt_x"/>
                                          </p:val>
                                        </p:tav>
                                      </p:tavLst>
                                    </p:anim>
                                    <p:anim calcmode="lin" valueType="num">
                                      <p:cBhvr additive="base">
                                        <p:cTn id="20" dur="500" fill="hold"/>
                                        <p:tgtEl>
                                          <p:spTgt spid="101"/>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16" presetClass="entr" presetSubtype="37" fill="hold" grpId="0"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barn(outVertical)">
                                      <p:cBhvr>
                                        <p:cTn id="24" dur="500"/>
                                        <p:tgtEl>
                                          <p:spTgt spid="48"/>
                                        </p:tgtEl>
                                      </p:cBhvr>
                                    </p:animEffect>
                                  </p:childTnLst>
                                </p:cTn>
                              </p:par>
                              <p:par>
                                <p:cTn id="25" presetID="10" presetClass="entr" presetSubtype="0" fill="hold" grpId="0" nodeType="withEffect">
                                  <p:stCondLst>
                                    <p:cond delay="1000"/>
                                  </p:stCondLst>
                                  <p:iterate type="lt">
                                    <p:tmPct val="10000"/>
                                  </p:iterate>
                                  <p:childTnLst>
                                    <p:set>
                                      <p:cBhvr>
                                        <p:cTn id="26" dur="1" fill="hold">
                                          <p:stCondLst>
                                            <p:cond delay="0"/>
                                          </p:stCondLst>
                                        </p:cTn>
                                        <p:tgtEl>
                                          <p:spTgt spid="20"/>
                                        </p:tgtEl>
                                        <p:attrNameLst>
                                          <p:attrName>style.visibility</p:attrName>
                                        </p:attrNameLst>
                                      </p:cBhvr>
                                      <p:to>
                                        <p:strVal val="visible"/>
                                      </p:to>
                                    </p:set>
                                    <p:animEffect transition="in" filter="fade">
                                      <p:cBhvr>
                                        <p:cTn id="27" dur="100"/>
                                        <p:tgtEl>
                                          <p:spTgt spid="20"/>
                                        </p:tgtEl>
                                      </p:cBhvr>
                                    </p:animEffect>
                                  </p:childTnLst>
                                </p:cTn>
                              </p:par>
                            </p:childTnLst>
                          </p:cTn>
                        </p:par>
                        <p:par>
                          <p:cTn id="28" fill="hold">
                            <p:stCondLst>
                              <p:cond delay="2090"/>
                            </p:stCondLst>
                            <p:childTnLst>
                              <p:par>
                                <p:cTn id="29" presetID="41" presetClass="entr" presetSubtype="0" fill="hold" grpId="0" nodeType="afterEffect">
                                  <p:stCondLst>
                                    <p:cond delay="0"/>
                                  </p:stCondLst>
                                  <p:iterate type="lt">
                                    <p:tmPct val="10000"/>
                                  </p:iterate>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9"/>
                                        </p:tgtEl>
                                        <p:attrNameLst>
                                          <p:attrName>ppt_y</p:attrName>
                                        </p:attrNameLst>
                                      </p:cBhvr>
                                      <p:tavLst>
                                        <p:tav tm="0">
                                          <p:val>
                                            <p:strVal val="#ppt_y"/>
                                          </p:val>
                                        </p:tav>
                                        <p:tav tm="100000">
                                          <p:val>
                                            <p:strVal val="#ppt_y"/>
                                          </p:val>
                                        </p:tav>
                                      </p:tavLst>
                                    </p:anim>
                                    <p:anim calcmode="lin" valueType="num">
                                      <p:cBhvr>
                                        <p:cTn id="33"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20" grpId="0"/>
      <p:bldP spid="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297387" y="219417"/>
            <a:ext cx="3199147"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研究方法及技术路线</a:t>
            </a: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3960440" cy="52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336947" y="476672"/>
            <a:ext cx="3960440" cy="4356"/>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347969" y="809539"/>
            <a:ext cx="3661386" cy="625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设计一个高效的选种算法</a:t>
            </a:r>
            <a:endParaRPr lang="zh-CN" altLang="en-US" dirty="0"/>
          </a:p>
        </p:txBody>
      </p:sp>
      <p:sp>
        <p:nvSpPr>
          <p:cNvPr id="9" name="矩形 8"/>
          <p:cNvSpPr>
            <a:spLocks noChangeArrowheads="1"/>
          </p:cNvSpPr>
          <p:nvPr/>
        </p:nvSpPr>
        <p:spPr bwMode="auto">
          <a:xfrm>
            <a:off x="336947" y="1763224"/>
            <a:ext cx="11521280" cy="799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BKRIS</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算法的基础上进行改进。众所周知，使用</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RR</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集的算法会产生大量子图，使得需要的内存很大。但是</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BKRIS</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在这方面给出了合理的解决方案，可以不用创建大量的子图，在空间上节省了很多。</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extLst>
      <p:ext uri="{BB962C8B-B14F-4D97-AF65-F5344CB8AC3E}">
        <p14:creationId xmlns:p14="http://schemas.microsoft.com/office/powerpoint/2010/main" val="267145964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900"/>
                            </p:stCondLst>
                            <p:childTnLst>
                              <p:par>
                                <p:cTn id="29" presetID="16" presetClass="entr" presetSubtype="37"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outVertical)">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a:xfrm flipH="1">
            <a:off x="5270762" y="2852936"/>
            <a:ext cx="410758" cy="410760"/>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4" name="椭圆 53"/>
          <p:cNvSpPr/>
          <p:nvPr/>
        </p:nvSpPr>
        <p:spPr>
          <a:xfrm flipH="1">
            <a:off x="4980676" y="1791303"/>
            <a:ext cx="364559" cy="364559"/>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5" name="椭圆 54"/>
          <p:cNvSpPr/>
          <p:nvPr/>
        </p:nvSpPr>
        <p:spPr>
          <a:xfrm flipH="1">
            <a:off x="6724638" y="1380648"/>
            <a:ext cx="250975" cy="250975"/>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81" name="椭圆 80"/>
          <p:cNvSpPr/>
          <p:nvPr/>
        </p:nvSpPr>
        <p:spPr>
          <a:xfrm flipH="1">
            <a:off x="6719835" y="2208193"/>
            <a:ext cx="564888" cy="564890"/>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5" name="文本框 52"/>
          <p:cNvSpPr txBox="1"/>
          <p:nvPr/>
        </p:nvSpPr>
        <p:spPr>
          <a:xfrm>
            <a:off x="3974856" y="3717032"/>
            <a:ext cx="4585997" cy="769441"/>
          </a:xfrm>
          <a:prstGeom prst="rect">
            <a:avLst/>
          </a:prstGeom>
          <a:noFill/>
        </p:spPr>
        <p:txBody>
          <a:bodyPr wrap="square" rtlCol="0">
            <a:spAutoFit/>
          </a:bodyPr>
          <a:lstStyle/>
          <a:p>
            <a:pPr algn="ctr"/>
            <a:r>
              <a:rPr lang="zh-CN" altLang="en-US" sz="4400" b="1" spc="3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课题可行性分析</a:t>
            </a:r>
          </a:p>
        </p:txBody>
      </p:sp>
      <p:grpSp>
        <p:nvGrpSpPr>
          <p:cNvPr id="49" name="组合 48"/>
          <p:cNvGrpSpPr/>
          <p:nvPr/>
        </p:nvGrpSpPr>
        <p:grpSpPr>
          <a:xfrm>
            <a:off x="5345236" y="1764471"/>
            <a:ext cx="1610824" cy="1452335"/>
            <a:chOff x="2713211" y="1988840"/>
            <a:chExt cx="1610824" cy="1452335"/>
          </a:xfrm>
        </p:grpSpPr>
        <p:sp>
          <p:nvSpPr>
            <p:cNvPr id="50" name="Freeform 5"/>
            <p:cNvSpPr/>
            <p:nvPr/>
          </p:nvSpPr>
          <p:spPr bwMode="auto">
            <a:xfrm>
              <a:off x="2713211" y="1988840"/>
              <a:ext cx="1610824" cy="145233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5F8F"/>
            </a:solidFill>
            <a:ln w="9525" cap="flat">
              <a:noFill/>
              <a:prstDash val="solid"/>
              <a:miter lim="800000"/>
            </a:ln>
            <a:effectLst>
              <a:outerShdw blurRad="431800" dist="889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1" name="Freeform 5"/>
            <p:cNvSpPr/>
            <p:nvPr/>
          </p:nvSpPr>
          <p:spPr bwMode="auto">
            <a:xfrm>
              <a:off x="2838739" y="2087520"/>
              <a:ext cx="1359768" cy="125497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blipFill>
              <a:blip r:embed="rId3"/>
              <a:stretch>
                <a:fillRect l="-167158" t="-31921" r="-198372" b="-151558"/>
              </a:stretch>
            </a:blipFill>
            <a:ln w="9525"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52" name="TextBox 156"/>
          <p:cNvSpPr txBox="1"/>
          <p:nvPr/>
        </p:nvSpPr>
        <p:spPr>
          <a:xfrm>
            <a:off x="5563202" y="2052503"/>
            <a:ext cx="1174892" cy="830997"/>
          </a:xfrm>
          <a:prstGeom prst="rect">
            <a:avLst/>
          </a:prstGeom>
          <a:noFill/>
        </p:spPr>
        <p:txBody>
          <a:bodyPr wrap="square" rtlCol="0">
            <a:spAutoFit/>
          </a:bodyPr>
          <a:lstStyle/>
          <a:p>
            <a:pPr algn="ctr"/>
            <a:r>
              <a:rPr lang="en-US" altLang="zh-CN" sz="48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05</a:t>
            </a:r>
            <a:endParaRPr lang="zh-CN" altLang="en-US" sz="48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12" name="直接连接符 11"/>
          <p:cNvCxnSpPr/>
          <p:nvPr/>
        </p:nvCxnSpPr>
        <p:spPr>
          <a:xfrm>
            <a:off x="3845833" y="4653136"/>
            <a:ext cx="484404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40653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750"/>
                                        <p:tgtEl>
                                          <p:spTgt spid="49"/>
                                        </p:tgtEl>
                                      </p:cBhvr>
                                    </p:animEffect>
                                    <p:anim calcmode="lin" valueType="num">
                                      <p:cBhvr>
                                        <p:cTn id="8" dur="750" fill="hold"/>
                                        <p:tgtEl>
                                          <p:spTgt spid="49"/>
                                        </p:tgtEl>
                                        <p:attrNameLst>
                                          <p:attrName>ppt_w</p:attrName>
                                        </p:attrNameLst>
                                      </p:cBhvr>
                                      <p:tavLst>
                                        <p:tav tm="0" fmla="#ppt_w*sin(2.5*pi*$)">
                                          <p:val>
                                            <p:fltVal val="0"/>
                                          </p:val>
                                        </p:tav>
                                        <p:tav tm="100000">
                                          <p:val>
                                            <p:fltVal val="1"/>
                                          </p:val>
                                        </p:tav>
                                      </p:tavLst>
                                    </p:anim>
                                    <p:anim calcmode="lin" valueType="num">
                                      <p:cBhvr>
                                        <p:cTn id="9" dur="750" fill="hold"/>
                                        <p:tgtEl>
                                          <p:spTgt spid="49"/>
                                        </p:tgtEl>
                                        <p:attrNameLst>
                                          <p:attrName>ppt_h</p:attrName>
                                        </p:attrNameLst>
                                      </p:cBhvr>
                                      <p:tavLst>
                                        <p:tav tm="0">
                                          <p:val>
                                            <p:strVal val="#ppt_h"/>
                                          </p:val>
                                        </p:tav>
                                        <p:tav tm="100000">
                                          <p:val>
                                            <p:strVal val="#ppt_h"/>
                                          </p:val>
                                        </p:tav>
                                      </p:tavLst>
                                    </p:anim>
                                  </p:childTnLst>
                                </p:cTn>
                              </p:par>
                              <p:par>
                                <p:cTn id="10" presetID="53" presetClass="entr" presetSubtype="16" fill="hold" grpId="0" nodeType="withEffect">
                                  <p:stCondLst>
                                    <p:cond delay="500"/>
                                  </p:stCondLst>
                                  <p:childTnLst>
                                    <p:set>
                                      <p:cBhvr>
                                        <p:cTn id="11" dur="1" fill="hold">
                                          <p:stCondLst>
                                            <p:cond delay="0"/>
                                          </p:stCondLst>
                                        </p:cTn>
                                        <p:tgtEl>
                                          <p:spTgt spid="52"/>
                                        </p:tgtEl>
                                        <p:attrNameLst>
                                          <p:attrName>style.visibility</p:attrName>
                                        </p:attrNameLst>
                                      </p:cBhvr>
                                      <p:to>
                                        <p:strVal val="visible"/>
                                      </p:to>
                                    </p:set>
                                    <p:anim calcmode="lin" valueType="num">
                                      <p:cBhvr>
                                        <p:cTn id="12" dur="500" fill="hold"/>
                                        <p:tgtEl>
                                          <p:spTgt spid="52"/>
                                        </p:tgtEl>
                                        <p:attrNameLst>
                                          <p:attrName>ppt_w</p:attrName>
                                        </p:attrNameLst>
                                      </p:cBhvr>
                                      <p:tavLst>
                                        <p:tav tm="0">
                                          <p:val>
                                            <p:fltVal val="0"/>
                                          </p:val>
                                        </p:tav>
                                        <p:tav tm="100000">
                                          <p:val>
                                            <p:strVal val="#ppt_w"/>
                                          </p:val>
                                        </p:tav>
                                      </p:tavLst>
                                    </p:anim>
                                    <p:anim calcmode="lin" valueType="num">
                                      <p:cBhvr>
                                        <p:cTn id="13" dur="500" fill="hold"/>
                                        <p:tgtEl>
                                          <p:spTgt spid="52"/>
                                        </p:tgtEl>
                                        <p:attrNameLst>
                                          <p:attrName>ppt_h</p:attrName>
                                        </p:attrNameLst>
                                      </p:cBhvr>
                                      <p:tavLst>
                                        <p:tav tm="0">
                                          <p:val>
                                            <p:fltVal val="0"/>
                                          </p:val>
                                        </p:tav>
                                        <p:tav tm="100000">
                                          <p:val>
                                            <p:strVal val="#ppt_h"/>
                                          </p:val>
                                        </p:tav>
                                      </p:tavLst>
                                    </p:anim>
                                    <p:animEffect transition="in" filter="fade">
                                      <p:cBhvr>
                                        <p:cTn id="14" dur="500"/>
                                        <p:tgtEl>
                                          <p:spTgt spid="5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53"/>
                                        </p:tgtEl>
                                        <p:attrNameLst>
                                          <p:attrName>style.visibility</p:attrName>
                                        </p:attrNameLst>
                                      </p:cBhvr>
                                      <p:to>
                                        <p:strVal val="visible"/>
                                      </p:to>
                                    </p:set>
                                    <p:animEffect transition="in" filter="fade">
                                      <p:cBhvr>
                                        <p:cTn id="20" dur="500"/>
                                        <p:tgtEl>
                                          <p:spTgt spid="5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par>
                                <p:cTn id="24" presetID="10" presetClass="entr" presetSubtype="0" fill="hold" grpId="0" nodeType="withEffect">
                                  <p:stCondLst>
                                    <p:cond delay="750"/>
                                  </p:stCondLst>
                                  <p:childTnLst>
                                    <p:set>
                                      <p:cBhvr>
                                        <p:cTn id="25" dur="1" fill="hold">
                                          <p:stCondLst>
                                            <p:cond delay="0"/>
                                          </p:stCondLst>
                                        </p:cTn>
                                        <p:tgtEl>
                                          <p:spTgt spid="81"/>
                                        </p:tgtEl>
                                        <p:attrNameLst>
                                          <p:attrName>style.visibility</p:attrName>
                                        </p:attrNameLst>
                                      </p:cBhvr>
                                      <p:to>
                                        <p:strVal val="visible"/>
                                      </p:to>
                                    </p:set>
                                    <p:animEffect transition="in" filter="fade">
                                      <p:cBhvr>
                                        <p:cTn id="26" dur="500"/>
                                        <p:tgtEl>
                                          <p:spTgt spid="81"/>
                                        </p:tgtEl>
                                      </p:cBhvr>
                                    </p:animEffect>
                                  </p:childTnLst>
                                </p:cTn>
                              </p:par>
                              <p:par>
                                <p:cTn id="27" presetID="41" presetClass="entr" presetSubtype="0" fill="hold" grpId="0" nodeType="withEffect">
                                  <p:stCondLst>
                                    <p:cond delay="750"/>
                                  </p:stCondLst>
                                  <p:iterate type="lt">
                                    <p:tmPct val="10000"/>
                                  </p:iterate>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15"/>
                                        </p:tgtEl>
                                        <p:attrNameLst>
                                          <p:attrName>ppt_y</p:attrName>
                                        </p:attrNameLst>
                                      </p:cBhvr>
                                      <p:tavLst>
                                        <p:tav tm="0">
                                          <p:val>
                                            <p:strVal val="#ppt_y"/>
                                          </p:val>
                                        </p:tav>
                                        <p:tav tm="100000">
                                          <p:val>
                                            <p:strVal val="#ppt_y"/>
                                          </p:val>
                                        </p:tav>
                                      </p:tavLst>
                                    </p:anim>
                                    <p:anim calcmode="lin" valueType="num">
                                      <p:cBhvr>
                                        <p:cTn id="31"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15"/>
                                        </p:tgtEl>
                                      </p:cBhvr>
                                    </p:animEffect>
                                  </p:childTnLst>
                                </p:cTn>
                              </p:par>
                            </p:childTnLst>
                          </p:cTn>
                        </p:par>
                        <p:par>
                          <p:cTn id="34" fill="hold">
                            <p:stCondLst>
                              <p:cond delay="1550"/>
                            </p:stCondLst>
                            <p:childTnLst>
                              <p:par>
                                <p:cTn id="35" presetID="22" presetClass="entr" presetSubtype="8"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81" grpId="0" animBg="1"/>
      <p:bldP spid="15" grpId="0"/>
      <p:bldP spid="5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297387" y="219417"/>
            <a:ext cx="3199147"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课题可行性分析</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3960440" cy="52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336947" y="476672"/>
            <a:ext cx="3960440" cy="4356"/>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347969" y="1412776"/>
            <a:ext cx="2005202" cy="625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前人的理论</a:t>
            </a:r>
            <a:endParaRPr lang="zh-CN" altLang="en-US" dirty="0"/>
          </a:p>
        </p:txBody>
      </p:sp>
      <p:sp>
        <p:nvSpPr>
          <p:cNvPr id="10" name="圆角矩形 9"/>
          <p:cNvSpPr/>
          <p:nvPr/>
        </p:nvSpPr>
        <p:spPr>
          <a:xfrm>
            <a:off x="347969" y="2636912"/>
            <a:ext cx="2005202" cy="625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数据集的准备</a:t>
            </a:r>
            <a:endParaRPr lang="zh-CN" altLang="en-US" dirty="0"/>
          </a:p>
        </p:txBody>
      </p:sp>
    </p:spTree>
    <p:extLst>
      <p:ext uri="{BB962C8B-B14F-4D97-AF65-F5344CB8AC3E}">
        <p14:creationId xmlns:p14="http://schemas.microsoft.com/office/powerpoint/2010/main" val="360818528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a:xfrm flipH="1">
            <a:off x="5270762" y="2852936"/>
            <a:ext cx="410758" cy="410760"/>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4" name="椭圆 53"/>
          <p:cNvSpPr/>
          <p:nvPr/>
        </p:nvSpPr>
        <p:spPr>
          <a:xfrm flipH="1">
            <a:off x="4980676" y="1791303"/>
            <a:ext cx="364559" cy="364559"/>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5" name="椭圆 54"/>
          <p:cNvSpPr/>
          <p:nvPr/>
        </p:nvSpPr>
        <p:spPr>
          <a:xfrm flipH="1">
            <a:off x="6724638" y="1380648"/>
            <a:ext cx="250975" cy="250975"/>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81" name="椭圆 80"/>
          <p:cNvSpPr/>
          <p:nvPr/>
        </p:nvSpPr>
        <p:spPr>
          <a:xfrm flipH="1">
            <a:off x="6719835" y="2208193"/>
            <a:ext cx="564888" cy="564890"/>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5" name="文本框 52"/>
          <p:cNvSpPr txBox="1"/>
          <p:nvPr/>
        </p:nvSpPr>
        <p:spPr>
          <a:xfrm>
            <a:off x="3974856" y="3717032"/>
            <a:ext cx="4585997" cy="769441"/>
          </a:xfrm>
          <a:prstGeom prst="rect">
            <a:avLst/>
          </a:prstGeom>
          <a:noFill/>
        </p:spPr>
        <p:txBody>
          <a:bodyPr wrap="square" rtlCol="0">
            <a:spAutoFit/>
          </a:bodyPr>
          <a:lstStyle/>
          <a:p>
            <a:pPr algn="ctr"/>
            <a:r>
              <a:rPr lang="zh-CN" altLang="en-US" sz="4400" b="1" spc="3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可能的创新点</a:t>
            </a:r>
          </a:p>
        </p:txBody>
      </p:sp>
      <p:grpSp>
        <p:nvGrpSpPr>
          <p:cNvPr id="49" name="组合 48"/>
          <p:cNvGrpSpPr/>
          <p:nvPr/>
        </p:nvGrpSpPr>
        <p:grpSpPr>
          <a:xfrm>
            <a:off x="5345236" y="1764471"/>
            <a:ext cx="1610824" cy="1452335"/>
            <a:chOff x="2713211" y="1988840"/>
            <a:chExt cx="1610824" cy="1452335"/>
          </a:xfrm>
        </p:grpSpPr>
        <p:sp>
          <p:nvSpPr>
            <p:cNvPr id="50" name="Freeform 5"/>
            <p:cNvSpPr/>
            <p:nvPr/>
          </p:nvSpPr>
          <p:spPr bwMode="auto">
            <a:xfrm>
              <a:off x="2713211" y="1988840"/>
              <a:ext cx="1610824" cy="145233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5F8F"/>
            </a:solidFill>
            <a:ln w="9525" cap="flat">
              <a:noFill/>
              <a:prstDash val="solid"/>
              <a:miter lim="800000"/>
            </a:ln>
            <a:effectLst>
              <a:outerShdw blurRad="431800" dist="889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1" name="Freeform 5"/>
            <p:cNvSpPr/>
            <p:nvPr/>
          </p:nvSpPr>
          <p:spPr bwMode="auto">
            <a:xfrm>
              <a:off x="2838739" y="2087520"/>
              <a:ext cx="1359768" cy="125497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blipFill>
              <a:blip r:embed="rId3"/>
              <a:stretch>
                <a:fillRect l="-167158" t="-31921" r="-198372" b="-151558"/>
              </a:stretch>
            </a:blipFill>
            <a:ln w="9525"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52" name="TextBox 156"/>
          <p:cNvSpPr txBox="1"/>
          <p:nvPr/>
        </p:nvSpPr>
        <p:spPr>
          <a:xfrm>
            <a:off x="5563202" y="2052503"/>
            <a:ext cx="1174892" cy="830997"/>
          </a:xfrm>
          <a:prstGeom prst="rect">
            <a:avLst/>
          </a:prstGeom>
          <a:noFill/>
        </p:spPr>
        <p:txBody>
          <a:bodyPr wrap="square" rtlCol="0">
            <a:spAutoFit/>
          </a:bodyPr>
          <a:lstStyle/>
          <a:p>
            <a:pPr algn="ctr"/>
            <a:r>
              <a:rPr lang="en-US" altLang="zh-CN" sz="48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06</a:t>
            </a:r>
            <a:endParaRPr lang="zh-CN" altLang="en-US" sz="48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12" name="直接连接符 11"/>
          <p:cNvCxnSpPr/>
          <p:nvPr/>
        </p:nvCxnSpPr>
        <p:spPr>
          <a:xfrm>
            <a:off x="3845833" y="4653136"/>
            <a:ext cx="484404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86331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750"/>
                                        <p:tgtEl>
                                          <p:spTgt spid="49"/>
                                        </p:tgtEl>
                                      </p:cBhvr>
                                    </p:animEffect>
                                    <p:anim calcmode="lin" valueType="num">
                                      <p:cBhvr>
                                        <p:cTn id="8" dur="750" fill="hold"/>
                                        <p:tgtEl>
                                          <p:spTgt spid="49"/>
                                        </p:tgtEl>
                                        <p:attrNameLst>
                                          <p:attrName>ppt_w</p:attrName>
                                        </p:attrNameLst>
                                      </p:cBhvr>
                                      <p:tavLst>
                                        <p:tav tm="0" fmla="#ppt_w*sin(2.5*pi*$)">
                                          <p:val>
                                            <p:fltVal val="0"/>
                                          </p:val>
                                        </p:tav>
                                        <p:tav tm="100000">
                                          <p:val>
                                            <p:fltVal val="1"/>
                                          </p:val>
                                        </p:tav>
                                      </p:tavLst>
                                    </p:anim>
                                    <p:anim calcmode="lin" valueType="num">
                                      <p:cBhvr>
                                        <p:cTn id="9" dur="750" fill="hold"/>
                                        <p:tgtEl>
                                          <p:spTgt spid="49"/>
                                        </p:tgtEl>
                                        <p:attrNameLst>
                                          <p:attrName>ppt_h</p:attrName>
                                        </p:attrNameLst>
                                      </p:cBhvr>
                                      <p:tavLst>
                                        <p:tav tm="0">
                                          <p:val>
                                            <p:strVal val="#ppt_h"/>
                                          </p:val>
                                        </p:tav>
                                        <p:tav tm="100000">
                                          <p:val>
                                            <p:strVal val="#ppt_h"/>
                                          </p:val>
                                        </p:tav>
                                      </p:tavLst>
                                    </p:anim>
                                  </p:childTnLst>
                                </p:cTn>
                              </p:par>
                              <p:par>
                                <p:cTn id="10" presetID="53" presetClass="entr" presetSubtype="16" fill="hold" grpId="0" nodeType="withEffect">
                                  <p:stCondLst>
                                    <p:cond delay="500"/>
                                  </p:stCondLst>
                                  <p:childTnLst>
                                    <p:set>
                                      <p:cBhvr>
                                        <p:cTn id="11" dur="1" fill="hold">
                                          <p:stCondLst>
                                            <p:cond delay="0"/>
                                          </p:stCondLst>
                                        </p:cTn>
                                        <p:tgtEl>
                                          <p:spTgt spid="52"/>
                                        </p:tgtEl>
                                        <p:attrNameLst>
                                          <p:attrName>style.visibility</p:attrName>
                                        </p:attrNameLst>
                                      </p:cBhvr>
                                      <p:to>
                                        <p:strVal val="visible"/>
                                      </p:to>
                                    </p:set>
                                    <p:anim calcmode="lin" valueType="num">
                                      <p:cBhvr>
                                        <p:cTn id="12" dur="500" fill="hold"/>
                                        <p:tgtEl>
                                          <p:spTgt spid="52"/>
                                        </p:tgtEl>
                                        <p:attrNameLst>
                                          <p:attrName>ppt_w</p:attrName>
                                        </p:attrNameLst>
                                      </p:cBhvr>
                                      <p:tavLst>
                                        <p:tav tm="0">
                                          <p:val>
                                            <p:fltVal val="0"/>
                                          </p:val>
                                        </p:tav>
                                        <p:tav tm="100000">
                                          <p:val>
                                            <p:strVal val="#ppt_w"/>
                                          </p:val>
                                        </p:tav>
                                      </p:tavLst>
                                    </p:anim>
                                    <p:anim calcmode="lin" valueType="num">
                                      <p:cBhvr>
                                        <p:cTn id="13" dur="500" fill="hold"/>
                                        <p:tgtEl>
                                          <p:spTgt spid="52"/>
                                        </p:tgtEl>
                                        <p:attrNameLst>
                                          <p:attrName>ppt_h</p:attrName>
                                        </p:attrNameLst>
                                      </p:cBhvr>
                                      <p:tavLst>
                                        <p:tav tm="0">
                                          <p:val>
                                            <p:fltVal val="0"/>
                                          </p:val>
                                        </p:tav>
                                        <p:tav tm="100000">
                                          <p:val>
                                            <p:strVal val="#ppt_h"/>
                                          </p:val>
                                        </p:tav>
                                      </p:tavLst>
                                    </p:anim>
                                    <p:animEffect transition="in" filter="fade">
                                      <p:cBhvr>
                                        <p:cTn id="14" dur="500"/>
                                        <p:tgtEl>
                                          <p:spTgt spid="5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53"/>
                                        </p:tgtEl>
                                        <p:attrNameLst>
                                          <p:attrName>style.visibility</p:attrName>
                                        </p:attrNameLst>
                                      </p:cBhvr>
                                      <p:to>
                                        <p:strVal val="visible"/>
                                      </p:to>
                                    </p:set>
                                    <p:animEffect transition="in" filter="fade">
                                      <p:cBhvr>
                                        <p:cTn id="20" dur="500"/>
                                        <p:tgtEl>
                                          <p:spTgt spid="5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par>
                                <p:cTn id="24" presetID="10" presetClass="entr" presetSubtype="0" fill="hold" grpId="0" nodeType="withEffect">
                                  <p:stCondLst>
                                    <p:cond delay="750"/>
                                  </p:stCondLst>
                                  <p:childTnLst>
                                    <p:set>
                                      <p:cBhvr>
                                        <p:cTn id="25" dur="1" fill="hold">
                                          <p:stCondLst>
                                            <p:cond delay="0"/>
                                          </p:stCondLst>
                                        </p:cTn>
                                        <p:tgtEl>
                                          <p:spTgt spid="81"/>
                                        </p:tgtEl>
                                        <p:attrNameLst>
                                          <p:attrName>style.visibility</p:attrName>
                                        </p:attrNameLst>
                                      </p:cBhvr>
                                      <p:to>
                                        <p:strVal val="visible"/>
                                      </p:to>
                                    </p:set>
                                    <p:animEffect transition="in" filter="fade">
                                      <p:cBhvr>
                                        <p:cTn id="26" dur="500"/>
                                        <p:tgtEl>
                                          <p:spTgt spid="81"/>
                                        </p:tgtEl>
                                      </p:cBhvr>
                                    </p:animEffect>
                                  </p:childTnLst>
                                </p:cTn>
                              </p:par>
                              <p:par>
                                <p:cTn id="27" presetID="41" presetClass="entr" presetSubtype="0" fill="hold" grpId="0" nodeType="withEffect">
                                  <p:stCondLst>
                                    <p:cond delay="750"/>
                                  </p:stCondLst>
                                  <p:iterate type="lt">
                                    <p:tmPct val="10000"/>
                                  </p:iterate>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15"/>
                                        </p:tgtEl>
                                        <p:attrNameLst>
                                          <p:attrName>ppt_y</p:attrName>
                                        </p:attrNameLst>
                                      </p:cBhvr>
                                      <p:tavLst>
                                        <p:tav tm="0">
                                          <p:val>
                                            <p:strVal val="#ppt_y"/>
                                          </p:val>
                                        </p:tav>
                                        <p:tav tm="100000">
                                          <p:val>
                                            <p:strVal val="#ppt_y"/>
                                          </p:val>
                                        </p:tav>
                                      </p:tavLst>
                                    </p:anim>
                                    <p:anim calcmode="lin" valueType="num">
                                      <p:cBhvr>
                                        <p:cTn id="31"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15"/>
                                        </p:tgtEl>
                                      </p:cBhvr>
                                    </p:animEffect>
                                  </p:childTnLst>
                                </p:cTn>
                              </p:par>
                            </p:childTnLst>
                          </p:cTn>
                        </p:par>
                        <p:par>
                          <p:cTn id="34" fill="hold">
                            <p:stCondLst>
                              <p:cond delay="1500"/>
                            </p:stCondLst>
                            <p:childTnLst>
                              <p:par>
                                <p:cTn id="35" presetID="22" presetClass="entr" presetSubtype="8"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81" grpId="0" animBg="1"/>
      <p:bldP spid="15" grpId="0"/>
      <p:bldP spid="5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297387" y="219417"/>
            <a:ext cx="3199147"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可能的创新点</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3960440" cy="52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336947" y="476672"/>
            <a:ext cx="3960440" cy="4356"/>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a:spLocks noChangeArrowheads="1"/>
          </p:cNvSpPr>
          <p:nvPr/>
        </p:nvSpPr>
        <p:spPr bwMode="auto">
          <a:xfrm>
            <a:off x="336947" y="1763224"/>
            <a:ext cx="11521280" cy="1938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传播模型的改进</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：并且提出了在跨网络中带</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时间衰减的</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传播模型</a:t>
            </a: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度量信息扩散概率</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：考虑了将多种影响方式进行聚合</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3</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提出新的动态选种算法</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extLst>
      <p:ext uri="{BB962C8B-B14F-4D97-AF65-F5344CB8AC3E}">
        <p14:creationId xmlns:p14="http://schemas.microsoft.com/office/powerpoint/2010/main" val="223121583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750"/>
                            </p:stCondLst>
                            <p:childTnLst>
                              <p:par>
                                <p:cTn id="29" presetID="16" presetClass="entr" presetSubtype="37"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outVertical)">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a:xfrm flipH="1">
            <a:off x="5270762" y="2852936"/>
            <a:ext cx="410758" cy="410760"/>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4" name="椭圆 53"/>
          <p:cNvSpPr/>
          <p:nvPr/>
        </p:nvSpPr>
        <p:spPr>
          <a:xfrm flipH="1">
            <a:off x="4980676" y="1791303"/>
            <a:ext cx="364559" cy="364559"/>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5" name="椭圆 54"/>
          <p:cNvSpPr/>
          <p:nvPr/>
        </p:nvSpPr>
        <p:spPr>
          <a:xfrm flipH="1">
            <a:off x="6724638" y="1380648"/>
            <a:ext cx="250975" cy="250975"/>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81" name="椭圆 80"/>
          <p:cNvSpPr/>
          <p:nvPr/>
        </p:nvSpPr>
        <p:spPr>
          <a:xfrm flipH="1">
            <a:off x="6719835" y="2208193"/>
            <a:ext cx="564888" cy="564890"/>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5" name="文本框 52"/>
          <p:cNvSpPr txBox="1"/>
          <p:nvPr/>
        </p:nvSpPr>
        <p:spPr>
          <a:xfrm>
            <a:off x="3974856" y="3717032"/>
            <a:ext cx="4585997" cy="769441"/>
          </a:xfrm>
          <a:prstGeom prst="rect">
            <a:avLst/>
          </a:prstGeom>
          <a:noFill/>
        </p:spPr>
        <p:txBody>
          <a:bodyPr wrap="square" rtlCol="0">
            <a:spAutoFit/>
          </a:bodyPr>
          <a:lstStyle/>
          <a:p>
            <a:pPr algn="ctr"/>
            <a:r>
              <a:rPr lang="zh-CN" altLang="en-US" sz="4400" b="1" spc="3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工作计划安排</a:t>
            </a:r>
          </a:p>
        </p:txBody>
      </p:sp>
      <p:grpSp>
        <p:nvGrpSpPr>
          <p:cNvPr id="49" name="组合 48"/>
          <p:cNvGrpSpPr/>
          <p:nvPr/>
        </p:nvGrpSpPr>
        <p:grpSpPr>
          <a:xfrm>
            <a:off x="5345236" y="1764471"/>
            <a:ext cx="1610824" cy="1452335"/>
            <a:chOff x="2713211" y="1988840"/>
            <a:chExt cx="1610824" cy="1452335"/>
          </a:xfrm>
        </p:grpSpPr>
        <p:sp>
          <p:nvSpPr>
            <p:cNvPr id="50" name="Freeform 5"/>
            <p:cNvSpPr/>
            <p:nvPr/>
          </p:nvSpPr>
          <p:spPr bwMode="auto">
            <a:xfrm>
              <a:off x="2713211" y="1988840"/>
              <a:ext cx="1610824" cy="145233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5F8F"/>
            </a:solidFill>
            <a:ln w="9525" cap="flat">
              <a:noFill/>
              <a:prstDash val="solid"/>
              <a:miter lim="800000"/>
            </a:ln>
            <a:effectLst>
              <a:outerShdw blurRad="431800" dist="889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1" name="Freeform 5"/>
            <p:cNvSpPr/>
            <p:nvPr/>
          </p:nvSpPr>
          <p:spPr bwMode="auto">
            <a:xfrm>
              <a:off x="2838739" y="2087520"/>
              <a:ext cx="1359768" cy="125497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blipFill>
              <a:blip r:embed="rId3"/>
              <a:stretch>
                <a:fillRect l="-167158" t="-31921" r="-198372" b="-151558"/>
              </a:stretch>
            </a:blipFill>
            <a:ln w="9525"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52" name="TextBox 156"/>
          <p:cNvSpPr txBox="1"/>
          <p:nvPr/>
        </p:nvSpPr>
        <p:spPr>
          <a:xfrm>
            <a:off x="5563202" y="2052503"/>
            <a:ext cx="1174892" cy="830997"/>
          </a:xfrm>
          <a:prstGeom prst="rect">
            <a:avLst/>
          </a:prstGeom>
          <a:noFill/>
        </p:spPr>
        <p:txBody>
          <a:bodyPr wrap="square" rtlCol="0">
            <a:spAutoFit/>
          </a:bodyPr>
          <a:lstStyle/>
          <a:p>
            <a:pPr algn="ctr"/>
            <a:r>
              <a:rPr lang="en-US" altLang="zh-CN" sz="48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07</a:t>
            </a:r>
            <a:endParaRPr lang="zh-CN" altLang="en-US" sz="48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12" name="直接连接符 11"/>
          <p:cNvCxnSpPr/>
          <p:nvPr/>
        </p:nvCxnSpPr>
        <p:spPr>
          <a:xfrm>
            <a:off x="3845833" y="4653136"/>
            <a:ext cx="484404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675746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750"/>
                                        <p:tgtEl>
                                          <p:spTgt spid="49"/>
                                        </p:tgtEl>
                                      </p:cBhvr>
                                    </p:animEffect>
                                    <p:anim calcmode="lin" valueType="num">
                                      <p:cBhvr>
                                        <p:cTn id="8" dur="750" fill="hold"/>
                                        <p:tgtEl>
                                          <p:spTgt spid="49"/>
                                        </p:tgtEl>
                                        <p:attrNameLst>
                                          <p:attrName>ppt_w</p:attrName>
                                        </p:attrNameLst>
                                      </p:cBhvr>
                                      <p:tavLst>
                                        <p:tav tm="0" fmla="#ppt_w*sin(2.5*pi*$)">
                                          <p:val>
                                            <p:fltVal val="0"/>
                                          </p:val>
                                        </p:tav>
                                        <p:tav tm="100000">
                                          <p:val>
                                            <p:fltVal val="1"/>
                                          </p:val>
                                        </p:tav>
                                      </p:tavLst>
                                    </p:anim>
                                    <p:anim calcmode="lin" valueType="num">
                                      <p:cBhvr>
                                        <p:cTn id="9" dur="750" fill="hold"/>
                                        <p:tgtEl>
                                          <p:spTgt spid="49"/>
                                        </p:tgtEl>
                                        <p:attrNameLst>
                                          <p:attrName>ppt_h</p:attrName>
                                        </p:attrNameLst>
                                      </p:cBhvr>
                                      <p:tavLst>
                                        <p:tav tm="0">
                                          <p:val>
                                            <p:strVal val="#ppt_h"/>
                                          </p:val>
                                        </p:tav>
                                        <p:tav tm="100000">
                                          <p:val>
                                            <p:strVal val="#ppt_h"/>
                                          </p:val>
                                        </p:tav>
                                      </p:tavLst>
                                    </p:anim>
                                  </p:childTnLst>
                                </p:cTn>
                              </p:par>
                              <p:par>
                                <p:cTn id="10" presetID="53" presetClass="entr" presetSubtype="16" fill="hold" grpId="0" nodeType="withEffect">
                                  <p:stCondLst>
                                    <p:cond delay="500"/>
                                  </p:stCondLst>
                                  <p:childTnLst>
                                    <p:set>
                                      <p:cBhvr>
                                        <p:cTn id="11" dur="1" fill="hold">
                                          <p:stCondLst>
                                            <p:cond delay="0"/>
                                          </p:stCondLst>
                                        </p:cTn>
                                        <p:tgtEl>
                                          <p:spTgt spid="52"/>
                                        </p:tgtEl>
                                        <p:attrNameLst>
                                          <p:attrName>style.visibility</p:attrName>
                                        </p:attrNameLst>
                                      </p:cBhvr>
                                      <p:to>
                                        <p:strVal val="visible"/>
                                      </p:to>
                                    </p:set>
                                    <p:anim calcmode="lin" valueType="num">
                                      <p:cBhvr>
                                        <p:cTn id="12" dur="500" fill="hold"/>
                                        <p:tgtEl>
                                          <p:spTgt spid="52"/>
                                        </p:tgtEl>
                                        <p:attrNameLst>
                                          <p:attrName>ppt_w</p:attrName>
                                        </p:attrNameLst>
                                      </p:cBhvr>
                                      <p:tavLst>
                                        <p:tav tm="0">
                                          <p:val>
                                            <p:fltVal val="0"/>
                                          </p:val>
                                        </p:tav>
                                        <p:tav tm="100000">
                                          <p:val>
                                            <p:strVal val="#ppt_w"/>
                                          </p:val>
                                        </p:tav>
                                      </p:tavLst>
                                    </p:anim>
                                    <p:anim calcmode="lin" valueType="num">
                                      <p:cBhvr>
                                        <p:cTn id="13" dur="500" fill="hold"/>
                                        <p:tgtEl>
                                          <p:spTgt spid="52"/>
                                        </p:tgtEl>
                                        <p:attrNameLst>
                                          <p:attrName>ppt_h</p:attrName>
                                        </p:attrNameLst>
                                      </p:cBhvr>
                                      <p:tavLst>
                                        <p:tav tm="0">
                                          <p:val>
                                            <p:fltVal val="0"/>
                                          </p:val>
                                        </p:tav>
                                        <p:tav tm="100000">
                                          <p:val>
                                            <p:strVal val="#ppt_h"/>
                                          </p:val>
                                        </p:tav>
                                      </p:tavLst>
                                    </p:anim>
                                    <p:animEffect transition="in" filter="fade">
                                      <p:cBhvr>
                                        <p:cTn id="14" dur="500"/>
                                        <p:tgtEl>
                                          <p:spTgt spid="5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53"/>
                                        </p:tgtEl>
                                        <p:attrNameLst>
                                          <p:attrName>style.visibility</p:attrName>
                                        </p:attrNameLst>
                                      </p:cBhvr>
                                      <p:to>
                                        <p:strVal val="visible"/>
                                      </p:to>
                                    </p:set>
                                    <p:animEffect transition="in" filter="fade">
                                      <p:cBhvr>
                                        <p:cTn id="20" dur="500"/>
                                        <p:tgtEl>
                                          <p:spTgt spid="5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par>
                                <p:cTn id="24" presetID="10" presetClass="entr" presetSubtype="0" fill="hold" grpId="0" nodeType="withEffect">
                                  <p:stCondLst>
                                    <p:cond delay="750"/>
                                  </p:stCondLst>
                                  <p:childTnLst>
                                    <p:set>
                                      <p:cBhvr>
                                        <p:cTn id="25" dur="1" fill="hold">
                                          <p:stCondLst>
                                            <p:cond delay="0"/>
                                          </p:stCondLst>
                                        </p:cTn>
                                        <p:tgtEl>
                                          <p:spTgt spid="81"/>
                                        </p:tgtEl>
                                        <p:attrNameLst>
                                          <p:attrName>style.visibility</p:attrName>
                                        </p:attrNameLst>
                                      </p:cBhvr>
                                      <p:to>
                                        <p:strVal val="visible"/>
                                      </p:to>
                                    </p:set>
                                    <p:animEffect transition="in" filter="fade">
                                      <p:cBhvr>
                                        <p:cTn id="26" dur="500"/>
                                        <p:tgtEl>
                                          <p:spTgt spid="81"/>
                                        </p:tgtEl>
                                      </p:cBhvr>
                                    </p:animEffect>
                                  </p:childTnLst>
                                </p:cTn>
                              </p:par>
                              <p:par>
                                <p:cTn id="27" presetID="41" presetClass="entr" presetSubtype="0" fill="hold" grpId="0" nodeType="withEffect">
                                  <p:stCondLst>
                                    <p:cond delay="750"/>
                                  </p:stCondLst>
                                  <p:iterate type="lt">
                                    <p:tmPct val="10000"/>
                                  </p:iterate>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15"/>
                                        </p:tgtEl>
                                        <p:attrNameLst>
                                          <p:attrName>ppt_y</p:attrName>
                                        </p:attrNameLst>
                                      </p:cBhvr>
                                      <p:tavLst>
                                        <p:tav tm="0">
                                          <p:val>
                                            <p:strVal val="#ppt_y"/>
                                          </p:val>
                                        </p:tav>
                                        <p:tav tm="100000">
                                          <p:val>
                                            <p:strVal val="#ppt_y"/>
                                          </p:val>
                                        </p:tav>
                                      </p:tavLst>
                                    </p:anim>
                                    <p:anim calcmode="lin" valueType="num">
                                      <p:cBhvr>
                                        <p:cTn id="31"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15"/>
                                        </p:tgtEl>
                                      </p:cBhvr>
                                    </p:animEffect>
                                  </p:childTnLst>
                                </p:cTn>
                              </p:par>
                            </p:childTnLst>
                          </p:cTn>
                        </p:par>
                        <p:par>
                          <p:cTn id="34" fill="hold">
                            <p:stCondLst>
                              <p:cond delay="1500"/>
                            </p:stCondLst>
                            <p:childTnLst>
                              <p:par>
                                <p:cTn id="35" presetID="22" presetClass="entr" presetSubtype="8"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81" grpId="0" animBg="1"/>
      <p:bldP spid="15" grpId="0"/>
      <p:bldP spid="5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297387" y="219417"/>
            <a:ext cx="3199147"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工作计划安排</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3960440" cy="52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336947" y="476672"/>
            <a:ext cx="3960440" cy="4356"/>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628926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a:xfrm flipH="1">
            <a:off x="5270762" y="2852936"/>
            <a:ext cx="410758" cy="410760"/>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4" name="椭圆 53"/>
          <p:cNvSpPr/>
          <p:nvPr/>
        </p:nvSpPr>
        <p:spPr>
          <a:xfrm flipH="1">
            <a:off x="4980676" y="1791303"/>
            <a:ext cx="364559" cy="364559"/>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5" name="椭圆 54"/>
          <p:cNvSpPr/>
          <p:nvPr/>
        </p:nvSpPr>
        <p:spPr>
          <a:xfrm flipH="1">
            <a:off x="6724638" y="1380648"/>
            <a:ext cx="250975" cy="250975"/>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81" name="椭圆 80"/>
          <p:cNvSpPr/>
          <p:nvPr/>
        </p:nvSpPr>
        <p:spPr>
          <a:xfrm flipH="1">
            <a:off x="6719835" y="2208193"/>
            <a:ext cx="564888" cy="564890"/>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5" name="文本框 52"/>
          <p:cNvSpPr txBox="1"/>
          <p:nvPr/>
        </p:nvSpPr>
        <p:spPr>
          <a:xfrm>
            <a:off x="3974856" y="3717032"/>
            <a:ext cx="4585997" cy="769441"/>
          </a:xfrm>
          <a:prstGeom prst="rect">
            <a:avLst/>
          </a:prstGeom>
          <a:noFill/>
        </p:spPr>
        <p:txBody>
          <a:bodyPr wrap="square" rtlCol="0">
            <a:spAutoFit/>
          </a:bodyPr>
          <a:lstStyle/>
          <a:p>
            <a:pPr algn="ctr"/>
            <a:r>
              <a:rPr lang="zh-CN" altLang="en-US" sz="4400" b="1" spc="3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研究背景及意义</a:t>
            </a:r>
            <a:endParaRPr lang="zh-CN" altLang="en-US" sz="4400" b="1" spc="3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nvGrpSpPr>
          <p:cNvPr id="49" name="组合 48"/>
          <p:cNvGrpSpPr/>
          <p:nvPr/>
        </p:nvGrpSpPr>
        <p:grpSpPr>
          <a:xfrm>
            <a:off x="5345236" y="1764471"/>
            <a:ext cx="1610824" cy="1452335"/>
            <a:chOff x="2713211" y="1988840"/>
            <a:chExt cx="1610824" cy="1452335"/>
          </a:xfrm>
        </p:grpSpPr>
        <p:sp>
          <p:nvSpPr>
            <p:cNvPr id="50" name="Freeform 5"/>
            <p:cNvSpPr/>
            <p:nvPr/>
          </p:nvSpPr>
          <p:spPr bwMode="auto">
            <a:xfrm>
              <a:off x="2713211" y="1988840"/>
              <a:ext cx="1610824" cy="145233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5F8F"/>
            </a:solidFill>
            <a:ln w="9525" cap="flat">
              <a:noFill/>
              <a:prstDash val="solid"/>
              <a:miter lim="800000"/>
            </a:ln>
            <a:effectLst>
              <a:outerShdw blurRad="431800" dist="889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1" name="Freeform 5"/>
            <p:cNvSpPr/>
            <p:nvPr/>
          </p:nvSpPr>
          <p:spPr bwMode="auto">
            <a:xfrm>
              <a:off x="2838739" y="2087520"/>
              <a:ext cx="1359768" cy="125497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blipFill>
              <a:blip r:embed="rId3"/>
              <a:stretch>
                <a:fillRect l="-167158" t="-31921" r="-198372" b="-151558"/>
              </a:stretch>
            </a:blipFill>
            <a:ln w="9525"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52" name="TextBox 156"/>
          <p:cNvSpPr txBox="1"/>
          <p:nvPr/>
        </p:nvSpPr>
        <p:spPr>
          <a:xfrm>
            <a:off x="5563202" y="2052503"/>
            <a:ext cx="1174892" cy="830997"/>
          </a:xfrm>
          <a:prstGeom prst="rect">
            <a:avLst/>
          </a:prstGeom>
          <a:noFill/>
        </p:spPr>
        <p:txBody>
          <a:bodyPr wrap="square" rtlCol="0">
            <a:spAutoFit/>
          </a:bodyPr>
          <a:lstStyle/>
          <a:p>
            <a:pPr algn="ctr"/>
            <a:r>
              <a:rPr lang="en-US" altLang="zh-CN" sz="48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01</a:t>
            </a:r>
            <a:endParaRPr lang="zh-CN" altLang="en-US" sz="48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12" name="直接连接符 11"/>
          <p:cNvCxnSpPr/>
          <p:nvPr/>
        </p:nvCxnSpPr>
        <p:spPr>
          <a:xfrm>
            <a:off x="3845833" y="4653136"/>
            <a:ext cx="484404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750"/>
                                        <p:tgtEl>
                                          <p:spTgt spid="49"/>
                                        </p:tgtEl>
                                      </p:cBhvr>
                                    </p:animEffect>
                                    <p:anim calcmode="lin" valueType="num">
                                      <p:cBhvr>
                                        <p:cTn id="8" dur="750" fill="hold"/>
                                        <p:tgtEl>
                                          <p:spTgt spid="49"/>
                                        </p:tgtEl>
                                        <p:attrNameLst>
                                          <p:attrName>ppt_w</p:attrName>
                                        </p:attrNameLst>
                                      </p:cBhvr>
                                      <p:tavLst>
                                        <p:tav tm="0" fmla="#ppt_w*sin(2.5*pi*$)">
                                          <p:val>
                                            <p:fltVal val="0"/>
                                          </p:val>
                                        </p:tav>
                                        <p:tav tm="100000">
                                          <p:val>
                                            <p:fltVal val="1"/>
                                          </p:val>
                                        </p:tav>
                                      </p:tavLst>
                                    </p:anim>
                                    <p:anim calcmode="lin" valueType="num">
                                      <p:cBhvr>
                                        <p:cTn id="9" dur="750" fill="hold"/>
                                        <p:tgtEl>
                                          <p:spTgt spid="49"/>
                                        </p:tgtEl>
                                        <p:attrNameLst>
                                          <p:attrName>ppt_h</p:attrName>
                                        </p:attrNameLst>
                                      </p:cBhvr>
                                      <p:tavLst>
                                        <p:tav tm="0">
                                          <p:val>
                                            <p:strVal val="#ppt_h"/>
                                          </p:val>
                                        </p:tav>
                                        <p:tav tm="100000">
                                          <p:val>
                                            <p:strVal val="#ppt_h"/>
                                          </p:val>
                                        </p:tav>
                                      </p:tavLst>
                                    </p:anim>
                                  </p:childTnLst>
                                </p:cTn>
                              </p:par>
                              <p:par>
                                <p:cTn id="10" presetID="53" presetClass="entr" presetSubtype="16" fill="hold" grpId="0" nodeType="withEffect">
                                  <p:stCondLst>
                                    <p:cond delay="500"/>
                                  </p:stCondLst>
                                  <p:childTnLst>
                                    <p:set>
                                      <p:cBhvr>
                                        <p:cTn id="11" dur="1" fill="hold">
                                          <p:stCondLst>
                                            <p:cond delay="0"/>
                                          </p:stCondLst>
                                        </p:cTn>
                                        <p:tgtEl>
                                          <p:spTgt spid="52"/>
                                        </p:tgtEl>
                                        <p:attrNameLst>
                                          <p:attrName>style.visibility</p:attrName>
                                        </p:attrNameLst>
                                      </p:cBhvr>
                                      <p:to>
                                        <p:strVal val="visible"/>
                                      </p:to>
                                    </p:set>
                                    <p:anim calcmode="lin" valueType="num">
                                      <p:cBhvr>
                                        <p:cTn id="12" dur="500" fill="hold"/>
                                        <p:tgtEl>
                                          <p:spTgt spid="52"/>
                                        </p:tgtEl>
                                        <p:attrNameLst>
                                          <p:attrName>ppt_w</p:attrName>
                                        </p:attrNameLst>
                                      </p:cBhvr>
                                      <p:tavLst>
                                        <p:tav tm="0">
                                          <p:val>
                                            <p:fltVal val="0"/>
                                          </p:val>
                                        </p:tav>
                                        <p:tav tm="100000">
                                          <p:val>
                                            <p:strVal val="#ppt_w"/>
                                          </p:val>
                                        </p:tav>
                                      </p:tavLst>
                                    </p:anim>
                                    <p:anim calcmode="lin" valueType="num">
                                      <p:cBhvr>
                                        <p:cTn id="13" dur="500" fill="hold"/>
                                        <p:tgtEl>
                                          <p:spTgt spid="52"/>
                                        </p:tgtEl>
                                        <p:attrNameLst>
                                          <p:attrName>ppt_h</p:attrName>
                                        </p:attrNameLst>
                                      </p:cBhvr>
                                      <p:tavLst>
                                        <p:tav tm="0">
                                          <p:val>
                                            <p:fltVal val="0"/>
                                          </p:val>
                                        </p:tav>
                                        <p:tav tm="100000">
                                          <p:val>
                                            <p:strVal val="#ppt_h"/>
                                          </p:val>
                                        </p:tav>
                                      </p:tavLst>
                                    </p:anim>
                                    <p:animEffect transition="in" filter="fade">
                                      <p:cBhvr>
                                        <p:cTn id="14" dur="500"/>
                                        <p:tgtEl>
                                          <p:spTgt spid="5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53"/>
                                        </p:tgtEl>
                                        <p:attrNameLst>
                                          <p:attrName>style.visibility</p:attrName>
                                        </p:attrNameLst>
                                      </p:cBhvr>
                                      <p:to>
                                        <p:strVal val="visible"/>
                                      </p:to>
                                    </p:set>
                                    <p:animEffect transition="in" filter="fade">
                                      <p:cBhvr>
                                        <p:cTn id="20" dur="500"/>
                                        <p:tgtEl>
                                          <p:spTgt spid="5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par>
                                <p:cTn id="24" presetID="10" presetClass="entr" presetSubtype="0" fill="hold" grpId="0" nodeType="withEffect">
                                  <p:stCondLst>
                                    <p:cond delay="750"/>
                                  </p:stCondLst>
                                  <p:childTnLst>
                                    <p:set>
                                      <p:cBhvr>
                                        <p:cTn id="25" dur="1" fill="hold">
                                          <p:stCondLst>
                                            <p:cond delay="0"/>
                                          </p:stCondLst>
                                        </p:cTn>
                                        <p:tgtEl>
                                          <p:spTgt spid="81"/>
                                        </p:tgtEl>
                                        <p:attrNameLst>
                                          <p:attrName>style.visibility</p:attrName>
                                        </p:attrNameLst>
                                      </p:cBhvr>
                                      <p:to>
                                        <p:strVal val="visible"/>
                                      </p:to>
                                    </p:set>
                                    <p:animEffect transition="in" filter="fade">
                                      <p:cBhvr>
                                        <p:cTn id="26" dur="500"/>
                                        <p:tgtEl>
                                          <p:spTgt spid="81"/>
                                        </p:tgtEl>
                                      </p:cBhvr>
                                    </p:animEffect>
                                  </p:childTnLst>
                                </p:cTn>
                              </p:par>
                              <p:par>
                                <p:cTn id="27" presetID="41" presetClass="entr" presetSubtype="0" fill="hold" grpId="1" nodeType="withEffect">
                                  <p:stCondLst>
                                    <p:cond delay="750"/>
                                  </p:stCondLst>
                                  <p:iterate type="lt">
                                    <p:tmPct val="10000"/>
                                  </p:iterate>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15"/>
                                        </p:tgtEl>
                                        <p:attrNameLst>
                                          <p:attrName>ppt_y</p:attrName>
                                        </p:attrNameLst>
                                      </p:cBhvr>
                                      <p:tavLst>
                                        <p:tav tm="0">
                                          <p:val>
                                            <p:strVal val="#ppt_y"/>
                                          </p:val>
                                        </p:tav>
                                        <p:tav tm="100000">
                                          <p:val>
                                            <p:strVal val="#ppt_y"/>
                                          </p:val>
                                        </p:tav>
                                      </p:tavLst>
                                    </p:anim>
                                    <p:anim calcmode="lin" valueType="num">
                                      <p:cBhvr>
                                        <p:cTn id="31"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15"/>
                                        </p:tgtEl>
                                      </p:cBhvr>
                                    </p:animEffect>
                                  </p:childTnLst>
                                </p:cTn>
                              </p:par>
                            </p:childTnLst>
                          </p:cTn>
                        </p:par>
                        <p:par>
                          <p:cTn id="34" fill="hold">
                            <p:stCondLst>
                              <p:cond delay="1550"/>
                            </p:stCondLst>
                            <p:childTnLst>
                              <p:par>
                                <p:cTn id="35" presetID="22" presetClass="entr" presetSubtype="8"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81" grpId="0" animBg="1"/>
      <p:bldP spid="15" grpId="1"/>
      <p:bldP spid="5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7"/>
          <p:cNvSpPr/>
          <p:nvPr/>
        </p:nvSpPr>
        <p:spPr>
          <a:xfrm flipH="1">
            <a:off x="5106299" y="2031054"/>
            <a:ext cx="417953" cy="417953"/>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1" name="椭圆 50"/>
          <p:cNvSpPr/>
          <p:nvPr/>
        </p:nvSpPr>
        <p:spPr>
          <a:xfrm flipH="1">
            <a:off x="4422925" y="4190921"/>
            <a:ext cx="344324" cy="344322"/>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2" name="椭圆 51"/>
          <p:cNvSpPr/>
          <p:nvPr/>
        </p:nvSpPr>
        <p:spPr>
          <a:xfrm flipH="1">
            <a:off x="9256318" y="3381260"/>
            <a:ext cx="443733" cy="443735"/>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3" name="椭圆 52"/>
          <p:cNvSpPr/>
          <p:nvPr/>
        </p:nvSpPr>
        <p:spPr>
          <a:xfrm flipH="1">
            <a:off x="2497187" y="3000003"/>
            <a:ext cx="564888" cy="564890"/>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4" name="椭圆 53"/>
          <p:cNvSpPr/>
          <p:nvPr/>
        </p:nvSpPr>
        <p:spPr>
          <a:xfrm flipH="1">
            <a:off x="10039266" y="3105628"/>
            <a:ext cx="275632" cy="275632"/>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5" name="椭圆 54"/>
          <p:cNvSpPr/>
          <p:nvPr/>
        </p:nvSpPr>
        <p:spPr>
          <a:xfrm flipH="1">
            <a:off x="1705099" y="2862187"/>
            <a:ext cx="275632" cy="275632"/>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6" name="椭圆 55"/>
          <p:cNvSpPr/>
          <p:nvPr/>
        </p:nvSpPr>
        <p:spPr>
          <a:xfrm flipH="1">
            <a:off x="3510657" y="2333981"/>
            <a:ext cx="275632" cy="275632"/>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49" name="椭圆 48"/>
          <p:cNvSpPr/>
          <p:nvPr/>
        </p:nvSpPr>
        <p:spPr>
          <a:xfrm flipH="1">
            <a:off x="5932471" y="4113083"/>
            <a:ext cx="525156" cy="525154"/>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89" name="椭圆 88"/>
          <p:cNvSpPr/>
          <p:nvPr/>
        </p:nvSpPr>
        <p:spPr>
          <a:xfrm flipH="1">
            <a:off x="7888118" y="1872914"/>
            <a:ext cx="465932" cy="465930"/>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0" name="椭圆 89"/>
          <p:cNvSpPr/>
          <p:nvPr/>
        </p:nvSpPr>
        <p:spPr>
          <a:xfrm flipH="1">
            <a:off x="7773832" y="4271998"/>
            <a:ext cx="525156" cy="525154"/>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1" name="椭圆 90"/>
          <p:cNvSpPr/>
          <p:nvPr/>
        </p:nvSpPr>
        <p:spPr>
          <a:xfrm flipH="1">
            <a:off x="9014258" y="2279123"/>
            <a:ext cx="525156" cy="525154"/>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2" name="椭圆 91"/>
          <p:cNvSpPr/>
          <p:nvPr/>
        </p:nvSpPr>
        <p:spPr>
          <a:xfrm flipH="1">
            <a:off x="6471520" y="2161754"/>
            <a:ext cx="275632" cy="275632"/>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3" name="椭圆 92"/>
          <p:cNvSpPr/>
          <p:nvPr/>
        </p:nvSpPr>
        <p:spPr>
          <a:xfrm flipH="1">
            <a:off x="2833856" y="3937014"/>
            <a:ext cx="381823" cy="381822"/>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4" name="椭圆 93"/>
          <p:cNvSpPr/>
          <p:nvPr/>
        </p:nvSpPr>
        <p:spPr>
          <a:xfrm flipH="1">
            <a:off x="10315120" y="2609613"/>
            <a:ext cx="307495" cy="307494"/>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5" name="椭圆 94"/>
          <p:cNvSpPr/>
          <p:nvPr/>
        </p:nvSpPr>
        <p:spPr>
          <a:xfrm flipH="1">
            <a:off x="8252879" y="2172135"/>
            <a:ext cx="275632" cy="275632"/>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nvGrpSpPr>
          <p:cNvPr id="3" name="组合 2"/>
          <p:cNvGrpSpPr/>
          <p:nvPr/>
        </p:nvGrpSpPr>
        <p:grpSpPr>
          <a:xfrm>
            <a:off x="3272300" y="2541700"/>
            <a:ext cx="1636365" cy="1636365"/>
            <a:chOff x="3272300" y="1707146"/>
            <a:chExt cx="1636365" cy="1636365"/>
          </a:xfrm>
        </p:grpSpPr>
        <p:grpSp>
          <p:nvGrpSpPr>
            <p:cNvPr id="67" name="组合 66"/>
            <p:cNvGrpSpPr/>
            <p:nvPr/>
          </p:nvGrpSpPr>
          <p:grpSpPr>
            <a:xfrm>
              <a:off x="3272300" y="1707146"/>
              <a:ext cx="1636365" cy="1636365"/>
              <a:chOff x="1705099" y="2564904"/>
              <a:chExt cx="1800200" cy="1800200"/>
            </a:xfrm>
          </p:grpSpPr>
          <p:sp>
            <p:nvSpPr>
              <p:cNvPr id="68" name="椭圆 67"/>
              <p:cNvSpPr/>
              <p:nvPr/>
            </p:nvSpPr>
            <p:spPr>
              <a:xfrm>
                <a:off x="1705099" y="2564904"/>
                <a:ext cx="1800200" cy="1800200"/>
              </a:xfrm>
              <a:prstGeom prst="ellipse">
                <a:avLst/>
              </a:prstGeom>
              <a:solidFill>
                <a:srgbClr val="405F8F"/>
              </a:solidFill>
              <a:ln>
                <a:noFill/>
              </a:ln>
              <a:effectLst>
                <a:outerShdw blurRad="444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69" name="椭圆 68"/>
              <p:cNvSpPr/>
              <p:nvPr/>
            </p:nvSpPr>
            <p:spPr>
              <a:xfrm>
                <a:off x="1853307" y="2713112"/>
                <a:ext cx="1503784" cy="1503784"/>
              </a:xfrm>
              <a:prstGeom prst="ellipse">
                <a:avLst/>
              </a:prstGeom>
              <a:blipFill>
                <a:blip r:embed="rId3"/>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44" name="TextBox 51"/>
            <p:cNvSpPr txBox="1"/>
            <p:nvPr/>
          </p:nvSpPr>
          <p:spPr>
            <a:xfrm>
              <a:off x="3503036" y="1990506"/>
              <a:ext cx="1174892" cy="1107996"/>
            </a:xfrm>
            <a:prstGeom prst="rect">
              <a:avLst/>
            </a:prstGeom>
            <a:noFill/>
          </p:spPr>
          <p:txBody>
            <a:bodyPr wrap="square" rtlCol="0">
              <a:spAutoFit/>
            </a:bodyPr>
            <a:lstStyle/>
            <a:p>
              <a:pPr algn="ctr"/>
              <a:r>
                <a:rPr lang="zh-CN" altLang="en-US" sz="66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谢</a:t>
              </a:r>
            </a:p>
          </p:txBody>
        </p:sp>
      </p:grpSp>
      <p:grpSp>
        <p:nvGrpSpPr>
          <p:cNvPr id="74" name="组合 73"/>
          <p:cNvGrpSpPr/>
          <p:nvPr/>
        </p:nvGrpSpPr>
        <p:grpSpPr>
          <a:xfrm>
            <a:off x="4649266" y="2541700"/>
            <a:ext cx="1636365" cy="1636365"/>
            <a:chOff x="3272300" y="1707146"/>
            <a:chExt cx="1636365" cy="1636365"/>
          </a:xfrm>
        </p:grpSpPr>
        <p:grpSp>
          <p:nvGrpSpPr>
            <p:cNvPr id="75" name="组合 74"/>
            <p:cNvGrpSpPr/>
            <p:nvPr/>
          </p:nvGrpSpPr>
          <p:grpSpPr>
            <a:xfrm>
              <a:off x="3272300" y="1707146"/>
              <a:ext cx="1636365" cy="1636365"/>
              <a:chOff x="1705099" y="2564904"/>
              <a:chExt cx="1800200" cy="1800200"/>
            </a:xfrm>
          </p:grpSpPr>
          <p:sp>
            <p:nvSpPr>
              <p:cNvPr id="77" name="椭圆 76"/>
              <p:cNvSpPr/>
              <p:nvPr/>
            </p:nvSpPr>
            <p:spPr>
              <a:xfrm>
                <a:off x="1705099" y="2564904"/>
                <a:ext cx="1800200" cy="1800200"/>
              </a:xfrm>
              <a:prstGeom prst="ellipse">
                <a:avLst/>
              </a:prstGeom>
              <a:solidFill>
                <a:srgbClr val="405F8F"/>
              </a:solidFill>
              <a:ln>
                <a:noFill/>
              </a:ln>
              <a:effectLst>
                <a:outerShdw blurRad="444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78" name="椭圆 77"/>
              <p:cNvSpPr/>
              <p:nvPr/>
            </p:nvSpPr>
            <p:spPr>
              <a:xfrm>
                <a:off x="1853307" y="2713112"/>
                <a:ext cx="1503784" cy="1503784"/>
              </a:xfrm>
              <a:prstGeom prst="ellipse">
                <a:avLst/>
              </a:prstGeom>
              <a:blipFill>
                <a:blip r:embed="rId3"/>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76" name="TextBox 51"/>
            <p:cNvSpPr txBox="1"/>
            <p:nvPr/>
          </p:nvSpPr>
          <p:spPr>
            <a:xfrm>
              <a:off x="3503036" y="1990506"/>
              <a:ext cx="1174892" cy="1107996"/>
            </a:xfrm>
            <a:prstGeom prst="rect">
              <a:avLst/>
            </a:prstGeom>
            <a:noFill/>
          </p:spPr>
          <p:txBody>
            <a:bodyPr wrap="square" rtlCol="0">
              <a:spAutoFit/>
            </a:bodyPr>
            <a:lstStyle/>
            <a:p>
              <a:pPr algn="ctr"/>
              <a:r>
                <a:rPr lang="zh-CN" altLang="en-US" sz="66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谢</a:t>
              </a:r>
            </a:p>
          </p:txBody>
        </p:sp>
      </p:grpSp>
      <p:grpSp>
        <p:nvGrpSpPr>
          <p:cNvPr id="79" name="组合 78"/>
          <p:cNvGrpSpPr/>
          <p:nvPr/>
        </p:nvGrpSpPr>
        <p:grpSpPr>
          <a:xfrm>
            <a:off x="6026232" y="2541700"/>
            <a:ext cx="1636365" cy="1636365"/>
            <a:chOff x="3272300" y="1707146"/>
            <a:chExt cx="1636365" cy="1636365"/>
          </a:xfrm>
        </p:grpSpPr>
        <p:grpSp>
          <p:nvGrpSpPr>
            <p:cNvPr id="80" name="组合 79"/>
            <p:cNvGrpSpPr/>
            <p:nvPr/>
          </p:nvGrpSpPr>
          <p:grpSpPr>
            <a:xfrm>
              <a:off x="3272300" y="1707146"/>
              <a:ext cx="1636365" cy="1636365"/>
              <a:chOff x="1705099" y="2564904"/>
              <a:chExt cx="1800200" cy="1800200"/>
            </a:xfrm>
          </p:grpSpPr>
          <p:sp>
            <p:nvSpPr>
              <p:cNvPr id="82" name="椭圆 81"/>
              <p:cNvSpPr/>
              <p:nvPr/>
            </p:nvSpPr>
            <p:spPr>
              <a:xfrm>
                <a:off x="1705099" y="2564904"/>
                <a:ext cx="1800200" cy="1800200"/>
              </a:xfrm>
              <a:prstGeom prst="ellipse">
                <a:avLst/>
              </a:prstGeom>
              <a:solidFill>
                <a:srgbClr val="405F8F"/>
              </a:solidFill>
              <a:ln>
                <a:noFill/>
              </a:ln>
              <a:effectLst>
                <a:outerShdw blurRad="444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83" name="椭圆 82"/>
              <p:cNvSpPr/>
              <p:nvPr/>
            </p:nvSpPr>
            <p:spPr>
              <a:xfrm>
                <a:off x="1853307" y="2713112"/>
                <a:ext cx="1503784" cy="1503784"/>
              </a:xfrm>
              <a:prstGeom prst="ellipse">
                <a:avLst/>
              </a:prstGeom>
              <a:blipFill>
                <a:blip r:embed="rId3"/>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81" name="TextBox 51"/>
            <p:cNvSpPr txBox="1"/>
            <p:nvPr/>
          </p:nvSpPr>
          <p:spPr>
            <a:xfrm>
              <a:off x="3503036" y="1990506"/>
              <a:ext cx="1174892" cy="1107996"/>
            </a:xfrm>
            <a:prstGeom prst="rect">
              <a:avLst/>
            </a:prstGeom>
            <a:noFill/>
          </p:spPr>
          <p:txBody>
            <a:bodyPr wrap="square" rtlCol="0">
              <a:spAutoFit/>
            </a:bodyPr>
            <a:lstStyle/>
            <a:p>
              <a:pPr algn="ctr"/>
              <a:r>
                <a:rPr lang="zh-CN" altLang="en-US" sz="66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聆</a:t>
              </a:r>
            </a:p>
          </p:txBody>
        </p:sp>
      </p:grpSp>
      <p:grpSp>
        <p:nvGrpSpPr>
          <p:cNvPr id="84" name="组合 83"/>
          <p:cNvGrpSpPr/>
          <p:nvPr/>
        </p:nvGrpSpPr>
        <p:grpSpPr>
          <a:xfrm>
            <a:off x="7403198" y="2541700"/>
            <a:ext cx="1636365" cy="1636365"/>
            <a:chOff x="3272300" y="1707146"/>
            <a:chExt cx="1636365" cy="1636365"/>
          </a:xfrm>
        </p:grpSpPr>
        <p:grpSp>
          <p:nvGrpSpPr>
            <p:cNvPr id="85" name="组合 84"/>
            <p:cNvGrpSpPr/>
            <p:nvPr/>
          </p:nvGrpSpPr>
          <p:grpSpPr>
            <a:xfrm>
              <a:off x="3272300" y="1707146"/>
              <a:ext cx="1636365" cy="1636365"/>
              <a:chOff x="1705099" y="2564904"/>
              <a:chExt cx="1800200" cy="1800200"/>
            </a:xfrm>
          </p:grpSpPr>
          <p:sp>
            <p:nvSpPr>
              <p:cNvPr id="87" name="椭圆 86"/>
              <p:cNvSpPr/>
              <p:nvPr/>
            </p:nvSpPr>
            <p:spPr>
              <a:xfrm>
                <a:off x="1705099" y="2564904"/>
                <a:ext cx="1800200" cy="1800200"/>
              </a:xfrm>
              <a:prstGeom prst="ellipse">
                <a:avLst/>
              </a:prstGeom>
              <a:solidFill>
                <a:srgbClr val="405F8F"/>
              </a:solidFill>
              <a:ln>
                <a:noFill/>
              </a:ln>
              <a:effectLst>
                <a:outerShdw blurRad="444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88" name="椭圆 87"/>
              <p:cNvSpPr/>
              <p:nvPr/>
            </p:nvSpPr>
            <p:spPr>
              <a:xfrm>
                <a:off x="1853307" y="2713112"/>
                <a:ext cx="1503784" cy="1503784"/>
              </a:xfrm>
              <a:prstGeom prst="ellipse">
                <a:avLst/>
              </a:prstGeom>
              <a:blipFill>
                <a:blip r:embed="rId3"/>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86" name="TextBox 51"/>
            <p:cNvSpPr txBox="1"/>
            <p:nvPr/>
          </p:nvSpPr>
          <p:spPr>
            <a:xfrm>
              <a:off x="3503036" y="1990506"/>
              <a:ext cx="1174892" cy="1107996"/>
            </a:xfrm>
            <a:prstGeom prst="rect">
              <a:avLst/>
            </a:prstGeom>
            <a:noFill/>
          </p:spPr>
          <p:txBody>
            <a:bodyPr wrap="square" rtlCol="0">
              <a:spAutoFit/>
            </a:bodyPr>
            <a:lstStyle/>
            <a:p>
              <a:pPr algn="ctr"/>
              <a:r>
                <a:rPr lang="zh-CN" altLang="en-US" sz="66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听</a:t>
              </a:r>
            </a:p>
          </p:txBody>
        </p:sp>
      </p:grpSp>
    </p:spTree>
    <p:extLst>
      <p:ext uri="{BB962C8B-B14F-4D97-AF65-F5344CB8AC3E}">
        <p14:creationId xmlns:p14="http://schemas.microsoft.com/office/powerpoint/2010/main" val="361615055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75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500"/>
                                        <p:tgtEl>
                                          <p:spTgt spid="5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55"/>
                                        </p:tgtEl>
                                        <p:attrNameLst>
                                          <p:attrName>style.visibility</p:attrName>
                                        </p:attrNameLst>
                                      </p:cBhvr>
                                      <p:to>
                                        <p:strVal val="visible"/>
                                      </p:to>
                                    </p:set>
                                    <p:animEffect transition="in" filter="fade">
                                      <p:cBhvr>
                                        <p:cTn id="25" dur="500"/>
                                        <p:tgtEl>
                                          <p:spTgt spid="55"/>
                                        </p:tgtEl>
                                      </p:cBhvr>
                                    </p:animEffect>
                                  </p:childTnLst>
                                </p:cTn>
                              </p:par>
                              <p:par>
                                <p:cTn id="26" presetID="10" presetClass="entr" presetSubtype="0" fill="hold" grpId="0" nodeType="withEffect">
                                  <p:stCondLst>
                                    <p:cond delay="20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500"/>
                                        <p:tgtEl>
                                          <p:spTgt spid="54"/>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89"/>
                                        </p:tgtEl>
                                        <p:attrNameLst>
                                          <p:attrName>style.visibility</p:attrName>
                                        </p:attrNameLst>
                                      </p:cBhvr>
                                      <p:to>
                                        <p:strVal val="visible"/>
                                      </p:to>
                                    </p:set>
                                    <p:animEffect transition="in" filter="fade">
                                      <p:cBhvr>
                                        <p:cTn id="31" dur="500"/>
                                        <p:tgtEl>
                                          <p:spTgt spid="89"/>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90"/>
                                        </p:tgtEl>
                                        <p:attrNameLst>
                                          <p:attrName>style.visibility</p:attrName>
                                        </p:attrNameLst>
                                      </p:cBhvr>
                                      <p:to>
                                        <p:strVal val="visible"/>
                                      </p:to>
                                    </p:set>
                                    <p:animEffect transition="in" filter="fade">
                                      <p:cBhvr>
                                        <p:cTn id="34" dur="500"/>
                                        <p:tgtEl>
                                          <p:spTgt spid="90"/>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91"/>
                                        </p:tgtEl>
                                        <p:attrNameLst>
                                          <p:attrName>style.visibility</p:attrName>
                                        </p:attrNameLst>
                                      </p:cBhvr>
                                      <p:to>
                                        <p:strVal val="visible"/>
                                      </p:to>
                                    </p:set>
                                    <p:animEffect transition="in" filter="fade">
                                      <p:cBhvr>
                                        <p:cTn id="37" dur="500"/>
                                        <p:tgtEl>
                                          <p:spTgt spid="91"/>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92"/>
                                        </p:tgtEl>
                                        <p:attrNameLst>
                                          <p:attrName>style.visibility</p:attrName>
                                        </p:attrNameLst>
                                      </p:cBhvr>
                                      <p:to>
                                        <p:strVal val="visible"/>
                                      </p:to>
                                    </p:set>
                                    <p:animEffect transition="in" filter="fade">
                                      <p:cBhvr>
                                        <p:cTn id="40" dur="500"/>
                                        <p:tgtEl>
                                          <p:spTgt spid="92"/>
                                        </p:tgtEl>
                                      </p:cBhvr>
                                    </p:animEffect>
                                  </p:childTnLst>
                                </p:cTn>
                              </p:par>
                              <p:par>
                                <p:cTn id="41" presetID="10" presetClass="entr" presetSubtype="0" fill="hold" grpId="0" nodeType="withEffect">
                                  <p:stCondLst>
                                    <p:cond delay="200"/>
                                  </p:stCondLst>
                                  <p:childTnLst>
                                    <p:set>
                                      <p:cBhvr>
                                        <p:cTn id="42" dur="1" fill="hold">
                                          <p:stCondLst>
                                            <p:cond delay="0"/>
                                          </p:stCondLst>
                                        </p:cTn>
                                        <p:tgtEl>
                                          <p:spTgt spid="93"/>
                                        </p:tgtEl>
                                        <p:attrNameLst>
                                          <p:attrName>style.visibility</p:attrName>
                                        </p:attrNameLst>
                                      </p:cBhvr>
                                      <p:to>
                                        <p:strVal val="visible"/>
                                      </p:to>
                                    </p:set>
                                    <p:animEffect transition="in" filter="fade">
                                      <p:cBhvr>
                                        <p:cTn id="43" dur="500"/>
                                        <p:tgtEl>
                                          <p:spTgt spid="93"/>
                                        </p:tgtEl>
                                      </p:cBhvr>
                                    </p:animEffect>
                                  </p:childTnLst>
                                </p:cTn>
                              </p:par>
                              <p:par>
                                <p:cTn id="44" presetID="10" presetClass="entr" presetSubtype="0" fill="hold" grpId="0" nodeType="withEffect">
                                  <p:stCondLst>
                                    <p:cond delay="1000"/>
                                  </p:stCondLst>
                                  <p:childTnLst>
                                    <p:set>
                                      <p:cBhvr>
                                        <p:cTn id="45" dur="1" fill="hold">
                                          <p:stCondLst>
                                            <p:cond delay="0"/>
                                          </p:stCondLst>
                                        </p:cTn>
                                        <p:tgtEl>
                                          <p:spTgt spid="94"/>
                                        </p:tgtEl>
                                        <p:attrNameLst>
                                          <p:attrName>style.visibility</p:attrName>
                                        </p:attrNameLst>
                                      </p:cBhvr>
                                      <p:to>
                                        <p:strVal val="visible"/>
                                      </p:to>
                                    </p:set>
                                    <p:animEffect transition="in" filter="fade">
                                      <p:cBhvr>
                                        <p:cTn id="46" dur="500"/>
                                        <p:tgtEl>
                                          <p:spTgt spid="94"/>
                                        </p:tgtEl>
                                      </p:cBhvr>
                                    </p:animEffect>
                                  </p:childTnLst>
                                </p:cTn>
                              </p:par>
                              <p:par>
                                <p:cTn id="47" presetID="10" presetClass="entr" presetSubtype="0" fill="hold" grpId="0" nodeType="withEffect">
                                  <p:stCondLst>
                                    <p:cond delay="200"/>
                                  </p:stCondLst>
                                  <p:childTnLst>
                                    <p:set>
                                      <p:cBhvr>
                                        <p:cTn id="48" dur="1" fill="hold">
                                          <p:stCondLst>
                                            <p:cond delay="0"/>
                                          </p:stCondLst>
                                        </p:cTn>
                                        <p:tgtEl>
                                          <p:spTgt spid="95"/>
                                        </p:tgtEl>
                                        <p:attrNameLst>
                                          <p:attrName>style.visibility</p:attrName>
                                        </p:attrNameLst>
                                      </p:cBhvr>
                                      <p:to>
                                        <p:strVal val="visible"/>
                                      </p:to>
                                    </p:set>
                                    <p:animEffect transition="in" filter="fade">
                                      <p:cBhvr>
                                        <p:cTn id="49" dur="500"/>
                                        <p:tgtEl>
                                          <p:spTgt spid="95"/>
                                        </p:tgtEl>
                                      </p:cBhvr>
                                    </p:animEffect>
                                  </p:childTnLst>
                                </p:cTn>
                              </p:par>
                              <p:par>
                                <p:cTn id="50" presetID="15" presetClass="entr" presetSubtype="0" fill="hold" nodeType="withEffect">
                                  <p:stCondLst>
                                    <p:cond delay="200"/>
                                  </p:stCondLst>
                                  <p:childTnLst>
                                    <p:set>
                                      <p:cBhvr>
                                        <p:cTn id="51" dur="1" fill="hold">
                                          <p:stCondLst>
                                            <p:cond delay="0"/>
                                          </p:stCondLst>
                                        </p:cTn>
                                        <p:tgtEl>
                                          <p:spTgt spid="3"/>
                                        </p:tgtEl>
                                        <p:attrNameLst>
                                          <p:attrName>style.visibility</p:attrName>
                                        </p:attrNameLst>
                                      </p:cBhvr>
                                      <p:to>
                                        <p:strVal val="visible"/>
                                      </p:to>
                                    </p:set>
                                    <p:anim calcmode="lin" valueType="num">
                                      <p:cBhvr>
                                        <p:cTn id="52" dur="1000" fill="hold"/>
                                        <p:tgtEl>
                                          <p:spTgt spid="3"/>
                                        </p:tgtEl>
                                        <p:attrNameLst>
                                          <p:attrName>ppt_w</p:attrName>
                                        </p:attrNameLst>
                                      </p:cBhvr>
                                      <p:tavLst>
                                        <p:tav tm="0">
                                          <p:val>
                                            <p:fltVal val="0"/>
                                          </p:val>
                                        </p:tav>
                                        <p:tav tm="100000">
                                          <p:val>
                                            <p:strVal val="#ppt_w"/>
                                          </p:val>
                                        </p:tav>
                                      </p:tavLst>
                                    </p:anim>
                                    <p:anim calcmode="lin" valueType="num">
                                      <p:cBhvr>
                                        <p:cTn id="53" dur="1000" fill="hold"/>
                                        <p:tgtEl>
                                          <p:spTgt spid="3"/>
                                        </p:tgtEl>
                                        <p:attrNameLst>
                                          <p:attrName>ppt_h</p:attrName>
                                        </p:attrNameLst>
                                      </p:cBhvr>
                                      <p:tavLst>
                                        <p:tav tm="0">
                                          <p:val>
                                            <p:fltVal val="0"/>
                                          </p:val>
                                        </p:tav>
                                        <p:tav tm="100000">
                                          <p:val>
                                            <p:strVal val="#ppt_h"/>
                                          </p:val>
                                        </p:tav>
                                      </p:tavLst>
                                    </p:anim>
                                    <p:anim calcmode="lin" valueType="num">
                                      <p:cBhvr>
                                        <p:cTn id="54"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55" dur="1000" fill="hold"/>
                                        <p:tgtEl>
                                          <p:spTgt spid="3"/>
                                        </p:tgtEl>
                                        <p:attrNameLst>
                                          <p:attrName>ppt_y</p:attrName>
                                        </p:attrNameLst>
                                      </p:cBhvr>
                                      <p:tavLst>
                                        <p:tav tm="0" fmla="#ppt_y+(sin(-2*pi*(1-$))*-#ppt_x+cos(-2*pi*(1-$))*(1-#ppt_y))*(1-$)">
                                          <p:val>
                                            <p:fltVal val="0"/>
                                          </p:val>
                                        </p:tav>
                                        <p:tav tm="100000">
                                          <p:val>
                                            <p:fltVal val="1"/>
                                          </p:val>
                                        </p:tav>
                                      </p:tavLst>
                                    </p:anim>
                                  </p:childTnLst>
                                </p:cTn>
                              </p:par>
                              <p:par>
                                <p:cTn id="56" presetID="15" presetClass="entr" presetSubtype="0" fill="hold" nodeType="withEffect">
                                  <p:stCondLst>
                                    <p:cond delay="500"/>
                                  </p:stCondLst>
                                  <p:childTnLst>
                                    <p:set>
                                      <p:cBhvr>
                                        <p:cTn id="57" dur="1" fill="hold">
                                          <p:stCondLst>
                                            <p:cond delay="0"/>
                                          </p:stCondLst>
                                        </p:cTn>
                                        <p:tgtEl>
                                          <p:spTgt spid="74"/>
                                        </p:tgtEl>
                                        <p:attrNameLst>
                                          <p:attrName>style.visibility</p:attrName>
                                        </p:attrNameLst>
                                      </p:cBhvr>
                                      <p:to>
                                        <p:strVal val="visible"/>
                                      </p:to>
                                    </p:set>
                                    <p:anim calcmode="lin" valueType="num">
                                      <p:cBhvr>
                                        <p:cTn id="58" dur="1000" fill="hold"/>
                                        <p:tgtEl>
                                          <p:spTgt spid="74"/>
                                        </p:tgtEl>
                                        <p:attrNameLst>
                                          <p:attrName>ppt_w</p:attrName>
                                        </p:attrNameLst>
                                      </p:cBhvr>
                                      <p:tavLst>
                                        <p:tav tm="0">
                                          <p:val>
                                            <p:fltVal val="0"/>
                                          </p:val>
                                        </p:tav>
                                        <p:tav tm="100000">
                                          <p:val>
                                            <p:strVal val="#ppt_w"/>
                                          </p:val>
                                        </p:tav>
                                      </p:tavLst>
                                    </p:anim>
                                    <p:anim calcmode="lin" valueType="num">
                                      <p:cBhvr>
                                        <p:cTn id="59" dur="1000" fill="hold"/>
                                        <p:tgtEl>
                                          <p:spTgt spid="74"/>
                                        </p:tgtEl>
                                        <p:attrNameLst>
                                          <p:attrName>ppt_h</p:attrName>
                                        </p:attrNameLst>
                                      </p:cBhvr>
                                      <p:tavLst>
                                        <p:tav tm="0">
                                          <p:val>
                                            <p:fltVal val="0"/>
                                          </p:val>
                                        </p:tav>
                                        <p:tav tm="100000">
                                          <p:val>
                                            <p:strVal val="#ppt_h"/>
                                          </p:val>
                                        </p:tav>
                                      </p:tavLst>
                                    </p:anim>
                                    <p:anim calcmode="lin" valueType="num">
                                      <p:cBhvr>
                                        <p:cTn id="60" dur="1000" fill="hold"/>
                                        <p:tgtEl>
                                          <p:spTgt spid="74"/>
                                        </p:tgtEl>
                                        <p:attrNameLst>
                                          <p:attrName>ppt_x</p:attrName>
                                        </p:attrNameLst>
                                      </p:cBhvr>
                                      <p:tavLst>
                                        <p:tav tm="0" fmla="#ppt_x+(cos(-2*pi*(1-$))*-#ppt_x-sin(-2*pi*(1-$))*(1-#ppt_y))*(1-$)">
                                          <p:val>
                                            <p:fltVal val="0"/>
                                          </p:val>
                                        </p:tav>
                                        <p:tav tm="100000">
                                          <p:val>
                                            <p:fltVal val="1"/>
                                          </p:val>
                                        </p:tav>
                                      </p:tavLst>
                                    </p:anim>
                                    <p:anim calcmode="lin" valueType="num">
                                      <p:cBhvr>
                                        <p:cTn id="61" dur="1000" fill="hold"/>
                                        <p:tgtEl>
                                          <p:spTgt spid="74"/>
                                        </p:tgtEl>
                                        <p:attrNameLst>
                                          <p:attrName>ppt_y</p:attrName>
                                        </p:attrNameLst>
                                      </p:cBhvr>
                                      <p:tavLst>
                                        <p:tav tm="0" fmla="#ppt_y+(sin(-2*pi*(1-$))*-#ppt_x+cos(-2*pi*(1-$))*(1-#ppt_y))*(1-$)">
                                          <p:val>
                                            <p:fltVal val="0"/>
                                          </p:val>
                                        </p:tav>
                                        <p:tav tm="100000">
                                          <p:val>
                                            <p:fltVal val="1"/>
                                          </p:val>
                                        </p:tav>
                                      </p:tavLst>
                                    </p:anim>
                                  </p:childTnLst>
                                </p:cTn>
                              </p:par>
                              <p:par>
                                <p:cTn id="62" presetID="15" presetClass="entr" presetSubtype="0" fill="hold" nodeType="withEffect">
                                  <p:stCondLst>
                                    <p:cond delay="750"/>
                                  </p:stCondLst>
                                  <p:childTnLst>
                                    <p:set>
                                      <p:cBhvr>
                                        <p:cTn id="63" dur="1" fill="hold">
                                          <p:stCondLst>
                                            <p:cond delay="0"/>
                                          </p:stCondLst>
                                        </p:cTn>
                                        <p:tgtEl>
                                          <p:spTgt spid="79"/>
                                        </p:tgtEl>
                                        <p:attrNameLst>
                                          <p:attrName>style.visibility</p:attrName>
                                        </p:attrNameLst>
                                      </p:cBhvr>
                                      <p:to>
                                        <p:strVal val="visible"/>
                                      </p:to>
                                    </p:set>
                                    <p:anim calcmode="lin" valueType="num">
                                      <p:cBhvr>
                                        <p:cTn id="64" dur="1000" fill="hold"/>
                                        <p:tgtEl>
                                          <p:spTgt spid="79"/>
                                        </p:tgtEl>
                                        <p:attrNameLst>
                                          <p:attrName>ppt_w</p:attrName>
                                        </p:attrNameLst>
                                      </p:cBhvr>
                                      <p:tavLst>
                                        <p:tav tm="0">
                                          <p:val>
                                            <p:fltVal val="0"/>
                                          </p:val>
                                        </p:tav>
                                        <p:tav tm="100000">
                                          <p:val>
                                            <p:strVal val="#ppt_w"/>
                                          </p:val>
                                        </p:tav>
                                      </p:tavLst>
                                    </p:anim>
                                    <p:anim calcmode="lin" valueType="num">
                                      <p:cBhvr>
                                        <p:cTn id="65" dur="1000" fill="hold"/>
                                        <p:tgtEl>
                                          <p:spTgt spid="79"/>
                                        </p:tgtEl>
                                        <p:attrNameLst>
                                          <p:attrName>ppt_h</p:attrName>
                                        </p:attrNameLst>
                                      </p:cBhvr>
                                      <p:tavLst>
                                        <p:tav tm="0">
                                          <p:val>
                                            <p:fltVal val="0"/>
                                          </p:val>
                                        </p:tav>
                                        <p:tav tm="100000">
                                          <p:val>
                                            <p:strVal val="#ppt_h"/>
                                          </p:val>
                                        </p:tav>
                                      </p:tavLst>
                                    </p:anim>
                                    <p:anim calcmode="lin" valueType="num">
                                      <p:cBhvr>
                                        <p:cTn id="66" dur="1000" fill="hold"/>
                                        <p:tgtEl>
                                          <p:spTgt spid="79"/>
                                        </p:tgtEl>
                                        <p:attrNameLst>
                                          <p:attrName>ppt_x</p:attrName>
                                        </p:attrNameLst>
                                      </p:cBhvr>
                                      <p:tavLst>
                                        <p:tav tm="0" fmla="#ppt_x+(cos(-2*pi*(1-$))*-#ppt_x-sin(-2*pi*(1-$))*(1-#ppt_y))*(1-$)">
                                          <p:val>
                                            <p:fltVal val="0"/>
                                          </p:val>
                                        </p:tav>
                                        <p:tav tm="100000">
                                          <p:val>
                                            <p:fltVal val="1"/>
                                          </p:val>
                                        </p:tav>
                                      </p:tavLst>
                                    </p:anim>
                                    <p:anim calcmode="lin" valueType="num">
                                      <p:cBhvr>
                                        <p:cTn id="67" dur="1000" fill="hold"/>
                                        <p:tgtEl>
                                          <p:spTgt spid="79"/>
                                        </p:tgtEl>
                                        <p:attrNameLst>
                                          <p:attrName>ppt_y</p:attrName>
                                        </p:attrNameLst>
                                      </p:cBhvr>
                                      <p:tavLst>
                                        <p:tav tm="0" fmla="#ppt_y+(sin(-2*pi*(1-$))*-#ppt_x+cos(-2*pi*(1-$))*(1-#ppt_y))*(1-$)">
                                          <p:val>
                                            <p:fltVal val="0"/>
                                          </p:val>
                                        </p:tav>
                                        <p:tav tm="100000">
                                          <p:val>
                                            <p:fltVal val="1"/>
                                          </p:val>
                                        </p:tav>
                                      </p:tavLst>
                                    </p:anim>
                                  </p:childTnLst>
                                </p:cTn>
                              </p:par>
                              <p:par>
                                <p:cTn id="68" presetID="15" presetClass="entr" presetSubtype="0" fill="hold" nodeType="withEffect">
                                  <p:stCondLst>
                                    <p:cond delay="1000"/>
                                  </p:stCondLst>
                                  <p:childTnLst>
                                    <p:set>
                                      <p:cBhvr>
                                        <p:cTn id="69" dur="1" fill="hold">
                                          <p:stCondLst>
                                            <p:cond delay="0"/>
                                          </p:stCondLst>
                                        </p:cTn>
                                        <p:tgtEl>
                                          <p:spTgt spid="84"/>
                                        </p:tgtEl>
                                        <p:attrNameLst>
                                          <p:attrName>style.visibility</p:attrName>
                                        </p:attrNameLst>
                                      </p:cBhvr>
                                      <p:to>
                                        <p:strVal val="visible"/>
                                      </p:to>
                                    </p:set>
                                    <p:anim calcmode="lin" valueType="num">
                                      <p:cBhvr>
                                        <p:cTn id="70" dur="1000" fill="hold"/>
                                        <p:tgtEl>
                                          <p:spTgt spid="84"/>
                                        </p:tgtEl>
                                        <p:attrNameLst>
                                          <p:attrName>ppt_w</p:attrName>
                                        </p:attrNameLst>
                                      </p:cBhvr>
                                      <p:tavLst>
                                        <p:tav tm="0">
                                          <p:val>
                                            <p:fltVal val="0"/>
                                          </p:val>
                                        </p:tav>
                                        <p:tav tm="100000">
                                          <p:val>
                                            <p:strVal val="#ppt_w"/>
                                          </p:val>
                                        </p:tav>
                                      </p:tavLst>
                                    </p:anim>
                                    <p:anim calcmode="lin" valueType="num">
                                      <p:cBhvr>
                                        <p:cTn id="71" dur="1000" fill="hold"/>
                                        <p:tgtEl>
                                          <p:spTgt spid="84"/>
                                        </p:tgtEl>
                                        <p:attrNameLst>
                                          <p:attrName>ppt_h</p:attrName>
                                        </p:attrNameLst>
                                      </p:cBhvr>
                                      <p:tavLst>
                                        <p:tav tm="0">
                                          <p:val>
                                            <p:fltVal val="0"/>
                                          </p:val>
                                        </p:tav>
                                        <p:tav tm="100000">
                                          <p:val>
                                            <p:strVal val="#ppt_h"/>
                                          </p:val>
                                        </p:tav>
                                      </p:tavLst>
                                    </p:anim>
                                    <p:anim calcmode="lin" valueType="num">
                                      <p:cBhvr>
                                        <p:cTn id="72" dur="1000" fill="hold"/>
                                        <p:tgtEl>
                                          <p:spTgt spid="84"/>
                                        </p:tgtEl>
                                        <p:attrNameLst>
                                          <p:attrName>ppt_x</p:attrName>
                                        </p:attrNameLst>
                                      </p:cBhvr>
                                      <p:tavLst>
                                        <p:tav tm="0" fmla="#ppt_x+(cos(-2*pi*(1-$))*-#ppt_x-sin(-2*pi*(1-$))*(1-#ppt_y))*(1-$)">
                                          <p:val>
                                            <p:fltVal val="0"/>
                                          </p:val>
                                        </p:tav>
                                        <p:tav tm="100000">
                                          <p:val>
                                            <p:fltVal val="1"/>
                                          </p:val>
                                        </p:tav>
                                      </p:tavLst>
                                    </p:anim>
                                    <p:anim calcmode="lin" valueType="num">
                                      <p:cBhvr>
                                        <p:cTn id="73" dur="1000" fill="hold"/>
                                        <p:tgtEl>
                                          <p:spTgt spid="8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1" grpId="0" animBg="1"/>
      <p:bldP spid="52" grpId="0" animBg="1"/>
      <p:bldP spid="53" grpId="0" animBg="1"/>
      <p:bldP spid="54" grpId="0" animBg="1"/>
      <p:bldP spid="55" grpId="0" animBg="1"/>
      <p:bldP spid="56" grpId="0" animBg="1"/>
      <p:bldP spid="49" grpId="0" animBg="1"/>
      <p:bldP spid="89" grpId="0" animBg="1"/>
      <p:bldP spid="90" grpId="0" animBg="1"/>
      <p:bldP spid="91" grpId="0" animBg="1"/>
      <p:bldP spid="92" grpId="0" animBg="1"/>
      <p:bldP spid="93" grpId="0" animBg="1"/>
      <p:bldP spid="94" grpId="0" animBg="1"/>
      <p:bldP spid="9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4EE693D3-6CB5-4A87-B8C8-F9879B44F82A"/>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清新皱纸工作汇报PPT模板"/>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uriyo4h">
      <a:majorFont>
        <a:latin typeface="Source Han Sans CN"/>
        <a:ea typeface="Source Han Sans CN"/>
        <a:cs typeface=""/>
      </a:majorFont>
      <a:minorFont>
        <a:latin typeface="Source Han Sans CN"/>
        <a:ea typeface="Source Han Sans C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57613</TotalTime>
  <Words>11948</Words>
  <Application>Microsoft Office PowerPoint</Application>
  <PresentationFormat>自定义</PresentationFormat>
  <Paragraphs>681</Paragraphs>
  <Slides>90</Slides>
  <Notes>90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90</vt:i4>
      </vt:variant>
    </vt:vector>
  </HeadingPairs>
  <TitlesOfParts>
    <vt:vector size="101" baseType="lpstr">
      <vt:lpstr>FZHei-B01S</vt:lpstr>
      <vt:lpstr>Source Han Sans CN</vt:lpstr>
      <vt:lpstr>方正黑体简体</vt:lpstr>
      <vt:lpstr>宋体</vt:lpstr>
      <vt:lpstr>微软雅黑</vt:lpstr>
      <vt:lpstr>微软雅黑</vt:lpstr>
      <vt:lpstr>Arial</vt:lpstr>
      <vt:lpstr>Calibri</vt:lpstr>
      <vt:lpstr>Times New Roman</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优品PPT</dc:creator>
  <cp:keywords/>
  <dc:description>http://www.ypppt.com/</dc:description>
  <cp:lastModifiedBy>Administrator</cp:lastModifiedBy>
  <cp:revision>540</cp:revision>
  <dcterms:created xsi:type="dcterms:W3CDTF">2016-01-25T08:08:00Z</dcterms:created>
  <dcterms:modified xsi:type="dcterms:W3CDTF">2019-12-06T06:20:52Z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