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09" r:id="rId2"/>
    <p:sldId id="443" r:id="rId3"/>
    <p:sldId id="416" r:id="rId4"/>
    <p:sldId id="468" r:id="rId5"/>
    <p:sldId id="444" r:id="rId6"/>
    <p:sldId id="448" r:id="rId7"/>
    <p:sldId id="465" r:id="rId8"/>
    <p:sldId id="467" r:id="rId9"/>
    <p:sldId id="469" r:id="rId10"/>
    <p:sldId id="470" r:id="rId11"/>
    <p:sldId id="471" r:id="rId12"/>
    <p:sldId id="472" r:id="rId13"/>
    <p:sldId id="473" r:id="rId14"/>
    <p:sldId id="474" r:id="rId15"/>
    <p:sldId id="475" r:id="rId16"/>
    <p:sldId id="476" r:id="rId17"/>
    <p:sldId id="477" r:id="rId18"/>
    <p:sldId id="478" r:id="rId19"/>
    <p:sldId id="479" r:id="rId20"/>
    <p:sldId id="445" r:id="rId21"/>
    <p:sldId id="480" r:id="rId22"/>
    <p:sldId id="446" r:id="rId23"/>
    <p:sldId id="481" r:id="rId24"/>
    <p:sldId id="463"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7" userDrawn="1">
          <p15:clr>
            <a:srgbClr val="A4A3A4"/>
          </p15:clr>
        </p15:guide>
        <p15:guide id="3" orient="horz" pos="1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9DC3E6"/>
    <a:srgbClr val="FF4C33"/>
    <a:srgbClr val="C6C6C6"/>
    <a:srgbClr val="FF5636"/>
    <a:srgbClr val="FF2027"/>
    <a:srgbClr val="F4B183"/>
    <a:srgbClr val="FF0000"/>
    <a:srgbClr val="FC2A51"/>
    <a:srgbClr val="C9A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17" autoAdjust="0"/>
  </p:normalViewPr>
  <p:slideViewPr>
    <p:cSldViewPr snapToGrid="0" showGuides="1">
      <p:cViewPr varScale="1">
        <p:scale>
          <a:sx n="63" d="100"/>
          <a:sy n="63" d="100"/>
        </p:scale>
        <p:origin x="72" y="1002"/>
      </p:cViewPr>
      <p:guideLst>
        <p:guide pos="3817"/>
        <p:guide orient="horz" pos="19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2D09-6E53-4EE3-94EA-323CDEEA173D}" type="datetimeFigureOut">
              <a:rPr lang="zh-CN" altLang="en-US" smtClean="0"/>
              <a:t>2019/7/22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3550C-0EAD-42A3-AC8C-7F87D0B3B98F}" type="slidenum">
              <a:rPr lang="zh-CN" altLang="en-US" smtClean="0"/>
              <a:t>‹#›</a:t>
            </a:fld>
            <a:endParaRPr lang="zh-CN" altLang="en-US"/>
          </a:p>
        </p:txBody>
      </p:sp>
    </p:spTree>
    <p:extLst>
      <p:ext uri="{BB962C8B-B14F-4D97-AF65-F5344CB8AC3E}">
        <p14:creationId xmlns:p14="http://schemas.microsoft.com/office/powerpoint/2010/main" val="226135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a:t>
            </a:fld>
            <a:endParaRPr lang="zh-CN" altLang="en-US"/>
          </a:p>
        </p:txBody>
      </p:sp>
    </p:spTree>
    <p:extLst>
      <p:ext uri="{BB962C8B-B14F-4D97-AF65-F5344CB8AC3E}">
        <p14:creationId xmlns:p14="http://schemas.microsoft.com/office/powerpoint/2010/main" val="14626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10</a:t>
            </a:fld>
            <a:endParaRPr lang="zh-CN" altLang="en-US"/>
          </a:p>
        </p:txBody>
      </p:sp>
    </p:spTree>
    <p:extLst>
      <p:ext uri="{BB962C8B-B14F-4D97-AF65-F5344CB8AC3E}">
        <p14:creationId xmlns:p14="http://schemas.microsoft.com/office/powerpoint/2010/main" val="2540542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11</a:t>
            </a:fld>
            <a:endParaRPr lang="zh-CN" altLang="en-US"/>
          </a:p>
        </p:txBody>
      </p:sp>
    </p:spTree>
    <p:extLst>
      <p:ext uri="{BB962C8B-B14F-4D97-AF65-F5344CB8AC3E}">
        <p14:creationId xmlns:p14="http://schemas.microsoft.com/office/powerpoint/2010/main" val="91229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12</a:t>
            </a:fld>
            <a:endParaRPr lang="zh-CN" altLang="en-US"/>
          </a:p>
        </p:txBody>
      </p:sp>
    </p:spTree>
    <p:extLst>
      <p:ext uri="{BB962C8B-B14F-4D97-AF65-F5344CB8AC3E}">
        <p14:creationId xmlns:p14="http://schemas.microsoft.com/office/powerpoint/2010/main" val="1207259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13</a:t>
            </a:fld>
            <a:endParaRPr lang="zh-CN" altLang="en-US"/>
          </a:p>
        </p:txBody>
      </p:sp>
    </p:spTree>
    <p:extLst>
      <p:ext uri="{BB962C8B-B14F-4D97-AF65-F5344CB8AC3E}">
        <p14:creationId xmlns:p14="http://schemas.microsoft.com/office/powerpoint/2010/main" val="145201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14</a:t>
            </a:fld>
            <a:endParaRPr lang="zh-CN" altLang="en-US"/>
          </a:p>
        </p:txBody>
      </p:sp>
    </p:spTree>
    <p:extLst>
      <p:ext uri="{BB962C8B-B14F-4D97-AF65-F5344CB8AC3E}">
        <p14:creationId xmlns:p14="http://schemas.microsoft.com/office/powerpoint/2010/main" val="830222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15</a:t>
            </a:fld>
            <a:endParaRPr lang="zh-CN" altLang="en-US"/>
          </a:p>
        </p:txBody>
      </p:sp>
    </p:spTree>
    <p:extLst>
      <p:ext uri="{BB962C8B-B14F-4D97-AF65-F5344CB8AC3E}">
        <p14:creationId xmlns:p14="http://schemas.microsoft.com/office/powerpoint/2010/main" val="4201735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16</a:t>
            </a:fld>
            <a:endParaRPr lang="zh-CN" altLang="en-US"/>
          </a:p>
        </p:txBody>
      </p:sp>
    </p:spTree>
    <p:extLst>
      <p:ext uri="{BB962C8B-B14F-4D97-AF65-F5344CB8AC3E}">
        <p14:creationId xmlns:p14="http://schemas.microsoft.com/office/powerpoint/2010/main" val="1941258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17</a:t>
            </a:fld>
            <a:endParaRPr lang="zh-CN" altLang="en-US"/>
          </a:p>
        </p:txBody>
      </p:sp>
    </p:spTree>
    <p:extLst>
      <p:ext uri="{BB962C8B-B14F-4D97-AF65-F5344CB8AC3E}">
        <p14:creationId xmlns:p14="http://schemas.microsoft.com/office/powerpoint/2010/main" val="3544663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18</a:t>
            </a:fld>
            <a:endParaRPr lang="zh-CN" altLang="en-US"/>
          </a:p>
        </p:txBody>
      </p:sp>
    </p:spTree>
    <p:extLst>
      <p:ext uri="{BB962C8B-B14F-4D97-AF65-F5344CB8AC3E}">
        <p14:creationId xmlns:p14="http://schemas.microsoft.com/office/powerpoint/2010/main" val="621538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19</a:t>
            </a:fld>
            <a:endParaRPr lang="zh-CN" altLang="en-US"/>
          </a:p>
        </p:txBody>
      </p:sp>
    </p:spTree>
    <p:extLst>
      <p:ext uri="{BB962C8B-B14F-4D97-AF65-F5344CB8AC3E}">
        <p14:creationId xmlns:p14="http://schemas.microsoft.com/office/powerpoint/2010/main" val="224953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a:t>
            </a:fld>
            <a:endParaRPr lang="zh-CN" altLang="en-US"/>
          </a:p>
        </p:txBody>
      </p:sp>
    </p:spTree>
    <p:extLst>
      <p:ext uri="{BB962C8B-B14F-4D97-AF65-F5344CB8AC3E}">
        <p14:creationId xmlns:p14="http://schemas.microsoft.com/office/powerpoint/2010/main" val="3532531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20</a:t>
            </a:fld>
            <a:endParaRPr lang="zh-CN" altLang="en-US"/>
          </a:p>
        </p:txBody>
      </p:sp>
    </p:spTree>
    <p:extLst>
      <p:ext uri="{BB962C8B-B14F-4D97-AF65-F5344CB8AC3E}">
        <p14:creationId xmlns:p14="http://schemas.microsoft.com/office/powerpoint/2010/main" val="253537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21</a:t>
            </a:fld>
            <a:endParaRPr lang="zh-CN" altLang="en-US"/>
          </a:p>
        </p:txBody>
      </p:sp>
    </p:spTree>
    <p:extLst>
      <p:ext uri="{BB962C8B-B14F-4D97-AF65-F5344CB8AC3E}">
        <p14:creationId xmlns:p14="http://schemas.microsoft.com/office/powerpoint/2010/main" val="657306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22</a:t>
            </a:fld>
            <a:endParaRPr lang="zh-CN" altLang="en-US"/>
          </a:p>
        </p:txBody>
      </p:sp>
    </p:spTree>
    <p:extLst>
      <p:ext uri="{BB962C8B-B14F-4D97-AF65-F5344CB8AC3E}">
        <p14:creationId xmlns:p14="http://schemas.microsoft.com/office/powerpoint/2010/main" val="1239757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23</a:t>
            </a:fld>
            <a:endParaRPr lang="zh-CN" altLang="en-US"/>
          </a:p>
        </p:txBody>
      </p:sp>
    </p:spTree>
    <p:extLst>
      <p:ext uri="{BB962C8B-B14F-4D97-AF65-F5344CB8AC3E}">
        <p14:creationId xmlns:p14="http://schemas.microsoft.com/office/powerpoint/2010/main" val="904096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24</a:t>
            </a:fld>
            <a:endParaRPr lang="zh-CN" altLang="en-US"/>
          </a:p>
        </p:txBody>
      </p:sp>
    </p:spTree>
    <p:extLst>
      <p:ext uri="{BB962C8B-B14F-4D97-AF65-F5344CB8AC3E}">
        <p14:creationId xmlns:p14="http://schemas.microsoft.com/office/powerpoint/2010/main" val="249948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3</a:t>
            </a:fld>
            <a:endParaRPr lang="zh-CN" altLang="en-US"/>
          </a:p>
        </p:txBody>
      </p:sp>
    </p:spTree>
    <p:extLst>
      <p:ext uri="{BB962C8B-B14F-4D97-AF65-F5344CB8AC3E}">
        <p14:creationId xmlns:p14="http://schemas.microsoft.com/office/powerpoint/2010/main" val="391641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4</a:t>
            </a:fld>
            <a:endParaRPr lang="zh-CN" altLang="en-US"/>
          </a:p>
        </p:txBody>
      </p:sp>
    </p:spTree>
    <p:extLst>
      <p:ext uri="{BB962C8B-B14F-4D97-AF65-F5344CB8AC3E}">
        <p14:creationId xmlns:p14="http://schemas.microsoft.com/office/powerpoint/2010/main" val="386959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5</a:t>
            </a:fld>
            <a:endParaRPr lang="zh-CN" altLang="en-US"/>
          </a:p>
        </p:txBody>
      </p:sp>
    </p:spTree>
    <p:extLst>
      <p:ext uri="{BB962C8B-B14F-4D97-AF65-F5344CB8AC3E}">
        <p14:creationId xmlns:p14="http://schemas.microsoft.com/office/powerpoint/2010/main" val="337470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6</a:t>
            </a:fld>
            <a:endParaRPr lang="zh-CN" altLang="en-US"/>
          </a:p>
        </p:txBody>
      </p:sp>
    </p:spTree>
    <p:extLst>
      <p:ext uri="{BB962C8B-B14F-4D97-AF65-F5344CB8AC3E}">
        <p14:creationId xmlns:p14="http://schemas.microsoft.com/office/powerpoint/2010/main" val="228183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7</a:t>
            </a:fld>
            <a:endParaRPr lang="zh-CN" altLang="en-US"/>
          </a:p>
        </p:txBody>
      </p:sp>
    </p:spTree>
    <p:extLst>
      <p:ext uri="{BB962C8B-B14F-4D97-AF65-F5344CB8AC3E}">
        <p14:creationId xmlns:p14="http://schemas.microsoft.com/office/powerpoint/2010/main" val="2902112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8</a:t>
            </a:fld>
            <a:endParaRPr lang="zh-CN" altLang="en-US"/>
          </a:p>
        </p:txBody>
      </p:sp>
    </p:spTree>
    <p:extLst>
      <p:ext uri="{BB962C8B-B14F-4D97-AF65-F5344CB8AC3E}">
        <p14:creationId xmlns:p14="http://schemas.microsoft.com/office/powerpoint/2010/main" val="243589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9</a:t>
            </a:fld>
            <a:endParaRPr lang="zh-CN" altLang="en-US"/>
          </a:p>
        </p:txBody>
      </p:sp>
    </p:spTree>
    <p:extLst>
      <p:ext uri="{BB962C8B-B14F-4D97-AF65-F5344CB8AC3E}">
        <p14:creationId xmlns:p14="http://schemas.microsoft.com/office/powerpoint/2010/main" val="261911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51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684B914-9BB2-4713-9EBF-61770F406B81}" type="datetime1">
              <a:rPr lang="zh-CN" altLang="en-US" smtClean="0"/>
              <a:t>2019/7/22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135958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684B914-9BB2-4713-9EBF-61770F406B81}" type="datetime1">
              <a:rPr lang="zh-CN" altLang="en-US" smtClean="0"/>
              <a:t>2019/7/22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008536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4B914-9BB2-4713-9EBF-61770F406B81}" type="datetime1">
              <a:rPr lang="zh-CN" altLang="en-US" smtClean="0"/>
              <a:t>2019/7/22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23905927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8"/>
          <p:cNvSpPr txBox="1"/>
          <p:nvPr/>
        </p:nvSpPr>
        <p:spPr>
          <a:xfrm>
            <a:off x="4300647" y="2696777"/>
            <a:ext cx="7507134" cy="1015663"/>
          </a:xfrm>
          <a:prstGeom prst="rect">
            <a:avLst/>
          </a:prstGeom>
          <a:noFill/>
        </p:spPr>
        <p:txBody>
          <a:bodyPr wrap="square" lIns="0" tIns="0" rIns="0" bIns="0" rtlCol="0" anchor="ctr">
            <a:spAutoFit/>
          </a:bodyPr>
          <a:lstStyle/>
          <a:p>
            <a:r>
              <a:rPr lang="zh-CN" altLang="en-US" sz="66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开题思路</a:t>
            </a:r>
            <a:endParaRPr lang="zh-CN" altLang="en-US"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13" name="TextBox 8"/>
          <p:cNvSpPr txBox="1"/>
          <p:nvPr/>
        </p:nvSpPr>
        <p:spPr>
          <a:xfrm>
            <a:off x="4300647" y="2107956"/>
            <a:ext cx="1910382" cy="492443"/>
          </a:xfrm>
          <a:prstGeom prst="rect">
            <a:avLst/>
          </a:prstGeom>
          <a:noFill/>
        </p:spPr>
        <p:txBody>
          <a:bodyPr wrap="square" lIns="0" tIns="0" rIns="0" bIns="0" rtlCol="0" anchor="ctr">
            <a:spAutoFit/>
          </a:bodyPr>
          <a:lstStyle/>
          <a:p>
            <a:r>
              <a:rPr lang="en-US" altLang="zh-CN" sz="3200" i="1" spc="1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2019</a:t>
            </a:r>
            <a:endParaRPr lang="zh-CN" altLang="en-US" sz="3200" i="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781489" y="222947"/>
            <a:ext cx="663277" cy="66327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03430" y="4971399"/>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8"/>
          <p:cNvSpPr txBox="1"/>
          <p:nvPr/>
        </p:nvSpPr>
        <p:spPr>
          <a:xfrm>
            <a:off x="6912711" y="5438259"/>
            <a:ext cx="1910382" cy="430887"/>
          </a:xfrm>
          <a:prstGeom prst="rect">
            <a:avLst/>
          </a:prstGeom>
          <a:noFill/>
        </p:spPr>
        <p:txBody>
          <a:bodyPr wrap="square" lIns="0" tIns="0" rIns="0" bIns="0" rtlCol="0" anchor="ctr">
            <a:spAutoFit/>
          </a:bodyPr>
          <a:lstStyle/>
          <a:p>
            <a:r>
              <a:rPr lang="zh-CN" altLang="en-US" sz="2800" b="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王子珩</a:t>
            </a:r>
            <a:endParaRPr lang="zh-CN" altLang="en-US" sz="2800" b="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Tree>
    <p:extLst>
      <p:ext uri="{BB962C8B-B14F-4D97-AF65-F5344CB8AC3E}">
        <p14:creationId xmlns:p14="http://schemas.microsoft.com/office/powerpoint/2010/main" val="150412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10</a:t>
            </a:fld>
            <a:endParaRPr lang="zh-CN" altLang="en-US"/>
          </a:p>
        </p:txBody>
      </p:sp>
      <p:sp>
        <p:nvSpPr>
          <p:cNvPr id="41" name="TextBox 76"/>
          <p:cNvSpPr txBox="1"/>
          <p:nvPr/>
        </p:nvSpPr>
        <p:spPr>
          <a:xfrm>
            <a:off x="1950400" y="1169409"/>
            <a:ext cx="10119680" cy="2985433"/>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《Influence maximization Across Partially Aligned </a:t>
            </a:r>
            <a:r>
              <a:rPr lang="en-US" altLang="zh-CN" sz="2000" dirty="0" err="1">
                <a:solidFill>
                  <a:schemeClr val="bg2">
                    <a:lumMod val="25000"/>
                  </a:schemeClr>
                </a:solidFill>
                <a:latin typeface="微软雅黑" panose="020B0503020204020204" pitchFamily="34" charset="-122"/>
                <a:ea typeface="微软雅黑" panose="020B0503020204020204" pitchFamily="34" charset="-122"/>
              </a:rPr>
              <a:t>Heterogenous</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 Social </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Networks》2015</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在现实世界中，</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OSNs(1)</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通常是异构的，用户可以通过多个渠道相互影响</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;(2)</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共享公共用户，信息可以通过这些用户在不同网络中传播。本文首次研究了多部分对齐异构</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OSNs</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中的影响最大化问题，并且提出了</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MM</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模型，它基于一组网络内部和网络内部的社会元路径，从对齐的异构</a:t>
            </a:r>
            <a:r>
              <a:rPr lang="en-US" altLang="zh-CN" sz="2400" dirty="0" err="1">
                <a:solidFill>
                  <a:schemeClr val="bg2">
                    <a:lumMod val="25000"/>
                  </a:schemeClr>
                </a:solidFill>
                <a:latin typeface="微软雅黑" panose="020B0503020204020204" pitchFamily="34" charset="-122"/>
                <a:ea typeface="微软雅黑" panose="020B0503020204020204" pitchFamily="34" charset="-122"/>
              </a:rPr>
              <a:t>osn</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中提取多对齐的多关系网络</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(MMNs)</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04</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0081908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11</a:t>
            </a:fld>
            <a:endParaRPr lang="zh-CN" altLang="en-US"/>
          </a:p>
        </p:txBody>
      </p:sp>
      <p:sp>
        <p:nvSpPr>
          <p:cNvPr id="41" name="TextBox 76"/>
          <p:cNvSpPr txBox="1"/>
          <p:nvPr/>
        </p:nvSpPr>
        <p:spPr>
          <a:xfrm>
            <a:off x="1950400" y="1169409"/>
            <a:ext cx="10119680" cy="2677656"/>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《Discover Tipping Users For Cross Network </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Influencing》2016</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由于目前用户通常同时参与多个社交网络，营销可以在其他公共网络中进行，这些具有公共概要信息的网络称为源网络，从源网络中信息可以间接地扩散到目标网络并激活用户。因此，在跨网络信息扩散中，除了有影响力的种子用户外，那些在网络间充当信息传播桥梁的人实际上扮演着更为重要的角色，这些人正式被称为</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tipping user</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05</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7384933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12</a:t>
            </a:fld>
            <a:endParaRPr lang="zh-CN" altLang="en-US"/>
          </a:p>
        </p:txBody>
      </p:sp>
      <p:sp>
        <p:nvSpPr>
          <p:cNvPr id="41" name="TextBox 76"/>
          <p:cNvSpPr txBox="1"/>
          <p:nvPr/>
        </p:nvSpPr>
        <p:spPr>
          <a:xfrm>
            <a:off x="1950400" y="1169409"/>
            <a:ext cx="10119680" cy="2985433"/>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《Identify Influential Spreaders in Online Social Networks Based on Social Meta Path and PageRank》2016</a:t>
            </a:r>
            <a:endParaRPr lang="en-US" altLang="zh-CN" sz="2000" dirty="0" smtClean="0">
              <a:solidFill>
                <a:schemeClr val="bg2">
                  <a:lumMod val="25000"/>
                </a:schemeClr>
              </a:solidFill>
              <a:latin typeface="微软雅黑" panose="020B0503020204020204" pitchFamily="34" charset="-122"/>
              <a:ea typeface="微软雅黑" panose="020B0503020204020204" pitchFamily="34" charset="-122"/>
            </a:endParaRP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在本文中，根据“只要两个用户都在同一个位置签到，那么信息可以在网络中两个未连接的用户之间传播，”的思想。作者提出了一个名为</a:t>
            </a:r>
            <a:r>
              <a:rPr lang="en-US" altLang="zh-CN" sz="2400" dirty="0" err="1">
                <a:solidFill>
                  <a:schemeClr val="bg2">
                    <a:lumMod val="25000"/>
                  </a:schemeClr>
                </a:solidFill>
                <a:latin typeface="微软雅黑" panose="020B0503020204020204" pitchFamily="34" charset="-122"/>
                <a:ea typeface="微软雅黑" panose="020B0503020204020204" pitchFamily="34" charset="-122"/>
              </a:rPr>
              <a:t>SMPRank</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social meta path Rank</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）的算法来识别在复杂的在线社交网络中影响力最大的个人。</a:t>
            </a:r>
          </a:p>
          <a:p>
            <a:r>
              <a:rPr lang="zh-CN" altLang="en-US" sz="2400" dirty="0">
                <a:solidFill>
                  <a:schemeClr val="bg2">
                    <a:lumMod val="25000"/>
                  </a:schemeClr>
                </a:solidFill>
                <a:latin typeface="微软雅黑" panose="020B0503020204020204" pitchFamily="34" charset="-122"/>
                <a:ea typeface="微软雅黑" panose="020B0503020204020204" pitchFamily="34" charset="-122"/>
              </a:rPr>
              <a:t>虽然不是跨网络，但是使用了元路径来选种</a:t>
            </a: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06</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2156793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13</a:t>
            </a:fld>
            <a:endParaRPr lang="zh-CN" altLang="en-US"/>
          </a:p>
        </p:txBody>
      </p:sp>
      <p:sp>
        <p:nvSpPr>
          <p:cNvPr id="41" name="TextBox 76"/>
          <p:cNvSpPr txBox="1"/>
          <p:nvPr/>
        </p:nvSpPr>
        <p:spPr>
          <a:xfrm>
            <a:off x="1950400" y="1169409"/>
            <a:ext cx="10119680" cy="2985433"/>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《Least Cost Influence Maximization Across Multiple Social </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Network》2016</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现有的文献大多只基于单个网络来研究</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LCI</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问题</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然而，现在用户经常加入几个</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OSNs</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，这样信息可以同时在不同的网络上传播</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因此，为了获得最佳的种子用户集，在这种情况下考虑重叠用户的作用是至关重要的。在本文中，作者通过无损和有损耦合方案将一组网络映射到一个网络来解决</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LCI</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问题</a:t>
            </a: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07</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4256481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14</a:t>
            </a:fld>
            <a:endParaRPr lang="zh-CN" altLang="en-US"/>
          </a:p>
        </p:txBody>
      </p:sp>
      <p:sp>
        <p:nvSpPr>
          <p:cNvPr id="41" name="TextBox 76"/>
          <p:cNvSpPr txBox="1"/>
          <p:nvPr/>
        </p:nvSpPr>
        <p:spPr>
          <a:xfrm>
            <a:off x="1950400" y="1169409"/>
            <a:ext cx="10119680" cy="2246769"/>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《We know who you are: Discovering similar groups across multiple social networks[J</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].》2018</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最近的研究表明，社交网络上存在着广泛的群体结构，在这种结构中，成员有一定的目的一起工作，比在线社交网络上的个体更有影响力。作者提出了一种有效的方法来检测跨多个社交网络的相似群体。</a:t>
            </a: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08</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3283237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15</a:t>
            </a:fld>
            <a:endParaRPr lang="zh-CN" altLang="en-US"/>
          </a:p>
        </p:txBody>
      </p:sp>
      <p:sp>
        <p:nvSpPr>
          <p:cNvPr id="41" name="TextBox 76"/>
          <p:cNvSpPr txBox="1"/>
          <p:nvPr/>
        </p:nvSpPr>
        <p:spPr>
          <a:xfrm>
            <a:off x="1950400" y="1169409"/>
            <a:ext cx="10119680" cy="1877437"/>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《Multiplex influence maximization in online social networks with heterogeneous diffusion models》2018</a:t>
            </a:r>
            <a:endParaRPr lang="en-US" altLang="zh-CN" sz="2000" dirty="0" smtClean="0">
              <a:solidFill>
                <a:schemeClr val="bg2">
                  <a:lumMod val="25000"/>
                </a:schemeClr>
              </a:solidFill>
              <a:latin typeface="微软雅黑" panose="020B0503020204020204" pitchFamily="34" charset="-122"/>
              <a:ea typeface="微软雅黑" panose="020B0503020204020204" pitchFamily="34" charset="-122"/>
            </a:endParaRP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作者研究了多重网络上的影响力最大化问题，每一层都有自己的影响力扩散模型。</a:t>
            </a: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09</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33305790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16</a:t>
            </a:fld>
            <a:endParaRPr lang="zh-CN" altLang="en-US"/>
          </a:p>
        </p:txBody>
      </p:sp>
      <p:sp>
        <p:nvSpPr>
          <p:cNvPr id="41" name="TextBox 76"/>
          <p:cNvSpPr txBox="1"/>
          <p:nvPr/>
        </p:nvSpPr>
        <p:spPr>
          <a:xfrm>
            <a:off x="1950400" y="1169409"/>
            <a:ext cx="10119680" cy="3046988"/>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《Broad Learning:: An Emerging Area in Social Network </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Analysis》2018</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多个异构社交网络（</a:t>
            </a:r>
            <a:r>
              <a:rPr lang="en-US" altLang="zh-CN" sz="2400" dirty="0" err="1">
                <a:solidFill>
                  <a:schemeClr val="bg2">
                    <a:lumMod val="25000"/>
                  </a:schemeClr>
                </a:solidFill>
                <a:latin typeface="微软雅黑" panose="020B0503020204020204" pitchFamily="34" charset="-122"/>
                <a:ea typeface="微软雅黑" panose="020B0503020204020204" pitchFamily="34" charset="-122"/>
              </a:rPr>
              <a:t>hsn</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不仅代表了每个社交网络中的信息，而且融合了来自多个社交网络的信息。在形式上，共享公共用户的在线社交网络称为对齐的社交网络，这些共享用户称为锚用户。在多个对齐的社交网络中，用户社交活动所产生的异构信息，为社交网络实践者和研究者提供了同时跨多个社交平台研究单个用户社交行为的机会。本篇文章主要有五个研究内容：网络对齐，链接预测、社区检测、信息扩散和网络嵌入。</a:t>
            </a: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10</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5752583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17</a:t>
            </a:fld>
            <a:endParaRPr lang="zh-CN" altLang="en-US"/>
          </a:p>
        </p:txBody>
      </p:sp>
      <p:sp>
        <p:nvSpPr>
          <p:cNvPr id="41" name="TextBox 76"/>
          <p:cNvSpPr txBox="1"/>
          <p:nvPr/>
        </p:nvSpPr>
        <p:spPr>
          <a:xfrm>
            <a:off x="1950400" y="1169409"/>
            <a:ext cx="10119680" cy="1938992"/>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《Local Experts Finding Across Multiple Social Networks[C</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]》2019</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作者在多个社交网络中寻找本地专家，并且用到了两个指标：</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local authority</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和</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topic authority</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。这两个指标分别与地理位置和主题相关。</a:t>
            </a: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11</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577739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18</a:t>
            </a:fld>
            <a:endParaRPr lang="zh-CN" altLang="en-US"/>
          </a:p>
        </p:txBody>
      </p:sp>
      <p:sp>
        <p:nvSpPr>
          <p:cNvPr id="41" name="TextBox 76"/>
          <p:cNvSpPr txBox="1"/>
          <p:nvPr/>
        </p:nvSpPr>
        <p:spPr>
          <a:xfrm>
            <a:off x="1950400" y="1169409"/>
            <a:ext cx="10119680" cy="2246769"/>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《MIM2: Multiple influence maximization across multiple social </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networks》2019</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现有的文献都没有考虑到营销公司希望在多个网络中推广多个产品，或者同时在具有不同交互渠道的网络中推广多个产品。考虑到这种情况，作者引入了跨多个社交网络的多重影响力最大化</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(MIM2)</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问题。</a:t>
            </a: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12</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315517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19</a:t>
            </a:fld>
            <a:endParaRPr lang="zh-CN" altLang="en-US"/>
          </a:p>
        </p:txBody>
      </p:sp>
      <p:sp>
        <p:nvSpPr>
          <p:cNvPr id="41" name="TextBox 76"/>
          <p:cNvSpPr txBox="1"/>
          <p:nvPr/>
        </p:nvSpPr>
        <p:spPr>
          <a:xfrm>
            <a:off x="1950400" y="1169409"/>
            <a:ext cx="10119680" cy="3354765"/>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《Marketing campaign targeting using bridge extraction in multiplex social network[J</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]》2019</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在本文中，作者介绍了一种基于多层在线社交网络信息的基于桥梁预测的社区营销活动目标优化方法。活动策略包括识别高品牌忠诚度的节点，以及在参与桥梁方面排名靠前的节点，这些节点将参与图表的演化。我们的方法基于一个有效的分类模型，该模型将爬行的社交图的拓扑特征与用户节点的情感和语言特征、社交媒体的流行度以及多层网络的元路径特征相结合。</a:t>
            </a: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12</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24884631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56"/>
          <p:cNvSpPr/>
          <p:nvPr/>
        </p:nvSpPr>
        <p:spPr>
          <a:xfrm rot="20493682">
            <a:off x="3223583" y="-249355"/>
            <a:ext cx="2411440" cy="1532474"/>
          </a:xfrm>
          <a:custGeom>
            <a:avLst/>
            <a:gdLst>
              <a:gd name="connsiteX0" fmla="*/ 541710 w 2411440"/>
              <a:gd name="connsiteY0" fmla="*/ 0 h 1532474"/>
              <a:gd name="connsiteX1" fmla="*/ 2405939 w 2411440"/>
              <a:gd name="connsiteY1" fmla="*/ 621543 h 1532474"/>
              <a:gd name="connsiteX2" fmla="*/ 2411440 w 2411440"/>
              <a:gd name="connsiteY2" fmla="*/ 697026 h 1532474"/>
              <a:gd name="connsiteX3" fmla="*/ 1205720 w 2411440"/>
              <a:gd name="connsiteY3" fmla="*/ 1532474 h 1532474"/>
              <a:gd name="connsiteX4" fmla="*/ 0 w 2411440"/>
              <a:gd name="connsiteY4" fmla="*/ 697026 h 1532474"/>
              <a:gd name="connsiteX5" fmla="*/ 531590 w 2411440"/>
              <a:gd name="connsiteY5" fmla="*/ 4260 h 1532474"/>
              <a:gd name="connsiteX6" fmla="*/ 541710 w 2411440"/>
              <a:gd name="connsiteY6" fmla="*/ 0 h 153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1440" h="1532474">
                <a:moveTo>
                  <a:pt x="541710" y="0"/>
                </a:moveTo>
                <a:lnTo>
                  <a:pt x="2405939" y="621543"/>
                </a:lnTo>
                <a:lnTo>
                  <a:pt x="2411440" y="697026"/>
                </a:lnTo>
                <a:cubicBezTo>
                  <a:pt x="2411441" y="1158431"/>
                  <a:pt x="1871622" y="1532474"/>
                  <a:pt x="1205720" y="1532474"/>
                </a:cubicBezTo>
                <a:cubicBezTo>
                  <a:pt x="539819" y="1532473"/>
                  <a:pt x="0" y="1158432"/>
                  <a:pt x="0" y="697026"/>
                </a:cubicBezTo>
                <a:cubicBezTo>
                  <a:pt x="0" y="408648"/>
                  <a:pt x="210867" y="154396"/>
                  <a:pt x="531590" y="4260"/>
                </a:cubicBezTo>
                <a:lnTo>
                  <a:pt x="54171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2</a:t>
            </a:fld>
            <a:endParaRPr lang="zh-CN" altLang="en-US"/>
          </a:p>
        </p:txBody>
      </p:sp>
      <p:sp>
        <p:nvSpPr>
          <p:cNvPr id="46" name="矩形 45"/>
          <p:cNvSpPr/>
          <p:nvPr/>
        </p:nvSpPr>
        <p:spPr>
          <a:xfrm>
            <a:off x="784844" y="3106657"/>
            <a:ext cx="3644459" cy="923330"/>
          </a:xfrm>
          <a:prstGeom prst="rect">
            <a:avLst/>
          </a:prstGeom>
        </p:spPr>
        <p:txBody>
          <a:bodyPr wrap="none">
            <a:spAutoFit/>
          </a:bodyPr>
          <a:lstStyle/>
          <a:p>
            <a:r>
              <a:rPr lang="en-US" altLang="zh-CN" sz="5400" b="1" dirty="0" smtClean="0">
                <a:solidFill>
                  <a:srgbClr val="424242"/>
                </a:solidFill>
                <a:latin typeface="微软雅黑" panose="020B0503020204020204" pitchFamily="34" charset="-122"/>
                <a:ea typeface="微软雅黑" panose="020B0503020204020204" pitchFamily="34" charset="-122"/>
                <a:sym typeface="Arial" panose="020B0604020202020204" pitchFamily="34" charset="0"/>
              </a:rPr>
              <a:t>CONTENT</a:t>
            </a:r>
            <a:endParaRPr lang="zh-CN" altLang="en-US" sz="5400" b="1" dirty="0">
              <a:solidFill>
                <a:srgbClr val="42424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任意多边形 50"/>
          <p:cNvSpPr/>
          <p:nvPr/>
        </p:nvSpPr>
        <p:spPr>
          <a:xfrm>
            <a:off x="0" y="1"/>
            <a:ext cx="6183746" cy="1374187"/>
          </a:xfrm>
          <a:custGeom>
            <a:avLst/>
            <a:gdLst>
              <a:gd name="connsiteX0" fmla="*/ 0 w 6183746"/>
              <a:gd name="connsiteY0" fmla="*/ 0 h 1374187"/>
              <a:gd name="connsiteX1" fmla="*/ 6183746 w 6183746"/>
              <a:gd name="connsiteY1" fmla="*/ 0 h 1374187"/>
              <a:gd name="connsiteX2" fmla="*/ 6045563 w 6183746"/>
              <a:gd name="connsiteY2" fmla="*/ 57136 h 1374187"/>
              <a:gd name="connsiteX3" fmla="*/ 0 w 6183746"/>
              <a:gd name="connsiteY3" fmla="*/ 823664 h 1374187"/>
              <a:gd name="connsiteX4" fmla="*/ 0 w 6183746"/>
              <a:gd name="connsiteY4" fmla="*/ 0 h 1374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746" h="1374187">
                <a:moveTo>
                  <a:pt x="0" y="0"/>
                </a:moveTo>
                <a:lnTo>
                  <a:pt x="6183746" y="0"/>
                </a:lnTo>
                <a:lnTo>
                  <a:pt x="6045563" y="57136"/>
                </a:lnTo>
                <a:cubicBezTo>
                  <a:pt x="4149570" y="871809"/>
                  <a:pt x="3219061" y="2096946"/>
                  <a:pt x="0" y="823664"/>
                </a:cubicBezTo>
                <a:lnTo>
                  <a:pt x="0" y="0"/>
                </a:lnTo>
                <a:close/>
              </a:path>
            </a:pathLst>
          </a:custGeom>
          <a:solidFill>
            <a:schemeClr val="bg1"/>
          </a:solidFill>
          <a:ln>
            <a:noFill/>
          </a:ln>
          <a:effectLst>
            <a:outerShdw blurRad="50800" dist="76200" dir="2700000" algn="tl"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657862" y="1625139"/>
            <a:ext cx="1051767" cy="749936"/>
            <a:chOff x="6035668" y="1399003"/>
            <a:chExt cx="1051767" cy="749936"/>
          </a:xfrm>
        </p:grpSpPr>
        <p:grpSp>
          <p:nvGrpSpPr>
            <p:cNvPr id="3" name="组合 2"/>
            <p:cNvGrpSpPr/>
            <p:nvPr/>
          </p:nvGrpSpPr>
          <p:grpSpPr>
            <a:xfrm>
              <a:off x="6059488" y="1399003"/>
              <a:ext cx="857982" cy="749936"/>
              <a:chOff x="891171" y="2107956"/>
              <a:chExt cx="2649224" cy="2315607"/>
            </a:xfrm>
          </p:grpSpPr>
          <p:sp>
            <p:nvSpPr>
              <p:cNvPr id="35" name="椭圆 3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8"/>
            <p:cNvSpPr txBox="1"/>
            <p:nvPr/>
          </p:nvSpPr>
          <p:spPr>
            <a:xfrm>
              <a:off x="6035668" y="1476602"/>
              <a:ext cx="1051767" cy="615553"/>
            </a:xfrm>
            <a:prstGeom prst="rect">
              <a:avLst/>
            </a:prstGeom>
            <a:noFill/>
          </p:spPr>
          <p:txBody>
            <a:bodyPr wrap="square" lIns="0" tIns="0" rIns="0" bIns="0" rtlCol="0" anchor="ctr">
              <a:spAutoFit/>
            </a:bodyPr>
            <a:lstStyle/>
            <a:p>
              <a:pPr algn="ctr"/>
              <a:r>
                <a:rPr lang="en-US" altLang="zh-CN" sz="4000" b="1" spc="2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01</a:t>
              </a:r>
            </a:p>
          </p:txBody>
        </p:sp>
      </p:grpSp>
      <p:grpSp>
        <p:nvGrpSpPr>
          <p:cNvPr id="7" name="组合 6"/>
          <p:cNvGrpSpPr/>
          <p:nvPr/>
        </p:nvGrpSpPr>
        <p:grpSpPr>
          <a:xfrm>
            <a:off x="5657862" y="2731691"/>
            <a:ext cx="1051767" cy="749936"/>
            <a:chOff x="6035668" y="2658745"/>
            <a:chExt cx="1051767" cy="749936"/>
          </a:xfrm>
        </p:grpSpPr>
        <p:grpSp>
          <p:nvGrpSpPr>
            <p:cNvPr id="38" name="组合 37"/>
            <p:cNvGrpSpPr/>
            <p:nvPr/>
          </p:nvGrpSpPr>
          <p:grpSpPr>
            <a:xfrm>
              <a:off x="6059488" y="2658745"/>
              <a:ext cx="857982" cy="749936"/>
              <a:chOff x="891171" y="2107956"/>
              <a:chExt cx="2649224" cy="2315607"/>
            </a:xfrm>
          </p:grpSpPr>
          <p:sp>
            <p:nvSpPr>
              <p:cNvPr id="39" name="椭圆 38"/>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8"/>
            <p:cNvSpPr txBox="1"/>
            <p:nvPr/>
          </p:nvSpPr>
          <p:spPr>
            <a:xfrm>
              <a:off x="6035668" y="2736211"/>
              <a:ext cx="1051767" cy="615553"/>
            </a:xfrm>
            <a:prstGeom prst="rect">
              <a:avLst/>
            </a:prstGeom>
            <a:noFill/>
          </p:spPr>
          <p:txBody>
            <a:bodyPr wrap="square" lIns="0" tIns="0" rIns="0" bIns="0" rtlCol="0" anchor="ctr">
              <a:spAutoFit/>
            </a:bodyPr>
            <a:lstStyle/>
            <a:p>
              <a:pPr algn="ctr"/>
              <a:r>
                <a:rPr lang="en-US" altLang="zh-CN" sz="4000" b="1" spc="2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02</a:t>
              </a:r>
            </a:p>
          </p:txBody>
        </p:sp>
      </p:grpSp>
      <p:grpSp>
        <p:nvGrpSpPr>
          <p:cNvPr id="5" name="组合 4"/>
          <p:cNvGrpSpPr/>
          <p:nvPr/>
        </p:nvGrpSpPr>
        <p:grpSpPr>
          <a:xfrm>
            <a:off x="5657862" y="3838243"/>
            <a:ext cx="1051767" cy="749936"/>
            <a:chOff x="6035668" y="3673627"/>
            <a:chExt cx="1051767" cy="749936"/>
          </a:xfrm>
        </p:grpSpPr>
        <p:grpSp>
          <p:nvGrpSpPr>
            <p:cNvPr id="41" name="组合 40"/>
            <p:cNvGrpSpPr/>
            <p:nvPr/>
          </p:nvGrpSpPr>
          <p:grpSpPr>
            <a:xfrm>
              <a:off x="6059488" y="3673627"/>
              <a:ext cx="857982" cy="749936"/>
              <a:chOff x="891171" y="2107956"/>
              <a:chExt cx="2649224" cy="2315607"/>
            </a:xfrm>
          </p:grpSpPr>
          <p:sp>
            <p:nvSpPr>
              <p:cNvPr id="42" name="椭圆 4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8"/>
            <p:cNvSpPr txBox="1"/>
            <p:nvPr/>
          </p:nvSpPr>
          <p:spPr>
            <a:xfrm>
              <a:off x="6035668" y="3727435"/>
              <a:ext cx="1051767" cy="615553"/>
            </a:xfrm>
            <a:prstGeom prst="rect">
              <a:avLst/>
            </a:prstGeom>
            <a:noFill/>
          </p:spPr>
          <p:txBody>
            <a:bodyPr wrap="square" lIns="0" tIns="0" rIns="0" bIns="0" rtlCol="0" anchor="ctr">
              <a:spAutoFit/>
            </a:bodyPr>
            <a:lstStyle/>
            <a:p>
              <a:pPr algn="ctr"/>
              <a:r>
                <a:rPr lang="en-US" altLang="zh-CN" sz="4000" b="1" spc="2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03</a:t>
              </a:r>
            </a:p>
          </p:txBody>
        </p:sp>
      </p:grpSp>
      <p:grpSp>
        <p:nvGrpSpPr>
          <p:cNvPr id="4" name="组合 3"/>
          <p:cNvGrpSpPr/>
          <p:nvPr/>
        </p:nvGrpSpPr>
        <p:grpSpPr>
          <a:xfrm>
            <a:off x="5657862" y="4944795"/>
            <a:ext cx="1051767" cy="749936"/>
            <a:chOff x="6035668" y="4718659"/>
            <a:chExt cx="1051767" cy="749936"/>
          </a:xfrm>
        </p:grpSpPr>
        <p:grpSp>
          <p:nvGrpSpPr>
            <p:cNvPr id="44" name="组合 43"/>
            <p:cNvGrpSpPr/>
            <p:nvPr/>
          </p:nvGrpSpPr>
          <p:grpSpPr>
            <a:xfrm>
              <a:off x="6059488" y="4718659"/>
              <a:ext cx="857982" cy="749936"/>
              <a:chOff x="891171" y="2107956"/>
              <a:chExt cx="2649224" cy="2315607"/>
            </a:xfrm>
          </p:grpSpPr>
          <p:sp>
            <p:nvSpPr>
              <p:cNvPr id="45" name="椭圆 4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8"/>
            <p:cNvSpPr txBox="1"/>
            <p:nvPr/>
          </p:nvSpPr>
          <p:spPr>
            <a:xfrm>
              <a:off x="6035668" y="4781623"/>
              <a:ext cx="1051767" cy="615553"/>
            </a:xfrm>
            <a:prstGeom prst="rect">
              <a:avLst/>
            </a:prstGeom>
            <a:noFill/>
          </p:spPr>
          <p:txBody>
            <a:bodyPr wrap="square" lIns="0" tIns="0" rIns="0" bIns="0" rtlCol="0" anchor="ctr">
              <a:spAutoFit/>
            </a:bodyPr>
            <a:lstStyle/>
            <a:p>
              <a:pPr algn="ctr"/>
              <a:r>
                <a:rPr lang="en-US" altLang="zh-CN" sz="4000" b="1" spc="2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04</a:t>
              </a:r>
            </a:p>
          </p:txBody>
        </p:sp>
      </p:grpSp>
      <p:sp>
        <p:nvSpPr>
          <p:cNvPr id="55" name="TextBox 8"/>
          <p:cNvSpPr txBox="1"/>
          <p:nvPr/>
        </p:nvSpPr>
        <p:spPr>
          <a:xfrm>
            <a:off x="6062568" y="1800649"/>
            <a:ext cx="5751626" cy="430887"/>
          </a:xfrm>
          <a:prstGeom prst="rect">
            <a:avLst/>
          </a:prstGeom>
          <a:noFill/>
        </p:spPr>
        <p:txBody>
          <a:bodyPr wrap="square" lIns="0" tIns="0" rIns="0" bIns="0" rtlCol="0" anchor="ctr">
            <a:spAutoFit/>
          </a:bodyPr>
          <a:lstStyle/>
          <a:p>
            <a:pPr algn="ct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研究目标</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56" name="TextBox 8"/>
          <p:cNvSpPr txBox="1"/>
          <p:nvPr/>
        </p:nvSpPr>
        <p:spPr>
          <a:xfrm>
            <a:off x="6062568" y="2891214"/>
            <a:ext cx="5751626" cy="430887"/>
          </a:xfrm>
          <a:prstGeom prst="rect">
            <a:avLst/>
          </a:prstGeom>
          <a:noFill/>
        </p:spPr>
        <p:txBody>
          <a:bodyPr wrap="square" lIns="0" tIns="0" rIns="0" bIns="0" rtlCol="0" anchor="ctr">
            <a:spAutoFit/>
          </a:bodyPr>
          <a:lstStyle/>
          <a:p>
            <a:pPr algn="ct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相关工作</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59" name="TextBox 8"/>
          <p:cNvSpPr txBox="1"/>
          <p:nvPr/>
        </p:nvSpPr>
        <p:spPr>
          <a:xfrm>
            <a:off x="6062568" y="3977558"/>
            <a:ext cx="5751626" cy="430887"/>
          </a:xfrm>
          <a:prstGeom prst="rect">
            <a:avLst/>
          </a:prstGeom>
          <a:noFill/>
        </p:spPr>
        <p:txBody>
          <a:bodyPr wrap="square" lIns="0" tIns="0" rIns="0" bIns="0" rtlCol="0" anchor="ctr">
            <a:spAutoFit/>
          </a:bodyPr>
          <a:lstStyle/>
          <a:p>
            <a:pPr algn="ct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问题</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30" name="TextBox 8"/>
          <p:cNvSpPr txBox="1"/>
          <p:nvPr/>
        </p:nvSpPr>
        <p:spPr>
          <a:xfrm>
            <a:off x="6062568" y="5100091"/>
            <a:ext cx="5751626" cy="430887"/>
          </a:xfrm>
          <a:prstGeom prst="rect">
            <a:avLst/>
          </a:prstGeom>
          <a:noFill/>
        </p:spPr>
        <p:txBody>
          <a:bodyPr wrap="square" lIns="0" tIns="0" rIns="0" bIns="0" rtlCol="0" anchor="ctr">
            <a:spAutoFit/>
          </a:bodyPr>
          <a:lstStyle/>
          <a:p>
            <a:pPr algn="ct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自己的思路</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Tree>
    <p:extLst>
      <p:ext uri="{BB962C8B-B14F-4D97-AF65-F5344CB8AC3E}">
        <p14:creationId xmlns:p14="http://schemas.microsoft.com/office/powerpoint/2010/main" val="408515920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20</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03</a:t>
            </a:r>
          </a:p>
        </p:txBody>
      </p:sp>
      <p:sp>
        <p:nvSpPr>
          <p:cNvPr id="8" name="矩形 7"/>
          <p:cNvSpPr/>
          <p:nvPr/>
        </p:nvSpPr>
        <p:spPr>
          <a:xfrm>
            <a:off x="950670" y="3306170"/>
            <a:ext cx="4436118" cy="814582"/>
          </a:xfrm>
          <a:prstGeom prst="rect">
            <a:avLst/>
          </a:prstGeom>
        </p:spPr>
        <p:txBody>
          <a:bodyPr wrap="square" numCol="1" spcCol="360000">
            <a:spAutoFit/>
          </a:bodyPr>
          <a:lstStyle/>
          <a:p>
            <a:pPr defTabSz="608965">
              <a:lnSpc>
                <a:spcPct val="130000"/>
              </a:lnSpc>
            </a:pPr>
            <a:r>
              <a:rPr lang="zh-CN" altLang="en-US" sz="4000" b="1" dirty="0" smtClean="0">
                <a:solidFill>
                  <a:schemeClr val="bg2">
                    <a:lumMod val="25000"/>
                  </a:schemeClr>
                </a:solidFill>
                <a:latin typeface="微软雅黑" panose="020B0503020204020204" charset="-122"/>
                <a:ea typeface="微软雅黑" panose="020B0503020204020204" charset="-122"/>
              </a:rPr>
              <a:t>存在的问题</a:t>
            </a:r>
            <a:endParaRPr lang="zh-CN" altLang="en-US" sz="4000" b="1" dirty="0">
              <a:solidFill>
                <a:schemeClr val="bg2">
                  <a:lumMod val="25000"/>
                </a:schemeClr>
              </a:solidFill>
              <a:latin typeface="微软雅黑" panose="020B0503020204020204" charset="-122"/>
              <a:ea typeface="微软雅黑" panose="020B050302020402020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394" y="2713309"/>
            <a:ext cx="942715" cy="942715"/>
          </a:xfrm>
          <a:prstGeom prst="rect">
            <a:avLst/>
          </a:prstGeom>
        </p:spPr>
      </p:pic>
    </p:spTree>
    <p:extLst>
      <p:ext uri="{BB962C8B-B14F-4D97-AF65-F5344CB8AC3E}">
        <p14:creationId xmlns:p14="http://schemas.microsoft.com/office/powerpoint/2010/main" val="40850017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21</a:t>
            </a:fld>
            <a:endParaRPr lang="zh-CN" altLang="en-US"/>
          </a:p>
        </p:txBody>
      </p:sp>
      <p:sp>
        <p:nvSpPr>
          <p:cNvPr id="41" name="TextBox 76"/>
          <p:cNvSpPr txBox="1"/>
          <p:nvPr/>
        </p:nvSpPr>
        <p:spPr>
          <a:xfrm>
            <a:off x="525050" y="1673426"/>
            <a:ext cx="10119680" cy="2677656"/>
          </a:xfrm>
          <a:prstGeom prst="rect">
            <a:avLst/>
          </a:prstGeom>
          <a:noFill/>
        </p:spPr>
        <p:txBody>
          <a:bodyPr wrap="square" rtlCol="0">
            <a:spAutoFit/>
          </a:bodyPr>
          <a:lstStyle/>
          <a:p>
            <a:r>
              <a:rPr lang="en-US" altLang="zh-CN" sz="2400" b="1" dirty="0" smtClean="0">
                <a:solidFill>
                  <a:schemeClr val="bg2">
                    <a:lumMod val="25000"/>
                  </a:schemeClr>
                </a:solidFill>
                <a:latin typeface="微软雅黑" panose="020B0503020204020204" pitchFamily="34" charset="-122"/>
                <a:ea typeface="微软雅黑" panose="020B0503020204020204" pitchFamily="34" charset="-122"/>
              </a:rPr>
              <a:t>1.</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现有的关于跨网络影响力的文献大都没有考虑时间（跳数）的因素。有少数文献考虑了跳数的限制，但是并没有考虑随着跳数的增加，影响力传播强度的衰减问题。</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endParaRPr lang="en-US" altLang="zh-CN" sz="2400" b="1" dirty="0">
              <a:solidFill>
                <a:schemeClr val="bg2">
                  <a:lumMod val="25000"/>
                </a:schemeClr>
              </a:solidFill>
              <a:latin typeface="微软雅黑" panose="020B0503020204020204" pitchFamily="34" charset="-122"/>
              <a:ea typeface="微软雅黑" panose="020B0503020204020204" pitchFamily="34" charset="-122"/>
            </a:endParaRPr>
          </a:p>
          <a:p>
            <a:r>
              <a:rPr lang="en-US" altLang="zh-CN" sz="2400" b="1" dirty="0" smtClean="0">
                <a:solidFill>
                  <a:schemeClr val="bg2">
                    <a:lumMod val="25000"/>
                  </a:schemeClr>
                </a:solidFill>
                <a:latin typeface="微软雅黑" panose="020B0503020204020204" pitchFamily="34" charset="-122"/>
                <a:ea typeface="微软雅黑" panose="020B0503020204020204" pitchFamily="34" charset="-122"/>
              </a:rPr>
              <a:t>2.</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选择种子的时候基本都是从一个源网络中进行选种而没有从目标网络和源网络中一起</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选种，或者没有考虑这二者的差异，认为二者的影响是相同的。</a:t>
            </a:r>
            <a:endParaRPr lang="en-US" altLang="zh-CN"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存在的问题</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extLst>
      <p:ext uri="{BB962C8B-B14F-4D97-AF65-F5344CB8AC3E}">
        <p14:creationId xmlns:p14="http://schemas.microsoft.com/office/powerpoint/2010/main" val="37803279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22</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04</a:t>
            </a:r>
          </a:p>
        </p:txBody>
      </p:sp>
      <p:sp>
        <p:nvSpPr>
          <p:cNvPr id="8" name="矩形 7"/>
          <p:cNvSpPr/>
          <p:nvPr/>
        </p:nvSpPr>
        <p:spPr>
          <a:xfrm>
            <a:off x="950670" y="3306170"/>
            <a:ext cx="4436118" cy="814582"/>
          </a:xfrm>
          <a:prstGeom prst="rect">
            <a:avLst/>
          </a:prstGeom>
        </p:spPr>
        <p:txBody>
          <a:bodyPr wrap="square" numCol="1" spcCol="360000">
            <a:spAutoFit/>
          </a:bodyPr>
          <a:lstStyle/>
          <a:p>
            <a:pPr defTabSz="608965">
              <a:lnSpc>
                <a:spcPct val="130000"/>
              </a:lnSpc>
            </a:pPr>
            <a:r>
              <a:rPr lang="zh-CN" altLang="en-US" sz="4000" b="1" dirty="0" smtClean="0">
                <a:solidFill>
                  <a:schemeClr val="bg2">
                    <a:lumMod val="25000"/>
                  </a:schemeClr>
                </a:solidFill>
                <a:latin typeface="微软雅黑" panose="020B0503020204020204" charset="-122"/>
                <a:ea typeface="微软雅黑" panose="020B0503020204020204" charset="-122"/>
              </a:rPr>
              <a:t>自己的思路</a:t>
            </a:r>
            <a:endParaRPr lang="zh-CN" altLang="en-US" sz="4000" b="1" dirty="0">
              <a:solidFill>
                <a:schemeClr val="bg2">
                  <a:lumMod val="25000"/>
                </a:schemeClr>
              </a:solidFill>
              <a:latin typeface="微软雅黑" panose="020B0503020204020204" charset="-122"/>
              <a:ea typeface="微软雅黑" panose="020B050302020402020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394" y="2713309"/>
            <a:ext cx="942715" cy="942715"/>
          </a:xfrm>
          <a:prstGeom prst="rect">
            <a:avLst/>
          </a:prstGeom>
        </p:spPr>
      </p:pic>
    </p:spTree>
    <p:extLst>
      <p:ext uri="{BB962C8B-B14F-4D97-AF65-F5344CB8AC3E}">
        <p14:creationId xmlns:p14="http://schemas.microsoft.com/office/powerpoint/2010/main" val="1111010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23</a:t>
            </a:fld>
            <a:endParaRPr lang="zh-CN" altLang="en-US"/>
          </a:p>
        </p:txBody>
      </p:sp>
      <p:sp>
        <p:nvSpPr>
          <p:cNvPr id="41" name="TextBox 76"/>
          <p:cNvSpPr txBox="1"/>
          <p:nvPr/>
        </p:nvSpPr>
        <p:spPr>
          <a:xfrm>
            <a:off x="525050" y="1673426"/>
            <a:ext cx="10119680" cy="2308324"/>
          </a:xfrm>
          <a:prstGeom prst="rect">
            <a:avLst/>
          </a:prstGeom>
          <a:noFill/>
        </p:spPr>
        <p:txBody>
          <a:bodyPr wrap="square" rtlCol="0">
            <a:spAutoFit/>
          </a:bodyPr>
          <a:lstStyle/>
          <a:p>
            <a:r>
              <a:rPr lang="en-US" altLang="zh-CN" sz="2400" b="1" dirty="0" smtClean="0">
                <a:solidFill>
                  <a:schemeClr val="bg2">
                    <a:lumMod val="25000"/>
                  </a:schemeClr>
                </a:solidFill>
                <a:latin typeface="微软雅黑" panose="020B0503020204020204" pitchFamily="34" charset="-122"/>
                <a:ea typeface="微软雅黑" panose="020B0503020204020204" pitchFamily="34" charset="-122"/>
              </a:rPr>
              <a:t>1.</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考虑时间（跳数）因素。</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400" dirty="0" smtClean="0">
                <a:solidFill>
                  <a:schemeClr val="bg2">
                    <a:lumMod val="25000"/>
                  </a:schemeClr>
                </a:solidFill>
                <a:latin typeface="微软雅黑" panose="020B0503020204020204" pitchFamily="34" charset="-122"/>
                <a:ea typeface="微软雅黑" panose="020B0503020204020204" pitchFamily="34" charset="-122"/>
              </a:rPr>
              <a:t>1</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）时间（跳数）的限制。</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400" dirty="0" smtClean="0">
                <a:solidFill>
                  <a:schemeClr val="bg2">
                    <a:lumMod val="25000"/>
                  </a:schemeClr>
                </a:solidFill>
                <a:latin typeface="微软雅黑" panose="020B0503020204020204" pitchFamily="34" charset="-122"/>
                <a:ea typeface="微软雅黑" panose="020B0503020204020204" pitchFamily="34" charset="-122"/>
              </a:rPr>
              <a:t>2</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）随着时间（跳数）的增加，影响力强度的下降。</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endParaRPr lang="en-US" altLang="zh-CN" sz="2400" b="1" dirty="0">
              <a:solidFill>
                <a:schemeClr val="bg2">
                  <a:lumMod val="25000"/>
                </a:schemeClr>
              </a:solidFill>
              <a:latin typeface="微软雅黑" panose="020B0503020204020204" pitchFamily="34" charset="-122"/>
              <a:ea typeface="微软雅黑" panose="020B0503020204020204" pitchFamily="34" charset="-122"/>
            </a:endParaRPr>
          </a:p>
          <a:p>
            <a:r>
              <a:rPr lang="en-US" altLang="zh-CN" sz="2400" b="1" dirty="0" smtClean="0">
                <a:solidFill>
                  <a:schemeClr val="bg2">
                    <a:lumMod val="25000"/>
                  </a:schemeClr>
                </a:solidFill>
                <a:latin typeface="微软雅黑" panose="020B0503020204020204" pitchFamily="34" charset="-122"/>
                <a:ea typeface="微软雅黑" panose="020B0503020204020204" pitchFamily="34" charset="-122"/>
              </a:rPr>
              <a:t>2.</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选择种子要从两个网络中选择并且区分相同网络和不同网络中影响力的不同</a:t>
            </a:r>
            <a:endParaRPr lang="en-US" altLang="zh-CN"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存在的问题</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extLst>
      <p:ext uri="{BB962C8B-B14F-4D97-AF65-F5344CB8AC3E}">
        <p14:creationId xmlns:p14="http://schemas.microsoft.com/office/powerpoint/2010/main" val="24076970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8"/>
          <p:cNvSpPr txBox="1"/>
          <p:nvPr/>
        </p:nvSpPr>
        <p:spPr>
          <a:xfrm>
            <a:off x="4300647" y="3407900"/>
            <a:ext cx="7507134" cy="1015663"/>
          </a:xfrm>
          <a:prstGeom prst="rect">
            <a:avLst/>
          </a:prstGeom>
          <a:noFill/>
        </p:spPr>
        <p:txBody>
          <a:bodyPr wrap="square" lIns="0" tIns="0" rIns="0" bIns="0" rtlCol="0" anchor="ctr">
            <a:spAutoFit/>
          </a:bodyPr>
          <a:lstStyle/>
          <a:p>
            <a:r>
              <a:rPr lang="en-US" altLang="zh-CN" sz="66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THANK. YOU</a:t>
            </a:r>
            <a:endParaRPr lang="zh-CN" altLang="en-US"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13" name="TextBox 8"/>
          <p:cNvSpPr txBox="1"/>
          <p:nvPr/>
        </p:nvSpPr>
        <p:spPr>
          <a:xfrm>
            <a:off x="4300647" y="2107956"/>
            <a:ext cx="1910382" cy="492443"/>
          </a:xfrm>
          <a:prstGeom prst="rect">
            <a:avLst/>
          </a:prstGeom>
          <a:noFill/>
        </p:spPr>
        <p:txBody>
          <a:bodyPr wrap="square" lIns="0" tIns="0" rIns="0" bIns="0" rtlCol="0" anchor="ctr">
            <a:spAutoFit/>
          </a:bodyPr>
          <a:lstStyle/>
          <a:p>
            <a:r>
              <a:rPr lang="en-US" altLang="zh-CN" sz="3200" i="1" spc="1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2019</a:t>
            </a:r>
            <a:endParaRPr lang="zh-CN" altLang="en-US" sz="3200" i="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781489" y="222947"/>
            <a:ext cx="663277" cy="66327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03430" y="4971399"/>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8088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3</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01</a:t>
            </a:r>
          </a:p>
        </p:txBody>
      </p:sp>
      <p:sp>
        <p:nvSpPr>
          <p:cNvPr id="8" name="矩形 7"/>
          <p:cNvSpPr/>
          <p:nvPr/>
        </p:nvSpPr>
        <p:spPr>
          <a:xfrm>
            <a:off x="950670" y="3306170"/>
            <a:ext cx="4436118" cy="814582"/>
          </a:xfrm>
          <a:prstGeom prst="rect">
            <a:avLst/>
          </a:prstGeom>
        </p:spPr>
        <p:txBody>
          <a:bodyPr wrap="square" numCol="1" spcCol="360000">
            <a:spAutoFit/>
          </a:bodyPr>
          <a:lstStyle/>
          <a:p>
            <a:pPr defTabSz="608965">
              <a:lnSpc>
                <a:spcPct val="130000"/>
              </a:lnSpc>
            </a:pPr>
            <a:r>
              <a:rPr lang="zh-CN" altLang="en-US" sz="4000" b="1" dirty="0" smtClean="0">
                <a:solidFill>
                  <a:schemeClr val="bg2">
                    <a:lumMod val="25000"/>
                  </a:schemeClr>
                </a:solidFill>
                <a:latin typeface="微软雅黑" panose="020B0503020204020204" charset="-122"/>
                <a:ea typeface="微软雅黑" panose="020B0503020204020204" charset="-122"/>
              </a:rPr>
              <a:t>相关工作</a:t>
            </a:r>
            <a:endParaRPr lang="zh-CN" altLang="en-US" sz="4000" b="1" dirty="0">
              <a:solidFill>
                <a:schemeClr val="bg2">
                  <a:lumMod val="25000"/>
                </a:schemeClr>
              </a:solidFill>
              <a:latin typeface="微软雅黑" panose="020B0503020204020204" charset="-122"/>
              <a:ea typeface="微软雅黑" panose="020B050302020402020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394" y="2713309"/>
            <a:ext cx="942715" cy="942715"/>
          </a:xfrm>
          <a:prstGeom prst="rect">
            <a:avLst/>
          </a:prstGeom>
        </p:spPr>
      </p:pic>
    </p:spTree>
    <p:extLst>
      <p:ext uri="{BB962C8B-B14F-4D97-AF65-F5344CB8AC3E}">
        <p14:creationId xmlns:p14="http://schemas.microsoft.com/office/powerpoint/2010/main" val="1125868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4</a:t>
            </a:fld>
            <a:endParaRPr lang="zh-CN" altLang="en-US"/>
          </a:p>
        </p:txBody>
      </p:sp>
      <p:sp>
        <p:nvSpPr>
          <p:cNvPr id="41" name="TextBox 76"/>
          <p:cNvSpPr txBox="1"/>
          <p:nvPr/>
        </p:nvSpPr>
        <p:spPr>
          <a:xfrm>
            <a:off x="856342" y="2013226"/>
            <a:ext cx="10863219" cy="461665"/>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跨网络的影响力最大化问题</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研究目标</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extLst>
      <p:ext uri="{BB962C8B-B14F-4D97-AF65-F5344CB8AC3E}">
        <p14:creationId xmlns:p14="http://schemas.microsoft.com/office/powerpoint/2010/main" val="36071015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5</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02</a:t>
            </a:r>
          </a:p>
        </p:txBody>
      </p:sp>
      <p:sp>
        <p:nvSpPr>
          <p:cNvPr id="8" name="矩形 7"/>
          <p:cNvSpPr/>
          <p:nvPr/>
        </p:nvSpPr>
        <p:spPr>
          <a:xfrm>
            <a:off x="950670" y="3306170"/>
            <a:ext cx="4436118" cy="814582"/>
          </a:xfrm>
          <a:prstGeom prst="rect">
            <a:avLst/>
          </a:prstGeom>
        </p:spPr>
        <p:txBody>
          <a:bodyPr wrap="square" numCol="1" spcCol="360000">
            <a:spAutoFit/>
          </a:bodyPr>
          <a:lstStyle/>
          <a:p>
            <a:pPr defTabSz="608965">
              <a:lnSpc>
                <a:spcPct val="130000"/>
              </a:lnSpc>
            </a:pPr>
            <a:r>
              <a:rPr lang="zh-CN" altLang="en-US" sz="4000" b="1" dirty="0" smtClean="0">
                <a:solidFill>
                  <a:schemeClr val="bg2">
                    <a:lumMod val="25000"/>
                  </a:schemeClr>
                </a:solidFill>
                <a:latin typeface="微软雅黑" panose="020B0503020204020204" charset="-122"/>
                <a:ea typeface="微软雅黑" panose="020B0503020204020204" charset="-122"/>
              </a:rPr>
              <a:t>相关工作</a:t>
            </a:r>
            <a:endParaRPr lang="zh-CN" altLang="en-US" sz="4000" b="1" dirty="0">
              <a:solidFill>
                <a:schemeClr val="bg2">
                  <a:lumMod val="25000"/>
                </a:schemeClr>
              </a:solidFill>
              <a:latin typeface="微软雅黑" panose="020B0503020204020204" charset="-122"/>
              <a:ea typeface="微软雅黑" panose="020B050302020402020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394" y="2713309"/>
            <a:ext cx="942715" cy="942715"/>
          </a:xfrm>
          <a:prstGeom prst="rect">
            <a:avLst/>
          </a:prstGeom>
        </p:spPr>
      </p:pic>
    </p:spTree>
    <p:extLst>
      <p:ext uri="{BB962C8B-B14F-4D97-AF65-F5344CB8AC3E}">
        <p14:creationId xmlns:p14="http://schemas.microsoft.com/office/powerpoint/2010/main" val="2122617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6</a:t>
            </a:fld>
            <a:endParaRPr lang="zh-CN" altLang="en-US"/>
          </a:p>
        </p:txBody>
      </p:sp>
      <p:sp>
        <p:nvSpPr>
          <p:cNvPr id="41" name="TextBox 76"/>
          <p:cNvSpPr txBox="1"/>
          <p:nvPr/>
        </p:nvSpPr>
        <p:spPr>
          <a:xfrm>
            <a:off x="856341" y="1635089"/>
            <a:ext cx="10863219" cy="830997"/>
          </a:xfrm>
          <a:prstGeom prst="rect">
            <a:avLst/>
          </a:prstGeom>
          <a:noFill/>
        </p:spPr>
        <p:txBody>
          <a:bodyPr wrap="square" rtlCol="0">
            <a:spAutoFit/>
          </a:bodyPr>
          <a:lstStyle/>
          <a:p>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在本章节中，我按照文献的时间吮吸将最近读得关于在多个网络中影响力最大化问题的文献做一个简要的总结</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extLst>
      <p:ext uri="{BB962C8B-B14F-4D97-AF65-F5344CB8AC3E}">
        <p14:creationId xmlns:p14="http://schemas.microsoft.com/office/powerpoint/2010/main" val="17158269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7</a:t>
            </a:fld>
            <a:endParaRPr lang="zh-CN" altLang="en-US"/>
          </a:p>
        </p:txBody>
      </p:sp>
      <p:sp>
        <p:nvSpPr>
          <p:cNvPr id="41" name="TextBox 76"/>
          <p:cNvSpPr txBox="1"/>
          <p:nvPr/>
        </p:nvSpPr>
        <p:spPr>
          <a:xfrm>
            <a:off x="2132576" y="1169409"/>
            <a:ext cx="9937504" cy="1446550"/>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《Influence maximization in multiple online social networks[C</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]》2013</a:t>
            </a:r>
          </a:p>
          <a:p>
            <a:endParaRPr lang="en-US" altLang="zh-CN" sz="2000"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a:solidFill>
                  <a:schemeClr val="bg2">
                    <a:lumMod val="25000"/>
                  </a:schemeClr>
                </a:solidFill>
                <a:latin typeface="微软雅黑" panose="020B0503020204020204" pitchFamily="34" charset="-122"/>
                <a:ea typeface="微软雅黑" panose="020B0503020204020204" pitchFamily="34" charset="-122"/>
              </a:rPr>
              <a:t>：这篇文献为第一个评估影响同时在多个网络中的传播。作者引入了一个耦合方案，可以在不改变影响性能的情况下将多个网络简化为一个网络。</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456637"/>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01</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1950400" y="2700039"/>
            <a:ext cx="4884353" cy="1821478"/>
          </a:xfrm>
          <a:prstGeom prst="rect">
            <a:avLst/>
          </a:prstGeom>
        </p:spPr>
      </p:pic>
      <p:pic>
        <p:nvPicPr>
          <p:cNvPr id="14" name="图片 13"/>
          <p:cNvPicPr/>
          <p:nvPr/>
        </p:nvPicPr>
        <p:blipFill>
          <a:blip r:embed="rId4">
            <a:extLst>
              <a:ext uri="{28A0092B-C50C-407E-A947-70E740481C1C}">
                <a14:useLocalDpi xmlns:a14="http://schemas.microsoft.com/office/drawing/2010/main" val="0"/>
              </a:ext>
            </a:extLst>
          </a:blip>
          <a:stretch>
            <a:fillRect/>
          </a:stretch>
        </p:blipFill>
        <p:spPr>
          <a:xfrm>
            <a:off x="1950400" y="4521517"/>
            <a:ext cx="4884353" cy="2199958"/>
          </a:xfrm>
          <a:prstGeom prst="rect">
            <a:avLst/>
          </a:prstGeom>
        </p:spPr>
      </p:pic>
      <p:pic>
        <p:nvPicPr>
          <p:cNvPr id="15" name="图片 14"/>
          <p:cNvPicPr/>
          <p:nvPr/>
        </p:nvPicPr>
        <p:blipFill>
          <a:blip r:embed="rId5">
            <a:extLst>
              <a:ext uri="{28A0092B-C50C-407E-A947-70E740481C1C}">
                <a14:useLocalDpi xmlns:a14="http://schemas.microsoft.com/office/drawing/2010/main" val="0"/>
              </a:ext>
            </a:extLst>
          </a:blip>
          <a:stretch>
            <a:fillRect/>
          </a:stretch>
        </p:blipFill>
        <p:spPr>
          <a:xfrm>
            <a:off x="6758553" y="4662970"/>
            <a:ext cx="2553087" cy="2058505"/>
          </a:xfrm>
          <a:prstGeom prst="rect">
            <a:avLst/>
          </a:prstGeom>
        </p:spPr>
      </p:pic>
    </p:spTree>
    <p:extLst>
      <p:ext uri="{BB962C8B-B14F-4D97-AF65-F5344CB8AC3E}">
        <p14:creationId xmlns:p14="http://schemas.microsoft.com/office/powerpoint/2010/main" val="1654986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8</a:t>
            </a:fld>
            <a:endParaRPr lang="zh-CN" altLang="en-US"/>
          </a:p>
        </p:txBody>
      </p:sp>
      <p:sp>
        <p:nvSpPr>
          <p:cNvPr id="41" name="TextBox 76"/>
          <p:cNvSpPr txBox="1"/>
          <p:nvPr/>
        </p:nvSpPr>
        <p:spPr>
          <a:xfrm>
            <a:off x="1950400" y="1169409"/>
            <a:ext cx="10119680" cy="3354765"/>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《Least cost influence in multiplex social networks: Model representation and analysis[C</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]》2013</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最小成本影响</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(LCI)</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问题要求确定最终能够影响大量用户的种子用户的最小数量，这已成为最近在线社交网络的中心研究课题之一。因此，为了获得最优的种子用户集，研究多个网络中的影响是至关重要的，即影响通过共享用户扩散到一组网络中。更具体地说，作者解决了多路</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OSNs</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中的</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LCI</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问题，通过不同的耦合方案将多路网络简化为一个网络，同时保留了影响最大的传播特性。</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02</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32560901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9</a:t>
            </a:fld>
            <a:endParaRPr lang="zh-CN" altLang="en-US"/>
          </a:p>
        </p:txBody>
      </p:sp>
      <p:sp>
        <p:nvSpPr>
          <p:cNvPr id="41" name="TextBox 76"/>
          <p:cNvSpPr txBox="1"/>
          <p:nvPr/>
        </p:nvSpPr>
        <p:spPr>
          <a:xfrm>
            <a:off x="1950400" y="1169409"/>
            <a:ext cx="10119680" cy="2246769"/>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题目</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a:t>
            </a:r>
            <a:r>
              <a:rPr lang="en-US" altLang="zh-CN" sz="2000" dirty="0" err="1">
                <a:solidFill>
                  <a:schemeClr val="bg2">
                    <a:lumMod val="25000"/>
                  </a:schemeClr>
                </a:solidFill>
                <a:latin typeface="微软雅黑" panose="020B0503020204020204" pitchFamily="34" charset="-122"/>
                <a:ea typeface="微软雅黑" panose="020B0503020204020204" pitchFamily="34" charset="-122"/>
              </a:rPr>
              <a:t>Klout</a:t>
            </a:r>
            <a:r>
              <a:rPr lang="en-US" altLang="zh-CN" sz="2000" dirty="0">
                <a:solidFill>
                  <a:schemeClr val="bg2">
                    <a:lumMod val="25000"/>
                  </a:schemeClr>
                </a:solidFill>
                <a:latin typeface="微软雅黑" panose="020B0503020204020204" pitchFamily="34" charset="-122"/>
                <a:ea typeface="微软雅黑" panose="020B0503020204020204" pitchFamily="34" charset="-122"/>
              </a:rPr>
              <a:t> score: Measuring influence across multiple social </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rPr>
              <a:t>networks[C]》2015</a:t>
            </a:r>
          </a:p>
          <a:p>
            <a:endParaRPr lang="en-US" altLang="zh-CN" sz="2400" b="1" dirty="0" smtClean="0">
              <a:solidFill>
                <a:schemeClr val="bg2">
                  <a:lumMod val="2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主要内容</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作者提出了</a:t>
            </a:r>
            <a:r>
              <a:rPr lang="en-US" altLang="zh-CN" sz="2400" dirty="0" err="1">
                <a:solidFill>
                  <a:schemeClr val="bg2">
                    <a:lumMod val="25000"/>
                  </a:schemeClr>
                </a:solidFill>
                <a:latin typeface="微软雅黑" panose="020B0503020204020204" pitchFamily="34" charset="-122"/>
                <a:ea typeface="微软雅黑" panose="020B0503020204020204" pitchFamily="34" charset="-122"/>
              </a:rPr>
              <a:t>Klout</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评分，这是一个影响力评分系统，为</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9</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个不同社交网络的</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7.5</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亿用户分配分数。作者提出了一个分层框架，通过整合来自多个网络和社区的用户信息，为每个用户生成一个影响力评分。</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b="1"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相关工作</a:t>
            </a:r>
            <a:endParaRPr lang="zh-CN" altLang="en-US" sz="2800" b="1"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grpSp>
        <p:nvGrpSpPr>
          <p:cNvPr id="8" name="组合 7"/>
          <p:cNvGrpSpPr/>
          <p:nvPr/>
        </p:nvGrpSpPr>
        <p:grpSpPr>
          <a:xfrm>
            <a:off x="56088" y="1522169"/>
            <a:ext cx="1600507" cy="1310640"/>
            <a:chOff x="1658075" y="2923843"/>
            <a:chExt cx="2043069" cy="1657703"/>
          </a:xfrm>
        </p:grpSpPr>
        <p:sp>
          <p:nvSpPr>
            <p:cNvPr id="9" name="椭圆 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flipH="1">
              <a:off x="2373008" y="3405940"/>
              <a:ext cx="936680" cy="708914"/>
            </a:xfrm>
            <a:prstGeom prst="rect">
              <a:avLst/>
            </a:prstGeom>
            <a:noFill/>
            <a:ln w="9525">
              <a:noFill/>
              <a:miter/>
            </a:ln>
            <a:effectLst>
              <a:outerShdw sx="999" sy="999" algn="ctr" rotWithShape="0">
                <a:srgbClr val="000000"/>
              </a:outerShdw>
            </a:effectLst>
          </p:spPr>
          <p:txBody>
            <a:bodyPr wrap="square" lIns="67391" tIns="33696" rIns="67391" bIns="33696" anchor="t">
              <a:spAutoFit/>
            </a:bodyPr>
            <a:lstStyle/>
            <a:p>
              <a:pPr lvl="0" algn="ctr"/>
              <a:r>
                <a:rPr lang="en-US" altLang="zh-CN" sz="3200" dirty="0" smtClean="0">
                  <a:solidFill>
                    <a:schemeClr val="bg2">
                      <a:lumMod val="25000"/>
                    </a:schemeClr>
                  </a:solidFill>
                  <a:latin typeface="Impact" panose="020B0806030902050204" charset="0"/>
                  <a:ea typeface="微软雅黑" panose="020B0503020204020204" charset="-122"/>
                  <a:sym typeface="Arial" panose="020B0604020202020204" pitchFamily="34" charset="0"/>
                </a:rPr>
                <a:t>03</a:t>
              </a:r>
              <a:endParaRPr lang="en-US" altLang="zh-CN" sz="3200" dirty="0">
                <a:solidFill>
                  <a:schemeClr val="bg2">
                    <a:lumMod val="25000"/>
                  </a:schemeClr>
                </a:solidFill>
                <a:latin typeface="Impact" panose="020B0806030902050204" charset="0"/>
                <a:ea typeface="微软雅黑" panose="020B0503020204020204" charset="-122"/>
                <a:sym typeface="Arial" panose="020B0604020202020204" pitchFamily="34" charset="0"/>
              </a:endParaRPr>
            </a:p>
          </p:txBody>
        </p:sp>
        <p:sp>
          <p:nvSpPr>
            <p:cNvPr id="11" name="椭圆 10"/>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3842016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灰色商务工作汇报PPT模板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3848</TotalTime>
  <Words>1480</Words>
  <Application>Microsoft Office PowerPoint</Application>
  <PresentationFormat>宽屏</PresentationFormat>
  <Paragraphs>148</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 Unicode MS</vt:lpstr>
      <vt:lpstr>思源黑体 CN Bold</vt:lpstr>
      <vt:lpstr>思源黑体 CN Light</vt:lpstr>
      <vt:lpstr>宋体</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498</cp:revision>
  <dcterms:created xsi:type="dcterms:W3CDTF">2019-04-09T06:58:04Z</dcterms:created>
  <dcterms:modified xsi:type="dcterms:W3CDTF">2019-07-22T12:33:40Z</dcterms:modified>
</cp:coreProperties>
</file>