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307" r:id="rId3"/>
    <p:sldId id="261" r:id="rId4"/>
    <p:sldId id="305" r:id="rId5"/>
    <p:sldId id="273" r:id="rId6"/>
    <p:sldId id="308" r:id="rId7"/>
    <p:sldId id="309" r:id="rId8"/>
    <p:sldId id="310" r:id="rId9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A27400"/>
    <a:srgbClr val="CC9900"/>
    <a:srgbClr val="3C61B4"/>
    <a:srgbClr val="335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6" autoAdjust="0"/>
    <p:restoredTop sz="88424" autoAdjust="0"/>
  </p:normalViewPr>
  <p:slideViewPr>
    <p:cSldViewPr>
      <p:cViewPr varScale="1">
        <p:scale>
          <a:sx n="107" d="100"/>
          <a:sy n="107" d="100"/>
        </p:scale>
        <p:origin x="648" y="5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70ABC7B-2773-40D4-863D-49190B5E82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C8ED36-42AE-432A-8E49-1EA489E7392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E216734-2F32-46BD-8CFE-6AA312A28BDA}" type="datetimeFigureOut">
              <a:rPr lang="zh-CN" altLang="en-US"/>
              <a:pPr>
                <a:defRPr/>
              </a:pPr>
              <a:t>2021/10/9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49A7FA63-3A98-4346-98A2-E53985F162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E44D1C28-0DF6-4E12-97D0-AFCD6C9BD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E7C5C8-2924-4BC3-A8FE-E5EA5EAABB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FD97BA-6FA5-4179-9814-E7293A85F1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1BA31AD-28A5-4DF5-9D42-A611612703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BA31AD-28A5-4DF5-9D42-A61161270310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774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960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6F09DAC4-0A28-4194-AE8C-EFDCAA6082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19077A35-34AC-4076-908B-B682C44D9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36FA06C5-815C-42FE-827E-9C9A0F28DD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A79D12-8C86-4D96-A7E2-FA70FC1B469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549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EBDF924-DD9E-4F3F-B676-4795F8629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595C6D-E290-477E-A50A-65683CE003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EC3CA67-8291-4E56-B0ED-521CA6BEF5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2CCC4-B4E8-4924-B351-0E91969EBD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259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177753-CCE7-499E-9B53-588A6DE09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A4BFF8-B8F9-45FE-89A9-007BF4521E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764686-7DDC-4C87-8C1D-F927C7B6AA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FFB2E-F8BE-4DFD-A75E-46FC634901B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771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EA15A1-6BAF-40B8-B89F-B1916D3A78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F8C025-3E5E-49CC-935B-C5BF81DB6A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8425D5-76E7-462E-A74E-03AAF14D7E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133CF-5925-46A5-87F3-AD189117AEA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8601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1781443"/>
      </p:ext>
    </p:extLst>
  </p:cSld>
  <p:clrMapOvr>
    <a:masterClrMapping/>
  </p:clrMapOvr>
  <p:transition spd="slow" advClick="0" advTm="3000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10CAFC-6BC2-4608-B906-BFEF3AB804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D675DC-4148-4B82-A458-38769E0EB3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F03DE9-E5A6-4E9D-AE9E-E956438E52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3CFF2-A39C-4CEA-B6F3-954663DBCB8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127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1BC6A7-C911-436D-8D16-5EA4EE0F01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2AAD07-862C-4591-AC0A-0E48AF6F14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8184BB-3A0A-449C-8FF6-97B85ABCDC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AE5E7-05EF-4418-A41D-2664EC228D0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877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B886A3-A832-4FDE-9FD0-D5A10F9342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4E820F-B62F-4D2D-8B67-027D666BE5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FD9E20-5939-4EB6-911B-821FE5950B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2838A-0DB1-4ECE-AFEB-984A562C97F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250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C91D499-E637-46A2-94E0-999FBD66F7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9D67F7D-F905-4628-A41A-E964D91CAF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4CBBF6D-DC2D-4E3B-8131-7F16ECB47F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9ECA3-1873-4AF8-A3B0-A2E1A47B2D1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484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AAB9F67-5131-4C10-95B0-F956E8D594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4F6A794-8476-44B5-89B3-D08B120561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8D8B35A-D46E-475E-B520-ACB368100E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EC4D7-7511-4DE3-9E00-F78C959BDC7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933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958E591-0A03-4C78-9483-264797D659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C1A3C00-CC90-4CCF-963C-0C3BC777CD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8BC03C0-0092-480B-82F8-51984FB308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DFF9E-D9BF-4320-938F-432417004CF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0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38712D-A947-48CB-AE0E-CFB5143845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531419-46BD-4C4C-8EFA-467CF7A716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D1243-C153-4988-AE92-431BF0B5AA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26BA1-81CC-4352-B976-915963B17F3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389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85F73-97F0-416C-9F8E-45CD33DC8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8F6F2A-2A6D-4D36-90B6-CE9A649FC9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5A3BA7-1661-4B5D-BB09-A7ED2EF9BD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F7A22-A264-43E5-9D34-44669F8CBDD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887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CA7E2C5-3FC8-4E08-9F84-107417E3E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900E696-2505-45B3-98F8-25D716AA5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0A62F96-D38A-4EB0-A655-1D2D7E14033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C9AC0B2-1346-419D-8B9F-7925B4EC0D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25FABBA-D6ED-4219-8088-A8D8845CCA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27C91E7-8864-42CA-BBB1-17B829F39D9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C:\Users\yyuann\Desktop\院品牌形象\未标题-1.jpg">
            <a:extLst>
              <a:ext uri="{FF2B5EF4-FFF2-40B4-BE49-F238E27FC236}">
                <a16:creationId xmlns:a16="http://schemas.microsoft.com/office/drawing/2014/main" id="{FC2B0F1E-5291-4470-BBB2-4B06B0C21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74613"/>
            <a:ext cx="18573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直角三角形 4">
            <a:extLst>
              <a:ext uri="{FF2B5EF4-FFF2-40B4-BE49-F238E27FC236}">
                <a16:creationId xmlns:a16="http://schemas.microsoft.com/office/drawing/2014/main" id="{6E5C62D9-D598-44CB-88EF-1B6B789B9EDC}"/>
              </a:ext>
            </a:extLst>
          </p:cNvPr>
          <p:cNvSpPr/>
          <p:nvPr/>
        </p:nvSpPr>
        <p:spPr>
          <a:xfrm>
            <a:off x="0" y="3143250"/>
            <a:ext cx="7572375" cy="2000250"/>
          </a:xfrm>
          <a:prstGeom prst="rtTriangle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DF912987-8A35-4DFF-96A8-9132EBAFE99E}"/>
              </a:ext>
            </a:extLst>
          </p:cNvPr>
          <p:cNvSpPr/>
          <p:nvPr/>
        </p:nvSpPr>
        <p:spPr>
          <a:xfrm>
            <a:off x="0" y="3371850"/>
            <a:ext cx="6731000" cy="1771650"/>
          </a:xfrm>
          <a:prstGeom prst="rtTriangle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FD4F29A6-753A-4D6E-8F23-576D7F714481}"/>
              </a:ext>
            </a:extLst>
          </p:cNvPr>
          <p:cNvSpPr/>
          <p:nvPr/>
        </p:nvSpPr>
        <p:spPr>
          <a:xfrm flipH="1">
            <a:off x="1606550" y="3143250"/>
            <a:ext cx="7537450" cy="2000250"/>
          </a:xfrm>
          <a:prstGeom prst="rtTriangle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573CBAD5-526E-45BB-809B-F880426167ED}"/>
              </a:ext>
            </a:extLst>
          </p:cNvPr>
          <p:cNvSpPr/>
          <p:nvPr/>
        </p:nvSpPr>
        <p:spPr>
          <a:xfrm flipH="1">
            <a:off x="2444750" y="3371850"/>
            <a:ext cx="6699250" cy="1771650"/>
          </a:xfrm>
          <a:prstGeom prst="rtTriangle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079" name="标题 1">
            <a:extLst>
              <a:ext uri="{FF2B5EF4-FFF2-40B4-BE49-F238E27FC236}">
                <a16:creationId xmlns:a16="http://schemas.microsoft.com/office/drawing/2014/main" id="{987B52E3-81A6-4A9F-A52F-919D15E6A55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3669" y="1206982"/>
            <a:ext cx="8856662" cy="1101725"/>
          </a:xfrm>
        </p:spPr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 needle in Haystack: Facebook’s photo storage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A2844930-1896-4402-8D55-10AD94954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912118"/>
              </p:ext>
            </p:extLst>
          </p:nvPr>
        </p:nvGraphicFramePr>
        <p:xfrm>
          <a:off x="1441450" y="2162638"/>
          <a:ext cx="6096000" cy="2224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Bao </a:t>
                      </a:r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Weihong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0" marB="457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2021214321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0" marB="457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 </a:t>
                      </a:r>
                      <a:r>
                        <a:rPr lang="en-US" altLang="zh-CN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Tianyu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0" marB="457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2021214329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0" marB="457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Tong </a:t>
                      </a:r>
                      <a:r>
                        <a:rPr lang="en-US" altLang="zh-CN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Weinan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0" marB="457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2021214333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0" marB="457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Wang </a:t>
                      </a:r>
                      <a:r>
                        <a:rPr lang="en-US" altLang="zh-CN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Zihao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0" marB="457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2021214323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0" marB="457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Yang </a:t>
                      </a:r>
                      <a:r>
                        <a:rPr lang="en-US" altLang="zh-CN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Zhihan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0" marB="457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2021214300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0" marB="457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730838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Zhu </a:t>
                      </a:r>
                      <a:r>
                        <a:rPr lang="en-US" altLang="zh-CN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Jiaxu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0" marB="457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2021214326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0" marB="457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4409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83"/>
    </mc:Choice>
    <mc:Fallback xmlns="">
      <p:transition spd="slow" advTm="878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        原创来源：http://chn.docer.com/works?userid=199329941#!/work_time"/>
          <p:cNvSpPr/>
          <p:nvPr/>
        </p:nvSpPr>
        <p:spPr>
          <a:xfrm>
            <a:off x="0" y="1645920"/>
            <a:ext cx="3497580" cy="349758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 flipV="1">
            <a:off x="0" y="0"/>
            <a:ext cx="3497580" cy="3497580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1842828" y="1998688"/>
            <a:ext cx="1836208" cy="913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315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目  录</a:t>
            </a:r>
          </a:p>
          <a:p>
            <a:pPr algn="ctr">
              <a:lnSpc>
                <a:spcPts val="315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CONTENTS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4987098" y="1045268"/>
            <a:ext cx="520366" cy="520365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稻壳儿春秋广告/盗版必究        原创来源：http://chn.docer.com/works?userid=199329941#!/work_time"/>
          <p:cNvSpPr/>
          <p:nvPr/>
        </p:nvSpPr>
        <p:spPr>
          <a:xfrm>
            <a:off x="5638177" y="1345279"/>
            <a:ext cx="1974195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 Information</a:t>
            </a:r>
          </a:p>
        </p:txBody>
      </p:sp>
      <p:sp>
        <p:nvSpPr>
          <p:cNvPr id="17" name="稻壳儿春秋广告/盗版必究        原创来源：http://chn.docer.com/works?userid=199329941#!/work_time"/>
          <p:cNvSpPr txBox="1"/>
          <p:nvPr/>
        </p:nvSpPr>
        <p:spPr>
          <a:xfrm>
            <a:off x="5638178" y="1014521"/>
            <a:ext cx="128173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背景介绍</a:t>
            </a:r>
          </a:p>
        </p:txBody>
      </p:sp>
      <p:sp>
        <p:nvSpPr>
          <p:cNvPr id="18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4987098" y="2754166"/>
            <a:ext cx="520366" cy="520365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稻壳儿春秋广告/盗版必究        原创来源：http://chn.docer.com/works?userid=199329941#!/work_time"/>
          <p:cNvSpPr/>
          <p:nvPr/>
        </p:nvSpPr>
        <p:spPr>
          <a:xfrm>
            <a:off x="5638178" y="3054177"/>
            <a:ext cx="1635512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Experimental Result</a:t>
            </a:r>
          </a:p>
        </p:txBody>
      </p:sp>
      <p:sp>
        <p:nvSpPr>
          <p:cNvPr id="26" name="稻壳儿春秋广告/盗版必究        原创来源：http://chn.docer.com/works?userid=199329941#!/work_time"/>
          <p:cNvSpPr txBox="1"/>
          <p:nvPr/>
        </p:nvSpPr>
        <p:spPr>
          <a:xfrm>
            <a:off x="5638178" y="2723419"/>
            <a:ext cx="136746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实验结果</a:t>
            </a:r>
          </a:p>
        </p:txBody>
      </p:sp>
      <p:sp>
        <p:nvSpPr>
          <p:cNvPr id="27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4987098" y="1899717"/>
            <a:ext cx="520366" cy="520365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稻壳儿春秋广告/盗版必究        原创来源：http://chn.docer.com/works?userid=199329941#!/work_time"/>
          <p:cNvSpPr/>
          <p:nvPr/>
        </p:nvSpPr>
        <p:spPr>
          <a:xfrm>
            <a:off x="5638178" y="2199728"/>
            <a:ext cx="1167307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Detail</a:t>
            </a:r>
          </a:p>
        </p:txBody>
      </p:sp>
      <p:sp>
        <p:nvSpPr>
          <p:cNvPr id="29" name="稻壳儿春秋广告/盗版必究        原创来源：http://chn.docer.com/works?userid=199329941#!/work_time"/>
          <p:cNvSpPr txBox="1"/>
          <p:nvPr/>
        </p:nvSpPr>
        <p:spPr>
          <a:xfrm>
            <a:off x="5638178" y="1868970"/>
            <a:ext cx="129126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设计细节</a:t>
            </a:r>
          </a:p>
        </p:txBody>
      </p:sp>
      <p:sp>
        <p:nvSpPr>
          <p:cNvPr id="30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4987098" y="3608614"/>
            <a:ext cx="520366" cy="520365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稻壳儿春秋广告/盗版必究        原创来源：http://chn.docer.com/works?userid=199329941#!/work_time"/>
          <p:cNvSpPr/>
          <p:nvPr/>
        </p:nvSpPr>
        <p:spPr>
          <a:xfrm>
            <a:off x="5638178" y="3908625"/>
            <a:ext cx="1789272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200" dirty="0"/>
              <a:t>Summary and Prospect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稻壳儿春秋广告/盗版必究        原创来源：http://chn.docer.com/works?userid=199329941#!/work_time"/>
          <p:cNvSpPr txBox="1"/>
          <p:nvPr/>
        </p:nvSpPr>
        <p:spPr>
          <a:xfrm>
            <a:off x="5638177" y="3577867"/>
            <a:ext cx="141032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总结与展望</a:t>
            </a:r>
          </a:p>
        </p:txBody>
      </p:sp>
      <p:pic>
        <p:nvPicPr>
          <p:cNvPr id="20" name="Picture 2" descr="E:\中心文件\科研管理\设计项目\深研院\其他\院VI形象整理\院PPT模板\25-PPT模板一\3.png"/>
          <p:cNvPicPr>
            <a:picLocks noChangeAspect="1" noChangeArrowheads="1"/>
          </p:cNvPicPr>
          <p:nvPr/>
        </p:nvPicPr>
        <p:blipFill>
          <a:blip r:embed="rId3" cstate="print"/>
          <a:srcRect r="64598"/>
          <a:stretch>
            <a:fillRect/>
          </a:stretch>
        </p:blipFill>
        <p:spPr bwMode="auto">
          <a:xfrm>
            <a:off x="119062" y="142876"/>
            <a:ext cx="690563" cy="649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1199576"/>
      </p:ext>
    </p:extLst>
  </p:cSld>
  <p:clrMapOvr>
    <a:masterClrMapping/>
  </p:clrMapOvr>
  <p:transition spd="slow" advClick="0" advTm="9413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C:\Users\yyuann\Desktop\院品牌形象\25-幻灯片版式规范一\1.png">
            <a:extLst>
              <a:ext uri="{FF2B5EF4-FFF2-40B4-BE49-F238E27FC236}">
                <a16:creationId xmlns:a16="http://schemas.microsoft.com/office/drawing/2014/main" id="{D0A2084E-EBB2-429D-B91A-0A7B99664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92075"/>
            <a:ext cx="12858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D1CD375-70E2-4D7F-9394-90E8034C669A}"/>
              </a:ext>
            </a:extLst>
          </p:cNvPr>
          <p:cNvSpPr/>
          <p:nvPr/>
        </p:nvSpPr>
        <p:spPr>
          <a:xfrm rot="10800000">
            <a:off x="1428750" y="219075"/>
            <a:ext cx="5857875" cy="214313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4100" name="Picture 2" descr="C:\Users\yyuann\Desktop\院品牌形象\25-幻灯片版式规范一\内页2.jpg">
            <a:extLst>
              <a:ext uri="{FF2B5EF4-FFF2-40B4-BE49-F238E27FC236}">
                <a16:creationId xmlns:a16="http://schemas.microsoft.com/office/drawing/2014/main" id="{AEA22B92-4ED7-4A95-960F-FE028E37D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41275"/>
            <a:ext cx="185737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AADFA498-AAFD-44A4-962F-7D110DED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3305175"/>
            <a:ext cx="8026151" cy="102235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背景介绍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2" name="文本占位符 6">
            <a:extLst>
              <a:ext uri="{FF2B5EF4-FFF2-40B4-BE49-F238E27FC236}">
                <a16:creationId xmlns:a16="http://schemas.microsoft.com/office/drawing/2014/main" id="{BBF0BFCF-3DEB-40DC-A7DF-B6B393457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/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1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4"/>
    </mc:Choice>
    <mc:Fallback xmlns="">
      <p:transition spd="slow" advTm="199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C:\Users\yyuann\Desktop\院品牌形象\25-幻灯片版式规范一\1.png">
            <a:extLst>
              <a:ext uri="{FF2B5EF4-FFF2-40B4-BE49-F238E27FC236}">
                <a16:creationId xmlns:a16="http://schemas.microsoft.com/office/drawing/2014/main" id="{2B1684EB-523C-40D7-9B2E-F40BF549D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92075"/>
            <a:ext cx="12858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C332996-EC54-4B5C-B6AE-56619CF50AD8}"/>
              </a:ext>
            </a:extLst>
          </p:cNvPr>
          <p:cNvSpPr/>
          <p:nvPr/>
        </p:nvSpPr>
        <p:spPr>
          <a:xfrm rot="10800000">
            <a:off x="1428750" y="219075"/>
            <a:ext cx="5857875" cy="214313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6148" name="Picture 2" descr="C:\Users\yyuann\Desktop\院品牌形象\25-幻灯片版式规范一\内页2.jpg">
            <a:extLst>
              <a:ext uri="{FF2B5EF4-FFF2-40B4-BE49-F238E27FC236}">
                <a16:creationId xmlns:a16="http://schemas.microsoft.com/office/drawing/2014/main" id="{B5F0B11C-8DFD-4BFA-98FF-1DCBC4E89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41275"/>
            <a:ext cx="185737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文本框 1">
            <a:extLst>
              <a:ext uri="{FF2B5EF4-FFF2-40B4-BE49-F238E27FC236}">
                <a16:creationId xmlns:a16="http://schemas.microsoft.com/office/drawing/2014/main" id="{C4A89ABB-B17A-442F-A739-E4BBBDFA3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915566"/>
            <a:ext cx="54718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面临的挑战：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93E8AE-F100-4512-9B0A-65433BE2BE1A}"/>
              </a:ext>
            </a:extLst>
          </p:cNvPr>
          <p:cNvSpPr txBox="1"/>
          <p:nvPr/>
        </p:nvSpPr>
        <p:spPr bwMode="auto">
          <a:xfrm>
            <a:off x="459309" y="1624091"/>
            <a:ext cx="8675687" cy="373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是世界上最大的图片分享网站：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用户每天上传超过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650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亿张图片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在峰值时每秒需要服务超过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百万张图像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应用场景特点：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每个数据只会写入一次、读操作频繁、从不修改、很少删除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37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06"/>
    </mc:Choice>
    <mc:Fallback xmlns="">
      <p:transition spd="slow" advTm="2370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C:\Users\yyuann\Desktop\院品牌形象\25-幻灯片版式规范一\1.png">
            <a:extLst>
              <a:ext uri="{FF2B5EF4-FFF2-40B4-BE49-F238E27FC236}">
                <a16:creationId xmlns:a16="http://schemas.microsoft.com/office/drawing/2014/main" id="{F89A8BC8-6012-4790-8F02-EB4D7DCAA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92075"/>
            <a:ext cx="12858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D646C48-7041-406F-8FA6-34D56C47201C}"/>
              </a:ext>
            </a:extLst>
          </p:cNvPr>
          <p:cNvSpPr/>
          <p:nvPr/>
        </p:nvSpPr>
        <p:spPr>
          <a:xfrm rot="10800000">
            <a:off x="1428750" y="219075"/>
            <a:ext cx="5857875" cy="214313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0244" name="Picture 2" descr="C:\Users\yyuann\Desktop\院品牌形象\25-幻灯片版式规范一\内页2.jpg">
            <a:extLst>
              <a:ext uri="{FF2B5EF4-FFF2-40B4-BE49-F238E27FC236}">
                <a16:creationId xmlns:a16="http://schemas.microsoft.com/office/drawing/2014/main" id="{5BB182F3-5798-4266-88CD-FE46C5D0A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41275"/>
            <a:ext cx="185737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文本框 1">
            <a:extLst>
              <a:ext uri="{FF2B5EF4-FFF2-40B4-BE49-F238E27FC236}">
                <a16:creationId xmlns:a16="http://schemas.microsoft.com/office/drawing/2014/main" id="{E3D430F9-1D1C-4739-99B9-233C8BC07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684" y="669747"/>
            <a:ext cx="60479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Design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A254EA-8927-40BD-86AE-3C3A487FF6E0}"/>
              </a:ext>
            </a:extLst>
          </p:cNvPr>
          <p:cNvSpPr txBox="1"/>
          <p:nvPr/>
        </p:nvSpPr>
        <p:spPr bwMode="auto">
          <a:xfrm>
            <a:off x="468312" y="1779662"/>
            <a:ext cx="3511807" cy="1418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通常的设计方案，使用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和存储系统进行交互协作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45F9D5-D046-4060-B826-A76D8B525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987574"/>
            <a:ext cx="5174674" cy="317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8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544"/>
    </mc:Choice>
    <mc:Fallback xmlns="">
      <p:transition spd="slow" advTm="8354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C:\Users\yyuann\Desktop\院品牌形象\25-幻灯片版式规范一\1.png">
            <a:extLst>
              <a:ext uri="{FF2B5EF4-FFF2-40B4-BE49-F238E27FC236}">
                <a16:creationId xmlns:a16="http://schemas.microsoft.com/office/drawing/2014/main" id="{F89A8BC8-6012-4790-8F02-EB4D7DCAA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92075"/>
            <a:ext cx="12858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D646C48-7041-406F-8FA6-34D56C47201C}"/>
              </a:ext>
            </a:extLst>
          </p:cNvPr>
          <p:cNvSpPr/>
          <p:nvPr/>
        </p:nvSpPr>
        <p:spPr>
          <a:xfrm rot="10800000">
            <a:off x="1428750" y="219075"/>
            <a:ext cx="5857875" cy="214313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0244" name="Picture 2" descr="C:\Users\yyuann\Desktop\院品牌形象\25-幻灯片版式规范一\内页2.jpg">
            <a:extLst>
              <a:ext uri="{FF2B5EF4-FFF2-40B4-BE49-F238E27FC236}">
                <a16:creationId xmlns:a16="http://schemas.microsoft.com/office/drawing/2014/main" id="{5BB182F3-5798-4266-88CD-FE46C5D0A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41275"/>
            <a:ext cx="185737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文本框 1">
            <a:extLst>
              <a:ext uri="{FF2B5EF4-FFF2-40B4-BE49-F238E27FC236}">
                <a16:creationId xmlns:a16="http://schemas.microsoft.com/office/drawing/2014/main" id="{E3D430F9-1D1C-4739-99B9-233C8BC07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641350"/>
            <a:ext cx="60479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NFS-based Design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8F6F72-BCA2-42DD-A7B7-25DA1A53A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029" y="1103014"/>
            <a:ext cx="4155126" cy="336902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6BD11D9-6F63-4B19-AC79-D730EA68E2C6}"/>
              </a:ext>
            </a:extLst>
          </p:cNvPr>
          <p:cNvSpPr txBox="1"/>
          <p:nvPr/>
        </p:nvSpPr>
        <p:spPr bwMode="auto">
          <a:xfrm>
            <a:off x="323528" y="1384032"/>
            <a:ext cx="4535736" cy="2345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342900" indent="-342900" algn="l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图片文件存储在商用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设备上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设备卷挂在到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 store server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负责解析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进行读写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95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544"/>
    </mc:Choice>
    <mc:Fallback xmlns="">
      <p:transition spd="slow" advTm="8354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C:\Users\yyuann\Desktop\院品牌形象\25-幻灯片版式规范一\1.png">
            <a:extLst>
              <a:ext uri="{FF2B5EF4-FFF2-40B4-BE49-F238E27FC236}">
                <a16:creationId xmlns:a16="http://schemas.microsoft.com/office/drawing/2014/main" id="{F89A8BC8-6012-4790-8F02-EB4D7DCAA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92075"/>
            <a:ext cx="12858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D646C48-7041-406F-8FA6-34D56C47201C}"/>
              </a:ext>
            </a:extLst>
          </p:cNvPr>
          <p:cNvSpPr/>
          <p:nvPr/>
        </p:nvSpPr>
        <p:spPr>
          <a:xfrm rot="10800000">
            <a:off x="1428750" y="219075"/>
            <a:ext cx="5857875" cy="214313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0244" name="Picture 2" descr="C:\Users\yyuann\Desktop\院品牌形象\25-幻灯片版式规范一\内页2.jpg">
            <a:extLst>
              <a:ext uri="{FF2B5EF4-FFF2-40B4-BE49-F238E27FC236}">
                <a16:creationId xmlns:a16="http://schemas.microsoft.com/office/drawing/2014/main" id="{5BB182F3-5798-4266-88CD-FE46C5D0A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41275"/>
            <a:ext cx="185737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文本框 1">
            <a:extLst>
              <a:ext uri="{FF2B5EF4-FFF2-40B4-BE49-F238E27FC236}">
                <a16:creationId xmlns:a16="http://schemas.microsoft.com/office/drawing/2014/main" id="{E3D430F9-1D1C-4739-99B9-233C8BC07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641350"/>
            <a:ext cx="60479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Pain points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BD11D9-6F63-4B19-AC79-D730EA68E2C6}"/>
              </a:ext>
            </a:extLst>
          </p:cNvPr>
          <p:cNvSpPr txBox="1"/>
          <p:nvPr/>
        </p:nvSpPr>
        <p:spPr bwMode="auto">
          <a:xfrm>
            <a:off x="323528" y="1384032"/>
            <a:ext cx="7776864" cy="373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342900" indent="-342900" algn="l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对于热门图片，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相当高效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但对于冷门图片请求（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tail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），磁盘操作多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目录存储文件较多时读取单个图片甚至需要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次磁盘操作，即使减少目录下文件数，仍需要至少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次磁盘操作：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读取目录元数据到内存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装载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到内存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读取文件内容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72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544"/>
    </mc:Choice>
    <mc:Fallback xmlns="">
      <p:transition spd="slow" advTm="8354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C:\Users\yyuann\Desktop\院品牌形象\25-幻灯片版式规范一\1.png">
            <a:extLst>
              <a:ext uri="{FF2B5EF4-FFF2-40B4-BE49-F238E27FC236}">
                <a16:creationId xmlns:a16="http://schemas.microsoft.com/office/drawing/2014/main" id="{F89A8BC8-6012-4790-8F02-EB4D7DCAA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92075"/>
            <a:ext cx="12858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D646C48-7041-406F-8FA6-34D56C47201C}"/>
              </a:ext>
            </a:extLst>
          </p:cNvPr>
          <p:cNvSpPr/>
          <p:nvPr/>
        </p:nvSpPr>
        <p:spPr>
          <a:xfrm rot="10800000">
            <a:off x="1428750" y="219075"/>
            <a:ext cx="5857875" cy="214313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0244" name="Picture 2" descr="C:\Users\yyuann\Desktop\院品牌形象\25-幻灯片版式规范一\内页2.jpg">
            <a:extLst>
              <a:ext uri="{FF2B5EF4-FFF2-40B4-BE49-F238E27FC236}">
                <a16:creationId xmlns:a16="http://schemas.microsoft.com/office/drawing/2014/main" id="{5BB182F3-5798-4266-88CD-FE46C5D0A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41275"/>
            <a:ext cx="185737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文本框 1">
            <a:extLst>
              <a:ext uri="{FF2B5EF4-FFF2-40B4-BE49-F238E27FC236}">
                <a16:creationId xmlns:a16="http://schemas.microsoft.com/office/drawing/2014/main" id="{E3D430F9-1D1C-4739-99B9-233C8BC07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641350"/>
            <a:ext cx="60479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Countermeasure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BD11D9-6F63-4B19-AC79-D730EA68E2C6}"/>
              </a:ext>
            </a:extLst>
          </p:cNvPr>
          <p:cNvSpPr txBox="1"/>
          <p:nvPr/>
        </p:nvSpPr>
        <p:spPr bwMode="auto">
          <a:xfrm>
            <a:off x="323528" y="1384032"/>
            <a:ext cx="7776864" cy="1421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342900" indent="-342900" algn="l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让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明确的缓存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设备返回的文件句柄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第一次打开文件时，将句柄与文件名的映射缓存到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memcache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内核中增加通过句柄打开文件的接口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0F0F8C-B8AE-4B9E-A4A3-DEA3F7D403C9}"/>
              </a:ext>
            </a:extLst>
          </p:cNvPr>
          <p:cNvSpPr txBox="1"/>
          <p:nvPr/>
        </p:nvSpPr>
        <p:spPr bwMode="auto">
          <a:xfrm>
            <a:off x="899592" y="3219822"/>
            <a:ext cx="7128792" cy="11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改进有限，冷门图片本身难以被缓存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设想：在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memcache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中缓存所有文件句柄？ 昂贵！</a:t>
            </a:r>
          </a:p>
        </p:txBody>
      </p:sp>
    </p:spTree>
    <p:extLst>
      <p:ext uri="{BB962C8B-B14F-4D97-AF65-F5344CB8AC3E}">
        <p14:creationId xmlns:p14="http://schemas.microsoft.com/office/powerpoint/2010/main" val="84738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544"/>
    </mc:Choice>
    <mc:Fallback xmlns="">
      <p:transition spd="slow" advTm="83544"/>
    </mc:Fallback>
  </mc:AlternateContent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>
        <a:spAutoFit/>
      </a:bodyPr>
      <a:lstStyle>
        <a:defPPr algn="l" eaLnBrk="1" hangingPunct="1">
          <a:spcBef>
            <a:spcPct val="0"/>
          </a:spcBef>
          <a:buFontTx/>
          <a:buNone/>
          <a:defRPr sz="24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281</Words>
  <Application>Microsoft Office PowerPoint</Application>
  <PresentationFormat>全屏显示(16:9)</PresentationFormat>
  <Paragraphs>58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微软雅黑</vt:lpstr>
      <vt:lpstr>Arial</vt:lpstr>
      <vt:lpstr>Times New Roman</vt:lpstr>
      <vt:lpstr>默认设计模板</vt:lpstr>
      <vt:lpstr>Finding a needle in Haystack: Facebook’s photo storage</vt:lpstr>
      <vt:lpstr>PowerPoint 演示文稿</vt:lpstr>
      <vt:lpstr>背景介绍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wxy</dc:creator>
  <cp:lastModifiedBy>王 子浩</cp:lastModifiedBy>
  <cp:revision>311</cp:revision>
  <dcterms:created xsi:type="dcterms:W3CDTF">2011-10-04T08:37:12Z</dcterms:created>
  <dcterms:modified xsi:type="dcterms:W3CDTF">2021-10-09T14:56:16Z</dcterms:modified>
  <cp:contentStatus/>
</cp:coreProperties>
</file>