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63" r:id="rId12"/>
    <p:sldId id="265" r:id="rId13"/>
    <p:sldId id="274" r:id="rId14"/>
    <p:sldId id="25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95C5-F861-4939-9AD3-F2D76870897F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C549-2C7C-4B6B-9978-8065A3DA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A0C99-97DF-4CD2-A344-18954495BD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9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18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3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34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6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7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1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8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9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2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875D-7770-40BE-AF89-8065E1BA092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3C8D2E-AB0F-42A6-B71E-3B273526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png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tmp"/><Relationship Id="rId10" Type="http://schemas.openxmlformats.org/officeDocument/2006/relationships/image" Target="../media/image18.png"/><Relationship Id="rId4" Type="http://schemas.openxmlformats.org/officeDocument/2006/relationships/image" Target="../media/image12.tm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463040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模式识别第一次大作业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		</a:t>
            </a:r>
            <a:r>
              <a:rPr lang="en-US" altLang="zh-CN" sz="3200" dirty="0" smtClean="0"/>
              <a:t>---</a:t>
            </a:r>
            <a:r>
              <a:rPr lang="en-US" altLang="zh-CN" sz="3200" dirty="0" err="1" smtClean="0"/>
              <a:t>Parzen</a:t>
            </a:r>
            <a:r>
              <a:rPr lang="zh-CN" altLang="en-US" sz="3200" dirty="0" smtClean="0"/>
              <a:t>窗</a:t>
            </a:r>
            <a:r>
              <a:rPr lang="en-US" altLang="zh-CN" sz="3200" dirty="0" smtClean="0"/>
              <a:t>&amp;K-Nearest</a:t>
            </a:r>
            <a:endParaRPr lang="zh-CN" altLang="en-US" sz="32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86" y="1730769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图片 4" descr="屏幕剪辑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9" y="1734378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 descr="屏幕剪辑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3" y="1730769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图片 7" descr="屏幕剪辑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9" y="3540256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图片 8" descr="屏幕剪辑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3" y="3540256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 descr="屏幕剪辑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86" y="3540256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400050" y="1451746"/>
            <a:ext cx="11496136" cy="3888510"/>
            <a:chOff x="419100" y="642121"/>
            <a:chExt cx="11496136" cy="3888510"/>
          </a:xfrm>
        </p:grpSpPr>
        <p:sp>
          <p:nvSpPr>
            <p:cNvPr id="20" name="矩形 19"/>
            <p:cNvSpPr/>
            <p:nvPr/>
          </p:nvSpPr>
          <p:spPr>
            <a:xfrm>
              <a:off x="1084675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0.25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93249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293249" y="642121"/>
              <a:ext cx="3621987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9100" y="904875"/>
              <a:ext cx="665575" cy="1818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矩形窗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9100" y="2721144"/>
              <a:ext cx="665575" cy="180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高斯窗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169215" y="233038"/>
            <a:ext cx="6298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，标准差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高斯分布随机数 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均值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，标准差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，高斯分布随机数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分别使用</a:t>
            </a:r>
            <a:r>
              <a:rPr lang="zh-CN" altLang="en-US" dirty="0" smtClean="0">
                <a:solidFill>
                  <a:srgbClr val="FF0000"/>
                </a:solidFill>
              </a:rPr>
              <a:t>矩形</a:t>
            </a:r>
            <a:r>
              <a:rPr lang="zh-CN" altLang="en-US" dirty="0" smtClean="0"/>
              <a:t>窗和</a:t>
            </a:r>
            <a:r>
              <a:rPr lang="zh-CN" altLang="en-US" dirty="0" smtClean="0">
                <a:solidFill>
                  <a:srgbClr val="FF0000"/>
                </a:solidFill>
              </a:rPr>
              <a:t>高斯窗</a:t>
            </a:r>
            <a:r>
              <a:rPr lang="zh-CN" altLang="en-US" dirty="0" smtClean="0"/>
              <a:t>估计这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个样本的密度函数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90550" y="5572125"/>
            <a:ext cx="1009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窗口太大，估计结果可能会减弱样本局部特征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使用高斯窗，相当于多个高斯分布的叠加，对于本例中的样本，其</a:t>
            </a:r>
            <a:r>
              <a:rPr lang="zh-CN" altLang="en-US" smtClean="0"/>
              <a:t>效果更好</a:t>
            </a:r>
            <a:r>
              <a:rPr lang="zh-CN" altLang="en-US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473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Parzen</a:t>
            </a:r>
            <a:r>
              <a:rPr lang="en-US" altLang="zh-CN" dirty="0"/>
              <a:t>-</a:t>
            </a:r>
            <a:r>
              <a:rPr lang="zh-CN" altLang="en-US" dirty="0"/>
              <a:t>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问题：太难计算和表示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处理：变形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近似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变形：不预先估计似然函数，统计每个测试点周围边长</a:t>
            </a:r>
            <a:r>
              <a:rPr lang="zh-CN" altLang="en-US" dirty="0"/>
              <a:t>为</a:t>
            </a:r>
            <a:r>
              <a:rPr lang="zh-CN" altLang="en-US" dirty="0" smtClean="0"/>
              <a:t>窗口大小的超体内各类的样本的密度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优点：跟</a:t>
            </a:r>
            <a:r>
              <a:rPr lang="en-US" altLang="zh-CN" dirty="0" err="1" smtClean="0"/>
              <a:t>parzen</a:t>
            </a:r>
            <a:r>
              <a:rPr lang="zh-CN" altLang="en-US" dirty="0" smtClean="0"/>
              <a:t>窗在均匀核情况下的结果完全一样。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缺点：不预先训练，计算量跟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一样。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近似：将超体预先分为</a:t>
            </a:r>
            <a:r>
              <a:rPr lang="en-US" altLang="zh-CN" dirty="0" smtClean="0"/>
              <a:t>(1/</a:t>
            </a:r>
            <a:r>
              <a:rPr lang="en-US" altLang="zh-CN" dirty="0" err="1" smtClean="0"/>
              <a:t>windowsize</a:t>
            </a:r>
            <a:r>
              <a:rPr lang="en-US" altLang="zh-CN" dirty="0" smtClean="0"/>
              <a:t>)^m</a:t>
            </a:r>
            <a:r>
              <a:rPr lang="zh-CN" altLang="en-US" dirty="0" smtClean="0"/>
              <a:t>个小的超体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统计每个超体内各类样本的密度。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优点：可以预先算好概率密度函数（离散），在样本足够多的情况下，效果显著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缺点：损失一些精度。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0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问题及优化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存储问题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222594"/>
            <a:ext cx="4303664" cy="2455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87" y="849611"/>
            <a:ext cx="3866667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3956050" y="2640918"/>
            <a:ext cx="2079513" cy="207210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247539" y="2944484"/>
            <a:ext cx="1486482" cy="147115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49081" y="3241873"/>
            <a:ext cx="883396" cy="87636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50624" y="3547239"/>
            <a:ext cx="285516" cy="28324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358337" y="4728830"/>
            <a:ext cx="904997" cy="86258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一个想法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231512" y="2640918"/>
            <a:ext cx="3355650" cy="3247892"/>
            <a:chOff x="2285999" y="2162174"/>
            <a:chExt cx="1994532" cy="195743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86000" y="2162174"/>
              <a:ext cx="198191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 flipV="1">
              <a:off x="2756780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 flipV="1">
              <a:off x="2573829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 flipV="1">
              <a:off x="2394598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V="1">
              <a:off x="2215367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V="1">
              <a:off x="2036136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 flipV="1">
              <a:off x="1856905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V="1">
              <a:off x="1677674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V="1">
              <a:off x="1498443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 flipV="1">
              <a:off x="1319212" y="3128962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 flipV="1">
              <a:off x="3304218" y="3128963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V="1">
              <a:off x="3121267" y="3128963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V="1">
              <a:off x="2942036" y="3128963"/>
              <a:ext cx="19431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286000" y="2335601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286000" y="2514832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286000" y="2694063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286000" y="2873294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286000" y="3052525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286000" y="3231756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286000" y="3410987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286000" y="3590218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298620" y="3747899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2298620" y="3930850"/>
              <a:ext cx="1981911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2298373" y="4105275"/>
              <a:ext cx="1982158" cy="14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椭圆 46"/>
          <p:cNvSpPr/>
          <p:nvPr/>
        </p:nvSpPr>
        <p:spPr>
          <a:xfrm>
            <a:off x="6762750" y="5105400"/>
            <a:ext cx="104775" cy="954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17732" y="3637784"/>
            <a:ext cx="103061" cy="104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371115" y="4599343"/>
            <a:ext cx="2091157" cy="552209"/>
            <a:chOff x="7371115" y="4599343"/>
            <a:chExt cx="2091157" cy="552209"/>
          </a:xfrm>
        </p:grpSpPr>
        <p:cxnSp>
          <p:nvCxnSpPr>
            <p:cNvPr id="50" name="直接箭头连接符 49"/>
            <p:cNvCxnSpPr/>
            <p:nvPr/>
          </p:nvCxnSpPr>
          <p:spPr>
            <a:xfrm flipH="1">
              <a:off x="7371115" y="4869967"/>
              <a:ext cx="813243" cy="28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8184358" y="4599343"/>
              <a:ext cx="127791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err="1" smtClean="0">
                  <a:ln w="0"/>
                  <a:solidFill>
                    <a:schemeClr val="accent6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Parzen</a:t>
              </a:r>
              <a:r>
                <a:rPr lang="zh-CN" altLang="en-US" sz="2000" b="0" cap="none" spc="0" dirty="0" smtClean="0">
                  <a:ln w="0"/>
                  <a:solidFill>
                    <a:schemeClr val="accent6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窗</a:t>
              </a:r>
              <a:endParaRPr lang="zh-CN" altLang="en-US" sz="2000" b="0" cap="none" spc="0" dirty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30663" y="2907581"/>
            <a:ext cx="1459833" cy="554114"/>
            <a:chOff x="2430663" y="2907581"/>
            <a:chExt cx="1459833" cy="554114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3130793" y="3156329"/>
              <a:ext cx="759703" cy="305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430663" y="2907581"/>
              <a:ext cx="7152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rgbClr val="00B0F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KNN</a:t>
              </a:r>
              <a:endParaRPr lang="zh-CN" alt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45192" y="2985039"/>
            <a:ext cx="6044221" cy="2302814"/>
            <a:chOff x="3045192" y="2985039"/>
            <a:chExt cx="6044221" cy="2302814"/>
          </a:xfrm>
        </p:grpSpPr>
        <p:grpSp>
          <p:nvGrpSpPr>
            <p:cNvPr id="45" name="组合 44"/>
            <p:cNvGrpSpPr/>
            <p:nvPr/>
          </p:nvGrpSpPr>
          <p:grpSpPr>
            <a:xfrm>
              <a:off x="3045192" y="4764633"/>
              <a:ext cx="1126112" cy="523220"/>
              <a:chOff x="3045192" y="4764633"/>
              <a:chExt cx="1126112" cy="523220"/>
            </a:xfrm>
          </p:grpSpPr>
          <p:sp>
            <p:nvSpPr>
              <p:cNvPr id="42" name="右大括号 41"/>
              <p:cNvSpPr/>
              <p:nvPr/>
            </p:nvSpPr>
            <p:spPr>
              <a:xfrm rot="10800000">
                <a:off x="4006204" y="4851595"/>
                <a:ext cx="165100" cy="34925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045192" y="4764633"/>
                <a:ext cx="930907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400" b="0" cap="none" spc="0" dirty="0" smtClean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Window</a:t>
                </a:r>
                <a:br>
                  <a:rPr lang="en-US" altLang="zh-CN" sz="1400" b="0" cap="none" spc="0" dirty="0" smtClean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</a:br>
                <a:r>
                  <a:rPr lang="en-US" altLang="zh-CN" sz="1400" b="0" cap="none" spc="0" dirty="0" smtClean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Size</a:t>
                </a:r>
                <a:endParaRPr lang="zh-CN" altLang="en-US" sz="1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7436837" y="2985039"/>
              <a:ext cx="1652576" cy="405861"/>
              <a:chOff x="7436837" y="2985039"/>
              <a:chExt cx="1652576" cy="405861"/>
            </a:xfrm>
          </p:grpSpPr>
          <p:cxnSp>
            <p:nvCxnSpPr>
              <p:cNvPr id="64" name="直接箭头连接符 63"/>
              <p:cNvCxnSpPr/>
              <p:nvPr/>
            </p:nvCxnSpPr>
            <p:spPr>
              <a:xfrm flipH="1">
                <a:off x="7436837" y="3222255"/>
                <a:ext cx="859438" cy="168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8212250" y="2985039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dirty="0" smtClean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样本点</a:t>
                </a:r>
                <a:endParaRPr lang="zh-CN" altLang="en-US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p:grp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23" y="1960305"/>
            <a:ext cx="3649016" cy="6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6" grpId="0" animBg="1"/>
      <p:bldP spid="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结果截图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9"/>
          <a:stretch/>
        </p:blipFill>
        <p:spPr>
          <a:xfrm>
            <a:off x="2311821" y="3216248"/>
            <a:ext cx="8556807" cy="33697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2848"/>
          <a:stretch/>
        </p:blipFill>
        <p:spPr>
          <a:xfrm>
            <a:off x="4464311" y="236706"/>
            <a:ext cx="7533333" cy="33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准确率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10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训练样本数：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Parzen</a:t>
            </a:r>
            <a:r>
              <a:rPr lang="zh-CN" altLang="en-US" dirty="0" smtClean="0"/>
              <a:t>窗：</a:t>
            </a:r>
            <a:r>
              <a:rPr lang="en-US" altLang="zh-CN" dirty="0"/>
              <a:t>2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en-US" altLang="zh-CN" dirty="0" err="1"/>
              <a:t>Knn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 err="1" smtClean="0"/>
              <a:t>Hist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测试样本数：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</a:t>
            </a:r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300</a:t>
            </a:r>
          </a:p>
          <a:p>
            <a:pPr lvl="1"/>
            <a:r>
              <a:rPr lang="en-US" altLang="zh-CN" dirty="0" err="1"/>
              <a:t>W</a:t>
            </a:r>
            <a:r>
              <a:rPr lang="en-US" altLang="zh-CN" dirty="0" err="1" smtClean="0"/>
              <a:t>indowSize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0.025</a:t>
            </a:r>
            <a:r>
              <a:rPr lang="zh-CN" altLang="en-US" dirty="0" smtClean="0"/>
              <a:t>（上）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0.05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02"/>
          <a:stretch/>
        </p:blipFill>
        <p:spPr>
          <a:xfrm>
            <a:off x="5717589" y="3991267"/>
            <a:ext cx="5673813" cy="23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89" y="1524000"/>
            <a:ext cx="5541147" cy="23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准确率</a:t>
            </a:r>
            <a:r>
              <a:rPr lang="en-US" altLang="zh-CN" dirty="0" smtClean="0"/>
              <a:t>-58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训练样本数：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Parzen</a:t>
            </a:r>
            <a:r>
              <a:rPr lang="zh-CN" altLang="en-US" dirty="0" smtClean="0"/>
              <a:t>窗：</a:t>
            </a:r>
            <a:r>
              <a:rPr lang="en-US" altLang="zh-CN" dirty="0"/>
              <a:t>3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en-US" altLang="zh-CN" dirty="0" err="1"/>
              <a:t>Knn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万</a:t>
            </a:r>
            <a:endParaRPr lang="en-US" altLang="zh-CN" dirty="0"/>
          </a:p>
          <a:p>
            <a:pPr lvl="1"/>
            <a:r>
              <a:rPr lang="en-US" altLang="zh-CN" dirty="0" err="1" smtClean="0"/>
              <a:t>Hist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测试样本数：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</a:t>
            </a:r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</a:t>
            </a:r>
          </a:p>
          <a:p>
            <a:pPr lvl="1"/>
            <a:r>
              <a:rPr lang="zh-CN" altLang="en-US" dirty="0" smtClean="0"/>
              <a:t>窗口大小：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0.025(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0.05(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911"/>
          <a:stretch/>
        </p:blipFill>
        <p:spPr>
          <a:xfrm>
            <a:off x="6065028" y="4022411"/>
            <a:ext cx="5525338" cy="18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28" y="1808761"/>
            <a:ext cx="5542857" cy="19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1690" y="2825772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综述</a:t>
            </a:r>
            <a:endParaRPr lang="en-US" altLang="zh-CN" sz="2800" dirty="0" smtClean="0"/>
          </a:p>
          <a:p>
            <a:r>
              <a:rPr lang="zh-CN" altLang="en-US" sz="2800" dirty="0"/>
              <a:t>验证</a:t>
            </a:r>
            <a:r>
              <a:rPr lang="zh-CN" altLang="en-US" sz="2800" dirty="0" smtClean="0"/>
              <a:t>码生成</a:t>
            </a:r>
            <a:endParaRPr lang="en-US" altLang="zh-CN" sz="2800" dirty="0" smtClean="0"/>
          </a:p>
          <a:p>
            <a:r>
              <a:rPr lang="zh-CN" altLang="en-US" sz="2800" dirty="0"/>
              <a:t>验证</a:t>
            </a:r>
            <a:r>
              <a:rPr lang="zh-CN" altLang="en-US" sz="2800" dirty="0" smtClean="0"/>
              <a:t>码分割</a:t>
            </a:r>
            <a:endParaRPr lang="en-US" altLang="zh-CN" sz="2800" dirty="0" smtClean="0"/>
          </a:p>
          <a:p>
            <a:r>
              <a:rPr lang="zh-CN" altLang="en-US" sz="2800" dirty="0" smtClean="0"/>
              <a:t>特征提取</a:t>
            </a:r>
            <a:endParaRPr lang="en-US" altLang="zh-CN" sz="2800" dirty="0" smtClean="0"/>
          </a:p>
          <a:p>
            <a:r>
              <a:rPr lang="en-US" altLang="zh-CN" sz="2800" dirty="0" err="1"/>
              <a:t>Parzen</a:t>
            </a:r>
            <a:r>
              <a:rPr lang="en-US" altLang="zh-CN" sz="2800" dirty="0"/>
              <a:t>-</a:t>
            </a:r>
            <a:r>
              <a:rPr lang="zh-CN" altLang="en-US" sz="2800" dirty="0"/>
              <a:t>窗</a:t>
            </a:r>
            <a:endParaRPr lang="en-US" altLang="zh-CN" sz="2800" dirty="0"/>
          </a:p>
          <a:p>
            <a:r>
              <a:rPr lang="en-US" altLang="zh-CN" sz="2800" dirty="0" smtClean="0"/>
              <a:t>K-Nearest Neighbor</a:t>
            </a:r>
          </a:p>
          <a:p>
            <a:r>
              <a:rPr lang="zh-CN" altLang="en-US" sz="2800" dirty="0" smtClean="0"/>
              <a:t>问题及优化</a:t>
            </a:r>
            <a:endParaRPr lang="en-US" altLang="zh-CN" sz="2800" dirty="0" smtClean="0"/>
          </a:p>
          <a:p>
            <a:r>
              <a:rPr lang="zh-CN" altLang="en-US" sz="2800" dirty="0" smtClean="0"/>
              <a:t>结果截图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8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26920"/>
            <a:ext cx="8915400" cy="4572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实际应用：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验证码识别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r>
              <a:rPr lang="zh-CN" altLang="en-US" sz="2400" dirty="0" smtClean="0"/>
              <a:t>训练集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测试集来源：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程序生成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0">
              <a:buClr>
                <a:srgbClr val="353535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识别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方式：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KNN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和</a:t>
            </a: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Parzen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窗分别识别，无集成</a:t>
            </a:r>
          </a:p>
        </p:txBody>
      </p:sp>
    </p:spTree>
    <p:extLst>
      <p:ext uri="{BB962C8B-B14F-4D97-AF65-F5344CB8AC3E}">
        <p14:creationId xmlns:p14="http://schemas.microsoft.com/office/powerpoint/2010/main" val="7874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验证码生成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字符集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1800" dirty="0" smtClean="0"/>
              <a:t>目前仅有数字，每个数字有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种不同的字体</a:t>
            </a:r>
            <a:endParaRPr lang="en-US" altLang="zh-CN" sz="1800" dirty="0" smtClean="0"/>
          </a:p>
          <a:p>
            <a:pPr lvl="0">
              <a:buClr>
                <a:srgbClr val="353535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噪声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1">
              <a:buClr>
                <a:srgbClr val="353535"/>
              </a:buClr>
            </a:pP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随机噪声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预处理：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直方图统计去低频色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转换为</a:t>
            </a:r>
            <a:r>
              <a:rPr lang="en-US" altLang="zh-CN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值图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开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运算去噪声点</a:t>
            </a:r>
            <a:endParaRPr lang="en-US" altLang="zh-CN" sz="1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7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验证码分割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寻找轮廓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轮廓按照第一个点的横坐标排序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求轮廓的最小包围矩形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剔除面积过小的轮廓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提取分割之后的区域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7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轮廓特征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轮廓的面积和长度</a:t>
            </a:r>
            <a:r>
              <a:rPr lang="en-US" altLang="zh-CN" dirty="0" smtClean="0"/>
              <a:t>--2</a:t>
            </a:r>
          </a:p>
          <a:p>
            <a:pPr lvl="1"/>
            <a:r>
              <a:rPr lang="zh-CN" altLang="en-US" dirty="0" smtClean="0"/>
              <a:t>轮廓的</a:t>
            </a:r>
            <a:r>
              <a:rPr lang="en-US" altLang="zh-CN" dirty="0" err="1" smtClean="0"/>
              <a:t>hu</a:t>
            </a:r>
            <a:r>
              <a:rPr lang="zh-CN" altLang="en-US" dirty="0" smtClean="0"/>
              <a:t>矩</a:t>
            </a:r>
            <a:r>
              <a:rPr lang="en-US" altLang="zh-CN" dirty="0" smtClean="0"/>
              <a:t>--2</a:t>
            </a:r>
          </a:p>
          <a:p>
            <a:r>
              <a:rPr lang="zh-CN" altLang="en-US" dirty="0" smtClean="0"/>
              <a:t>边框特征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最小包围矩形的长和宽</a:t>
            </a:r>
            <a:r>
              <a:rPr lang="en-US" altLang="zh-CN" dirty="0" smtClean="0"/>
              <a:t>--2</a:t>
            </a:r>
          </a:p>
          <a:p>
            <a:r>
              <a:rPr lang="zh-CN" altLang="en-US" dirty="0" smtClean="0"/>
              <a:t>直方图特征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方向求分布直方图，求出直方图的方差</a:t>
            </a:r>
            <a:r>
              <a:rPr lang="en-US" altLang="zh-CN" dirty="0" smtClean="0"/>
              <a:t>--2</a:t>
            </a:r>
          </a:p>
          <a:p>
            <a:pPr lvl="0">
              <a:buClr>
                <a:srgbClr val="353535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特征数量：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r>
              <a:rPr lang="en-US" altLang="zh-CN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1759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64816"/>
            <a:ext cx="8915400" cy="4446406"/>
          </a:xfrm>
        </p:spPr>
        <p:txBody>
          <a:bodyPr/>
          <a:lstStyle/>
          <a:p>
            <a:r>
              <a:rPr lang="zh-CN" altLang="en-US" dirty="0" smtClean="0"/>
              <a:t>选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一般不为类别的整数倍数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不能太小，否则噪声对预测的影响很大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不能太大，否则一个因素会支配另一个因素</a:t>
            </a:r>
            <a:endParaRPr lang="en-US" altLang="zh-CN" dirty="0" smtClean="0"/>
          </a:p>
          <a:p>
            <a:pPr lvl="0">
              <a:buClr>
                <a:srgbClr val="353535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典型的问题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353535"/>
              </a:buClr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38" y="3150921"/>
            <a:ext cx="4716827" cy="26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1412"/>
            <a:ext cx="568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标准正态分布随机数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使用</a:t>
            </a:r>
            <a:r>
              <a:rPr lang="zh-CN" altLang="en-US" sz="2000" dirty="0" smtClean="0">
                <a:solidFill>
                  <a:srgbClr val="FF0000"/>
                </a:solidFill>
              </a:rPr>
              <a:t>矩形窗</a:t>
            </a:r>
            <a:r>
              <a:rPr lang="zh-CN" altLang="en-US" dirty="0" smtClean="0"/>
              <a:t>估计其密度函数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5" y="927883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 descr="屏幕剪辑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5" y="453879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图片 11" descr="屏幕剪辑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23" y="453879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图片 12" descr="屏幕剪辑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49" y="923850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图片 13" descr="屏幕剪辑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23" y="927883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图片 14" descr="屏幕剪辑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5" y="273063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图片 15" descr="屏幕剪辑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49" y="273063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图片 16" descr="屏幕剪辑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23" y="273063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图片 17" descr="屏幕剪辑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49" y="4538792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26" name="组合 25"/>
          <p:cNvGrpSpPr/>
          <p:nvPr/>
        </p:nvGrpSpPr>
        <p:grpSpPr>
          <a:xfrm>
            <a:off x="419100" y="642121"/>
            <a:ext cx="11496136" cy="5688825"/>
            <a:chOff x="419100" y="642121"/>
            <a:chExt cx="11496136" cy="5688825"/>
          </a:xfrm>
        </p:grpSpPr>
        <p:sp>
          <p:nvSpPr>
            <p:cNvPr id="20" name="矩形 19"/>
            <p:cNvSpPr/>
            <p:nvPr/>
          </p:nvSpPr>
          <p:spPr>
            <a:xfrm>
              <a:off x="1084675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0.25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93249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293249" y="642121"/>
              <a:ext cx="3621987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9100" y="904875"/>
              <a:ext cx="665575" cy="1818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r>
                <a:rPr lang="en-US" altLang="zh-CN" dirty="0" smtClean="0"/>
                <a:t>1000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9100" y="2721144"/>
              <a:ext cx="665575" cy="180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19100" y="4530632"/>
              <a:ext cx="665575" cy="1800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49" y="921144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图片 4" descr="屏幕剪辑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49" y="2730631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 descr="屏幕剪辑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23" y="2730631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图片 6" descr="屏幕剪辑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36" y="2730631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图片 8" descr="屏幕剪辑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49" y="4545790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 descr="屏幕剪辑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23" y="4548013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 descr="屏幕剪辑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36" y="4545790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图片 12" descr="屏幕剪辑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23" y="921144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419100" y="642121"/>
            <a:ext cx="11496136" cy="5688825"/>
            <a:chOff x="419100" y="642121"/>
            <a:chExt cx="11496136" cy="5688825"/>
          </a:xfrm>
        </p:grpSpPr>
        <p:sp>
          <p:nvSpPr>
            <p:cNvPr id="15" name="矩形 14"/>
            <p:cNvSpPr/>
            <p:nvPr/>
          </p:nvSpPr>
          <p:spPr>
            <a:xfrm>
              <a:off x="1084675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0.25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93249" y="642121"/>
              <a:ext cx="3600000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93249" y="642121"/>
              <a:ext cx="3621987" cy="26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窗口</a:t>
              </a:r>
              <a:r>
                <a:rPr lang="zh-CN" altLang="en-US" dirty="0" smtClean="0"/>
                <a:t>大小 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9100" y="904875"/>
              <a:ext cx="665575" cy="1818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r>
                <a:rPr lang="en-US" altLang="zh-CN" dirty="0" smtClean="0"/>
                <a:t>1000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9100" y="2721144"/>
              <a:ext cx="665575" cy="180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9100" y="4530632"/>
              <a:ext cx="665575" cy="1800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样本数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  <p:pic>
        <p:nvPicPr>
          <p:cNvPr id="21" name="图片 20" descr="屏幕剪辑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49" y="921144"/>
            <a:ext cx="3600000" cy="18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419100" y="141412"/>
            <a:ext cx="568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标准正态分布随机数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使用</a:t>
            </a:r>
            <a:r>
              <a:rPr lang="zh-CN" altLang="en-US" sz="2000" dirty="0" smtClean="0">
                <a:solidFill>
                  <a:srgbClr val="FF0000"/>
                </a:solidFill>
              </a:rPr>
              <a:t>高斯窗</a:t>
            </a:r>
            <a:r>
              <a:rPr lang="zh-CN" altLang="en-US" dirty="0" smtClean="0"/>
              <a:t>估计其密度函数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555</Words>
  <Application>Microsoft Office PowerPoint</Application>
  <PresentationFormat>宽屏</PresentationFormat>
  <Paragraphs>126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幼圆</vt:lpstr>
      <vt:lpstr>Arial</vt:lpstr>
      <vt:lpstr>Century Gothic</vt:lpstr>
      <vt:lpstr>Wingdings</vt:lpstr>
      <vt:lpstr>Wingdings 3</vt:lpstr>
      <vt:lpstr>丝状</vt:lpstr>
      <vt:lpstr>模式识别第一次大作业        ---Parzen窗&amp;K-Nearest</vt:lpstr>
      <vt:lpstr>目录</vt:lpstr>
      <vt:lpstr>综述</vt:lpstr>
      <vt:lpstr>验证码生成 </vt:lpstr>
      <vt:lpstr>验证码分割 </vt:lpstr>
      <vt:lpstr>特征提取</vt:lpstr>
      <vt:lpstr>KNN</vt:lpstr>
      <vt:lpstr>PowerPoint 演示文稿</vt:lpstr>
      <vt:lpstr>PowerPoint 演示文稿</vt:lpstr>
      <vt:lpstr>PowerPoint 演示文稿</vt:lpstr>
      <vt:lpstr>Parzen-窗 </vt:lpstr>
      <vt:lpstr>问题及优化</vt:lpstr>
      <vt:lpstr>一个想法</vt:lpstr>
      <vt:lpstr>结果截图</vt:lpstr>
      <vt:lpstr>准确率-10分类</vt:lpstr>
      <vt:lpstr>准确率-58分类</vt:lpstr>
      <vt:lpstr>谢谢大家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模式识别第一次大作业        ---Parzen窗&amp;KNN</dc:title>
  <dc:creator>Think</dc:creator>
  <cp:lastModifiedBy>Think</cp:lastModifiedBy>
  <cp:revision>192</cp:revision>
  <dcterms:created xsi:type="dcterms:W3CDTF">2017-04-10T15:39:22Z</dcterms:created>
  <dcterms:modified xsi:type="dcterms:W3CDTF">2017-04-18T03:15:09Z</dcterms:modified>
</cp:coreProperties>
</file>