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77" r:id="rId11"/>
    <p:sldId id="263" r:id="rId12"/>
    <p:sldId id="268" r:id="rId13"/>
    <p:sldId id="270" r:id="rId14"/>
    <p:sldId id="269" r:id="rId15"/>
    <p:sldId id="276" r:id="rId16"/>
    <p:sldId id="278" r:id="rId17"/>
    <p:sldId id="279" r:id="rId18"/>
    <p:sldId id="271" r:id="rId19"/>
    <p:sldId id="272" r:id="rId20"/>
    <p:sldId id="273" r:id="rId21"/>
    <p:sldId id="274" r:id="rId22"/>
    <p:sldId id="275" r:id="rId23"/>
    <p:sldId id="280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AE319-54B2-4E7D-A7DE-C129642D9372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A4A0-BEA6-453D-99A7-8B1FDE46D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kern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1078-3DED-4C23-8D1E-0FD29ACCB236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10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D431-F424-4476-81D7-C94BC7E6A0F0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7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9D3-A427-442F-95AC-4A8D99DB73A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l"/>
              <a:defRPr/>
            </a:lvl1pPr>
            <a:lvl2pPr marL="384048" indent="-182880">
              <a:buFont typeface="Wingdings" panose="05000000000000000000" pitchFamily="2" charset="2"/>
              <a:buChar char="l"/>
              <a:defRPr/>
            </a:lvl2pPr>
            <a:lvl3pPr marL="566928" indent="-182880">
              <a:buFont typeface="Wingdings" panose="05000000000000000000" pitchFamily="2" charset="2"/>
              <a:buChar char="l"/>
              <a:defRPr/>
            </a:lvl3pPr>
            <a:lvl4pPr marL="749808" indent="-182880">
              <a:buFont typeface="Wingdings" panose="05000000000000000000" pitchFamily="2" charset="2"/>
              <a:buChar char="l"/>
              <a:defRPr/>
            </a:lvl4pPr>
            <a:lvl5pPr marL="932688" indent="-18288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5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kern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6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1026-E108-4AC1-8BD0-671D6390BCA8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5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9592-1EDE-4376-A776-52E6F6611B9D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CF5-BF71-45E0-B538-2F8CBB745C5C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0B7305-538A-4350-A4CA-8090D9E2C75F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6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0078-1402-4F42-9824-4719B5ED631B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A8D15C-AF12-47A7-A90E-2315D48B3496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6586-CA0D-41BB-BB42-EEF0BF67B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Changing Linux Page Replacement Algorithm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C72A8-E854-4AE3-9D3E-1AFBF298D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kern="0" cap="none" spc="0" dirty="0"/>
              <a:t>Zihan Wang</a:t>
            </a:r>
            <a:endParaRPr lang="zh-CN" altLang="en-US" kern="0" cap="none" spc="0" dirty="0"/>
          </a:p>
        </p:txBody>
      </p:sp>
    </p:spTree>
    <p:extLst>
      <p:ext uri="{BB962C8B-B14F-4D97-AF65-F5344CB8AC3E}">
        <p14:creationId xmlns:p14="http://schemas.microsoft.com/office/powerpoint/2010/main" val="370606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A05ACF6-86E7-4527-A6BE-8A0BE222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Work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3D9A2D-2DDF-47BA-88C8-A210E912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algorithm involved just select the candidates to be replaced.</a:t>
            </a:r>
          </a:p>
          <a:p>
            <a:r>
              <a:rPr lang="en-US" altLang="zh-CN" dirty="0"/>
              <a:t>We just need to change how the status of the pages are transitioned.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4983B-BD95-4E98-9044-95FD5A26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C138E-A047-4705-B487-66245E6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0F356-5A83-4121-B839-D29009A1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3FFF0D0-59E0-4740-8B8D-209963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Two Algorithms</a:t>
            </a:r>
            <a:endParaRPr lang="zh-CN" altLang="en-US" dirty="0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2AC17D4D-168F-47EF-BAA0-F8F2E19FE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97041"/>
              </p:ext>
            </p:extLst>
          </p:nvPr>
        </p:nvGraphicFramePr>
        <p:xfrm>
          <a:off x="822325" y="1846263"/>
          <a:ext cx="75438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58">
                  <a:extLst>
                    <a:ext uri="{9D8B030D-6E8A-4147-A177-3AD203B41FA5}">
                      <a16:colId xmlns:a16="http://schemas.microsoft.com/office/drawing/2014/main" val="584545911"/>
                    </a:ext>
                  </a:extLst>
                </a:gridCol>
                <a:gridCol w="3281954">
                  <a:extLst>
                    <a:ext uri="{9D8B030D-6E8A-4147-A177-3AD203B41FA5}">
                      <a16:colId xmlns:a16="http://schemas.microsoft.com/office/drawing/2014/main" val="1548394657"/>
                    </a:ext>
                  </a:extLst>
                </a:gridCol>
                <a:gridCol w="2701788">
                  <a:extLst>
                    <a:ext uri="{9D8B030D-6E8A-4147-A177-3AD203B41FA5}">
                      <a16:colId xmlns:a16="http://schemas.microsoft.com/office/drawing/2014/main" val="68871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LFU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6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Refresh 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</a:t>
                      </a:r>
                      <a:r>
                        <a:rPr lang="en-US" altLang="zh-CN" dirty="0"/>
                        <a:t>is 0, set it.</a:t>
                      </a:r>
                    </a:p>
                    <a:p>
                      <a:r>
                        <a:rPr lang="en-US" altLang="zh-CN" dirty="0"/>
                        <a:t>Otherwise clear it and add to active list.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Left shift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and add by an offset.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 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</a:t>
                      </a:r>
                      <a:r>
                        <a:rPr lang="en-US" altLang="zh-CN" dirty="0"/>
                        <a:t>is 0, clear it.</a:t>
                      </a:r>
                    </a:p>
                    <a:p>
                      <a:r>
                        <a:rPr lang="en-US" altLang="zh-CN" dirty="0"/>
                        <a:t>Otherwise set it and add page to inactive list.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Right shift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64999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364D-967F-400B-9186-BE73F49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91A6-1B4E-4F0E-8981-16C5BF5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E6E6-D647-4CF7-9F3A-18475B2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2" name="内容占位符 10">
            <a:extLst>
              <a:ext uri="{FF2B5EF4-FFF2-40B4-BE49-F238E27FC236}">
                <a16:creationId xmlns:a16="http://schemas.microsoft.com/office/drawing/2014/main" id="{74C3B7E2-E8FB-461F-87BD-6232C115F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327312"/>
              </p:ext>
            </p:extLst>
          </p:nvPr>
        </p:nvGraphicFramePr>
        <p:xfrm>
          <a:off x="822325" y="4212994"/>
          <a:ext cx="7543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58">
                  <a:extLst>
                    <a:ext uri="{9D8B030D-6E8A-4147-A177-3AD203B41FA5}">
                      <a16:colId xmlns:a16="http://schemas.microsoft.com/office/drawing/2014/main" val="584545911"/>
                    </a:ext>
                  </a:extLst>
                </a:gridCol>
                <a:gridCol w="3281954">
                  <a:extLst>
                    <a:ext uri="{9D8B030D-6E8A-4147-A177-3AD203B41FA5}">
                      <a16:colId xmlns:a16="http://schemas.microsoft.com/office/drawing/2014/main" val="1548394657"/>
                    </a:ext>
                  </a:extLst>
                </a:gridCol>
                <a:gridCol w="2701788">
                  <a:extLst>
                    <a:ext uri="{9D8B030D-6E8A-4147-A177-3AD203B41FA5}">
                      <a16:colId xmlns:a16="http://schemas.microsoft.com/office/drawing/2014/main" val="68871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Condition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LFU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6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to active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is 1 and the page is referenced recently.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is above some threshold.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to inactive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is 0 and the page is not referenced recently.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is below some threshold.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6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8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8E388-275C-451E-AA91-8927780A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98D6D-484D-49D6-81ED-76C84177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offset to add to </a:t>
            </a:r>
            <a:r>
              <a:rPr lang="en-US" altLang="zh-CN" dirty="0">
                <a:latin typeface="Consolas" panose="020B0609020204030204" pitchFamily="49" charset="0"/>
              </a:rPr>
              <a:t>PG_referenced</a:t>
            </a:r>
            <a:r>
              <a:rPr lang="en-US" altLang="zh-CN" dirty="0"/>
              <a:t> when page is refreshed: 1</a:t>
            </a:r>
          </a:p>
          <a:p>
            <a:r>
              <a:rPr lang="en-US" altLang="zh-CN" dirty="0"/>
              <a:t>The threshold of moving pages between lists: to be tested</a:t>
            </a:r>
          </a:p>
          <a:p>
            <a:r>
              <a:rPr lang="en-US" altLang="zh-CN" dirty="0"/>
              <a:t>The maximum limit of</a:t>
            </a:r>
            <a:r>
              <a:rPr lang="en-US" altLang="zh-CN" dirty="0">
                <a:latin typeface="Bahnschrift" panose="020B0502040204020203" pitchFamily="34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PG_referenced</a:t>
            </a:r>
            <a:r>
              <a:rPr lang="en-US" altLang="zh-CN" dirty="0"/>
              <a:t>: necessary, also to be tested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24C51-AEEC-422F-ABBD-B40DD14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06C89-DFD7-41A6-A225-76ECECE6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E8D3E-05EF-492B-82FD-5C3E2F39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7F8988D-E427-42CD-999A-379EE24D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BC2171B-E065-4AD6-9279-F82B0770F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37B1A-8DA4-443A-BDFD-A8B81ABB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FC8AA-452F-402F-990D-FA2CB74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F7653-5700-4F92-9C5D-5FD0253A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0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2503-777D-405E-BE32-D47B41F3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the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65B7-FF94-4241-A15C-63D9D31D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program to occupy as much memory as possible.</a:t>
            </a:r>
          </a:p>
          <a:p>
            <a:r>
              <a:rPr lang="en-US" altLang="zh-CN" dirty="0"/>
              <a:t>Access </a:t>
            </a:r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meminfo</a:t>
            </a:r>
            <a:r>
              <a:rPr lang="en-US" altLang="zh-CN" dirty="0">
                <a:latin typeface="Bahnschrift" panose="020B0502040204020203" pitchFamily="34" charset="0"/>
              </a:rPr>
              <a:t> </a:t>
            </a:r>
            <a:r>
              <a:rPr lang="en-US" altLang="zh-CN" dirty="0"/>
              <a:t>periodically to get the sizes of active and inactive lists.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69883-82F0-429D-A428-6BEFD5E7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76EE7-5B4E-4149-9CF4-120058C6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DCC62-C549-498C-AAAE-7FBD35A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5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FF62-6DFC-475D-A769-0D63AFB1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6CD42-4B1A-45D7-A020-F47E79BA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kswapd</a:t>
            </a:r>
            <a:r>
              <a:rPr lang="en-US" altLang="zh-CN" dirty="0"/>
              <a:t> invokes </a:t>
            </a:r>
            <a:r>
              <a:rPr lang="en-US" altLang="zh-CN" dirty="0" err="1">
                <a:latin typeface="Consolas" panose="020B0609020204030204" pitchFamily="49" charset="0"/>
              </a:rPr>
              <a:t>lowmemkiller</a:t>
            </a:r>
            <a:r>
              <a:rPr lang="en-US" altLang="zh-CN" dirty="0"/>
              <a:t>, which kills processes to reclaim memory space.</a:t>
            </a:r>
          </a:p>
          <a:p>
            <a:r>
              <a:rPr lang="en-US" altLang="zh-CN" dirty="0"/>
              <a:t>The test program can no longer run while the pages are being reclaimed.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959E7-4192-424D-B685-241D1ACD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7E6E3-6747-488A-A430-14E0CF4D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D025E-F20A-4890-B150-CADA3653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3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B2C7-B657-48F2-B974-1D6637E5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 Trend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7949D2D-5BA2-411C-8C56-FC937449B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38" y="1895673"/>
            <a:ext cx="6509574" cy="392390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EBB1A-A13C-4A99-B84F-3BFF1C18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98F8F-2085-4800-A0B4-5C3BD324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A7FA-C44D-492C-B494-5B36B5B0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6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2846-89BD-45C8-950C-3DE8F30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 Trend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42FED02-C473-44A9-B18E-E5601A177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878443"/>
              </p:ext>
            </p:extLst>
          </p:nvPr>
        </p:nvGraphicFramePr>
        <p:xfrm>
          <a:off x="822325" y="1846263"/>
          <a:ext cx="7543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05">
                  <a:extLst>
                    <a:ext uri="{9D8B030D-6E8A-4147-A177-3AD203B41FA5}">
                      <a16:colId xmlns:a16="http://schemas.microsoft.com/office/drawing/2014/main" val="3205159389"/>
                    </a:ext>
                  </a:extLst>
                </a:gridCol>
                <a:gridCol w="3578517">
                  <a:extLst>
                    <a:ext uri="{9D8B030D-6E8A-4147-A177-3AD203B41FA5}">
                      <a16:colId xmlns:a16="http://schemas.microsoft.com/office/drawing/2014/main" val="1785849134"/>
                    </a:ext>
                  </a:extLst>
                </a:gridCol>
                <a:gridCol w="3013178">
                  <a:extLst>
                    <a:ext uri="{9D8B030D-6E8A-4147-A177-3AD203B41FA5}">
                      <a16:colId xmlns:a16="http://schemas.microsoft.com/office/drawing/2014/main" val="273886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Explanation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1-6s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continues to grow.</a:t>
                      </a:r>
                    </a:p>
                    <a:p>
                      <a:r>
                        <a:rPr lang="en-US" altLang="zh-CN" dirty="0"/>
                        <a:t>Active list remains.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program access every page only once.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7-9s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grows more slowly.</a:t>
                      </a:r>
                    </a:p>
                    <a:p>
                      <a:r>
                        <a:rPr lang="en-US" altLang="zh-CN" dirty="0"/>
                        <a:t>Active list begins to grow.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 replacement procedures are started.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9-11s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grows, while active list shrinks.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pages are aged in the replacement algorithm.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11-12s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drops dramatically.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processes, including the test program, are killed.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97478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3CC18-0334-4771-BEE1-7F1CD53A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4FCAE-99D3-44FC-B499-5C2F6A55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3D796-0484-4E56-8E0B-B3BD48C5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0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59897-72E5-446B-8ECA-2F5B787E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Threshold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7A17024-4791-4C70-9591-E15C9ABA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776" y="1915249"/>
            <a:ext cx="6480168" cy="390617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A1000-C76A-415A-8F2E-E1CA8C38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C1D03-C2C9-47C7-859B-DE312475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E49A6-B750-4A1D-8CE2-F07BAC4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7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DD6A-BDEF-455C-87F5-F08A519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Threshold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F5A9E4-B5AA-4A7A-8290-24E325175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266" y="1904611"/>
            <a:ext cx="6479918" cy="390602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6E631-3F1D-49EF-A498-4A783364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29731-9EA9-48A6-819C-44059B78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986A9-9E9E-484A-B9E7-B2B7032C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24E57-381B-4273-AF46-D6CA7C0D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AFBC6-9AF5-45DA-9BEC-965B1974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Study of the Original Algorithm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Changing to an LFU-Based Algorithm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Test 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283DE-7A0A-45D2-A18A-5F90160F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479D-93C0-4BC3-9EFF-C7F9791CB645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15EC1-081F-4D97-9A10-0703682F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29765-21D5-4180-BEC3-8220CEB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9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D13D-36FF-474E-BE7B-2733BFE0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Maximum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BC4BB-6783-47CA-A722-C21C8F5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7A87-C8D0-4934-87B4-067A9D1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0DF41-5D26-417E-97CF-0BC54CB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3A9A556-AFA5-48D1-AF68-C9AE4A955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582" y="1892746"/>
            <a:ext cx="6519286" cy="3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8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AED9-FF8B-4984-8133-117B62D0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Maximum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C5A3712-0230-4295-80AA-F71A1C341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84" y="1887804"/>
            <a:ext cx="6535682" cy="393964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5B279-D8C0-44D8-B0DD-A7042A3E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C59D2-9641-419C-A7B3-78D0883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D5E1E-42E6-467D-A13A-E8816170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9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49847-597A-4753-96A4-41D13DB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934B9-7E01-4CD0-8B39-8CC488C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smaller the threshold, the larger the active list.</a:t>
            </a:r>
          </a:p>
          <a:p>
            <a:r>
              <a:rPr lang="en-US" altLang="zh-CN" dirty="0"/>
              <a:t>The higher the maximum, the larger the active list.</a:t>
            </a:r>
          </a:p>
          <a:p>
            <a:r>
              <a:rPr lang="en-US" altLang="zh-CN" dirty="0"/>
              <a:t>The size of active list varies more greatly in the new algorithm, compared with the original.</a:t>
            </a:r>
          </a:p>
          <a:p>
            <a:r>
              <a:rPr lang="en-US" altLang="zh-CN" dirty="0"/>
              <a:t>The parameters seem to have little impact on the size of inactive list.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E6C2C-2AA1-4B64-B798-EC9A7FB6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C6D65-807D-458E-A696-19899B78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3C1A4-5D91-470B-B515-89834900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86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A4AB-6609-4D55-8606-BFE6BADC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Choice of Parameters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8CED147-8F31-4420-A20A-C2912E319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440530"/>
              </p:ext>
            </p:extLst>
          </p:nvPr>
        </p:nvGraphicFramePr>
        <p:xfrm>
          <a:off x="822325" y="1846263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926">
                  <a:extLst>
                    <a:ext uri="{9D8B030D-6E8A-4147-A177-3AD203B41FA5}">
                      <a16:colId xmlns:a16="http://schemas.microsoft.com/office/drawing/2014/main" val="3907413957"/>
                    </a:ext>
                  </a:extLst>
                </a:gridCol>
                <a:gridCol w="2252937">
                  <a:extLst>
                    <a:ext uri="{9D8B030D-6E8A-4147-A177-3AD203B41FA5}">
                      <a16:colId xmlns:a16="http://schemas.microsoft.com/office/drawing/2014/main" val="376594372"/>
                    </a:ext>
                  </a:extLst>
                </a:gridCol>
                <a:gridCol w="2252937">
                  <a:extLst>
                    <a:ext uri="{9D8B030D-6E8A-4147-A177-3AD203B41FA5}">
                      <a16:colId xmlns:a16="http://schemas.microsoft.com/office/drawing/2014/main" val="295390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Criterion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Maximum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3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Similar to the 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1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Smaller active list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 or higher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Threshold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5353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F5BFA-C5DB-40AC-892B-CFCA7262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6E481-B4EF-4674-9CA4-FF233A7C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E9164-0F26-4D19-9BF0-666ECB2C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0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6457-98C5-4B59-A850-6ED6A203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7979E-69A5-4869-883F-1232EBD5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Understanding the Linux Kernel. Daniel Bovet and Marco Cesati. O'Reilly Media.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41E01-9484-42A5-B46E-ED878374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898E3-6A20-44F4-A9BF-5CBAB0A1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4CC97-7814-46D6-A142-6B2A6CC4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9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BC6194E-44C0-4328-BCDB-8439BD2A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F7946D1-8A7F-4006-AE28-16C777254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BE78E-11F5-4AA5-859D-7E144672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5D3ED-9DEE-474C-8DF8-F5104E36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C075B-468C-4F89-B039-34D96AE4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7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E27319-DD6C-4218-9DB4-E906379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of the Original Algorithm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A20F201-3FFA-4388-80A1-3FE44F8A9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6867B76-279A-41E4-9DA8-4DAEAC39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788-966E-4678-82EF-D7BCD44F7B05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8242AC7-5BA7-4BF6-9A0B-BAE08D03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61D872B-506D-4A84-B394-6C22B4AF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4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50ABCE6-9E05-4EE1-975E-35C5ADA5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ECC102EE-5455-4237-9E21-0BE7845F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C6-F2C2-4AB5-A395-5C9CE18441C7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FF20A53-D550-47C1-BE53-8355B38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04B9766-3ECC-4DD5-881E-8E5466A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2A90EE8-A09D-4891-9FF5-38FE1252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Reclaim ‘unused’ pages only.</a:t>
            </a:r>
          </a:p>
          <a:p>
            <a:r>
              <a:rPr lang="en-US" altLang="zh-CN" dirty="0"/>
              <a:t>Associate a counter storing the age of the page with each page in RAM.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3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9BFA7-D090-474C-A36F-CA22177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Diagram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D3FA3-38DB-479D-99D8-74EA8A2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30D87-667B-4B87-B697-7B85F6B4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C97AC-ECAC-429C-8CE9-CB09E6A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A1AB432-80EC-4DDA-BD13-49017B352667}"/>
              </a:ext>
            </a:extLst>
          </p:cNvPr>
          <p:cNvGrpSpPr/>
          <p:nvPr/>
        </p:nvGrpSpPr>
        <p:grpSpPr>
          <a:xfrm>
            <a:off x="1230460" y="2259652"/>
            <a:ext cx="6728800" cy="2470528"/>
            <a:chOff x="929228" y="2258813"/>
            <a:chExt cx="6728800" cy="247052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D69A90B-5DA2-4841-9B8E-C7D4549E5915}"/>
                </a:ext>
              </a:extLst>
            </p:cNvPr>
            <p:cNvSpPr/>
            <p:nvPr/>
          </p:nvSpPr>
          <p:spPr>
            <a:xfrm>
              <a:off x="1341743" y="2258813"/>
              <a:ext cx="2670841" cy="97371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0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D528654-2701-40A1-AF63-3D4187B7DFF5}"/>
                </a:ext>
              </a:extLst>
            </p:cNvPr>
            <p:cNvSpPr/>
            <p:nvPr/>
          </p:nvSpPr>
          <p:spPr>
            <a:xfrm>
              <a:off x="4572000" y="2258813"/>
              <a:ext cx="2670841" cy="9737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1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8B8C36B-6D67-43F6-97B2-628918170927}"/>
                </a:ext>
              </a:extLst>
            </p:cNvPr>
            <p:cNvSpPr/>
            <p:nvPr/>
          </p:nvSpPr>
          <p:spPr>
            <a:xfrm>
              <a:off x="1341743" y="3755628"/>
              <a:ext cx="2670841" cy="97371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0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4172D61-EF5E-4C19-98FF-88CBA7B5985D}"/>
                </a:ext>
              </a:extLst>
            </p:cNvPr>
            <p:cNvSpPr/>
            <p:nvPr/>
          </p:nvSpPr>
          <p:spPr>
            <a:xfrm>
              <a:off x="4572000" y="3755628"/>
              <a:ext cx="2670841" cy="9737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1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86AA11DD-0028-43A3-B3BC-313F95246F41}"/>
                </a:ext>
              </a:extLst>
            </p:cNvPr>
            <p:cNvSpPr/>
            <p:nvPr/>
          </p:nvSpPr>
          <p:spPr>
            <a:xfrm>
              <a:off x="2189617" y="3234583"/>
              <a:ext cx="177937" cy="52310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上 39">
              <a:extLst>
                <a:ext uri="{FF2B5EF4-FFF2-40B4-BE49-F238E27FC236}">
                  <a16:creationId xmlns:a16="http://schemas.microsoft.com/office/drawing/2014/main" id="{C4FD1270-A843-4F19-ABEF-8928F5555DFF}"/>
                </a:ext>
              </a:extLst>
            </p:cNvPr>
            <p:cNvSpPr/>
            <p:nvPr/>
          </p:nvSpPr>
          <p:spPr>
            <a:xfrm rot="10800000">
              <a:off x="3135699" y="3230876"/>
              <a:ext cx="177937" cy="52310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85EC10F6-6364-4790-9EE9-994880951D7C}"/>
                </a:ext>
              </a:extLst>
            </p:cNvPr>
            <p:cNvSpPr/>
            <p:nvPr/>
          </p:nvSpPr>
          <p:spPr>
            <a:xfrm>
              <a:off x="5346691" y="3234583"/>
              <a:ext cx="177937" cy="52310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上 41">
              <a:extLst>
                <a:ext uri="{FF2B5EF4-FFF2-40B4-BE49-F238E27FC236}">
                  <a16:creationId xmlns:a16="http://schemas.microsoft.com/office/drawing/2014/main" id="{CEA68B67-565C-44AB-A642-4F38A8DECB83}"/>
                </a:ext>
              </a:extLst>
            </p:cNvPr>
            <p:cNvSpPr/>
            <p:nvPr/>
          </p:nvSpPr>
          <p:spPr>
            <a:xfrm rot="10800000">
              <a:off x="6292773" y="3230876"/>
              <a:ext cx="177937" cy="52310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上 42">
              <a:extLst>
                <a:ext uri="{FF2B5EF4-FFF2-40B4-BE49-F238E27FC236}">
                  <a16:creationId xmlns:a16="http://schemas.microsoft.com/office/drawing/2014/main" id="{D257709F-E887-4F8C-98FA-4A399FEDFE52}"/>
                </a:ext>
              </a:extLst>
            </p:cNvPr>
            <p:cNvSpPr/>
            <p:nvPr/>
          </p:nvSpPr>
          <p:spPr>
            <a:xfrm rot="2850395">
              <a:off x="4138762" y="2953683"/>
              <a:ext cx="150400" cy="9503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上 43">
              <a:extLst>
                <a:ext uri="{FF2B5EF4-FFF2-40B4-BE49-F238E27FC236}">
                  <a16:creationId xmlns:a16="http://schemas.microsoft.com/office/drawing/2014/main" id="{28D33154-03CA-462C-B7FD-4CEFD752A03A}"/>
                </a:ext>
              </a:extLst>
            </p:cNvPr>
            <p:cNvSpPr/>
            <p:nvPr/>
          </p:nvSpPr>
          <p:spPr>
            <a:xfrm rot="13500000">
              <a:off x="4305420" y="3105131"/>
              <a:ext cx="155662" cy="998145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弧形 44">
              <a:extLst>
                <a:ext uri="{FF2B5EF4-FFF2-40B4-BE49-F238E27FC236}">
                  <a16:creationId xmlns:a16="http://schemas.microsoft.com/office/drawing/2014/main" id="{F87ED0DA-012E-48FA-9F27-BB8E126F87C9}"/>
                </a:ext>
              </a:extLst>
            </p:cNvPr>
            <p:cNvSpPr/>
            <p:nvPr/>
          </p:nvSpPr>
          <p:spPr>
            <a:xfrm>
              <a:off x="7242841" y="3939334"/>
              <a:ext cx="415187" cy="696921"/>
            </a:xfrm>
            <a:prstGeom prst="curvedLeftArrow">
              <a:avLst>
                <a:gd name="adj1" fmla="val 17742"/>
                <a:gd name="adj2" fmla="val 50000"/>
                <a:gd name="adj3" fmla="val 25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箭头: 左弧形 45">
              <a:extLst>
                <a:ext uri="{FF2B5EF4-FFF2-40B4-BE49-F238E27FC236}">
                  <a16:creationId xmlns:a16="http://schemas.microsoft.com/office/drawing/2014/main" id="{BD18789C-4CF6-4821-8544-FA458C6F33E9}"/>
                </a:ext>
              </a:extLst>
            </p:cNvPr>
            <p:cNvSpPr/>
            <p:nvPr/>
          </p:nvSpPr>
          <p:spPr>
            <a:xfrm>
              <a:off x="929228" y="2456523"/>
              <a:ext cx="412515" cy="691979"/>
            </a:xfrm>
            <a:prstGeom prst="curvedRightArrow">
              <a:avLst>
                <a:gd name="adj1" fmla="val 20129"/>
                <a:gd name="adj2" fmla="val 50000"/>
                <a:gd name="adj3" fmla="val 25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E22AFFF-0DBE-4086-8F55-73956B22A4C1}"/>
              </a:ext>
            </a:extLst>
          </p:cNvPr>
          <p:cNvGrpSpPr/>
          <p:nvPr/>
        </p:nvGrpSpPr>
        <p:grpSpPr>
          <a:xfrm>
            <a:off x="1230460" y="5120640"/>
            <a:ext cx="7001419" cy="849052"/>
            <a:chOff x="929228" y="5139882"/>
            <a:chExt cx="7001419" cy="84905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BE523A2-3C5D-48E4-9DD6-897526014170}"/>
                </a:ext>
              </a:extLst>
            </p:cNvPr>
            <p:cNvGrpSpPr/>
            <p:nvPr/>
          </p:nvGrpSpPr>
          <p:grpSpPr>
            <a:xfrm>
              <a:off x="4467379" y="5139882"/>
              <a:ext cx="3083356" cy="369332"/>
              <a:chOff x="929228" y="5145295"/>
              <a:chExt cx="3083356" cy="369332"/>
            </a:xfrm>
          </p:grpSpPr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67814CDC-88E9-4F17-A6E2-EFDF1467DF9D}"/>
                  </a:ext>
                </a:extLst>
              </p:cNvPr>
              <p:cNvSpPr/>
              <p:nvPr/>
            </p:nvSpPr>
            <p:spPr>
              <a:xfrm>
                <a:off x="929228" y="5179952"/>
                <a:ext cx="499213" cy="296563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CB3080A-FB4E-4A1B-9D91-BCD55D530697}"/>
                  </a:ext>
                </a:extLst>
              </p:cNvPr>
              <p:cNvSpPr txBox="1"/>
              <p:nvPr/>
            </p:nvSpPr>
            <p:spPr>
              <a:xfrm>
                <a:off x="1548448" y="5145295"/>
                <a:ext cx="2464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mark_page_accessed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12005E6C-2709-48BF-8890-FC09D3816A02}"/>
                </a:ext>
              </a:extLst>
            </p:cNvPr>
            <p:cNvSpPr/>
            <p:nvPr/>
          </p:nvSpPr>
          <p:spPr>
            <a:xfrm>
              <a:off x="4467379" y="5654259"/>
              <a:ext cx="499213" cy="29656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41D8BA9-7C6D-4A44-958A-81F2B7D81C15}"/>
                </a:ext>
              </a:extLst>
            </p:cNvPr>
            <p:cNvSpPr txBox="1"/>
            <p:nvPr/>
          </p:nvSpPr>
          <p:spPr>
            <a:xfrm>
              <a:off x="5086599" y="5619602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page_check_references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AC324043-3B00-45E3-A8D0-4454456CE222}"/>
                </a:ext>
              </a:extLst>
            </p:cNvPr>
            <p:cNvSpPr/>
            <p:nvPr/>
          </p:nvSpPr>
          <p:spPr>
            <a:xfrm>
              <a:off x="929228" y="5654258"/>
              <a:ext cx="499213" cy="29656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C85FB06-CD37-4AA6-992A-DB47C8669C1C}"/>
                </a:ext>
              </a:extLst>
            </p:cNvPr>
            <p:cNvSpPr txBox="1"/>
            <p:nvPr/>
          </p:nvSpPr>
          <p:spPr>
            <a:xfrm>
              <a:off x="1548448" y="5619601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shrink_active_list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86E665B-30C0-4A00-9A9F-36B992468462}"/>
                </a:ext>
              </a:extLst>
            </p:cNvPr>
            <p:cNvGrpSpPr/>
            <p:nvPr/>
          </p:nvGrpSpPr>
          <p:grpSpPr>
            <a:xfrm>
              <a:off x="929228" y="5141610"/>
              <a:ext cx="2450170" cy="369332"/>
              <a:chOff x="4467379" y="5141610"/>
              <a:chExt cx="2450170" cy="369332"/>
            </a:xfrm>
          </p:grpSpPr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4BC3DD96-C5A4-46D4-87D9-400C499DCA2F}"/>
                  </a:ext>
                </a:extLst>
              </p:cNvPr>
              <p:cNvSpPr/>
              <p:nvPr/>
            </p:nvSpPr>
            <p:spPr>
              <a:xfrm>
                <a:off x="4467379" y="5176267"/>
                <a:ext cx="499213" cy="296563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4D8FCC6-581C-4AE0-B190-C3996494067E}"/>
                  </a:ext>
                </a:extLst>
              </p:cNvPr>
              <p:cNvSpPr txBox="1"/>
              <p:nvPr/>
            </p:nvSpPr>
            <p:spPr>
              <a:xfrm>
                <a:off x="5086599" y="5141610"/>
                <a:ext cx="1830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activate_page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82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86C65AB-609E-46C6-83AC-61580895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 of Reclaiming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1F85A5B-F161-44A0-932F-D8ACC169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Low on memory</a:t>
            </a:r>
            <a:r>
              <a:rPr lang="en-US" altLang="zh-CN" dirty="0"/>
              <a:t>: The kernel has difficulty allocating new pages.</a:t>
            </a:r>
          </a:p>
          <a:p>
            <a:r>
              <a:rPr lang="en-US" altLang="zh-CN" b="1" dirty="0"/>
              <a:t>Periodic</a:t>
            </a:r>
            <a:r>
              <a:rPr lang="en-US" altLang="zh-CN" dirty="0"/>
              <a:t>: Kernel threads are invoked periodically to check whether free pages are above a certain threshold.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9DAC4-436A-47FE-8A39-01DD8AA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CB075-302E-4D33-9BAD-F4BEA9DE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94988-667A-4DE4-BA85-3840E5B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D5707-65C0-4601-B588-6C0CA16B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EB07D-B982-42E4-95AB-36764316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4EC2C-1A88-4FFC-B5CC-FBB87A50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BFBF79-4647-4A39-AC66-7297F790DDDA}"/>
              </a:ext>
            </a:extLst>
          </p:cNvPr>
          <p:cNvSpPr txBox="1"/>
          <p:nvPr/>
        </p:nvSpPr>
        <p:spPr>
          <a:xfrm>
            <a:off x="963827" y="390474"/>
            <a:ext cx="3405099" cy="36355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Bahnschrift" panose="020B0502040204020203" pitchFamily="34" charset="0"/>
              </a:rPr>
              <a:t>LOW ON MEMORY RECLAIMING</a:t>
            </a:r>
            <a:endParaRPr lang="zh-CN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F7151-587D-4B98-A7F4-043F1B369480}"/>
              </a:ext>
            </a:extLst>
          </p:cNvPr>
          <p:cNvSpPr txBox="1"/>
          <p:nvPr/>
        </p:nvSpPr>
        <p:spPr>
          <a:xfrm>
            <a:off x="4838083" y="390474"/>
            <a:ext cx="2584362" cy="36355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Bahnschrift" panose="020B0502040204020203" pitchFamily="34" charset="0"/>
              </a:rPr>
              <a:t>PERIODIC RECLAIMING</a:t>
            </a:r>
            <a:endParaRPr lang="zh-CN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8DF2E4-B99C-4DF1-B596-05B28FAFA315}"/>
              </a:ext>
            </a:extLst>
          </p:cNvPr>
          <p:cNvSpPr/>
          <p:nvPr/>
        </p:nvSpPr>
        <p:spPr>
          <a:xfrm>
            <a:off x="1681307" y="929752"/>
            <a:ext cx="2150076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try_to_free_pages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4C776C1-44ED-4161-88AD-0041848A0D05}"/>
              </a:ext>
            </a:extLst>
          </p:cNvPr>
          <p:cNvSpPr/>
          <p:nvPr/>
        </p:nvSpPr>
        <p:spPr>
          <a:xfrm>
            <a:off x="5730387" y="929752"/>
            <a:ext cx="979692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kswapd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9B3653D-F1F7-4E8E-BB11-9DA18201BFC3}"/>
              </a:ext>
            </a:extLst>
          </p:cNvPr>
          <p:cNvSpPr/>
          <p:nvPr/>
        </p:nvSpPr>
        <p:spPr>
          <a:xfrm>
            <a:off x="1960464" y="1508203"/>
            <a:ext cx="160164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shrink_zones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FF63336-26E0-46CA-9C7D-3FAC677EA029}"/>
              </a:ext>
            </a:extLst>
          </p:cNvPr>
          <p:cNvSpPr/>
          <p:nvPr/>
        </p:nvSpPr>
        <p:spPr>
          <a:xfrm>
            <a:off x="5365749" y="1508203"/>
            <a:ext cx="170896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balance_pgdat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847EE84-515D-4104-A9D0-586DC39ACE2C}"/>
              </a:ext>
            </a:extLst>
          </p:cNvPr>
          <p:cNvSpPr/>
          <p:nvPr/>
        </p:nvSpPr>
        <p:spPr>
          <a:xfrm>
            <a:off x="3572130" y="2086653"/>
            <a:ext cx="1567525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shrink_zone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5D830C-838E-4D6C-86A4-8434DF1B41D5}"/>
              </a:ext>
            </a:extLst>
          </p:cNvPr>
          <p:cNvSpPr/>
          <p:nvPr/>
        </p:nvSpPr>
        <p:spPr>
          <a:xfrm>
            <a:off x="2981397" y="2665104"/>
            <a:ext cx="274899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shrink_mem_cgroup_zone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85D30FA-C31F-4650-97E7-4F48849725A7}"/>
              </a:ext>
            </a:extLst>
          </p:cNvPr>
          <p:cNvSpPr/>
          <p:nvPr/>
        </p:nvSpPr>
        <p:spPr>
          <a:xfrm>
            <a:off x="3572129" y="3243556"/>
            <a:ext cx="1567526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1EF180-A7E7-4298-B6CF-8E43BD3E5191}"/>
              </a:ext>
            </a:extLst>
          </p:cNvPr>
          <p:cNvSpPr/>
          <p:nvPr/>
        </p:nvSpPr>
        <p:spPr>
          <a:xfrm>
            <a:off x="1597547" y="3822006"/>
            <a:ext cx="229336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shrink_active_list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B66CB88-5081-4642-AEC6-47E133BD0D9A}"/>
              </a:ext>
            </a:extLst>
          </p:cNvPr>
          <p:cNvSpPr/>
          <p:nvPr/>
        </p:nvSpPr>
        <p:spPr>
          <a:xfrm>
            <a:off x="4928052" y="3822006"/>
            <a:ext cx="2584362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shrink_inactive_list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71FC54F-0FE2-43A0-A3B6-D59CFD69B36E}"/>
              </a:ext>
            </a:extLst>
          </p:cNvPr>
          <p:cNvSpPr/>
          <p:nvPr/>
        </p:nvSpPr>
        <p:spPr>
          <a:xfrm>
            <a:off x="5163808" y="4400457"/>
            <a:ext cx="211285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shrink_page_list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AE4C8EF-8513-4AFA-A3F8-27C885AD1D39}"/>
              </a:ext>
            </a:extLst>
          </p:cNvPr>
          <p:cNvSpPr/>
          <p:nvPr/>
        </p:nvSpPr>
        <p:spPr>
          <a:xfrm>
            <a:off x="4903899" y="4983346"/>
            <a:ext cx="263266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page_check_references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4A8D42A-1D00-451B-8243-9F2F58BFE649}"/>
              </a:ext>
            </a:extLst>
          </p:cNvPr>
          <p:cNvSpPr/>
          <p:nvPr/>
        </p:nvSpPr>
        <p:spPr>
          <a:xfrm>
            <a:off x="3346035" y="5566235"/>
            <a:ext cx="2019714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page_referenced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E7501C-3F6D-4B5B-BEE4-A054644749E6}"/>
              </a:ext>
            </a:extLst>
          </p:cNvPr>
          <p:cNvCxnSpPr/>
          <p:nvPr/>
        </p:nvCxnSpPr>
        <p:spPr>
          <a:xfrm>
            <a:off x="2756345" y="1302725"/>
            <a:ext cx="4943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D2DF6B-4AC1-4EAD-A3F3-73830086BCC6}"/>
              </a:ext>
            </a:extLst>
          </p:cNvPr>
          <p:cNvCxnSpPr>
            <a:cxnSpLocks/>
          </p:cNvCxnSpPr>
          <p:nvPr/>
        </p:nvCxnSpPr>
        <p:spPr>
          <a:xfrm flipH="1">
            <a:off x="4355892" y="2459626"/>
            <a:ext cx="1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F2A5B9-231E-41C8-BCDE-64BB5A8B7AD1}"/>
              </a:ext>
            </a:extLst>
          </p:cNvPr>
          <p:cNvCxnSpPr>
            <a:cxnSpLocks/>
          </p:cNvCxnSpPr>
          <p:nvPr/>
        </p:nvCxnSpPr>
        <p:spPr>
          <a:xfrm>
            <a:off x="6220233" y="1302725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BBC64D2-323B-463C-BFB2-4F5C893591A5}"/>
              </a:ext>
            </a:extLst>
          </p:cNvPr>
          <p:cNvCxnSpPr>
            <a:cxnSpLocks/>
          </p:cNvCxnSpPr>
          <p:nvPr/>
        </p:nvCxnSpPr>
        <p:spPr>
          <a:xfrm>
            <a:off x="4355892" y="3038077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C786C9-CBEB-4222-8608-ED22B90EC096}"/>
              </a:ext>
            </a:extLst>
          </p:cNvPr>
          <p:cNvCxnSpPr>
            <a:cxnSpLocks/>
          </p:cNvCxnSpPr>
          <p:nvPr/>
        </p:nvCxnSpPr>
        <p:spPr>
          <a:xfrm>
            <a:off x="6220233" y="4194979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488178F-4B7B-4A90-B099-F69C497340AB}"/>
              </a:ext>
            </a:extLst>
          </p:cNvPr>
          <p:cNvCxnSpPr>
            <a:cxnSpLocks/>
          </p:cNvCxnSpPr>
          <p:nvPr/>
        </p:nvCxnSpPr>
        <p:spPr>
          <a:xfrm>
            <a:off x="6220233" y="4773430"/>
            <a:ext cx="0" cy="2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CD97E6B-3215-453F-AA44-AEC6568D54AB}"/>
              </a:ext>
            </a:extLst>
          </p:cNvPr>
          <p:cNvCxnSpPr/>
          <p:nvPr/>
        </p:nvCxnSpPr>
        <p:spPr>
          <a:xfrm rot="16200000" flipH="1">
            <a:off x="2970726" y="1671737"/>
            <a:ext cx="391964" cy="810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993057A-94CE-4027-8662-8B5C453EA34B}"/>
              </a:ext>
            </a:extLst>
          </p:cNvPr>
          <p:cNvCxnSpPr>
            <a:cxnSpLocks/>
          </p:cNvCxnSpPr>
          <p:nvPr/>
        </p:nvCxnSpPr>
        <p:spPr>
          <a:xfrm rot="5400000">
            <a:off x="5483961" y="1536869"/>
            <a:ext cx="391964" cy="1080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0EF63EA-421A-48B1-B8CF-057E4C6313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4227" y="3430042"/>
            <a:ext cx="827902" cy="3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FE80CA0-4910-4D7A-BAD4-F4DECAD1C122}"/>
              </a:ext>
            </a:extLst>
          </p:cNvPr>
          <p:cNvCxnSpPr>
            <a:cxnSpLocks/>
          </p:cNvCxnSpPr>
          <p:nvPr/>
        </p:nvCxnSpPr>
        <p:spPr>
          <a:xfrm>
            <a:off x="5139655" y="3430042"/>
            <a:ext cx="1080578" cy="3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3B1D44A-F166-4877-8B76-977B16C8AF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6259" y="4672946"/>
            <a:ext cx="1557742" cy="601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775C0E6-7630-4FFF-9109-079D61129F7E}"/>
              </a:ext>
            </a:extLst>
          </p:cNvPr>
          <p:cNvCxnSpPr>
            <a:cxnSpLocks/>
          </p:cNvCxnSpPr>
          <p:nvPr/>
        </p:nvCxnSpPr>
        <p:spPr>
          <a:xfrm rot="5400000">
            <a:off x="5594790" y="5127277"/>
            <a:ext cx="396403" cy="854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18899EF-B380-4C9C-8A11-A88951A9AC35}"/>
              </a:ext>
            </a:extLst>
          </p:cNvPr>
          <p:cNvCxnSpPr/>
          <p:nvPr/>
        </p:nvCxnSpPr>
        <p:spPr>
          <a:xfrm rot="10800000" flipV="1">
            <a:off x="1597547" y="2851590"/>
            <a:ext cx="1383850" cy="1156901"/>
          </a:xfrm>
          <a:prstGeom prst="bentConnector3">
            <a:avLst>
              <a:gd name="adj1" fmla="val 126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9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336BD-3886-46C8-85B1-68182541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Memory-Related Structs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6102EAD-1B61-4713-9A95-FB70251E1C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/>
              <a:t>NUMA</a:t>
            </a:r>
            <a:r>
              <a:rPr lang="en-US" altLang="zh-CN" dirty="0"/>
              <a:t>: The time required to access different memory locations is different.</a:t>
            </a:r>
          </a:p>
          <a:p>
            <a:pPr>
              <a:lnSpc>
                <a:spcPct val="100000"/>
              </a:lnSpc>
            </a:pPr>
            <a:r>
              <a:rPr lang="en-US" altLang="zh-CN" b="1" dirty="0"/>
              <a:t>Memory Zone</a:t>
            </a:r>
            <a:r>
              <a:rPr lang="en-US" altLang="zh-CN" dirty="0"/>
              <a:t>: Accounting for hardware constraints of the type of data stored in pages.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E43A-DF21-4DB2-AF2D-87EDE0FB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71124-ECFE-40A6-AC75-D1BD4509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B79AD-A5A2-42EE-98F9-70E7A4F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0DF9B4-C2A2-48FF-ACD7-3C0F31DE685B}"/>
              </a:ext>
            </a:extLst>
          </p:cNvPr>
          <p:cNvGrpSpPr/>
          <p:nvPr/>
        </p:nvGrpSpPr>
        <p:grpSpPr>
          <a:xfrm>
            <a:off x="5881671" y="2099313"/>
            <a:ext cx="2035682" cy="3307657"/>
            <a:chOff x="5536894" y="2277250"/>
            <a:chExt cx="2035682" cy="330765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8DBBB51-4C4A-404B-9844-CE7541AA1A11}"/>
                </a:ext>
              </a:extLst>
            </p:cNvPr>
            <p:cNvSpPr/>
            <p:nvPr/>
          </p:nvSpPr>
          <p:spPr>
            <a:xfrm>
              <a:off x="5768846" y="3224931"/>
              <a:ext cx="1571780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NUMA Node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D6A3346-C5CE-4AA4-BD13-D54E6D8B155D}"/>
                </a:ext>
              </a:extLst>
            </p:cNvPr>
            <p:cNvSpPr/>
            <p:nvPr/>
          </p:nvSpPr>
          <p:spPr>
            <a:xfrm>
              <a:off x="6110248" y="4172612"/>
              <a:ext cx="888975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Zone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3D4C118-CABF-41E6-B577-1823C7C23B09}"/>
                </a:ext>
              </a:extLst>
            </p:cNvPr>
            <p:cNvSpPr/>
            <p:nvPr/>
          </p:nvSpPr>
          <p:spPr>
            <a:xfrm>
              <a:off x="5536894" y="5120293"/>
              <a:ext cx="2035682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Page Descriptor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A4526D7-E1B5-49B0-A61C-B9AB93BD5EA9}"/>
                </a:ext>
              </a:extLst>
            </p:cNvPr>
            <p:cNvSpPr/>
            <p:nvPr/>
          </p:nvSpPr>
          <p:spPr>
            <a:xfrm>
              <a:off x="5949198" y="2277250"/>
              <a:ext cx="1211074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Memory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E46DFFE-F8EA-4C6D-8370-4042DDF5A9E1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>
            <a:xfrm>
              <a:off x="6554735" y="2741864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ABD7EC8-C97F-46E0-965A-CEE117535D12}"/>
                </a:ext>
              </a:extLst>
            </p:cNvPr>
            <p:cNvCxnSpPr/>
            <p:nvPr/>
          </p:nvCxnSpPr>
          <p:spPr>
            <a:xfrm>
              <a:off x="6554734" y="3689545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3A86A0C-29FD-4D9B-A1EA-7229B53168AF}"/>
                </a:ext>
              </a:extLst>
            </p:cNvPr>
            <p:cNvCxnSpPr/>
            <p:nvPr/>
          </p:nvCxnSpPr>
          <p:spPr>
            <a:xfrm>
              <a:off x="6554733" y="4637226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5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7DA6B27-A31C-49A3-998F-46654B95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to an LFU-Based Algorithm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B254E2-9276-4FAB-A224-3E0E3DFF2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AFF2-43C5-4036-A4F6-4FE193AA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6/17/2019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D3E0D-A2B3-4691-906A-C7060A65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7B92B-3651-4DE7-8B3B-437FF0C3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33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自定义 3">
      <a:majorFont>
        <a:latin typeface="Bahnschrift Bold"/>
        <a:ea typeface="微软雅黑 Bold"/>
        <a:cs typeface=""/>
      </a:majorFont>
      <a:minorFont>
        <a:latin typeface="Bahnschrift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821</Words>
  <Application>Microsoft Office PowerPoint</Application>
  <PresentationFormat>全屏显示(4:3)</PresentationFormat>
  <Paragraphs>196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Bahnschrift</vt:lpstr>
      <vt:lpstr>Bahnschrift Bold</vt:lpstr>
      <vt:lpstr>Calibri</vt:lpstr>
      <vt:lpstr>Consolas</vt:lpstr>
      <vt:lpstr>Wingdings</vt:lpstr>
      <vt:lpstr>回顾</vt:lpstr>
      <vt:lpstr>Changing Linux Page Replacement Algorithm</vt:lpstr>
      <vt:lpstr>Overview</vt:lpstr>
      <vt:lpstr>Study of the Original Algorithm</vt:lpstr>
      <vt:lpstr>Basic Ideas</vt:lpstr>
      <vt:lpstr>State Diagram</vt:lpstr>
      <vt:lpstr>Condition of Reclaiming</vt:lpstr>
      <vt:lpstr>PowerPoint 演示文稿</vt:lpstr>
      <vt:lpstr>Memory-Related Structs</vt:lpstr>
      <vt:lpstr>Changing to an LFU-Based Algorithm</vt:lpstr>
      <vt:lpstr>Scope of Work</vt:lpstr>
      <vt:lpstr>Comparison of Two Algorithms</vt:lpstr>
      <vt:lpstr>Parameters</vt:lpstr>
      <vt:lpstr>Test Results</vt:lpstr>
      <vt:lpstr>Test the Algorithm</vt:lpstr>
      <vt:lpstr>Notice</vt:lpstr>
      <vt:lpstr>Variation Trend</vt:lpstr>
      <vt:lpstr>Variation Trend</vt:lpstr>
      <vt:lpstr>The Impact of Threshold</vt:lpstr>
      <vt:lpstr>The Impact of Threshold</vt:lpstr>
      <vt:lpstr>The Impact of Maximum</vt:lpstr>
      <vt:lpstr>The Impact of Maximum</vt:lpstr>
      <vt:lpstr>Observation</vt:lpstr>
      <vt:lpstr>Choice of Parameters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Linux Page Replacement Algorithm</dc:title>
  <dc:creator>王 梓涵</dc:creator>
  <cp:lastModifiedBy>王 梓涵</cp:lastModifiedBy>
  <cp:revision>94</cp:revision>
  <dcterms:created xsi:type="dcterms:W3CDTF">2019-06-15T08:17:40Z</dcterms:created>
  <dcterms:modified xsi:type="dcterms:W3CDTF">2019-06-17T07:01:06Z</dcterms:modified>
</cp:coreProperties>
</file>