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701021aadbc647c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6" r:id="rId5"/>
    <p:sldId id="264" r:id="rId6"/>
    <p:sldId id="258" r:id="rId7"/>
    <p:sldId id="259" r:id="rId8"/>
    <p:sldId id="263" r:id="rId9"/>
    <p:sldId id="262" r:id="rId10"/>
    <p:sldId id="260" r:id="rId11"/>
    <p:sldId id="267" r:id="rId12"/>
    <p:sldId id="261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2" y="5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B9B3-FE70-4E20-850B-8AB1FB446F1F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C5C3-480C-47F9-968C-E1684DD55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6340-8EB9-4A3D-AA11-E256E7D7ACE6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FA9-AF0D-4655-965A-80EE8E0D79F6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8EC2-2460-4E6F-8FB1-00873292D13D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A1E-72B0-4222-8F01-6EAC85886A21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3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7738-16F3-445B-8B82-C653ADD53F89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228E-CB84-4F71-B36F-D42D2F41FD07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12BA-CA2E-4A0C-8E50-9728B4F935FE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D175-A904-43E7-8E97-64A5CD9B4D7E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E825-892E-4E83-9D5D-5A495B1CA0ED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AF47-9FDC-4E45-8061-594EC938B367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4E09-1343-4149-BC86-8D8AF8501EA6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888E-627C-4079-818D-D49D03631AF1}" type="datetime1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647E-59C9-4955-A30B-8DA6672E4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2267" y="1528958"/>
            <a:ext cx="5001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Paper Reading:</a:t>
            </a:r>
          </a:p>
          <a:p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3238831" y="249309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Bag of Tricks for Image Classification with Convolutional Neural Networks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7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Cosine Learning Rate Decay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Effect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483136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Improvement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6" y="1105501"/>
            <a:ext cx="3149178" cy="8425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526" y="1948070"/>
            <a:ext cx="428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T: total number of batches</a:t>
            </a:r>
          </a:p>
          <a:p>
            <a:r>
              <a:rPr lang="en-US" altLang="zh-CN" dirty="0" smtClean="0"/>
              <a:t>t: current batch</a:t>
            </a:r>
          </a:p>
          <a:p>
            <a:r>
              <a:rPr lang="en-US" altLang="zh-CN" b="0" dirty="0" smtClean="0"/>
              <a:t>  : initial learning rate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" y="2570695"/>
            <a:ext cx="155854" cy="2356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48" y="1105501"/>
            <a:ext cx="5103329" cy="21135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0751"/>
            <a:ext cx="5043777" cy="21728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88" y="4181839"/>
            <a:ext cx="5413945" cy="18545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1186" y="5117040"/>
            <a:ext cx="5285147" cy="1127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0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Improvements on Detection / Segmentation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4" y="1267887"/>
            <a:ext cx="4876800" cy="3248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99" y="1267887"/>
            <a:ext cx="6105525" cy="315277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Low-precision Training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When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Improvement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0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Knowledge Distillation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When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Improvement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0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787400"/>
            <a:ext cx="7131287" cy="4335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2" y="5148262"/>
            <a:ext cx="6756401" cy="11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7078" y="492981"/>
            <a:ext cx="4333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Mix-up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trike="sngStrike" dirty="0" smtClean="0"/>
              <a:t>Model Tweaks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trike="sngStrike" dirty="0" smtClean="0"/>
              <a:t>Low-precision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Label Smoothing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Linear Scale 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Learning Rate Warmup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Zero gamma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 weight decay for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Cosine Learning Rate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trike="sngStrike" dirty="0" smtClean="0"/>
              <a:t>Knowledge Distillation</a:t>
            </a:r>
            <a:endParaRPr lang="zh-CN" altLang="en-US" strike="sngStrik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Mix-up Training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 Improvement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214261"/>
            <a:ext cx="3395207" cy="9369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4442" y="2456953"/>
                <a:ext cx="5629523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 random sampled examples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the one-hot label of these two examples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2" y="2456953"/>
                <a:ext cx="5629523" cy="690958"/>
              </a:xfrm>
              <a:prstGeom prst="rect">
                <a:avLst/>
              </a:prstGeom>
              <a:blipFill>
                <a:blip r:embed="rId3"/>
                <a:stretch>
                  <a:fillRect t="-3540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42" y="3890665"/>
            <a:ext cx="6908575" cy="1935759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50296" y="4591773"/>
            <a:ext cx="314446" cy="111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50296" y="5636824"/>
            <a:ext cx="314446" cy="111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12118" y="1214261"/>
            <a:ext cx="46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Interpolate in input space.</a:t>
            </a:r>
          </a:p>
        </p:txBody>
      </p:sp>
      <p:sp>
        <p:nvSpPr>
          <p:cNvPr id="13" name="下箭头 12"/>
          <p:cNvSpPr/>
          <p:nvPr/>
        </p:nvSpPr>
        <p:spPr>
          <a:xfrm>
            <a:off x="7667709" y="1640504"/>
            <a:ext cx="260602" cy="365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66560" y="2059011"/>
            <a:ext cx="328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 overfitting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Label Smoothing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44689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Improvement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4" y="1045192"/>
            <a:ext cx="3886822" cy="10391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7565" y="2218414"/>
                <a:ext cx="43573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K: </a:t>
                </a:r>
                <a:r>
                  <a:rPr lang="en-US" altLang="zh-CN" dirty="0" err="1" smtClean="0"/>
                  <a:t>num</a:t>
                </a:r>
                <a:r>
                  <a:rPr lang="en-US" altLang="zh-CN" dirty="0" smtClean="0"/>
                  <a:t> of classes – 1000 for ImageNet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: small constant – 0.1 for ImageNet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2218414"/>
                <a:ext cx="4357315" cy="646331"/>
              </a:xfrm>
              <a:prstGeom prst="rect">
                <a:avLst/>
              </a:prstGeom>
              <a:blipFill>
                <a:blip r:embed="rId3"/>
                <a:stretch>
                  <a:fillRect l="-111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687047" y="1438026"/>
            <a:ext cx="470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Add noise to labels </a:t>
            </a:r>
            <a:r>
              <a:rPr lang="en-US" altLang="zh-CN" dirty="0" smtClean="0">
                <a:sym typeface="Wingdings" panose="05000000000000000000" pitchFamily="2" charset="2"/>
              </a:rPr>
              <a:t> Avoid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Avoid the confidence too strong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46" y="4104149"/>
            <a:ext cx="6908575" cy="193575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0" y="4805257"/>
            <a:ext cx="314446" cy="111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0" y="5310967"/>
            <a:ext cx="314446" cy="111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21" y="2338577"/>
            <a:ext cx="4671680" cy="3701331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Linear Scaling Learning Rate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When ?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34880"/>
              </p:ext>
            </p:extLst>
          </p:nvPr>
        </p:nvGraphicFramePr>
        <p:xfrm>
          <a:off x="457643" y="1105501"/>
          <a:ext cx="4034844" cy="1454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7422">
                  <a:extLst>
                    <a:ext uri="{9D8B030D-6E8A-4147-A177-3AD203B41FA5}">
                      <a16:colId xmlns:a16="http://schemas.microsoft.com/office/drawing/2014/main" val="4216754074"/>
                    </a:ext>
                  </a:extLst>
                </a:gridCol>
                <a:gridCol w="2017422">
                  <a:extLst>
                    <a:ext uri="{9D8B030D-6E8A-4147-A177-3AD203B41FA5}">
                      <a16:colId xmlns:a16="http://schemas.microsoft.com/office/drawing/2014/main" val="2477805198"/>
                    </a:ext>
                  </a:extLst>
                </a:gridCol>
              </a:tblGrid>
              <a:tr h="484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Initial LR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Batch</a:t>
                      </a:r>
                      <a:r>
                        <a:rPr lang="en-US" altLang="zh-CN" sz="1800" baseline="0" dirty="0" smtClean="0"/>
                        <a:t> Size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07041"/>
                  </a:ext>
                </a:extLst>
              </a:tr>
              <a:tr h="484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256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3851"/>
                  </a:ext>
                </a:extLst>
              </a:tr>
              <a:tr h="484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Current</a:t>
                      </a:r>
                      <a:r>
                        <a:rPr lang="en-US" altLang="zh-CN" sz="1800" baseline="0" dirty="0" smtClean="0"/>
                        <a:t> LR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6951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545496" y="164824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[</a:t>
            </a:r>
            <a:r>
              <a:rPr lang="en-US" altLang="zh-CN" dirty="0" err="1" smtClean="0"/>
              <a:t>ResNet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557" y="2773270"/>
            <a:ext cx="37530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Current LR  = 0.1 x b / 256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5384" y="1186580"/>
            <a:ext cx="522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Large Batch </a:t>
            </a:r>
            <a:r>
              <a:rPr lang="en-US" altLang="zh-CN" dirty="0" smtClean="0">
                <a:sym typeface="Wingdings" panose="05000000000000000000" pitchFamily="2" charset="2"/>
              </a:rPr>
              <a:t> Reduce </a:t>
            </a:r>
            <a:r>
              <a:rPr lang="en-US" altLang="zh-CN" dirty="0" err="1" smtClean="0">
                <a:sym typeface="Wingdings" panose="05000000000000000000" pitchFamily="2" charset="2"/>
              </a:rPr>
              <a:t>Var</a:t>
            </a:r>
            <a:r>
              <a:rPr lang="en-US" altLang="zh-CN" dirty="0" smtClean="0">
                <a:sym typeface="Wingdings" panose="05000000000000000000" pitchFamily="2" charset="2"/>
              </a:rPr>
              <a:t>(gradient)  </a:t>
            </a:r>
            <a:r>
              <a:rPr lang="en-US" altLang="zh-CN" dirty="0" smtClean="0">
                <a:sym typeface="Wingdings" panose="05000000000000000000" pitchFamily="2" charset="2"/>
              </a:rPr>
              <a:t>Go Further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88264" y="1938458"/>
            <a:ext cx="42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Align optimization step of each sample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8557" y="4381169"/>
            <a:ext cx="290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 with Large Batch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Learning Rate Warmup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When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Improvement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857" y="1045192"/>
            <a:ext cx="42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 with small LR, train with initial LR.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9857" y="1567165"/>
            <a:ext cx="46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Make LR grow linearly until the warm up end.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51659" y="3924056"/>
            <a:ext cx="5115339" cy="2043310"/>
            <a:chOff x="6068175" y="3890665"/>
            <a:chExt cx="5968868" cy="24775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8175" y="3890665"/>
              <a:ext cx="5968868" cy="247756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202017" y="5303520"/>
              <a:ext cx="5764696" cy="97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952630" y="1683098"/>
            <a:ext cx="26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numerical stability.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2351" y="4945711"/>
            <a:ext cx="33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 the beginning of the training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6712" y="2098597"/>
            <a:ext cx="424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LR = initial LR, when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m,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initial LR / m, when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m.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857" y="2876644"/>
            <a:ext cx="536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is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batches to warmup,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is current batch </a:t>
            </a:r>
            <a:r>
              <a:rPr lang="en-US" altLang="zh-CN" dirty="0" err="1" smtClean="0"/>
              <a:t>num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02" y="5130377"/>
            <a:ext cx="5151681" cy="1351118"/>
          </a:xfrm>
          <a:prstGeom prst="rect">
            <a:avLst/>
          </a:prstGeom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270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Zero Gamma for BN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When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Improvement</a:t>
            </a:r>
            <a:endParaRPr lang="zh-CN" altLang="en-US" sz="2400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2"/>
          <a:stretch/>
        </p:blipFill>
        <p:spPr bwMode="auto">
          <a:xfrm>
            <a:off x="99915" y="952988"/>
            <a:ext cx="3430464" cy="24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89404" y="2907028"/>
                <a:ext cx="2520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When Initial,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04" y="2907028"/>
                <a:ext cx="2520563" cy="369332"/>
              </a:xfrm>
              <a:prstGeom prst="rect">
                <a:avLst/>
              </a:prstGeom>
              <a:blipFill>
                <a:blip r:embed="rId3"/>
                <a:stretch>
                  <a:fillRect l="-193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532535" y="1107977"/>
                <a:ext cx="2828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/>
                  <a:t>y = 0 * x + 0 = 0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35" y="1107977"/>
                <a:ext cx="2828015" cy="369332"/>
              </a:xfrm>
              <a:prstGeom prst="rect">
                <a:avLst/>
              </a:prstGeom>
              <a:blipFill>
                <a:blip r:embed="rId4"/>
                <a:stretch>
                  <a:fillRect l="-1940" t="-10000" r="-15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689404" y="1457346"/>
                <a:ext cx="23376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Normal Initialization: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04" y="1457346"/>
                <a:ext cx="2337685" cy="923330"/>
              </a:xfrm>
              <a:prstGeom prst="rect">
                <a:avLst/>
              </a:prstGeom>
              <a:blipFill>
                <a:blip r:embed="rId5"/>
                <a:stretch>
                  <a:fillRect l="-2083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8677524" y="1553251"/>
            <a:ext cx="260602" cy="365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21431" y="2011344"/>
            <a:ext cx="35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Enable shortcut, and easy to start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62645" y="4563994"/>
            <a:ext cx="357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 the start of training.</a:t>
            </a:r>
          </a:p>
          <a:p>
            <a:r>
              <a:rPr lang="en-US" altLang="zh-CN" dirty="0" smtClean="0"/>
              <a:t>Short-cut related.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51659" y="3924056"/>
            <a:ext cx="5115339" cy="2220429"/>
            <a:chOff x="6068175" y="3890665"/>
            <a:chExt cx="5968868" cy="269232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8175" y="3890665"/>
              <a:ext cx="5968868" cy="247756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170260" y="5612037"/>
              <a:ext cx="5764696" cy="97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45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No weight decay for bias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83528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What ?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583527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Why 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342900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 Improvement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44" y="1683098"/>
            <a:ext cx="472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Don’t add weight decay to bias in NN.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1043" y="1267599"/>
            <a:ext cx="533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Bias have much less parameters compared to weights </a:t>
            </a:r>
            <a:r>
              <a:rPr lang="en-US" altLang="zh-CN" dirty="0" smtClean="0">
                <a:sym typeface="Wingdings" panose="05000000000000000000" pitchFamily="2" charset="2"/>
              </a:rPr>
              <a:t> less </a:t>
            </a:r>
            <a:r>
              <a:rPr lang="en-US" altLang="zh-CN" dirty="0" smtClean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regularizing would introduce </a:t>
            </a:r>
            <a:r>
              <a:rPr lang="en-US" altLang="zh-CN" dirty="0" err="1" smtClean="0"/>
              <a:t>underfitting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151659" y="3924056"/>
            <a:ext cx="5115339" cy="2500506"/>
            <a:chOff x="6068175" y="3890665"/>
            <a:chExt cx="5968868" cy="303192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8175" y="3890665"/>
              <a:ext cx="5968868" cy="247756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6136241" y="5951637"/>
              <a:ext cx="5764696" cy="970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647E-59C9-4955-A30B-8DA6672E4E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432</Words>
  <Application>Microsoft Office PowerPoint</Application>
  <PresentationFormat>宽屏</PresentationFormat>
  <Paragraphs>109</Paragraphs>
  <Slides>13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周默涵</dc:creator>
  <cp:lastModifiedBy>周默涵</cp:lastModifiedBy>
  <cp:revision>17</cp:revision>
  <dcterms:created xsi:type="dcterms:W3CDTF">2019-07-31T06:18:02Z</dcterms:created>
  <dcterms:modified xsi:type="dcterms:W3CDTF">2019-07-31T12:32:31Z</dcterms:modified>
</cp:coreProperties>
</file>