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57528"/>
            <a:ext cx="9144000" cy="3700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300" y="21590"/>
            <a:ext cx="68834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9218" y="1488655"/>
            <a:ext cx="7365365" cy="412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469129" y="6185961"/>
            <a:ext cx="259714" cy="26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29.png"/><Relationship Id="rId5" Type="http://schemas.openxmlformats.org/officeDocument/2006/relationships/image" Target="../media/image30.jpg"/><Relationship Id="rId6" Type="http://schemas.openxmlformats.org/officeDocument/2006/relationships/image" Target="../media/image31.jpg"/><Relationship Id="rId7" Type="http://schemas.openxmlformats.org/officeDocument/2006/relationships/image" Target="../media/image32.jpg"/><Relationship Id="rId8" Type="http://schemas.openxmlformats.org/officeDocument/2006/relationships/image" Target="../media/image33.jpg"/><Relationship Id="rId9" Type="http://schemas.openxmlformats.org/officeDocument/2006/relationships/image" Target="../media/image34.jpg"/><Relationship Id="rId10" Type="http://schemas.openxmlformats.org/officeDocument/2006/relationships/image" Target="../media/image35.jpg"/><Relationship Id="rId11" Type="http://schemas.openxmlformats.org/officeDocument/2006/relationships/image" Target="../media/image36.jpg"/><Relationship Id="rId12" Type="http://schemas.openxmlformats.org/officeDocument/2006/relationships/image" Target="../media/image37.jpg"/><Relationship Id="rId13" Type="http://schemas.openxmlformats.org/officeDocument/2006/relationships/image" Target="../media/image3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4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4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4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7.png"/><Relationship Id="rId6" Type="http://schemas.openxmlformats.org/officeDocument/2006/relationships/image" Target="../media/image24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50.jpg"/><Relationship Id="rId5" Type="http://schemas.openxmlformats.org/officeDocument/2006/relationships/image" Target="../media/image5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5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2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2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8300" y="5624512"/>
            <a:ext cx="788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黑体"/>
                <a:cs typeface="黑体"/>
              </a:rPr>
              <a:t>于春</a:t>
            </a:r>
            <a:r>
              <a:rPr dirty="0" sz="2000" spc="5">
                <a:latin typeface="黑体"/>
                <a:cs typeface="黑体"/>
              </a:rPr>
              <a:t>青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9609" y="2345728"/>
            <a:ext cx="4633861" cy="55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2758" y="3039744"/>
            <a:ext cx="1889886" cy="66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85845" y="3077248"/>
            <a:ext cx="408165" cy="554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48671" y="3044507"/>
            <a:ext cx="637349" cy="6575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04410" y="3074873"/>
            <a:ext cx="280161" cy="548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56213" y="3034982"/>
            <a:ext cx="3085274" cy="6724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9129" y="6185961"/>
            <a:ext cx="155575" cy="260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 sz="1400">
                <a:latin typeface="微软雅黑"/>
                <a:cs typeface="微软雅黑"/>
              </a:rPr>
              <a:t>1</a:t>
            </a:fld>
            <a:endParaRPr sz="14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245" y="269405"/>
            <a:ext cx="4496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00"/>
                </a:solidFill>
              </a:rPr>
              <a:t>人员角色和职责（新增</a:t>
            </a:r>
            <a:r>
              <a:rPr dirty="0" sz="3200" spc="5">
                <a:solidFill>
                  <a:srgbClr val="000000"/>
                </a:solidFill>
              </a:rPr>
              <a:t>）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883919" y="3232404"/>
            <a:ext cx="1224280" cy="289560"/>
          </a:xfrm>
          <a:custGeom>
            <a:avLst/>
            <a:gdLst/>
            <a:ahLst/>
            <a:cxnLst/>
            <a:rect l="l" t="t" r="r" b="b"/>
            <a:pathLst>
              <a:path w="1224280" h="289560">
                <a:moveTo>
                  <a:pt x="0" y="0"/>
                </a:moveTo>
                <a:lnTo>
                  <a:pt x="1223771" y="0"/>
                </a:lnTo>
                <a:lnTo>
                  <a:pt x="1223771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7692" y="3232404"/>
            <a:ext cx="3997960" cy="289560"/>
          </a:xfrm>
          <a:custGeom>
            <a:avLst/>
            <a:gdLst/>
            <a:ahLst/>
            <a:cxnLst/>
            <a:rect l="l" t="t" r="r" b="b"/>
            <a:pathLst>
              <a:path w="3997960" h="289560">
                <a:moveTo>
                  <a:pt x="0" y="0"/>
                </a:moveTo>
                <a:lnTo>
                  <a:pt x="3997452" y="0"/>
                </a:lnTo>
                <a:lnTo>
                  <a:pt x="3997452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05144" y="3232404"/>
            <a:ext cx="1607820" cy="289560"/>
          </a:xfrm>
          <a:custGeom>
            <a:avLst/>
            <a:gdLst/>
            <a:ahLst/>
            <a:cxnLst/>
            <a:rect l="l" t="t" r="r" b="b"/>
            <a:pathLst>
              <a:path w="1607820" h="289560">
                <a:moveTo>
                  <a:pt x="0" y="0"/>
                </a:moveTo>
                <a:lnTo>
                  <a:pt x="1607820" y="0"/>
                </a:lnTo>
                <a:lnTo>
                  <a:pt x="1607820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7970" y="1001039"/>
          <a:ext cx="8637270" cy="252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223010"/>
                <a:gridCol w="3998595"/>
                <a:gridCol w="1607819"/>
                <a:gridCol w="1179195"/>
              </a:tblGrid>
              <a:tr h="3086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序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号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角色名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称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职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责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上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游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下</a:t>
                      </a:r>
                      <a:r>
                        <a:rPr dirty="0" sz="13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游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1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平台业务经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理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对接客户，提供解决方案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。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行业专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家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产品经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理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2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开发经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理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带领小组完成开发任务的交付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。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latin typeface="黑体"/>
                          <a:cs typeface="黑体"/>
                        </a:rPr>
                        <a:t>产品经</a:t>
                      </a:r>
                      <a:r>
                        <a:rPr dirty="0" sz="1300" spc="-5">
                          <a:latin typeface="黑体"/>
                          <a:cs typeface="黑体"/>
                        </a:rPr>
                        <a:t>理</a:t>
                      </a:r>
                      <a:endParaRPr sz="1300">
                        <a:latin typeface="黑体"/>
                        <a:cs typeface="黑体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开发团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队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3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开发工程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师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模块功能的编码和自测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。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latin typeface="黑体"/>
                          <a:cs typeface="黑体"/>
                        </a:rPr>
                        <a:t>开发经</a:t>
                      </a:r>
                      <a:r>
                        <a:rPr dirty="0" sz="1300" spc="-5">
                          <a:latin typeface="黑体"/>
                          <a:cs typeface="黑体"/>
                        </a:rPr>
                        <a:t>理</a:t>
                      </a:r>
                      <a:endParaRPr sz="1300">
                        <a:latin typeface="黑体"/>
                        <a:cs typeface="黑体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测试工程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师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4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测试工程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师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各小组的系统测试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。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latin typeface="黑体"/>
                          <a:cs typeface="黑体"/>
                        </a:rPr>
                        <a:t>开发工程</a:t>
                      </a:r>
                      <a:r>
                        <a:rPr dirty="0" sz="1300" spc="-5">
                          <a:latin typeface="黑体"/>
                          <a:cs typeface="黑体"/>
                        </a:rPr>
                        <a:t>师</a:t>
                      </a:r>
                      <a:endParaRPr sz="1300">
                        <a:latin typeface="黑体"/>
                        <a:cs typeface="黑体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运维</a:t>
                      </a:r>
                      <a:r>
                        <a:rPr dirty="0" sz="1300">
                          <a:latin typeface="黑体"/>
                          <a:cs typeface="黑体"/>
                        </a:rPr>
                        <a:t>工程</a:t>
                      </a:r>
                      <a:r>
                        <a:rPr dirty="0" sz="1300" spc="-5">
                          <a:latin typeface="黑体"/>
                          <a:cs typeface="黑体"/>
                        </a:rPr>
                        <a:t>师</a:t>
                      </a:r>
                      <a:endParaRPr sz="1300">
                        <a:latin typeface="黑体"/>
                        <a:cs typeface="黑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5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27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D</a:t>
                      </a:r>
                      <a:r>
                        <a:rPr dirty="0" sz="1300" spc="5">
                          <a:latin typeface="微软雅黑"/>
                          <a:cs typeface="微软雅黑"/>
                        </a:rPr>
                        <a:t>e</a:t>
                      </a:r>
                      <a:r>
                        <a:rPr dirty="0" sz="1300">
                          <a:latin typeface="微软雅黑"/>
                          <a:cs typeface="微软雅黑"/>
                        </a:rPr>
                        <a:t>vOps</a:t>
                      </a:r>
                      <a:r>
                        <a:rPr dirty="0" sz="1300" spc="5">
                          <a:latin typeface="微软雅黑"/>
                          <a:cs typeface="微软雅黑"/>
                        </a:rPr>
                        <a:t>运</a:t>
                      </a:r>
                      <a:r>
                        <a:rPr dirty="0" sz="1300">
                          <a:latin typeface="微软雅黑"/>
                          <a:cs typeface="微软雅黑"/>
                        </a:rPr>
                        <a:t>维 </a:t>
                      </a:r>
                      <a:r>
                        <a:rPr dirty="0" sz="1300">
                          <a:latin typeface="微软雅黑"/>
                          <a:cs typeface="微软雅黑"/>
                        </a:rPr>
                        <a:t>工程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师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版本发布、版本升级、日常运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维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latin typeface="黑体"/>
                          <a:cs typeface="黑体"/>
                        </a:rPr>
                        <a:t>项目经</a:t>
                      </a:r>
                      <a:r>
                        <a:rPr dirty="0" sz="1300" spc="-5">
                          <a:latin typeface="黑体"/>
                          <a:cs typeface="黑体"/>
                        </a:rPr>
                        <a:t>理</a:t>
                      </a:r>
                      <a:endParaRPr sz="1300">
                        <a:latin typeface="黑体"/>
                        <a:cs typeface="黑体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客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户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6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质量工程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师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度量分析、审计、绩效管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理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项目经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理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开发团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队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7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安全工程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师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等级保护、安全规范、安全扫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描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300">
                          <a:latin typeface="黑体"/>
                          <a:cs typeface="黑体"/>
                        </a:rPr>
                        <a:t>项目经</a:t>
                      </a:r>
                      <a:r>
                        <a:rPr dirty="0" sz="1300" spc="-5">
                          <a:latin typeface="黑体"/>
                          <a:cs typeface="黑体"/>
                        </a:rPr>
                        <a:t>理</a:t>
                      </a:r>
                      <a:endParaRPr sz="1300">
                        <a:latin typeface="黑体"/>
                        <a:cs typeface="黑体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300">
                          <a:latin typeface="微软雅黑"/>
                          <a:cs typeface="微软雅黑"/>
                        </a:rPr>
                        <a:t>开发团</a:t>
                      </a:r>
                      <a:r>
                        <a:rPr dirty="0" sz="1300" spc="-5">
                          <a:latin typeface="微软雅黑"/>
                          <a:cs typeface="微软雅黑"/>
                        </a:rPr>
                        <a:t>队</a:t>
                      </a:r>
                      <a:endParaRPr sz="1300">
                        <a:latin typeface="微软雅黑"/>
                        <a:cs typeface="微软雅黑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33298" y="5944692"/>
            <a:ext cx="773493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"/>
              <a:tabLst>
                <a:tab pos="355600" algn="l"/>
              </a:tabLst>
            </a:pPr>
            <a:r>
              <a:rPr dirty="0" sz="2000" b="1">
                <a:latin typeface="微软雅黑"/>
                <a:cs typeface="微软雅黑"/>
              </a:rPr>
              <a:t>自有的开发和测试人力不足，需要使用外包。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如何才能用好外包</a:t>
            </a:r>
            <a:r>
              <a:rPr dirty="0" sz="2000" spc="5" b="1">
                <a:solidFill>
                  <a:srgbClr val="FF0000"/>
                </a:solidFill>
                <a:latin typeface="微软雅黑"/>
                <a:cs typeface="微软雅黑"/>
              </a:rPr>
              <a:t>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63011" y="5117592"/>
            <a:ext cx="537972" cy="403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88209" y="3970311"/>
            <a:ext cx="636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黑体"/>
                <a:cs typeface="黑体"/>
              </a:rPr>
              <a:t>系统架</a:t>
            </a:r>
            <a:r>
              <a:rPr dirty="0" sz="1200" spc="-5" b="1">
                <a:latin typeface="黑体"/>
                <a:cs typeface="黑体"/>
              </a:rPr>
              <a:t>构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78607" y="4207764"/>
            <a:ext cx="431292" cy="531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54426" y="4933149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0000"/>
                </a:solidFill>
                <a:latin typeface="黑体"/>
                <a:cs typeface="黑体"/>
              </a:rPr>
              <a:t>开</a:t>
            </a:r>
            <a:r>
              <a:rPr dirty="0" sz="1200" spc="-5" b="1">
                <a:solidFill>
                  <a:srgbClr val="FF0000"/>
                </a:solidFill>
                <a:latin typeface="黑体"/>
                <a:cs typeface="黑体"/>
              </a:rPr>
              <a:t>发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2533" y="4953203"/>
            <a:ext cx="30607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FF0000"/>
                </a:solidFill>
                <a:latin typeface="黑体"/>
                <a:cs typeface="黑体"/>
              </a:rPr>
              <a:t>测试</a:t>
            </a:r>
            <a:endParaRPr sz="1100">
              <a:latin typeface="黑体"/>
              <a:cs typeface="黑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4372" y="4923371"/>
            <a:ext cx="30607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黑体"/>
                <a:cs typeface="黑体"/>
              </a:rPr>
              <a:t>质量</a:t>
            </a:r>
            <a:endParaRPr sz="1100">
              <a:latin typeface="黑体"/>
              <a:cs typeface="黑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34470" y="4918379"/>
            <a:ext cx="30607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黑体"/>
                <a:cs typeface="黑体"/>
              </a:rPr>
              <a:t>运维</a:t>
            </a:r>
            <a:endParaRPr sz="110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42915" y="5090160"/>
            <a:ext cx="483108" cy="4312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81171" y="5123688"/>
            <a:ext cx="283463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59779" y="5076444"/>
            <a:ext cx="274320" cy="477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067843" y="3956684"/>
            <a:ext cx="636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黑体"/>
                <a:cs typeface="黑体"/>
              </a:rPr>
              <a:t>平台业</a:t>
            </a:r>
            <a:r>
              <a:rPr dirty="0" sz="1200" spc="-5" b="1">
                <a:latin typeface="黑体"/>
                <a:cs typeface="黑体"/>
              </a:rPr>
              <a:t>务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94703" y="5045963"/>
            <a:ext cx="504444" cy="4160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568096" y="4894122"/>
            <a:ext cx="30607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黑体"/>
                <a:cs typeface="黑体"/>
              </a:rPr>
              <a:t>安全</a:t>
            </a:r>
            <a:endParaRPr sz="1100">
              <a:latin typeface="黑体"/>
              <a:cs typeface="黑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80659" y="4174235"/>
            <a:ext cx="484631" cy="492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32782" y="3922051"/>
            <a:ext cx="636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黑体"/>
                <a:cs typeface="黑体"/>
              </a:rPr>
              <a:t>项目经</a:t>
            </a:r>
            <a:r>
              <a:rPr dirty="0" sz="1200" spc="-5" b="1">
                <a:latin typeface="黑体"/>
                <a:cs typeface="黑体"/>
              </a:rPr>
              <a:t>理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86071" y="4128516"/>
            <a:ext cx="495300" cy="5349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53711" y="5135880"/>
            <a:ext cx="283463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181409" y="3972775"/>
            <a:ext cx="636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黑体"/>
                <a:cs typeface="黑体"/>
              </a:rPr>
              <a:t>产品经</a:t>
            </a:r>
            <a:r>
              <a:rPr dirty="0" sz="1200" spc="-5" b="1">
                <a:latin typeface="黑体"/>
                <a:cs typeface="黑体"/>
              </a:rPr>
              <a:t>理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59073" y="3945610"/>
            <a:ext cx="636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黑体"/>
                <a:cs typeface="黑体"/>
              </a:rPr>
              <a:t>开发经</a:t>
            </a:r>
            <a:r>
              <a:rPr dirty="0" sz="1200" spc="-5" b="1">
                <a:latin typeface="黑体"/>
                <a:cs typeface="黑体"/>
              </a:rPr>
              <a:t>理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94120" y="4134611"/>
            <a:ext cx="327659" cy="4038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60063" y="4151376"/>
            <a:ext cx="495300" cy="5349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20875" y="3418471"/>
            <a:ext cx="5788406" cy="2489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77867" y="5140452"/>
            <a:ext cx="283463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20311" y="5135880"/>
            <a:ext cx="283463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078975" y="5362016"/>
            <a:ext cx="2711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5" name="object 35"/>
          <p:cNvSpPr txBox="1"/>
          <p:nvPr/>
        </p:nvSpPr>
        <p:spPr>
          <a:xfrm>
            <a:off x="4328617" y="5382361"/>
            <a:ext cx="2711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微软雅黑"/>
                <a:cs typeface="微软雅黑"/>
              </a:rPr>
              <a:t>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245" y="269405"/>
            <a:ext cx="4090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00"/>
                </a:solidFill>
              </a:rPr>
              <a:t>外包人员管理：录用</a:t>
            </a:r>
            <a:r>
              <a:rPr dirty="0" sz="3200" spc="5">
                <a:solidFill>
                  <a:srgbClr val="000000"/>
                </a:solidFill>
              </a:rPr>
              <a:t>制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301802" y="1003858"/>
            <a:ext cx="8540750" cy="1731645"/>
          </a:xfrm>
          <a:custGeom>
            <a:avLst/>
            <a:gdLst/>
            <a:ahLst/>
            <a:cxnLst/>
            <a:rect l="l" t="t" r="r" b="b"/>
            <a:pathLst>
              <a:path w="8540750" h="1731645">
                <a:moveTo>
                  <a:pt x="8540394" y="1731581"/>
                </a:moveTo>
                <a:lnTo>
                  <a:pt x="0" y="1731581"/>
                </a:lnTo>
                <a:lnTo>
                  <a:pt x="0" y="0"/>
                </a:lnTo>
                <a:lnTo>
                  <a:pt x="8540394" y="0"/>
                </a:lnTo>
                <a:lnTo>
                  <a:pt x="854039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722056"/>
                </a:lnTo>
                <a:lnTo>
                  <a:pt x="4762" y="1722056"/>
                </a:lnTo>
                <a:lnTo>
                  <a:pt x="9525" y="1726819"/>
                </a:lnTo>
                <a:lnTo>
                  <a:pt x="8540394" y="1726819"/>
                </a:lnTo>
                <a:lnTo>
                  <a:pt x="8540394" y="1731581"/>
                </a:lnTo>
                <a:close/>
              </a:path>
              <a:path w="8540750" h="173164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540750" h="1731645">
                <a:moveTo>
                  <a:pt x="853086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530869" y="4762"/>
                </a:lnTo>
                <a:lnTo>
                  <a:pt x="8530869" y="9525"/>
                </a:lnTo>
                <a:close/>
              </a:path>
              <a:path w="8540750" h="1731645">
                <a:moveTo>
                  <a:pt x="8530869" y="1726819"/>
                </a:moveTo>
                <a:lnTo>
                  <a:pt x="8530869" y="4762"/>
                </a:lnTo>
                <a:lnTo>
                  <a:pt x="8535631" y="9525"/>
                </a:lnTo>
                <a:lnTo>
                  <a:pt x="8540394" y="9525"/>
                </a:lnTo>
                <a:lnTo>
                  <a:pt x="8540394" y="1722056"/>
                </a:lnTo>
                <a:lnTo>
                  <a:pt x="8535631" y="1722056"/>
                </a:lnTo>
                <a:lnTo>
                  <a:pt x="8530869" y="1726819"/>
                </a:lnTo>
                <a:close/>
              </a:path>
              <a:path w="8540750" h="1731645">
                <a:moveTo>
                  <a:pt x="8540394" y="9525"/>
                </a:moveTo>
                <a:lnTo>
                  <a:pt x="8535631" y="9525"/>
                </a:lnTo>
                <a:lnTo>
                  <a:pt x="8530869" y="4762"/>
                </a:lnTo>
                <a:lnTo>
                  <a:pt x="8540394" y="4762"/>
                </a:lnTo>
                <a:lnTo>
                  <a:pt x="8540394" y="9525"/>
                </a:lnTo>
                <a:close/>
              </a:path>
              <a:path w="8540750" h="1731645">
                <a:moveTo>
                  <a:pt x="9525" y="1726819"/>
                </a:moveTo>
                <a:lnTo>
                  <a:pt x="4762" y="1722056"/>
                </a:lnTo>
                <a:lnTo>
                  <a:pt x="9525" y="1722056"/>
                </a:lnTo>
                <a:lnTo>
                  <a:pt x="9525" y="1726819"/>
                </a:lnTo>
                <a:close/>
              </a:path>
              <a:path w="8540750" h="1731645">
                <a:moveTo>
                  <a:pt x="8530869" y="1726819"/>
                </a:moveTo>
                <a:lnTo>
                  <a:pt x="9525" y="1726819"/>
                </a:lnTo>
                <a:lnTo>
                  <a:pt x="9525" y="1722056"/>
                </a:lnTo>
                <a:lnTo>
                  <a:pt x="8530869" y="1722056"/>
                </a:lnTo>
                <a:lnTo>
                  <a:pt x="8530869" y="1726819"/>
                </a:lnTo>
                <a:close/>
              </a:path>
              <a:path w="8540750" h="1731645">
                <a:moveTo>
                  <a:pt x="8540394" y="1726819"/>
                </a:moveTo>
                <a:lnTo>
                  <a:pt x="8530869" y="1726819"/>
                </a:lnTo>
                <a:lnTo>
                  <a:pt x="8535631" y="1722056"/>
                </a:lnTo>
                <a:lnTo>
                  <a:pt x="8540394" y="1722056"/>
                </a:lnTo>
                <a:lnTo>
                  <a:pt x="8540394" y="17268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5305" y="982014"/>
            <a:ext cx="8351520" cy="178498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"/>
              <a:tabLst>
                <a:tab pos="355600" algn="l"/>
              </a:tabLst>
            </a:pPr>
            <a:r>
              <a:rPr dirty="0" sz="2000">
                <a:latin typeface="微软雅黑"/>
                <a:cs typeface="微软雅黑"/>
              </a:rPr>
              <a:t>录用流程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lvl="1" marL="755650" indent="-285750">
              <a:lnSpc>
                <a:spcPct val="100000"/>
              </a:lnSpc>
              <a:spcBef>
                <a:spcPts val="620"/>
              </a:spcBef>
              <a:buClr>
                <a:srgbClr val="FF0000"/>
              </a:buClr>
              <a:buFont typeface="Wingdings"/>
              <a:buChar char=""/>
              <a:tabLst>
                <a:tab pos="755650" algn="l"/>
              </a:tabLst>
            </a:pPr>
            <a:r>
              <a:rPr dirty="0" sz="1800">
                <a:latin typeface="微软雅黑"/>
                <a:cs typeface="微软雅黑"/>
              </a:rPr>
              <a:t>先技术面试，不通过淘汰出局。</a:t>
            </a:r>
            <a:endParaRPr sz="1800">
              <a:latin typeface="微软雅黑"/>
              <a:cs typeface="微软雅黑"/>
            </a:endParaRPr>
          </a:p>
          <a:p>
            <a:pPr lvl="1" marL="755650" marR="5080" indent="-285750">
              <a:lnSpc>
                <a:spcPct val="113900"/>
              </a:lnSpc>
              <a:spcBef>
                <a:spcPts val="300"/>
              </a:spcBef>
              <a:buClr>
                <a:srgbClr val="FF0000"/>
              </a:buClr>
              <a:buFont typeface="Wingdings"/>
              <a:buChar char=""/>
              <a:tabLst>
                <a:tab pos="755650" algn="l"/>
              </a:tabLst>
            </a:pPr>
            <a:r>
              <a:rPr dirty="0" sz="1800">
                <a:latin typeface="微软雅黑"/>
                <a:cs typeface="微软雅黑"/>
              </a:rPr>
              <a:t>通过技术面试后，外包人员被分配到组，试用</a:t>
            </a:r>
            <a:r>
              <a:rPr dirty="0" sz="1800" spc="-5">
                <a:latin typeface="微软雅黑"/>
                <a:cs typeface="微软雅黑"/>
              </a:rPr>
              <a:t>1</a:t>
            </a:r>
            <a:r>
              <a:rPr dirty="0" sz="1800">
                <a:latin typeface="微软雅黑"/>
                <a:cs typeface="微软雅黑"/>
              </a:rPr>
              <a:t>～</a:t>
            </a:r>
            <a:r>
              <a:rPr dirty="0" sz="1800" spc="-5">
                <a:latin typeface="微软雅黑"/>
                <a:cs typeface="微软雅黑"/>
              </a:rPr>
              <a:t>2</a:t>
            </a:r>
            <a:r>
              <a:rPr dirty="0" sz="1800">
                <a:latin typeface="微软雅黑"/>
                <a:cs typeface="微软雅黑"/>
              </a:rPr>
              <a:t>周。实际工作能力达不到 要求，则淘汰出局。</a:t>
            </a:r>
            <a:endParaRPr sz="1800">
              <a:latin typeface="微软雅黑"/>
              <a:cs typeface="微软雅黑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/>
              <a:buChar char=""/>
              <a:tabLst>
                <a:tab pos="755650" algn="l"/>
              </a:tabLst>
            </a:pPr>
            <a:r>
              <a:rPr dirty="0" sz="1800">
                <a:latin typeface="微软雅黑"/>
                <a:cs typeface="微软雅黑"/>
              </a:rPr>
              <a:t>通过面试和试用考察的人员，确定等级（高/中/低），进入各组。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727" y="3134867"/>
            <a:ext cx="1225550" cy="39814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64769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509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提交简历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2727" y="2857500"/>
            <a:ext cx="1225550" cy="2774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3180" rIns="0" bIns="0" rtlCol="0" vert="horz">
            <a:spAutoFit/>
          </a:bodyPr>
          <a:lstStyle/>
          <a:p>
            <a:pPr marL="307340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latin typeface="微软雅黑"/>
                <a:cs typeface="微软雅黑"/>
              </a:rPr>
              <a:t>外包人员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2727" y="4027932"/>
            <a:ext cx="1225550" cy="39814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96520" rIns="0" bIns="0" rtlCol="0" vert="horz">
            <a:spAutoFit/>
          </a:bodyPr>
          <a:lstStyle/>
          <a:p>
            <a:pPr marL="205740">
              <a:lnSpc>
                <a:spcPct val="100000"/>
              </a:lnSpc>
              <a:spcBef>
                <a:spcPts val="760"/>
              </a:spcBef>
            </a:pPr>
            <a:r>
              <a:rPr dirty="0" sz="1600">
                <a:solidFill>
                  <a:srgbClr val="FFFFFF"/>
                </a:solidFill>
                <a:latin typeface="黑体"/>
                <a:cs typeface="黑体"/>
              </a:rPr>
              <a:t>技术面</a:t>
            </a:r>
            <a:r>
              <a:rPr dirty="0" sz="1600" spc="-5">
                <a:solidFill>
                  <a:srgbClr val="FFFFFF"/>
                </a:solidFill>
                <a:latin typeface="黑体"/>
                <a:cs typeface="黑体"/>
              </a:rPr>
              <a:t>试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2727" y="3750564"/>
            <a:ext cx="1225550" cy="2774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3180" rIns="0" bIns="0" rtlCol="0" vert="horz">
            <a:spAutoFit/>
          </a:bodyPr>
          <a:lstStyle/>
          <a:p>
            <a:pPr marL="307340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latin typeface="微软雅黑"/>
                <a:cs typeface="微软雅黑"/>
              </a:rPr>
              <a:t>联通人员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7900" y="5806440"/>
            <a:ext cx="1225550" cy="39814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64769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509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签署协议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7900" y="5529071"/>
            <a:ext cx="1225550" cy="2774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2545" rIns="0" bIns="0" rtlCol="0" vert="horz">
            <a:spAutoFit/>
          </a:bodyPr>
          <a:lstStyle/>
          <a:p>
            <a:pPr marL="306705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微软雅黑"/>
                <a:cs typeface="微软雅黑"/>
              </a:rPr>
              <a:t>外包人员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91996" y="5117591"/>
            <a:ext cx="852169" cy="428625"/>
          </a:xfrm>
          <a:custGeom>
            <a:avLst/>
            <a:gdLst/>
            <a:ahLst/>
            <a:cxnLst/>
            <a:rect l="l" t="t" r="r" b="b"/>
            <a:pathLst>
              <a:path w="852169" h="428625">
                <a:moveTo>
                  <a:pt x="781811" y="428244"/>
                </a:moveTo>
                <a:lnTo>
                  <a:pt x="71628" y="428244"/>
                </a:lnTo>
                <a:lnTo>
                  <a:pt x="44078" y="422427"/>
                </a:lnTo>
                <a:lnTo>
                  <a:pt x="21445" y="407041"/>
                </a:lnTo>
                <a:lnTo>
                  <a:pt x="5996" y="384349"/>
                </a:lnTo>
                <a:lnTo>
                  <a:pt x="0" y="356616"/>
                </a:lnTo>
                <a:lnTo>
                  <a:pt x="0" y="71628"/>
                </a:lnTo>
                <a:lnTo>
                  <a:pt x="5996" y="43637"/>
                </a:lnTo>
                <a:lnTo>
                  <a:pt x="21445" y="20859"/>
                </a:lnTo>
                <a:lnTo>
                  <a:pt x="44078" y="5559"/>
                </a:lnTo>
                <a:lnTo>
                  <a:pt x="71628" y="0"/>
                </a:lnTo>
                <a:lnTo>
                  <a:pt x="781811" y="0"/>
                </a:lnTo>
                <a:lnTo>
                  <a:pt x="809158" y="5559"/>
                </a:lnTo>
                <a:lnTo>
                  <a:pt x="831565" y="20859"/>
                </a:lnTo>
                <a:lnTo>
                  <a:pt x="846621" y="43637"/>
                </a:lnTo>
                <a:lnTo>
                  <a:pt x="851916" y="71628"/>
                </a:lnTo>
                <a:lnTo>
                  <a:pt x="851916" y="356616"/>
                </a:lnTo>
                <a:lnTo>
                  <a:pt x="846621" y="384349"/>
                </a:lnTo>
                <a:lnTo>
                  <a:pt x="831565" y="407041"/>
                </a:lnTo>
                <a:lnTo>
                  <a:pt x="809158" y="422427"/>
                </a:lnTo>
                <a:lnTo>
                  <a:pt x="781811" y="42824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6768" y="516887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淘汰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7263" y="3533152"/>
            <a:ext cx="76200" cy="167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38147" y="4426203"/>
            <a:ext cx="76200" cy="167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12251" y="4479861"/>
            <a:ext cx="40576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7E7E7E"/>
                </a:solidFill>
                <a:latin typeface="微软雅黑"/>
                <a:cs typeface="微软雅黑"/>
              </a:rPr>
              <a:t>不通</a:t>
            </a:r>
            <a:r>
              <a:rPr dirty="0" sz="1000" spc="-5" b="1">
                <a:solidFill>
                  <a:srgbClr val="7E7E7E"/>
                </a:solidFill>
                <a:latin typeface="微软雅黑"/>
                <a:cs typeface="微软雅黑"/>
              </a:rPr>
              <a:t>过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4538" y="3819893"/>
            <a:ext cx="27876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7E7E7E"/>
                </a:solidFill>
                <a:latin typeface="微软雅黑"/>
                <a:cs typeface="微软雅黑"/>
              </a:rPr>
              <a:t>通</a:t>
            </a:r>
            <a:r>
              <a:rPr dirty="0" sz="1000" spc="-5" b="1">
                <a:solidFill>
                  <a:srgbClr val="7E7E7E"/>
                </a:solidFill>
                <a:latin typeface="微软雅黑"/>
                <a:cs typeface="微软雅黑"/>
              </a:rPr>
              <a:t>过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00363" y="4050652"/>
            <a:ext cx="382270" cy="76200"/>
          </a:xfrm>
          <a:custGeom>
            <a:avLst/>
            <a:gdLst/>
            <a:ahLst/>
            <a:cxnLst/>
            <a:rect l="l" t="t" r="r" b="b"/>
            <a:pathLst>
              <a:path w="382269" h="76200">
                <a:moveTo>
                  <a:pt x="305790" y="76200"/>
                </a:moveTo>
                <a:lnTo>
                  <a:pt x="305790" y="0"/>
                </a:lnTo>
                <a:lnTo>
                  <a:pt x="369290" y="31750"/>
                </a:lnTo>
                <a:lnTo>
                  <a:pt x="324840" y="31750"/>
                </a:lnTo>
                <a:lnTo>
                  <a:pt x="324840" y="44450"/>
                </a:lnTo>
                <a:lnTo>
                  <a:pt x="369290" y="44450"/>
                </a:lnTo>
                <a:lnTo>
                  <a:pt x="305790" y="76200"/>
                </a:lnTo>
                <a:close/>
              </a:path>
              <a:path w="382269" h="76200">
                <a:moveTo>
                  <a:pt x="30579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305790" y="31750"/>
                </a:lnTo>
                <a:lnTo>
                  <a:pt x="305790" y="44450"/>
                </a:lnTo>
                <a:close/>
              </a:path>
              <a:path w="382269" h="76200">
                <a:moveTo>
                  <a:pt x="369290" y="44450"/>
                </a:moveTo>
                <a:lnTo>
                  <a:pt x="324840" y="44450"/>
                </a:lnTo>
                <a:lnTo>
                  <a:pt x="324840" y="31750"/>
                </a:lnTo>
                <a:lnTo>
                  <a:pt x="369290" y="31750"/>
                </a:lnTo>
                <a:lnTo>
                  <a:pt x="381990" y="38100"/>
                </a:lnTo>
                <a:lnTo>
                  <a:pt x="369290" y="444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482084" y="3968496"/>
            <a:ext cx="1226820" cy="39814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95250" rIns="0" bIns="0" rtlCol="0" vert="horz">
            <a:spAutoFit/>
          </a:bodyPr>
          <a:lstStyle/>
          <a:p>
            <a:pPr marL="205740">
              <a:lnSpc>
                <a:spcPct val="100000"/>
              </a:lnSpc>
              <a:spcBef>
                <a:spcPts val="750"/>
              </a:spcBef>
            </a:pPr>
            <a:r>
              <a:rPr dirty="0" sz="1600">
                <a:solidFill>
                  <a:srgbClr val="FFFFFF"/>
                </a:solidFill>
                <a:latin typeface="黑体"/>
                <a:cs typeface="黑体"/>
              </a:rPr>
              <a:t>试用一</a:t>
            </a:r>
            <a:r>
              <a:rPr dirty="0" sz="1600" spc="-5">
                <a:solidFill>
                  <a:srgbClr val="FFFFFF"/>
                </a:solidFill>
                <a:latin typeface="黑体"/>
                <a:cs typeface="黑体"/>
              </a:rPr>
              <a:t>周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2084" y="3691128"/>
            <a:ext cx="1226820" cy="2774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1910" rIns="0" bIns="0" rtlCol="0" vert="horz">
            <a:spAutoFit/>
          </a:bodyPr>
          <a:lstStyle/>
          <a:p>
            <a:pPr marL="307340">
              <a:lnSpc>
                <a:spcPct val="100000"/>
              </a:lnSpc>
              <a:spcBef>
                <a:spcPts val="330"/>
              </a:spcBef>
            </a:pPr>
            <a:r>
              <a:rPr dirty="0" sz="1200">
                <a:latin typeface="微软雅黑"/>
                <a:cs typeface="微软雅黑"/>
              </a:rPr>
              <a:t>外包人员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86455" y="4066032"/>
            <a:ext cx="1225550" cy="39814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9588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755"/>
              </a:spcBef>
            </a:pPr>
            <a:r>
              <a:rPr dirty="0" sz="1600">
                <a:solidFill>
                  <a:srgbClr val="FFFFFF"/>
                </a:solidFill>
                <a:latin typeface="黑体"/>
                <a:cs typeface="黑体"/>
              </a:rPr>
              <a:t>被分配入</a:t>
            </a:r>
            <a:r>
              <a:rPr dirty="0" sz="1600" spc="-5">
                <a:solidFill>
                  <a:srgbClr val="FFFFFF"/>
                </a:solidFill>
                <a:latin typeface="黑体"/>
                <a:cs typeface="黑体"/>
              </a:rPr>
              <a:t>组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86455" y="3788664"/>
            <a:ext cx="1225550" cy="2774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2545" rIns="0" bIns="0" rtlCol="0" vert="horz">
            <a:spAutoFit/>
          </a:bodyPr>
          <a:lstStyle/>
          <a:p>
            <a:pPr marL="306705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微软雅黑"/>
                <a:cs typeface="微软雅黑"/>
              </a:rPr>
              <a:t>外包人员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51922" y="4050652"/>
            <a:ext cx="290830" cy="76200"/>
          </a:xfrm>
          <a:custGeom>
            <a:avLst/>
            <a:gdLst/>
            <a:ahLst/>
            <a:cxnLst/>
            <a:rect l="l" t="t" r="r" b="b"/>
            <a:pathLst>
              <a:path w="290829" h="76200">
                <a:moveTo>
                  <a:pt x="214083" y="76200"/>
                </a:moveTo>
                <a:lnTo>
                  <a:pt x="214083" y="0"/>
                </a:lnTo>
                <a:lnTo>
                  <a:pt x="277583" y="31750"/>
                </a:lnTo>
                <a:lnTo>
                  <a:pt x="233133" y="31750"/>
                </a:lnTo>
                <a:lnTo>
                  <a:pt x="233133" y="44450"/>
                </a:lnTo>
                <a:lnTo>
                  <a:pt x="277583" y="44450"/>
                </a:lnTo>
                <a:lnTo>
                  <a:pt x="214083" y="76200"/>
                </a:lnTo>
                <a:close/>
              </a:path>
              <a:path w="290829" h="76200">
                <a:moveTo>
                  <a:pt x="214083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14083" y="31750"/>
                </a:lnTo>
                <a:lnTo>
                  <a:pt x="214083" y="44450"/>
                </a:lnTo>
                <a:close/>
              </a:path>
              <a:path w="290829" h="76200">
                <a:moveTo>
                  <a:pt x="277583" y="44450"/>
                </a:moveTo>
                <a:lnTo>
                  <a:pt x="233133" y="44450"/>
                </a:lnTo>
                <a:lnTo>
                  <a:pt x="233133" y="31750"/>
                </a:lnTo>
                <a:lnTo>
                  <a:pt x="277583" y="31750"/>
                </a:lnTo>
                <a:lnTo>
                  <a:pt x="290283" y="38100"/>
                </a:lnTo>
                <a:lnTo>
                  <a:pt x="277583" y="444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246876" y="4805171"/>
            <a:ext cx="809625" cy="472440"/>
          </a:xfrm>
          <a:custGeom>
            <a:avLst/>
            <a:gdLst/>
            <a:ahLst/>
            <a:cxnLst/>
            <a:rect l="l" t="t" r="r" b="b"/>
            <a:pathLst>
              <a:path w="809625" h="472439">
                <a:moveTo>
                  <a:pt x="731520" y="472439"/>
                </a:moveTo>
                <a:lnTo>
                  <a:pt x="79248" y="472439"/>
                </a:lnTo>
                <a:lnTo>
                  <a:pt x="48500" y="466295"/>
                </a:lnTo>
                <a:lnTo>
                  <a:pt x="23388" y="449384"/>
                </a:lnTo>
                <a:lnTo>
                  <a:pt x="6394" y="424189"/>
                </a:lnTo>
                <a:lnTo>
                  <a:pt x="0" y="393191"/>
                </a:lnTo>
                <a:lnTo>
                  <a:pt x="0" y="79248"/>
                </a:lnTo>
                <a:lnTo>
                  <a:pt x="6394" y="48436"/>
                </a:lnTo>
                <a:lnTo>
                  <a:pt x="23388" y="23302"/>
                </a:lnTo>
                <a:lnTo>
                  <a:pt x="48500" y="6329"/>
                </a:lnTo>
                <a:lnTo>
                  <a:pt x="79248" y="0"/>
                </a:lnTo>
                <a:lnTo>
                  <a:pt x="731520" y="0"/>
                </a:lnTo>
                <a:lnTo>
                  <a:pt x="761850" y="6329"/>
                </a:lnTo>
                <a:lnTo>
                  <a:pt x="786664" y="23302"/>
                </a:lnTo>
                <a:lnTo>
                  <a:pt x="803337" y="48436"/>
                </a:lnTo>
                <a:lnTo>
                  <a:pt x="809244" y="79248"/>
                </a:lnTo>
                <a:lnTo>
                  <a:pt x="809244" y="393191"/>
                </a:lnTo>
                <a:lnTo>
                  <a:pt x="803337" y="424189"/>
                </a:lnTo>
                <a:lnTo>
                  <a:pt x="786664" y="449384"/>
                </a:lnTo>
                <a:lnTo>
                  <a:pt x="761850" y="466295"/>
                </a:lnTo>
                <a:lnTo>
                  <a:pt x="731520" y="47243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408711" y="4878628"/>
            <a:ext cx="483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黑体"/>
                <a:cs typeface="黑体"/>
              </a:rPr>
              <a:t>录</a:t>
            </a:r>
            <a:r>
              <a:rPr dirty="0" sz="1800" spc="-10" b="1">
                <a:solidFill>
                  <a:srgbClr val="FFFFFF"/>
                </a:solidFill>
                <a:latin typeface="黑体"/>
                <a:cs typeface="黑体"/>
              </a:rPr>
              <a:t>用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25058" y="5836742"/>
            <a:ext cx="332740" cy="76200"/>
          </a:xfrm>
          <a:custGeom>
            <a:avLst/>
            <a:gdLst/>
            <a:ahLst/>
            <a:cxnLst/>
            <a:rect l="l" t="t" r="r" b="b"/>
            <a:pathLst>
              <a:path w="332739" h="76200">
                <a:moveTo>
                  <a:pt x="255981" y="31747"/>
                </a:moveTo>
                <a:lnTo>
                  <a:pt x="255917" y="0"/>
                </a:lnTo>
                <a:lnTo>
                  <a:pt x="319638" y="31711"/>
                </a:lnTo>
                <a:lnTo>
                  <a:pt x="275031" y="31711"/>
                </a:lnTo>
                <a:lnTo>
                  <a:pt x="255981" y="31747"/>
                </a:lnTo>
                <a:close/>
              </a:path>
              <a:path w="332739" h="76200">
                <a:moveTo>
                  <a:pt x="256006" y="44447"/>
                </a:moveTo>
                <a:lnTo>
                  <a:pt x="255981" y="31747"/>
                </a:lnTo>
                <a:lnTo>
                  <a:pt x="275031" y="31711"/>
                </a:lnTo>
                <a:lnTo>
                  <a:pt x="275056" y="44411"/>
                </a:lnTo>
                <a:lnTo>
                  <a:pt x="256006" y="44447"/>
                </a:lnTo>
                <a:close/>
              </a:path>
              <a:path w="332739" h="76200">
                <a:moveTo>
                  <a:pt x="256070" y="76200"/>
                </a:moveTo>
                <a:lnTo>
                  <a:pt x="256006" y="44447"/>
                </a:lnTo>
                <a:lnTo>
                  <a:pt x="275056" y="44411"/>
                </a:lnTo>
                <a:lnTo>
                  <a:pt x="275031" y="31711"/>
                </a:lnTo>
                <a:lnTo>
                  <a:pt x="319638" y="31711"/>
                </a:lnTo>
                <a:lnTo>
                  <a:pt x="332193" y="37960"/>
                </a:lnTo>
                <a:lnTo>
                  <a:pt x="256070" y="76200"/>
                </a:lnTo>
                <a:close/>
              </a:path>
              <a:path w="332739" h="76200">
                <a:moveTo>
                  <a:pt x="25" y="44932"/>
                </a:moveTo>
                <a:lnTo>
                  <a:pt x="0" y="32232"/>
                </a:lnTo>
                <a:lnTo>
                  <a:pt x="255981" y="31747"/>
                </a:lnTo>
                <a:lnTo>
                  <a:pt x="256006" y="44447"/>
                </a:lnTo>
                <a:lnTo>
                  <a:pt x="25" y="4493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884716" y="5100269"/>
            <a:ext cx="40576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7E7E7E"/>
                </a:solidFill>
                <a:latin typeface="微软雅黑"/>
                <a:cs typeface="微软雅黑"/>
              </a:rPr>
              <a:t>不通</a:t>
            </a:r>
            <a:r>
              <a:rPr dirty="0" sz="1000" spc="-5" b="1">
                <a:solidFill>
                  <a:srgbClr val="7E7E7E"/>
                </a:solidFill>
                <a:latin typeface="微软雅黑"/>
                <a:cs typeface="微软雅黑"/>
              </a:rPr>
              <a:t>过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8204" y="2947416"/>
            <a:ext cx="833755" cy="422275"/>
          </a:xfrm>
          <a:custGeom>
            <a:avLst/>
            <a:gdLst/>
            <a:ahLst/>
            <a:cxnLst/>
            <a:rect l="l" t="t" r="r" b="b"/>
            <a:pathLst>
              <a:path w="833755" h="422275">
                <a:moveTo>
                  <a:pt x="763524" y="422147"/>
                </a:moveTo>
                <a:lnTo>
                  <a:pt x="70104" y="422147"/>
                </a:lnTo>
                <a:lnTo>
                  <a:pt x="42464" y="416725"/>
                </a:lnTo>
                <a:lnTo>
                  <a:pt x="20045" y="401712"/>
                </a:lnTo>
                <a:lnTo>
                  <a:pt x="5129" y="379390"/>
                </a:lnTo>
                <a:lnTo>
                  <a:pt x="0" y="352043"/>
                </a:lnTo>
                <a:lnTo>
                  <a:pt x="0" y="70103"/>
                </a:lnTo>
                <a:lnTo>
                  <a:pt x="5129" y="43055"/>
                </a:lnTo>
                <a:lnTo>
                  <a:pt x="20045" y="20831"/>
                </a:lnTo>
                <a:lnTo>
                  <a:pt x="42464" y="5717"/>
                </a:lnTo>
                <a:lnTo>
                  <a:pt x="70104" y="0"/>
                </a:lnTo>
                <a:lnTo>
                  <a:pt x="763524" y="0"/>
                </a:lnTo>
                <a:lnTo>
                  <a:pt x="790906" y="5717"/>
                </a:lnTo>
                <a:lnTo>
                  <a:pt x="813239" y="20831"/>
                </a:lnTo>
                <a:lnTo>
                  <a:pt x="828241" y="43055"/>
                </a:lnTo>
                <a:lnTo>
                  <a:pt x="833628" y="70103"/>
                </a:lnTo>
                <a:lnTo>
                  <a:pt x="833628" y="352043"/>
                </a:lnTo>
                <a:lnTo>
                  <a:pt x="828241" y="379390"/>
                </a:lnTo>
                <a:lnTo>
                  <a:pt x="813239" y="401712"/>
                </a:lnTo>
                <a:lnTo>
                  <a:pt x="790906" y="416725"/>
                </a:lnTo>
                <a:lnTo>
                  <a:pt x="763524" y="4221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81774" y="2995663"/>
            <a:ext cx="483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黑体"/>
                <a:cs typeface="黑体"/>
              </a:rPr>
              <a:t>开</a:t>
            </a:r>
            <a:r>
              <a:rPr dirty="0" sz="1800" spc="-10" b="1">
                <a:solidFill>
                  <a:srgbClr val="FFFFFF"/>
                </a:solidFill>
                <a:latin typeface="黑体"/>
                <a:cs typeface="黑体"/>
              </a:rPr>
              <a:t>始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61847" y="3120656"/>
            <a:ext cx="290830" cy="76200"/>
          </a:xfrm>
          <a:custGeom>
            <a:avLst/>
            <a:gdLst/>
            <a:ahLst/>
            <a:cxnLst/>
            <a:rect l="l" t="t" r="r" b="b"/>
            <a:pathLst>
              <a:path w="290830" h="76200">
                <a:moveTo>
                  <a:pt x="214083" y="76200"/>
                </a:moveTo>
                <a:lnTo>
                  <a:pt x="214083" y="0"/>
                </a:lnTo>
                <a:lnTo>
                  <a:pt x="277583" y="31750"/>
                </a:lnTo>
                <a:lnTo>
                  <a:pt x="233133" y="31750"/>
                </a:lnTo>
                <a:lnTo>
                  <a:pt x="233133" y="44450"/>
                </a:lnTo>
                <a:lnTo>
                  <a:pt x="277583" y="44450"/>
                </a:lnTo>
                <a:lnTo>
                  <a:pt x="214083" y="76200"/>
                </a:lnTo>
                <a:close/>
              </a:path>
              <a:path w="290830" h="76200">
                <a:moveTo>
                  <a:pt x="214083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14083" y="31750"/>
                </a:lnTo>
                <a:lnTo>
                  <a:pt x="214083" y="44450"/>
                </a:lnTo>
                <a:close/>
              </a:path>
              <a:path w="290830" h="76200">
                <a:moveTo>
                  <a:pt x="277583" y="44450"/>
                </a:moveTo>
                <a:lnTo>
                  <a:pt x="233133" y="44450"/>
                </a:lnTo>
                <a:lnTo>
                  <a:pt x="233133" y="31750"/>
                </a:lnTo>
                <a:lnTo>
                  <a:pt x="277583" y="31750"/>
                </a:lnTo>
                <a:lnTo>
                  <a:pt x="290283" y="38100"/>
                </a:lnTo>
                <a:lnTo>
                  <a:pt x="277583" y="444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15648" y="4403229"/>
            <a:ext cx="76200" cy="167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273980" y="5269420"/>
            <a:ext cx="15176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7E7E7E"/>
                </a:solidFill>
                <a:latin typeface="微软雅黑"/>
                <a:cs typeface="微软雅黑"/>
              </a:rPr>
              <a:t>是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24400" y="4608576"/>
            <a:ext cx="859790" cy="669290"/>
          </a:xfrm>
          <a:custGeom>
            <a:avLst/>
            <a:gdLst/>
            <a:ahLst/>
            <a:cxnLst/>
            <a:rect l="l" t="t" r="r" b="b"/>
            <a:pathLst>
              <a:path w="859789" h="669289">
                <a:moveTo>
                  <a:pt x="429767" y="669036"/>
                </a:moveTo>
                <a:lnTo>
                  <a:pt x="0" y="333756"/>
                </a:lnTo>
                <a:lnTo>
                  <a:pt x="429767" y="0"/>
                </a:lnTo>
                <a:lnTo>
                  <a:pt x="859536" y="333756"/>
                </a:lnTo>
                <a:lnTo>
                  <a:pt x="429767" y="66903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039296" y="4675835"/>
            <a:ext cx="22796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黑体"/>
                <a:cs typeface="黑体"/>
              </a:rPr>
              <a:t>通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39296" y="4919674"/>
            <a:ext cx="22796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黑体"/>
                <a:cs typeface="黑体"/>
              </a:rPr>
              <a:t>过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32384" y="5277700"/>
            <a:ext cx="76200" cy="251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44432" y="4936578"/>
            <a:ext cx="2379980" cy="433070"/>
          </a:xfrm>
          <a:custGeom>
            <a:avLst/>
            <a:gdLst/>
            <a:ahLst/>
            <a:cxnLst/>
            <a:rect l="l" t="t" r="r" b="b"/>
            <a:pathLst>
              <a:path w="2379979" h="433070">
                <a:moveTo>
                  <a:pt x="1183538" y="394906"/>
                </a:moveTo>
                <a:lnTo>
                  <a:pt x="1183538" y="6350"/>
                </a:lnTo>
                <a:lnTo>
                  <a:pt x="1183843" y="4381"/>
                </a:lnTo>
                <a:lnTo>
                  <a:pt x="1184744" y="2616"/>
                </a:lnTo>
                <a:lnTo>
                  <a:pt x="1186154" y="1206"/>
                </a:lnTo>
                <a:lnTo>
                  <a:pt x="1187919" y="304"/>
                </a:lnTo>
                <a:lnTo>
                  <a:pt x="1189888" y="0"/>
                </a:lnTo>
                <a:lnTo>
                  <a:pt x="2379764" y="0"/>
                </a:lnTo>
                <a:lnTo>
                  <a:pt x="2379764" y="6350"/>
                </a:lnTo>
                <a:lnTo>
                  <a:pt x="1196238" y="6350"/>
                </a:lnTo>
                <a:lnTo>
                  <a:pt x="1189888" y="12700"/>
                </a:lnTo>
                <a:lnTo>
                  <a:pt x="1196238" y="12700"/>
                </a:lnTo>
                <a:lnTo>
                  <a:pt x="1196238" y="388556"/>
                </a:lnTo>
                <a:lnTo>
                  <a:pt x="1189888" y="388556"/>
                </a:lnTo>
                <a:lnTo>
                  <a:pt x="1183538" y="394906"/>
                </a:lnTo>
                <a:close/>
              </a:path>
              <a:path w="2379979" h="433070">
                <a:moveTo>
                  <a:pt x="1196238" y="12700"/>
                </a:moveTo>
                <a:lnTo>
                  <a:pt x="1189888" y="12700"/>
                </a:lnTo>
                <a:lnTo>
                  <a:pt x="1196238" y="6350"/>
                </a:lnTo>
                <a:lnTo>
                  <a:pt x="1196238" y="12700"/>
                </a:lnTo>
                <a:close/>
              </a:path>
              <a:path w="2379979" h="433070">
                <a:moveTo>
                  <a:pt x="2379764" y="12700"/>
                </a:moveTo>
                <a:lnTo>
                  <a:pt x="1196238" y="12700"/>
                </a:lnTo>
                <a:lnTo>
                  <a:pt x="1196238" y="6350"/>
                </a:lnTo>
                <a:lnTo>
                  <a:pt x="2379764" y="6350"/>
                </a:lnTo>
                <a:lnTo>
                  <a:pt x="2379764" y="12700"/>
                </a:lnTo>
                <a:close/>
              </a:path>
              <a:path w="2379979" h="433070">
                <a:moveTo>
                  <a:pt x="76200" y="433006"/>
                </a:moveTo>
                <a:lnTo>
                  <a:pt x="0" y="394906"/>
                </a:lnTo>
                <a:lnTo>
                  <a:pt x="76200" y="356806"/>
                </a:lnTo>
                <a:lnTo>
                  <a:pt x="76200" y="388556"/>
                </a:lnTo>
                <a:lnTo>
                  <a:pt x="57150" y="388556"/>
                </a:lnTo>
                <a:lnTo>
                  <a:pt x="57150" y="401256"/>
                </a:lnTo>
                <a:lnTo>
                  <a:pt x="76200" y="401256"/>
                </a:lnTo>
                <a:lnTo>
                  <a:pt x="76200" y="433006"/>
                </a:lnTo>
                <a:close/>
              </a:path>
              <a:path w="2379979" h="433070">
                <a:moveTo>
                  <a:pt x="76200" y="401256"/>
                </a:moveTo>
                <a:lnTo>
                  <a:pt x="57150" y="401256"/>
                </a:lnTo>
                <a:lnTo>
                  <a:pt x="57150" y="388556"/>
                </a:lnTo>
                <a:lnTo>
                  <a:pt x="76200" y="388556"/>
                </a:lnTo>
                <a:lnTo>
                  <a:pt x="76200" y="401256"/>
                </a:lnTo>
                <a:close/>
              </a:path>
              <a:path w="2379979" h="433070">
                <a:moveTo>
                  <a:pt x="1189888" y="401256"/>
                </a:moveTo>
                <a:lnTo>
                  <a:pt x="76200" y="401256"/>
                </a:lnTo>
                <a:lnTo>
                  <a:pt x="76200" y="388556"/>
                </a:lnTo>
                <a:lnTo>
                  <a:pt x="1183538" y="388556"/>
                </a:lnTo>
                <a:lnTo>
                  <a:pt x="1183538" y="394906"/>
                </a:lnTo>
                <a:lnTo>
                  <a:pt x="1196238" y="394906"/>
                </a:lnTo>
                <a:lnTo>
                  <a:pt x="1195920" y="396875"/>
                </a:lnTo>
                <a:lnTo>
                  <a:pt x="1195019" y="398640"/>
                </a:lnTo>
                <a:lnTo>
                  <a:pt x="1193609" y="400050"/>
                </a:lnTo>
                <a:lnTo>
                  <a:pt x="1191844" y="400951"/>
                </a:lnTo>
                <a:lnTo>
                  <a:pt x="1189888" y="401256"/>
                </a:lnTo>
                <a:close/>
              </a:path>
              <a:path w="2379979" h="433070">
                <a:moveTo>
                  <a:pt x="1196238" y="394906"/>
                </a:moveTo>
                <a:lnTo>
                  <a:pt x="1183538" y="394906"/>
                </a:lnTo>
                <a:lnTo>
                  <a:pt x="1189888" y="388556"/>
                </a:lnTo>
                <a:lnTo>
                  <a:pt x="1196238" y="388556"/>
                </a:lnTo>
                <a:lnTo>
                  <a:pt x="1196238" y="39490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15648" y="5277700"/>
            <a:ext cx="76200" cy="167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498847" y="5806440"/>
            <a:ext cx="1226820" cy="39814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64769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509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确定等级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1" name="object 41"/>
          <p:cNvSpPr txBox="1"/>
          <p:nvPr/>
        </p:nvSpPr>
        <p:spPr>
          <a:xfrm>
            <a:off x="4498847" y="5529071"/>
            <a:ext cx="1226820" cy="2774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2545" rIns="0" bIns="0" rtlCol="0" vert="horz">
            <a:spAutoFit/>
          </a:bodyPr>
          <a:lstStyle/>
          <a:p>
            <a:pPr marL="307340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微软雅黑"/>
                <a:cs typeface="微软雅黑"/>
              </a:rPr>
              <a:t>联通人员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2" name="object 42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245" y="269405"/>
            <a:ext cx="4902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00"/>
                </a:solidFill>
              </a:rPr>
              <a:t>外包人员管理：业绩评价</a:t>
            </a:r>
            <a:r>
              <a:rPr dirty="0" sz="3200" spc="5">
                <a:solidFill>
                  <a:srgbClr val="000000"/>
                </a:solidFill>
              </a:rPr>
              <a:t>制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264579" y="1065352"/>
            <a:ext cx="8731885" cy="1040130"/>
          </a:xfrm>
          <a:custGeom>
            <a:avLst/>
            <a:gdLst/>
            <a:ahLst/>
            <a:cxnLst/>
            <a:rect l="l" t="t" r="r" b="b"/>
            <a:pathLst>
              <a:path w="8731885" h="1040130">
                <a:moveTo>
                  <a:pt x="8731783" y="1039634"/>
                </a:moveTo>
                <a:lnTo>
                  <a:pt x="0" y="1039634"/>
                </a:lnTo>
                <a:lnTo>
                  <a:pt x="0" y="0"/>
                </a:lnTo>
                <a:lnTo>
                  <a:pt x="8731783" y="0"/>
                </a:lnTo>
                <a:lnTo>
                  <a:pt x="873178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030109"/>
                </a:lnTo>
                <a:lnTo>
                  <a:pt x="4762" y="1030109"/>
                </a:lnTo>
                <a:lnTo>
                  <a:pt x="9525" y="1034872"/>
                </a:lnTo>
                <a:lnTo>
                  <a:pt x="8731783" y="1034872"/>
                </a:lnTo>
                <a:lnTo>
                  <a:pt x="8731783" y="1039634"/>
                </a:lnTo>
                <a:close/>
              </a:path>
              <a:path w="8731885" h="10401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731885" h="1040130">
                <a:moveTo>
                  <a:pt x="872225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22258" y="4762"/>
                </a:lnTo>
                <a:lnTo>
                  <a:pt x="8722258" y="9525"/>
                </a:lnTo>
                <a:close/>
              </a:path>
              <a:path w="8731885" h="1040130">
                <a:moveTo>
                  <a:pt x="8722258" y="1034872"/>
                </a:moveTo>
                <a:lnTo>
                  <a:pt x="8722258" y="4762"/>
                </a:lnTo>
                <a:lnTo>
                  <a:pt x="8727020" y="9525"/>
                </a:lnTo>
                <a:lnTo>
                  <a:pt x="8731783" y="9525"/>
                </a:lnTo>
                <a:lnTo>
                  <a:pt x="8731783" y="1030109"/>
                </a:lnTo>
                <a:lnTo>
                  <a:pt x="8727020" y="1030109"/>
                </a:lnTo>
                <a:lnTo>
                  <a:pt x="8722258" y="1034872"/>
                </a:lnTo>
                <a:close/>
              </a:path>
              <a:path w="8731885" h="1040130">
                <a:moveTo>
                  <a:pt x="8731783" y="9525"/>
                </a:moveTo>
                <a:lnTo>
                  <a:pt x="8727020" y="9525"/>
                </a:lnTo>
                <a:lnTo>
                  <a:pt x="8722258" y="4762"/>
                </a:lnTo>
                <a:lnTo>
                  <a:pt x="8731783" y="4762"/>
                </a:lnTo>
                <a:lnTo>
                  <a:pt x="8731783" y="9525"/>
                </a:lnTo>
                <a:close/>
              </a:path>
              <a:path w="8731885" h="1040130">
                <a:moveTo>
                  <a:pt x="9525" y="1034872"/>
                </a:moveTo>
                <a:lnTo>
                  <a:pt x="4762" y="1030109"/>
                </a:lnTo>
                <a:lnTo>
                  <a:pt x="9525" y="1030109"/>
                </a:lnTo>
                <a:lnTo>
                  <a:pt x="9525" y="1034872"/>
                </a:lnTo>
                <a:close/>
              </a:path>
              <a:path w="8731885" h="1040130">
                <a:moveTo>
                  <a:pt x="8722258" y="1034872"/>
                </a:moveTo>
                <a:lnTo>
                  <a:pt x="9525" y="1034872"/>
                </a:lnTo>
                <a:lnTo>
                  <a:pt x="9525" y="1030109"/>
                </a:lnTo>
                <a:lnTo>
                  <a:pt x="8722258" y="1030109"/>
                </a:lnTo>
                <a:lnTo>
                  <a:pt x="8722258" y="1034872"/>
                </a:lnTo>
                <a:close/>
              </a:path>
              <a:path w="8731885" h="1040130">
                <a:moveTo>
                  <a:pt x="8731783" y="1034872"/>
                </a:moveTo>
                <a:lnTo>
                  <a:pt x="8722258" y="1034872"/>
                </a:lnTo>
                <a:lnTo>
                  <a:pt x="8727020" y="1030109"/>
                </a:lnTo>
                <a:lnTo>
                  <a:pt x="8731783" y="1030109"/>
                </a:lnTo>
                <a:lnTo>
                  <a:pt x="8731783" y="103487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8131" y="1053604"/>
            <a:ext cx="8217534" cy="726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Font typeface="Wingdings"/>
              <a:buChar char=""/>
              <a:tabLst>
                <a:tab pos="298450" algn="l"/>
              </a:tabLst>
            </a:pPr>
            <a:r>
              <a:rPr dirty="0" sz="1800">
                <a:latin typeface="微软雅黑"/>
                <a:cs typeface="微软雅黑"/>
              </a:rPr>
              <a:t>每月由任务分配人员评价外包人员的工作质量，连续</a:t>
            </a:r>
            <a:r>
              <a:rPr dirty="0" sz="1800" spc="-5">
                <a:latin typeface="微软雅黑"/>
                <a:cs typeface="微软雅黑"/>
              </a:rPr>
              <a:t>2</a:t>
            </a:r>
            <a:r>
              <a:rPr dirty="0" sz="1800">
                <a:latin typeface="微软雅黑"/>
                <a:cs typeface="微软雅黑"/>
              </a:rPr>
              <a:t>个月不称职则淘汰换人。</a:t>
            </a:r>
            <a:endParaRPr sz="18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/>
              <a:buChar char=""/>
              <a:tabLst>
                <a:tab pos="298450" algn="l"/>
              </a:tabLst>
            </a:pPr>
            <a:r>
              <a:rPr dirty="0" sz="1800">
                <a:latin typeface="微软雅黑"/>
                <a:cs typeface="微软雅黑"/>
              </a:rPr>
              <a:t>称职的外包人员，将持续执行被分配的任务，每月双方确认有效工作量。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2475" y="2948939"/>
            <a:ext cx="1226820" cy="39814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63500" rIns="0" bIns="0" rtlCol="0" vert="horz">
            <a:spAutoFit/>
          </a:bodyPr>
          <a:lstStyle/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进入团队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2475" y="2671572"/>
            <a:ext cx="1226820" cy="2774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1910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dirty="0" sz="1200">
                <a:latin typeface="微软雅黑"/>
                <a:cs typeface="微软雅黑"/>
              </a:rPr>
              <a:t>外包人员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88564" y="2933700"/>
            <a:ext cx="1226820" cy="398145"/>
          </a:xfrm>
          <a:custGeom>
            <a:avLst/>
            <a:gdLst/>
            <a:ahLst/>
            <a:cxnLst/>
            <a:rect l="l" t="t" r="r" b="b"/>
            <a:pathLst>
              <a:path w="1226820" h="398145">
                <a:moveTo>
                  <a:pt x="0" y="397763"/>
                </a:moveTo>
                <a:lnTo>
                  <a:pt x="1226819" y="397763"/>
                </a:lnTo>
                <a:lnTo>
                  <a:pt x="1226819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88564" y="2986037"/>
            <a:ext cx="1226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分配任务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8564" y="2686964"/>
            <a:ext cx="1226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34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微软雅黑"/>
                <a:cs typeface="微软雅黑"/>
              </a:rPr>
              <a:t>自有人员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79035" y="2948939"/>
            <a:ext cx="1226820" cy="398145"/>
          </a:xfrm>
          <a:custGeom>
            <a:avLst/>
            <a:gdLst/>
            <a:ahLst/>
            <a:cxnLst/>
            <a:rect l="l" t="t" r="r" b="b"/>
            <a:pathLst>
              <a:path w="1226820" h="398145">
                <a:moveTo>
                  <a:pt x="0" y="397763"/>
                </a:moveTo>
                <a:lnTo>
                  <a:pt x="1226819" y="397763"/>
                </a:lnTo>
                <a:lnTo>
                  <a:pt x="1226819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79035" y="3000222"/>
            <a:ext cx="1226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执行任务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9035" y="2671572"/>
            <a:ext cx="1226820" cy="2774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1910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330"/>
              </a:spcBef>
            </a:pPr>
            <a:r>
              <a:rPr dirty="0" sz="1200">
                <a:latin typeface="微软雅黑"/>
                <a:cs typeface="微软雅黑"/>
              </a:rPr>
              <a:t>外包人员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45846" y="3356876"/>
            <a:ext cx="76200" cy="469265"/>
          </a:xfrm>
          <a:custGeom>
            <a:avLst/>
            <a:gdLst/>
            <a:ahLst/>
            <a:cxnLst/>
            <a:rect l="l" t="t" r="r" b="b"/>
            <a:pathLst>
              <a:path w="76200" h="469264">
                <a:moveTo>
                  <a:pt x="44450" y="411988"/>
                </a:moveTo>
                <a:lnTo>
                  <a:pt x="31750" y="411988"/>
                </a:lnTo>
                <a:lnTo>
                  <a:pt x="31750" y="0"/>
                </a:lnTo>
                <a:lnTo>
                  <a:pt x="44450" y="0"/>
                </a:lnTo>
                <a:lnTo>
                  <a:pt x="44450" y="411988"/>
                </a:lnTo>
                <a:close/>
              </a:path>
              <a:path w="76200" h="469264">
                <a:moveTo>
                  <a:pt x="38100" y="469138"/>
                </a:moveTo>
                <a:lnTo>
                  <a:pt x="0" y="392938"/>
                </a:lnTo>
                <a:lnTo>
                  <a:pt x="31750" y="392938"/>
                </a:lnTo>
                <a:lnTo>
                  <a:pt x="31750" y="411988"/>
                </a:lnTo>
                <a:lnTo>
                  <a:pt x="66675" y="411988"/>
                </a:lnTo>
                <a:lnTo>
                  <a:pt x="38100" y="469138"/>
                </a:lnTo>
                <a:close/>
              </a:path>
              <a:path w="76200" h="469264">
                <a:moveTo>
                  <a:pt x="66675" y="411988"/>
                </a:moveTo>
                <a:lnTo>
                  <a:pt x="44450" y="411988"/>
                </a:lnTo>
                <a:lnTo>
                  <a:pt x="44450" y="392938"/>
                </a:lnTo>
                <a:lnTo>
                  <a:pt x="76200" y="392938"/>
                </a:lnTo>
                <a:lnTo>
                  <a:pt x="66675" y="4119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71032" y="2933700"/>
            <a:ext cx="1226820" cy="398145"/>
          </a:xfrm>
          <a:custGeom>
            <a:avLst/>
            <a:gdLst/>
            <a:ahLst/>
            <a:cxnLst/>
            <a:rect l="l" t="t" r="r" b="b"/>
            <a:pathLst>
              <a:path w="1226820" h="398145">
                <a:moveTo>
                  <a:pt x="0" y="397763"/>
                </a:moveTo>
                <a:lnTo>
                  <a:pt x="1226819" y="397763"/>
                </a:lnTo>
                <a:lnTo>
                  <a:pt x="1226819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971032" y="2986037"/>
            <a:ext cx="1226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每月评价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71032" y="2657855"/>
            <a:ext cx="1226820" cy="27622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1910" rIns="0" bIns="0" rtlCol="0" vert="horz">
            <a:spAutoFit/>
          </a:bodyPr>
          <a:lstStyle/>
          <a:p>
            <a:pPr marL="307340">
              <a:lnSpc>
                <a:spcPct val="100000"/>
              </a:lnSpc>
              <a:spcBef>
                <a:spcPts val="330"/>
              </a:spcBef>
            </a:pPr>
            <a:r>
              <a:rPr dirty="0" sz="1200">
                <a:latin typeface="微软雅黑"/>
                <a:cs typeface="微软雅黑"/>
              </a:rPr>
              <a:t>自有人员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2068" y="2688222"/>
            <a:ext cx="27876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7E7E7E"/>
                </a:solidFill>
                <a:latin typeface="微软雅黑"/>
                <a:cs typeface="微软雅黑"/>
              </a:rPr>
              <a:t>称</a:t>
            </a:r>
            <a:r>
              <a:rPr dirty="0" sz="1000" spc="-5" b="1">
                <a:solidFill>
                  <a:srgbClr val="7E7E7E"/>
                </a:solidFill>
                <a:latin typeface="微软雅黑"/>
                <a:cs typeface="微软雅黑"/>
              </a:rPr>
              <a:t>职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5495" y="3499446"/>
            <a:ext cx="991869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7E7E7E"/>
                </a:solidFill>
                <a:latin typeface="微软雅黑"/>
                <a:cs typeface="微软雅黑"/>
              </a:rPr>
              <a:t>连续</a:t>
            </a:r>
            <a:r>
              <a:rPr dirty="0" sz="1000" spc="-5" b="1">
                <a:solidFill>
                  <a:srgbClr val="7E7E7E"/>
                </a:solidFill>
                <a:latin typeface="微软雅黑"/>
                <a:cs typeface="微软雅黑"/>
              </a:rPr>
              <a:t>2</a:t>
            </a:r>
            <a:r>
              <a:rPr dirty="0" sz="1000" b="1">
                <a:solidFill>
                  <a:srgbClr val="7E7E7E"/>
                </a:solidFill>
                <a:latin typeface="微软雅黑"/>
                <a:cs typeface="微软雅黑"/>
              </a:rPr>
              <a:t>个月不称</a:t>
            </a:r>
            <a:r>
              <a:rPr dirty="0" sz="1000" spc="-5" b="1">
                <a:solidFill>
                  <a:srgbClr val="7E7E7E"/>
                </a:solidFill>
                <a:latin typeface="微软雅黑"/>
                <a:cs typeface="微软雅黑"/>
              </a:rPr>
              <a:t>职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63530" y="2422169"/>
            <a:ext cx="3869054" cy="658495"/>
          </a:xfrm>
          <a:custGeom>
            <a:avLst/>
            <a:gdLst/>
            <a:ahLst/>
            <a:cxnLst/>
            <a:rect l="l" t="t" r="r" b="b"/>
            <a:pathLst>
              <a:path w="3869054" h="658494">
                <a:moveTo>
                  <a:pt x="44450" y="177800"/>
                </a:moveTo>
                <a:lnTo>
                  <a:pt x="31750" y="177800"/>
                </a:lnTo>
                <a:lnTo>
                  <a:pt x="31750" y="6350"/>
                </a:lnTo>
                <a:lnTo>
                  <a:pt x="38100" y="0"/>
                </a:lnTo>
                <a:lnTo>
                  <a:pt x="3862425" y="0"/>
                </a:lnTo>
                <a:lnTo>
                  <a:pt x="3868775" y="6350"/>
                </a:lnTo>
                <a:lnTo>
                  <a:pt x="44450" y="6350"/>
                </a:lnTo>
                <a:lnTo>
                  <a:pt x="38100" y="12700"/>
                </a:lnTo>
                <a:lnTo>
                  <a:pt x="44450" y="12700"/>
                </a:lnTo>
                <a:lnTo>
                  <a:pt x="44450" y="177800"/>
                </a:lnTo>
                <a:close/>
              </a:path>
              <a:path w="3869054" h="658494">
                <a:moveTo>
                  <a:pt x="44450" y="12700"/>
                </a:moveTo>
                <a:lnTo>
                  <a:pt x="38100" y="12700"/>
                </a:lnTo>
                <a:lnTo>
                  <a:pt x="44450" y="6350"/>
                </a:lnTo>
                <a:lnTo>
                  <a:pt x="44450" y="12700"/>
                </a:lnTo>
                <a:close/>
              </a:path>
              <a:path w="3869054" h="658494">
                <a:moveTo>
                  <a:pt x="3856075" y="12700"/>
                </a:moveTo>
                <a:lnTo>
                  <a:pt x="44450" y="12700"/>
                </a:lnTo>
                <a:lnTo>
                  <a:pt x="44450" y="6350"/>
                </a:lnTo>
                <a:lnTo>
                  <a:pt x="3856075" y="6350"/>
                </a:lnTo>
                <a:lnTo>
                  <a:pt x="3856075" y="12700"/>
                </a:lnTo>
                <a:close/>
              </a:path>
              <a:path w="3869054" h="658494">
                <a:moveTo>
                  <a:pt x="3856075" y="651891"/>
                </a:moveTo>
                <a:lnTo>
                  <a:pt x="3856075" y="6350"/>
                </a:lnTo>
                <a:lnTo>
                  <a:pt x="3862425" y="12700"/>
                </a:lnTo>
                <a:lnTo>
                  <a:pt x="3868775" y="12700"/>
                </a:lnTo>
                <a:lnTo>
                  <a:pt x="3868775" y="645541"/>
                </a:lnTo>
                <a:lnTo>
                  <a:pt x="3862425" y="645541"/>
                </a:lnTo>
                <a:lnTo>
                  <a:pt x="3856075" y="651891"/>
                </a:lnTo>
                <a:close/>
              </a:path>
              <a:path w="3869054" h="658494">
                <a:moveTo>
                  <a:pt x="3868775" y="12700"/>
                </a:moveTo>
                <a:lnTo>
                  <a:pt x="3862425" y="12700"/>
                </a:lnTo>
                <a:lnTo>
                  <a:pt x="3856075" y="6350"/>
                </a:lnTo>
                <a:lnTo>
                  <a:pt x="3868775" y="6350"/>
                </a:lnTo>
                <a:lnTo>
                  <a:pt x="3868775" y="12700"/>
                </a:lnTo>
                <a:close/>
              </a:path>
              <a:path w="3869054" h="658494">
                <a:moveTo>
                  <a:pt x="38100" y="234950"/>
                </a:moveTo>
                <a:lnTo>
                  <a:pt x="0" y="158750"/>
                </a:lnTo>
                <a:lnTo>
                  <a:pt x="31750" y="158750"/>
                </a:lnTo>
                <a:lnTo>
                  <a:pt x="31750" y="177800"/>
                </a:lnTo>
                <a:lnTo>
                  <a:pt x="66675" y="177800"/>
                </a:lnTo>
                <a:lnTo>
                  <a:pt x="38100" y="234950"/>
                </a:lnTo>
                <a:close/>
              </a:path>
              <a:path w="3869054" h="658494">
                <a:moveTo>
                  <a:pt x="66675" y="177800"/>
                </a:moveTo>
                <a:lnTo>
                  <a:pt x="44450" y="177800"/>
                </a:lnTo>
                <a:lnTo>
                  <a:pt x="44450" y="158750"/>
                </a:lnTo>
                <a:lnTo>
                  <a:pt x="76200" y="158750"/>
                </a:lnTo>
                <a:lnTo>
                  <a:pt x="66675" y="177800"/>
                </a:lnTo>
                <a:close/>
              </a:path>
              <a:path w="3869054" h="658494">
                <a:moveTo>
                  <a:pt x="3862425" y="658241"/>
                </a:moveTo>
                <a:lnTo>
                  <a:pt x="3633635" y="658241"/>
                </a:lnTo>
                <a:lnTo>
                  <a:pt x="3633635" y="645541"/>
                </a:lnTo>
                <a:lnTo>
                  <a:pt x="3856075" y="645541"/>
                </a:lnTo>
                <a:lnTo>
                  <a:pt x="3856075" y="651891"/>
                </a:lnTo>
                <a:lnTo>
                  <a:pt x="3868775" y="651891"/>
                </a:lnTo>
                <a:lnTo>
                  <a:pt x="3868458" y="653846"/>
                </a:lnTo>
                <a:lnTo>
                  <a:pt x="3867556" y="655624"/>
                </a:lnTo>
                <a:lnTo>
                  <a:pt x="3866159" y="657021"/>
                </a:lnTo>
                <a:lnTo>
                  <a:pt x="3864381" y="657923"/>
                </a:lnTo>
                <a:lnTo>
                  <a:pt x="3862425" y="658241"/>
                </a:lnTo>
                <a:close/>
              </a:path>
              <a:path w="3869054" h="658494">
                <a:moveTo>
                  <a:pt x="3868775" y="651891"/>
                </a:moveTo>
                <a:lnTo>
                  <a:pt x="3856075" y="651891"/>
                </a:lnTo>
                <a:lnTo>
                  <a:pt x="3862425" y="645541"/>
                </a:lnTo>
                <a:lnTo>
                  <a:pt x="3868775" y="645541"/>
                </a:lnTo>
                <a:lnTo>
                  <a:pt x="3868775" y="65189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054852" y="4166615"/>
            <a:ext cx="1226820" cy="39814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64769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509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更换人员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54852" y="3890771"/>
            <a:ext cx="1226820" cy="27622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1910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330"/>
              </a:spcBef>
            </a:pPr>
            <a:r>
              <a:rPr dirty="0" sz="1200">
                <a:latin typeface="微软雅黑"/>
                <a:cs typeface="微软雅黑"/>
              </a:rPr>
              <a:t>外包单位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29290" y="3840530"/>
            <a:ext cx="1252220" cy="774700"/>
          </a:xfrm>
          <a:custGeom>
            <a:avLst/>
            <a:gdLst/>
            <a:ahLst/>
            <a:cxnLst/>
            <a:rect l="l" t="t" r="r" b="b"/>
            <a:pathLst>
              <a:path w="1252220" h="774700">
                <a:moveTo>
                  <a:pt x="1239164" y="774090"/>
                </a:moveTo>
                <a:lnTo>
                  <a:pt x="12700" y="774090"/>
                </a:lnTo>
                <a:lnTo>
                  <a:pt x="10223" y="773849"/>
                </a:lnTo>
                <a:lnTo>
                  <a:pt x="0" y="761390"/>
                </a:lnTo>
                <a:lnTo>
                  <a:pt x="0" y="12700"/>
                </a:lnTo>
                <a:lnTo>
                  <a:pt x="12700" y="0"/>
                </a:lnTo>
                <a:lnTo>
                  <a:pt x="1239164" y="0"/>
                </a:lnTo>
                <a:lnTo>
                  <a:pt x="1251864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748690"/>
                </a:lnTo>
                <a:lnTo>
                  <a:pt x="12700" y="748690"/>
                </a:lnTo>
                <a:lnTo>
                  <a:pt x="25400" y="761390"/>
                </a:lnTo>
                <a:lnTo>
                  <a:pt x="1251864" y="761390"/>
                </a:lnTo>
                <a:lnTo>
                  <a:pt x="1251623" y="763866"/>
                </a:lnTo>
                <a:lnTo>
                  <a:pt x="1241640" y="773849"/>
                </a:lnTo>
                <a:lnTo>
                  <a:pt x="1239164" y="774090"/>
                </a:lnTo>
                <a:close/>
              </a:path>
              <a:path w="1252220" h="77470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252220" h="774700">
                <a:moveTo>
                  <a:pt x="1226464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226464" y="12700"/>
                </a:lnTo>
                <a:lnTo>
                  <a:pt x="1226464" y="25400"/>
                </a:lnTo>
                <a:close/>
              </a:path>
              <a:path w="1252220" h="774700">
                <a:moveTo>
                  <a:pt x="1226464" y="761390"/>
                </a:moveTo>
                <a:lnTo>
                  <a:pt x="1226464" y="12700"/>
                </a:lnTo>
                <a:lnTo>
                  <a:pt x="1239164" y="25400"/>
                </a:lnTo>
                <a:lnTo>
                  <a:pt x="1251864" y="25400"/>
                </a:lnTo>
                <a:lnTo>
                  <a:pt x="1251864" y="748690"/>
                </a:lnTo>
                <a:lnTo>
                  <a:pt x="1239164" y="748690"/>
                </a:lnTo>
                <a:lnTo>
                  <a:pt x="1226464" y="761390"/>
                </a:lnTo>
                <a:close/>
              </a:path>
              <a:path w="1252220" h="774700">
                <a:moveTo>
                  <a:pt x="1251864" y="25400"/>
                </a:moveTo>
                <a:lnTo>
                  <a:pt x="1239164" y="25400"/>
                </a:lnTo>
                <a:lnTo>
                  <a:pt x="1226464" y="12700"/>
                </a:lnTo>
                <a:lnTo>
                  <a:pt x="1251864" y="12700"/>
                </a:lnTo>
                <a:lnTo>
                  <a:pt x="1251864" y="25400"/>
                </a:lnTo>
                <a:close/>
              </a:path>
              <a:path w="1252220" h="774700">
                <a:moveTo>
                  <a:pt x="25400" y="761390"/>
                </a:moveTo>
                <a:lnTo>
                  <a:pt x="12700" y="748690"/>
                </a:lnTo>
                <a:lnTo>
                  <a:pt x="25400" y="748690"/>
                </a:lnTo>
                <a:lnTo>
                  <a:pt x="25400" y="761390"/>
                </a:lnTo>
                <a:close/>
              </a:path>
              <a:path w="1252220" h="774700">
                <a:moveTo>
                  <a:pt x="1226464" y="761390"/>
                </a:moveTo>
                <a:lnTo>
                  <a:pt x="25400" y="761390"/>
                </a:lnTo>
                <a:lnTo>
                  <a:pt x="25400" y="748690"/>
                </a:lnTo>
                <a:lnTo>
                  <a:pt x="1226464" y="748690"/>
                </a:lnTo>
                <a:lnTo>
                  <a:pt x="1226464" y="761390"/>
                </a:lnTo>
                <a:close/>
              </a:path>
              <a:path w="1252220" h="774700">
                <a:moveTo>
                  <a:pt x="1251864" y="761390"/>
                </a:moveTo>
                <a:lnTo>
                  <a:pt x="1226464" y="761390"/>
                </a:lnTo>
                <a:lnTo>
                  <a:pt x="1239164" y="748690"/>
                </a:lnTo>
                <a:lnTo>
                  <a:pt x="1251864" y="748690"/>
                </a:lnTo>
                <a:lnTo>
                  <a:pt x="1251864" y="761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442459" y="3852671"/>
          <a:ext cx="1225550" cy="74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35"/>
                <a:gridCol w="920115"/>
                <a:gridCol w="153034"/>
              </a:tblGrid>
              <a:tr h="277367">
                <a:tc gridSpan="3"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>
                          <a:latin typeface="黑体"/>
                          <a:cs typeface="黑体"/>
                        </a:rPr>
                        <a:t>自有人员</a:t>
                      </a:r>
                      <a:endParaRPr sz="1200">
                        <a:latin typeface="黑体"/>
                        <a:cs typeface="黑体"/>
                      </a:endParaRPr>
                    </a:p>
                  </a:txBody>
                  <a:tcPr marL="0" marR="0" marB="0" marT="3810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面试流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程</a:t>
                      </a:r>
                      <a:endParaRPr sz="1400">
                        <a:latin typeface="黑体"/>
                        <a:cs typeface="黑体"/>
                      </a:endParaRPr>
                    </a:p>
                  </a:txBody>
                  <a:tcPr marL="0" marR="0" marB="0" marT="571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23672" y="2790444"/>
            <a:ext cx="835660" cy="422275"/>
          </a:xfrm>
          <a:custGeom>
            <a:avLst/>
            <a:gdLst/>
            <a:ahLst/>
            <a:cxnLst/>
            <a:rect l="l" t="t" r="r" b="b"/>
            <a:pathLst>
              <a:path w="835660" h="422275">
                <a:moveTo>
                  <a:pt x="765047" y="422147"/>
                </a:moveTo>
                <a:lnTo>
                  <a:pt x="70104" y="422147"/>
                </a:lnTo>
                <a:lnTo>
                  <a:pt x="42992" y="416737"/>
                </a:lnTo>
                <a:lnTo>
                  <a:pt x="20750" y="401726"/>
                </a:lnTo>
                <a:lnTo>
                  <a:pt x="5658" y="379399"/>
                </a:lnTo>
                <a:lnTo>
                  <a:pt x="0" y="352043"/>
                </a:lnTo>
                <a:lnTo>
                  <a:pt x="0" y="70103"/>
                </a:lnTo>
                <a:lnTo>
                  <a:pt x="5658" y="43062"/>
                </a:lnTo>
                <a:lnTo>
                  <a:pt x="20750" y="20840"/>
                </a:lnTo>
                <a:lnTo>
                  <a:pt x="42992" y="5724"/>
                </a:lnTo>
                <a:lnTo>
                  <a:pt x="70104" y="0"/>
                </a:lnTo>
                <a:lnTo>
                  <a:pt x="765047" y="0"/>
                </a:lnTo>
                <a:lnTo>
                  <a:pt x="792096" y="5724"/>
                </a:lnTo>
                <a:lnTo>
                  <a:pt x="814320" y="20840"/>
                </a:lnTo>
                <a:lnTo>
                  <a:pt x="829434" y="43062"/>
                </a:lnTo>
                <a:lnTo>
                  <a:pt x="835152" y="70103"/>
                </a:lnTo>
                <a:lnTo>
                  <a:pt x="835152" y="352043"/>
                </a:lnTo>
                <a:lnTo>
                  <a:pt x="829434" y="379399"/>
                </a:lnTo>
                <a:lnTo>
                  <a:pt x="814320" y="401726"/>
                </a:lnTo>
                <a:lnTo>
                  <a:pt x="792096" y="416737"/>
                </a:lnTo>
                <a:lnTo>
                  <a:pt x="765047" y="4221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99452" y="283870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开始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06008" y="4189476"/>
            <a:ext cx="349250" cy="76200"/>
          </a:xfrm>
          <a:custGeom>
            <a:avLst/>
            <a:gdLst/>
            <a:ahLst/>
            <a:cxnLst/>
            <a:rect l="l" t="t" r="r" b="b"/>
            <a:pathLst>
              <a:path w="34925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349250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349250" h="76200">
                <a:moveTo>
                  <a:pt x="349199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349199" y="31750"/>
                </a:lnTo>
                <a:lnTo>
                  <a:pt x="349199" y="444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78915" y="2970644"/>
            <a:ext cx="244259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44127" y="2993669"/>
            <a:ext cx="244271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32783" y="2994355"/>
            <a:ext cx="244259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26442" y="2956471"/>
            <a:ext cx="244271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30879" y="4027932"/>
            <a:ext cx="835660" cy="422275"/>
          </a:xfrm>
          <a:custGeom>
            <a:avLst/>
            <a:gdLst/>
            <a:ahLst/>
            <a:cxnLst/>
            <a:rect l="l" t="t" r="r" b="b"/>
            <a:pathLst>
              <a:path w="835660" h="422275">
                <a:moveTo>
                  <a:pt x="765047" y="422147"/>
                </a:moveTo>
                <a:lnTo>
                  <a:pt x="70104" y="422147"/>
                </a:lnTo>
                <a:lnTo>
                  <a:pt x="43071" y="416923"/>
                </a:lnTo>
                <a:lnTo>
                  <a:pt x="20854" y="401974"/>
                </a:lnTo>
                <a:lnTo>
                  <a:pt x="5737" y="379585"/>
                </a:lnTo>
                <a:lnTo>
                  <a:pt x="0" y="352043"/>
                </a:lnTo>
                <a:lnTo>
                  <a:pt x="0" y="71627"/>
                </a:lnTo>
                <a:lnTo>
                  <a:pt x="5737" y="43891"/>
                </a:lnTo>
                <a:lnTo>
                  <a:pt x="20854" y="21278"/>
                </a:lnTo>
                <a:lnTo>
                  <a:pt x="43071" y="5934"/>
                </a:lnTo>
                <a:lnTo>
                  <a:pt x="70104" y="0"/>
                </a:lnTo>
                <a:lnTo>
                  <a:pt x="765047" y="0"/>
                </a:lnTo>
                <a:lnTo>
                  <a:pt x="792175" y="5934"/>
                </a:lnTo>
                <a:lnTo>
                  <a:pt x="814425" y="21278"/>
                </a:lnTo>
                <a:lnTo>
                  <a:pt x="829513" y="43891"/>
                </a:lnTo>
                <a:lnTo>
                  <a:pt x="835152" y="71627"/>
                </a:lnTo>
                <a:lnTo>
                  <a:pt x="835152" y="352043"/>
                </a:lnTo>
                <a:lnTo>
                  <a:pt x="829513" y="379585"/>
                </a:lnTo>
                <a:lnTo>
                  <a:pt x="814425" y="401974"/>
                </a:lnTo>
                <a:lnTo>
                  <a:pt x="792175" y="416923"/>
                </a:lnTo>
                <a:lnTo>
                  <a:pt x="765047" y="4221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406800" y="4076522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结束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03382" y="4174756"/>
            <a:ext cx="339090" cy="76200"/>
          </a:xfrm>
          <a:custGeom>
            <a:avLst/>
            <a:gdLst/>
            <a:ahLst/>
            <a:cxnLst/>
            <a:rect l="l" t="t" r="r" b="b"/>
            <a:pathLst>
              <a:path w="33908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339089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339089" h="76200">
                <a:moveTo>
                  <a:pt x="338607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338607" y="31750"/>
                </a:lnTo>
                <a:lnTo>
                  <a:pt x="338607" y="444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02653" y="5391391"/>
            <a:ext cx="85407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微软雅黑"/>
                <a:cs typeface="微软雅黑"/>
              </a:rPr>
              <a:t>工作满</a:t>
            </a:r>
            <a:r>
              <a:rPr dirty="0" sz="2400" spc="-5">
                <a:latin typeface="微软雅黑"/>
                <a:cs typeface="微软雅黑"/>
              </a:rPr>
              <a:t>N</a:t>
            </a:r>
            <a:r>
              <a:rPr dirty="0" sz="2400">
                <a:latin typeface="微软雅黑"/>
                <a:cs typeface="微软雅黑"/>
              </a:rPr>
              <a:t>个月的外包员工，根据工作业绩，可以对岗级升级。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微软雅黑"/>
                <a:cs typeface="微软雅黑"/>
              </a:rPr>
              <a:t>表现非常优秀的外包，可招聘为自有人员。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7" name="object 37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245" y="304330"/>
            <a:ext cx="314642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00"/>
                </a:solidFill>
              </a:rPr>
              <a:t>SCR</a:t>
            </a:r>
            <a:r>
              <a:rPr dirty="0" sz="2800">
                <a:solidFill>
                  <a:srgbClr val="000000"/>
                </a:solidFill>
              </a:rPr>
              <a:t>UM的实践落</a:t>
            </a:r>
            <a:r>
              <a:rPr dirty="0" sz="2800" spc="-5">
                <a:solidFill>
                  <a:srgbClr val="000000"/>
                </a:solidFill>
              </a:rPr>
              <a:t>地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898457" y="1249654"/>
            <a:ext cx="6050915" cy="5121910"/>
          </a:xfrm>
          <a:custGeom>
            <a:avLst/>
            <a:gdLst/>
            <a:ahLst/>
            <a:cxnLst/>
            <a:rect l="l" t="t" r="r" b="b"/>
            <a:pathLst>
              <a:path w="6050915" h="5121910">
                <a:moveTo>
                  <a:pt x="6050507" y="5121617"/>
                </a:moveTo>
                <a:lnTo>
                  <a:pt x="0" y="5121617"/>
                </a:lnTo>
                <a:lnTo>
                  <a:pt x="0" y="0"/>
                </a:lnTo>
                <a:lnTo>
                  <a:pt x="6050507" y="0"/>
                </a:lnTo>
                <a:lnTo>
                  <a:pt x="605050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112092"/>
                </a:lnTo>
                <a:lnTo>
                  <a:pt x="4762" y="5112092"/>
                </a:lnTo>
                <a:lnTo>
                  <a:pt x="9525" y="5116855"/>
                </a:lnTo>
                <a:lnTo>
                  <a:pt x="6050507" y="5116855"/>
                </a:lnTo>
                <a:lnTo>
                  <a:pt x="6050507" y="5121617"/>
                </a:lnTo>
                <a:close/>
              </a:path>
              <a:path w="6050915" h="51219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6050915" h="5121910">
                <a:moveTo>
                  <a:pt x="604098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040983" y="4762"/>
                </a:lnTo>
                <a:lnTo>
                  <a:pt x="6040983" y="9525"/>
                </a:lnTo>
                <a:close/>
              </a:path>
              <a:path w="6050915" h="5121910">
                <a:moveTo>
                  <a:pt x="6040983" y="5116855"/>
                </a:moveTo>
                <a:lnTo>
                  <a:pt x="6040983" y="4762"/>
                </a:lnTo>
                <a:lnTo>
                  <a:pt x="6045746" y="9525"/>
                </a:lnTo>
                <a:lnTo>
                  <a:pt x="6050507" y="9525"/>
                </a:lnTo>
                <a:lnTo>
                  <a:pt x="6050507" y="5112092"/>
                </a:lnTo>
                <a:lnTo>
                  <a:pt x="6045746" y="5112092"/>
                </a:lnTo>
                <a:lnTo>
                  <a:pt x="6040983" y="5116855"/>
                </a:lnTo>
                <a:close/>
              </a:path>
              <a:path w="6050915" h="5121910">
                <a:moveTo>
                  <a:pt x="6050507" y="9525"/>
                </a:moveTo>
                <a:lnTo>
                  <a:pt x="6045746" y="9525"/>
                </a:lnTo>
                <a:lnTo>
                  <a:pt x="6040983" y="4762"/>
                </a:lnTo>
                <a:lnTo>
                  <a:pt x="6050507" y="4762"/>
                </a:lnTo>
                <a:lnTo>
                  <a:pt x="6050507" y="9525"/>
                </a:lnTo>
                <a:close/>
              </a:path>
              <a:path w="6050915" h="5121910">
                <a:moveTo>
                  <a:pt x="9525" y="5116855"/>
                </a:moveTo>
                <a:lnTo>
                  <a:pt x="4762" y="5112092"/>
                </a:lnTo>
                <a:lnTo>
                  <a:pt x="9525" y="5112092"/>
                </a:lnTo>
                <a:lnTo>
                  <a:pt x="9525" y="5116855"/>
                </a:lnTo>
                <a:close/>
              </a:path>
              <a:path w="6050915" h="5121910">
                <a:moveTo>
                  <a:pt x="6040983" y="5116855"/>
                </a:moveTo>
                <a:lnTo>
                  <a:pt x="9525" y="5116855"/>
                </a:lnTo>
                <a:lnTo>
                  <a:pt x="9525" y="5112092"/>
                </a:lnTo>
                <a:lnTo>
                  <a:pt x="6040983" y="5112092"/>
                </a:lnTo>
                <a:lnTo>
                  <a:pt x="6040983" y="5116855"/>
                </a:lnTo>
                <a:close/>
              </a:path>
              <a:path w="6050915" h="5121910">
                <a:moveTo>
                  <a:pt x="6050507" y="5116855"/>
                </a:moveTo>
                <a:lnTo>
                  <a:pt x="6040983" y="5116855"/>
                </a:lnTo>
                <a:lnTo>
                  <a:pt x="6045746" y="5112092"/>
                </a:lnTo>
                <a:lnTo>
                  <a:pt x="6050507" y="5112092"/>
                </a:lnTo>
                <a:lnTo>
                  <a:pt x="6050507" y="51168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81960" y="1396657"/>
            <a:ext cx="5896610" cy="505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做得好：</a:t>
            </a:r>
            <a:endParaRPr sz="1800">
              <a:latin typeface="微软雅黑"/>
              <a:cs typeface="微软雅黑"/>
            </a:endParaRPr>
          </a:p>
          <a:p>
            <a:pPr marL="12700" marR="27305">
              <a:lnSpc>
                <a:spcPct val="150000"/>
              </a:lnSpc>
              <a:spcBef>
                <a:spcPts val="300"/>
              </a:spcBef>
            </a:pPr>
            <a:r>
              <a:rPr dirty="0" sz="1800" spc="-5">
                <a:latin typeface="微软雅黑"/>
                <a:cs typeface="微软雅黑"/>
              </a:rPr>
              <a:t>1</a:t>
            </a:r>
            <a:r>
              <a:rPr dirty="0" sz="1800">
                <a:latin typeface="微软雅黑"/>
                <a:cs typeface="微软雅黑"/>
              </a:rPr>
              <a:t>、</a:t>
            </a: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需求管理</a:t>
            </a:r>
            <a:r>
              <a:rPr dirty="0" sz="1800">
                <a:latin typeface="微软雅黑"/>
                <a:cs typeface="微软雅黑"/>
              </a:rPr>
              <a:t>：用户故事的方式描述价值，低保真、高保真 原型确认需求。</a:t>
            </a:r>
            <a:endParaRPr sz="1800">
              <a:latin typeface="微软雅黑"/>
              <a:cs typeface="微软雅黑"/>
            </a:endParaRPr>
          </a:p>
          <a:p>
            <a:pPr marL="12700" marR="20320">
              <a:lnSpc>
                <a:spcPct val="150000"/>
              </a:lnSpc>
              <a:spcBef>
                <a:spcPts val="300"/>
              </a:spcBef>
            </a:pPr>
            <a:r>
              <a:rPr dirty="0" sz="1800" spc="-5" b="1">
                <a:latin typeface="微软雅黑"/>
                <a:cs typeface="微软雅黑"/>
              </a:rPr>
              <a:t>2</a:t>
            </a:r>
            <a:r>
              <a:rPr dirty="0" sz="1800" b="1">
                <a:latin typeface="微软雅黑"/>
                <a:cs typeface="微软雅黑"/>
              </a:rPr>
              <a:t>、</a:t>
            </a: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代码质量管控</a:t>
            </a:r>
            <a:r>
              <a:rPr dirty="0" sz="1800">
                <a:latin typeface="微软雅黑"/>
                <a:cs typeface="微软雅黑"/>
              </a:rPr>
              <a:t>：每个迭代做代码评审、静态扫描，重复 率不允许超过</a:t>
            </a:r>
            <a:r>
              <a:rPr dirty="0" sz="1800" spc="-5">
                <a:latin typeface="微软雅黑"/>
                <a:cs typeface="微软雅黑"/>
              </a:rPr>
              <a:t>10%，</a:t>
            </a:r>
            <a:r>
              <a:rPr dirty="0" sz="1800">
                <a:latin typeface="微软雅黑"/>
                <a:cs typeface="微软雅黑"/>
              </a:rPr>
              <a:t>都是干货代码。</a:t>
            </a:r>
            <a:endParaRPr sz="1800">
              <a:latin typeface="微软雅黑"/>
              <a:cs typeface="微软雅黑"/>
            </a:endParaRPr>
          </a:p>
          <a:p>
            <a:pPr marL="12700" marR="5080">
              <a:lnSpc>
                <a:spcPct val="150000"/>
              </a:lnSpc>
              <a:spcBef>
                <a:spcPts val="300"/>
              </a:spcBef>
            </a:pPr>
            <a:r>
              <a:rPr dirty="0" sz="1800" spc="-5">
                <a:latin typeface="微软雅黑"/>
                <a:cs typeface="微软雅黑"/>
              </a:rPr>
              <a:t>3</a:t>
            </a:r>
            <a:r>
              <a:rPr dirty="0" sz="1800">
                <a:latin typeface="微软雅黑"/>
                <a:cs typeface="微软雅黑"/>
              </a:rPr>
              <a:t>、</a:t>
            </a:r>
            <a:r>
              <a:rPr dirty="0" sz="1800" spc="-5" b="1">
                <a:solidFill>
                  <a:srgbClr val="006FC0"/>
                </a:solidFill>
                <a:latin typeface="微软雅黑"/>
                <a:cs typeface="微软雅黑"/>
              </a:rPr>
              <a:t>CI/CD</a:t>
            </a:r>
            <a:r>
              <a:rPr dirty="0" sz="1800" spc="-50" b="1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流水线</a:t>
            </a:r>
            <a:r>
              <a:rPr dirty="0" sz="1800" spc="-5">
                <a:latin typeface="微软雅黑"/>
                <a:cs typeface="微软雅黑"/>
              </a:rPr>
              <a:t>：Jenkins</a:t>
            </a:r>
            <a:r>
              <a:rPr dirty="0" sz="1800">
                <a:latin typeface="微软雅黑"/>
                <a:cs typeface="微软雅黑"/>
              </a:rPr>
              <a:t>和</a:t>
            </a:r>
            <a:r>
              <a:rPr dirty="0" sz="1800" spc="-5">
                <a:latin typeface="微软雅黑"/>
                <a:cs typeface="微软雅黑"/>
              </a:rPr>
              <a:t>Git</a:t>
            </a:r>
            <a:r>
              <a:rPr dirty="0" sz="1800">
                <a:latin typeface="微软雅黑"/>
                <a:cs typeface="微软雅黑"/>
              </a:rPr>
              <a:t>集成，自动构建和部署，  大大减少重复劳动，以及手动误操作的风险。</a:t>
            </a:r>
            <a:endParaRPr sz="1800">
              <a:latin typeface="微软雅黑"/>
              <a:cs typeface="微软雅黑"/>
            </a:endParaRPr>
          </a:p>
          <a:p>
            <a:pPr marL="12700" marR="27305">
              <a:lnSpc>
                <a:spcPct val="150000"/>
              </a:lnSpc>
              <a:spcBef>
                <a:spcPts val="300"/>
              </a:spcBef>
            </a:pPr>
            <a:r>
              <a:rPr dirty="0" sz="1800" spc="-5">
                <a:latin typeface="微软雅黑"/>
                <a:cs typeface="微软雅黑"/>
              </a:rPr>
              <a:t>4</a:t>
            </a:r>
            <a:r>
              <a:rPr dirty="0" sz="1800">
                <a:latin typeface="微软雅黑"/>
                <a:cs typeface="微软雅黑"/>
              </a:rPr>
              <a:t>、</a:t>
            </a: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生产变更管理</a:t>
            </a:r>
            <a:r>
              <a:rPr dirty="0" sz="1800">
                <a:solidFill>
                  <a:srgbClr val="006FC0"/>
                </a:solidFill>
                <a:latin typeface="微软雅黑"/>
                <a:cs typeface="微软雅黑"/>
              </a:rPr>
              <a:t>：</a:t>
            </a:r>
            <a:r>
              <a:rPr dirty="0" sz="1800">
                <a:latin typeface="微软雅黑"/>
                <a:cs typeface="微软雅黑"/>
              </a:rPr>
              <a:t>在沙箱环境演练成功后，才允许生产环 境操作，升级后会做关键功能回归测试。</a:t>
            </a:r>
            <a:endParaRPr sz="1800">
              <a:latin typeface="微软雅黑"/>
              <a:cs typeface="微软雅黑"/>
            </a:endParaRPr>
          </a:p>
          <a:p>
            <a:pPr marL="12700" marR="217170">
              <a:lnSpc>
                <a:spcPct val="150000"/>
              </a:lnSpc>
              <a:spcBef>
                <a:spcPts val="300"/>
              </a:spcBef>
            </a:pPr>
            <a:r>
              <a:rPr dirty="0" sz="1800" spc="-5">
                <a:latin typeface="微软雅黑"/>
                <a:cs typeface="微软雅黑"/>
              </a:rPr>
              <a:t>5</a:t>
            </a:r>
            <a:r>
              <a:rPr dirty="0" sz="1800">
                <a:latin typeface="微软雅黑"/>
                <a:cs typeface="微软雅黑"/>
              </a:rPr>
              <a:t>、</a:t>
            </a: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用户验收</a:t>
            </a:r>
            <a:r>
              <a:rPr dirty="0" sz="1800">
                <a:latin typeface="微软雅黑"/>
                <a:cs typeface="微软雅黑"/>
              </a:rPr>
              <a:t>：每个版本上线平稳后</a:t>
            </a:r>
            <a:r>
              <a:rPr dirty="0" sz="1800" spc="-5">
                <a:latin typeface="微软雅黑"/>
                <a:cs typeface="微软雅黑"/>
              </a:rPr>
              <a:t>1</a:t>
            </a:r>
            <a:r>
              <a:rPr dirty="0" sz="1800">
                <a:latin typeface="微软雅黑"/>
                <a:cs typeface="微软雅黑"/>
              </a:rPr>
              <a:t>～</a:t>
            </a:r>
            <a:r>
              <a:rPr dirty="0" sz="1800" spc="-5">
                <a:latin typeface="微软雅黑"/>
                <a:cs typeface="微软雅黑"/>
              </a:rPr>
              <a:t>2</a:t>
            </a:r>
            <a:r>
              <a:rPr dirty="0" sz="1800">
                <a:latin typeface="微软雅黑"/>
                <a:cs typeface="微软雅黑"/>
              </a:rPr>
              <a:t>周，组织召开用 户验收会，及时听取反馈。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800" spc="-5">
                <a:latin typeface="微软雅黑"/>
                <a:cs typeface="微软雅黑"/>
              </a:rPr>
              <a:t>6</a:t>
            </a:r>
            <a:r>
              <a:rPr dirty="0" sz="1800">
                <a:latin typeface="微软雅黑"/>
                <a:cs typeface="微软雅黑"/>
              </a:rPr>
              <a:t>、</a:t>
            </a: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可视化管</a:t>
            </a:r>
            <a:r>
              <a:rPr dirty="0" sz="1800" spc="-45" b="1">
                <a:solidFill>
                  <a:srgbClr val="006FC0"/>
                </a:solidFill>
                <a:latin typeface="微软雅黑"/>
                <a:cs typeface="微软雅黑"/>
              </a:rPr>
              <a:t>理</a:t>
            </a:r>
            <a:r>
              <a:rPr dirty="0" baseline="1984" sz="2100" spc="-900">
                <a:latin typeface="微软雅黑"/>
                <a:cs typeface="微软雅黑"/>
              </a:rPr>
              <a:t>1</a:t>
            </a:r>
            <a:r>
              <a:rPr dirty="0" sz="1800" spc="-600">
                <a:latin typeface="微软雅黑"/>
                <a:cs typeface="微软雅黑"/>
              </a:rPr>
              <a:t>：</a:t>
            </a:r>
            <a:r>
              <a:rPr dirty="0" baseline="1984" sz="2100" spc="-900">
                <a:latin typeface="微软雅黑"/>
                <a:cs typeface="微软雅黑"/>
              </a:rPr>
              <a:t>3</a:t>
            </a:r>
            <a:r>
              <a:rPr dirty="0" baseline="1984" sz="2100" spc="-330">
                <a:latin typeface="微软雅黑"/>
                <a:cs typeface="微软雅黑"/>
              </a:rPr>
              <a:t> </a:t>
            </a:r>
            <a:r>
              <a:rPr dirty="0" sz="1800">
                <a:latin typeface="微软雅黑"/>
                <a:cs typeface="微软雅黑"/>
              </a:rPr>
              <a:t>使用</a:t>
            </a:r>
            <a:r>
              <a:rPr dirty="0" sz="1800" spc="-25">
                <a:latin typeface="微软雅黑"/>
                <a:cs typeface="微软雅黑"/>
              </a:rPr>
              <a:t>Teambition</a:t>
            </a:r>
            <a:r>
              <a:rPr dirty="0" sz="1800">
                <a:latin typeface="微软雅黑"/>
                <a:cs typeface="微软雅黑"/>
              </a:rPr>
              <a:t>管理</a:t>
            </a:r>
            <a:r>
              <a:rPr dirty="0" sz="1800" spc="-5">
                <a:latin typeface="微软雅黑"/>
                <a:cs typeface="微软雅黑"/>
              </a:rPr>
              <a:t>SCRUM</a:t>
            </a:r>
            <a:r>
              <a:rPr dirty="0" sz="1800">
                <a:latin typeface="微软雅黑"/>
                <a:cs typeface="微软雅黑"/>
              </a:rPr>
              <a:t>。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8711" y="1836420"/>
            <a:ext cx="285115" cy="3228340"/>
          </a:xfrm>
          <a:custGeom>
            <a:avLst/>
            <a:gdLst/>
            <a:ahLst/>
            <a:cxnLst/>
            <a:rect l="l" t="t" r="r" b="b"/>
            <a:pathLst>
              <a:path w="285114" h="3228340">
                <a:moveTo>
                  <a:pt x="284988" y="141731"/>
                </a:moveTo>
                <a:lnTo>
                  <a:pt x="0" y="141731"/>
                </a:lnTo>
                <a:lnTo>
                  <a:pt x="143256" y="0"/>
                </a:lnTo>
                <a:lnTo>
                  <a:pt x="284988" y="141731"/>
                </a:lnTo>
                <a:close/>
              </a:path>
              <a:path w="285114" h="3228340">
                <a:moveTo>
                  <a:pt x="214883" y="3227831"/>
                </a:moveTo>
                <a:lnTo>
                  <a:pt x="71627" y="3227831"/>
                </a:lnTo>
                <a:lnTo>
                  <a:pt x="71627" y="141731"/>
                </a:lnTo>
                <a:lnTo>
                  <a:pt x="214883" y="141731"/>
                </a:lnTo>
                <a:lnTo>
                  <a:pt x="214883" y="322783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8204" y="1254252"/>
          <a:ext cx="2540635" cy="539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635"/>
              </a:tblGrid>
              <a:tr h="533400">
                <a:tc>
                  <a:txBody>
                    <a:bodyPr/>
                    <a:lstStyle/>
                    <a:p>
                      <a:pPr marL="69786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用户验收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800" b="1">
                          <a:solidFill>
                            <a:srgbClr val="00AFEF"/>
                          </a:solidFill>
                          <a:latin typeface="微软雅黑"/>
                          <a:cs typeface="微软雅黑"/>
                        </a:rPr>
                        <a:t>√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108585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44060"/>
                    </a:solidFill>
                  </a:tcPr>
                </a:tc>
              </a:tr>
              <a:tr h="540258">
                <a:tc>
                  <a:txBody>
                    <a:bodyPr/>
                    <a:lstStyle/>
                    <a:p>
                      <a:pPr algn="r" marR="46291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生产变更管理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800" b="1">
                          <a:solidFill>
                            <a:srgbClr val="00AFEF"/>
                          </a:solidFill>
                          <a:latin typeface="微软雅黑"/>
                          <a:cs typeface="微软雅黑"/>
                        </a:rPr>
                        <a:t>√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44060"/>
                    </a:solidFill>
                  </a:tcPr>
                </a:tc>
              </a:tr>
              <a:tr h="534924">
                <a:tc>
                  <a:txBody>
                    <a:bodyPr/>
                    <a:lstStyle/>
                    <a:p>
                      <a:pPr marL="69786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集成联调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800" b="1">
                          <a:solidFill>
                            <a:srgbClr val="00AFEF"/>
                          </a:solidFill>
                          <a:latin typeface="微软雅黑"/>
                          <a:cs typeface="微软雅黑"/>
                        </a:rPr>
                        <a:t>√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11430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44060"/>
                    </a:solidFill>
                  </a:tcPr>
                </a:tc>
              </a:tr>
              <a:tr h="535686">
                <a:tc>
                  <a:txBody>
                    <a:bodyPr/>
                    <a:lstStyle/>
                    <a:p>
                      <a:pPr algn="r" marR="46926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CI/CD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流水线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800" b="1">
                          <a:solidFill>
                            <a:srgbClr val="00AFEF"/>
                          </a:solidFill>
                          <a:latin typeface="微软雅黑"/>
                          <a:cs typeface="微软雅黑"/>
                        </a:rPr>
                        <a:t>√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11430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44060"/>
                    </a:solidFill>
                  </a:tcPr>
                </a:tc>
              </a:tr>
              <a:tr h="541019">
                <a:tc>
                  <a:txBody>
                    <a:bodyPr/>
                    <a:lstStyle/>
                    <a:p>
                      <a:pPr algn="r" marR="4972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代码质量管控</a:t>
                      </a:r>
                      <a:r>
                        <a:rPr dirty="0" sz="1800" b="1">
                          <a:solidFill>
                            <a:srgbClr val="00AFEF"/>
                          </a:solidFill>
                          <a:latin typeface="微软雅黑"/>
                          <a:cs typeface="微软雅黑"/>
                        </a:rPr>
                        <a:t>√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116205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44060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70929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单元测试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800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○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44060"/>
                    </a:solidFill>
                  </a:tcPr>
                </a:tc>
              </a:tr>
              <a:tr h="544829">
                <a:tc>
                  <a:txBody>
                    <a:bodyPr/>
                    <a:lstStyle/>
                    <a:p>
                      <a:pPr algn="r" marR="46291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代码仓库管理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800" b="1">
                          <a:solidFill>
                            <a:srgbClr val="00AFEF"/>
                          </a:solidFill>
                          <a:latin typeface="微软雅黑"/>
                          <a:cs typeface="微软雅黑"/>
                        </a:rPr>
                        <a:t>√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44060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algn="r" marR="50800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测试驱动开发</a:t>
                      </a:r>
                      <a:r>
                        <a:rPr dirty="0" sz="1800" b="1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○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44060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73152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版本管理</a:t>
                      </a:r>
                      <a:r>
                        <a:rPr dirty="0" sz="1800" b="1">
                          <a:solidFill>
                            <a:srgbClr val="00AFEF"/>
                          </a:solidFill>
                          <a:latin typeface="微软雅黑"/>
                          <a:cs typeface="微软雅黑"/>
                        </a:rPr>
                        <a:t>√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120014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44060"/>
                    </a:solidFill>
                  </a:tcPr>
                </a:tc>
              </a:tr>
              <a:tr h="533399">
                <a:tc>
                  <a:txBody>
                    <a:bodyPr/>
                    <a:lstStyle/>
                    <a:p>
                      <a:pPr marL="6978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需求管理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800" b="1">
                          <a:solidFill>
                            <a:srgbClr val="00AFEF"/>
                          </a:solidFill>
                          <a:latin typeface="微软雅黑"/>
                          <a:cs typeface="微软雅黑"/>
                        </a:rPr>
                        <a:t>√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12065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24406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08013" y="962088"/>
            <a:ext cx="1404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735" indent="-153035">
              <a:lnSpc>
                <a:spcPct val="100000"/>
              </a:lnSpc>
              <a:spcBef>
                <a:spcPts val="100"/>
              </a:spcBef>
              <a:buSzPct val="91666"/>
              <a:buFont typeface=""/>
              <a:buChar char="○"/>
              <a:tabLst>
                <a:tab pos="165735" algn="l"/>
              </a:tabLst>
            </a:pPr>
            <a:r>
              <a:rPr dirty="0" sz="1200">
                <a:latin typeface="Franklin Gothic Book"/>
                <a:cs typeface="Franklin Gothic Book"/>
              </a:rPr>
              <a:t>:</a:t>
            </a:r>
            <a:r>
              <a:rPr dirty="0" sz="1200">
                <a:latin typeface="黑体"/>
                <a:cs typeface="黑体"/>
              </a:rPr>
              <a:t>待完善</a:t>
            </a:r>
            <a:r>
              <a:rPr dirty="0" sz="1200" spc="229">
                <a:latin typeface="黑体"/>
                <a:cs typeface="黑体"/>
              </a:rPr>
              <a:t> </a:t>
            </a:r>
            <a:r>
              <a:rPr dirty="0" sz="1200">
                <a:latin typeface="Franklin Gothic Book"/>
                <a:cs typeface="Franklin Gothic Book"/>
              </a:rPr>
              <a:t>√</a:t>
            </a:r>
            <a:r>
              <a:rPr dirty="0" sz="1200" spc="-25">
                <a:latin typeface="Franklin Gothic Book"/>
                <a:cs typeface="Franklin Gothic Book"/>
              </a:rPr>
              <a:t> </a:t>
            </a:r>
            <a:r>
              <a:rPr dirty="0" sz="1200">
                <a:latin typeface="Franklin Gothic Book"/>
                <a:cs typeface="Franklin Gothic Book"/>
              </a:rPr>
              <a:t>:</a:t>
            </a:r>
            <a:r>
              <a:rPr dirty="0" sz="1200">
                <a:latin typeface="黑体"/>
                <a:cs typeface="黑体"/>
              </a:rPr>
              <a:t>较成熟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4529" y="6198661"/>
            <a:ext cx="208915" cy="2355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400" spc="-5">
                <a:latin typeface="微软雅黑"/>
                <a:cs typeface="微软雅黑"/>
              </a:rPr>
              <a:t>1</a:t>
            </a:r>
            <a:r>
              <a:rPr dirty="0" sz="1400">
                <a:latin typeface="微软雅黑"/>
                <a:cs typeface="微软雅黑"/>
              </a:rPr>
              <a:t>4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245" y="304330"/>
            <a:ext cx="21583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00"/>
                </a:solidFill>
              </a:rPr>
              <a:t>软件需求管</a:t>
            </a:r>
            <a:r>
              <a:rPr dirty="0" sz="2800" spc="-5">
                <a:solidFill>
                  <a:srgbClr val="000000"/>
                </a:solidFill>
              </a:rPr>
              <a:t>理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420789" y="1051305"/>
            <a:ext cx="8122284" cy="1003300"/>
          </a:xfrm>
          <a:custGeom>
            <a:avLst/>
            <a:gdLst/>
            <a:ahLst/>
            <a:cxnLst/>
            <a:rect l="l" t="t" r="r" b="b"/>
            <a:pathLst>
              <a:path w="8122284" h="1003300">
                <a:moveTo>
                  <a:pt x="8121688" y="1002969"/>
                </a:moveTo>
                <a:lnTo>
                  <a:pt x="0" y="1002969"/>
                </a:lnTo>
                <a:lnTo>
                  <a:pt x="0" y="0"/>
                </a:lnTo>
                <a:lnTo>
                  <a:pt x="8121688" y="0"/>
                </a:lnTo>
                <a:lnTo>
                  <a:pt x="812168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993444"/>
                </a:lnTo>
                <a:lnTo>
                  <a:pt x="4762" y="993444"/>
                </a:lnTo>
                <a:lnTo>
                  <a:pt x="9525" y="998207"/>
                </a:lnTo>
                <a:lnTo>
                  <a:pt x="8121688" y="998207"/>
                </a:lnTo>
                <a:lnTo>
                  <a:pt x="8121688" y="1002969"/>
                </a:lnTo>
                <a:close/>
              </a:path>
              <a:path w="8122284" h="100330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2284" h="1003300">
                <a:moveTo>
                  <a:pt x="811216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112163" y="4762"/>
                </a:lnTo>
                <a:lnTo>
                  <a:pt x="8112163" y="9525"/>
                </a:lnTo>
                <a:close/>
              </a:path>
              <a:path w="8122284" h="1003300">
                <a:moveTo>
                  <a:pt x="8112163" y="998207"/>
                </a:moveTo>
                <a:lnTo>
                  <a:pt x="8112163" y="4762"/>
                </a:lnTo>
                <a:lnTo>
                  <a:pt x="8116925" y="9525"/>
                </a:lnTo>
                <a:lnTo>
                  <a:pt x="8121688" y="9525"/>
                </a:lnTo>
                <a:lnTo>
                  <a:pt x="8121688" y="993444"/>
                </a:lnTo>
                <a:lnTo>
                  <a:pt x="8116925" y="993444"/>
                </a:lnTo>
                <a:lnTo>
                  <a:pt x="8112163" y="998207"/>
                </a:lnTo>
                <a:close/>
              </a:path>
              <a:path w="8122284" h="1003300">
                <a:moveTo>
                  <a:pt x="8121688" y="9525"/>
                </a:moveTo>
                <a:lnTo>
                  <a:pt x="8116925" y="9525"/>
                </a:lnTo>
                <a:lnTo>
                  <a:pt x="8112163" y="4762"/>
                </a:lnTo>
                <a:lnTo>
                  <a:pt x="8121688" y="4762"/>
                </a:lnTo>
                <a:lnTo>
                  <a:pt x="8121688" y="9525"/>
                </a:lnTo>
                <a:close/>
              </a:path>
              <a:path w="8122284" h="1003300">
                <a:moveTo>
                  <a:pt x="9525" y="998207"/>
                </a:moveTo>
                <a:lnTo>
                  <a:pt x="4762" y="993444"/>
                </a:lnTo>
                <a:lnTo>
                  <a:pt x="9525" y="993444"/>
                </a:lnTo>
                <a:lnTo>
                  <a:pt x="9525" y="998207"/>
                </a:lnTo>
                <a:close/>
              </a:path>
              <a:path w="8122284" h="1003300">
                <a:moveTo>
                  <a:pt x="8112163" y="998207"/>
                </a:moveTo>
                <a:lnTo>
                  <a:pt x="9525" y="998207"/>
                </a:lnTo>
                <a:lnTo>
                  <a:pt x="9525" y="993444"/>
                </a:lnTo>
                <a:lnTo>
                  <a:pt x="8112163" y="993444"/>
                </a:lnTo>
                <a:lnTo>
                  <a:pt x="8112163" y="998207"/>
                </a:lnTo>
                <a:close/>
              </a:path>
              <a:path w="8122284" h="1003300">
                <a:moveTo>
                  <a:pt x="8121688" y="998207"/>
                </a:moveTo>
                <a:lnTo>
                  <a:pt x="8112163" y="998207"/>
                </a:lnTo>
                <a:lnTo>
                  <a:pt x="8116925" y="993444"/>
                </a:lnTo>
                <a:lnTo>
                  <a:pt x="8121688" y="993444"/>
                </a:lnTo>
                <a:lnTo>
                  <a:pt x="8121688" y="99820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4291" y="1039558"/>
            <a:ext cx="7226300" cy="10769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1800">
                <a:latin typeface="微软雅黑"/>
                <a:cs typeface="微软雅黑"/>
              </a:rPr>
              <a:t>关键角色</a:t>
            </a:r>
            <a:r>
              <a:rPr dirty="0" sz="1800" spc="-5">
                <a:latin typeface="微软雅黑"/>
                <a:cs typeface="微软雅黑"/>
              </a:rPr>
              <a:t>：PO（</a:t>
            </a:r>
            <a:r>
              <a:rPr dirty="0" sz="1800">
                <a:latin typeface="微软雅黑"/>
                <a:cs typeface="微软雅黑"/>
              </a:rPr>
              <a:t>产品经理）</a:t>
            </a:r>
            <a:endParaRPr sz="1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1800">
                <a:latin typeface="微软雅黑"/>
                <a:cs typeface="微软雅黑"/>
              </a:rPr>
              <a:t>关键活动：澄清需求价值，向开发团队讲解需求，输出需求说明书。</a:t>
            </a:r>
            <a:endParaRPr sz="1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1800">
                <a:latin typeface="微软雅黑"/>
                <a:cs typeface="微软雅黑"/>
              </a:rPr>
              <a:t>管理工具</a:t>
            </a:r>
            <a:r>
              <a:rPr dirty="0" sz="1800" spc="-25">
                <a:latin typeface="微软雅黑"/>
                <a:cs typeface="微软雅黑"/>
              </a:rPr>
              <a:t>：Teambition</a:t>
            </a:r>
            <a:r>
              <a:rPr dirty="0" sz="1800">
                <a:latin typeface="微软雅黑"/>
                <a:cs typeface="微软雅黑"/>
              </a:rPr>
              <a:t>、Git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6191" y="2049779"/>
            <a:ext cx="6070091" cy="4431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4529" y="6198661"/>
            <a:ext cx="208915" cy="2355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400" spc="-5">
                <a:latin typeface="微软雅黑"/>
                <a:cs typeface="微软雅黑"/>
              </a:rPr>
              <a:t>1</a:t>
            </a:r>
            <a:r>
              <a:rPr dirty="0" sz="1400">
                <a:latin typeface="微软雅黑"/>
                <a:cs typeface="微软雅黑"/>
              </a:rPr>
              <a:t>5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245" y="337349"/>
            <a:ext cx="1854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代码质量管理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07708" y="952665"/>
            <a:ext cx="8328659" cy="1021715"/>
          </a:xfrm>
          <a:custGeom>
            <a:avLst/>
            <a:gdLst/>
            <a:ahLst/>
            <a:cxnLst/>
            <a:rect l="l" t="t" r="r" b="b"/>
            <a:pathLst>
              <a:path w="8328659" h="1021714">
                <a:moveTo>
                  <a:pt x="8328583" y="1021168"/>
                </a:moveTo>
                <a:lnTo>
                  <a:pt x="0" y="1021168"/>
                </a:lnTo>
                <a:lnTo>
                  <a:pt x="0" y="0"/>
                </a:lnTo>
                <a:lnTo>
                  <a:pt x="8328583" y="0"/>
                </a:lnTo>
                <a:lnTo>
                  <a:pt x="8328583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011643"/>
                </a:lnTo>
                <a:lnTo>
                  <a:pt x="4762" y="1011643"/>
                </a:lnTo>
                <a:lnTo>
                  <a:pt x="9525" y="1016406"/>
                </a:lnTo>
                <a:lnTo>
                  <a:pt x="8328583" y="1016406"/>
                </a:lnTo>
                <a:lnTo>
                  <a:pt x="8328583" y="1021168"/>
                </a:lnTo>
                <a:close/>
              </a:path>
              <a:path w="8328659" h="102171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8328659" h="1021714">
                <a:moveTo>
                  <a:pt x="8319058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8319058" y="4762"/>
                </a:lnTo>
                <a:lnTo>
                  <a:pt x="8319058" y="9524"/>
                </a:lnTo>
                <a:close/>
              </a:path>
              <a:path w="8328659" h="1021714">
                <a:moveTo>
                  <a:pt x="8319058" y="1016406"/>
                </a:moveTo>
                <a:lnTo>
                  <a:pt x="8319058" y="4762"/>
                </a:lnTo>
                <a:lnTo>
                  <a:pt x="8323821" y="9524"/>
                </a:lnTo>
                <a:lnTo>
                  <a:pt x="8328583" y="9524"/>
                </a:lnTo>
                <a:lnTo>
                  <a:pt x="8328583" y="1011643"/>
                </a:lnTo>
                <a:lnTo>
                  <a:pt x="8323821" y="1011643"/>
                </a:lnTo>
                <a:lnTo>
                  <a:pt x="8319058" y="1016406"/>
                </a:lnTo>
                <a:close/>
              </a:path>
              <a:path w="8328659" h="1021714">
                <a:moveTo>
                  <a:pt x="8328583" y="9524"/>
                </a:moveTo>
                <a:lnTo>
                  <a:pt x="8323821" y="9524"/>
                </a:lnTo>
                <a:lnTo>
                  <a:pt x="8319058" y="4762"/>
                </a:lnTo>
                <a:lnTo>
                  <a:pt x="8328583" y="4762"/>
                </a:lnTo>
                <a:lnTo>
                  <a:pt x="8328583" y="9524"/>
                </a:lnTo>
                <a:close/>
              </a:path>
              <a:path w="8328659" h="1021714">
                <a:moveTo>
                  <a:pt x="9525" y="1016406"/>
                </a:moveTo>
                <a:lnTo>
                  <a:pt x="4762" y="1011643"/>
                </a:lnTo>
                <a:lnTo>
                  <a:pt x="9525" y="1011643"/>
                </a:lnTo>
                <a:lnTo>
                  <a:pt x="9525" y="1016406"/>
                </a:lnTo>
                <a:close/>
              </a:path>
              <a:path w="8328659" h="1021714">
                <a:moveTo>
                  <a:pt x="8319058" y="1016406"/>
                </a:moveTo>
                <a:lnTo>
                  <a:pt x="9525" y="1016406"/>
                </a:lnTo>
                <a:lnTo>
                  <a:pt x="9525" y="1011643"/>
                </a:lnTo>
                <a:lnTo>
                  <a:pt x="8319058" y="1011643"/>
                </a:lnTo>
                <a:lnTo>
                  <a:pt x="8319058" y="1016406"/>
                </a:lnTo>
                <a:close/>
              </a:path>
              <a:path w="8328659" h="1021714">
                <a:moveTo>
                  <a:pt x="8328583" y="1016406"/>
                </a:moveTo>
                <a:lnTo>
                  <a:pt x="8319058" y="1016406"/>
                </a:lnTo>
                <a:lnTo>
                  <a:pt x="8323821" y="1011643"/>
                </a:lnTo>
                <a:lnTo>
                  <a:pt x="8328583" y="1011643"/>
                </a:lnTo>
                <a:lnTo>
                  <a:pt x="8328583" y="101640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1210" y="940918"/>
            <a:ext cx="4711700" cy="10769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1800">
                <a:latin typeface="微软雅黑"/>
                <a:cs typeface="微软雅黑"/>
              </a:rPr>
              <a:t>关键角色：开发经理、质量工程师</a:t>
            </a:r>
            <a:endParaRPr sz="1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1800">
                <a:latin typeface="微软雅黑"/>
                <a:cs typeface="微软雅黑"/>
              </a:rPr>
              <a:t>关键活动：静态缺陷扫描、人工代码走查。</a:t>
            </a:r>
            <a:endParaRPr sz="1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1800">
                <a:latin typeface="微软雅黑"/>
                <a:cs typeface="微软雅黑"/>
              </a:rPr>
              <a:t>管理工具</a:t>
            </a:r>
            <a:r>
              <a:rPr dirty="0" sz="1800" spc="-5">
                <a:latin typeface="微软雅黑"/>
                <a:cs typeface="微软雅黑"/>
              </a:rPr>
              <a:t>：SonarQube+Jenkins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8823" y="2225040"/>
            <a:ext cx="4722875" cy="441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245" y="337349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</a:rPr>
              <a:t>配置管理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73532" y="1050925"/>
            <a:ext cx="8537575" cy="1120775"/>
          </a:xfrm>
          <a:custGeom>
            <a:avLst/>
            <a:gdLst/>
            <a:ahLst/>
            <a:cxnLst/>
            <a:rect l="l" t="t" r="r" b="b"/>
            <a:pathLst>
              <a:path w="8537575" h="1120775">
                <a:moveTo>
                  <a:pt x="8537295" y="1120571"/>
                </a:moveTo>
                <a:lnTo>
                  <a:pt x="0" y="1120571"/>
                </a:lnTo>
                <a:lnTo>
                  <a:pt x="0" y="0"/>
                </a:lnTo>
                <a:lnTo>
                  <a:pt x="8537295" y="0"/>
                </a:lnTo>
                <a:lnTo>
                  <a:pt x="853729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11046"/>
                </a:lnTo>
                <a:lnTo>
                  <a:pt x="4762" y="1111046"/>
                </a:lnTo>
                <a:lnTo>
                  <a:pt x="9525" y="1115809"/>
                </a:lnTo>
                <a:lnTo>
                  <a:pt x="8537295" y="1115809"/>
                </a:lnTo>
                <a:lnTo>
                  <a:pt x="8537295" y="1120571"/>
                </a:lnTo>
                <a:close/>
              </a:path>
              <a:path w="8537575" h="11207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537575" h="1120775">
                <a:moveTo>
                  <a:pt x="852777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527770" y="4762"/>
                </a:lnTo>
                <a:lnTo>
                  <a:pt x="8527770" y="9525"/>
                </a:lnTo>
                <a:close/>
              </a:path>
              <a:path w="8537575" h="1120775">
                <a:moveTo>
                  <a:pt x="8527770" y="1115809"/>
                </a:moveTo>
                <a:lnTo>
                  <a:pt x="8527770" y="4762"/>
                </a:lnTo>
                <a:lnTo>
                  <a:pt x="8532533" y="9525"/>
                </a:lnTo>
                <a:lnTo>
                  <a:pt x="8537295" y="9525"/>
                </a:lnTo>
                <a:lnTo>
                  <a:pt x="8537295" y="1111046"/>
                </a:lnTo>
                <a:lnTo>
                  <a:pt x="8532533" y="1111046"/>
                </a:lnTo>
                <a:lnTo>
                  <a:pt x="8527770" y="1115809"/>
                </a:lnTo>
                <a:close/>
              </a:path>
              <a:path w="8537575" h="1120775">
                <a:moveTo>
                  <a:pt x="8537295" y="9525"/>
                </a:moveTo>
                <a:lnTo>
                  <a:pt x="8532533" y="9525"/>
                </a:lnTo>
                <a:lnTo>
                  <a:pt x="8527770" y="4762"/>
                </a:lnTo>
                <a:lnTo>
                  <a:pt x="8537295" y="4762"/>
                </a:lnTo>
                <a:lnTo>
                  <a:pt x="8537295" y="9525"/>
                </a:lnTo>
                <a:close/>
              </a:path>
              <a:path w="8537575" h="1120775">
                <a:moveTo>
                  <a:pt x="9525" y="1115809"/>
                </a:moveTo>
                <a:lnTo>
                  <a:pt x="4762" y="1111046"/>
                </a:lnTo>
                <a:lnTo>
                  <a:pt x="9525" y="1111046"/>
                </a:lnTo>
                <a:lnTo>
                  <a:pt x="9525" y="1115809"/>
                </a:lnTo>
                <a:close/>
              </a:path>
              <a:path w="8537575" h="1120775">
                <a:moveTo>
                  <a:pt x="8527770" y="1115809"/>
                </a:moveTo>
                <a:lnTo>
                  <a:pt x="9525" y="1115809"/>
                </a:lnTo>
                <a:lnTo>
                  <a:pt x="9525" y="1111046"/>
                </a:lnTo>
                <a:lnTo>
                  <a:pt x="8527770" y="1111046"/>
                </a:lnTo>
                <a:lnTo>
                  <a:pt x="8527770" y="1115809"/>
                </a:lnTo>
                <a:close/>
              </a:path>
              <a:path w="8537575" h="1120775">
                <a:moveTo>
                  <a:pt x="8537295" y="1115809"/>
                </a:moveTo>
                <a:lnTo>
                  <a:pt x="8527770" y="1115809"/>
                </a:lnTo>
                <a:lnTo>
                  <a:pt x="8532533" y="1111046"/>
                </a:lnTo>
                <a:lnTo>
                  <a:pt x="8537295" y="1111046"/>
                </a:lnTo>
                <a:lnTo>
                  <a:pt x="8537295" y="111580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035" y="1039177"/>
            <a:ext cx="5397500" cy="10769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1800">
                <a:latin typeface="微软雅黑"/>
                <a:cs typeface="微软雅黑"/>
              </a:rPr>
              <a:t>关键角色：开发经理、配置工程师</a:t>
            </a:r>
            <a:endParaRPr sz="1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1800">
                <a:latin typeface="微软雅黑"/>
                <a:cs typeface="微软雅黑"/>
              </a:rPr>
              <a:t>关键活动：代码分支管理、权限控制、冲突解决。</a:t>
            </a:r>
            <a:endParaRPr sz="1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1800">
                <a:latin typeface="微软雅黑"/>
                <a:cs typeface="微软雅黑"/>
              </a:rPr>
              <a:t>管理系统：Git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5929" y="2732532"/>
            <a:ext cx="8375627" cy="2517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9" name="object 9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5135" y="5337104"/>
            <a:ext cx="1132584" cy="1513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52475"/>
            <a:ext cx="9144000" cy="19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4717" y="63957"/>
            <a:ext cx="939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000000"/>
                </a:solidFill>
                <a:latin typeface="微软雅黑"/>
                <a:cs typeface="微软雅黑"/>
              </a:rPr>
              <a:t>目录</a:t>
            </a:r>
          </a:p>
        </p:txBody>
      </p:sp>
      <p:sp>
        <p:nvSpPr>
          <p:cNvPr id="5" name="object 5"/>
          <p:cNvSpPr/>
          <p:nvPr/>
        </p:nvSpPr>
        <p:spPr>
          <a:xfrm>
            <a:off x="895228" y="2753974"/>
            <a:ext cx="764965" cy="603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72273" y="2794838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二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7683" y="2753974"/>
            <a:ext cx="5379827" cy="6030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67330" y="2794838"/>
            <a:ext cx="3225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FF"/>
                </a:solidFill>
                <a:latin typeface="微软雅黑"/>
                <a:cs typeface="微软雅黑"/>
              </a:rPr>
              <a:t>招兵买马，摸爬滚</a:t>
            </a: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打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5215" y="1325421"/>
            <a:ext cx="764965" cy="598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72261" y="1362125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0323" y="1318260"/>
            <a:ext cx="5354320" cy="57658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49530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390"/>
              </a:spcBef>
            </a:pPr>
            <a:r>
              <a:rPr dirty="0" sz="2800" b="1">
                <a:solidFill>
                  <a:srgbClr val="FFFFFF"/>
                </a:solidFill>
                <a:latin typeface="微软雅黑"/>
                <a:cs typeface="微软雅黑"/>
              </a:rPr>
              <a:t>万事开头</a:t>
            </a: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5228" y="4253431"/>
            <a:ext cx="764965" cy="603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72273" y="4290136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三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7683" y="4253431"/>
            <a:ext cx="5379827" cy="6030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267330" y="4290136"/>
            <a:ext cx="3225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FF"/>
                </a:solidFill>
                <a:latin typeface="微软雅黑"/>
                <a:cs typeface="微软雅黑"/>
              </a:rPr>
              <a:t>渐入佳境，迭代优</a:t>
            </a: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化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16" name="object 16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245" y="304330"/>
            <a:ext cx="5003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00"/>
                </a:solidFill>
              </a:rPr>
              <a:t>月度之星：你的付出我们都看</a:t>
            </a:r>
            <a:r>
              <a:rPr dirty="0" sz="2800" spc="-5">
                <a:solidFill>
                  <a:srgbClr val="000000"/>
                </a:solidFill>
              </a:rPr>
              <a:t>到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90283" y="1055687"/>
            <a:ext cx="8641080" cy="1891030"/>
          </a:xfrm>
          <a:custGeom>
            <a:avLst/>
            <a:gdLst/>
            <a:ahLst/>
            <a:cxnLst/>
            <a:rect l="l" t="t" r="r" b="b"/>
            <a:pathLst>
              <a:path w="8641080" h="1891030">
                <a:moveTo>
                  <a:pt x="0" y="0"/>
                </a:moveTo>
                <a:lnTo>
                  <a:pt x="8640584" y="0"/>
                </a:lnTo>
                <a:lnTo>
                  <a:pt x="8640584" y="1890712"/>
                </a:lnTo>
                <a:lnTo>
                  <a:pt x="0" y="1890712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5521" y="1050925"/>
            <a:ext cx="8650605" cy="1900555"/>
          </a:xfrm>
          <a:custGeom>
            <a:avLst/>
            <a:gdLst/>
            <a:ahLst/>
            <a:cxnLst/>
            <a:rect l="l" t="t" r="r" b="b"/>
            <a:pathLst>
              <a:path w="8650605" h="1900555">
                <a:moveTo>
                  <a:pt x="8650109" y="1900237"/>
                </a:moveTo>
                <a:lnTo>
                  <a:pt x="0" y="1900237"/>
                </a:lnTo>
                <a:lnTo>
                  <a:pt x="0" y="0"/>
                </a:lnTo>
                <a:lnTo>
                  <a:pt x="8650109" y="0"/>
                </a:lnTo>
                <a:lnTo>
                  <a:pt x="865010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890712"/>
                </a:lnTo>
                <a:lnTo>
                  <a:pt x="4762" y="1890712"/>
                </a:lnTo>
                <a:lnTo>
                  <a:pt x="9525" y="1895475"/>
                </a:lnTo>
                <a:lnTo>
                  <a:pt x="8650109" y="1895475"/>
                </a:lnTo>
                <a:lnTo>
                  <a:pt x="8650109" y="1900237"/>
                </a:lnTo>
                <a:close/>
              </a:path>
              <a:path w="8650605" h="190055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650605" h="1900555">
                <a:moveTo>
                  <a:pt x="864058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640584" y="4762"/>
                </a:lnTo>
                <a:lnTo>
                  <a:pt x="8640584" y="9525"/>
                </a:lnTo>
                <a:close/>
              </a:path>
              <a:path w="8650605" h="1900555">
                <a:moveTo>
                  <a:pt x="8640584" y="1895475"/>
                </a:moveTo>
                <a:lnTo>
                  <a:pt x="8640584" y="4762"/>
                </a:lnTo>
                <a:lnTo>
                  <a:pt x="8645347" y="9525"/>
                </a:lnTo>
                <a:lnTo>
                  <a:pt x="8650109" y="9525"/>
                </a:lnTo>
                <a:lnTo>
                  <a:pt x="8650109" y="1890712"/>
                </a:lnTo>
                <a:lnTo>
                  <a:pt x="8645347" y="1890712"/>
                </a:lnTo>
                <a:lnTo>
                  <a:pt x="8640584" y="1895475"/>
                </a:lnTo>
                <a:close/>
              </a:path>
              <a:path w="8650605" h="1900555">
                <a:moveTo>
                  <a:pt x="8650109" y="9525"/>
                </a:moveTo>
                <a:lnTo>
                  <a:pt x="8645347" y="9525"/>
                </a:lnTo>
                <a:lnTo>
                  <a:pt x="8640584" y="4762"/>
                </a:lnTo>
                <a:lnTo>
                  <a:pt x="8650109" y="4762"/>
                </a:lnTo>
                <a:lnTo>
                  <a:pt x="8650109" y="9525"/>
                </a:lnTo>
                <a:close/>
              </a:path>
              <a:path w="8650605" h="1900555">
                <a:moveTo>
                  <a:pt x="9525" y="1895475"/>
                </a:moveTo>
                <a:lnTo>
                  <a:pt x="4762" y="1890712"/>
                </a:lnTo>
                <a:lnTo>
                  <a:pt x="9525" y="1890712"/>
                </a:lnTo>
                <a:lnTo>
                  <a:pt x="9525" y="1895475"/>
                </a:lnTo>
                <a:close/>
              </a:path>
              <a:path w="8650605" h="1900555">
                <a:moveTo>
                  <a:pt x="8640584" y="1895475"/>
                </a:moveTo>
                <a:lnTo>
                  <a:pt x="9525" y="1895475"/>
                </a:lnTo>
                <a:lnTo>
                  <a:pt x="9525" y="1890712"/>
                </a:lnTo>
                <a:lnTo>
                  <a:pt x="8640584" y="1890712"/>
                </a:lnTo>
                <a:lnTo>
                  <a:pt x="8640584" y="1895475"/>
                </a:lnTo>
                <a:close/>
              </a:path>
              <a:path w="8650605" h="1900555">
                <a:moveTo>
                  <a:pt x="8650109" y="1895475"/>
                </a:moveTo>
                <a:lnTo>
                  <a:pt x="8640584" y="1895475"/>
                </a:lnTo>
                <a:lnTo>
                  <a:pt x="8645347" y="1890712"/>
                </a:lnTo>
                <a:lnTo>
                  <a:pt x="8650109" y="1890712"/>
                </a:lnTo>
                <a:lnTo>
                  <a:pt x="8650109" y="18954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0283" y="1074864"/>
            <a:ext cx="8641080" cy="1838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3705" marR="69850" indent="-342900">
              <a:lnSpc>
                <a:spcPct val="113999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"/>
              <a:tabLst>
                <a:tab pos="434340" algn="l"/>
              </a:tabLst>
            </a:pPr>
            <a:r>
              <a:rPr dirty="0" sz="2000">
                <a:latin typeface="微软雅黑"/>
                <a:cs typeface="微软雅黑"/>
              </a:rPr>
              <a:t>每月评选优秀员工，</a:t>
            </a:r>
            <a:r>
              <a:rPr dirty="0" sz="2000" b="1">
                <a:latin typeface="微软雅黑"/>
                <a:cs typeface="微软雅黑"/>
              </a:rPr>
              <a:t>肯定其表现激发员工的内驱力</a:t>
            </a:r>
            <a:r>
              <a:rPr dirty="0" sz="2000">
                <a:latin typeface="微软雅黑"/>
                <a:cs typeface="微软雅黑"/>
              </a:rPr>
              <a:t>。另一方面，让其</a:t>
            </a:r>
            <a:r>
              <a:rPr dirty="0" sz="2000" spc="5">
                <a:latin typeface="微软雅黑"/>
                <a:cs typeface="微软雅黑"/>
              </a:rPr>
              <a:t>他 </a:t>
            </a:r>
            <a:r>
              <a:rPr dirty="0" sz="2000">
                <a:latin typeface="微软雅黑"/>
                <a:cs typeface="微软雅黑"/>
              </a:rPr>
              <a:t>员工看到榜样，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学习他们的工作方式</a:t>
            </a:r>
            <a:r>
              <a:rPr dirty="0" sz="2000">
                <a:latin typeface="微软雅黑"/>
                <a:cs typeface="微软雅黑"/>
              </a:rPr>
              <a:t>，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逐渐形成一个组织的正向价值观</a:t>
            </a:r>
            <a:r>
              <a:rPr dirty="0" sz="2000" spc="5">
                <a:solidFill>
                  <a:srgbClr val="FF0000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433705" marR="323850" indent="-342900">
              <a:lnSpc>
                <a:spcPct val="113999"/>
              </a:lnSpc>
              <a:spcBef>
                <a:spcPts val="300"/>
              </a:spcBef>
              <a:buClr>
                <a:srgbClr val="FF0000"/>
              </a:buClr>
              <a:buFont typeface="Wingdings"/>
              <a:buChar char=""/>
              <a:tabLst>
                <a:tab pos="434340" algn="l"/>
              </a:tabLst>
            </a:pPr>
            <a:r>
              <a:rPr dirty="0" sz="2000">
                <a:latin typeface="微软雅黑"/>
                <a:cs typeface="微软雅黑"/>
              </a:rPr>
              <a:t>评选标准：当月因公司需要超负荷工作或达成部门内某个重要目标或</a:t>
            </a:r>
            <a:r>
              <a:rPr dirty="0" sz="2000">
                <a:latin typeface="微软雅黑"/>
                <a:cs typeface="微软雅黑"/>
              </a:rPr>
              <a:t>协 </a:t>
            </a:r>
            <a:r>
              <a:rPr dirty="0" sz="2000">
                <a:latin typeface="微软雅黑"/>
                <a:cs typeface="微软雅黑"/>
              </a:rPr>
              <a:t>助其他部门达成公司某个重要目标等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434340" indent="-343535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Font typeface="Wingdings"/>
              <a:buChar char=""/>
              <a:tabLst>
                <a:tab pos="434340" algn="l"/>
              </a:tabLst>
            </a:pPr>
            <a:r>
              <a:rPr dirty="0" sz="2000">
                <a:latin typeface="微软雅黑"/>
                <a:cs typeface="微软雅黑"/>
              </a:rPr>
              <a:t>员工离职，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往往是一颗热忱的心未被温暖到</a:t>
            </a:r>
            <a:r>
              <a:rPr dirty="0" sz="2000">
                <a:latin typeface="微软雅黑"/>
                <a:cs typeface="微软雅黑"/>
              </a:rPr>
              <a:t>，非常希望获得认可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271" y="3107436"/>
            <a:ext cx="4072128" cy="3480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19828" y="2997708"/>
            <a:ext cx="4424171" cy="3377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72683" y="3599243"/>
            <a:ext cx="2880995" cy="837565"/>
          </a:xfrm>
          <a:custGeom>
            <a:avLst/>
            <a:gdLst/>
            <a:ahLst/>
            <a:cxnLst/>
            <a:rect l="l" t="t" r="r" b="b"/>
            <a:pathLst>
              <a:path w="2880995" h="837564">
                <a:moveTo>
                  <a:pt x="19888" y="822744"/>
                </a:moveTo>
                <a:lnTo>
                  <a:pt x="0" y="822744"/>
                </a:lnTo>
                <a:lnTo>
                  <a:pt x="0" y="708444"/>
                </a:lnTo>
                <a:lnTo>
                  <a:pt x="28575" y="708444"/>
                </a:lnTo>
                <a:lnTo>
                  <a:pt x="28575" y="808456"/>
                </a:lnTo>
                <a:lnTo>
                  <a:pt x="19888" y="808456"/>
                </a:lnTo>
                <a:lnTo>
                  <a:pt x="19888" y="822744"/>
                </a:lnTo>
                <a:close/>
              </a:path>
              <a:path w="2880995" h="837564">
                <a:moveTo>
                  <a:pt x="134188" y="837031"/>
                </a:moveTo>
                <a:lnTo>
                  <a:pt x="19888" y="837031"/>
                </a:lnTo>
                <a:lnTo>
                  <a:pt x="19888" y="808456"/>
                </a:lnTo>
                <a:lnTo>
                  <a:pt x="28575" y="808456"/>
                </a:lnTo>
                <a:lnTo>
                  <a:pt x="28575" y="822744"/>
                </a:lnTo>
                <a:lnTo>
                  <a:pt x="134188" y="822744"/>
                </a:lnTo>
                <a:lnTo>
                  <a:pt x="134188" y="837031"/>
                </a:lnTo>
                <a:close/>
              </a:path>
              <a:path w="2880995" h="837564">
                <a:moveTo>
                  <a:pt x="134188" y="822744"/>
                </a:moveTo>
                <a:lnTo>
                  <a:pt x="28575" y="822744"/>
                </a:lnTo>
                <a:lnTo>
                  <a:pt x="28575" y="808456"/>
                </a:lnTo>
                <a:lnTo>
                  <a:pt x="134188" y="808456"/>
                </a:lnTo>
                <a:lnTo>
                  <a:pt x="134188" y="822744"/>
                </a:lnTo>
                <a:close/>
              </a:path>
              <a:path w="2880995" h="837564">
                <a:moveTo>
                  <a:pt x="28575" y="622719"/>
                </a:moveTo>
                <a:lnTo>
                  <a:pt x="0" y="622719"/>
                </a:lnTo>
                <a:lnTo>
                  <a:pt x="0" y="508419"/>
                </a:lnTo>
                <a:lnTo>
                  <a:pt x="28575" y="508419"/>
                </a:lnTo>
                <a:lnTo>
                  <a:pt x="28575" y="622719"/>
                </a:lnTo>
                <a:close/>
              </a:path>
              <a:path w="2880995" h="837564">
                <a:moveTo>
                  <a:pt x="28575" y="422694"/>
                </a:moveTo>
                <a:lnTo>
                  <a:pt x="0" y="422694"/>
                </a:lnTo>
                <a:lnTo>
                  <a:pt x="0" y="308394"/>
                </a:lnTo>
                <a:lnTo>
                  <a:pt x="28575" y="308394"/>
                </a:lnTo>
                <a:lnTo>
                  <a:pt x="28575" y="422694"/>
                </a:lnTo>
                <a:close/>
              </a:path>
              <a:path w="2880995" h="837564">
                <a:moveTo>
                  <a:pt x="28575" y="222669"/>
                </a:moveTo>
                <a:lnTo>
                  <a:pt x="0" y="222669"/>
                </a:lnTo>
                <a:lnTo>
                  <a:pt x="0" y="108369"/>
                </a:lnTo>
                <a:lnTo>
                  <a:pt x="28575" y="108369"/>
                </a:lnTo>
                <a:lnTo>
                  <a:pt x="28575" y="222669"/>
                </a:lnTo>
                <a:close/>
              </a:path>
              <a:path w="2880995" h="837564">
                <a:moveTo>
                  <a:pt x="20218" y="22644"/>
                </a:moveTo>
                <a:lnTo>
                  <a:pt x="0" y="22644"/>
                </a:lnTo>
                <a:lnTo>
                  <a:pt x="0" y="14287"/>
                </a:lnTo>
                <a:lnTo>
                  <a:pt x="14287" y="0"/>
                </a:lnTo>
                <a:lnTo>
                  <a:pt x="120243" y="0"/>
                </a:lnTo>
                <a:lnTo>
                  <a:pt x="120243" y="14287"/>
                </a:lnTo>
                <a:lnTo>
                  <a:pt x="28575" y="14287"/>
                </a:lnTo>
                <a:lnTo>
                  <a:pt x="20218" y="22644"/>
                </a:lnTo>
                <a:close/>
              </a:path>
              <a:path w="2880995" h="83756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880995" h="837564">
                <a:moveTo>
                  <a:pt x="120243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20243" y="14287"/>
                </a:lnTo>
                <a:lnTo>
                  <a:pt x="120243" y="28575"/>
                </a:lnTo>
                <a:close/>
              </a:path>
              <a:path w="2880995" h="837564">
                <a:moveTo>
                  <a:pt x="320268" y="28575"/>
                </a:moveTo>
                <a:lnTo>
                  <a:pt x="205968" y="28575"/>
                </a:lnTo>
                <a:lnTo>
                  <a:pt x="205968" y="0"/>
                </a:lnTo>
                <a:lnTo>
                  <a:pt x="320268" y="0"/>
                </a:lnTo>
                <a:lnTo>
                  <a:pt x="320268" y="28575"/>
                </a:lnTo>
                <a:close/>
              </a:path>
              <a:path w="2880995" h="837564">
                <a:moveTo>
                  <a:pt x="520293" y="28575"/>
                </a:moveTo>
                <a:lnTo>
                  <a:pt x="405993" y="28575"/>
                </a:lnTo>
                <a:lnTo>
                  <a:pt x="405993" y="0"/>
                </a:lnTo>
                <a:lnTo>
                  <a:pt x="520293" y="0"/>
                </a:lnTo>
                <a:lnTo>
                  <a:pt x="520293" y="28575"/>
                </a:lnTo>
                <a:close/>
              </a:path>
              <a:path w="2880995" h="837564">
                <a:moveTo>
                  <a:pt x="720318" y="28575"/>
                </a:moveTo>
                <a:lnTo>
                  <a:pt x="606018" y="28575"/>
                </a:lnTo>
                <a:lnTo>
                  <a:pt x="606018" y="0"/>
                </a:lnTo>
                <a:lnTo>
                  <a:pt x="720318" y="0"/>
                </a:lnTo>
                <a:lnTo>
                  <a:pt x="720318" y="28575"/>
                </a:lnTo>
                <a:close/>
              </a:path>
              <a:path w="2880995" h="837564">
                <a:moveTo>
                  <a:pt x="920343" y="28575"/>
                </a:moveTo>
                <a:lnTo>
                  <a:pt x="806043" y="28575"/>
                </a:lnTo>
                <a:lnTo>
                  <a:pt x="806043" y="0"/>
                </a:lnTo>
                <a:lnTo>
                  <a:pt x="920343" y="0"/>
                </a:lnTo>
                <a:lnTo>
                  <a:pt x="920343" y="28575"/>
                </a:lnTo>
                <a:close/>
              </a:path>
              <a:path w="2880995" h="837564">
                <a:moveTo>
                  <a:pt x="1120368" y="28575"/>
                </a:moveTo>
                <a:lnTo>
                  <a:pt x="1006068" y="28575"/>
                </a:lnTo>
                <a:lnTo>
                  <a:pt x="1006068" y="0"/>
                </a:lnTo>
                <a:lnTo>
                  <a:pt x="1120368" y="0"/>
                </a:lnTo>
                <a:lnTo>
                  <a:pt x="1120368" y="28575"/>
                </a:lnTo>
                <a:close/>
              </a:path>
              <a:path w="2880995" h="837564">
                <a:moveTo>
                  <a:pt x="1320393" y="28575"/>
                </a:moveTo>
                <a:lnTo>
                  <a:pt x="1206093" y="28575"/>
                </a:lnTo>
                <a:lnTo>
                  <a:pt x="1206093" y="0"/>
                </a:lnTo>
                <a:lnTo>
                  <a:pt x="1320393" y="0"/>
                </a:lnTo>
                <a:lnTo>
                  <a:pt x="1320393" y="28575"/>
                </a:lnTo>
                <a:close/>
              </a:path>
              <a:path w="2880995" h="837564">
                <a:moveTo>
                  <a:pt x="1520418" y="28575"/>
                </a:moveTo>
                <a:lnTo>
                  <a:pt x="1406118" y="28575"/>
                </a:lnTo>
                <a:lnTo>
                  <a:pt x="1406118" y="0"/>
                </a:lnTo>
                <a:lnTo>
                  <a:pt x="1520418" y="0"/>
                </a:lnTo>
                <a:lnTo>
                  <a:pt x="1520418" y="28575"/>
                </a:lnTo>
                <a:close/>
              </a:path>
              <a:path w="2880995" h="837564">
                <a:moveTo>
                  <a:pt x="1720443" y="28575"/>
                </a:moveTo>
                <a:lnTo>
                  <a:pt x="1606143" y="28575"/>
                </a:lnTo>
                <a:lnTo>
                  <a:pt x="1606143" y="0"/>
                </a:lnTo>
                <a:lnTo>
                  <a:pt x="1720443" y="0"/>
                </a:lnTo>
                <a:lnTo>
                  <a:pt x="1720443" y="28575"/>
                </a:lnTo>
                <a:close/>
              </a:path>
              <a:path w="2880995" h="837564">
                <a:moveTo>
                  <a:pt x="1920468" y="28575"/>
                </a:moveTo>
                <a:lnTo>
                  <a:pt x="1806168" y="28575"/>
                </a:lnTo>
                <a:lnTo>
                  <a:pt x="1806168" y="0"/>
                </a:lnTo>
                <a:lnTo>
                  <a:pt x="1920468" y="0"/>
                </a:lnTo>
                <a:lnTo>
                  <a:pt x="1920468" y="28575"/>
                </a:lnTo>
                <a:close/>
              </a:path>
              <a:path w="2880995" h="837564">
                <a:moveTo>
                  <a:pt x="2120493" y="28575"/>
                </a:moveTo>
                <a:lnTo>
                  <a:pt x="2006193" y="28575"/>
                </a:lnTo>
                <a:lnTo>
                  <a:pt x="2006193" y="0"/>
                </a:lnTo>
                <a:lnTo>
                  <a:pt x="2120493" y="0"/>
                </a:lnTo>
                <a:lnTo>
                  <a:pt x="2120493" y="28575"/>
                </a:lnTo>
                <a:close/>
              </a:path>
              <a:path w="2880995" h="837564">
                <a:moveTo>
                  <a:pt x="2320518" y="28575"/>
                </a:moveTo>
                <a:lnTo>
                  <a:pt x="2206218" y="28575"/>
                </a:lnTo>
                <a:lnTo>
                  <a:pt x="2206218" y="0"/>
                </a:lnTo>
                <a:lnTo>
                  <a:pt x="2320518" y="0"/>
                </a:lnTo>
                <a:lnTo>
                  <a:pt x="2320518" y="28575"/>
                </a:lnTo>
                <a:close/>
              </a:path>
              <a:path w="2880995" h="837564">
                <a:moveTo>
                  <a:pt x="2520543" y="28575"/>
                </a:moveTo>
                <a:lnTo>
                  <a:pt x="2406243" y="28575"/>
                </a:lnTo>
                <a:lnTo>
                  <a:pt x="2406243" y="0"/>
                </a:lnTo>
                <a:lnTo>
                  <a:pt x="2520543" y="0"/>
                </a:lnTo>
                <a:lnTo>
                  <a:pt x="2520543" y="28575"/>
                </a:lnTo>
                <a:close/>
              </a:path>
              <a:path w="2880995" h="837564">
                <a:moveTo>
                  <a:pt x="2720568" y="28575"/>
                </a:moveTo>
                <a:lnTo>
                  <a:pt x="2606268" y="28575"/>
                </a:lnTo>
                <a:lnTo>
                  <a:pt x="2606268" y="0"/>
                </a:lnTo>
                <a:lnTo>
                  <a:pt x="2720568" y="0"/>
                </a:lnTo>
                <a:lnTo>
                  <a:pt x="2720568" y="28575"/>
                </a:lnTo>
                <a:close/>
              </a:path>
              <a:path w="2880995" h="837564">
                <a:moveTo>
                  <a:pt x="2851950" y="28575"/>
                </a:moveTo>
                <a:lnTo>
                  <a:pt x="2806293" y="28575"/>
                </a:lnTo>
                <a:lnTo>
                  <a:pt x="2806293" y="0"/>
                </a:lnTo>
                <a:lnTo>
                  <a:pt x="2866238" y="0"/>
                </a:lnTo>
                <a:lnTo>
                  <a:pt x="2869018" y="279"/>
                </a:lnTo>
                <a:lnTo>
                  <a:pt x="2880525" y="14287"/>
                </a:lnTo>
                <a:lnTo>
                  <a:pt x="2851950" y="14287"/>
                </a:lnTo>
                <a:lnTo>
                  <a:pt x="2851950" y="28575"/>
                </a:lnTo>
                <a:close/>
              </a:path>
              <a:path w="2880995" h="837564">
                <a:moveTo>
                  <a:pt x="2880525" y="68643"/>
                </a:moveTo>
                <a:lnTo>
                  <a:pt x="2851950" y="68643"/>
                </a:lnTo>
                <a:lnTo>
                  <a:pt x="2851950" y="14287"/>
                </a:lnTo>
                <a:lnTo>
                  <a:pt x="2866238" y="28575"/>
                </a:lnTo>
                <a:lnTo>
                  <a:pt x="2880525" y="28575"/>
                </a:lnTo>
                <a:lnTo>
                  <a:pt x="2880525" y="68643"/>
                </a:lnTo>
                <a:close/>
              </a:path>
              <a:path w="2880995" h="837564">
                <a:moveTo>
                  <a:pt x="2880525" y="28575"/>
                </a:moveTo>
                <a:lnTo>
                  <a:pt x="2866238" y="28575"/>
                </a:lnTo>
                <a:lnTo>
                  <a:pt x="2851950" y="14287"/>
                </a:lnTo>
                <a:lnTo>
                  <a:pt x="2880525" y="14287"/>
                </a:lnTo>
                <a:lnTo>
                  <a:pt x="2880525" y="28575"/>
                </a:lnTo>
                <a:close/>
              </a:path>
              <a:path w="2880995" h="837564">
                <a:moveTo>
                  <a:pt x="2880525" y="268668"/>
                </a:moveTo>
                <a:lnTo>
                  <a:pt x="2851950" y="268668"/>
                </a:lnTo>
                <a:lnTo>
                  <a:pt x="2851950" y="154368"/>
                </a:lnTo>
                <a:lnTo>
                  <a:pt x="2880525" y="154368"/>
                </a:lnTo>
                <a:lnTo>
                  <a:pt x="2880525" y="268668"/>
                </a:lnTo>
                <a:close/>
              </a:path>
              <a:path w="2880995" h="837564">
                <a:moveTo>
                  <a:pt x="2880525" y="468693"/>
                </a:moveTo>
                <a:lnTo>
                  <a:pt x="2851950" y="468693"/>
                </a:lnTo>
                <a:lnTo>
                  <a:pt x="2851950" y="354393"/>
                </a:lnTo>
                <a:lnTo>
                  <a:pt x="2880525" y="354393"/>
                </a:lnTo>
                <a:lnTo>
                  <a:pt x="2880525" y="468693"/>
                </a:lnTo>
                <a:close/>
              </a:path>
              <a:path w="2880995" h="837564">
                <a:moveTo>
                  <a:pt x="2880525" y="668718"/>
                </a:moveTo>
                <a:lnTo>
                  <a:pt x="2851950" y="668718"/>
                </a:lnTo>
                <a:lnTo>
                  <a:pt x="2851950" y="554418"/>
                </a:lnTo>
                <a:lnTo>
                  <a:pt x="2880525" y="554418"/>
                </a:lnTo>
                <a:lnTo>
                  <a:pt x="2880525" y="668718"/>
                </a:lnTo>
                <a:close/>
              </a:path>
              <a:path w="2880995" h="837564">
                <a:moveTo>
                  <a:pt x="2851950" y="822744"/>
                </a:moveTo>
                <a:lnTo>
                  <a:pt x="2851950" y="754443"/>
                </a:lnTo>
                <a:lnTo>
                  <a:pt x="2880525" y="754443"/>
                </a:lnTo>
                <a:lnTo>
                  <a:pt x="2880525" y="808456"/>
                </a:lnTo>
                <a:lnTo>
                  <a:pt x="2866238" y="808456"/>
                </a:lnTo>
                <a:lnTo>
                  <a:pt x="2851950" y="822744"/>
                </a:lnTo>
                <a:close/>
              </a:path>
              <a:path w="2880995" h="837564">
                <a:moveTo>
                  <a:pt x="2866238" y="837031"/>
                </a:moveTo>
                <a:lnTo>
                  <a:pt x="2820238" y="837031"/>
                </a:lnTo>
                <a:lnTo>
                  <a:pt x="2820238" y="808456"/>
                </a:lnTo>
                <a:lnTo>
                  <a:pt x="2851950" y="808456"/>
                </a:lnTo>
                <a:lnTo>
                  <a:pt x="2851950" y="822744"/>
                </a:lnTo>
                <a:lnTo>
                  <a:pt x="2880525" y="822744"/>
                </a:lnTo>
                <a:lnTo>
                  <a:pt x="2869018" y="836752"/>
                </a:lnTo>
                <a:lnTo>
                  <a:pt x="2866238" y="837031"/>
                </a:lnTo>
                <a:close/>
              </a:path>
              <a:path w="2880995" h="837564">
                <a:moveTo>
                  <a:pt x="2880525" y="822744"/>
                </a:moveTo>
                <a:lnTo>
                  <a:pt x="2851950" y="822744"/>
                </a:lnTo>
                <a:lnTo>
                  <a:pt x="2866238" y="808456"/>
                </a:lnTo>
                <a:lnTo>
                  <a:pt x="2880525" y="808456"/>
                </a:lnTo>
                <a:lnTo>
                  <a:pt x="2880525" y="822744"/>
                </a:lnTo>
                <a:close/>
              </a:path>
              <a:path w="2880995" h="837564">
                <a:moveTo>
                  <a:pt x="2734513" y="837031"/>
                </a:moveTo>
                <a:lnTo>
                  <a:pt x="2620213" y="837031"/>
                </a:lnTo>
                <a:lnTo>
                  <a:pt x="2620213" y="808456"/>
                </a:lnTo>
                <a:lnTo>
                  <a:pt x="2734513" y="808456"/>
                </a:lnTo>
                <a:lnTo>
                  <a:pt x="2734513" y="837031"/>
                </a:lnTo>
                <a:close/>
              </a:path>
              <a:path w="2880995" h="837564">
                <a:moveTo>
                  <a:pt x="2534488" y="837031"/>
                </a:moveTo>
                <a:lnTo>
                  <a:pt x="2420188" y="837031"/>
                </a:lnTo>
                <a:lnTo>
                  <a:pt x="2420188" y="808456"/>
                </a:lnTo>
                <a:lnTo>
                  <a:pt x="2534488" y="808456"/>
                </a:lnTo>
                <a:lnTo>
                  <a:pt x="2534488" y="837031"/>
                </a:lnTo>
                <a:close/>
              </a:path>
              <a:path w="2880995" h="837564">
                <a:moveTo>
                  <a:pt x="2334463" y="837031"/>
                </a:moveTo>
                <a:lnTo>
                  <a:pt x="2220163" y="837031"/>
                </a:lnTo>
                <a:lnTo>
                  <a:pt x="2220163" y="808456"/>
                </a:lnTo>
                <a:lnTo>
                  <a:pt x="2334463" y="808456"/>
                </a:lnTo>
                <a:lnTo>
                  <a:pt x="2334463" y="837031"/>
                </a:lnTo>
                <a:close/>
              </a:path>
              <a:path w="2880995" h="837564">
                <a:moveTo>
                  <a:pt x="2134438" y="837031"/>
                </a:moveTo>
                <a:lnTo>
                  <a:pt x="2020138" y="837031"/>
                </a:lnTo>
                <a:lnTo>
                  <a:pt x="2020138" y="808456"/>
                </a:lnTo>
                <a:lnTo>
                  <a:pt x="2134438" y="808456"/>
                </a:lnTo>
                <a:lnTo>
                  <a:pt x="2134438" y="837031"/>
                </a:lnTo>
                <a:close/>
              </a:path>
              <a:path w="2880995" h="837564">
                <a:moveTo>
                  <a:pt x="1934413" y="837031"/>
                </a:moveTo>
                <a:lnTo>
                  <a:pt x="1820113" y="837031"/>
                </a:lnTo>
                <a:lnTo>
                  <a:pt x="1820113" y="808456"/>
                </a:lnTo>
                <a:lnTo>
                  <a:pt x="1934413" y="808456"/>
                </a:lnTo>
                <a:lnTo>
                  <a:pt x="1934413" y="837031"/>
                </a:lnTo>
                <a:close/>
              </a:path>
              <a:path w="2880995" h="837564">
                <a:moveTo>
                  <a:pt x="1734388" y="837031"/>
                </a:moveTo>
                <a:lnTo>
                  <a:pt x="1620088" y="837031"/>
                </a:lnTo>
                <a:lnTo>
                  <a:pt x="1620088" y="808456"/>
                </a:lnTo>
                <a:lnTo>
                  <a:pt x="1734388" y="808456"/>
                </a:lnTo>
                <a:lnTo>
                  <a:pt x="1734388" y="837031"/>
                </a:lnTo>
                <a:close/>
              </a:path>
              <a:path w="2880995" h="837564">
                <a:moveTo>
                  <a:pt x="1534363" y="837031"/>
                </a:moveTo>
                <a:lnTo>
                  <a:pt x="1420063" y="837031"/>
                </a:lnTo>
                <a:lnTo>
                  <a:pt x="1420063" y="808456"/>
                </a:lnTo>
                <a:lnTo>
                  <a:pt x="1534363" y="808456"/>
                </a:lnTo>
                <a:lnTo>
                  <a:pt x="1534363" y="837031"/>
                </a:lnTo>
                <a:close/>
              </a:path>
              <a:path w="2880995" h="837564">
                <a:moveTo>
                  <a:pt x="1334338" y="837031"/>
                </a:moveTo>
                <a:lnTo>
                  <a:pt x="1220038" y="837031"/>
                </a:lnTo>
                <a:lnTo>
                  <a:pt x="1220038" y="808456"/>
                </a:lnTo>
                <a:lnTo>
                  <a:pt x="1334338" y="808456"/>
                </a:lnTo>
                <a:lnTo>
                  <a:pt x="1334338" y="837031"/>
                </a:lnTo>
                <a:close/>
              </a:path>
              <a:path w="2880995" h="837564">
                <a:moveTo>
                  <a:pt x="1134313" y="837031"/>
                </a:moveTo>
                <a:lnTo>
                  <a:pt x="1020013" y="837031"/>
                </a:lnTo>
                <a:lnTo>
                  <a:pt x="1020013" y="808456"/>
                </a:lnTo>
                <a:lnTo>
                  <a:pt x="1134313" y="808456"/>
                </a:lnTo>
                <a:lnTo>
                  <a:pt x="1134313" y="837031"/>
                </a:lnTo>
                <a:close/>
              </a:path>
              <a:path w="2880995" h="837564">
                <a:moveTo>
                  <a:pt x="934288" y="837031"/>
                </a:moveTo>
                <a:lnTo>
                  <a:pt x="819988" y="837031"/>
                </a:lnTo>
                <a:lnTo>
                  <a:pt x="819988" y="808456"/>
                </a:lnTo>
                <a:lnTo>
                  <a:pt x="934288" y="808456"/>
                </a:lnTo>
                <a:lnTo>
                  <a:pt x="934288" y="837031"/>
                </a:lnTo>
                <a:close/>
              </a:path>
              <a:path w="2880995" h="837564">
                <a:moveTo>
                  <a:pt x="734263" y="837031"/>
                </a:moveTo>
                <a:lnTo>
                  <a:pt x="619963" y="837031"/>
                </a:lnTo>
                <a:lnTo>
                  <a:pt x="619963" y="808456"/>
                </a:lnTo>
                <a:lnTo>
                  <a:pt x="734263" y="808456"/>
                </a:lnTo>
                <a:lnTo>
                  <a:pt x="734263" y="837031"/>
                </a:lnTo>
                <a:close/>
              </a:path>
              <a:path w="2880995" h="837564">
                <a:moveTo>
                  <a:pt x="534238" y="837031"/>
                </a:moveTo>
                <a:lnTo>
                  <a:pt x="419938" y="837031"/>
                </a:lnTo>
                <a:lnTo>
                  <a:pt x="419938" y="808456"/>
                </a:lnTo>
                <a:lnTo>
                  <a:pt x="534238" y="808456"/>
                </a:lnTo>
                <a:lnTo>
                  <a:pt x="534238" y="837031"/>
                </a:lnTo>
                <a:close/>
              </a:path>
              <a:path w="2880995" h="837564">
                <a:moveTo>
                  <a:pt x="334213" y="837031"/>
                </a:moveTo>
                <a:lnTo>
                  <a:pt x="219913" y="837031"/>
                </a:lnTo>
                <a:lnTo>
                  <a:pt x="219913" y="808456"/>
                </a:lnTo>
                <a:lnTo>
                  <a:pt x="334213" y="808456"/>
                </a:lnTo>
                <a:lnTo>
                  <a:pt x="334213" y="837031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/>
              <a:t>16</a:t>
            </a:fld>
          </a:p>
        </p:txBody>
      </p:sp>
      <p:sp>
        <p:nvSpPr>
          <p:cNvPr id="12" name="object 12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4529" y="6198661"/>
            <a:ext cx="208915" cy="2355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400" spc="-5">
                <a:latin typeface="微软雅黑"/>
                <a:cs typeface="微软雅黑"/>
              </a:rPr>
              <a:t>1</a:t>
            </a:r>
            <a:r>
              <a:rPr dirty="0" sz="1400">
                <a:latin typeface="微软雅黑"/>
                <a:cs typeface="微软雅黑"/>
              </a:rPr>
              <a:t>9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245" y="269405"/>
            <a:ext cx="3683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00"/>
                </a:solidFill>
              </a:rPr>
              <a:t>受鼓舞的不止是员</a:t>
            </a:r>
            <a:r>
              <a:rPr dirty="0" sz="3200" spc="5">
                <a:solidFill>
                  <a:srgbClr val="000000"/>
                </a:solidFill>
              </a:rPr>
              <a:t>工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2330195" y="978408"/>
            <a:ext cx="4482083" cy="5801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460057"/>
            <a:ext cx="39376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000000"/>
                </a:solidFill>
                <a:latin typeface="微软雅黑"/>
                <a:cs typeface="微软雅黑"/>
              </a:rPr>
              <a:t>于春青自我介</a:t>
            </a:r>
            <a:r>
              <a:rPr dirty="0" sz="4400" spc="5" b="0">
                <a:solidFill>
                  <a:srgbClr val="000000"/>
                </a:solidFill>
                <a:latin typeface="微软雅黑"/>
                <a:cs typeface="微软雅黑"/>
              </a:rPr>
              <a:t>绍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2546"/>
            <a:ext cx="7802880" cy="314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微软雅黑"/>
                <a:cs typeface="微软雅黑"/>
              </a:rPr>
              <a:t>P</a:t>
            </a:r>
            <a:r>
              <a:rPr dirty="0" sz="3200" spc="-10">
                <a:latin typeface="微软雅黑"/>
                <a:cs typeface="微软雅黑"/>
              </a:rPr>
              <a:t>M</a:t>
            </a:r>
            <a:r>
              <a:rPr dirty="0" sz="3200" spc="-5">
                <a:latin typeface="微软雅黑"/>
                <a:cs typeface="微软雅黑"/>
              </a:rPr>
              <a:t>P/</a:t>
            </a:r>
            <a:r>
              <a:rPr dirty="0" sz="3200" spc="-60">
                <a:latin typeface="微软雅黑"/>
                <a:cs typeface="微软雅黑"/>
              </a:rPr>
              <a:t>A</a:t>
            </a:r>
            <a:r>
              <a:rPr dirty="0" sz="3200" spc="-5">
                <a:latin typeface="微软雅黑"/>
                <a:cs typeface="微软雅黑"/>
              </a:rPr>
              <a:t>CP/CS</a:t>
            </a:r>
            <a:r>
              <a:rPr dirty="0" sz="3200" spc="-10">
                <a:latin typeface="微软雅黑"/>
                <a:cs typeface="微软雅黑"/>
              </a:rPr>
              <a:t>M</a:t>
            </a:r>
            <a:r>
              <a:rPr dirty="0" sz="3200" spc="-5">
                <a:latin typeface="微软雅黑"/>
                <a:cs typeface="微软雅黑"/>
              </a:rPr>
              <a:t>/</a:t>
            </a:r>
            <a:r>
              <a:rPr dirty="0" sz="3200" spc="-60">
                <a:latin typeface="微软雅黑"/>
                <a:cs typeface="微软雅黑"/>
              </a:rPr>
              <a:t>A</a:t>
            </a:r>
            <a:r>
              <a:rPr dirty="0" sz="3200" spc="-5">
                <a:latin typeface="微软雅黑"/>
                <a:cs typeface="微软雅黑"/>
              </a:rPr>
              <a:t>CS</a:t>
            </a:r>
            <a:r>
              <a:rPr dirty="0" sz="3200" spc="-10">
                <a:latin typeface="微软雅黑"/>
                <a:cs typeface="微软雅黑"/>
              </a:rPr>
              <a:t>M</a:t>
            </a:r>
            <a:r>
              <a:rPr dirty="0" sz="3200" spc="-5">
                <a:latin typeface="微软雅黑"/>
                <a:cs typeface="微软雅黑"/>
              </a:rPr>
              <a:t>/CSP/信息系统</a:t>
            </a:r>
            <a:r>
              <a:rPr dirty="0" sz="3200">
                <a:latin typeface="微软雅黑"/>
                <a:cs typeface="微软雅黑"/>
              </a:rPr>
              <a:t>项 </a:t>
            </a:r>
            <a:r>
              <a:rPr dirty="0" sz="3200">
                <a:latin typeface="微软雅黑"/>
                <a:cs typeface="微软雅黑"/>
              </a:rPr>
              <a:t>目管理师</a:t>
            </a:r>
            <a:r>
              <a:rPr dirty="0" sz="3200" spc="-5">
                <a:latin typeface="微软雅黑"/>
                <a:cs typeface="微软雅黑"/>
              </a:rPr>
              <a:t>/Devops</a:t>
            </a:r>
            <a:r>
              <a:rPr dirty="0" sz="3200" spc="-15">
                <a:latin typeface="微软雅黑"/>
                <a:cs typeface="微软雅黑"/>
              </a:rPr>
              <a:t> </a:t>
            </a:r>
            <a:r>
              <a:rPr dirty="0" sz="3200" spc="-10">
                <a:latin typeface="微软雅黑"/>
                <a:cs typeface="微软雅黑"/>
              </a:rPr>
              <a:t>Master</a:t>
            </a:r>
            <a:endParaRPr sz="32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微软雅黑"/>
                <a:cs typeface="微软雅黑"/>
              </a:rPr>
              <a:t>2007</a:t>
            </a:r>
            <a:r>
              <a:rPr dirty="0" sz="3200">
                <a:latin typeface="微软雅黑"/>
                <a:cs typeface="微软雅黑"/>
              </a:rPr>
              <a:t>年硕士毕</a:t>
            </a:r>
            <a:r>
              <a:rPr dirty="0" sz="3200" spc="5">
                <a:latin typeface="微软雅黑"/>
                <a:cs typeface="微软雅黑"/>
              </a:rPr>
              <a:t>业</a:t>
            </a:r>
            <a:endParaRPr sz="32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微软雅黑"/>
                <a:cs typeface="微软雅黑"/>
              </a:rPr>
              <a:t>IT</a:t>
            </a:r>
            <a:r>
              <a:rPr dirty="0" sz="3200">
                <a:latin typeface="微软雅黑"/>
                <a:cs typeface="微软雅黑"/>
              </a:rPr>
              <a:t>行业</a:t>
            </a:r>
            <a:r>
              <a:rPr dirty="0" sz="3200" spc="-5">
                <a:latin typeface="微软雅黑"/>
                <a:cs typeface="微软雅黑"/>
              </a:rPr>
              <a:t>6</a:t>
            </a:r>
            <a:r>
              <a:rPr dirty="0" sz="3200">
                <a:latin typeface="微软雅黑"/>
                <a:cs typeface="微软雅黑"/>
              </a:rPr>
              <a:t>年软件开发</a:t>
            </a:r>
            <a:r>
              <a:rPr dirty="0" sz="3200" spc="-5">
                <a:latin typeface="微软雅黑"/>
                <a:cs typeface="微软雅黑"/>
              </a:rPr>
              <a:t>，8</a:t>
            </a:r>
            <a:r>
              <a:rPr dirty="0" sz="3200">
                <a:latin typeface="微软雅黑"/>
                <a:cs typeface="微软雅黑"/>
              </a:rPr>
              <a:t>年研发质量管</a:t>
            </a:r>
            <a:r>
              <a:rPr dirty="0" sz="3200" spc="5">
                <a:latin typeface="微软雅黑"/>
                <a:cs typeface="微软雅黑"/>
              </a:rPr>
              <a:t>理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1971" y="3035807"/>
            <a:ext cx="1088518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9129" y="6185961"/>
            <a:ext cx="155575" cy="260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 sz="1400">
                <a:latin typeface="微软雅黑"/>
                <a:cs typeface="微软雅黑"/>
              </a:rPr>
              <a:t>1</a:t>
            </a:fld>
            <a:endParaRPr sz="1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829" y="6196329"/>
            <a:ext cx="2343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微软雅黑"/>
                <a:cs typeface="微软雅黑"/>
              </a:rPr>
              <a:t>2</a:t>
            </a:r>
            <a:r>
              <a:rPr dirty="0" sz="1400">
                <a:latin typeface="微软雅黑"/>
                <a:cs typeface="微软雅黑"/>
              </a:rPr>
              <a:t>0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632703"/>
            <a:ext cx="2057400" cy="1225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0500" y="460057"/>
            <a:ext cx="11436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000000"/>
                </a:solidFill>
                <a:latin typeface="微软雅黑"/>
                <a:cs typeface="微软雅黑"/>
              </a:rPr>
              <a:t>总</a:t>
            </a:r>
            <a:r>
              <a:rPr dirty="0" sz="4400" spc="5" b="0">
                <a:solidFill>
                  <a:srgbClr val="000000"/>
                </a:solidFill>
                <a:latin typeface="微软雅黑"/>
                <a:cs typeface="微软雅黑"/>
              </a:rPr>
              <a:t>结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960" y="1322832"/>
            <a:ext cx="7543800" cy="1435735"/>
          </a:xfrm>
          <a:custGeom>
            <a:avLst/>
            <a:gdLst/>
            <a:ahLst/>
            <a:cxnLst/>
            <a:rect l="l" t="t" r="r" b="b"/>
            <a:pathLst>
              <a:path w="7543800" h="1435735">
                <a:moveTo>
                  <a:pt x="7304532" y="1435608"/>
                </a:moveTo>
                <a:lnTo>
                  <a:pt x="239268" y="1435608"/>
                </a:lnTo>
                <a:lnTo>
                  <a:pt x="191036" y="1430544"/>
                </a:lnTo>
                <a:lnTo>
                  <a:pt x="146118" y="1416460"/>
                </a:lnTo>
                <a:lnTo>
                  <a:pt x="105474" y="1394317"/>
                </a:lnTo>
                <a:lnTo>
                  <a:pt x="70065" y="1365075"/>
                </a:lnTo>
                <a:lnTo>
                  <a:pt x="40853" y="1329695"/>
                </a:lnTo>
                <a:lnTo>
                  <a:pt x="18797" y="1289139"/>
                </a:lnTo>
                <a:lnTo>
                  <a:pt x="4859" y="1244367"/>
                </a:lnTo>
                <a:lnTo>
                  <a:pt x="0" y="1196340"/>
                </a:lnTo>
                <a:lnTo>
                  <a:pt x="0" y="239268"/>
                </a:lnTo>
                <a:lnTo>
                  <a:pt x="4859" y="190998"/>
                </a:lnTo>
                <a:lnTo>
                  <a:pt x="18797" y="146053"/>
                </a:lnTo>
                <a:lnTo>
                  <a:pt x="40853" y="105394"/>
                </a:lnTo>
                <a:lnTo>
                  <a:pt x="70065" y="69980"/>
                </a:lnTo>
                <a:lnTo>
                  <a:pt x="105474" y="40772"/>
                </a:lnTo>
                <a:lnTo>
                  <a:pt x="146118" y="18733"/>
                </a:lnTo>
                <a:lnTo>
                  <a:pt x="191036" y="4822"/>
                </a:lnTo>
                <a:lnTo>
                  <a:pt x="239268" y="0"/>
                </a:lnTo>
                <a:lnTo>
                  <a:pt x="7304532" y="0"/>
                </a:lnTo>
                <a:lnTo>
                  <a:pt x="7352763" y="4822"/>
                </a:lnTo>
                <a:lnTo>
                  <a:pt x="7397681" y="18733"/>
                </a:lnTo>
                <a:lnTo>
                  <a:pt x="7438325" y="40772"/>
                </a:lnTo>
                <a:lnTo>
                  <a:pt x="7473734" y="69980"/>
                </a:lnTo>
                <a:lnTo>
                  <a:pt x="7502946" y="105394"/>
                </a:lnTo>
                <a:lnTo>
                  <a:pt x="7525002" y="146053"/>
                </a:lnTo>
                <a:lnTo>
                  <a:pt x="7538940" y="190998"/>
                </a:lnTo>
                <a:lnTo>
                  <a:pt x="7543800" y="239268"/>
                </a:lnTo>
                <a:lnTo>
                  <a:pt x="7543800" y="1196340"/>
                </a:lnTo>
                <a:lnTo>
                  <a:pt x="7538940" y="1244367"/>
                </a:lnTo>
                <a:lnTo>
                  <a:pt x="7525002" y="1289139"/>
                </a:lnTo>
                <a:lnTo>
                  <a:pt x="7502946" y="1329695"/>
                </a:lnTo>
                <a:lnTo>
                  <a:pt x="7473734" y="1365075"/>
                </a:lnTo>
                <a:lnTo>
                  <a:pt x="7438325" y="1394317"/>
                </a:lnTo>
                <a:lnTo>
                  <a:pt x="7397681" y="1416460"/>
                </a:lnTo>
                <a:lnTo>
                  <a:pt x="7352763" y="1430544"/>
                </a:lnTo>
                <a:lnTo>
                  <a:pt x="7304532" y="143560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0259" y="1310017"/>
            <a:ext cx="7569200" cy="1460500"/>
          </a:xfrm>
          <a:custGeom>
            <a:avLst/>
            <a:gdLst/>
            <a:ahLst/>
            <a:cxnLst/>
            <a:rect l="l" t="t" r="r" b="b"/>
            <a:pathLst>
              <a:path w="7569200" h="1460500">
                <a:moveTo>
                  <a:pt x="7404214" y="12699"/>
                </a:moveTo>
                <a:lnTo>
                  <a:pt x="164985" y="12699"/>
                </a:lnTo>
                <a:lnTo>
                  <a:pt x="176695" y="0"/>
                </a:lnTo>
                <a:lnTo>
                  <a:pt x="7392504" y="0"/>
                </a:lnTo>
                <a:lnTo>
                  <a:pt x="7404214" y="12699"/>
                </a:lnTo>
                <a:close/>
              </a:path>
              <a:path w="7569200" h="1460500">
                <a:moveTo>
                  <a:pt x="7437653" y="25399"/>
                </a:moveTo>
                <a:lnTo>
                  <a:pt x="131546" y="25399"/>
                </a:lnTo>
                <a:lnTo>
                  <a:pt x="142405" y="12699"/>
                </a:lnTo>
                <a:lnTo>
                  <a:pt x="7426794" y="12699"/>
                </a:lnTo>
                <a:lnTo>
                  <a:pt x="7437653" y="25399"/>
                </a:lnTo>
                <a:close/>
              </a:path>
              <a:path w="7569200" h="1460500">
                <a:moveTo>
                  <a:pt x="173723" y="38099"/>
                </a:moveTo>
                <a:lnTo>
                  <a:pt x="111302" y="38099"/>
                </a:lnTo>
                <a:lnTo>
                  <a:pt x="121526" y="25399"/>
                </a:lnTo>
                <a:lnTo>
                  <a:pt x="184835" y="25399"/>
                </a:lnTo>
                <a:lnTo>
                  <a:pt x="173723" y="38099"/>
                </a:lnTo>
                <a:close/>
              </a:path>
              <a:path w="7569200" h="1460500">
                <a:moveTo>
                  <a:pt x="7457897" y="38099"/>
                </a:moveTo>
                <a:lnTo>
                  <a:pt x="7395476" y="38099"/>
                </a:lnTo>
                <a:lnTo>
                  <a:pt x="7384364" y="25399"/>
                </a:lnTo>
                <a:lnTo>
                  <a:pt x="7447673" y="25399"/>
                </a:lnTo>
                <a:lnTo>
                  <a:pt x="7457897" y="38099"/>
                </a:lnTo>
                <a:close/>
              </a:path>
              <a:path w="7569200" h="1460500">
                <a:moveTo>
                  <a:pt x="125006" y="63499"/>
                </a:moveTo>
                <a:lnTo>
                  <a:pt x="82296" y="63499"/>
                </a:lnTo>
                <a:lnTo>
                  <a:pt x="91897" y="50799"/>
                </a:lnTo>
                <a:lnTo>
                  <a:pt x="100926" y="38099"/>
                </a:lnTo>
                <a:lnTo>
                  <a:pt x="153974" y="38099"/>
                </a:lnTo>
                <a:lnTo>
                  <a:pt x="143662" y="50799"/>
                </a:lnTo>
                <a:lnTo>
                  <a:pt x="134708" y="50799"/>
                </a:lnTo>
                <a:lnTo>
                  <a:pt x="125006" y="63499"/>
                </a:lnTo>
                <a:close/>
              </a:path>
              <a:path w="7569200" h="1460500">
                <a:moveTo>
                  <a:pt x="7486904" y="63499"/>
                </a:moveTo>
                <a:lnTo>
                  <a:pt x="7444193" y="63499"/>
                </a:lnTo>
                <a:lnTo>
                  <a:pt x="7434491" y="50799"/>
                </a:lnTo>
                <a:lnTo>
                  <a:pt x="7425537" y="50799"/>
                </a:lnTo>
                <a:lnTo>
                  <a:pt x="7415225" y="38099"/>
                </a:lnTo>
                <a:lnTo>
                  <a:pt x="7468273" y="38099"/>
                </a:lnTo>
                <a:lnTo>
                  <a:pt x="7477302" y="50799"/>
                </a:lnTo>
                <a:lnTo>
                  <a:pt x="7486904" y="63499"/>
                </a:lnTo>
                <a:close/>
              </a:path>
              <a:path w="7569200" h="1460500">
                <a:moveTo>
                  <a:pt x="91516" y="88899"/>
                </a:moveTo>
                <a:lnTo>
                  <a:pt x="57327" y="88899"/>
                </a:lnTo>
                <a:lnTo>
                  <a:pt x="65239" y="76199"/>
                </a:lnTo>
                <a:lnTo>
                  <a:pt x="73558" y="63499"/>
                </a:lnTo>
                <a:lnTo>
                  <a:pt x="116624" y="63499"/>
                </a:lnTo>
                <a:lnTo>
                  <a:pt x="107594" y="76199"/>
                </a:lnTo>
                <a:lnTo>
                  <a:pt x="99822" y="76199"/>
                </a:lnTo>
                <a:lnTo>
                  <a:pt x="91516" y="88899"/>
                </a:lnTo>
                <a:close/>
              </a:path>
              <a:path w="7569200" h="1460500">
                <a:moveTo>
                  <a:pt x="7511872" y="88899"/>
                </a:moveTo>
                <a:lnTo>
                  <a:pt x="7477685" y="88899"/>
                </a:lnTo>
                <a:lnTo>
                  <a:pt x="7469378" y="76199"/>
                </a:lnTo>
                <a:lnTo>
                  <a:pt x="7461605" y="76199"/>
                </a:lnTo>
                <a:lnTo>
                  <a:pt x="7452575" y="63499"/>
                </a:lnTo>
                <a:lnTo>
                  <a:pt x="7495641" y="63499"/>
                </a:lnTo>
                <a:lnTo>
                  <a:pt x="7503960" y="76199"/>
                </a:lnTo>
                <a:lnTo>
                  <a:pt x="7511872" y="88899"/>
                </a:lnTo>
                <a:close/>
              </a:path>
              <a:path w="7569200" h="1460500">
                <a:moveTo>
                  <a:pt x="76923" y="101599"/>
                </a:moveTo>
                <a:lnTo>
                  <a:pt x="43205" y="101599"/>
                </a:lnTo>
                <a:lnTo>
                  <a:pt x="50228" y="88899"/>
                </a:lnTo>
                <a:lnTo>
                  <a:pt x="84442" y="88899"/>
                </a:lnTo>
                <a:lnTo>
                  <a:pt x="76923" y="101599"/>
                </a:lnTo>
                <a:close/>
              </a:path>
              <a:path w="7569200" h="1460500">
                <a:moveTo>
                  <a:pt x="7525994" y="101599"/>
                </a:moveTo>
                <a:lnTo>
                  <a:pt x="7492276" y="101599"/>
                </a:lnTo>
                <a:lnTo>
                  <a:pt x="7484756" y="88899"/>
                </a:lnTo>
                <a:lnTo>
                  <a:pt x="7518971" y="88899"/>
                </a:lnTo>
                <a:lnTo>
                  <a:pt x="7525994" y="101599"/>
                </a:lnTo>
                <a:close/>
              </a:path>
              <a:path w="7569200" h="1460500">
                <a:moveTo>
                  <a:pt x="70205" y="114299"/>
                </a:moveTo>
                <a:lnTo>
                  <a:pt x="36639" y="114299"/>
                </a:lnTo>
                <a:lnTo>
                  <a:pt x="42862" y="101599"/>
                </a:lnTo>
                <a:lnTo>
                  <a:pt x="77304" y="101599"/>
                </a:lnTo>
                <a:lnTo>
                  <a:pt x="70205" y="114299"/>
                </a:lnTo>
                <a:close/>
              </a:path>
              <a:path w="7569200" h="1460500">
                <a:moveTo>
                  <a:pt x="7532560" y="114299"/>
                </a:moveTo>
                <a:lnTo>
                  <a:pt x="7498994" y="114299"/>
                </a:lnTo>
                <a:lnTo>
                  <a:pt x="7491895" y="101599"/>
                </a:lnTo>
                <a:lnTo>
                  <a:pt x="7526337" y="101599"/>
                </a:lnTo>
                <a:lnTo>
                  <a:pt x="7532560" y="114299"/>
                </a:lnTo>
                <a:close/>
              </a:path>
              <a:path w="7569200" h="1460500">
                <a:moveTo>
                  <a:pt x="47586" y="152399"/>
                </a:moveTo>
                <a:lnTo>
                  <a:pt x="19926" y="152399"/>
                </a:lnTo>
                <a:lnTo>
                  <a:pt x="24980" y="139699"/>
                </a:lnTo>
                <a:lnTo>
                  <a:pt x="30264" y="126999"/>
                </a:lnTo>
                <a:lnTo>
                  <a:pt x="36321" y="114299"/>
                </a:lnTo>
                <a:lnTo>
                  <a:pt x="64236" y="114299"/>
                </a:lnTo>
                <a:lnTo>
                  <a:pt x="58013" y="126999"/>
                </a:lnTo>
                <a:lnTo>
                  <a:pt x="58343" y="126999"/>
                </a:lnTo>
                <a:lnTo>
                  <a:pt x="52578" y="139699"/>
                </a:lnTo>
                <a:lnTo>
                  <a:pt x="52870" y="139699"/>
                </a:lnTo>
                <a:lnTo>
                  <a:pt x="47586" y="152399"/>
                </a:lnTo>
                <a:close/>
              </a:path>
              <a:path w="7569200" h="1460500">
                <a:moveTo>
                  <a:pt x="7549273" y="152399"/>
                </a:moveTo>
                <a:lnTo>
                  <a:pt x="7521613" y="152399"/>
                </a:lnTo>
                <a:lnTo>
                  <a:pt x="7516329" y="139699"/>
                </a:lnTo>
                <a:lnTo>
                  <a:pt x="7516622" y="139699"/>
                </a:lnTo>
                <a:lnTo>
                  <a:pt x="7510856" y="126999"/>
                </a:lnTo>
                <a:lnTo>
                  <a:pt x="7511187" y="126999"/>
                </a:lnTo>
                <a:lnTo>
                  <a:pt x="7504963" y="114299"/>
                </a:lnTo>
                <a:lnTo>
                  <a:pt x="7532878" y="114299"/>
                </a:lnTo>
                <a:lnTo>
                  <a:pt x="7538937" y="126999"/>
                </a:lnTo>
                <a:lnTo>
                  <a:pt x="7544219" y="139699"/>
                </a:lnTo>
                <a:lnTo>
                  <a:pt x="7549273" y="152399"/>
                </a:lnTo>
                <a:close/>
              </a:path>
              <a:path w="7569200" h="1460500">
                <a:moveTo>
                  <a:pt x="39027" y="165099"/>
                </a:moveTo>
                <a:lnTo>
                  <a:pt x="15189" y="165099"/>
                </a:lnTo>
                <a:lnTo>
                  <a:pt x="19684" y="152399"/>
                </a:lnTo>
                <a:lnTo>
                  <a:pt x="43306" y="152399"/>
                </a:lnTo>
                <a:lnTo>
                  <a:pt x="39027" y="165099"/>
                </a:lnTo>
                <a:close/>
              </a:path>
              <a:path w="7569200" h="1460500">
                <a:moveTo>
                  <a:pt x="7554010" y="165099"/>
                </a:moveTo>
                <a:lnTo>
                  <a:pt x="7530174" y="165099"/>
                </a:lnTo>
                <a:lnTo>
                  <a:pt x="7525893" y="152399"/>
                </a:lnTo>
                <a:lnTo>
                  <a:pt x="7549515" y="152399"/>
                </a:lnTo>
                <a:lnTo>
                  <a:pt x="7554010" y="165099"/>
                </a:lnTo>
                <a:close/>
              </a:path>
              <a:path w="7569200" h="1460500">
                <a:moveTo>
                  <a:pt x="32448" y="190499"/>
                </a:moveTo>
                <a:lnTo>
                  <a:pt x="6489" y="190499"/>
                </a:lnTo>
                <a:lnTo>
                  <a:pt x="7886" y="177799"/>
                </a:lnTo>
                <a:lnTo>
                  <a:pt x="11417" y="165099"/>
                </a:lnTo>
                <a:lnTo>
                  <a:pt x="39243" y="165099"/>
                </a:lnTo>
                <a:lnTo>
                  <a:pt x="35483" y="177799"/>
                </a:lnTo>
                <a:lnTo>
                  <a:pt x="35674" y="177799"/>
                </a:lnTo>
                <a:lnTo>
                  <a:pt x="32448" y="190499"/>
                </a:lnTo>
                <a:close/>
              </a:path>
              <a:path w="7569200" h="1460500">
                <a:moveTo>
                  <a:pt x="7562786" y="190499"/>
                </a:moveTo>
                <a:lnTo>
                  <a:pt x="7536751" y="190499"/>
                </a:lnTo>
                <a:lnTo>
                  <a:pt x="7533525" y="177799"/>
                </a:lnTo>
                <a:lnTo>
                  <a:pt x="7533716" y="177799"/>
                </a:lnTo>
                <a:lnTo>
                  <a:pt x="7529957" y="165099"/>
                </a:lnTo>
                <a:lnTo>
                  <a:pt x="7557782" y="165099"/>
                </a:lnTo>
                <a:lnTo>
                  <a:pt x="7561313" y="177799"/>
                </a:lnTo>
                <a:lnTo>
                  <a:pt x="7562786" y="190499"/>
                </a:lnTo>
                <a:close/>
              </a:path>
              <a:path w="7569200" h="1460500">
                <a:moveTo>
                  <a:pt x="29971" y="203199"/>
                </a:moveTo>
                <a:lnTo>
                  <a:pt x="3962" y="203199"/>
                </a:lnTo>
                <a:lnTo>
                  <a:pt x="5080" y="190499"/>
                </a:lnTo>
                <a:lnTo>
                  <a:pt x="31229" y="190499"/>
                </a:lnTo>
                <a:lnTo>
                  <a:pt x="29971" y="203199"/>
                </a:lnTo>
                <a:close/>
              </a:path>
              <a:path w="7569200" h="1460500">
                <a:moveTo>
                  <a:pt x="7565289" y="203199"/>
                </a:moveTo>
                <a:lnTo>
                  <a:pt x="7539228" y="203199"/>
                </a:lnTo>
                <a:lnTo>
                  <a:pt x="7537969" y="190499"/>
                </a:lnTo>
                <a:lnTo>
                  <a:pt x="7564107" y="190499"/>
                </a:lnTo>
                <a:lnTo>
                  <a:pt x="7565289" y="203199"/>
                </a:lnTo>
                <a:close/>
              </a:path>
              <a:path w="7569200" h="1460500">
                <a:moveTo>
                  <a:pt x="27990" y="215899"/>
                </a:moveTo>
                <a:lnTo>
                  <a:pt x="2044" y="215899"/>
                </a:lnTo>
                <a:lnTo>
                  <a:pt x="2921" y="203199"/>
                </a:lnTo>
                <a:lnTo>
                  <a:pt x="28968" y="203199"/>
                </a:lnTo>
                <a:lnTo>
                  <a:pt x="27990" y="215899"/>
                </a:lnTo>
                <a:close/>
              </a:path>
              <a:path w="7569200" h="1460500">
                <a:moveTo>
                  <a:pt x="7567193" y="215899"/>
                </a:moveTo>
                <a:lnTo>
                  <a:pt x="7541209" y="215899"/>
                </a:lnTo>
                <a:lnTo>
                  <a:pt x="7540231" y="203199"/>
                </a:lnTo>
                <a:lnTo>
                  <a:pt x="7566279" y="203199"/>
                </a:lnTo>
                <a:lnTo>
                  <a:pt x="7567193" y="215899"/>
                </a:lnTo>
                <a:close/>
              </a:path>
              <a:path w="7569200" h="1460500">
                <a:moveTo>
                  <a:pt x="26047" y="228599"/>
                </a:moveTo>
                <a:lnTo>
                  <a:pt x="749" y="228599"/>
                </a:lnTo>
                <a:lnTo>
                  <a:pt x="1320" y="215899"/>
                </a:lnTo>
                <a:lnTo>
                  <a:pt x="26581" y="215899"/>
                </a:lnTo>
                <a:lnTo>
                  <a:pt x="26047" y="228599"/>
                </a:lnTo>
                <a:close/>
              </a:path>
              <a:path w="7569200" h="1460500">
                <a:moveTo>
                  <a:pt x="26555" y="228599"/>
                </a:moveTo>
                <a:lnTo>
                  <a:pt x="26581" y="215899"/>
                </a:lnTo>
                <a:lnTo>
                  <a:pt x="27241" y="215899"/>
                </a:lnTo>
                <a:lnTo>
                  <a:pt x="26555" y="228599"/>
                </a:lnTo>
                <a:close/>
              </a:path>
              <a:path w="7569200" h="1460500">
                <a:moveTo>
                  <a:pt x="7542644" y="228599"/>
                </a:moveTo>
                <a:lnTo>
                  <a:pt x="7541958" y="215899"/>
                </a:lnTo>
                <a:lnTo>
                  <a:pt x="7542618" y="215899"/>
                </a:lnTo>
                <a:lnTo>
                  <a:pt x="7542644" y="228599"/>
                </a:lnTo>
                <a:close/>
              </a:path>
              <a:path w="7569200" h="1460500">
                <a:moveTo>
                  <a:pt x="7568476" y="228599"/>
                </a:moveTo>
                <a:lnTo>
                  <a:pt x="7543152" y="228599"/>
                </a:lnTo>
                <a:lnTo>
                  <a:pt x="7542618" y="215899"/>
                </a:lnTo>
                <a:lnTo>
                  <a:pt x="7567917" y="215899"/>
                </a:lnTo>
                <a:lnTo>
                  <a:pt x="7568476" y="228599"/>
                </a:lnTo>
                <a:close/>
              </a:path>
              <a:path w="7569200" h="1460500">
                <a:moveTo>
                  <a:pt x="25463" y="241299"/>
                </a:moveTo>
                <a:lnTo>
                  <a:pt x="76" y="241299"/>
                </a:lnTo>
                <a:lnTo>
                  <a:pt x="317" y="228599"/>
                </a:lnTo>
                <a:lnTo>
                  <a:pt x="25704" y="228599"/>
                </a:lnTo>
                <a:lnTo>
                  <a:pt x="25463" y="241299"/>
                </a:lnTo>
                <a:close/>
              </a:path>
              <a:path w="7569200" h="1460500">
                <a:moveTo>
                  <a:pt x="7569125" y="241299"/>
                </a:moveTo>
                <a:lnTo>
                  <a:pt x="7543736" y="241299"/>
                </a:lnTo>
                <a:lnTo>
                  <a:pt x="7543495" y="228599"/>
                </a:lnTo>
                <a:lnTo>
                  <a:pt x="7568882" y="228599"/>
                </a:lnTo>
                <a:lnTo>
                  <a:pt x="7569125" y="241299"/>
                </a:lnTo>
                <a:close/>
              </a:path>
              <a:path w="7569200" h="1460500">
                <a:moveTo>
                  <a:pt x="25400" y="1206500"/>
                </a:moveTo>
                <a:lnTo>
                  <a:pt x="0" y="1206500"/>
                </a:lnTo>
                <a:lnTo>
                  <a:pt x="0" y="241299"/>
                </a:lnTo>
                <a:lnTo>
                  <a:pt x="25400" y="241299"/>
                </a:lnTo>
                <a:lnTo>
                  <a:pt x="25400" y="1206500"/>
                </a:lnTo>
                <a:close/>
              </a:path>
              <a:path w="7569200" h="1460500">
                <a:moveTo>
                  <a:pt x="7569200" y="1206500"/>
                </a:moveTo>
                <a:lnTo>
                  <a:pt x="7543800" y="1206500"/>
                </a:lnTo>
                <a:lnTo>
                  <a:pt x="7543800" y="241299"/>
                </a:lnTo>
                <a:lnTo>
                  <a:pt x="7569200" y="241299"/>
                </a:lnTo>
                <a:lnTo>
                  <a:pt x="7569200" y="1206500"/>
                </a:lnTo>
                <a:close/>
              </a:path>
              <a:path w="7569200" h="1460500">
                <a:moveTo>
                  <a:pt x="25704" y="1219200"/>
                </a:moveTo>
                <a:lnTo>
                  <a:pt x="317" y="1219200"/>
                </a:lnTo>
                <a:lnTo>
                  <a:pt x="76" y="1206500"/>
                </a:lnTo>
                <a:lnTo>
                  <a:pt x="25463" y="1206500"/>
                </a:lnTo>
                <a:lnTo>
                  <a:pt x="25704" y="1219200"/>
                </a:lnTo>
                <a:close/>
              </a:path>
              <a:path w="7569200" h="1460500">
                <a:moveTo>
                  <a:pt x="7568857" y="1219200"/>
                </a:moveTo>
                <a:lnTo>
                  <a:pt x="7543495" y="1219200"/>
                </a:lnTo>
                <a:lnTo>
                  <a:pt x="7543736" y="1206500"/>
                </a:lnTo>
                <a:lnTo>
                  <a:pt x="7569111" y="1206500"/>
                </a:lnTo>
                <a:lnTo>
                  <a:pt x="7568857" y="1219200"/>
                </a:lnTo>
                <a:close/>
              </a:path>
              <a:path w="7569200" h="1460500">
                <a:moveTo>
                  <a:pt x="26581" y="1231900"/>
                </a:moveTo>
                <a:lnTo>
                  <a:pt x="1282" y="1231900"/>
                </a:lnTo>
                <a:lnTo>
                  <a:pt x="723" y="1219200"/>
                </a:lnTo>
                <a:lnTo>
                  <a:pt x="26047" y="1219200"/>
                </a:lnTo>
                <a:lnTo>
                  <a:pt x="26581" y="1231900"/>
                </a:lnTo>
                <a:close/>
              </a:path>
              <a:path w="7569200" h="1460500">
                <a:moveTo>
                  <a:pt x="27241" y="1231900"/>
                </a:moveTo>
                <a:lnTo>
                  <a:pt x="26581" y="1231900"/>
                </a:lnTo>
                <a:lnTo>
                  <a:pt x="26555" y="1219200"/>
                </a:lnTo>
                <a:lnTo>
                  <a:pt x="27241" y="1231900"/>
                </a:lnTo>
                <a:close/>
              </a:path>
              <a:path w="7569200" h="1460500">
                <a:moveTo>
                  <a:pt x="7542618" y="1231900"/>
                </a:moveTo>
                <a:lnTo>
                  <a:pt x="7541958" y="1231900"/>
                </a:lnTo>
                <a:lnTo>
                  <a:pt x="7542644" y="1219200"/>
                </a:lnTo>
                <a:lnTo>
                  <a:pt x="7542618" y="1231900"/>
                </a:lnTo>
                <a:close/>
              </a:path>
              <a:path w="7569200" h="1460500">
                <a:moveTo>
                  <a:pt x="7567879" y="1231900"/>
                </a:moveTo>
                <a:lnTo>
                  <a:pt x="7542618" y="1231900"/>
                </a:lnTo>
                <a:lnTo>
                  <a:pt x="7543152" y="1219200"/>
                </a:lnTo>
                <a:lnTo>
                  <a:pt x="7568450" y="1219200"/>
                </a:lnTo>
                <a:lnTo>
                  <a:pt x="7567879" y="1231900"/>
                </a:lnTo>
                <a:close/>
              </a:path>
              <a:path w="7569200" h="1460500">
                <a:moveTo>
                  <a:pt x="28968" y="1244600"/>
                </a:moveTo>
                <a:lnTo>
                  <a:pt x="2921" y="1244600"/>
                </a:lnTo>
                <a:lnTo>
                  <a:pt x="2006" y="1231900"/>
                </a:lnTo>
                <a:lnTo>
                  <a:pt x="27990" y="1231900"/>
                </a:lnTo>
                <a:lnTo>
                  <a:pt x="28968" y="1244600"/>
                </a:lnTo>
                <a:close/>
              </a:path>
              <a:path w="7569200" h="1460500">
                <a:moveTo>
                  <a:pt x="7566279" y="1244600"/>
                </a:moveTo>
                <a:lnTo>
                  <a:pt x="7540231" y="1244600"/>
                </a:lnTo>
                <a:lnTo>
                  <a:pt x="7541209" y="1231900"/>
                </a:lnTo>
                <a:lnTo>
                  <a:pt x="7567155" y="1231900"/>
                </a:lnTo>
                <a:lnTo>
                  <a:pt x="7566279" y="1244600"/>
                </a:lnTo>
                <a:close/>
              </a:path>
              <a:path w="7569200" h="1460500">
                <a:moveTo>
                  <a:pt x="31229" y="1257300"/>
                </a:moveTo>
                <a:lnTo>
                  <a:pt x="5080" y="1257300"/>
                </a:lnTo>
                <a:lnTo>
                  <a:pt x="3911" y="1244600"/>
                </a:lnTo>
                <a:lnTo>
                  <a:pt x="29971" y="1244600"/>
                </a:lnTo>
                <a:lnTo>
                  <a:pt x="31229" y="1257300"/>
                </a:lnTo>
                <a:close/>
              </a:path>
              <a:path w="7569200" h="1460500">
                <a:moveTo>
                  <a:pt x="7564043" y="1257300"/>
                </a:moveTo>
                <a:lnTo>
                  <a:pt x="7537969" y="1257300"/>
                </a:lnTo>
                <a:lnTo>
                  <a:pt x="7539228" y="1244600"/>
                </a:lnTo>
                <a:lnTo>
                  <a:pt x="7565237" y="1244600"/>
                </a:lnTo>
                <a:lnTo>
                  <a:pt x="7564043" y="1257300"/>
                </a:lnTo>
                <a:close/>
              </a:path>
              <a:path w="7569200" h="1460500">
                <a:moveTo>
                  <a:pt x="43306" y="1295400"/>
                </a:moveTo>
                <a:lnTo>
                  <a:pt x="15405" y="1295400"/>
                </a:lnTo>
                <a:lnTo>
                  <a:pt x="11417" y="1282700"/>
                </a:lnTo>
                <a:lnTo>
                  <a:pt x="7886" y="1270000"/>
                </a:lnTo>
                <a:lnTo>
                  <a:pt x="6413" y="1257300"/>
                </a:lnTo>
                <a:lnTo>
                  <a:pt x="32448" y="1257300"/>
                </a:lnTo>
                <a:lnTo>
                  <a:pt x="35674" y="1270000"/>
                </a:lnTo>
                <a:lnTo>
                  <a:pt x="35483" y="1270000"/>
                </a:lnTo>
                <a:lnTo>
                  <a:pt x="39243" y="1282700"/>
                </a:lnTo>
                <a:lnTo>
                  <a:pt x="39027" y="1282700"/>
                </a:lnTo>
                <a:lnTo>
                  <a:pt x="43306" y="1295400"/>
                </a:lnTo>
                <a:close/>
              </a:path>
              <a:path w="7569200" h="1460500">
                <a:moveTo>
                  <a:pt x="7553794" y="1295400"/>
                </a:moveTo>
                <a:lnTo>
                  <a:pt x="7525893" y="1295400"/>
                </a:lnTo>
                <a:lnTo>
                  <a:pt x="7530174" y="1282700"/>
                </a:lnTo>
                <a:lnTo>
                  <a:pt x="7529957" y="1282700"/>
                </a:lnTo>
                <a:lnTo>
                  <a:pt x="7533716" y="1270000"/>
                </a:lnTo>
                <a:lnTo>
                  <a:pt x="7533525" y="1270000"/>
                </a:lnTo>
                <a:lnTo>
                  <a:pt x="7536751" y="1257300"/>
                </a:lnTo>
                <a:lnTo>
                  <a:pt x="7562710" y="1257300"/>
                </a:lnTo>
                <a:lnTo>
                  <a:pt x="7561313" y="1270000"/>
                </a:lnTo>
                <a:lnTo>
                  <a:pt x="7557782" y="1282700"/>
                </a:lnTo>
                <a:lnTo>
                  <a:pt x="7553794" y="1295400"/>
                </a:lnTo>
                <a:close/>
              </a:path>
              <a:path w="7569200" h="1460500">
                <a:moveTo>
                  <a:pt x="64236" y="1333500"/>
                </a:moveTo>
                <a:lnTo>
                  <a:pt x="36321" y="1333500"/>
                </a:lnTo>
                <a:lnTo>
                  <a:pt x="30556" y="1320800"/>
                </a:lnTo>
                <a:lnTo>
                  <a:pt x="24980" y="1308100"/>
                </a:lnTo>
                <a:lnTo>
                  <a:pt x="19926" y="1295400"/>
                </a:lnTo>
                <a:lnTo>
                  <a:pt x="47586" y="1295400"/>
                </a:lnTo>
                <a:lnTo>
                  <a:pt x="52870" y="1308100"/>
                </a:lnTo>
                <a:lnTo>
                  <a:pt x="52578" y="1308100"/>
                </a:lnTo>
                <a:lnTo>
                  <a:pt x="58343" y="1320800"/>
                </a:lnTo>
                <a:lnTo>
                  <a:pt x="58013" y="1320800"/>
                </a:lnTo>
                <a:lnTo>
                  <a:pt x="64236" y="1333500"/>
                </a:lnTo>
                <a:close/>
              </a:path>
              <a:path w="7569200" h="1460500">
                <a:moveTo>
                  <a:pt x="7532878" y="1333500"/>
                </a:moveTo>
                <a:lnTo>
                  <a:pt x="7504963" y="1333500"/>
                </a:lnTo>
                <a:lnTo>
                  <a:pt x="7511187" y="1320800"/>
                </a:lnTo>
                <a:lnTo>
                  <a:pt x="7510856" y="1320800"/>
                </a:lnTo>
                <a:lnTo>
                  <a:pt x="7516622" y="1308100"/>
                </a:lnTo>
                <a:lnTo>
                  <a:pt x="7516329" y="1308100"/>
                </a:lnTo>
                <a:lnTo>
                  <a:pt x="7521613" y="1295400"/>
                </a:lnTo>
                <a:lnTo>
                  <a:pt x="7549273" y="1295400"/>
                </a:lnTo>
                <a:lnTo>
                  <a:pt x="7544219" y="1308100"/>
                </a:lnTo>
                <a:lnTo>
                  <a:pt x="7538643" y="1320800"/>
                </a:lnTo>
                <a:lnTo>
                  <a:pt x="7532878" y="1333500"/>
                </a:lnTo>
                <a:close/>
              </a:path>
              <a:path w="7569200" h="1460500">
                <a:moveTo>
                  <a:pt x="77304" y="1346200"/>
                </a:moveTo>
                <a:lnTo>
                  <a:pt x="42862" y="1346200"/>
                </a:lnTo>
                <a:lnTo>
                  <a:pt x="36639" y="1333500"/>
                </a:lnTo>
                <a:lnTo>
                  <a:pt x="70205" y="1333500"/>
                </a:lnTo>
                <a:lnTo>
                  <a:pt x="77304" y="1346200"/>
                </a:lnTo>
                <a:close/>
              </a:path>
              <a:path w="7569200" h="1460500">
                <a:moveTo>
                  <a:pt x="7526337" y="1346200"/>
                </a:moveTo>
                <a:lnTo>
                  <a:pt x="7491895" y="1346200"/>
                </a:lnTo>
                <a:lnTo>
                  <a:pt x="7498994" y="1333500"/>
                </a:lnTo>
                <a:lnTo>
                  <a:pt x="7532560" y="1333500"/>
                </a:lnTo>
                <a:lnTo>
                  <a:pt x="7526337" y="1346200"/>
                </a:lnTo>
                <a:close/>
              </a:path>
              <a:path w="7569200" h="1460500">
                <a:moveTo>
                  <a:pt x="84442" y="1358900"/>
                </a:moveTo>
                <a:lnTo>
                  <a:pt x="50228" y="1358900"/>
                </a:lnTo>
                <a:lnTo>
                  <a:pt x="43205" y="1346200"/>
                </a:lnTo>
                <a:lnTo>
                  <a:pt x="76923" y="1346200"/>
                </a:lnTo>
                <a:lnTo>
                  <a:pt x="84442" y="1358900"/>
                </a:lnTo>
                <a:close/>
              </a:path>
              <a:path w="7569200" h="1460500">
                <a:moveTo>
                  <a:pt x="7518971" y="1358900"/>
                </a:moveTo>
                <a:lnTo>
                  <a:pt x="7484756" y="1358900"/>
                </a:lnTo>
                <a:lnTo>
                  <a:pt x="7492276" y="1346200"/>
                </a:lnTo>
                <a:lnTo>
                  <a:pt x="7525994" y="1346200"/>
                </a:lnTo>
                <a:lnTo>
                  <a:pt x="7518971" y="1358900"/>
                </a:lnTo>
                <a:close/>
              </a:path>
              <a:path w="7569200" h="1460500">
                <a:moveTo>
                  <a:pt x="116624" y="1384300"/>
                </a:moveTo>
                <a:lnTo>
                  <a:pt x="73558" y="1384300"/>
                </a:lnTo>
                <a:lnTo>
                  <a:pt x="65646" y="1371600"/>
                </a:lnTo>
                <a:lnTo>
                  <a:pt x="57327" y="1358900"/>
                </a:lnTo>
                <a:lnTo>
                  <a:pt x="91516" y="1358900"/>
                </a:lnTo>
                <a:lnTo>
                  <a:pt x="99822" y="1371600"/>
                </a:lnTo>
                <a:lnTo>
                  <a:pt x="107594" y="1371600"/>
                </a:lnTo>
                <a:lnTo>
                  <a:pt x="116624" y="1384300"/>
                </a:lnTo>
                <a:close/>
              </a:path>
              <a:path w="7569200" h="1460500">
                <a:moveTo>
                  <a:pt x="7495641" y="1384300"/>
                </a:moveTo>
                <a:lnTo>
                  <a:pt x="7452575" y="1384300"/>
                </a:lnTo>
                <a:lnTo>
                  <a:pt x="7461605" y="1371600"/>
                </a:lnTo>
                <a:lnTo>
                  <a:pt x="7469378" y="1371600"/>
                </a:lnTo>
                <a:lnTo>
                  <a:pt x="7477685" y="1358900"/>
                </a:lnTo>
                <a:lnTo>
                  <a:pt x="7511872" y="1358900"/>
                </a:lnTo>
                <a:lnTo>
                  <a:pt x="7503553" y="1371600"/>
                </a:lnTo>
                <a:lnTo>
                  <a:pt x="7495641" y="1384300"/>
                </a:lnTo>
                <a:close/>
              </a:path>
              <a:path w="7569200" h="1460500">
                <a:moveTo>
                  <a:pt x="153974" y="1409700"/>
                </a:moveTo>
                <a:lnTo>
                  <a:pt x="100926" y="1409700"/>
                </a:lnTo>
                <a:lnTo>
                  <a:pt x="91427" y="1397000"/>
                </a:lnTo>
                <a:lnTo>
                  <a:pt x="82296" y="1384300"/>
                </a:lnTo>
                <a:lnTo>
                  <a:pt x="125006" y="1384300"/>
                </a:lnTo>
                <a:lnTo>
                  <a:pt x="134708" y="1397000"/>
                </a:lnTo>
                <a:lnTo>
                  <a:pt x="143662" y="1397000"/>
                </a:lnTo>
                <a:lnTo>
                  <a:pt x="153974" y="1409700"/>
                </a:lnTo>
                <a:close/>
              </a:path>
              <a:path w="7569200" h="1460500">
                <a:moveTo>
                  <a:pt x="7468273" y="1409700"/>
                </a:moveTo>
                <a:lnTo>
                  <a:pt x="7415225" y="1409700"/>
                </a:lnTo>
                <a:lnTo>
                  <a:pt x="7425537" y="1397000"/>
                </a:lnTo>
                <a:lnTo>
                  <a:pt x="7434491" y="1397000"/>
                </a:lnTo>
                <a:lnTo>
                  <a:pt x="7444193" y="1384300"/>
                </a:lnTo>
                <a:lnTo>
                  <a:pt x="7486904" y="1384300"/>
                </a:lnTo>
                <a:lnTo>
                  <a:pt x="7477772" y="1397000"/>
                </a:lnTo>
                <a:lnTo>
                  <a:pt x="7468273" y="1409700"/>
                </a:lnTo>
                <a:close/>
              </a:path>
              <a:path w="7569200" h="1460500">
                <a:moveTo>
                  <a:pt x="184835" y="1422400"/>
                </a:moveTo>
                <a:lnTo>
                  <a:pt x="121005" y="1422400"/>
                </a:lnTo>
                <a:lnTo>
                  <a:pt x="111302" y="1409700"/>
                </a:lnTo>
                <a:lnTo>
                  <a:pt x="173723" y="1409700"/>
                </a:lnTo>
                <a:lnTo>
                  <a:pt x="184835" y="1422400"/>
                </a:lnTo>
                <a:close/>
              </a:path>
              <a:path w="7569200" h="1460500">
                <a:moveTo>
                  <a:pt x="7448194" y="1422400"/>
                </a:moveTo>
                <a:lnTo>
                  <a:pt x="7384364" y="1422400"/>
                </a:lnTo>
                <a:lnTo>
                  <a:pt x="7395476" y="1409700"/>
                </a:lnTo>
                <a:lnTo>
                  <a:pt x="7457897" y="1409700"/>
                </a:lnTo>
                <a:lnTo>
                  <a:pt x="7448194" y="1422400"/>
                </a:lnTo>
                <a:close/>
              </a:path>
              <a:path w="7569200" h="1460500">
                <a:moveTo>
                  <a:pt x="252044" y="1435100"/>
                </a:moveTo>
                <a:lnTo>
                  <a:pt x="142405" y="1435100"/>
                </a:lnTo>
                <a:lnTo>
                  <a:pt x="131546" y="1422400"/>
                </a:lnTo>
                <a:lnTo>
                  <a:pt x="245872" y="1422400"/>
                </a:lnTo>
                <a:lnTo>
                  <a:pt x="252044" y="1435100"/>
                </a:lnTo>
                <a:close/>
              </a:path>
              <a:path w="7569200" h="1460500">
                <a:moveTo>
                  <a:pt x="7426794" y="1435100"/>
                </a:moveTo>
                <a:lnTo>
                  <a:pt x="7317155" y="1435100"/>
                </a:lnTo>
                <a:lnTo>
                  <a:pt x="7323328" y="1422400"/>
                </a:lnTo>
                <a:lnTo>
                  <a:pt x="7437653" y="1422400"/>
                </a:lnTo>
                <a:lnTo>
                  <a:pt x="7426794" y="1435100"/>
                </a:lnTo>
                <a:close/>
              </a:path>
              <a:path w="7569200" h="1460500">
                <a:moveTo>
                  <a:pt x="7391908" y="1447800"/>
                </a:moveTo>
                <a:lnTo>
                  <a:pt x="177292" y="1447800"/>
                </a:lnTo>
                <a:lnTo>
                  <a:pt x="165582" y="1435100"/>
                </a:lnTo>
                <a:lnTo>
                  <a:pt x="7404214" y="1435100"/>
                </a:lnTo>
                <a:lnTo>
                  <a:pt x="7391908" y="1447800"/>
                </a:lnTo>
                <a:close/>
              </a:path>
              <a:path w="7569200" h="1460500">
                <a:moveTo>
                  <a:pt x="7317473" y="1460500"/>
                </a:moveTo>
                <a:lnTo>
                  <a:pt x="251726" y="1460500"/>
                </a:lnTo>
                <a:lnTo>
                  <a:pt x="245237" y="1447800"/>
                </a:lnTo>
                <a:lnTo>
                  <a:pt x="7323645" y="1447800"/>
                </a:lnTo>
                <a:lnTo>
                  <a:pt x="7317473" y="146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2960" y="2855976"/>
            <a:ext cx="7543800" cy="1435735"/>
          </a:xfrm>
          <a:custGeom>
            <a:avLst/>
            <a:gdLst/>
            <a:ahLst/>
            <a:cxnLst/>
            <a:rect l="l" t="t" r="r" b="b"/>
            <a:pathLst>
              <a:path w="7543800" h="1435735">
                <a:moveTo>
                  <a:pt x="7304532" y="1435608"/>
                </a:moveTo>
                <a:lnTo>
                  <a:pt x="239268" y="1435608"/>
                </a:lnTo>
                <a:lnTo>
                  <a:pt x="191036" y="1430502"/>
                </a:lnTo>
                <a:lnTo>
                  <a:pt x="146118" y="1416388"/>
                </a:lnTo>
                <a:lnTo>
                  <a:pt x="105474" y="1394227"/>
                </a:lnTo>
                <a:lnTo>
                  <a:pt x="70065" y="1364980"/>
                </a:lnTo>
                <a:lnTo>
                  <a:pt x="40853" y="1329606"/>
                </a:lnTo>
                <a:lnTo>
                  <a:pt x="18797" y="1289068"/>
                </a:lnTo>
                <a:lnTo>
                  <a:pt x="4859" y="1244325"/>
                </a:lnTo>
                <a:lnTo>
                  <a:pt x="0" y="1196339"/>
                </a:lnTo>
                <a:lnTo>
                  <a:pt x="0" y="239268"/>
                </a:lnTo>
                <a:lnTo>
                  <a:pt x="4859" y="190957"/>
                </a:lnTo>
                <a:lnTo>
                  <a:pt x="18797" y="145982"/>
                </a:lnTo>
                <a:lnTo>
                  <a:pt x="40853" y="105304"/>
                </a:lnTo>
                <a:lnTo>
                  <a:pt x="70065" y="69884"/>
                </a:lnTo>
                <a:lnTo>
                  <a:pt x="105474" y="40683"/>
                </a:lnTo>
                <a:lnTo>
                  <a:pt x="146118" y="18661"/>
                </a:lnTo>
                <a:lnTo>
                  <a:pt x="191036" y="4780"/>
                </a:lnTo>
                <a:lnTo>
                  <a:pt x="239268" y="0"/>
                </a:lnTo>
                <a:lnTo>
                  <a:pt x="7304532" y="0"/>
                </a:lnTo>
                <a:lnTo>
                  <a:pt x="7352763" y="4780"/>
                </a:lnTo>
                <a:lnTo>
                  <a:pt x="7397681" y="18661"/>
                </a:lnTo>
                <a:lnTo>
                  <a:pt x="7438325" y="40683"/>
                </a:lnTo>
                <a:lnTo>
                  <a:pt x="7473734" y="69884"/>
                </a:lnTo>
                <a:lnTo>
                  <a:pt x="7502946" y="105304"/>
                </a:lnTo>
                <a:lnTo>
                  <a:pt x="7525002" y="145982"/>
                </a:lnTo>
                <a:lnTo>
                  <a:pt x="7538940" y="190957"/>
                </a:lnTo>
                <a:lnTo>
                  <a:pt x="7543800" y="239268"/>
                </a:lnTo>
                <a:lnTo>
                  <a:pt x="7543800" y="1196339"/>
                </a:lnTo>
                <a:lnTo>
                  <a:pt x="7538940" y="1244325"/>
                </a:lnTo>
                <a:lnTo>
                  <a:pt x="7525002" y="1289068"/>
                </a:lnTo>
                <a:lnTo>
                  <a:pt x="7502946" y="1329606"/>
                </a:lnTo>
                <a:lnTo>
                  <a:pt x="7473734" y="1364980"/>
                </a:lnTo>
                <a:lnTo>
                  <a:pt x="7438325" y="1394227"/>
                </a:lnTo>
                <a:lnTo>
                  <a:pt x="7397681" y="1416388"/>
                </a:lnTo>
                <a:lnTo>
                  <a:pt x="7352763" y="1430502"/>
                </a:lnTo>
                <a:lnTo>
                  <a:pt x="7304532" y="143560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0259" y="2843034"/>
            <a:ext cx="7569200" cy="1460500"/>
          </a:xfrm>
          <a:custGeom>
            <a:avLst/>
            <a:gdLst/>
            <a:ahLst/>
            <a:cxnLst/>
            <a:rect l="l" t="t" r="r" b="b"/>
            <a:pathLst>
              <a:path w="7569200" h="1460500">
                <a:moveTo>
                  <a:pt x="7403617" y="12700"/>
                </a:moveTo>
                <a:lnTo>
                  <a:pt x="164985" y="12700"/>
                </a:lnTo>
                <a:lnTo>
                  <a:pt x="177292" y="0"/>
                </a:lnTo>
                <a:lnTo>
                  <a:pt x="7391908" y="0"/>
                </a:lnTo>
                <a:lnTo>
                  <a:pt x="7403617" y="12700"/>
                </a:lnTo>
                <a:close/>
              </a:path>
              <a:path w="7569200" h="1460500">
                <a:moveTo>
                  <a:pt x="7437653" y="25400"/>
                </a:moveTo>
                <a:lnTo>
                  <a:pt x="131546" y="25400"/>
                </a:lnTo>
                <a:lnTo>
                  <a:pt x="142405" y="12700"/>
                </a:lnTo>
                <a:lnTo>
                  <a:pt x="7426794" y="12700"/>
                </a:lnTo>
                <a:lnTo>
                  <a:pt x="7437653" y="25400"/>
                </a:lnTo>
                <a:close/>
              </a:path>
              <a:path w="7569200" h="1460500">
                <a:moveTo>
                  <a:pt x="173723" y="38100"/>
                </a:moveTo>
                <a:lnTo>
                  <a:pt x="111302" y="38100"/>
                </a:lnTo>
                <a:lnTo>
                  <a:pt x="121005" y="25400"/>
                </a:lnTo>
                <a:lnTo>
                  <a:pt x="184835" y="25400"/>
                </a:lnTo>
                <a:lnTo>
                  <a:pt x="173723" y="38100"/>
                </a:lnTo>
                <a:close/>
              </a:path>
              <a:path w="7569200" h="1460500">
                <a:moveTo>
                  <a:pt x="7457897" y="38100"/>
                </a:moveTo>
                <a:lnTo>
                  <a:pt x="7395476" y="38100"/>
                </a:lnTo>
                <a:lnTo>
                  <a:pt x="7384364" y="25400"/>
                </a:lnTo>
                <a:lnTo>
                  <a:pt x="7448194" y="25400"/>
                </a:lnTo>
                <a:lnTo>
                  <a:pt x="7457897" y="38100"/>
                </a:lnTo>
                <a:close/>
              </a:path>
              <a:path w="7569200" h="1460500">
                <a:moveTo>
                  <a:pt x="125006" y="63500"/>
                </a:moveTo>
                <a:lnTo>
                  <a:pt x="82296" y="63500"/>
                </a:lnTo>
                <a:lnTo>
                  <a:pt x="91897" y="50800"/>
                </a:lnTo>
                <a:lnTo>
                  <a:pt x="100926" y="38100"/>
                </a:lnTo>
                <a:lnTo>
                  <a:pt x="153974" y="38100"/>
                </a:lnTo>
                <a:lnTo>
                  <a:pt x="143662" y="50800"/>
                </a:lnTo>
                <a:lnTo>
                  <a:pt x="134708" y="50800"/>
                </a:lnTo>
                <a:lnTo>
                  <a:pt x="125006" y="63500"/>
                </a:lnTo>
                <a:close/>
              </a:path>
              <a:path w="7569200" h="1460500">
                <a:moveTo>
                  <a:pt x="7486904" y="63500"/>
                </a:moveTo>
                <a:lnTo>
                  <a:pt x="7444193" y="63500"/>
                </a:lnTo>
                <a:lnTo>
                  <a:pt x="7434491" y="50800"/>
                </a:lnTo>
                <a:lnTo>
                  <a:pt x="7425537" y="50800"/>
                </a:lnTo>
                <a:lnTo>
                  <a:pt x="7415225" y="38100"/>
                </a:lnTo>
                <a:lnTo>
                  <a:pt x="7468273" y="38100"/>
                </a:lnTo>
                <a:lnTo>
                  <a:pt x="7477302" y="50800"/>
                </a:lnTo>
                <a:lnTo>
                  <a:pt x="7486904" y="63500"/>
                </a:lnTo>
                <a:close/>
              </a:path>
              <a:path w="7569200" h="1460500">
                <a:moveTo>
                  <a:pt x="91516" y="88900"/>
                </a:moveTo>
                <a:lnTo>
                  <a:pt x="57327" y="88900"/>
                </a:lnTo>
                <a:lnTo>
                  <a:pt x="65646" y="76200"/>
                </a:lnTo>
                <a:lnTo>
                  <a:pt x="73558" y="63500"/>
                </a:lnTo>
                <a:lnTo>
                  <a:pt x="116624" y="63500"/>
                </a:lnTo>
                <a:lnTo>
                  <a:pt x="107594" y="76200"/>
                </a:lnTo>
                <a:lnTo>
                  <a:pt x="99822" y="76200"/>
                </a:lnTo>
                <a:lnTo>
                  <a:pt x="91516" y="88900"/>
                </a:lnTo>
                <a:close/>
              </a:path>
              <a:path w="7569200" h="1460500">
                <a:moveTo>
                  <a:pt x="7511872" y="88900"/>
                </a:moveTo>
                <a:lnTo>
                  <a:pt x="7477685" y="88900"/>
                </a:lnTo>
                <a:lnTo>
                  <a:pt x="7469378" y="76200"/>
                </a:lnTo>
                <a:lnTo>
                  <a:pt x="7461605" y="76200"/>
                </a:lnTo>
                <a:lnTo>
                  <a:pt x="7452575" y="63500"/>
                </a:lnTo>
                <a:lnTo>
                  <a:pt x="7495641" y="63500"/>
                </a:lnTo>
                <a:lnTo>
                  <a:pt x="7503553" y="76200"/>
                </a:lnTo>
                <a:lnTo>
                  <a:pt x="7511872" y="88900"/>
                </a:lnTo>
                <a:close/>
              </a:path>
              <a:path w="7569200" h="1460500">
                <a:moveTo>
                  <a:pt x="76923" y="101600"/>
                </a:moveTo>
                <a:lnTo>
                  <a:pt x="43205" y="101600"/>
                </a:lnTo>
                <a:lnTo>
                  <a:pt x="50228" y="88900"/>
                </a:lnTo>
                <a:lnTo>
                  <a:pt x="84442" y="88900"/>
                </a:lnTo>
                <a:lnTo>
                  <a:pt x="76923" y="101600"/>
                </a:lnTo>
                <a:close/>
              </a:path>
              <a:path w="7569200" h="1460500">
                <a:moveTo>
                  <a:pt x="7525994" y="101600"/>
                </a:moveTo>
                <a:lnTo>
                  <a:pt x="7492276" y="101600"/>
                </a:lnTo>
                <a:lnTo>
                  <a:pt x="7484756" y="88900"/>
                </a:lnTo>
                <a:lnTo>
                  <a:pt x="7518971" y="88900"/>
                </a:lnTo>
                <a:lnTo>
                  <a:pt x="7525994" y="101600"/>
                </a:lnTo>
                <a:close/>
              </a:path>
              <a:path w="7569200" h="1460500">
                <a:moveTo>
                  <a:pt x="70205" y="114300"/>
                </a:moveTo>
                <a:lnTo>
                  <a:pt x="36639" y="114300"/>
                </a:lnTo>
                <a:lnTo>
                  <a:pt x="42862" y="101600"/>
                </a:lnTo>
                <a:lnTo>
                  <a:pt x="77304" y="101600"/>
                </a:lnTo>
                <a:lnTo>
                  <a:pt x="70205" y="114300"/>
                </a:lnTo>
                <a:close/>
              </a:path>
              <a:path w="7569200" h="1460500">
                <a:moveTo>
                  <a:pt x="7532560" y="114300"/>
                </a:moveTo>
                <a:lnTo>
                  <a:pt x="7498994" y="114300"/>
                </a:lnTo>
                <a:lnTo>
                  <a:pt x="7491895" y="101600"/>
                </a:lnTo>
                <a:lnTo>
                  <a:pt x="7526337" y="101600"/>
                </a:lnTo>
                <a:lnTo>
                  <a:pt x="7532560" y="114300"/>
                </a:lnTo>
                <a:close/>
              </a:path>
              <a:path w="7569200" h="1460500">
                <a:moveTo>
                  <a:pt x="47586" y="152400"/>
                </a:moveTo>
                <a:lnTo>
                  <a:pt x="19926" y="152400"/>
                </a:lnTo>
                <a:lnTo>
                  <a:pt x="24980" y="139700"/>
                </a:lnTo>
                <a:lnTo>
                  <a:pt x="30556" y="127000"/>
                </a:lnTo>
                <a:lnTo>
                  <a:pt x="36321" y="114300"/>
                </a:lnTo>
                <a:lnTo>
                  <a:pt x="64236" y="114300"/>
                </a:lnTo>
                <a:lnTo>
                  <a:pt x="58013" y="127000"/>
                </a:lnTo>
                <a:lnTo>
                  <a:pt x="58343" y="127000"/>
                </a:lnTo>
                <a:lnTo>
                  <a:pt x="52578" y="139700"/>
                </a:lnTo>
                <a:lnTo>
                  <a:pt x="52870" y="139700"/>
                </a:lnTo>
                <a:lnTo>
                  <a:pt x="47586" y="152400"/>
                </a:lnTo>
                <a:close/>
              </a:path>
              <a:path w="7569200" h="1460500">
                <a:moveTo>
                  <a:pt x="7549273" y="152400"/>
                </a:moveTo>
                <a:lnTo>
                  <a:pt x="7521613" y="152400"/>
                </a:lnTo>
                <a:lnTo>
                  <a:pt x="7516329" y="139700"/>
                </a:lnTo>
                <a:lnTo>
                  <a:pt x="7516622" y="139700"/>
                </a:lnTo>
                <a:lnTo>
                  <a:pt x="7510856" y="127000"/>
                </a:lnTo>
                <a:lnTo>
                  <a:pt x="7511187" y="127000"/>
                </a:lnTo>
                <a:lnTo>
                  <a:pt x="7504963" y="114300"/>
                </a:lnTo>
                <a:lnTo>
                  <a:pt x="7532878" y="114300"/>
                </a:lnTo>
                <a:lnTo>
                  <a:pt x="7538643" y="127000"/>
                </a:lnTo>
                <a:lnTo>
                  <a:pt x="7544219" y="139700"/>
                </a:lnTo>
                <a:lnTo>
                  <a:pt x="7549273" y="152400"/>
                </a:lnTo>
                <a:close/>
              </a:path>
              <a:path w="7569200" h="1460500">
                <a:moveTo>
                  <a:pt x="32448" y="190500"/>
                </a:moveTo>
                <a:lnTo>
                  <a:pt x="6489" y="190500"/>
                </a:lnTo>
                <a:lnTo>
                  <a:pt x="7886" y="177800"/>
                </a:lnTo>
                <a:lnTo>
                  <a:pt x="11417" y="165100"/>
                </a:lnTo>
                <a:lnTo>
                  <a:pt x="15405" y="152400"/>
                </a:lnTo>
                <a:lnTo>
                  <a:pt x="43306" y="152400"/>
                </a:lnTo>
                <a:lnTo>
                  <a:pt x="39027" y="165100"/>
                </a:lnTo>
                <a:lnTo>
                  <a:pt x="39243" y="165100"/>
                </a:lnTo>
                <a:lnTo>
                  <a:pt x="35483" y="177800"/>
                </a:lnTo>
                <a:lnTo>
                  <a:pt x="35674" y="177800"/>
                </a:lnTo>
                <a:lnTo>
                  <a:pt x="32448" y="190500"/>
                </a:lnTo>
                <a:close/>
              </a:path>
              <a:path w="7569200" h="1460500">
                <a:moveTo>
                  <a:pt x="7562786" y="190500"/>
                </a:moveTo>
                <a:lnTo>
                  <a:pt x="7536751" y="190500"/>
                </a:lnTo>
                <a:lnTo>
                  <a:pt x="7533525" y="177800"/>
                </a:lnTo>
                <a:lnTo>
                  <a:pt x="7533716" y="177800"/>
                </a:lnTo>
                <a:lnTo>
                  <a:pt x="7529957" y="165100"/>
                </a:lnTo>
                <a:lnTo>
                  <a:pt x="7530174" y="165100"/>
                </a:lnTo>
                <a:lnTo>
                  <a:pt x="7525893" y="152400"/>
                </a:lnTo>
                <a:lnTo>
                  <a:pt x="7553794" y="152400"/>
                </a:lnTo>
                <a:lnTo>
                  <a:pt x="7557782" y="165100"/>
                </a:lnTo>
                <a:lnTo>
                  <a:pt x="7561313" y="177800"/>
                </a:lnTo>
                <a:lnTo>
                  <a:pt x="7562786" y="190500"/>
                </a:lnTo>
                <a:close/>
              </a:path>
              <a:path w="7569200" h="1460500">
                <a:moveTo>
                  <a:pt x="29971" y="203200"/>
                </a:moveTo>
                <a:lnTo>
                  <a:pt x="3962" y="203200"/>
                </a:lnTo>
                <a:lnTo>
                  <a:pt x="5080" y="190500"/>
                </a:lnTo>
                <a:lnTo>
                  <a:pt x="31229" y="190500"/>
                </a:lnTo>
                <a:lnTo>
                  <a:pt x="29971" y="203200"/>
                </a:lnTo>
                <a:close/>
              </a:path>
              <a:path w="7569200" h="1460500">
                <a:moveTo>
                  <a:pt x="7565289" y="203200"/>
                </a:moveTo>
                <a:lnTo>
                  <a:pt x="7539228" y="203200"/>
                </a:lnTo>
                <a:lnTo>
                  <a:pt x="7537969" y="190500"/>
                </a:lnTo>
                <a:lnTo>
                  <a:pt x="7564107" y="190500"/>
                </a:lnTo>
                <a:lnTo>
                  <a:pt x="7565289" y="203200"/>
                </a:lnTo>
                <a:close/>
              </a:path>
              <a:path w="7569200" h="1460500">
                <a:moveTo>
                  <a:pt x="27990" y="215900"/>
                </a:moveTo>
                <a:lnTo>
                  <a:pt x="2044" y="215900"/>
                </a:lnTo>
                <a:lnTo>
                  <a:pt x="2921" y="203200"/>
                </a:lnTo>
                <a:lnTo>
                  <a:pt x="28968" y="203200"/>
                </a:lnTo>
                <a:lnTo>
                  <a:pt x="27990" y="215900"/>
                </a:lnTo>
                <a:close/>
              </a:path>
              <a:path w="7569200" h="1460500">
                <a:moveTo>
                  <a:pt x="7567193" y="215900"/>
                </a:moveTo>
                <a:lnTo>
                  <a:pt x="7541209" y="215900"/>
                </a:lnTo>
                <a:lnTo>
                  <a:pt x="7540231" y="203200"/>
                </a:lnTo>
                <a:lnTo>
                  <a:pt x="7566279" y="203200"/>
                </a:lnTo>
                <a:lnTo>
                  <a:pt x="7567193" y="215900"/>
                </a:lnTo>
                <a:close/>
              </a:path>
              <a:path w="7569200" h="1460500">
                <a:moveTo>
                  <a:pt x="26047" y="228600"/>
                </a:moveTo>
                <a:lnTo>
                  <a:pt x="749" y="228600"/>
                </a:lnTo>
                <a:lnTo>
                  <a:pt x="1320" y="215900"/>
                </a:lnTo>
                <a:lnTo>
                  <a:pt x="26581" y="215900"/>
                </a:lnTo>
                <a:lnTo>
                  <a:pt x="26047" y="228600"/>
                </a:lnTo>
                <a:close/>
              </a:path>
              <a:path w="7569200" h="1460500">
                <a:moveTo>
                  <a:pt x="26555" y="228600"/>
                </a:moveTo>
                <a:lnTo>
                  <a:pt x="26581" y="215900"/>
                </a:lnTo>
                <a:lnTo>
                  <a:pt x="27241" y="215900"/>
                </a:lnTo>
                <a:lnTo>
                  <a:pt x="26555" y="228600"/>
                </a:lnTo>
                <a:close/>
              </a:path>
              <a:path w="7569200" h="1460500">
                <a:moveTo>
                  <a:pt x="7542644" y="228600"/>
                </a:moveTo>
                <a:lnTo>
                  <a:pt x="7541958" y="215900"/>
                </a:lnTo>
                <a:lnTo>
                  <a:pt x="7542618" y="215900"/>
                </a:lnTo>
                <a:lnTo>
                  <a:pt x="7542644" y="228600"/>
                </a:lnTo>
                <a:close/>
              </a:path>
              <a:path w="7569200" h="1460500">
                <a:moveTo>
                  <a:pt x="7568476" y="228600"/>
                </a:moveTo>
                <a:lnTo>
                  <a:pt x="7543152" y="228600"/>
                </a:lnTo>
                <a:lnTo>
                  <a:pt x="7542618" y="215900"/>
                </a:lnTo>
                <a:lnTo>
                  <a:pt x="7567917" y="215900"/>
                </a:lnTo>
                <a:lnTo>
                  <a:pt x="7568476" y="228600"/>
                </a:lnTo>
                <a:close/>
              </a:path>
              <a:path w="7569200" h="1460500">
                <a:moveTo>
                  <a:pt x="25463" y="241300"/>
                </a:moveTo>
                <a:lnTo>
                  <a:pt x="76" y="241300"/>
                </a:lnTo>
                <a:lnTo>
                  <a:pt x="342" y="228600"/>
                </a:lnTo>
                <a:lnTo>
                  <a:pt x="25704" y="228600"/>
                </a:lnTo>
                <a:lnTo>
                  <a:pt x="25463" y="241300"/>
                </a:lnTo>
                <a:close/>
              </a:path>
              <a:path w="7569200" h="1460500">
                <a:moveTo>
                  <a:pt x="7569125" y="241300"/>
                </a:moveTo>
                <a:lnTo>
                  <a:pt x="7543736" y="241300"/>
                </a:lnTo>
                <a:lnTo>
                  <a:pt x="7543495" y="228600"/>
                </a:lnTo>
                <a:lnTo>
                  <a:pt x="7568882" y="228600"/>
                </a:lnTo>
                <a:lnTo>
                  <a:pt x="7569125" y="241300"/>
                </a:lnTo>
                <a:close/>
              </a:path>
              <a:path w="7569200" h="1460500">
                <a:moveTo>
                  <a:pt x="25400" y="1206500"/>
                </a:moveTo>
                <a:lnTo>
                  <a:pt x="0" y="1206500"/>
                </a:lnTo>
                <a:lnTo>
                  <a:pt x="0" y="241300"/>
                </a:lnTo>
                <a:lnTo>
                  <a:pt x="25400" y="241300"/>
                </a:lnTo>
                <a:lnTo>
                  <a:pt x="25400" y="1206500"/>
                </a:lnTo>
                <a:close/>
              </a:path>
              <a:path w="7569200" h="1460500">
                <a:moveTo>
                  <a:pt x="7569200" y="1206500"/>
                </a:moveTo>
                <a:lnTo>
                  <a:pt x="7543800" y="1206500"/>
                </a:lnTo>
                <a:lnTo>
                  <a:pt x="7543800" y="241300"/>
                </a:lnTo>
                <a:lnTo>
                  <a:pt x="7569200" y="241300"/>
                </a:lnTo>
                <a:lnTo>
                  <a:pt x="7569200" y="1206500"/>
                </a:lnTo>
                <a:close/>
              </a:path>
              <a:path w="7569200" h="1460500">
                <a:moveTo>
                  <a:pt x="25704" y="1219200"/>
                </a:moveTo>
                <a:lnTo>
                  <a:pt x="317" y="1219200"/>
                </a:lnTo>
                <a:lnTo>
                  <a:pt x="76" y="1206500"/>
                </a:lnTo>
                <a:lnTo>
                  <a:pt x="25463" y="1206500"/>
                </a:lnTo>
                <a:lnTo>
                  <a:pt x="25704" y="1219200"/>
                </a:lnTo>
                <a:close/>
              </a:path>
              <a:path w="7569200" h="1460500">
                <a:moveTo>
                  <a:pt x="7568857" y="1219200"/>
                </a:moveTo>
                <a:lnTo>
                  <a:pt x="7543495" y="1219200"/>
                </a:lnTo>
                <a:lnTo>
                  <a:pt x="7543736" y="1206500"/>
                </a:lnTo>
                <a:lnTo>
                  <a:pt x="7569111" y="1206500"/>
                </a:lnTo>
                <a:lnTo>
                  <a:pt x="7568857" y="1219200"/>
                </a:lnTo>
                <a:close/>
              </a:path>
              <a:path w="7569200" h="1460500">
                <a:moveTo>
                  <a:pt x="26581" y="1231900"/>
                </a:moveTo>
                <a:lnTo>
                  <a:pt x="1282" y="1231900"/>
                </a:lnTo>
                <a:lnTo>
                  <a:pt x="723" y="1219200"/>
                </a:lnTo>
                <a:lnTo>
                  <a:pt x="26047" y="1219200"/>
                </a:lnTo>
                <a:lnTo>
                  <a:pt x="26581" y="1231900"/>
                </a:lnTo>
                <a:close/>
              </a:path>
              <a:path w="7569200" h="1460500">
                <a:moveTo>
                  <a:pt x="27241" y="1231900"/>
                </a:moveTo>
                <a:lnTo>
                  <a:pt x="26581" y="1231900"/>
                </a:lnTo>
                <a:lnTo>
                  <a:pt x="26555" y="1219200"/>
                </a:lnTo>
                <a:lnTo>
                  <a:pt x="27241" y="1231900"/>
                </a:lnTo>
                <a:close/>
              </a:path>
              <a:path w="7569200" h="1460500">
                <a:moveTo>
                  <a:pt x="7542618" y="1231900"/>
                </a:moveTo>
                <a:lnTo>
                  <a:pt x="7541958" y="1231900"/>
                </a:lnTo>
                <a:lnTo>
                  <a:pt x="7542644" y="1219200"/>
                </a:lnTo>
                <a:lnTo>
                  <a:pt x="7542618" y="1231900"/>
                </a:lnTo>
                <a:close/>
              </a:path>
              <a:path w="7569200" h="1460500">
                <a:moveTo>
                  <a:pt x="7567879" y="1231900"/>
                </a:moveTo>
                <a:lnTo>
                  <a:pt x="7542618" y="1231900"/>
                </a:lnTo>
                <a:lnTo>
                  <a:pt x="7543152" y="1219200"/>
                </a:lnTo>
                <a:lnTo>
                  <a:pt x="7568450" y="1219200"/>
                </a:lnTo>
                <a:lnTo>
                  <a:pt x="7567879" y="1231900"/>
                </a:lnTo>
                <a:close/>
              </a:path>
              <a:path w="7569200" h="1460500">
                <a:moveTo>
                  <a:pt x="28968" y="1244600"/>
                </a:moveTo>
                <a:lnTo>
                  <a:pt x="2921" y="1244600"/>
                </a:lnTo>
                <a:lnTo>
                  <a:pt x="2006" y="1231900"/>
                </a:lnTo>
                <a:lnTo>
                  <a:pt x="27990" y="1231900"/>
                </a:lnTo>
                <a:lnTo>
                  <a:pt x="28968" y="1244600"/>
                </a:lnTo>
                <a:close/>
              </a:path>
              <a:path w="7569200" h="1460500">
                <a:moveTo>
                  <a:pt x="7566279" y="1244600"/>
                </a:moveTo>
                <a:lnTo>
                  <a:pt x="7540231" y="1244600"/>
                </a:lnTo>
                <a:lnTo>
                  <a:pt x="7541209" y="1231900"/>
                </a:lnTo>
                <a:lnTo>
                  <a:pt x="7567155" y="1231900"/>
                </a:lnTo>
                <a:lnTo>
                  <a:pt x="7566279" y="1244600"/>
                </a:lnTo>
                <a:close/>
              </a:path>
              <a:path w="7569200" h="1460500">
                <a:moveTo>
                  <a:pt x="31229" y="1257300"/>
                </a:moveTo>
                <a:lnTo>
                  <a:pt x="5080" y="1257300"/>
                </a:lnTo>
                <a:lnTo>
                  <a:pt x="3911" y="1244600"/>
                </a:lnTo>
                <a:lnTo>
                  <a:pt x="29971" y="1244600"/>
                </a:lnTo>
                <a:lnTo>
                  <a:pt x="31229" y="1257300"/>
                </a:lnTo>
                <a:close/>
              </a:path>
              <a:path w="7569200" h="1460500">
                <a:moveTo>
                  <a:pt x="7564043" y="1257300"/>
                </a:moveTo>
                <a:lnTo>
                  <a:pt x="7537969" y="1257300"/>
                </a:lnTo>
                <a:lnTo>
                  <a:pt x="7539228" y="1244600"/>
                </a:lnTo>
                <a:lnTo>
                  <a:pt x="7565237" y="1244600"/>
                </a:lnTo>
                <a:lnTo>
                  <a:pt x="7564043" y="1257300"/>
                </a:lnTo>
                <a:close/>
              </a:path>
              <a:path w="7569200" h="1460500">
                <a:moveTo>
                  <a:pt x="39243" y="1282700"/>
                </a:moveTo>
                <a:lnTo>
                  <a:pt x="11417" y="1282700"/>
                </a:lnTo>
                <a:lnTo>
                  <a:pt x="7886" y="1270000"/>
                </a:lnTo>
                <a:lnTo>
                  <a:pt x="6413" y="1257300"/>
                </a:lnTo>
                <a:lnTo>
                  <a:pt x="32448" y="1257300"/>
                </a:lnTo>
                <a:lnTo>
                  <a:pt x="35674" y="1270000"/>
                </a:lnTo>
                <a:lnTo>
                  <a:pt x="35483" y="1270000"/>
                </a:lnTo>
                <a:lnTo>
                  <a:pt x="39243" y="1282700"/>
                </a:lnTo>
                <a:close/>
              </a:path>
              <a:path w="7569200" h="1460500">
                <a:moveTo>
                  <a:pt x="7557782" y="1282700"/>
                </a:moveTo>
                <a:lnTo>
                  <a:pt x="7529957" y="1282700"/>
                </a:lnTo>
                <a:lnTo>
                  <a:pt x="7533716" y="1270000"/>
                </a:lnTo>
                <a:lnTo>
                  <a:pt x="7533525" y="1270000"/>
                </a:lnTo>
                <a:lnTo>
                  <a:pt x="7536751" y="1257300"/>
                </a:lnTo>
                <a:lnTo>
                  <a:pt x="7562710" y="1257300"/>
                </a:lnTo>
                <a:lnTo>
                  <a:pt x="7561313" y="1270000"/>
                </a:lnTo>
                <a:lnTo>
                  <a:pt x="7557782" y="1282700"/>
                </a:lnTo>
                <a:close/>
              </a:path>
              <a:path w="7569200" h="1460500">
                <a:moveTo>
                  <a:pt x="43306" y="1295400"/>
                </a:moveTo>
                <a:lnTo>
                  <a:pt x="19684" y="1295400"/>
                </a:lnTo>
                <a:lnTo>
                  <a:pt x="15189" y="1282700"/>
                </a:lnTo>
                <a:lnTo>
                  <a:pt x="39027" y="1282700"/>
                </a:lnTo>
                <a:lnTo>
                  <a:pt x="43306" y="1295400"/>
                </a:lnTo>
                <a:close/>
              </a:path>
              <a:path w="7569200" h="1460500">
                <a:moveTo>
                  <a:pt x="7549515" y="1295400"/>
                </a:moveTo>
                <a:lnTo>
                  <a:pt x="7525893" y="1295400"/>
                </a:lnTo>
                <a:lnTo>
                  <a:pt x="7530174" y="1282700"/>
                </a:lnTo>
                <a:lnTo>
                  <a:pt x="7554010" y="1282700"/>
                </a:lnTo>
                <a:lnTo>
                  <a:pt x="7549515" y="1295400"/>
                </a:lnTo>
                <a:close/>
              </a:path>
              <a:path w="7569200" h="1460500">
                <a:moveTo>
                  <a:pt x="64236" y="1333500"/>
                </a:moveTo>
                <a:lnTo>
                  <a:pt x="36321" y="1333500"/>
                </a:lnTo>
                <a:lnTo>
                  <a:pt x="30556" y="1320800"/>
                </a:lnTo>
                <a:lnTo>
                  <a:pt x="24980" y="1308100"/>
                </a:lnTo>
                <a:lnTo>
                  <a:pt x="19926" y="1295400"/>
                </a:lnTo>
                <a:lnTo>
                  <a:pt x="47586" y="1295400"/>
                </a:lnTo>
                <a:lnTo>
                  <a:pt x="52870" y="1308100"/>
                </a:lnTo>
                <a:lnTo>
                  <a:pt x="52578" y="1308100"/>
                </a:lnTo>
                <a:lnTo>
                  <a:pt x="58343" y="1320800"/>
                </a:lnTo>
                <a:lnTo>
                  <a:pt x="58013" y="1320800"/>
                </a:lnTo>
                <a:lnTo>
                  <a:pt x="64236" y="1333500"/>
                </a:lnTo>
                <a:close/>
              </a:path>
              <a:path w="7569200" h="1460500">
                <a:moveTo>
                  <a:pt x="7532878" y="1333500"/>
                </a:moveTo>
                <a:lnTo>
                  <a:pt x="7504963" y="1333500"/>
                </a:lnTo>
                <a:lnTo>
                  <a:pt x="7511187" y="1320800"/>
                </a:lnTo>
                <a:lnTo>
                  <a:pt x="7510856" y="1320800"/>
                </a:lnTo>
                <a:lnTo>
                  <a:pt x="7516622" y="1308100"/>
                </a:lnTo>
                <a:lnTo>
                  <a:pt x="7516329" y="1308100"/>
                </a:lnTo>
                <a:lnTo>
                  <a:pt x="7521613" y="1295400"/>
                </a:lnTo>
                <a:lnTo>
                  <a:pt x="7549273" y="1295400"/>
                </a:lnTo>
                <a:lnTo>
                  <a:pt x="7544219" y="1308100"/>
                </a:lnTo>
                <a:lnTo>
                  <a:pt x="7538643" y="1320800"/>
                </a:lnTo>
                <a:lnTo>
                  <a:pt x="7532878" y="1333500"/>
                </a:lnTo>
                <a:close/>
              </a:path>
              <a:path w="7569200" h="1460500">
                <a:moveTo>
                  <a:pt x="77304" y="1346200"/>
                </a:moveTo>
                <a:lnTo>
                  <a:pt x="42862" y="1346200"/>
                </a:lnTo>
                <a:lnTo>
                  <a:pt x="36639" y="1333500"/>
                </a:lnTo>
                <a:lnTo>
                  <a:pt x="70205" y="1333500"/>
                </a:lnTo>
                <a:lnTo>
                  <a:pt x="77304" y="1346200"/>
                </a:lnTo>
                <a:close/>
              </a:path>
              <a:path w="7569200" h="1460500">
                <a:moveTo>
                  <a:pt x="7526337" y="1346200"/>
                </a:moveTo>
                <a:lnTo>
                  <a:pt x="7491895" y="1346200"/>
                </a:lnTo>
                <a:lnTo>
                  <a:pt x="7498994" y="1333500"/>
                </a:lnTo>
                <a:lnTo>
                  <a:pt x="7532560" y="1333500"/>
                </a:lnTo>
                <a:lnTo>
                  <a:pt x="7526337" y="1346200"/>
                </a:lnTo>
                <a:close/>
              </a:path>
              <a:path w="7569200" h="1460500">
                <a:moveTo>
                  <a:pt x="84442" y="1358900"/>
                </a:moveTo>
                <a:lnTo>
                  <a:pt x="50228" y="1358900"/>
                </a:lnTo>
                <a:lnTo>
                  <a:pt x="43205" y="1346200"/>
                </a:lnTo>
                <a:lnTo>
                  <a:pt x="76923" y="1346200"/>
                </a:lnTo>
                <a:lnTo>
                  <a:pt x="84442" y="1358900"/>
                </a:lnTo>
                <a:close/>
              </a:path>
              <a:path w="7569200" h="1460500">
                <a:moveTo>
                  <a:pt x="7518971" y="1358900"/>
                </a:moveTo>
                <a:lnTo>
                  <a:pt x="7484756" y="1358900"/>
                </a:lnTo>
                <a:lnTo>
                  <a:pt x="7492276" y="1346200"/>
                </a:lnTo>
                <a:lnTo>
                  <a:pt x="7525994" y="1346200"/>
                </a:lnTo>
                <a:lnTo>
                  <a:pt x="7518971" y="1358900"/>
                </a:lnTo>
                <a:close/>
              </a:path>
              <a:path w="7569200" h="1460500">
                <a:moveTo>
                  <a:pt x="116624" y="1384300"/>
                </a:moveTo>
                <a:lnTo>
                  <a:pt x="73558" y="1384300"/>
                </a:lnTo>
                <a:lnTo>
                  <a:pt x="65646" y="1371600"/>
                </a:lnTo>
                <a:lnTo>
                  <a:pt x="57327" y="1358900"/>
                </a:lnTo>
                <a:lnTo>
                  <a:pt x="91516" y="1358900"/>
                </a:lnTo>
                <a:lnTo>
                  <a:pt x="99822" y="1371600"/>
                </a:lnTo>
                <a:lnTo>
                  <a:pt x="107594" y="1371600"/>
                </a:lnTo>
                <a:lnTo>
                  <a:pt x="116624" y="1384300"/>
                </a:lnTo>
                <a:close/>
              </a:path>
              <a:path w="7569200" h="1460500">
                <a:moveTo>
                  <a:pt x="7495641" y="1384300"/>
                </a:moveTo>
                <a:lnTo>
                  <a:pt x="7452575" y="1384300"/>
                </a:lnTo>
                <a:lnTo>
                  <a:pt x="7461605" y="1371600"/>
                </a:lnTo>
                <a:lnTo>
                  <a:pt x="7469378" y="1371600"/>
                </a:lnTo>
                <a:lnTo>
                  <a:pt x="7477685" y="1358900"/>
                </a:lnTo>
                <a:lnTo>
                  <a:pt x="7511872" y="1358900"/>
                </a:lnTo>
                <a:lnTo>
                  <a:pt x="7503553" y="1371600"/>
                </a:lnTo>
                <a:lnTo>
                  <a:pt x="7495641" y="1384300"/>
                </a:lnTo>
                <a:close/>
              </a:path>
              <a:path w="7569200" h="1460500">
                <a:moveTo>
                  <a:pt x="153974" y="1409700"/>
                </a:moveTo>
                <a:lnTo>
                  <a:pt x="100926" y="1409700"/>
                </a:lnTo>
                <a:lnTo>
                  <a:pt x="91897" y="1397000"/>
                </a:lnTo>
                <a:lnTo>
                  <a:pt x="82296" y="1384300"/>
                </a:lnTo>
                <a:lnTo>
                  <a:pt x="125006" y="1384300"/>
                </a:lnTo>
                <a:lnTo>
                  <a:pt x="134708" y="1397000"/>
                </a:lnTo>
                <a:lnTo>
                  <a:pt x="143662" y="1397000"/>
                </a:lnTo>
                <a:lnTo>
                  <a:pt x="153974" y="1409700"/>
                </a:lnTo>
                <a:close/>
              </a:path>
              <a:path w="7569200" h="1460500">
                <a:moveTo>
                  <a:pt x="7468273" y="1409700"/>
                </a:moveTo>
                <a:lnTo>
                  <a:pt x="7415225" y="1409700"/>
                </a:lnTo>
                <a:lnTo>
                  <a:pt x="7425537" y="1397000"/>
                </a:lnTo>
                <a:lnTo>
                  <a:pt x="7434491" y="1397000"/>
                </a:lnTo>
                <a:lnTo>
                  <a:pt x="7444193" y="1384300"/>
                </a:lnTo>
                <a:lnTo>
                  <a:pt x="7486904" y="1384300"/>
                </a:lnTo>
                <a:lnTo>
                  <a:pt x="7477302" y="1397000"/>
                </a:lnTo>
                <a:lnTo>
                  <a:pt x="7468273" y="1409700"/>
                </a:lnTo>
                <a:close/>
              </a:path>
              <a:path w="7569200" h="1460500">
                <a:moveTo>
                  <a:pt x="184835" y="1422400"/>
                </a:moveTo>
                <a:lnTo>
                  <a:pt x="121005" y="1422400"/>
                </a:lnTo>
                <a:lnTo>
                  <a:pt x="110794" y="1409700"/>
                </a:lnTo>
                <a:lnTo>
                  <a:pt x="173723" y="1409700"/>
                </a:lnTo>
                <a:lnTo>
                  <a:pt x="184835" y="1422400"/>
                </a:lnTo>
                <a:close/>
              </a:path>
              <a:path w="7569200" h="1460500">
                <a:moveTo>
                  <a:pt x="7448194" y="1422400"/>
                </a:moveTo>
                <a:lnTo>
                  <a:pt x="7384364" y="1422400"/>
                </a:lnTo>
                <a:lnTo>
                  <a:pt x="7395476" y="1409700"/>
                </a:lnTo>
                <a:lnTo>
                  <a:pt x="7458405" y="1409700"/>
                </a:lnTo>
                <a:lnTo>
                  <a:pt x="7448194" y="1422400"/>
                </a:lnTo>
                <a:close/>
              </a:path>
              <a:path w="7569200" h="1460500">
                <a:moveTo>
                  <a:pt x="252044" y="1435100"/>
                </a:moveTo>
                <a:lnTo>
                  <a:pt x="142405" y="1435100"/>
                </a:lnTo>
                <a:lnTo>
                  <a:pt x="131546" y="1422400"/>
                </a:lnTo>
                <a:lnTo>
                  <a:pt x="245872" y="1422400"/>
                </a:lnTo>
                <a:lnTo>
                  <a:pt x="252044" y="1435100"/>
                </a:lnTo>
                <a:close/>
              </a:path>
              <a:path w="7569200" h="1460500">
                <a:moveTo>
                  <a:pt x="7426794" y="1435100"/>
                </a:moveTo>
                <a:lnTo>
                  <a:pt x="7317155" y="1435100"/>
                </a:lnTo>
                <a:lnTo>
                  <a:pt x="7323328" y="1422400"/>
                </a:lnTo>
                <a:lnTo>
                  <a:pt x="7437653" y="1422400"/>
                </a:lnTo>
                <a:lnTo>
                  <a:pt x="7426794" y="1435100"/>
                </a:lnTo>
                <a:close/>
              </a:path>
              <a:path w="7569200" h="1460500">
                <a:moveTo>
                  <a:pt x="7392504" y="1447800"/>
                </a:moveTo>
                <a:lnTo>
                  <a:pt x="176695" y="1447800"/>
                </a:lnTo>
                <a:lnTo>
                  <a:pt x="164985" y="1435100"/>
                </a:lnTo>
                <a:lnTo>
                  <a:pt x="7404214" y="1435100"/>
                </a:lnTo>
                <a:lnTo>
                  <a:pt x="7392504" y="1447800"/>
                </a:lnTo>
                <a:close/>
              </a:path>
              <a:path w="7569200" h="1460500">
                <a:moveTo>
                  <a:pt x="7317473" y="1460500"/>
                </a:moveTo>
                <a:lnTo>
                  <a:pt x="251726" y="1460500"/>
                </a:lnTo>
                <a:lnTo>
                  <a:pt x="245237" y="1447800"/>
                </a:lnTo>
                <a:lnTo>
                  <a:pt x="7323645" y="1447800"/>
                </a:lnTo>
                <a:lnTo>
                  <a:pt x="7317473" y="146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2960" y="4389120"/>
            <a:ext cx="7543800" cy="1434465"/>
          </a:xfrm>
          <a:custGeom>
            <a:avLst/>
            <a:gdLst/>
            <a:ahLst/>
            <a:cxnLst/>
            <a:rect l="l" t="t" r="r" b="b"/>
            <a:pathLst>
              <a:path w="7543800" h="1434464">
                <a:moveTo>
                  <a:pt x="7304532" y="1434083"/>
                </a:moveTo>
                <a:lnTo>
                  <a:pt x="239268" y="1434083"/>
                </a:lnTo>
                <a:lnTo>
                  <a:pt x="191036" y="1429436"/>
                </a:lnTo>
                <a:lnTo>
                  <a:pt x="146118" y="1415650"/>
                </a:lnTo>
                <a:lnTo>
                  <a:pt x="105474" y="1393686"/>
                </a:lnTo>
                <a:lnTo>
                  <a:pt x="70065" y="1364503"/>
                </a:lnTo>
                <a:lnTo>
                  <a:pt x="40853" y="1329064"/>
                </a:lnTo>
                <a:lnTo>
                  <a:pt x="18797" y="1288330"/>
                </a:lnTo>
                <a:lnTo>
                  <a:pt x="4859" y="1243260"/>
                </a:lnTo>
                <a:lnTo>
                  <a:pt x="0" y="1194815"/>
                </a:lnTo>
                <a:lnTo>
                  <a:pt x="0" y="239267"/>
                </a:lnTo>
                <a:lnTo>
                  <a:pt x="4859" y="190915"/>
                </a:lnTo>
                <a:lnTo>
                  <a:pt x="18797" y="145911"/>
                </a:lnTo>
                <a:lnTo>
                  <a:pt x="40853" y="105215"/>
                </a:lnTo>
                <a:lnTo>
                  <a:pt x="70065" y="69789"/>
                </a:lnTo>
                <a:lnTo>
                  <a:pt x="105474" y="40594"/>
                </a:lnTo>
                <a:lnTo>
                  <a:pt x="146118" y="18590"/>
                </a:lnTo>
                <a:lnTo>
                  <a:pt x="191036" y="4738"/>
                </a:lnTo>
                <a:lnTo>
                  <a:pt x="239268" y="0"/>
                </a:lnTo>
                <a:lnTo>
                  <a:pt x="7304532" y="0"/>
                </a:lnTo>
                <a:lnTo>
                  <a:pt x="7352763" y="4738"/>
                </a:lnTo>
                <a:lnTo>
                  <a:pt x="7397681" y="18590"/>
                </a:lnTo>
                <a:lnTo>
                  <a:pt x="7438325" y="40594"/>
                </a:lnTo>
                <a:lnTo>
                  <a:pt x="7473734" y="69789"/>
                </a:lnTo>
                <a:lnTo>
                  <a:pt x="7502946" y="105215"/>
                </a:lnTo>
                <a:lnTo>
                  <a:pt x="7525002" y="145911"/>
                </a:lnTo>
                <a:lnTo>
                  <a:pt x="7538940" y="190915"/>
                </a:lnTo>
                <a:lnTo>
                  <a:pt x="7543800" y="239267"/>
                </a:lnTo>
                <a:lnTo>
                  <a:pt x="7543800" y="1194815"/>
                </a:lnTo>
                <a:lnTo>
                  <a:pt x="7538940" y="1243260"/>
                </a:lnTo>
                <a:lnTo>
                  <a:pt x="7525002" y="1288330"/>
                </a:lnTo>
                <a:lnTo>
                  <a:pt x="7502946" y="1329064"/>
                </a:lnTo>
                <a:lnTo>
                  <a:pt x="7473734" y="1364503"/>
                </a:lnTo>
                <a:lnTo>
                  <a:pt x="7438325" y="1393686"/>
                </a:lnTo>
                <a:lnTo>
                  <a:pt x="7397681" y="1415650"/>
                </a:lnTo>
                <a:lnTo>
                  <a:pt x="7352763" y="1429436"/>
                </a:lnTo>
                <a:lnTo>
                  <a:pt x="7304532" y="143408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0259" y="4376051"/>
            <a:ext cx="7569200" cy="1460500"/>
          </a:xfrm>
          <a:custGeom>
            <a:avLst/>
            <a:gdLst/>
            <a:ahLst/>
            <a:cxnLst/>
            <a:rect l="l" t="t" r="r" b="b"/>
            <a:pathLst>
              <a:path w="7569200" h="1460500">
                <a:moveTo>
                  <a:pt x="7403617" y="12700"/>
                </a:moveTo>
                <a:lnTo>
                  <a:pt x="164985" y="12700"/>
                </a:lnTo>
                <a:lnTo>
                  <a:pt x="177292" y="0"/>
                </a:lnTo>
                <a:lnTo>
                  <a:pt x="7391908" y="0"/>
                </a:lnTo>
                <a:lnTo>
                  <a:pt x="7403617" y="12700"/>
                </a:lnTo>
                <a:close/>
              </a:path>
              <a:path w="7569200" h="1460500">
                <a:moveTo>
                  <a:pt x="7437107" y="25400"/>
                </a:moveTo>
                <a:lnTo>
                  <a:pt x="132092" y="25400"/>
                </a:lnTo>
                <a:lnTo>
                  <a:pt x="142405" y="12700"/>
                </a:lnTo>
                <a:lnTo>
                  <a:pt x="7426794" y="12700"/>
                </a:lnTo>
                <a:lnTo>
                  <a:pt x="7437107" y="25400"/>
                </a:lnTo>
                <a:close/>
              </a:path>
              <a:path w="7569200" h="1460500">
                <a:moveTo>
                  <a:pt x="173723" y="38100"/>
                </a:moveTo>
                <a:lnTo>
                  <a:pt x="111302" y="38100"/>
                </a:lnTo>
                <a:lnTo>
                  <a:pt x="121005" y="25400"/>
                </a:lnTo>
                <a:lnTo>
                  <a:pt x="184835" y="25400"/>
                </a:lnTo>
                <a:lnTo>
                  <a:pt x="173723" y="38100"/>
                </a:lnTo>
                <a:close/>
              </a:path>
              <a:path w="7569200" h="1460500">
                <a:moveTo>
                  <a:pt x="7457897" y="38100"/>
                </a:moveTo>
                <a:lnTo>
                  <a:pt x="7395476" y="38100"/>
                </a:lnTo>
                <a:lnTo>
                  <a:pt x="7384364" y="25400"/>
                </a:lnTo>
                <a:lnTo>
                  <a:pt x="7448194" y="25400"/>
                </a:lnTo>
                <a:lnTo>
                  <a:pt x="7457897" y="38100"/>
                </a:lnTo>
                <a:close/>
              </a:path>
              <a:path w="7569200" h="1460500">
                <a:moveTo>
                  <a:pt x="125006" y="63500"/>
                </a:moveTo>
                <a:lnTo>
                  <a:pt x="82296" y="63500"/>
                </a:lnTo>
                <a:lnTo>
                  <a:pt x="91427" y="50800"/>
                </a:lnTo>
                <a:lnTo>
                  <a:pt x="100926" y="38100"/>
                </a:lnTo>
                <a:lnTo>
                  <a:pt x="153974" y="38100"/>
                </a:lnTo>
                <a:lnTo>
                  <a:pt x="143662" y="50800"/>
                </a:lnTo>
                <a:lnTo>
                  <a:pt x="134708" y="50800"/>
                </a:lnTo>
                <a:lnTo>
                  <a:pt x="125006" y="63500"/>
                </a:lnTo>
                <a:close/>
              </a:path>
              <a:path w="7569200" h="1460500">
                <a:moveTo>
                  <a:pt x="7486904" y="63500"/>
                </a:moveTo>
                <a:lnTo>
                  <a:pt x="7444193" y="63500"/>
                </a:lnTo>
                <a:lnTo>
                  <a:pt x="7434491" y="50800"/>
                </a:lnTo>
                <a:lnTo>
                  <a:pt x="7425537" y="50800"/>
                </a:lnTo>
                <a:lnTo>
                  <a:pt x="7415225" y="38100"/>
                </a:lnTo>
                <a:lnTo>
                  <a:pt x="7468273" y="38100"/>
                </a:lnTo>
                <a:lnTo>
                  <a:pt x="7477772" y="50800"/>
                </a:lnTo>
                <a:lnTo>
                  <a:pt x="7486904" y="63500"/>
                </a:lnTo>
                <a:close/>
              </a:path>
              <a:path w="7569200" h="1460500">
                <a:moveTo>
                  <a:pt x="91516" y="88900"/>
                </a:moveTo>
                <a:lnTo>
                  <a:pt x="57327" y="88900"/>
                </a:lnTo>
                <a:lnTo>
                  <a:pt x="65239" y="76200"/>
                </a:lnTo>
                <a:lnTo>
                  <a:pt x="73558" y="63500"/>
                </a:lnTo>
                <a:lnTo>
                  <a:pt x="116624" y="63500"/>
                </a:lnTo>
                <a:lnTo>
                  <a:pt x="107594" y="76200"/>
                </a:lnTo>
                <a:lnTo>
                  <a:pt x="99822" y="76200"/>
                </a:lnTo>
                <a:lnTo>
                  <a:pt x="91516" y="88900"/>
                </a:lnTo>
                <a:close/>
              </a:path>
              <a:path w="7569200" h="1460500">
                <a:moveTo>
                  <a:pt x="7511872" y="88900"/>
                </a:moveTo>
                <a:lnTo>
                  <a:pt x="7477685" y="88900"/>
                </a:lnTo>
                <a:lnTo>
                  <a:pt x="7469378" y="76200"/>
                </a:lnTo>
                <a:lnTo>
                  <a:pt x="7461605" y="76200"/>
                </a:lnTo>
                <a:lnTo>
                  <a:pt x="7452575" y="63500"/>
                </a:lnTo>
                <a:lnTo>
                  <a:pt x="7495641" y="63500"/>
                </a:lnTo>
                <a:lnTo>
                  <a:pt x="7503960" y="76200"/>
                </a:lnTo>
                <a:lnTo>
                  <a:pt x="7511872" y="88900"/>
                </a:lnTo>
                <a:close/>
              </a:path>
              <a:path w="7569200" h="1460500">
                <a:moveTo>
                  <a:pt x="76923" y="101600"/>
                </a:moveTo>
                <a:lnTo>
                  <a:pt x="43205" y="101600"/>
                </a:lnTo>
                <a:lnTo>
                  <a:pt x="50228" y="88900"/>
                </a:lnTo>
                <a:lnTo>
                  <a:pt x="84442" y="88900"/>
                </a:lnTo>
                <a:lnTo>
                  <a:pt x="76923" y="101600"/>
                </a:lnTo>
                <a:close/>
              </a:path>
              <a:path w="7569200" h="1460500">
                <a:moveTo>
                  <a:pt x="7525994" y="101600"/>
                </a:moveTo>
                <a:lnTo>
                  <a:pt x="7492276" y="101600"/>
                </a:lnTo>
                <a:lnTo>
                  <a:pt x="7484756" y="88900"/>
                </a:lnTo>
                <a:lnTo>
                  <a:pt x="7518971" y="88900"/>
                </a:lnTo>
                <a:lnTo>
                  <a:pt x="7525994" y="101600"/>
                </a:lnTo>
                <a:close/>
              </a:path>
              <a:path w="7569200" h="1460500">
                <a:moveTo>
                  <a:pt x="47586" y="152400"/>
                </a:moveTo>
                <a:lnTo>
                  <a:pt x="19926" y="152400"/>
                </a:lnTo>
                <a:lnTo>
                  <a:pt x="24980" y="139700"/>
                </a:lnTo>
                <a:lnTo>
                  <a:pt x="30556" y="127000"/>
                </a:lnTo>
                <a:lnTo>
                  <a:pt x="36639" y="114300"/>
                </a:lnTo>
                <a:lnTo>
                  <a:pt x="42862" y="101600"/>
                </a:lnTo>
                <a:lnTo>
                  <a:pt x="77304" y="101600"/>
                </a:lnTo>
                <a:lnTo>
                  <a:pt x="70205" y="114300"/>
                </a:lnTo>
                <a:lnTo>
                  <a:pt x="64236" y="114300"/>
                </a:lnTo>
                <a:lnTo>
                  <a:pt x="58013" y="127000"/>
                </a:lnTo>
                <a:lnTo>
                  <a:pt x="58343" y="127000"/>
                </a:lnTo>
                <a:lnTo>
                  <a:pt x="52578" y="139700"/>
                </a:lnTo>
                <a:lnTo>
                  <a:pt x="52870" y="139700"/>
                </a:lnTo>
                <a:lnTo>
                  <a:pt x="47586" y="152400"/>
                </a:lnTo>
                <a:close/>
              </a:path>
              <a:path w="7569200" h="1460500">
                <a:moveTo>
                  <a:pt x="7549273" y="152400"/>
                </a:moveTo>
                <a:lnTo>
                  <a:pt x="7521613" y="152400"/>
                </a:lnTo>
                <a:lnTo>
                  <a:pt x="7516329" y="139700"/>
                </a:lnTo>
                <a:lnTo>
                  <a:pt x="7516622" y="139700"/>
                </a:lnTo>
                <a:lnTo>
                  <a:pt x="7510856" y="127000"/>
                </a:lnTo>
                <a:lnTo>
                  <a:pt x="7511187" y="127000"/>
                </a:lnTo>
                <a:lnTo>
                  <a:pt x="7504963" y="114300"/>
                </a:lnTo>
                <a:lnTo>
                  <a:pt x="7498994" y="114300"/>
                </a:lnTo>
                <a:lnTo>
                  <a:pt x="7491895" y="101600"/>
                </a:lnTo>
                <a:lnTo>
                  <a:pt x="7526337" y="101600"/>
                </a:lnTo>
                <a:lnTo>
                  <a:pt x="7532560" y="114300"/>
                </a:lnTo>
                <a:lnTo>
                  <a:pt x="7538643" y="127000"/>
                </a:lnTo>
                <a:lnTo>
                  <a:pt x="7544219" y="139700"/>
                </a:lnTo>
                <a:lnTo>
                  <a:pt x="7549273" y="152400"/>
                </a:lnTo>
                <a:close/>
              </a:path>
              <a:path w="7569200" h="1460500">
                <a:moveTo>
                  <a:pt x="39027" y="165100"/>
                </a:moveTo>
                <a:lnTo>
                  <a:pt x="15189" y="165100"/>
                </a:lnTo>
                <a:lnTo>
                  <a:pt x="19684" y="152400"/>
                </a:lnTo>
                <a:lnTo>
                  <a:pt x="43306" y="152400"/>
                </a:lnTo>
                <a:lnTo>
                  <a:pt x="39027" y="165100"/>
                </a:lnTo>
                <a:close/>
              </a:path>
              <a:path w="7569200" h="1460500">
                <a:moveTo>
                  <a:pt x="7554010" y="165100"/>
                </a:moveTo>
                <a:lnTo>
                  <a:pt x="7530174" y="165100"/>
                </a:lnTo>
                <a:lnTo>
                  <a:pt x="7525893" y="152400"/>
                </a:lnTo>
                <a:lnTo>
                  <a:pt x="7549515" y="152400"/>
                </a:lnTo>
                <a:lnTo>
                  <a:pt x="7554010" y="165100"/>
                </a:lnTo>
                <a:close/>
              </a:path>
              <a:path w="7569200" h="1460500">
                <a:moveTo>
                  <a:pt x="32448" y="190500"/>
                </a:moveTo>
                <a:lnTo>
                  <a:pt x="6489" y="190500"/>
                </a:lnTo>
                <a:lnTo>
                  <a:pt x="7886" y="177800"/>
                </a:lnTo>
                <a:lnTo>
                  <a:pt x="11417" y="165100"/>
                </a:lnTo>
                <a:lnTo>
                  <a:pt x="39243" y="165100"/>
                </a:lnTo>
                <a:lnTo>
                  <a:pt x="35483" y="177800"/>
                </a:lnTo>
                <a:lnTo>
                  <a:pt x="35674" y="177800"/>
                </a:lnTo>
                <a:lnTo>
                  <a:pt x="32448" y="190500"/>
                </a:lnTo>
                <a:close/>
              </a:path>
              <a:path w="7569200" h="1460500">
                <a:moveTo>
                  <a:pt x="7562786" y="190500"/>
                </a:moveTo>
                <a:lnTo>
                  <a:pt x="7536751" y="190500"/>
                </a:lnTo>
                <a:lnTo>
                  <a:pt x="7533525" y="177800"/>
                </a:lnTo>
                <a:lnTo>
                  <a:pt x="7533716" y="177800"/>
                </a:lnTo>
                <a:lnTo>
                  <a:pt x="7529957" y="165100"/>
                </a:lnTo>
                <a:lnTo>
                  <a:pt x="7557782" y="165100"/>
                </a:lnTo>
                <a:lnTo>
                  <a:pt x="7561313" y="177800"/>
                </a:lnTo>
                <a:lnTo>
                  <a:pt x="7562786" y="190500"/>
                </a:lnTo>
                <a:close/>
              </a:path>
              <a:path w="7569200" h="1460500">
                <a:moveTo>
                  <a:pt x="29971" y="203200"/>
                </a:moveTo>
                <a:lnTo>
                  <a:pt x="3962" y="203200"/>
                </a:lnTo>
                <a:lnTo>
                  <a:pt x="5080" y="190500"/>
                </a:lnTo>
                <a:lnTo>
                  <a:pt x="31229" y="190500"/>
                </a:lnTo>
                <a:lnTo>
                  <a:pt x="29971" y="203200"/>
                </a:lnTo>
                <a:close/>
              </a:path>
              <a:path w="7569200" h="1460500">
                <a:moveTo>
                  <a:pt x="7565289" y="203200"/>
                </a:moveTo>
                <a:lnTo>
                  <a:pt x="7539228" y="203200"/>
                </a:lnTo>
                <a:lnTo>
                  <a:pt x="7537969" y="190500"/>
                </a:lnTo>
                <a:lnTo>
                  <a:pt x="7564107" y="190500"/>
                </a:lnTo>
                <a:lnTo>
                  <a:pt x="7565289" y="203200"/>
                </a:lnTo>
                <a:close/>
              </a:path>
              <a:path w="7569200" h="1460500">
                <a:moveTo>
                  <a:pt x="27990" y="215900"/>
                </a:moveTo>
                <a:lnTo>
                  <a:pt x="2044" y="215900"/>
                </a:lnTo>
                <a:lnTo>
                  <a:pt x="2921" y="203200"/>
                </a:lnTo>
                <a:lnTo>
                  <a:pt x="28968" y="203200"/>
                </a:lnTo>
                <a:lnTo>
                  <a:pt x="27990" y="215900"/>
                </a:lnTo>
                <a:close/>
              </a:path>
              <a:path w="7569200" h="1460500">
                <a:moveTo>
                  <a:pt x="7567193" y="215900"/>
                </a:moveTo>
                <a:lnTo>
                  <a:pt x="7541209" y="215900"/>
                </a:lnTo>
                <a:lnTo>
                  <a:pt x="7540231" y="203200"/>
                </a:lnTo>
                <a:lnTo>
                  <a:pt x="7566279" y="203200"/>
                </a:lnTo>
                <a:lnTo>
                  <a:pt x="7567193" y="215900"/>
                </a:lnTo>
                <a:close/>
              </a:path>
              <a:path w="7569200" h="1460500">
                <a:moveTo>
                  <a:pt x="26047" y="228600"/>
                </a:moveTo>
                <a:lnTo>
                  <a:pt x="749" y="228600"/>
                </a:lnTo>
                <a:lnTo>
                  <a:pt x="1320" y="215900"/>
                </a:lnTo>
                <a:lnTo>
                  <a:pt x="26581" y="215900"/>
                </a:lnTo>
                <a:lnTo>
                  <a:pt x="26047" y="228600"/>
                </a:lnTo>
                <a:close/>
              </a:path>
              <a:path w="7569200" h="1460500">
                <a:moveTo>
                  <a:pt x="26555" y="228600"/>
                </a:moveTo>
                <a:lnTo>
                  <a:pt x="26581" y="215900"/>
                </a:lnTo>
                <a:lnTo>
                  <a:pt x="27241" y="215900"/>
                </a:lnTo>
                <a:lnTo>
                  <a:pt x="26555" y="228600"/>
                </a:lnTo>
                <a:close/>
              </a:path>
              <a:path w="7569200" h="1460500">
                <a:moveTo>
                  <a:pt x="7542644" y="228600"/>
                </a:moveTo>
                <a:lnTo>
                  <a:pt x="7541958" y="215900"/>
                </a:lnTo>
                <a:lnTo>
                  <a:pt x="7542618" y="215900"/>
                </a:lnTo>
                <a:lnTo>
                  <a:pt x="7542644" y="228600"/>
                </a:lnTo>
                <a:close/>
              </a:path>
              <a:path w="7569200" h="1460500">
                <a:moveTo>
                  <a:pt x="7568476" y="228600"/>
                </a:moveTo>
                <a:lnTo>
                  <a:pt x="7543152" y="228600"/>
                </a:lnTo>
                <a:lnTo>
                  <a:pt x="7542618" y="215900"/>
                </a:lnTo>
                <a:lnTo>
                  <a:pt x="7567917" y="215900"/>
                </a:lnTo>
                <a:lnTo>
                  <a:pt x="7568476" y="228600"/>
                </a:lnTo>
                <a:close/>
              </a:path>
              <a:path w="7569200" h="1460500">
                <a:moveTo>
                  <a:pt x="25463" y="241300"/>
                </a:moveTo>
                <a:lnTo>
                  <a:pt x="76" y="241300"/>
                </a:lnTo>
                <a:lnTo>
                  <a:pt x="317" y="228600"/>
                </a:lnTo>
                <a:lnTo>
                  <a:pt x="25704" y="228600"/>
                </a:lnTo>
                <a:lnTo>
                  <a:pt x="25463" y="241300"/>
                </a:lnTo>
                <a:close/>
              </a:path>
              <a:path w="7569200" h="1460500">
                <a:moveTo>
                  <a:pt x="7569125" y="241300"/>
                </a:moveTo>
                <a:lnTo>
                  <a:pt x="7543736" y="241300"/>
                </a:lnTo>
                <a:lnTo>
                  <a:pt x="7543495" y="228600"/>
                </a:lnTo>
                <a:lnTo>
                  <a:pt x="7568882" y="228600"/>
                </a:lnTo>
                <a:lnTo>
                  <a:pt x="7569125" y="241300"/>
                </a:lnTo>
                <a:close/>
              </a:path>
              <a:path w="7569200" h="1460500">
                <a:moveTo>
                  <a:pt x="25400" y="1206500"/>
                </a:moveTo>
                <a:lnTo>
                  <a:pt x="0" y="1206500"/>
                </a:lnTo>
                <a:lnTo>
                  <a:pt x="0" y="241300"/>
                </a:lnTo>
                <a:lnTo>
                  <a:pt x="25400" y="241300"/>
                </a:lnTo>
                <a:lnTo>
                  <a:pt x="25400" y="1206500"/>
                </a:lnTo>
                <a:close/>
              </a:path>
              <a:path w="7569200" h="1460500">
                <a:moveTo>
                  <a:pt x="7569200" y="1206500"/>
                </a:moveTo>
                <a:lnTo>
                  <a:pt x="7543800" y="1206500"/>
                </a:lnTo>
                <a:lnTo>
                  <a:pt x="7543800" y="241300"/>
                </a:lnTo>
                <a:lnTo>
                  <a:pt x="7569200" y="241300"/>
                </a:lnTo>
                <a:lnTo>
                  <a:pt x="7569200" y="1206500"/>
                </a:lnTo>
                <a:close/>
              </a:path>
              <a:path w="7569200" h="1460500">
                <a:moveTo>
                  <a:pt x="25704" y="1219200"/>
                </a:moveTo>
                <a:lnTo>
                  <a:pt x="317" y="1219200"/>
                </a:lnTo>
                <a:lnTo>
                  <a:pt x="76" y="1206500"/>
                </a:lnTo>
                <a:lnTo>
                  <a:pt x="25463" y="1206500"/>
                </a:lnTo>
                <a:lnTo>
                  <a:pt x="25704" y="1219200"/>
                </a:lnTo>
                <a:close/>
              </a:path>
              <a:path w="7569200" h="1460500">
                <a:moveTo>
                  <a:pt x="7568882" y="1219200"/>
                </a:moveTo>
                <a:lnTo>
                  <a:pt x="7543495" y="1219200"/>
                </a:lnTo>
                <a:lnTo>
                  <a:pt x="7543736" y="1206500"/>
                </a:lnTo>
                <a:lnTo>
                  <a:pt x="7569111" y="1206500"/>
                </a:lnTo>
                <a:lnTo>
                  <a:pt x="7568882" y="1219200"/>
                </a:lnTo>
                <a:close/>
              </a:path>
              <a:path w="7569200" h="1460500">
                <a:moveTo>
                  <a:pt x="26581" y="1231900"/>
                </a:moveTo>
                <a:lnTo>
                  <a:pt x="1282" y="1231900"/>
                </a:lnTo>
                <a:lnTo>
                  <a:pt x="723" y="1219200"/>
                </a:lnTo>
                <a:lnTo>
                  <a:pt x="26047" y="1219200"/>
                </a:lnTo>
                <a:lnTo>
                  <a:pt x="26581" y="1231900"/>
                </a:lnTo>
                <a:close/>
              </a:path>
              <a:path w="7569200" h="1460500">
                <a:moveTo>
                  <a:pt x="27241" y="1231900"/>
                </a:moveTo>
                <a:lnTo>
                  <a:pt x="26581" y="1231900"/>
                </a:lnTo>
                <a:lnTo>
                  <a:pt x="26555" y="1219200"/>
                </a:lnTo>
                <a:lnTo>
                  <a:pt x="27241" y="1231900"/>
                </a:lnTo>
                <a:close/>
              </a:path>
              <a:path w="7569200" h="1460500">
                <a:moveTo>
                  <a:pt x="7542618" y="1231900"/>
                </a:moveTo>
                <a:lnTo>
                  <a:pt x="7541958" y="1231900"/>
                </a:lnTo>
                <a:lnTo>
                  <a:pt x="7542644" y="1219200"/>
                </a:lnTo>
                <a:lnTo>
                  <a:pt x="7542618" y="1231900"/>
                </a:lnTo>
                <a:close/>
              </a:path>
              <a:path w="7569200" h="1460500">
                <a:moveTo>
                  <a:pt x="7567879" y="1231900"/>
                </a:moveTo>
                <a:lnTo>
                  <a:pt x="7542618" y="1231900"/>
                </a:lnTo>
                <a:lnTo>
                  <a:pt x="7543152" y="1219200"/>
                </a:lnTo>
                <a:lnTo>
                  <a:pt x="7568450" y="1219200"/>
                </a:lnTo>
                <a:lnTo>
                  <a:pt x="7567879" y="1231900"/>
                </a:lnTo>
                <a:close/>
              </a:path>
              <a:path w="7569200" h="1460500">
                <a:moveTo>
                  <a:pt x="28968" y="1244600"/>
                </a:moveTo>
                <a:lnTo>
                  <a:pt x="2921" y="1244600"/>
                </a:lnTo>
                <a:lnTo>
                  <a:pt x="2006" y="1231900"/>
                </a:lnTo>
                <a:lnTo>
                  <a:pt x="27990" y="1231900"/>
                </a:lnTo>
                <a:lnTo>
                  <a:pt x="28968" y="1244600"/>
                </a:lnTo>
                <a:close/>
              </a:path>
              <a:path w="7569200" h="1460500">
                <a:moveTo>
                  <a:pt x="7566279" y="1244600"/>
                </a:moveTo>
                <a:lnTo>
                  <a:pt x="7540231" y="1244600"/>
                </a:lnTo>
                <a:lnTo>
                  <a:pt x="7541209" y="1231900"/>
                </a:lnTo>
                <a:lnTo>
                  <a:pt x="7567155" y="1231900"/>
                </a:lnTo>
                <a:lnTo>
                  <a:pt x="7566279" y="1244600"/>
                </a:lnTo>
                <a:close/>
              </a:path>
              <a:path w="7569200" h="1460500">
                <a:moveTo>
                  <a:pt x="31229" y="1257300"/>
                </a:moveTo>
                <a:lnTo>
                  <a:pt x="5080" y="1257300"/>
                </a:lnTo>
                <a:lnTo>
                  <a:pt x="3911" y="1244600"/>
                </a:lnTo>
                <a:lnTo>
                  <a:pt x="29971" y="1244600"/>
                </a:lnTo>
                <a:lnTo>
                  <a:pt x="31229" y="1257300"/>
                </a:lnTo>
                <a:close/>
              </a:path>
              <a:path w="7569200" h="1460500">
                <a:moveTo>
                  <a:pt x="7564043" y="1257300"/>
                </a:moveTo>
                <a:lnTo>
                  <a:pt x="7537969" y="1257300"/>
                </a:lnTo>
                <a:lnTo>
                  <a:pt x="7539228" y="1244600"/>
                </a:lnTo>
                <a:lnTo>
                  <a:pt x="7565237" y="1244600"/>
                </a:lnTo>
                <a:lnTo>
                  <a:pt x="7564043" y="1257300"/>
                </a:lnTo>
                <a:close/>
              </a:path>
              <a:path w="7569200" h="1460500">
                <a:moveTo>
                  <a:pt x="39243" y="1282700"/>
                </a:moveTo>
                <a:lnTo>
                  <a:pt x="11417" y="1282700"/>
                </a:lnTo>
                <a:lnTo>
                  <a:pt x="7886" y="1270000"/>
                </a:lnTo>
                <a:lnTo>
                  <a:pt x="6413" y="1257300"/>
                </a:lnTo>
                <a:lnTo>
                  <a:pt x="32448" y="1257300"/>
                </a:lnTo>
                <a:lnTo>
                  <a:pt x="35674" y="1270000"/>
                </a:lnTo>
                <a:lnTo>
                  <a:pt x="35483" y="1270000"/>
                </a:lnTo>
                <a:lnTo>
                  <a:pt x="39243" y="1282700"/>
                </a:lnTo>
                <a:close/>
              </a:path>
              <a:path w="7569200" h="1460500">
                <a:moveTo>
                  <a:pt x="7557782" y="1282700"/>
                </a:moveTo>
                <a:lnTo>
                  <a:pt x="7529957" y="1282700"/>
                </a:lnTo>
                <a:lnTo>
                  <a:pt x="7533716" y="1270000"/>
                </a:lnTo>
                <a:lnTo>
                  <a:pt x="7533525" y="1270000"/>
                </a:lnTo>
                <a:lnTo>
                  <a:pt x="7536751" y="1257300"/>
                </a:lnTo>
                <a:lnTo>
                  <a:pt x="7562710" y="1257300"/>
                </a:lnTo>
                <a:lnTo>
                  <a:pt x="7561313" y="1270000"/>
                </a:lnTo>
                <a:lnTo>
                  <a:pt x="7557782" y="1282700"/>
                </a:lnTo>
                <a:close/>
              </a:path>
              <a:path w="7569200" h="1460500">
                <a:moveTo>
                  <a:pt x="43306" y="1295400"/>
                </a:moveTo>
                <a:lnTo>
                  <a:pt x="19684" y="1295400"/>
                </a:lnTo>
                <a:lnTo>
                  <a:pt x="15189" y="1282700"/>
                </a:lnTo>
                <a:lnTo>
                  <a:pt x="39027" y="1282700"/>
                </a:lnTo>
                <a:lnTo>
                  <a:pt x="43306" y="1295400"/>
                </a:lnTo>
                <a:close/>
              </a:path>
              <a:path w="7569200" h="1460500">
                <a:moveTo>
                  <a:pt x="7549515" y="1295400"/>
                </a:moveTo>
                <a:lnTo>
                  <a:pt x="7525893" y="1295400"/>
                </a:lnTo>
                <a:lnTo>
                  <a:pt x="7530174" y="1282700"/>
                </a:lnTo>
                <a:lnTo>
                  <a:pt x="7554010" y="1282700"/>
                </a:lnTo>
                <a:lnTo>
                  <a:pt x="7549515" y="1295400"/>
                </a:lnTo>
                <a:close/>
              </a:path>
              <a:path w="7569200" h="1460500">
                <a:moveTo>
                  <a:pt x="64236" y="1333500"/>
                </a:moveTo>
                <a:lnTo>
                  <a:pt x="36321" y="1333500"/>
                </a:lnTo>
                <a:lnTo>
                  <a:pt x="30264" y="1320800"/>
                </a:lnTo>
                <a:lnTo>
                  <a:pt x="24980" y="1308100"/>
                </a:lnTo>
                <a:lnTo>
                  <a:pt x="19926" y="1295400"/>
                </a:lnTo>
                <a:lnTo>
                  <a:pt x="47586" y="1295400"/>
                </a:lnTo>
                <a:lnTo>
                  <a:pt x="52870" y="1308100"/>
                </a:lnTo>
                <a:lnTo>
                  <a:pt x="52578" y="1308100"/>
                </a:lnTo>
                <a:lnTo>
                  <a:pt x="58343" y="1320800"/>
                </a:lnTo>
                <a:lnTo>
                  <a:pt x="58013" y="1320800"/>
                </a:lnTo>
                <a:lnTo>
                  <a:pt x="64236" y="1333500"/>
                </a:lnTo>
                <a:close/>
              </a:path>
              <a:path w="7569200" h="1460500">
                <a:moveTo>
                  <a:pt x="7532878" y="1333500"/>
                </a:moveTo>
                <a:lnTo>
                  <a:pt x="7504963" y="1333500"/>
                </a:lnTo>
                <a:lnTo>
                  <a:pt x="7511187" y="1320800"/>
                </a:lnTo>
                <a:lnTo>
                  <a:pt x="7510856" y="1320800"/>
                </a:lnTo>
                <a:lnTo>
                  <a:pt x="7516622" y="1308100"/>
                </a:lnTo>
                <a:lnTo>
                  <a:pt x="7516329" y="1308100"/>
                </a:lnTo>
                <a:lnTo>
                  <a:pt x="7521613" y="1295400"/>
                </a:lnTo>
                <a:lnTo>
                  <a:pt x="7549273" y="1295400"/>
                </a:lnTo>
                <a:lnTo>
                  <a:pt x="7544219" y="1308100"/>
                </a:lnTo>
                <a:lnTo>
                  <a:pt x="7538937" y="1320800"/>
                </a:lnTo>
                <a:lnTo>
                  <a:pt x="7532878" y="1333500"/>
                </a:lnTo>
                <a:close/>
              </a:path>
              <a:path w="7569200" h="1460500">
                <a:moveTo>
                  <a:pt x="77304" y="1346200"/>
                </a:moveTo>
                <a:lnTo>
                  <a:pt x="42862" y="1346200"/>
                </a:lnTo>
                <a:lnTo>
                  <a:pt x="36639" y="1333500"/>
                </a:lnTo>
                <a:lnTo>
                  <a:pt x="70205" y="1333500"/>
                </a:lnTo>
                <a:lnTo>
                  <a:pt x="77304" y="1346200"/>
                </a:lnTo>
                <a:close/>
              </a:path>
              <a:path w="7569200" h="1460500">
                <a:moveTo>
                  <a:pt x="7526337" y="1346200"/>
                </a:moveTo>
                <a:lnTo>
                  <a:pt x="7491895" y="1346200"/>
                </a:lnTo>
                <a:lnTo>
                  <a:pt x="7498994" y="1333500"/>
                </a:lnTo>
                <a:lnTo>
                  <a:pt x="7532560" y="1333500"/>
                </a:lnTo>
                <a:lnTo>
                  <a:pt x="7526337" y="1346200"/>
                </a:lnTo>
                <a:close/>
              </a:path>
              <a:path w="7569200" h="1460500">
                <a:moveTo>
                  <a:pt x="84442" y="1358900"/>
                </a:moveTo>
                <a:lnTo>
                  <a:pt x="50228" y="1358900"/>
                </a:lnTo>
                <a:lnTo>
                  <a:pt x="43205" y="1346200"/>
                </a:lnTo>
                <a:lnTo>
                  <a:pt x="76923" y="1346200"/>
                </a:lnTo>
                <a:lnTo>
                  <a:pt x="84442" y="1358900"/>
                </a:lnTo>
                <a:close/>
              </a:path>
              <a:path w="7569200" h="1460500">
                <a:moveTo>
                  <a:pt x="7518971" y="1358900"/>
                </a:moveTo>
                <a:lnTo>
                  <a:pt x="7484756" y="1358900"/>
                </a:lnTo>
                <a:lnTo>
                  <a:pt x="7492276" y="1346200"/>
                </a:lnTo>
                <a:lnTo>
                  <a:pt x="7525994" y="1346200"/>
                </a:lnTo>
                <a:lnTo>
                  <a:pt x="7518971" y="1358900"/>
                </a:lnTo>
                <a:close/>
              </a:path>
              <a:path w="7569200" h="1460500">
                <a:moveTo>
                  <a:pt x="116624" y="1384300"/>
                </a:moveTo>
                <a:lnTo>
                  <a:pt x="73558" y="1384300"/>
                </a:lnTo>
                <a:lnTo>
                  <a:pt x="65239" y="1371600"/>
                </a:lnTo>
                <a:lnTo>
                  <a:pt x="57327" y="1358900"/>
                </a:lnTo>
                <a:lnTo>
                  <a:pt x="91516" y="1358900"/>
                </a:lnTo>
                <a:lnTo>
                  <a:pt x="99822" y="1371600"/>
                </a:lnTo>
                <a:lnTo>
                  <a:pt x="107594" y="1371600"/>
                </a:lnTo>
                <a:lnTo>
                  <a:pt x="116624" y="1384300"/>
                </a:lnTo>
                <a:close/>
              </a:path>
              <a:path w="7569200" h="1460500">
                <a:moveTo>
                  <a:pt x="7495641" y="1384300"/>
                </a:moveTo>
                <a:lnTo>
                  <a:pt x="7452575" y="1384300"/>
                </a:lnTo>
                <a:lnTo>
                  <a:pt x="7461605" y="1371600"/>
                </a:lnTo>
                <a:lnTo>
                  <a:pt x="7469378" y="1371600"/>
                </a:lnTo>
                <a:lnTo>
                  <a:pt x="7477685" y="1358900"/>
                </a:lnTo>
                <a:lnTo>
                  <a:pt x="7511872" y="1358900"/>
                </a:lnTo>
                <a:lnTo>
                  <a:pt x="7503960" y="1371600"/>
                </a:lnTo>
                <a:lnTo>
                  <a:pt x="7495641" y="1384300"/>
                </a:lnTo>
                <a:close/>
              </a:path>
              <a:path w="7569200" h="1460500">
                <a:moveTo>
                  <a:pt x="153974" y="1409700"/>
                </a:moveTo>
                <a:lnTo>
                  <a:pt x="100926" y="1409700"/>
                </a:lnTo>
                <a:lnTo>
                  <a:pt x="91897" y="1397000"/>
                </a:lnTo>
                <a:lnTo>
                  <a:pt x="82296" y="1384300"/>
                </a:lnTo>
                <a:lnTo>
                  <a:pt x="125006" y="1384300"/>
                </a:lnTo>
                <a:lnTo>
                  <a:pt x="134708" y="1397000"/>
                </a:lnTo>
                <a:lnTo>
                  <a:pt x="143662" y="1397000"/>
                </a:lnTo>
                <a:lnTo>
                  <a:pt x="153974" y="1409700"/>
                </a:lnTo>
                <a:close/>
              </a:path>
              <a:path w="7569200" h="1460500">
                <a:moveTo>
                  <a:pt x="7468273" y="1409700"/>
                </a:moveTo>
                <a:lnTo>
                  <a:pt x="7415225" y="1409700"/>
                </a:lnTo>
                <a:lnTo>
                  <a:pt x="7425537" y="1397000"/>
                </a:lnTo>
                <a:lnTo>
                  <a:pt x="7434491" y="1397000"/>
                </a:lnTo>
                <a:lnTo>
                  <a:pt x="7444193" y="1384300"/>
                </a:lnTo>
                <a:lnTo>
                  <a:pt x="7486904" y="1384300"/>
                </a:lnTo>
                <a:lnTo>
                  <a:pt x="7477302" y="1397000"/>
                </a:lnTo>
                <a:lnTo>
                  <a:pt x="7468273" y="1409700"/>
                </a:lnTo>
                <a:close/>
              </a:path>
              <a:path w="7569200" h="1460500">
                <a:moveTo>
                  <a:pt x="184835" y="1422400"/>
                </a:moveTo>
                <a:lnTo>
                  <a:pt x="121005" y="1422400"/>
                </a:lnTo>
                <a:lnTo>
                  <a:pt x="111302" y="1409700"/>
                </a:lnTo>
                <a:lnTo>
                  <a:pt x="173723" y="1409700"/>
                </a:lnTo>
                <a:lnTo>
                  <a:pt x="184835" y="1422400"/>
                </a:lnTo>
                <a:close/>
              </a:path>
              <a:path w="7569200" h="1460500">
                <a:moveTo>
                  <a:pt x="7448194" y="1422400"/>
                </a:moveTo>
                <a:lnTo>
                  <a:pt x="7384364" y="1422400"/>
                </a:lnTo>
                <a:lnTo>
                  <a:pt x="7395476" y="1409700"/>
                </a:lnTo>
                <a:lnTo>
                  <a:pt x="7457897" y="1409700"/>
                </a:lnTo>
                <a:lnTo>
                  <a:pt x="7448194" y="1422400"/>
                </a:lnTo>
                <a:close/>
              </a:path>
              <a:path w="7569200" h="1460500">
                <a:moveTo>
                  <a:pt x="252044" y="1435100"/>
                </a:moveTo>
                <a:lnTo>
                  <a:pt x="142405" y="1435100"/>
                </a:lnTo>
                <a:lnTo>
                  <a:pt x="131546" y="1422400"/>
                </a:lnTo>
                <a:lnTo>
                  <a:pt x="245872" y="1422400"/>
                </a:lnTo>
                <a:lnTo>
                  <a:pt x="252044" y="1435100"/>
                </a:lnTo>
                <a:close/>
              </a:path>
              <a:path w="7569200" h="1460500">
                <a:moveTo>
                  <a:pt x="7426794" y="1435100"/>
                </a:moveTo>
                <a:lnTo>
                  <a:pt x="7317155" y="1435100"/>
                </a:lnTo>
                <a:lnTo>
                  <a:pt x="7323328" y="1422400"/>
                </a:lnTo>
                <a:lnTo>
                  <a:pt x="7437653" y="1422400"/>
                </a:lnTo>
                <a:lnTo>
                  <a:pt x="7426794" y="1435100"/>
                </a:lnTo>
                <a:close/>
              </a:path>
              <a:path w="7569200" h="1460500">
                <a:moveTo>
                  <a:pt x="7391908" y="1447800"/>
                </a:moveTo>
                <a:lnTo>
                  <a:pt x="177292" y="1447800"/>
                </a:lnTo>
                <a:lnTo>
                  <a:pt x="165582" y="1435100"/>
                </a:lnTo>
                <a:lnTo>
                  <a:pt x="7404214" y="1435100"/>
                </a:lnTo>
                <a:lnTo>
                  <a:pt x="7391908" y="1447800"/>
                </a:lnTo>
                <a:close/>
              </a:path>
              <a:path w="7569200" h="1460500">
                <a:moveTo>
                  <a:pt x="7317473" y="1460500"/>
                </a:moveTo>
                <a:lnTo>
                  <a:pt x="251726" y="1460500"/>
                </a:lnTo>
                <a:lnTo>
                  <a:pt x="245237" y="1447800"/>
                </a:lnTo>
                <a:lnTo>
                  <a:pt x="7323645" y="1447800"/>
                </a:lnTo>
                <a:lnTo>
                  <a:pt x="7317473" y="146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23240">
              <a:lnSpc>
                <a:spcPts val="4050"/>
              </a:lnSpc>
              <a:spcBef>
                <a:spcPts val="254"/>
              </a:spcBef>
            </a:pPr>
            <a:r>
              <a:rPr dirty="0"/>
              <a:t>诀窍</a:t>
            </a:r>
            <a:r>
              <a:rPr dirty="0" spc="-5">
                <a:latin typeface="Franklin Gothic Book"/>
                <a:cs typeface="Franklin Gothic Book"/>
              </a:rPr>
              <a:t>1</a:t>
            </a:r>
            <a:r>
              <a:rPr dirty="0"/>
              <a:t>：践行</a:t>
            </a:r>
            <a:r>
              <a:rPr dirty="0" spc="-5">
                <a:latin typeface="Franklin Gothic Book"/>
                <a:cs typeface="Franklin Gothic Book"/>
              </a:rPr>
              <a:t>CMMI+SCRUM</a:t>
            </a:r>
            <a:r>
              <a:rPr dirty="0"/>
              <a:t>的技术</a:t>
            </a:r>
            <a:r>
              <a:rPr dirty="0" spc="-5"/>
              <a:t>实 </a:t>
            </a:r>
            <a:r>
              <a:rPr dirty="0"/>
              <a:t>践，不仅仅是管理实践</a:t>
            </a:r>
            <a:r>
              <a:rPr dirty="0" spc="-5"/>
              <a:t>。</a:t>
            </a:r>
          </a:p>
          <a:p>
            <a:pPr>
              <a:lnSpc>
                <a:spcPct val="100000"/>
              </a:lnSpc>
            </a:pPr>
            <a:endParaRPr sz="3450">
              <a:latin typeface="Times New Roman"/>
              <a:cs typeface="Times New Roman"/>
            </a:endParaRPr>
          </a:p>
          <a:p>
            <a:pPr marL="12700" marR="5080">
              <a:lnSpc>
                <a:spcPts val="4050"/>
              </a:lnSpc>
            </a:pPr>
            <a:r>
              <a:rPr dirty="0"/>
              <a:t>诀窍</a:t>
            </a:r>
            <a:r>
              <a:rPr dirty="0" spc="-5">
                <a:latin typeface="Franklin Gothic Book"/>
                <a:cs typeface="Franklin Gothic Book"/>
              </a:rPr>
              <a:t>2</a:t>
            </a:r>
            <a:r>
              <a:rPr dirty="0" spc="-5"/>
              <a:t>：</a:t>
            </a:r>
            <a:r>
              <a:rPr dirty="0"/>
              <a:t>每个迭代的运作机制，可</a:t>
            </a:r>
            <a:r>
              <a:rPr dirty="0" spc="-5"/>
              <a:t>视 </a:t>
            </a:r>
            <a:r>
              <a:rPr dirty="0"/>
              <a:t>化给团队所有人，形成内部工作规程</a:t>
            </a:r>
            <a:r>
              <a:rPr dirty="0" spc="-5"/>
              <a:t>。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615950">
              <a:lnSpc>
                <a:spcPts val="4050"/>
              </a:lnSpc>
            </a:pPr>
            <a:r>
              <a:rPr dirty="0"/>
              <a:t>诀窍</a:t>
            </a:r>
            <a:r>
              <a:rPr dirty="0" spc="-5">
                <a:latin typeface="Franklin Gothic Book"/>
                <a:cs typeface="Franklin Gothic Book"/>
              </a:rPr>
              <a:t>3</a:t>
            </a:r>
            <a:r>
              <a:rPr dirty="0"/>
              <a:t>：自有和外包人员都有激励</a:t>
            </a:r>
            <a:r>
              <a:rPr dirty="0" spc="-5"/>
              <a:t>方 </a:t>
            </a:r>
            <a:r>
              <a:rPr dirty="0"/>
              <a:t>案，形成团队正向价值观</a:t>
            </a:r>
            <a:r>
              <a:rPr dirty="0" spc="-5"/>
              <a:t>。</a:t>
            </a:r>
          </a:p>
        </p:txBody>
      </p:sp>
      <p:sp>
        <p:nvSpPr>
          <p:cNvPr id="12" name="object 12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4529" y="6198661"/>
            <a:ext cx="208915" cy="2355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400" spc="-5">
                <a:latin typeface="微软雅黑"/>
                <a:cs typeface="微软雅黑"/>
              </a:rPr>
              <a:t>2</a:t>
            </a:r>
            <a:r>
              <a:rPr dirty="0" sz="1400">
                <a:latin typeface="微软雅黑"/>
                <a:cs typeface="微软雅黑"/>
              </a:rPr>
              <a:t>1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00912"/>
            <a:ext cx="9144000" cy="5657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1201420"/>
          </a:xfrm>
          <a:custGeom>
            <a:avLst/>
            <a:gdLst/>
            <a:ahLst/>
            <a:cxnLst/>
            <a:rect l="l" t="t" r="r" b="b"/>
            <a:pathLst>
              <a:path w="9144000" h="1201420">
                <a:moveTo>
                  <a:pt x="0" y="0"/>
                </a:moveTo>
                <a:lnTo>
                  <a:pt x="9144000" y="0"/>
                </a:lnTo>
                <a:lnTo>
                  <a:pt x="9144000" y="1200912"/>
                </a:lnTo>
                <a:lnTo>
                  <a:pt x="0" y="120091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81" y="0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0"/>
                </a:moveTo>
                <a:lnTo>
                  <a:pt x="0" y="1200327"/>
                </a:lnTo>
              </a:path>
            </a:pathLst>
          </a:custGeom>
          <a:ln w="4762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62" y="2381"/>
            <a:ext cx="9134475" cy="0"/>
          </a:xfrm>
          <a:custGeom>
            <a:avLst/>
            <a:gdLst/>
            <a:ahLst/>
            <a:cxnLst/>
            <a:rect l="l" t="t" r="r" b="b"/>
            <a:pathLst>
              <a:path w="9134475" h="0">
                <a:moveTo>
                  <a:pt x="0" y="0"/>
                </a:moveTo>
                <a:lnTo>
                  <a:pt x="9134475" y="0"/>
                </a:lnTo>
              </a:path>
            </a:pathLst>
          </a:custGeom>
          <a:ln w="4762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1618" y="0"/>
            <a:ext cx="0" cy="1200785"/>
          </a:xfrm>
          <a:custGeom>
            <a:avLst/>
            <a:gdLst/>
            <a:ahLst/>
            <a:cxnLst/>
            <a:rect l="l" t="t" r="r" b="b"/>
            <a:pathLst>
              <a:path w="0" h="1200785">
                <a:moveTo>
                  <a:pt x="0" y="0"/>
                </a:moveTo>
                <a:lnTo>
                  <a:pt x="0" y="1200327"/>
                </a:lnTo>
              </a:path>
            </a:pathLst>
          </a:custGeom>
          <a:ln w="4762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20268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79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62" y="1197946"/>
            <a:ext cx="9134475" cy="0"/>
          </a:xfrm>
          <a:custGeom>
            <a:avLst/>
            <a:gdLst/>
            <a:ahLst/>
            <a:cxnLst/>
            <a:rect l="l" t="t" r="r" b="b"/>
            <a:pathLst>
              <a:path w="9134475" h="0">
                <a:moveTo>
                  <a:pt x="0" y="0"/>
                </a:moveTo>
                <a:lnTo>
                  <a:pt x="9134475" y="0"/>
                </a:lnTo>
              </a:path>
            </a:pathLst>
          </a:custGeom>
          <a:ln w="4762">
            <a:solidFill>
              <a:srgbClr val="E36C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36750" marR="5080" indent="-1924050">
              <a:lnSpc>
                <a:spcPct val="100000"/>
              </a:lnSpc>
              <a:spcBef>
                <a:spcPts val="100"/>
              </a:spcBef>
            </a:pPr>
            <a:r>
              <a:rPr dirty="0"/>
              <a:t>欢迎注册账号，试用我们的平台：  </a:t>
            </a:r>
            <a:r>
              <a:rPr dirty="0" spc="-5"/>
              <a:t>dmp.cuiot.cn</a:t>
            </a:r>
          </a:p>
        </p:txBody>
      </p:sp>
      <p:sp>
        <p:nvSpPr>
          <p:cNvPr id="11" name="object 11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829" y="6196329"/>
            <a:ext cx="2343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微软雅黑"/>
                <a:cs typeface="微软雅黑"/>
              </a:rPr>
              <a:t>2</a:t>
            </a:r>
            <a:r>
              <a:rPr dirty="0" sz="1400">
                <a:latin typeface="微软雅黑"/>
                <a:cs typeface="微软雅黑"/>
              </a:rPr>
              <a:t>2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2510" y="2491384"/>
            <a:ext cx="929893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9851" y="2604312"/>
            <a:ext cx="137160" cy="728345"/>
          </a:xfrm>
          <a:custGeom>
            <a:avLst/>
            <a:gdLst/>
            <a:ahLst/>
            <a:cxnLst/>
            <a:rect l="l" t="t" r="r" b="b"/>
            <a:pathLst>
              <a:path w="137160" h="728345">
                <a:moveTo>
                  <a:pt x="109118" y="486714"/>
                </a:moveTo>
                <a:lnTo>
                  <a:pt x="27800" y="486714"/>
                </a:lnTo>
                <a:lnTo>
                  <a:pt x="0" y="0"/>
                </a:lnTo>
                <a:lnTo>
                  <a:pt x="137071" y="0"/>
                </a:lnTo>
                <a:lnTo>
                  <a:pt x="109118" y="486714"/>
                </a:lnTo>
                <a:close/>
              </a:path>
              <a:path w="137160" h="728345">
                <a:moveTo>
                  <a:pt x="133184" y="728014"/>
                </a:moveTo>
                <a:lnTo>
                  <a:pt x="0" y="728014"/>
                </a:lnTo>
                <a:lnTo>
                  <a:pt x="0" y="591566"/>
                </a:lnTo>
                <a:lnTo>
                  <a:pt x="133184" y="591566"/>
                </a:lnTo>
                <a:lnTo>
                  <a:pt x="133184" y="7280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7590" y="2491384"/>
            <a:ext cx="929894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58738" y="2593200"/>
            <a:ext cx="159385" cy="750570"/>
          </a:xfrm>
          <a:custGeom>
            <a:avLst/>
            <a:gdLst/>
            <a:ahLst/>
            <a:cxnLst/>
            <a:rect l="l" t="t" r="r" b="b"/>
            <a:pathLst>
              <a:path w="159385" h="750570">
                <a:moveTo>
                  <a:pt x="120230" y="508939"/>
                </a:moveTo>
                <a:lnTo>
                  <a:pt x="38912" y="508939"/>
                </a:lnTo>
                <a:lnTo>
                  <a:pt x="36525" y="508673"/>
                </a:lnTo>
                <a:lnTo>
                  <a:pt x="13" y="11760"/>
                </a:lnTo>
                <a:lnTo>
                  <a:pt x="165" y="9182"/>
                </a:lnTo>
                <a:lnTo>
                  <a:pt x="11112" y="0"/>
                </a:lnTo>
                <a:lnTo>
                  <a:pt x="148183" y="0"/>
                </a:lnTo>
                <a:lnTo>
                  <a:pt x="159194" y="10477"/>
                </a:lnTo>
                <a:lnTo>
                  <a:pt x="137083" y="10490"/>
                </a:lnTo>
                <a:lnTo>
                  <a:pt x="22199" y="10490"/>
                </a:lnTo>
                <a:lnTo>
                  <a:pt x="11112" y="22225"/>
                </a:lnTo>
                <a:lnTo>
                  <a:pt x="22869" y="22225"/>
                </a:lnTo>
                <a:lnTo>
                  <a:pt x="49401" y="486714"/>
                </a:lnTo>
                <a:lnTo>
                  <a:pt x="38912" y="486714"/>
                </a:lnTo>
                <a:lnTo>
                  <a:pt x="49999" y="497192"/>
                </a:lnTo>
                <a:lnTo>
                  <a:pt x="131403" y="497192"/>
                </a:lnTo>
                <a:lnTo>
                  <a:pt x="131330" y="498462"/>
                </a:lnTo>
                <a:lnTo>
                  <a:pt x="122618" y="508673"/>
                </a:lnTo>
                <a:lnTo>
                  <a:pt x="120230" y="508939"/>
                </a:lnTo>
                <a:close/>
              </a:path>
              <a:path w="159385" h="750570">
                <a:moveTo>
                  <a:pt x="109131" y="497192"/>
                </a:moveTo>
                <a:lnTo>
                  <a:pt x="137083" y="10477"/>
                </a:lnTo>
                <a:lnTo>
                  <a:pt x="148183" y="22225"/>
                </a:lnTo>
                <a:lnTo>
                  <a:pt x="158669" y="22225"/>
                </a:lnTo>
                <a:lnTo>
                  <a:pt x="132005" y="486714"/>
                </a:lnTo>
                <a:lnTo>
                  <a:pt x="120230" y="486714"/>
                </a:lnTo>
                <a:lnTo>
                  <a:pt x="109131" y="497192"/>
                </a:lnTo>
                <a:close/>
              </a:path>
              <a:path w="159385" h="750570">
                <a:moveTo>
                  <a:pt x="158669" y="22225"/>
                </a:moveTo>
                <a:lnTo>
                  <a:pt x="148183" y="22225"/>
                </a:lnTo>
                <a:lnTo>
                  <a:pt x="137083" y="10477"/>
                </a:lnTo>
                <a:lnTo>
                  <a:pt x="159194" y="10477"/>
                </a:lnTo>
                <a:lnTo>
                  <a:pt x="159270" y="11760"/>
                </a:lnTo>
                <a:lnTo>
                  <a:pt x="158669" y="22225"/>
                </a:lnTo>
                <a:close/>
              </a:path>
              <a:path w="159385" h="750570">
                <a:moveTo>
                  <a:pt x="22869" y="22225"/>
                </a:moveTo>
                <a:lnTo>
                  <a:pt x="11112" y="22225"/>
                </a:lnTo>
                <a:lnTo>
                  <a:pt x="22199" y="10490"/>
                </a:lnTo>
                <a:lnTo>
                  <a:pt x="22869" y="22225"/>
                </a:lnTo>
                <a:close/>
              </a:path>
              <a:path w="159385" h="750570">
                <a:moveTo>
                  <a:pt x="136409" y="22225"/>
                </a:moveTo>
                <a:lnTo>
                  <a:pt x="22869" y="22225"/>
                </a:lnTo>
                <a:lnTo>
                  <a:pt x="22199" y="10490"/>
                </a:lnTo>
                <a:lnTo>
                  <a:pt x="137083" y="10490"/>
                </a:lnTo>
                <a:lnTo>
                  <a:pt x="136409" y="22225"/>
                </a:lnTo>
                <a:close/>
              </a:path>
              <a:path w="159385" h="750570">
                <a:moveTo>
                  <a:pt x="49999" y="497192"/>
                </a:moveTo>
                <a:lnTo>
                  <a:pt x="38912" y="486714"/>
                </a:lnTo>
                <a:lnTo>
                  <a:pt x="49401" y="486714"/>
                </a:lnTo>
                <a:lnTo>
                  <a:pt x="49999" y="497192"/>
                </a:lnTo>
                <a:close/>
              </a:path>
              <a:path w="159385" h="750570">
                <a:moveTo>
                  <a:pt x="109131" y="497192"/>
                </a:moveTo>
                <a:lnTo>
                  <a:pt x="49999" y="497192"/>
                </a:lnTo>
                <a:lnTo>
                  <a:pt x="49401" y="486714"/>
                </a:lnTo>
                <a:lnTo>
                  <a:pt x="109732" y="486714"/>
                </a:lnTo>
                <a:lnTo>
                  <a:pt x="109131" y="497192"/>
                </a:lnTo>
                <a:close/>
              </a:path>
              <a:path w="159385" h="750570">
                <a:moveTo>
                  <a:pt x="131403" y="497192"/>
                </a:moveTo>
                <a:lnTo>
                  <a:pt x="109131" y="497192"/>
                </a:lnTo>
                <a:lnTo>
                  <a:pt x="120230" y="486714"/>
                </a:lnTo>
                <a:lnTo>
                  <a:pt x="132005" y="486714"/>
                </a:lnTo>
                <a:lnTo>
                  <a:pt x="131403" y="497192"/>
                </a:lnTo>
                <a:close/>
              </a:path>
              <a:path w="159385" h="750570">
                <a:moveTo>
                  <a:pt x="144297" y="750239"/>
                </a:moveTo>
                <a:lnTo>
                  <a:pt x="11112" y="750239"/>
                </a:lnTo>
                <a:lnTo>
                  <a:pt x="8636" y="749960"/>
                </a:lnTo>
                <a:lnTo>
                  <a:pt x="0" y="739127"/>
                </a:lnTo>
                <a:lnTo>
                  <a:pt x="0" y="602678"/>
                </a:lnTo>
                <a:lnTo>
                  <a:pt x="11112" y="591566"/>
                </a:lnTo>
                <a:lnTo>
                  <a:pt x="144297" y="591566"/>
                </a:lnTo>
                <a:lnTo>
                  <a:pt x="155409" y="602678"/>
                </a:lnTo>
                <a:lnTo>
                  <a:pt x="22225" y="602678"/>
                </a:lnTo>
                <a:lnTo>
                  <a:pt x="11112" y="613791"/>
                </a:lnTo>
                <a:lnTo>
                  <a:pt x="22225" y="613791"/>
                </a:lnTo>
                <a:lnTo>
                  <a:pt x="22225" y="728014"/>
                </a:lnTo>
                <a:lnTo>
                  <a:pt x="11112" y="728014"/>
                </a:lnTo>
                <a:lnTo>
                  <a:pt x="22225" y="739127"/>
                </a:lnTo>
                <a:lnTo>
                  <a:pt x="155409" y="739127"/>
                </a:lnTo>
                <a:lnTo>
                  <a:pt x="155130" y="741603"/>
                </a:lnTo>
                <a:lnTo>
                  <a:pt x="146761" y="749960"/>
                </a:lnTo>
                <a:lnTo>
                  <a:pt x="144297" y="750239"/>
                </a:lnTo>
                <a:close/>
              </a:path>
              <a:path w="159385" h="750570">
                <a:moveTo>
                  <a:pt x="22225" y="613791"/>
                </a:moveTo>
                <a:lnTo>
                  <a:pt x="11112" y="613791"/>
                </a:lnTo>
                <a:lnTo>
                  <a:pt x="22225" y="602678"/>
                </a:lnTo>
                <a:lnTo>
                  <a:pt x="22225" y="613791"/>
                </a:lnTo>
                <a:close/>
              </a:path>
              <a:path w="159385" h="750570">
                <a:moveTo>
                  <a:pt x="133184" y="613791"/>
                </a:moveTo>
                <a:lnTo>
                  <a:pt x="22225" y="613791"/>
                </a:lnTo>
                <a:lnTo>
                  <a:pt x="22225" y="602678"/>
                </a:lnTo>
                <a:lnTo>
                  <a:pt x="133184" y="602678"/>
                </a:lnTo>
                <a:lnTo>
                  <a:pt x="133184" y="613791"/>
                </a:lnTo>
                <a:close/>
              </a:path>
              <a:path w="159385" h="750570">
                <a:moveTo>
                  <a:pt x="133184" y="739127"/>
                </a:moveTo>
                <a:lnTo>
                  <a:pt x="133184" y="602678"/>
                </a:lnTo>
                <a:lnTo>
                  <a:pt x="144297" y="613791"/>
                </a:lnTo>
                <a:lnTo>
                  <a:pt x="155409" y="613791"/>
                </a:lnTo>
                <a:lnTo>
                  <a:pt x="155409" y="728014"/>
                </a:lnTo>
                <a:lnTo>
                  <a:pt x="144297" y="728014"/>
                </a:lnTo>
                <a:lnTo>
                  <a:pt x="133184" y="739127"/>
                </a:lnTo>
                <a:close/>
              </a:path>
              <a:path w="159385" h="750570">
                <a:moveTo>
                  <a:pt x="155409" y="613791"/>
                </a:moveTo>
                <a:lnTo>
                  <a:pt x="144297" y="613791"/>
                </a:lnTo>
                <a:lnTo>
                  <a:pt x="133184" y="602678"/>
                </a:lnTo>
                <a:lnTo>
                  <a:pt x="155409" y="602678"/>
                </a:lnTo>
                <a:lnTo>
                  <a:pt x="155409" y="613791"/>
                </a:lnTo>
                <a:close/>
              </a:path>
              <a:path w="159385" h="750570">
                <a:moveTo>
                  <a:pt x="22225" y="739127"/>
                </a:moveTo>
                <a:lnTo>
                  <a:pt x="11112" y="728014"/>
                </a:lnTo>
                <a:lnTo>
                  <a:pt x="22225" y="728014"/>
                </a:lnTo>
                <a:lnTo>
                  <a:pt x="22225" y="739127"/>
                </a:lnTo>
                <a:close/>
              </a:path>
              <a:path w="159385" h="750570">
                <a:moveTo>
                  <a:pt x="133184" y="739127"/>
                </a:moveTo>
                <a:lnTo>
                  <a:pt x="22225" y="739127"/>
                </a:lnTo>
                <a:lnTo>
                  <a:pt x="22225" y="728014"/>
                </a:lnTo>
                <a:lnTo>
                  <a:pt x="133184" y="728014"/>
                </a:lnTo>
                <a:lnTo>
                  <a:pt x="133184" y="739127"/>
                </a:lnTo>
                <a:close/>
              </a:path>
              <a:path w="159385" h="750570">
                <a:moveTo>
                  <a:pt x="155409" y="739127"/>
                </a:moveTo>
                <a:lnTo>
                  <a:pt x="133184" y="739127"/>
                </a:lnTo>
                <a:lnTo>
                  <a:pt x="144297" y="728014"/>
                </a:lnTo>
                <a:lnTo>
                  <a:pt x="155409" y="728014"/>
                </a:lnTo>
                <a:lnTo>
                  <a:pt x="155409" y="73912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5135" y="5337104"/>
            <a:ext cx="1132584" cy="1513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52475"/>
            <a:ext cx="9144000" cy="19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4717" y="63957"/>
            <a:ext cx="939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000000"/>
                </a:solidFill>
                <a:latin typeface="微软雅黑"/>
                <a:cs typeface="微软雅黑"/>
              </a:rPr>
              <a:t>目录</a:t>
            </a:r>
          </a:p>
        </p:txBody>
      </p:sp>
      <p:sp>
        <p:nvSpPr>
          <p:cNvPr id="5" name="object 5"/>
          <p:cNvSpPr/>
          <p:nvPr/>
        </p:nvSpPr>
        <p:spPr>
          <a:xfrm>
            <a:off x="895228" y="2753974"/>
            <a:ext cx="764965" cy="603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72273" y="2794838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二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0323" y="2756916"/>
            <a:ext cx="5354320" cy="57658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49530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390"/>
              </a:spcBef>
            </a:pPr>
            <a:r>
              <a:rPr dirty="0" sz="2800" b="1">
                <a:solidFill>
                  <a:srgbClr val="FFFFFF"/>
                </a:solidFill>
                <a:latin typeface="微软雅黑"/>
                <a:cs typeface="微软雅黑"/>
              </a:rPr>
              <a:t>招兵买马，摸爬滚</a:t>
            </a: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打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5215" y="1325421"/>
            <a:ext cx="764965" cy="598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72261" y="1362125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0323" y="1318260"/>
            <a:ext cx="5354320" cy="57658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49530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390"/>
              </a:spcBef>
            </a:pPr>
            <a:r>
              <a:rPr dirty="0" sz="2800" b="1">
                <a:solidFill>
                  <a:srgbClr val="FFFFFF"/>
                </a:solidFill>
                <a:latin typeface="微软雅黑"/>
                <a:cs typeface="微软雅黑"/>
              </a:rPr>
              <a:t>万事开头</a:t>
            </a: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5228" y="4253431"/>
            <a:ext cx="764965" cy="6030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72273" y="4290136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三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9129" y="6185961"/>
            <a:ext cx="155575" cy="260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 sz="1400">
                <a:latin typeface="微软雅黑"/>
                <a:cs typeface="微软雅黑"/>
              </a:rPr>
              <a:t>1</a:t>
            </a:fld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0323" y="4251959"/>
            <a:ext cx="5354320" cy="57658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50165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395"/>
              </a:spcBef>
            </a:pPr>
            <a:r>
              <a:rPr dirty="0" sz="2800" b="1">
                <a:solidFill>
                  <a:srgbClr val="FFFFFF"/>
                </a:solidFill>
                <a:latin typeface="微软雅黑"/>
                <a:cs typeface="微软雅黑"/>
              </a:rPr>
              <a:t>渐入佳境，迭代优</a:t>
            </a: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化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5129" y="5334369"/>
            <a:ext cx="1138870" cy="1523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245" y="269405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00"/>
                </a:solidFill>
              </a:rPr>
              <a:t>平台建设背</a:t>
            </a:r>
            <a:r>
              <a:rPr dirty="0" sz="3200" spc="5">
                <a:solidFill>
                  <a:srgbClr val="000000"/>
                </a:solidFill>
              </a:rPr>
              <a:t>景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264642" y="1028560"/>
            <a:ext cx="8615045" cy="3903979"/>
          </a:xfrm>
          <a:custGeom>
            <a:avLst/>
            <a:gdLst/>
            <a:ahLst/>
            <a:cxnLst/>
            <a:rect l="l" t="t" r="r" b="b"/>
            <a:pathLst>
              <a:path w="8615045" h="3903979">
                <a:moveTo>
                  <a:pt x="8609952" y="3903675"/>
                </a:moveTo>
                <a:lnTo>
                  <a:pt x="4762" y="3903675"/>
                </a:lnTo>
                <a:lnTo>
                  <a:pt x="3289" y="3903433"/>
                </a:lnTo>
                <a:lnTo>
                  <a:pt x="1968" y="3902760"/>
                </a:lnTo>
                <a:lnTo>
                  <a:pt x="914" y="3901706"/>
                </a:lnTo>
                <a:lnTo>
                  <a:pt x="228" y="3900373"/>
                </a:lnTo>
                <a:lnTo>
                  <a:pt x="0" y="3898912"/>
                </a:lnTo>
                <a:lnTo>
                  <a:pt x="0" y="4762"/>
                </a:lnTo>
                <a:lnTo>
                  <a:pt x="4762" y="0"/>
                </a:lnTo>
                <a:lnTo>
                  <a:pt x="8609952" y="0"/>
                </a:lnTo>
                <a:lnTo>
                  <a:pt x="8614714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894150"/>
                </a:lnTo>
                <a:lnTo>
                  <a:pt x="4762" y="3894150"/>
                </a:lnTo>
                <a:lnTo>
                  <a:pt x="9525" y="3898912"/>
                </a:lnTo>
                <a:lnTo>
                  <a:pt x="8614714" y="3898912"/>
                </a:lnTo>
                <a:lnTo>
                  <a:pt x="8614486" y="3900373"/>
                </a:lnTo>
                <a:lnTo>
                  <a:pt x="8613800" y="3901706"/>
                </a:lnTo>
                <a:lnTo>
                  <a:pt x="8612746" y="3902760"/>
                </a:lnTo>
                <a:lnTo>
                  <a:pt x="8611425" y="3903433"/>
                </a:lnTo>
                <a:lnTo>
                  <a:pt x="8609952" y="3903675"/>
                </a:lnTo>
                <a:close/>
              </a:path>
              <a:path w="8615045" h="3903979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8615045" h="3903979">
                <a:moveTo>
                  <a:pt x="8605189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8605189" y="4762"/>
                </a:lnTo>
                <a:lnTo>
                  <a:pt x="8605189" y="9524"/>
                </a:lnTo>
                <a:close/>
              </a:path>
              <a:path w="8615045" h="3903979">
                <a:moveTo>
                  <a:pt x="8605189" y="3898912"/>
                </a:moveTo>
                <a:lnTo>
                  <a:pt x="8605189" y="4762"/>
                </a:lnTo>
                <a:lnTo>
                  <a:pt x="8609952" y="9524"/>
                </a:lnTo>
                <a:lnTo>
                  <a:pt x="8614714" y="9524"/>
                </a:lnTo>
                <a:lnTo>
                  <a:pt x="8614714" y="3894150"/>
                </a:lnTo>
                <a:lnTo>
                  <a:pt x="8609952" y="3894150"/>
                </a:lnTo>
                <a:lnTo>
                  <a:pt x="8605189" y="3898912"/>
                </a:lnTo>
                <a:close/>
              </a:path>
              <a:path w="8615045" h="3903979">
                <a:moveTo>
                  <a:pt x="8614714" y="9524"/>
                </a:moveTo>
                <a:lnTo>
                  <a:pt x="8609952" y="9524"/>
                </a:lnTo>
                <a:lnTo>
                  <a:pt x="8605189" y="4762"/>
                </a:lnTo>
                <a:lnTo>
                  <a:pt x="8614714" y="4762"/>
                </a:lnTo>
                <a:lnTo>
                  <a:pt x="8614714" y="9524"/>
                </a:lnTo>
                <a:close/>
              </a:path>
              <a:path w="8615045" h="3903979">
                <a:moveTo>
                  <a:pt x="9525" y="3898912"/>
                </a:moveTo>
                <a:lnTo>
                  <a:pt x="4762" y="3894150"/>
                </a:lnTo>
                <a:lnTo>
                  <a:pt x="9525" y="3894150"/>
                </a:lnTo>
                <a:lnTo>
                  <a:pt x="9525" y="3898912"/>
                </a:lnTo>
                <a:close/>
              </a:path>
              <a:path w="8615045" h="3903979">
                <a:moveTo>
                  <a:pt x="8605189" y="3898912"/>
                </a:moveTo>
                <a:lnTo>
                  <a:pt x="9525" y="3898912"/>
                </a:lnTo>
                <a:lnTo>
                  <a:pt x="9525" y="3894150"/>
                </a:lnTo>
                <a:lnTo>
                  <a:pt x="8605189" y="3894150"/>
                </a:lnTo>
                <a:lnTo>
                  <a:pt x="8605189" y="3898912"/>
                </a:lnTo>
                <a:close/>
              </a:path>
              <a:path w="8615045" h="3903979">
                <a:moveTo>
                  <a:pt x="8614714" y="3898912"/>
                </a:moveTo>
                <a:lnTo>
                  <a:pt x="8605189" y="3898912"/>
                </a:lnTo>
                <a:lnTo>
                  <a:pt x="8609952" y="3894150"/>
                </a:lnTo>
                <a:lnTo>
                  <a:pt x="8614714" y="3894150"/>
                </a:lnTo>
                <a:lnTo>
                  <a:pt x="8614714" y="3898912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8145" y="1021765"/>
            <a:ext cx="8305165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36195" indent="-457200">
              <a:lnSpc>
                <a:spcPct val="150000"/>
              </a:lnSpc>
              <a:spcBef>
                <a:spcPts val="100"/>
              </a:spcBef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dirty="0" sz="2800" spc="-5">
                <a:latin typeface="微软雅黑"/>
                <a:cs typeface="微软雅黑"/>
              </a:rPr>
              <a:t>5G</a:t>
            </a:r>
            <a:r>
              <a:rPr dirty="0" sz="2800">
                <a:latin typeface="微软雅黑"/>
                <a:cs typeface="微软雅黑"/>
              </a:rPr>
              <a:t>等技术的商用，促进了物联网在</a:t>
            </a:r>
            <a:r>
              <a:rPr dirty="0" sz="2800" spc="-5">
                <a:latin typeface="微软雅黑"/>
                <a:cs typeface="微软雅黑"/>
              </a:rPr>
              <a:t>3</a:t>
            </a:r>
            <a:r>
              <a:rPr dirty="0" sz="2800">
                <a:latin typeface="微软雅黑"/>
                <a:cs typeface="微软雅黑"/>
              </a:rPr>
              <a:t>大领域：智</a:t>
            </a:r>
            <a:r>
              <a:rPr dirty="0" sz="2800" spc="-5">
                <a:latin typeface="微软雅黑"/>
                <a:cs typeface="微软雅黑"/>
              </a:rPr>
              <a:t>慧 </a:t>
            </a:r>
            <a:r>
              <a:rPr dirty="0" sz="2800">
                <a:latin typeface="微软雅黑"/>
                <a:cs typeface="微软雅黑"/>
              </a:rPr>
              <a:t>城市、工业互联网、数字供应链的应用和发展</a:t>
            </a:r>
            <a:r>
              <a:rPr dirty="0" sz="2800" spc="-5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590"/>
              </a:spcBef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dirty="0" sz="2800">
                <a:latin typeface="黑体"/>
                <a:cs typeface="黑体"/>
              </a:rPr>
              <a:t>物联网不仅满足“物”能连接网络通信，还要承</a:t>
            </a:r>
            <a:r>
              <a:rPr dirty="0" sz="2800" spc="-5">
                <a:latin typeface="黑体"/>
                <a:cs typeface="黑体"/>
              </a:rPr>
              <a:t>载</a:t>
            </a:r>
            <a:endParaRPr sz="2800">
              <a:latin typeface="黑体"/>
              <a:cs typeface="黑体"/>
            </a:endParaRPr>
          </a:p>
          <a:p>
            <a:pPr marL="469900" marR="6350">
              <a:lnSpc>
                <a:spcPct val="147300"/>
              </a:lnSpc>
              <a:spcBef>
                <a:spcPts val="180"/>
              </a:spcBef>
            </a:pPr>
            <a:r>
              <a:rPr dirty="0" sz="2800">
                <a:latin typeface="黑体"/>
                <a:cs typeface="黑体"/>
              </a:rPr>
              <a:t>“物”与“物”的联动、行为管理、</a:t>
            </a:r>
            <a:r>
              <a:rPr dirty="0" sz="2800" spc="-5">
                <a:latin typeface="微软雅黑"/>
                <a:cs typeface="微软雅黑"/>
              </a:rPr>
              <a:t>AI</a:t>
            </a:r>
            <a:r>
              <a:rPr dirty="0" sz="2800">
                <a:latin typeface="黑体"/>
                <a:cs typeface="黑体"/>
              </a:rPr>
              <a:t>预测分析</a:t>
            </a:r>
            <a:r>
              <a:rPr dirty="0" sz="2800" spc="-5">
                <a:latin typeface="黑体"/>
                <a:cs typeface="黑体"/>
              </a:rPr>
              <a:t>等 </a:t>
            </a:r>
            <a:r>
              <a:rPr dirty="0" sz="2800">
                <a:latin typeface="黑体"/>
                <a:cs typeface="黑体"/>
              </a:rPr>
              <a:t>指导生产的服务</a:t>
            </a:r>
            <a:r>
              <a:rPr dirty="0" sz="2800" spc="-5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  <a:p>
            <a:pPr marL="469900" indent="-457200">
              <a:lnSpc>
                <a:spcPct val="100000"/>
              </a:lnSpc>
              <a:spcBef>
                <a:spcPts val="1770"/>
              </a:spcBef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dirty="0" sz="2800">
                <a:latin typeface="微软雅黑"/>
                <a:cs typeface="微软雅黑"/>
              </a:rPr>
              <a:t>迎来了自研设备管理平台的建设时机</a:t>
            </a:r>
            <a:r>
              <a:rPr dirty="0" sz="2800" spc="-5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392" y="5829060"/>
            <a:ext cx="952500" cy="815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37687" y="5940551"/>
            <a:ext cx="894588" cy="716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92340" y="5964935"/>
            <a:ext cx="829055" cy="758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48071" y="5925311"/>
            <a:ext cx="726948" cy="731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9129" y="6185961"/>
            <a:ext cx="155575" cy="260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 sz="1400">
                <a:latin typeface="微软雅黑"/>
                <a:cs typeface="微软雅黑"/>
              </a:rPr>
              <a:t>1</a:t>
            </a:fld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4529" y="6198661"/>
            <a:ext cx="104775" cy="2355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latin typeface="微软雅黑"/>
                <a:cs typeface="微软雅黑"/>
              </a:rPr>
              <a:t>5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245" y="269405"/>
            <a:ext cx="5715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00"/>
                </a:solidFill>
              </a:rPr>
              <a:t>难度：任务重、时间紧、资源</a:t>
            </a:r>
            <a:r>
              <a:rPr dirty="0" sz="3200" spc="5">
                <a:solidFill>
                  <a:srgbClr val="000000"/>
                </a:solidFill>
              </a:rPr>
              <a:t>少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70179" y="1130808"/>
            <a:ext cx="6412865" cy="159893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FF0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latin typeface="微软雅黑"/>
                <a:cs typeface="微软雅黑"/>
              </a:rPr>
              <a:t>任务：要做一个平台，年底上</a:t>
            </a:r>
            <a:r>
              <a:rPr dirty="0" sz="2800" spc="-5">
                <a:latin typeface="微软雅黑"/>
                <a:cs typeface="微软雅黑"/>
              </a:rPr>
              <a:t>线</a:t>
            </a:r>
            <a:endParaRPr sz="2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latin typeface="微软雅黑"/>
                <a:cs typeface="微软雅黑"/>
              </a:rPr>
              <a:t>人员：抽调</a:t>
            </a:r>
            <a:r>
              <a:rPr dirty="0" sz="2800" spc="-5">
                <a:latin typeface="微软雅黑"/>
                <a:cs typeface="微软雅黑"/>
              </a:rPr>
              <a:t>9</a:t>
            </a:r>
            <a:r>
              <a:rPr dirty="0" sz="2800">
                <a:latin typeface="微软雅黑"/>
                <a:cs typeface="微软雅黑"/>
              </a:rPr>
              <a:t>名主</a:t>
            </a:r>
            <a:r>
              <a:rPr dirty="0" sz="2800" spc="-5">
                <a:latin typeface="微软雅黑"/>
                <a:cs typeface="微软雅黑"/>
              </a:rPr>
              <a:t>力</a:t>
            </a:r>
            <a:endParaRPr sz="2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latin typeface="微软雅黑"/>
                <a:cs typeface="微软雅黑"/>
              </a:rPr>
              <a:t>资源：能借用的都行，额外要买的慎</a:t>
            </a:r>
            <a:r>
              <a:rPr dirty="0" sz="2800" spc="-5">
                <a:latin typeface="微软雅黑"/>
                <a:cs typeface="微软雅黑"/>
              </a:rPr>
              <a:t>重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921508"/>
            <a:ext cx="9144000" cy="393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4529" y="6198661"/>
            <a:ext cx="104775" cy="2355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latin typeface="微软雅黑"/>
                <a:cs typeface="微软雅黑"/>
              </a:rPr>
              <a:t>6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245" y="304330"/>
            <a:ext cx="7141209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00"/>
                </a:solidFill>
              </a:rPr>
              <a:t>对策：先做</a:t>
            </a:r>
            <a:r>
              <a:rPr dirty="0" sz="2800" spc="-5">
                <a:solidFill>
                  <a:srgbClr val="000000"/>
                </a:solidFill>
              </a:rPr>
              <a:t>De</a:t>
            </a:r>
            <a:r>
              <a:rPr dirty="0" sz="2800">
                <a:solidFill>
                  <a:srgbClr val="000000"/>
                </a:solidFill>
              </a:rPr>
              <a:t>m</a:t>
            </a:r>
            <a:r>
              <a:rPr dirty="0" sz="2800" spc="-5">
                <a:solidFill>
                  <a:srgbClr val="000000"/>
                </a:solidFill>
              </a:rPr>
              <a:t>o</a:t>
            </a:r>
            <a:r>
              <a:rPr dirty="0" sz="2800">
                <a:solidFill>
                  <a:srgbClr val="000000"/>
                </a:solidFill>
              </a:rPr>
              <a:t>，验证架构可行，完成立</a:t>
            </a:r>
            <a:r>
              <a:rPr dirty="0" sz="2800" spc="-5">
                <a:solidFill>
                  <a:srgbClr val="000000"/>
                </a:solidFill>
              </a:rPr>
              <a:t>项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91439" y="1165859"/>
            <a:ext cx="8961119" cy="5382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57312" y="2843212"/>
            <a:ext cx="874394" cy="234315"/>
          </a:xfrm>
          <a:custGeom>
            <a:avLst/>
            <a:gdLst/>
            <a:ahLst/>
            <a:cxnLst/>
            <a:rect l="l" t="t" r="r" b="b"/>
            <a:pathLst>
              <a:path w="874394" h="234314">
                <a:moveTo>
                  <a:pt x="14287" y="220027"/>
                </a:moveTo>
                <a:lnTo>
                  <a:pt x="0" y="220027"/>
                </a:lnTo>
                <a:lnTo>
                  <a:pt x="0" y="105727"/>
                </a:lnTo>
                <a:lnTo>
                  <a:pt x="28575" y="105727"/>
                </a:lnTo>
                <a:lnTo>
                  <a:pt x="28575" y="205739"/>
                </a:lnTo>
                <a:lnTo>
                  <a:pt x="14287" y="205739"/>
                </a:lnTo>
                <a:lnTo>
                  <a:pt x="14287" y="220027"/>
                </a:lnTo>
                <a:close/>
              </a:path>
              <a:path w="874394" h="234314">
                <a:moveTo>
                  <a:pt x="117157" y="234314"/>
                </a:moveTo>
                <a:lnTo>
                  <a:pt x="14287" y="234314"/>
                </a:lnTo>
                <a:lnTo>
                  <a:pt x="14287" y="205739"/>
                </a:lnTo>
                <a:lnTo>
                  <a:pt x="28575" y="205739"/>
                </a:lnTo>
                <a:lnTo>
                  <a:pt x="28575" y="220027"/>
                </a:lnTo>
                <a:lnTo>
                  <a:pt x="117157" y="220027"/>
                </a:lnTo>
                <a:lnTo>
                  <a:pt x="117157" y="234314"/>
                </a:lnTo>
                <a:close/>
              </a:path>
              <a:path w="874394" h="234314">
                <a:moveTo>
                  <a:pt x="117157" y="220027"/>
                </a:moveTo>
                <a:lnTo>
                  <a:pt x="28575" y="220027"/>
                </a:lnTo>
                <a:lnTo>
                  <a:pt x="28575" y="205739"/>
                </a:lnTo>
                <a:lnTo>
                  <a:pt x="117157" y="205739"/>
                </a:lnTo>
                <a:lnTo>
                  <a:pt x="117157" y="220027"/>
                </a:lnTo>
                <a:close/>
              </a:path>
              <a:path w="874394" h="234314">
                <a:moveTo>
                  <a:pt x="22860" y="20002"/>
                </a:moveTo>
                <a:lnTo>
                  <a:pt x="0" y="20002"/>
                </a:lnTo>
                <a:lnTo>
                  <a:pt x="0" y="14287"/>
                </a:lnTo>
                <a:lnTo>
                  <a:pt x="14287" y="0"/>
                </a:lnTo>
                <a:lnTo>
                  <a:pt x="122872" y="0"/>
                </a:lnTo>
                <a:lnTo>
                  <a:pt x="122872" y="14287"/>
                </a:lnTo>
                <a:lnTo>
                  <a:pt x="28575" y="14287"/>
                </a:lnTo>
                <a:lnTo>
                  <a:pt x="22860" y="20002"/>
                </a:lnTo>
                <a:close/>
              </a:path>
              <a:path w="874394" h="23431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874394" h="234314">
                <a:moveTo>
                  <a:pt x="12287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22872" y="14287"/>
                </a:lnTo>
                <a:lnTo>
                  <a:pt x="122872" y="28575"/>
                </a:lnTo>
                <a:close/>
              </a:path>
              <a:path w="874394" h="234314">
                <a:moveTo>
                  <a:pt x="322897" y="28575"/>
                </a:moveTo>
                <a:lnTo>
                  <a:pt x="208597" y="28575"/>
                </a:lnTo>
                <a:lnTo>
                  <a:pt x="208597" y="0"/>
                </a:lnTo>
                <a:lnTo>
                  <a:pt x="322897" y="0"/>
                </a:lnTo>
                <a:lnTo>
                  <a:pt x="322897" y="28575"/>
                </a:lnTo>
                <a:close/>
              </a:path>
              <a:path w="874394" h="234314">
                <a:moveTo>
                  <a:pt x="522922" y="28575"/>
                </a:moveTo>
                <a:lnTo>
                  <a:pt x="408622" y="28575"/>
                </a:lnTo>
                <a:lnTo>
                  <a:pt x="408622" y="0"/>
                </a:lnTo>
                <a:lnTo>
                  <a:pt x="522922" y="0"/>
                </a:lnTo>
                <a:lnTo>
                  <a:pt x="522922" y="28575"/>
                </a:lnTo>
                <a:close/>
              </a:path>
              <a:path w="874394" h="234314">
                <a:moveTo>
                  <a:pt x="722947" y="28575"/>
                </a:moveTo>
                <a:lnTo>
                  <a:pt x="608647" y="28575"/>
                </a:lnTo>
                <a:lnTo>
                  <a:pt x="608647" y="0"/>
                </a:lnTo>
                <a:lnTo>
                  <a:pt x="722947" y="0"/>
                </a:lnTo>
                <a:lnTo>
                  <a:pt x="722947" y="28575"/>
                </a:lnTo>
                <a:close/>
              </a:path>
              <a:path w="874394" h="234314">
                <a:moveTo>
                  <a:pt x="845819" y="28575"/>
                </a:moveTo>
                <a:lnTo>
                  <a:pt x="808672" y="28575"/>
                </a:lnTo>
                <a:lnTo>
                  <a:pt x="808672" y="0"/>
                </a:lnTo>
                <a:lnTo>
                  <a:pt x="860107" y="0"/>
                </a:lnTo>
                <a:lnTo>
                  <a:pt x="862888" y="279"/>
                </a:lnTo>
                <a:lnTo>
                  <a:pt x="874394" y="14287"/>
                </a:lnTo>
                <a:lnTo>
                  <a:pt x="845819" y="14287"/>
                </a:lnTo>
                <a:lnTo>
                  <a:pt x="845819" y="28575"/>
                </a:lnTo>
                <a:close/>
              </a:path>
              <a:path w="874394" h="234314">
                <a:moveTo>
                  <a:pt x="874394" y="77152"/>
                </a:moveTo>
                <a:lnTo>
                  <a:pt x="845819" y="77152"/>
                </a:lnTo>
                <a:lnTo>
                  <a:pt x="845819" y="14287"/>
                </a:lnTo>
                <a:lnTo>
                  <a:pt x="860107" y="28575"/>
                </a:lnTo>
                <a:lnTo>
                  <a:pt x="874394" y="28575"/>
                </a:lnTo>
                <a:lnTo>
                  <a:pt x="874394" y="77152"/>
                </a:lnTo>
                <a:close/>
              </a:path>
              <a:path w="874394" h="234314">
                <a:moveTo>
                  <a:pt x="874394" y="28575"/>
                </a:moveTo>
                <a:lnTo>
                  <a:pt x="860107" y="28575"/>
                </a:lnTo>
                <a:lnTo>
                  <a:pt x="845819" y="14287"/>
                </a:lnTo>
                <a:lnTo>
                  <a:pt x="874394" y="14287"/>
                </a:lnTo>
                <a:lnTo>
                  <a:pt x="874394" y="28575"/>
                </a:lnTo>
                <a:close/>
              </a:path>
              <a:path w="874394" h="234314">
                <a:moveTo>
                  <a:pt x="845819" y="220027"/>
                </a:moveTo>
                <a:lnTo>
                  <a:pt x="845819" y="162877"/>
                </a:lnTo>
                <a:lnTo>
                  <a:pt x="874394" y="162877"/>
                </a:lnTo>
                <a:lnTo>
                  <a:pt x="874394" y="205739"/>
                </a:lnTo>
                <a:lnTo>
                  <a:pt x="860107" y="205739"/>
                </a:lnTo>
                <a:lnTo>
                  <a:pt x="845819" y="220027"/>
                </a:lnTo>
                <a:close/>
              </a:path>
              <a:path w="874394" h="234314">
                <a:moveTo>
                  <a:pt x="860107" y="234314"/>
                </a:moveTo>
                <a:lnTo>
                  <a:pt x="802957" y="234314"/>
                </a:lnTo>
                <a:lnTo>
                  <a:pt x="802957" y="205739"/>
                </a:lnTo>
                <a:lnTo>
                  <a:pt x="845819" y="205739"/>
                </a:lnTo>
                <a:lnTo>
                  <a:pt x="845819" y="220027"/>
                </a:lnTo>
                <a:lnTo>
                  <a:pt x="874394" y="220027"/>
                </a:lnTo>
                <a:lnTo>
                  <a:pt x="862888" y="234035"/>
                </a:lnTo>
                <a:lnTo>
                  <a:pt x="860107" y="234314"/>
                </a:lnTo>
                <a:close/>
              </a:path>
              <a:path w="874394" h="234314">
                <a:moveTo>
                  <a:pt x="874394" y="220027"/>
                </a:moveTo>
                <a:lnTo>
                  <a:pt x="845819" y="220027"/>
                </a:lnTo>
                <a:lnTo>
                  <a:pt x="860107" y="205739"/>
                </a:lnTo>
                <a:lnTo>
                  <a:pt x="874394" y="205739"/>
                </a:lnTo>
                <a:lnTo>
                  <a:pt x="874394" y="220027"/>
                </a:lnTo>
                <a:close/>
              </a:path>
              <a:path w="874394" h="234314">
                <a:moveTo>
                  <a:pt x="717232" y="234314"/>
                </a:moveTo>
                <a:lnTo>
                  <a:pt x="602932" y="234314"/>
                </a:lnTo>
                <a:lnTo>
                  <a:pt x="602932" y="205739"/>
                </a:lnTo>
                <a:lnTo>
                  <a:pt x="717232" y="205739"/>
                </a:lnTo>
                <a:lnTo>
                  <a:pt x="717232" y="234314"/>
                </a:lnTo>
                <a:close/>
              </a:path>
              <a:path w="874394" h="234314">
                <a:moveTo>
                  <a:pt x="517207" y="234314"/>
                </a:moveTo>
                <a:lnTo>
                  <a:pt x="402907" y="234314"/>
                </a:lnTo>
                <a:lnTo>
                  <a:pt x="402907" y="205739"/>
                </a:lnTo>
                <a:lnTo>
                  <a:pt x="517207" y="205739"/>
                </a:lnTo>
                <a:lnTo>
                  <a:pt x="517207" y="234314"/>
                </a:lnTo>
                <a:close/>
              </a:path>
              <a:path w="874394" h="234314">
                <a:moveTo>
                  <a:pt x="317182" y="234314"/>
                </a:moveTo>
                <a:lnTo>
                  <a:pt x="202882" y="234314"/>
                </a:lnTo>
                <a:lnTo>
                  <a:pt x="202882" y="205739"/>
                </a:lnTo>
                <a:lnTo>
                  <a:pt x="317182" y="205739"/>
                </a:lnTo>
                <a:lnTo>
                  <a:pt x="317182" y="2343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992" y="2001202"/>
            <a:ext cx="874394" cy="234315"/>
          </a:xfrm>
          <a:custGeom>
            <a:avLst/>
            <a:gdLst/>
            <a:ahLst/>
            <a:cxnLst/>
            <a:rect l="l" t="t" r="r" b="b"/>
            <a:pathLst>
              <a:path w="874394" h="234314">
                <a:moveTo>
                  <a:pt x="14287" y="220027"/>
                </a:moveTo>
                <a:lnTo>
                  <a:pt x="0" y="220027"/>
                </a:lnTo>
                <a:lnTo>
                  <a:pt x="0" y="105727"/>
                </a:lnTo>
                <a:lnTo>
                  <a:pt x="28575" y="105727"/>
                </a:lnTo>
                <a:lnTo>
                  <a:pt x="28575" y="205740"/>
                </a:lnTo>
                <a:lnTo>
                  <a:pt x="14287" y="205740"/>
                </a:lnTo>
                <a:lnTo>
                  <a:pt x="14287" y="220027"/>
                </a:lnTo>
                <a:close/>
              </a:path>
              <a:path w="874394" h="234314">
                <a:moveTo>
                  <a:pt x="117157" y="234315"/>
                </a:moveTo>
                <a:lnTo>
                  <a:pt x="14287" y="234315"/>
                </a:lnTo>
                <a:lnTo>
                  <a:pt x="14287" y="205740"/>
                </a:lnTo>
                <a:lnTo>
                  <a:pt x="28575" y="205740"/>
                </a:lnTo>
                <a:lnTo>
                  <a:pt x="28575" y="220027"/>
                </a:lnTo>
                <a:lnTo>
                  <a:pt x="117157" y="220027"/>
                </a:lnTo>
                <a:lnTo>
                  <a:pt x="117157" y="234315"/>
                </a:lnTo>
                <a:close/>
              </a:path>
              <a:path w="874394" h="234314">
                <a:moveTo>
                  <a:pt x="117157" y="220027"/>
                </a:moveTo>
                <a:lnTo>
                  <a:pt x="28575" y="220027"/>
                </a:lnTo>
                <a:lnTo>
                  <a:pt x="28575" y="205740"/>
                </a:lnTo>
                <a:lnTo>
                  <a:pt x="117157" y="205740"/>
                </a:lnTo>
                <a:lnTo>
                  <a:pt x="117157" y="220027"/>
                </a:lnTo>
                <a:close/>
              </a:path>
              <a:path w="874394" h="234314">
                <a:moveTo>
                  <a:pt x="22859" y="20002"/>
                </a:moveTo>
                <a:lnTo>
                  <a:pt x="0" y="20002"/>
                </a:lnTo>
                <a:lnTo>
                  <a:pt x="0" y="14287"/>
                </a:lnTo>
                <a:lnTo>
                  <a:pt x="14287" y="0"/>
                </a:lnTo>
                <a:lnTo>
                  <a:pt x="122872" y="0"/>
                </a:lnTo>
                <a:lnTo>
                  <a:pt x="122872" y="14287"/>
                </a:lnTo>
                <a:lnTo>
                  <a:pt x="28575" y="14287"/>
                </a:lnTo>
                <a:lnTo>
                  <a:pt x="22859" y="20002"/>
                </a:lnTo>
                <a:close/>
              </a:path>
              <a:path w="874394" h="23431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874394" h="234314">
                <a:moveTo>
                  <a:pt x="12287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22872" y="14287"/>
                </a:lnTo>
                <a:lnTo>
                  <a:pt x="122872" y="28575"/>
                </a:lnTo>
                <a:close/>
              </a:path>
              <a:path w="874394" h="234314">
                <a:moveTo>
                  <a:pt x="322897" y="28575"/>
                </a:moveTo>
                <a:lnTo>
                  <a:pt x="208597" y="28575"/>
                </a:lnTo>
                <a:lnTo>
                  <a:pt x="208597" y="0"/>
                </a:lnTo>
                <a:lnTo>
                  <a:pt x="322897" y="0"/>
                </a:lnTo>
                <a:lnTo>
                  <a:pt x="322897" y="28575"/>
                </a:lnTo>
                <a:close/>
              </a:path>
              <a:path w="874394" h="234314">
                <a:moveTo>
                  <a:pt x="522922" y="28575"/>
                </a:moveTo>
                <a:lnTo>
                  <a:pt x="408622" y="28575"/>
                </a:lnTo>
                <a:lnTo>
                  <a:pt x="408622" y="0"/>
                </a:lnTo>
                <a:lnTo>
                  <a:pt x="522922" y="0"/>
                </a:lnTo>
                <a:lnTo>
                  <a:pt x="522922" y="28575"/>
                </a:lnTo>
                <a:close/>
              </a:path>
              <a:path w="874394" h="234314">
                <a:moveTo>
                  <a:pt x="722947" y="28575"/>
                </a:moveTo>
                <a:lnTo>
                  <a:pt x="608647" y="28575"/>
                </a:lnTo>
                <a:lnTo>
                  <a:pt x="608647" y="0"/>
                </a:lnTo>
                <a:lnTo>
                  <a:pt x="722947" y="0"/>
                </a:lnTo>
                <a:lnTo>
                  <a:pt x="722947" y="28575"/>
                </a:lnTo>
                <a:close/>
              </a:path>
              <a:path w="874394" h="234314">
                <a:moveTo>
                  <a:pt x="845819" y="28575"/>
                </a:moveTo>
                <a:lnTo>
                  <a:pt x="808672" y="28575"/>
                </a:lnTo>
                <a:lnTo>
                  <a:pt x="808672" y="0"/>
                </a:lnTo>
                <a:lnTo>
                  <a:pt x="860107" y="0"/>
                </a:lnTo>
                <a:lnTo>
                  <a:pt x="862888" y="279"/>
                </a:lnTo>
                <a:lnTo>
                  <a:pt x="874394" y="14287"/>
                </a:lnTo>
                <a:lnTo>
                  <a:pt x="845819" y="14287"/>
                </a:lnTo>
                <a:lnTo>
                  <a:pt x="845819" y="28575"/>
                </a:lnTo>
                <a:close/>
              </a:path>
              <a:path w="874394" h="234314">
                <a:moveTo>
                  <a:pt x="874394" y="77152"/>
                </a:moveTo>
                <a:lnTo>
                  <a:pt x="845819" y="77152"/>
                </a:lnTo>
                <a:lnTo>
                  <a:pt x="845819" y="14287"/>
                </a:lnTo>
                <a:lnTo>
                  <a:pt x="860107" y="28575"/>
                </a:lnTo>
                <a:lnTo>
                  <a:pt x="874394" y="28575"/>
                </a:lnTo>
                <a:lnTo>
                  <a:pt x="874394" y="77152"/>
                </a:lnTo>
                <a:close/>
              </a:path>
              <a:path w="874394" h="234314">
                <a:moveTo>
                  <a:pt x="874394" y="28575"/>
                </a:moveTo>
                <a:lnTo>
                  <a:pt x="860107" y="28575"/>
                </a:lnTo>
                <a:lnTo>
                  <a:pt x="845819" y="14287"/>
                </a:lnTo>
                <a:lnTo>
                  <a:pt x="874394" y="14287"/>
                </a:lnTo>
                <a:lnTo>
                  <a:pt x="874394" y="28575"/>
                </a:lnTo>
                <a:close/>
              </a:path>
              <a:path w="874394" h="234314">
                <a:moveTo>
                  <a:pt x="845819" y="220027"/>
                </a:moveTo>
                <a:lnTo>
                  <a:pt x="845819" y="162877"/>
                </a:lnTo>
                <a:lnTo>
                  <a:pt x="874394" y="162877"/>
                </a:lnTo>
                <a:lnTo>
                  <a:pt x="874394" y="205740"/>
                </a:lnTo>
                <a:lnTo>
                  <a:pt x="860107" y="205740"/>
                </a:lnTo>
                <a:lnTo>
                  <a:pt x="845819" y="220027"/>
                </a:lnTo>
                <a:close/>
              </a:path>
              <a:path w="874394" h="234314">
                <a:moveTo>
                  <a:pt x="860107" y="234315"/>
                </a:moveTo>
                <a:lnTo>
                  <a:pt x="802957" y="234315"/>
                </a:lnTo>
                <a:lnTo>
                  <a:pt x="802957" y="205740"/>
                </a:lnTo>
                <a:lnTo>
                  <a:pt x="845819" y="205740"/>
                </a:lnTo>
                <a:lnTo>
                  <a:pt x="845819" y="220027"/>
                </a:lnTo>
                <a:lnTo>
                  <a:pt x="874394" y="220027"/>
                </a:lnTo>
                <a:lnTo>
                  <a:pt x="862888" y="234035"/>
                </a:lnTo>
                <a:lnTo>
                  <a:pt x="860107" y="234315"/>
                </a:lnTo>
                <a:close/>
              </a:path>
              <a:path w="874394" h="234314">
                <a:moveTo>
                  <a:pt x="874394" y="220027"/>
                </a:moveTo>
                <a:lnTo>
                  <a:pt x="845819" y="220027"/>
                </a:lnTo>
                <a:lnTo>
                  <a:pt x="860107" y="205740"/>
                </a:lnTo>
                <a:lnTo>
                  <a:pt x="874394" y="205740"/>
                </a:lnTo>
                <a:lnTo>
                  <a:pt x="874394" y="220027"/>
                </a:lnTo>
                <a:close/>
              </a:path>
              <a:path w="874394" h="234314">
                <a:moveTo>
                  <a:pt x="717232" y="234315"/>
                </a:moveTo>
                <a:lnTo>
                  <a:pt x="602932" y="234315"/>
                </a:lnTo>
                <a:lnTo>
                  <a:pt x="602932" y="205740"/>
                </a:lnTo>
                <a:lnTo>
                  <a:pt x="717232" y="205740"/>
                </a:lnTo>
                <a:lnTo>
                  <a:pt x="717232" y="234315"/>
                </a:lnTo>
                <a:close/>
              </a:path>
              <a:path w="874394" h="234314">
                <a:moveTo>
                  <a:pt x="517207" y="234315"/>
                </a:moveTo>
                <a:lnTo>
                  <a:pt x="402907" y="234315"/>
                </a:lnTo>
                <a:lnTo>
                  <a:pt x="402907" y="205740"/>
                </a:lnTo>
                <a:lnTo>
                  <a:pt x="517207" y="205740"/>
                </a:lnTo>
                <a:lnTo>
                  <a:pt x="517207" y="234315"/>
                </a:lnTo>
                <a:close/>
              </a:path>
              <a:path w="874394" h="234314">
                <a:moveTo>
                  <a:pt x="317182" y="234315"/>
                </a:moveTo>
                <a:lnTo>
                  <a:pt x="202882" y="234315"/>
                </a:lnTo>
                <a:lnTo>
                  <a:pt x="202882" y="205740"/>
                </a:lnTo>
                <a:lnTo>
                  <a:pt x="317182" y="205740"/>
                </a:lnTo>
                <a:lnTo>
                  <a:pt x="317182" y="2343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40278" y="2614612"/>
            <a:ext cx="783590" cy="234315"/>
          </a:xfrm>
          <a:custGeom>
            <a:avLst/>
            <a:gdLst/>
            <a:ahLst/>
            <a:cxnLst/>
            <a:rect l="l" t="t" r="r" b="b"/>
            <a:pathLst>
              <a:path w="783589" h="234314">
                <a:moveTo>
                  <a:pt x="20231" y="220027"/>
                </a:moveTo>
                <a:lnTo>
                  <a:pt x="0" y="220027"/>
                </a:lnTo>
                <a:lnTo>
                  <a:pt x="0" y="105727"/>
                </a:lnTo>
                <a:lnTo>
                  <a:pt x="28575" y="105727"/>
                </a:lnTo>
                <a:lnTo>
                  <a:pt x="28575" y="205739"/>
                </a:lnTo>
                <a:lnTo>
                  <a:pt x="20231" y="205739"/>
                </a:lnTo>
                <a:lnTo>
                  <a:pt x="20231" y="220027"/>
                </a:lnTo>
                <a:close/>
              </a:path>
              <a:path w="783589" h="234314">
                <a:moveTo>
                  <a:pt x="134531" y="234314"/>
                </a:moveTo>
                <a:lnTo>
                  <a:pt x="20231" y="234314"/>
                </a:lnTo>
                <a:lnTo>
                  <a:pt x="20231" y="205739"/>
                </a:lnTo>
                <a:lnTo>
                  <a:pt x="28575" y="205739"/>
                </a:lnTo>
                <a:lnTo>
                  <a:pt x="28575" y="220027"/>
                </a:lnTo>
                <a:lnTo>
                  <a:pt x="134531" y="220027"/>
                </a:lnTo>
                <a:lnTo>
                  <a:pt x="134531" y="234314"/>
                </a:lnTo>
                <a:close/>
              </a:path>
              <a:path w="783589" h="234314">
                <a:moveTo>
                  <a:pt x="134531" y="220027"/>
                </a:moveTo>
                <a:lnTo>
                  <a:pt x="28575" y="220027"/>
                </a:lnTo>
                <a:lnTo>
                  <a:pt x="28575" y="205739"/>
                </a:lnTo>
                <a:lnTo>
                  <a:pt x="134531" y="205739"/>
                </a:lnTo>
                <a:lnTo>
                  <a:pt x="134531" y="220027"/>
                </a:lnTo>
                <a:close/>
              </a:path>
              <a:path w="783589" h="234314">
                <a:moveTo>
                  <a:pt x="22860" y="20002"/>
                </a:moveTo>
                <a:lnTo>
                  <a:pt x="0" y="20002"/>
                </a:lnTo>
                <a:lnTo>
                  <a:pt x="0" y="14287"/>
                </a:lnTo>
                <a:lnTo>
                  <a:pt x="14287" y="0"/>
                </a:lnTo>
                <a:lnTo>
                  <a:pt x="122872" y="0"/>
                </a:lnTo>
                <a:lnTo>
                  <a:pt x="122872" y="14287"/>
                </a:lnTo>
                <a:lnTo>
                  <a:pt x="28575" y="14287"/>
                </a:lnTo>
                <a:lnTo>
                  <a:pt x="22860" y="20002"/>
                </a:lnTo>
                <a:close/>
              </a:path>
              <a:path w="783589" h="23431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783589" h="234314">
                <a:moveTo>
                  <a:pt x="12287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22872" y="14287"/>
                </a:lnTo>
                <a:lnTo>
                  <a:pt x="122872" y="28575"/>
                </a:lnTo>
                <a:close/>
              </a:path>
              <a:path w="783589" h="234314">
                <a:moveTo>
                  <a:pt x="322897" y="28575"/>
                </a:moveTo>
                <a:lnTo>
                  <a:pt x="208597" y="28575"/>
                </a:lnTo>
                <a:lnTo>
                  <a:pt x="208597" y="0"/>
                </a:lnTo>
                <a:lnTo>
                  <a:pt x="322897" y="0"/>
                </a:lnTo>
                <a:lnTo>
                  <a:pt x="322897" y="28575"/>
                </a:lnTo>
                <a:close/>
              </a:path>
              <a:path w="783589" h="234314">
                <a:moveTo>
                  <a:pt x="522922" y="28575"/>
                </a:moveTo>
                <a:lnTo>
                  <a:pt x="408622" y="28575"/>
                </a:lnTo>
                <a:lnTo>
                  <a:pt x="408622" y="0"/>
                </a:lnTo>
                <a:lnTo>
                  <a:pt x="522922" y="0"/>
                </a:lnTo>
                <a:lnTo>
                  <a:pt x="522922" y="28575"/>
                </a:lnTo>
                <a:close/>
              </a:path>
              <a:path w="783589" h="234314">
                <a:moveTo>
                  <a:pt x="722947" y="28575"/>
                </a:moveTo>
                <a:lnTo>
                  <a:pt x="608647" y="28575"/>
                </a:lnTo>
                <a:lnTo>
                  <a:pt x="608647" y="0"/>
                </a:lnTo>
                <a:lnTo>
                  <a:pt x="722947" y="0"/>
                </a:lnTo>
                <a:lnTo>
                  <a:pt x="722947" y="28575"/>
                </a:lnTo>
                <a:close/>
              </a:path>
              <a:path w="783589" h="234314">
                <a:moveTo>
                  <a:pt x="783069" y="168478"/>
                </a:moveTo>
                <a:lnTo>
                  <a:pt x="754494" y="168478"/>
                </a:lnTo>
                <a:lnTo>
                  <a:pt x="754494" y="54178"/>
                </a:lnTo>
                <a:lnTo>
                  <a:pt x="783069" y="54178"/>
                </a:lnTo>
                <a:lnTo>
                  <a:pt x="783069" y="168478"/>
                </a:lnTo>
                <a:close/>
              </a:path>
              <a:path w="783589" h="234314">
                <a:moveTo>
                  <a:pt x="734606" y="234314"/>
                </a:moveTo>
                <a:lnTo>
                  <a:pt x="620306" y="234314"/>
                </a:lnTo>
                <a:lnTo>
                  <a:pt x="620306" y="205739"/>
                </a:lnTo>
                <a:lnTo>
                  <a:pt x="734606" y="205739"/>
                </a:lnTo>
                <a:lnTo>
                  <a:pt x="734606" y="234314"/>
                </a:lnTo>
                <a:close/>
              </a:path>
              <a:path w="783589" h="234314">
                <a:moveTo>
                  <a:pt x="534581" y="234314"/>
                </a:moveTo>
                <a:lnTo>
                  <a:pt x="420281" y="234314"/>
                </a:lnTo>
                <a:lnTo>
                  <a:pt x="420281" y="205739"/>
                </a:lnTo>
                <a:lnTo>
                  <a:pt x="534581" y="205739"/>
                </a:lnTo>
                <a:lnTo>
                  <a:pt x="534581" y="234314"/>
                </a:lnTo>
                <a:close/>
              </a:path>
              <a:path w="783589" h="234314">
                <a:moveTo>
                  <a:pt x="334556" y="234314"/>
                </a:moveTo>
                <a:lnTo>
                  <a:pt x="220256" y="234314"/>
                </a:lnTo>
                <a:lnTo>
                  <a:pt x="220256" y="205739"/>
                </a:lnTo>
                <a:lnTo>
                  <a:pt x="334556" y="205739"/>
                </a:lnTo>
                <a:lnTo>
                  <a:pt x="334556" y="2343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11963" y="2637472"/>
            <a:ext cx="657860" cy="314325"/>
          </a:xfrm>
          <a:custGeom>
            <a:avLst/>
            <a:gdLst/>
            <a:ahLst/>
            <a:cxnLst/>
            <a:rect l="l" t="t" r="r" b="b"/>
            <a:pathLst>
              <a:path w="657859" h="314325">
                <a:moveTo>
                  <a:pt x="14287" y="300037"/>
                </a:moveTo>
                <a:lnTo>
                  <a:pt x="0" y="300037"/>
                </a:lnTo>
                <a:lnTo>
                  <a:pt x="0" y="185737"/>
                </a:lnTo>
                <a:lnTo>
                  <a:pt x="28575" y="185737"/>
                </a:lnTo>
                <a:lnTo>
                  <a:pt x="28575" y="285750"/>
                </a:lnTo>
                <a:lnTo>
                  <a:pt x="14287" y="285750"/>
                </a:lnTo>
                <a:lnTo>
                  <a:pt x="14287" y="300037"/>
                </a:lnTo>
                <a:close/>
              </a:path>
              <a:path w="657859" h="314325">
                <a:moveTo>
                  <a:pt x="43319" y="314325"/>
                </a:moveTo>
                <a:lnTo>
                  <a:pt x="14287" y="314325"/>
                </a:lnTo>
                <a:lnTo>
                  <a:pt x="14287" y="285750"/>
                </a:lnTo>
                <a:lnTo>
                  <a:pt x="28575" y="285750"/>
                </a:lnTo>
                <a:lnTo>
                  <a:pt x="28575" y="300037"/>
                </a:lnTo>
                <a:lnTo>
                  <a:pt x="43319" y="300037"/>
                </a:lnTo>
                <a:lnTo>
                  <a:pt x="43319" y="314325"/>
                </a:lnTo>
                <a:close/>
              </a:path>
              <a:path w="657859" h="314325">
                <a:moveTo>
                  <a:pt x="43319" y="300037"/>
                </a:moveTo>
                <a:lnTo>
                  <a:pt x="28575" y="300037"/>
                </a:lnTo>
                <a:lnTo>
                  <a:pt x="28575" y="285750"/>
                </a:lnTo>
                <a:lnTo>
                  <a:pt x="43319" y="285750"/>
                </a:lnTo>
                <a:lnTo>
                  <a:pt x="43319" y="300037"/>
                </a:lnTo>
                <a:close/>
              </a:path>
              <a:path w="657859" h="314325">
                <a:moveTo>
                  <a:pt x="28575" y="100012"/>
                </a:moveTo>
                <a:lnTo>
                  <a:pt x="0" y="100012"/>
                </a:lnTo>
                <a:lnTo>
                  <a:pt x="0" y="14287"/>
                </a:lnTo>
                <a:lnTo>
                  <a:pt x="14287" y="0"/>
                </a:lnTo>
                <a:lnTo>
                  <a:pt x="42862" y="0"/>
                </a:lnTo>
                <a:lnTo>
                  <a:pt x="42862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00012"/>
                </a:lnTo>
                <a:close/>
              </a:path>
              <a:path w="657859" h="31432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657859" h="314325">
                <a:moveTo>
                  <a:pt x="4286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2862" y="14287"/>
                </a:lnTo>
                <a:lnTo>
                  <a:pt x="42862" y="28575"/>
                </a:lnTo>
                <a:close/>
              </a:path>
              <a:path w="657859" h="314325">
                <a:moveTo>
                  <a:pt x="242887" y="28575"/>
                </a:moveTo>
                <a:lnTo>
                  <a:pt x="128587" y="28575"/>
                </a:lnTo>
                <a:lnTo>
                  <a:pt x="128587" y="0"/>
                </a:lnTo>
                <a:lnTo>
                  <a:pt x="242887" y="0"/>
                </a:lnTo>
                <a:lnTo>
                  <a:pt x="242887" y="28575"/>
                </a:lnTo>
                <a:close/>
              </a:path>
              <a:path w="657859" h="314325">
                <a:moveTo>
                  <a:pt x="442912" y="28575"/>
                </a:moveTo>
                <a:lnTo>
                  <a:pt x="328612" y="28575"/>
                </a:lnTo>
                <a:lnTo>
                  <a:pt x="328612" y="0"/>
                </a:lnTo>
                <a:lnTo>
                  <a:pt x="442912" y="0"/>
                </a:lnTo>
                <a:lnTo>
                  <a:pt x="442912" y="28575"/>
                </a:lnTo>
                <a:close/>
              </a:path>
              <a:path w="657859" h="314325">
                <a:moveTo>
                  <a:pt x="642937" y="28575"/>
                </a:moveTo>
                <a:lnTo>
                  <a:pt x="528637" y="28575"/>
                </a:lnTo>
                <a:lnTo>
                  <a:pt x="528637" y="0"/>
                </a:lnTo>
                <a:lnTo>
                  <a:pt x="642937" y="0"/>
                </a:lnTo>
                <a:lnTo>
                  <a:pt x="642937" y="28575"/>
                </a:lnTo>
                <a:close/>
              </a:path>
              <a:path w="657859" h="314325">
                <a:moveTo>
                  <a:pt x="657453" y="214083"/>
                </a:moveTo>
                <a:lnTo>
                  <a:pt x="628878" y="214083"/>
                </a:lnTo>
                <a:lnTo>
                  <a:pt x="628878" y="99783"/>
                </a:lnTo>
                <a:lnTo>
                  <a:pt x="657453" y="99783"/>
                </a:lnTo>
                <a:lnTo>
                  <a:pt x="657453" y="214083"/>
                </a:lnTo>
                <a:close/>
              </a:path>
              <a:path w="657859" h="314325">
                <a:moveTo>
                  <a:pt x="643166" y="314325"/>
                </a:moveTo>
                <a:lnTo>
                  <a:pt x="529094" y="314325"/>
                </a:lnTo>
                <a:lnTo>
                  <a:pt x="529094" y="285750"/>
                </a:lnTo>
                <a:lnTo>
                  <a:pt x="628878" y="285750"/>
                </a:lnTo>
                <a:lnTo>
                  <a:pt x="628878" y="300037"/>
                </a:lnTo>
                <a:lnTo>
                  <a:pt x="657453" y="300037"/>
                </a:lnTo>
                <a:lnTo>
                  <a:pt x="645947" y="314045"/>
                </a:lnTo>
                <a:lnTo>
                  <a:pt x="643166" y="314325"/>
                </a:lnTo>
                <a:close/>
              </a:path>
              <a:path w="657859" h="314325">
                <a:moveTo>
                  <a:pt x="628878" y="300037"/>
                </a:moveTo>
                <a:lnTo>
                  <a:pt x="628878" y="285750"/>
                </a:lnTo>
                <a:lnTo>
                  <a:pt x="643166" y="285750"/>
                </a:lnTo>
                <a:lnTo>
                  <a:pt x="628878" y="300037"/>
                </a:lnTo>
                <a:close/>
              </a:path>
              <a:path w="657859" h="314325">
                <a:moveTo>
                  <a:pt x="657453" y="300037"/>
                </a:moveTo>
                <a:lnTo>
                  <a:pt x="628878" y="300037"/>
                </a:lnTo>
                <a:lnTo>
                  <a:pt x="629107" y="299808"/>
                </a:lnTo>
                <a:lnTo>
                  <a:pt x="657453" y="299808"/>
                </a:lnTo>
                <a:lnTo>
                  <a:pt x="657453" y="300037"/>
                </a:lnTo>
                <a:close/>
              </a:path>
              <a:path w="657859" h="314325">
                <a:moveTo>
                  <a:pt x="443369" y="314325"/>
                </a:moveTo>
                <a:lnTo>
                  <a:pt x="329069" y="314325"/>
                </a:lnTo>
                <a:lnTo>
                  <a:pt x="329069" y="285750"/>
                </a:lnTo>
                <a:lnTo>
                  <a:pt x="443369" y="285750"/>
                </a:lnTo>
                <a:lnTo>
                  <a:pt x="443369" y="314325"/>
                </a:lnTo>
                <a:close/>
              </a:path>
              <a:path w="657859" h="314325">
                <a:moveTo>
                  <a:pt x="243344" y="314325"/>
                </a:moveTo>
                <a:lnTo>
                  <a:pt x="129044" y="314325"/>
                </a:lnTo>
                <a:lnTo>
                  <a:pt x="129044" y="285750"/>
                </a:lnTo>
                <a:lnTo>
                  <a:pt x="243344" y="285750"/>
                </a:lnTo>
                <a:lnTo>
                  <a:pt x="243344" y="3143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5135" y="5337104"/>
            <a:ext cx="1132584" cy="1513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52475"/>
            <a:ext cx="9144000" cy="19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4717" y="63957"/>
            <a:ext cx="939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000000"/>
                </a:solidFill>
                <a:latin typeface="微软雅黑"/>
                <a:cs typeface="微软雅黑"/>
              </a:rPr>
              <a:t>目录</a:t>
            </a:r>
          </a:p>
        </p:txBody>
      </p:sp>
      <p:sp>
        <p:nvSpPr>
          <p:cNvPr id="5" name="object 5"/>
          <p:cNvSpPr/>
          <p:nvPr/>
        </p:nvSpPr>
        <p:spPr>
          <a:xfrm>
            <a:off x="895228" y="2753974"/>
            <a:ext cx="764965" cy="603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72273" y="2794838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二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0323" y="2756916"/>
            <a:ext cx="5354320" cy="57658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49530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390"/>
              </a:spcBef>
            </a:pPr>
            <a:r>
              <a:rPr dirty="0" sz="2800" b="1">
                <a:solidFill>
                  <a:srgbClr val="FFFFFF"/>
                </a:solidFill>
                <a:latin typeface="微软雅黑"/>
                <a:cs typeface="微软雅黑"/>
              </a:rPr>
              <a:t>招兵买马，摸爬滚</a:t>
            </a: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打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5215" y="1325421"/>
            <a:ext cx="764965" cy="598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72261" y="1362125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0323" y="1318260"/>
            <a:ext cx="5354320" cy="57658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49530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390"/>
              </a:spcBef>
            </a:pPr>
            <a:r>
              <a:rPr dirty="0" sz="2800" b="1">
                <a:solidFill>
                  <a:srgbClr val="FFFFFF"/>
                </a:solidFill>
                <a:latin typeface="微软雅黑"/>
                <a:cs typeface="微软雅黑"/>
              </a:rPr>
              <a:t>万事开头</a:t>
            </a: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难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5228" y="4253431"/>
            <a:ext cx="764965" cy="6030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72273" y="4290136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三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9129" y="6185961"/>
            <a:ext cx="155575" cy="260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 sz="1400">
                <a:latin typeface="微软雅黑"/>
                <a:cs typeface="微软雅黑"/>
              </a:rPr>
              <a:t>7</a:t>
            </a:fld>
            <a:endParaRPr sz="1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0323" y="4251959"/>
            <a:ext cx="5354320" cy="57658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50165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395"/>
              </a:spcBef>
            </a:pPr>
            <a:r>
              <a:rPr dirty="0" sz="2800" b="1">
                <a:solidFill>
                  <a:srgbClr val="FFFFFF"/>
                </a:solidFill>
                <a:latin typeface="微软雅黑"/>
                <a:cs typeface="微软雅黑"/>
              </a:rPr>
              <a:t>渐入佳境，迭代优</a:t>
            </a: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化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245" y="304330"/>
            <a:ext cx="3225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00"/>
                </a:solidFill>
              </a:rPr>
              <a:t>招兵买马，摸爬滚</a:t>
            </a:r>
            <a:r>
              <a:rPr dirty="0" sz="2800" spc="-5">
                <a:solidFill>
                  <a:srgbClr val="000000"/>
                </a:solidFill>
              </a:rPr>
              <a:t>打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86245" y="1034732"/>
            <a:ext cx="7683500" cy="478536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 spc="-5">
                <a:latin typeface="微软雅黑"/>
                <a:cs typeface="微软雅黑"/>
              </a:rPr>
              <a:t>Demo</a:t>
            </a:r>
            <a:r>
              <a:rPr dirty="0" sz="2400">
                <a:latin typeface="微软雅黑"/>
                <a:cs typeface="微软雅黑"/>
              </a:rPr>
              <a:t>演示很成功，立项顺利通过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微软雅黑"/>
                <a:cs typeface="微软雅黑"/>
              </a:rPr>
              <a:t>开始社会招聘，大厂人员纷纷应聘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微软雅黑"/>
                <a:cs typeface="微软雅黑"/>
              </a:rPr>
              <a:t>其他团队人员积极靠拢，要求加入</a:t>
            </a:r>
            <a:endParaRPr sz="2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微软雅黑"/>
                <a:cs typeface="微软雅黑"/>
              </a:rPr>
              <a:t>在</a:t>
            </a: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个月内，从</a:t>
            </a:r>
            <a:r>
              <a:rPr dirty="0" sz="2400" spc="-5">
                <a:latin typeface="微软雅黑"/>
                <a:cs typeface="微软雅黑"/>
              </a:rPr>
              <a:t>9</a:t>
            </a:r>
            <a:r>
              <a:rPr dirty="0" sz="2400">
                <a:latin typeface="微软雅黑"/>
                <a:cs typeface="微软雅黑"/>
              </a:rPr>
              <a:t>人扩充到</a:t>
            </a:r>
            <a:r>
              <a:rPr dirty="0" sz="2400" spc="-5">
                <a:latin typeface="微软雅黑"/>
                <a:cs typeface="微软雅黑"/>
              </a:rPr>
              <a:t>26</a:t>
            </a:r>
            <a:r>
              <a:rPr dirty="0" sz="2400">
                <a:latin typeface="微软雅黑"/>
                <a:cs typeface="微软雅黑"/>
              </a:rPr>
              <a:t>人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微软雅黑"/>
                <a:cs typeface="微软雅黑"/>
              </a:rPr>
              <a:t>计划怎么管？任务怎么分？人员怎么管？信息怎么传？</a:t>
            </a:r>
            <a:endParaRPr sz="2400">
              <a:latin typeface="微软雅黑"/>
              <a:cs typeface="微软雅黑"/>
            </a:endParaRPr>
          </a:p>
          <a:p>
            <a:pPr marL="298450" indent="-28575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000">
                <a:latin typeface="黑体"/>
                <a:cs typeface="黑体"/>
              </a:rPr>
              <a:t>要分解需求，估算工作量，排迭代计</a:t>
            </a:r>
            <a:r>
              <a:rPr dirty="0" sz="2000" spc="5">
                <a:latin typeface="黑体"/>
                <a:cs typeface="黑体"/>
              </a:rPr>
              <a:t>划</a:t>
            </a:r>
            <a:endParaRPr sz="2000">
              <a:latin typeface="黑体"/>
              <a:cs typeface="黑体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000">
                <a:latin typeface="黑体"/>
                <a:cs typeface="黑体"/>
              </a:rPr>
              <a:t>每个角色在迭代中的活动，要明确出</a:t>
            </a:r>
            <a:r>
              <a:rPr dirty="0" sz="2000" spc="5">
                <a:latin typeface="黑体"/>
                <a:cs typeface="黑体"/>
              </a:rPr>
              <a:t>来</a:t>
            </a:r>
            <a:endParaRPr sz="2000">
              <a:latin typeface="黑体"/>
              <a:cs typeface="黑体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000">
                <a:latin typeface="黑体"/>
                <a:cs typeface="黑体"/>
              </a:rPr>
              <a:t>人多了要分组，组长要成</a:t>
            </a:r>
            <a:r>
              <a:rPr dirty="0" sz="2000" spc="5">
                <a:latin typeface="黑体"/>
                <a:cs typeface="黑体"/>
              </a:rPr>
              <a:t>长</a:t>
            </a:r>
            <a:endParaRPr sz="20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2400" b="1">
                <a:solidFill>
                  <a:srgbClr val="C00000"/>
                </a:solidFill>
                <a:latin typeface="黑体"/>
                <a:cs typeface="黑体"/>
              </a:rPr>
              <a:t>总之，要规范过程管控</a:t>
            </a:r>
            <a:r>
              <a:rPr dirty="0" sz="2400" spc="-10" b="1">
                <a:solidFill>
                  <a:srgbClr val="C00000"/>
                </a:solidFill>
                <a:latin typeface="黑体"/>
                <a:cs typeface="黑体"/>
              </a:rPr>
              <a:t>了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9635" y="2278897"/>
            <a:ext cx="3448718" cy="708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9129" y="6185961"/>
            <a:ext cx="155575" cy="260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 sz="1400">
                <a:latin typeface="微软雅黑"/>
                <a:cs typeface="微软雅黑"/>
              </a:rPr>
              <a:t>7</a:t>
            </a:fld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4529" y="6198661"/>
            <a:ext cx="104775" cy="2355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latin typeface="微软雅黑"/>
                <a:cs typeface="微软雅黑"/>
              </a:rPr>
              <a:t>9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0742" y="5343892"/>
            <a:ext cx="1123257" cy="15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43947"/>
            <a:ext cx="9144000" cy="43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245" y="269405"/>
            <a:ext cx="49009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00"/>
                </a:solidFill>
              </a:rPr>
              <a:t>50+人员（团队人员规划</a:t>
            </a:r>
            <a:r>
              <a:rPr dirty="0" sz="3200" spc="5">
                <a:solidFill>
                  <a:srgbClr val="000000"/>
                </a:solidFill>
              </a:rPr>
              <a:t>）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219532" y="961631"/>
            <a:ext cx="8586470" cy="2368550"/>
          </a:xfrm>
          <a:custGeom>
            <a:avLst/>
            <a:gdLst/>
            <a:ahLst/>
            <a:cxnLst/>
            <a:rect l="l" t="t" r="r" b="b"/>
            <a:pathLst>
              <a:path w="8586470" h="2368550">
                <a:moveTo>
                  <a:pt x="0" y="0"/>
                </a:moveTo>
                <a:lnTo>
                  <a:pt x="8586139" y="0"/>
                </a:lnTo>
                <a:lnTo>
                  <a:pt x="8586139" y="2368207"/>
                </a:lnTo>
                <a:lnTo>
                  <a:pt x="0" y="2368207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4769" y="956868"/>
            <a:ext cx="8595995" cy="2378075"/>
          </a:xfrm>
          <a:custGeom>
            <a:avLst/>
            <a:gdLst/>
            <a:ahLst/>
            <a:cxnLst/>
            <a:rect l="l" t="t" r="r" b="b"/>
            <a:pathLst>
              <a:path w="8595995" h="2378075">
                <a:moveTo>
                  <a:pt x="8595664" y="2377732"/>
                </a:moveTo>
                <a:lnTo>
                  <a:pt x="0" y="2377732"/>
                </a:lnTo>
                <a:lnTo>
                  <a:pt x="0" y="0"/>
                </a:lnTo>
                <a:lnTo>
                  <a:pt x="8595664" y="0"/>
                </a:lnTo>
                <a:lnTo>
                  <a:pt x="859566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368207"/>
                </a:lnTo>
                <a:lnTo>
                  <a:pt x="4762" y="2368207"/>
                </a:lnTo>
                <a:lnTo>
                  <a:pt x="9525" y="2372969"/>
                </a:lnTo>
                <a:lnTo>
                  <a:pt x="8595664" y="2372969"/>
                </a:lnTo>
                <a:lnTo>
                  <a:pt x="8595664" y="2377732"/>
                </a:lnTo>
                <a:close/>
              </a:path>
              <a:path w="8595995" h="23780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595995" h="2378075">
                <a:moveTo>
                  <a:pt x="858613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586139" y="4762"/>
                </a:lnTo>
                <a:lnTo>
                  <a:pt x="8586139" y="9525"/>
                </a:lnTo>
                <a:close/>
              </a:path>
              <a:path w="8595995" h="2378075">
                <a:moveTo>
                  <a:pt x="8586139" y="2372969"/>
                </a:moveTo>
                <a:lnTo>
                  <a:pt x="8586139" y="4762"/>
                </a:lnTo>
                <a:lnTo>
                  <a:pt x="8590902" y="9525"/>
                </a:lnTo>
                <a:lnTo>
                  <a:pt x="8595664" y="9525"/>
                </a:lnTo>
                <a:lnTo>
                  <a:pt x="8595664" y="2368207"/>
                </a:lnTo>
                <a:lnTo>
                  <a:pt x="8590902" y="2368207"/>
                </a:lnTo>
                <a:lnTo>
                  <a:pt x="8586139" y="2372969"/>
                </a:lnTo>
                <a:close/>
              </a:path>
              <a:path w="8595995" h="2378075">
                <a:moveTo>
                  <a:pt x="8595664" y="9525"/>
                </a:moveTo>
                <a:lnTo>
                  <a:pt x="8590902" y="9525"/>
                </a:lnTo>
                <a:lnTo>
                  <a:pt x="8586139" y="4762"/>
                </a:lnTo>
                <a:lnTo>
                  <a:pt x="8595664" y="4762"/>
                </a:lnTo>
                <a:lnTo>
                  <a:pt x="8595664" y="9525"/>
                </a:lnTo>
                <a:close/>
              </a:path>
              <a:path w="8595995" h="2378075">
                <a:moveTo>
                  <a:pt x="9525" y="2372969"/>
                </a:moveTo>
                <a:lnTo>
                  <a:pt x="4762" y="2368207"/>
                </a:lnTo>
                <a:lnTo>
                  <a:pt x="9525" y="2368207"/>
                </a:lnTo>
                <a:lnTo>
                  <a:pt x="9525" y="2372969"/>
                </a:lnTo>
                <a:close/>
              </a:path>
              <a:path w="8595995" h="2378075">
                <a:moveTo>
                  <a:pt x="8586139" y="2372969"/>
                </a:moveTo>
                <a:lnTo>
                  <a:pt x="9525" y="2372969"/>
                </a:lnTo>
                <a:lnTo>
                  <a:pt x="9525" y="2368207"/>
                </a:lnTo>
                <a:lnTo>
                  <a:pt x="8586139" y="2368207"/>
                </a:lnTo>
                <a:lnTo>
                  <a:pt x="8586139" y="2372969"/>
                </a:lnTo>
                <a:close/>
              </a:path>
              <a:path w="8595995" h="2378075">
                <a:moveTo>
                  <a:pt x="8595664" y="2372969"/>
                </a:moveTo>
                <a:lnTo>
                  <a:pt x="8586139" y="2372969"/>
                </a:lnTo>
                <a:lnTo>
                  <a:pt x="8590902" y="2368207"/>
                </a:lnTo>
                <a:lnTo>
                  <a:pt x="8595664" y="2368207"/>
                </a:lnTo>
                <a:lnTo>
                  <a:pt x="8595664" y="237296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8272" y="948169"/>
            <a:ext cx="7360284" cy="216916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15"/>
              </a:spcBef>
              <a:buClr>
                <a:srgbClr val="FF0000"/>
              </a:buClr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1300">
                <a:latin typeface="微软雅黑"/>
                <a:cs typeface="微软雅黑"/>
              </a:rPr>
              <a:t>阶段目标：完成产品基座功能</a:t>
            </a:r>
            <a:r>
              <a:rPr dirty="0" sz="1300" spc="-5">
                <a:latin typeface="微软雅黑"/>
                <a:cs typeface="微软雅黑"/>
              </a:rPr>
              <a:t>。</a:t>
            </a:r>
            <a:endParaRPr sz="13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FF0000"/>
              </a:buClr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1300">
                <a:latin typeface="微软雅黑"/>
                <a:cs typeface="微软雅黑"/>
              </a:rPr>
              <a:t>人员组织</a:t>
            </a:r>
            <a:r>
              <a:rPr dirty="0" sz="1300" spc="-5">
                <a:latin typeface="微软雅黑"/>
                <a:cs typeface="微软雅黑"/>
              </a:rPr>
              <a:t>：</a:t>
            </a:r>
            <a:endParaRPr sz="13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FF0000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300">
                <a:latin typeface="微软雅黑"/>
                <a:cs typeface="微软雅黑"/>
              </a:rPr>
              <a:t>新增平台业务组，至少</a:t>
            </a:r>
            <a:r>
              <a:rPr dirty="0" sz="1300" spc="-5">
                <a:latin typeface="微软雅黑"/>
                <a:cs typeface="微软雅黑"/>
              </a:rPr>
              <a:t>1</a:t>
            </a:r>
            <a:r>
              <a:rPr dirty="0" sz="1300">
                <a:latin typeface="微软雅黑"/>
                <a:cs typeface="微软雅黑"/>
              </a:rPr>
              <a:t>人全职投入，</a:t>
            </a:r>
            <a:r>
              <a:rPr dirty="0" sz="1300">
                <a:solidFill>
                  <a:srgbClr val="FF0000"/>
                </a:solidFill>
                <a:latin typeface="微软雅黑"/>
                <a:cs typeface="微软雅黑"/>
              </a:rPr>
              <a:t>用于开发产品的解决方案市场推广</a:t>
            </a:r>
            <a:r>
              <a:rPr dirty="0" sz="1300" spc="-5">
                <a:solidFill>
                  <a:srgbClr val="FF0000"/>
                </a:solidFill>
                <a:latin typeface="微软雅黑"/>
                <a:cs typeface="微软雅黑"/>
              </a:rPr>
              <a:t>。</a:t>
            </a:r>
            <a:endParaRPr sz="13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FF0000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300">
                <a:latin typeface="微软雅黑"/>
                <a:cs typeface="微软雅黑"/>
              </a:rPr>
              <a:t>新增</a:t>
            </a:r>
            <a:r>
              <a:rPr dirty="0" sz="1300" spc="-5">
                <a:latin typeface="微软雅黑"/>
                <a:cs typeface="微软雅黑"/>
              </a:rPr>
              <a:t>D</a:t>
            </a:r>
            <a:r>
              <a:rPr dirty="0" sz="1300">
                <a:latin typeface="微软雅黑"/>
                <a:cs typeface="微软雅黑"/>
              </a:rPr>
              <a:t>e</a:t>
            </a:r>
            <a:r>
              <a:rPr dirty="0" sz="1300" spc="-5">
                <a:latin typeface="微软雅黑"/>
                <a:cs typeface="微软雅黑"/>
              </a:rPr>
              <a:t>vOps</a:t>
            </a:r>
            <a:r>
              <a:rPr dirty="0" sz="1300">
                <a:latin typeface="微软雅黑"/>
                <a:cs typeface="微软雅黑"/>
              </a:rPr>
              <a:t>组，至少</a:t>
            </a:r>
            <a:r>
              <a:rPr dirty="0" sz="1300" spc="-5">
                <a:latin typeface="微软雅黑"/>
                <a:cs typeface="微软雅黑"/>
              </a:rPr>
              <a:t>2</a:t>
            </a:r>
            <a:r>
              <a:rPr dirty="0" sz="1300">
                <a:latin typeface="微软雅黑"/>
                <a:cs typeface="微软雅黑"/>
              </a:rPr>
              <a:t>人全职投入，</a:t>
            </a:r>
            <a:r>
              <a:rPr dirty="0" sz="1300">
                <a:solidFill>
                  <a:srgbClr val="FF0000"/>
                </a:solidFill>
                <a:latin typeface="微软雅黑"/>
                <a:cs typeface="微软雅黑"/>
              </a:rPr>
              <a:t>用于搭建持续集成和部署的自动化流水线，缩短发布周期</a:t>
            </a:r>
            <a:r>
              <a:rPr dirty="0" sz="1300" spc="-5">
                <a:solidFill>
                  <a:srgbClr val="FF0000"/>
                </a:solidFill>
                <a:latin typeface="微软雅黑"/>
                <a:cs typeface="微软雅黑"/>
              </a:rPr>
              <a:t>。</a:t>
            </a:r>
            <a:endParaRPr sz="13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FF0000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300">
                <a:latin typeface="微软雅黑"/>
                <a:cs typeface="微软雅黑"/>
              </a:rPr>
              <a:t>新增安全管理组，至少</a:t>
            </a:r>
            <a:r>
              <a:rPr dirty="0" sz="1300" spc="-5">
                <a:latin typeface="微软雅黑"/>
                <a:cs typeface="微软雅黑"/>
              </a:rPr>
              <a:t>1</a:t>
            </a:r>
            <a:r>
              <a:rPr dirty="0" sz="1300">
                <a:latin typeface="微软雅黑"/>
                <a:cs typeface="微软雅黑"/>
              </a:rPr>
              <a:t>人全职投入，</a:t>
            </a:r>
            <a:r>
              <a:rPr dirty="0" sz="1300">
                <a:solidFill>
                  <a:srgbClr val="FF0000"/>
                </a:solidFill>
                <a:latin typeface="微软雅黑"/>
                <a:cs typeface="微软雅黑"/>
              </a:rPr>
              <a:t>用于平台安全策略的建立、安全扫描等</a:t>
            </a:r>
            <a:r>
              <a:rPr dirty="0" sz="1300" spc="-5">
                <a:solidFill>
                  <a:srgbClr val="FF0000"/>
                </a:solidFill>
                <a:latin typeface="微软雅黑"/>
                <a:cs typeface="微软雅黑"/>
              </a:rPr>
              <a:t>。</a:t>
            </a:r>
            <a:endParaRPr sz="13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FF0000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300">
                <a:latin typeface="微软雅黑"/>
                <a:cs typeface="微软雅黑"/>
              </a:rPr>
              <a:t>拆分</a:t>
            </a:r>
            <a:r>
              <a:rPr dirty="0" sz="1300" spc="-5">
                <a:latin typeface="微软雅黑"/>
                <a:cs typeface="微软雅黑"/>
              </a:rPr>
              <a:t>SCRUM</a:t>
            </a:r>
            <a:r>
              <a:rPr dirty="0" sz="1300">
                <a:latin typeface="微软雅黑"/>
                <a:cs typeface="微软雅黑"/>
              </a:rPr>
              <a:t>开发团队，</a:t>
            </a:r>
            <a:r>
              <a:rPr dirty="0" sz="1300">
                <a:solidFill>
                  <a:srgbClr val="FF0000"/>
                </a:solidFill>
                <a:latin typeface="微软雅黑"/>
                <a:cs typeface="微软雅黑"/>
              </a:rPr>
              <a:t>每个</a:t>
            </a:r>
            <a:r>
              <a:rPr dirty="0" sz="1300" spc="-5">
                <a:solidFill>
                  <a:srgbClr val="FF0000"/>
                </a:solidFill>
                <a:latin typeface="微软雅黑"/>
                <a:cs typeface="微软雅黑"/>
              </a:rPr>
              <a:t>SCRUM</a:t>
            </a:r>
            <a:r>
              <a:rPr dirty="0" sz="1300">
                <a:solidFill>
                  <a:srgbClr val="FF0000"/>
                </a:solidFill>
                <a:latin typeface="微软雅黑"/>
                <a:cs typeface="微软雅黑"/>
              </a:rPr>
              <a:t>是全功能团队</a:t>
            </a:r>
            <a:r>
              <a:rPr dirty="0" sz="1300">
                <a:latin typeface="微软雅黑"/>
                <a:cs typeface="微软雅黑"/>
              </a:rPr>
              <a:t>，按功能模块划分</a:t>
            </a:r>
            <a:r>
              <a:rPr dirty="0" sz="1300" spc="-5">
                <a:latin typeface="微软雅黑"/>
                <a:cs typeface="微软雅黑"/>
              </a:rPr>
              <a:t>3~4</a:t>
            </a:r>
            <a:r>
              <a:rPr dirty="0" sz="1300">
                <a:latin typeface="微软雅黑"/>
                <a:cs typeface="微软雅黑"/>
              </a:rPr>
              <a:t>个，每组</a:t>
            </a:r>
            <a:r>
              <a:rPr dirty="0" sz="1300" spc="-5">
                <a:latin typeface="微软雅黑"/>
                <a:cs typeface="微软雅黑"/>
              </a:rPr>
              <a:t>8~12</a:t>
            </a:r>
            <a:r>
              <a:rPr dirty="0" sz="1300">
                <a:latin typeface="微软雅黑"/>
                <a:cs typeface="微软雅黑"/>
              </a:rPr>
              <a:t>人</a:t>
            </a:r>
            <a:r>
              <a:rPr dirty="0" sz="1300" spc="-5">
                <a:latin typeface="微软雅黑"/>
                <a:cs typeface="微软雅黑"/>
              </a:rPr>
              <a:t>。</a:t>
            </a:r>
            <a:endParaRPr sz="1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624455" algn="l"/>
                <a:tab pos="4295140" algn="l"/>
              </a:tabLst>
            </a:pPr>
            <a:r>
              <a:rPr dirty="0" sz="1400">
                <a:latin typeface="微软雅黑"/>
                <a:cs typeface="微软雅黑"/>
              </a:rPr>
              <a:t>工程过程</a:t>
            </a:r>
            <a:r>
              <a:rPr dirty="0" sz="1400" spc="-5">
                <a:latin typeface="微软雅黑"/>
                <a:cs typeface="微软雅黑"/>
              </a:rPr>
              <a:t>：40+</a:t>
            </a:r>
            <a:r>
              <a:rPr dirty="0" sz="1400" spc="5">
                <a:latin typeface="微软雅黑"/>
                <a:cs typeface="微软雅黑"/>
              </a:rPr>
              <a:t>人</a:t>
            </a:r>
            <a:r>
              <a:rPr dirty="0" sz="1400" spc="409">
                <a:latin typeface="微软雅黑"/>
                <a:cs typeface="微软雅黑"/>
              </a:rPr>
              <a:t> </a:t>
            </a:r>
            <a:r>
              <a:rPr dirty="0" sz="1400">
                <a:latin typeface="微软雅黑"/>
                <a:cs typeface="微软雅黑"/>
              </a:rPr>
              <a:t>（含外包</a:t>
            </a:r>
            <a:r>
              <a:rPr dirty="0" sz="1400" spc="5">
                <a:latin typeface="微软雅黑"/>
                <a:cs typeface="微软雅黑"/>
              </a:rPr>
              <a:t>）	</a:t>
            </a:r>
            <a:r>
              <a:rPr dirty="0" sz="1400">
                <a:latin typeface="微软雅黑"/>
                <a:cs typeface="微软雅黑"/>
              </a:rPr>
              <a:t>项目管理</a:t>
            </a:r>
            <a:r>
              <a:rPr dirty="0" sz="1400" spc="-5">
                <a:latin typeface="微软雅黑"/>
                <a:cs typeface="微软雅黑"/>
              </a:rPr>
              <a:t>：2~3</a:t>
            </a:r>
            <a:r>
              <a:rPr dirty="0" sz="1400" spc="5">
                <a:latin typeface="微软雅黑"/>
                <a:cs typeface="微软雅黑"/>
              </a:rPr>
              <a:t>人	</a:t>
            </a:r>
            <a:r>
              <a:rPr dirty="0" sz="1400">
                <a:latin typeface="微软雅黑"/>
                <a:cs typeface="微软雅黑"/>
              </a:rPr>
              <a:t>支撑过程</a:t>
            </a:r>
            <a:r>
              <a:rPr dirty="0" sz="1400" spc="-5">
                <a:latin typeface="微软雅黑"/>
                <a:cs typeface="微软雅黑"/>
              </a:rPr>
              <a:t>：5~8</a:t>
            </a:r>
            <a:r>
              <a:rPr dirty="0" sz="1400" spc="5">
                <a:latin typeface="微软雅黑"/>
                <a:cs typeface="微软雅黑"/>
              </a:rPr>
              <a:t>人</a:t>
            </a:r>
            <a:endParaRPr sz="14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FF0000"/>
                </a:solidFill>
                <a:latin typeface="微软雅黑"/>
                <a:cs typeface="微软雅黑"/>
              </a:rPr>
              <a:t>管控重点</a:t>
            </a:r>
            <a:r>
              <a:rPr dirty="0" sz="1400">
                <a:latin typeface="微软雅黑"/>
                <a:cs typeface="微软雅黑"/>
              </a:rPr>
              <a:t>：需求价值、模块级设计方案、系统集成、迭代反馈的周期</a:t>
            </a:r>
            <a:r>
              <a:rPr dirty="0" sz="1400" spc="5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28816" y="2642616"/>
            <a:ext cx="1347470" cy="1088390"/>
          </a:xfrm>
          <a:custGeom>
            <a:avLst/>
            <a:gdLst/>
            <a:ahLst/>
            <a:cxnLst/>
            <a:rect l="l" t="t" r="r" b="b"/>
            <a:pathLst>
              <a:path w="1347470" h="1088389">
                <a:moveTo>
                  <a:pt x="234695" y="1088135"/>
                </a:moveTo>
                <a:lnTo>
                  <a:pt x="0" y="726947"/>
                </a:lnTo>
                <a:lnTo>
                  <a:pt x="1112519" y="0"/>
                </a:lnTo>
                <a:lnTo>
                  <a:pt x="1347215" y="361187"/>
                </a:lnTo>
                <a:lnTo>
                  <a:pt x="234695" y="108813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19680000">
            <a:off x="6618516" y="3072915"/>
            <a:ext cx="116688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sz="1800" spc="-30">
                <a:latin typeface="黑体"/>
                <a:cs typeface="黑体"/>
              </a:rPr>
              <a:t>成长</a:t>
            </a:r>
            <a:r>
              <a:rPr dirty="0" baseline="1543" sz="2700" spc="-44">
                <a:latin typeface="黑体"/>
                <a:cs typeface="黑体"/>
              </a:rPr>
              <a:t>型团</a:t>
            </a:r>
            <a:r>
              <a:rPr dirty="0" baseline="3086" sz="2700" spc="-7">
                <a:latin typeface="黑体"/>
                <a:cs typeface="黑体"/>
              </a:rPr>
              <a:t>队</a:t>
            </a:r>
            <a:endParaRPr baseline="3086" sz="270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6571" y="3982211"/>
            <a:ext cx="340360" cy="1015365"/>
          </a:xfrm>
          <a:custGeom>
            <a:avLst/>
            <a:gdLst/>
            <a:ahLst/>
            <a:cxnLst/>
            <a:rect l="l" t="t" r="r" b="b"/>
            <a:pathLst>
              <a:path w="340360" h="1015364">
                <a:moveTo>
                  <a:pt x="0" y="0"/>
                </a:moveTo>
                <a:lnTo>
                  <a:pt x="339851" y="0"/>
                </a:lnTo>
                <a:lnTo>
                  <a:pt x="339851" y="1014984"/>
                </a:lnTo>
                <a:lnTo>
                  <a:pt x="0" y="1014984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57153" y="4011447"/>
            <a:ext cx="1778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系 统 架 构 组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47359" y="3982211"/>
            <a:ext cx="346075" cy="1007744"/>
          </a:xfrm>
          <a:custGeom>
            <a:avLst/>
            <a:gdLst/>
            <a:ahLst/>
            <a:cxnLst/>
            <a:rect l="l" t="t" r="r" b="b"/>
            <a:pathLst>
              <a:path w="346075" h="1007745">
                <a:moveTo>
                  <a:pt x="0" y="0"/>
                </a:moveTo>
                <a:lnTo>
                  <a:pt x="345948" y="0"/>
                </a:lnTo>
                <a:lnTo>
                  <a:pt x="345948" y="1007363"/>
                </a:lnTo>
                <a:lnTo>
                  <a:pt x="0" y="1007363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30849" y="4011447"/>
            <a:ext cx="1778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项 目 管 理 组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9752" y="3412235"/>
            <a:ext cx="2143125" cy="338455"/>
          </a:xfrm>
          <a:custGeom>
            <a:avLst/>
            <a:gdLst/>
            <a:ahLst/>
            <a:cxnLst/>
            <a:rect l="l" t="t" r="r" b="b"/>
            <a:pathLst>
              <a:path w="2143125" h="338454">
                <a:moveTo>
                  <a:pt x="0" y="0"/>
                </a:moveTo>
                <a:lnTo>
                  <a:pt x="2142744" y="0"/>
                </a:lnTo>
                <a:lnTo>
                  <a:pt x="2142744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50842" y="3418751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平台团队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01211" y="3982211"/>
            <a:ext cx="370840" cy="995680"/>
          </a:xfrm>
          <a:custGeom>
            <a:avLst/>
            <a:gdLst/>
            <a:ahLst/>
            <a:cxnLst/>
            <a:rect l="l" t="t" r="r" b="b"/>
            <a:pathLst>
              <a:path w="370839" h="995679">
                <a:moveTo>
                  <a:pt x="0" y="0"/>
                </a:moveTo>
                <a:lnTo>
                  <a:pt x="370332" y="0"/>
                </a:lnTo>
                <a:lnTo>
                  <a:pt x="370332" y="995172"/>
                </a:lnTo>
                <a:lnTo>
                  <a:pt x="0" y="99517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78267" y="4014622"/>
            <a:ext cx="226695" cy="509270"/>
          </a:xfrm>
          <a:prstGeom prst="rect">
            <a:avLst/>
          </a:prstGeom>
        </p:spPr>
        <p:txBody>
          <a:bodyPr wrap="square" lIns="0" tIns="215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crum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3230" y="4499127"/>
            <a:ext cx="177800" cy="3302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团队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78267" y="4803292"/>
            <a:ext cx="226695" cy="119380"/>
          </a:xfrm>
          <a:prstGeom prst="rect">
            <a:avLst/>
          </a:prstGeom>
        </p:spPr>
        <p:txBody>
          <a:bodyPr wrap="square" lIns="0" tIns="215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09004" y="3982211"/>
            <a:ext cx="344805" cy="1007744"/>
          </a:xfrm>
          <a:custGeom>
            <a:avLst/>
            <a:gdLst/>
            <a:ahLst/>
            <a:cxnLst/>
            <a:rect l="l" t="t" r="r" b="b"/>
            <a:pathLst>
              <a:path w="344804" h="1007745">
                <a:moveTo>
                  <a:pt x="0" y="0"/>
                </a:moveTo>
                <a:lnTo>
                  <a:pt x="344424" y="0"/>
                </a:lnTo>
                <a:lnTo>
                  <a:pt x="344424" y="1007363"/>
                </a:lnTo>
                <a:lnTo>
                  <a:pt x="0" y="1007363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591807" y="4011447"/>
            <a:ext cx="1778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技 术 评 审 组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1205" y="3524084"/>
            <a:ext cx="0" cy="325755"/>
          </a:xfrm>
          <a:custGeom>
            <a:avLst/>
            <a:gdLst/>
            <a:ahLst/>
            <a:cxnLst/>
            <a:rect l="l" t="t" r="r" b="b"/>
            <a:pathLst>
              <a:path w="0" h="325754">
                <a:moveTo>
                  <a:pt x="0" y="0"/>
                </a:moveTo>
                <a:lnTo>
                  <a:pt x="0" y="32564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46421" y="3856291"/>
            <a:ext cx="0" cy="125730"/>
          </a:xfrm>
          <a:custGeom>
            <a:avLst/>
            <a:gdLst/>
            <a:ahLst/>
            <a:cxnLst/>
            <a:rect l="l" t="t" r="r" b="b"/>
            <a:pathLst>
              <a:path w="0" h="125729">
                <a:moveTo>
                  <a:pt x="0" y="0"/>
                </a:moveTo>
                <a:lnTo>
                  <a:pt x="0" y="12531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99947" y="3860762"/>
            <a:ext cx="7148195" cy="0"/>
          </a:xfrm>
          <a:custGeom>
            <a:avLst/>
            <a:gdLst/>
            <a:ahLst/>
            <a:cxnLst/>
            <a:rect l="l" t="t" r="r" b="b"/>
            <a:pathLst>
              <a:path w="7148195" h="0">
                <a:moveTo>
                  <a:pt x="0" y="0"/>
                </a:moveTo>
                <a:lnTo>
                  <a:pt x="7148080" y="0"/>
                </a:lnTo>
              </a:path>
            </a:pathLst>
          </a:custGeom>
          <a:ln w="32765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81139" y="3856291"/>
            <a:ext cx="0" cy="125730"/>
          </a:xfrm>
          <a:custGeom>
            <a:avLst/>
            <a:gdLst/>
            <a:ahLst/>
            <a:cxnLst/>
            <a:rect l="l" t="t" r="r" b="b"/>
            <a:pathLst>
              <a:path w="0" h="125729">
                <a:moveTo>
                  <a:pt x="0" y="0"/>
                </a:moveTo>
                <a:lnTo>
                  <a:pt x="0" y="12531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13958" y="3870807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677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1123" y="5167884"/>
            <a:ext cx="690880" cy="276225"/>
          </a:xfrm>
          <a:custGeom>
            <a:avLst/>
            <a:gdLst/>
            <a:ahLst/>
            <a:cxnLst/>
            <a:rect l="l" t="t" r="r" b="b"/>
            <a:pathLst>
              <a:path w="690879" h="276225">
                <a:moveTo>
                  <a:pt x="0" y="0"/>
                </a:moveTo>
                <a:lnTo>
                  <a:pt x="690372" y="0"/>
                </a:lnTo>
                <a:lnTo>
                  <a:pt x="690372" y="275843"/>
                </a:lnTo>
                <a:lnTo>
                  <a:pt x="0" y="275843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530483" y="5197221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3~4人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22391" y="5154167"/>
            <a:ext cx="711835" cy="277495"/>
          </a:xfrm>
          <a:custGeom>
            <a:avLst/>
            <a:gdLst/>
            <a:ahLst/>
            <a:cxnLst/>
            <a:rect l="l" t="t" r="r" b="b"/>
            <a:pathLst>
              <a:path w="711835" h="277495">
                <a:moveTo>
                  <a:pt x="0" y="0"/>
                </a:moveTo>
                <a:lnTo>
                  <a:pt x="711708" y="0"/>
                </a:lnTo>
                <a:lnTo>
                  <a:pt x="711708" y="277367"/>
                </a:lnTo>
                <a:lnTo>
                  <a:pt x="0" y="277367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542952" y="5184521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2~3人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38315" y="5137403"/>
            <a:ext cx="664845" cy="277495"/>
          </a:xfrm>
          <a:custGeom>
            <a:avLst/>
            <a:gdLst/>
            <a:ahLst/>
            <a:cxnLst/>
            <a:rect l="l" t="t" r="r" b="b"/>
            <a:pathLst>
              <a:path w="664845" h="277495">
                <a:moveTo>
                  <a:pt x="0" y="0"/>
                </a:moveTo>
                <a:lnTo>
                  <a:pt x="664463" y="0"/>
                </a:lnTo>
                <a:lnTo>
                  <a:pt x="664463" y="277367"/>
                </a:lnTo>
                <a:lnTo>
                  <a:pt x="0" y="277367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435191" y="5167007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3~4人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83088" y="3880154"/>
            <a:ext cx="0" cy="161290"/>
          </a:xfrm>
          <a:custGeom>
            <a:avLst/>
            <a:gdLst/>
            <a:ahLst/>
            <a:cxnLst/>
            <a:rect l="l" t="t" r="r" b="b"/>
            <a:pathLst>
              <a:path w="0" h="161289">
                <a:moveTo>
                  <a:pt x="0" y="0"/>
                </a:moveTo>
                <a:lnTo>
                  <a:pt x="0" y="160896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46606" y="4932756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229"/>
                </a:lnTo>
              </a:path>
            </a:pathLst>
          </a:custGeom>
          <a:ln w="1934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23496" y="4932756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229"/>
                </a:lnTo>
              </a:path>
            </a:pathLst>
          </a:custGeom>
          <a:ln w="19329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673995" y="4932756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229"/>
                </a:lnTo>
              </a:path>
            </a:pathLst>
          </a:custGeom>
          <a:ln w="1934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67100" y="5160264"/>
            <a:ext cx="722630" cy="276225"/>
          </a:xfrm>
          <a:custGeom>
            <a:avLst/>
            <a:gdLst/>
            <a:ahLst/>
            <a:cxnLst/>
            <a:rect l="l" t="t" r="r" b="b"/>
            <a:pathLst>
              <a:path w="722629" h="276225">
                <a:moveTo>
                  <a:pt x="0" y="0"/>
                </a:moveTo>
                <a:lnTo>
                  <a:pt x="722376" y="0"/>
                </a:lnTo>
                <a:lnTo>
                  <a:pt x="722376" y="275843"/>
                </a:lnTo>
                <a:lnTo>
                  <a:pt x="0" y="275843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548240" y="5189613"/>
            <a:ext cx="559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8~12人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79773" y="4913884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229"/>
                </a:lnTo>
              </a:path>
            </a:pathLst>
          </a:custGeom>
          <a:ln w="19329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76300" y="3982211"/>
            <a:ext cx="338455" cy="1015365"/>
          </a:xfrm>
          <a:custGeom>
            <a:avLst/>
            <a:gdLst/>
            <a:ahLst/>
            <a:cxnLst/>
            <a:rect l="l" t="t" r="r" b="b"/>
            <a:pathLst>
              <a:path w="338455" h="1015364">
                <a:moveTo>
                  <a:pt x="0" y="0"/>
                </a:moveTo>
                <a:lnTo>
                  <a:pt x="338328" y="0"/>
                </a:lnTo>
                <a:lnTo>
                  <a:pt x="338328" y="1014984"/>
                </a:lnTo>
                <a:lnTo>
                  <a:pt x="0" y="1014984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56424" y="4011447"/>
            <a:ext cx="1778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平 台 业 务 组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30590" y="3880167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044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20711" y="3982211"/>
            <a:ext cx="368935" cy="995680"/>
          </a:xfrm>
          <a:custGeom>
            <a:avLst/>
            <a:gdLst/>
            <a:ahLst/>
            <a:cxnLst/>
            <a:rect l="l" t="t" r="r" b="b"/>
            <a:pathLst>
              <a:path w="368934" h="995679">
                <a:moveTo>
                  <a:pt x="0" y="0"/>
                </a:moveTo>
                <a:lnTo>
                  <a:pt x="368807" y="0"/>
                </a:lnTo>
                <a:lnTo>
                  <a:pt x="368807" y="995172"/>
                </a:lnTo>
                <a:lnTo>
                  <a:pt x="0" y="9951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297005" y="4014622"/>
            <a:ext cx="226695" cy="598805"/>
          </a:xfrm>
          <a:prstGeom prst="rect">
            <a:avLst/>
          </a:prstGeom>
        </p:spPr>
        <p:txBody>
          <a:bodyPr wrap="square" lIns="0" tIns="215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De</a:t>
            </a:r>
            <a:r>
              <a:rPr dirty="0" sz="1200" spc="-15" b="1">
                <a:solidFill>
                  <a:srgbClr val="FFFFFF"/>
                </a:solidFill>
                <a:latin typeface="微软雅黑"/>
                <a:cs typeface="微软雅黑"/>
              </a:rPr>
              <a:t>v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ops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21969" y="4588027"/>
            <a:ext cx="177800" cy="177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组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498091" y="5129784"/>
            <a:ext cx="722630" cy="277495"/>
          </a:xfrm>
          <a:custGeom>
            <a:avLst/>
            <a:gdLst/>
            <a:ahLst/>
            <a:cxnLst/>
            <a:rect l="l" t="t" r="r" b="b"/>
            <a:pathLst>
              <a:path w="722630" h="277495">
                <a:moveTo>
                  <a:pt x="0" y="0"/>
                </a:moveTo>
                <a:lnTo>
                  <a:pt x="722376" y="0"/>
                </a:lnTo>
                <a:lnTo>
                  <a:pt x="722376" y="277367"/>
                </a:lnTo>
                <a:lnTo>
                  <a:pt x="0" y="277367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579181" y="5159654"/>
            <a:ext cx="559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8~12人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16023" y="3982211"/>
            <a:ext cx="368935" cy="995680"/>
          </a:xfrm>
          <a:custGeom>
            <a:avLst/>
            <a:gdLst/>
            <a:ahLst/>
            <a:cxnLst/>
            <a:rect l="l" t="t" r="r" b="b"/>
            <a:pathLst>
              <a:path w="368935" h="995679">
                <a:moveTo>
                  <a:pt x="0" y="0"/>
                </a:moveTo>
                <a:lnTo>
                  <a:pt x="368807" y="0"/>
                </a:lnTo>
                <a:lnTo>
                  <a:pt x="368807" y="995172"/>
                </a:lnTo>
                <a:lnTo>
                  <a:pt x="0" y="99517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791784" y="4014622"/>
            <a:ext cx="226695" cy="509270"/>
          </a:xfrm>
          <a:prstGeom prst="rect">
            <a:avLst/>
          </a:prstGeom>
        </p:spPr>
        <p:txBody>
          <a:bodyPr wrap="square" lIns="0" tIns="215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crum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16747" y="4499127"/>
            <a:ext cx="177800" cy="3302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团队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91784" y="4803292"/>
            <a:ext cx="226695" cy="119380"/>
          </a:xfrm>
          <a:prstGeom prst="rect">
            <a:avLst/>
          </a:prstGeom>
        </p:spPr>
        <p:txBody>
          <a:bodyPr wrap="square" lIns="0" tIns="215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99972" y="3870807"/>
            <a:ext cx="0" cy="161290"/>
          </a:xfrm>
          <a:custGeom>
            <a:avLst/>
            <a:gdLst/>
            <a:ahLst/>
            <a:cxnLst/>
            <a:rect l="l" t="t" r="r" b="b"/>
            <a:pathLst>
              <a:path w="0" h="161289">
                <a:moveTo>
                  <a:pt x="0" y="0"/>
                </a:moveTo>
                <a:lnTo>
                  <a:pt x="0" y="160909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79704" y="5111496"/>
            <a:ext cx="688975" cy="277495"/>
          </a:xfrm>
          <a:custGeom>
            <a:avLst/>
            <a:gdLst/>
            <a:ahLst/>
            <a:cxnLst/>
            <a:rect l="l" t="t" r="r" b="b"/>
            <a:pathLst>
              <a:path w="688975" h="277495">
                <a:moveTo>
                  <a:pt x="0" y="0"/>
                </a:moveTo>
                <a:lnTo>
                  <a:pt x="688848" y="0"/>
                </a:lnTo>
                <a:lnTo>
                  <a:pt x="688848" y="277367"/>
                </a:lnTo>
                <a:lnTo>
                  <a:pt x="0" y="27736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88428" y="5141747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1~2人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396568" y="3870807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677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69793" y="3892016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4">
                <a:moveTo>
                  <a:pt x="0" y="0"/>
                </a:moveTo>
                <a:lnTo>
                  <a:pt x="0" y="90195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36876" y="5141976"/>
            <a:ext cx="723900" cy="277495"/>
          </a:xfrm>
          <a:custGeom>
            <a:avLst/>
            <a:gdLst/>
            <a:ahLst/>
            <a:cxnLst/>
            <a:rect l="l" t="t" r="r" b="b"/>
            <a:pathLst>
              <a:path w="723900" h="277495">
                <a:moveTo>
                  <a:pt x="0" y="0"/>
                </a:moveTo>
                <a:lnTo>
                  <a:pt x="723900" y="0"/>
                </a:lnTo>
                <a:lnTo>
                  <a:pt x="723900" y="277367"/>
                </a:lnTo>
                <a:lnTo>
                  <a:pt x="0" y="277367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518384" y="5171503"/>
            <a:ext cx="559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8~12人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654807" y="3982211"/>
            <a:ext cx="368935" cy="995680"/>
          </a:xfrm>
          <a:custGeom>
            <a:avLst/>
            <a:gdLst/>
            <a:ahLst/>
            <a:cxnLst/>
            <a:rect l="l" t="t" r="r" b="b"/>
            <a:pathLst>
              <a:path w="368935" h="995679">
                <a:moveTo>
                  <a:pt x="0" y="0"/>
                </a:moveTo>
                <a:lnTo>
                  <a:pt x="368807" y="0"/>
                </a:lnTo>
                <a:lnTo>
                  <a:pt x="368807" y="995172"/>
                </a:lnTo>
                <a:lnTo>
                  <a:pt x="0" y="99517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730987" y="4014622"/>
            <a:ext cx="226695" cy="509270"/>
          </a:xfrm>
          <a:prstGeom prst="rect">
            <a:avLst/>
          </a:prstGeom>
        </p:spPr>
        <p:txBody>
          <a:bodyPr wrap="square" lIns="0" tIns="215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crum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55950" y="4499127"/>
            <a:ext cx="177800" cy="3302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团队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730987" y="4803292"/>
            <a:ext cx="226695" cy="119380"/>
          </a:xfrm>
          <a:prstGeom prst="rect">
            <a:avLst/>
          </a:prstGeom>
        </p:spPr>
        <p:txBody>
          <a:bodyPr wrap="square" lIns="0" tIns="215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149083" y="5119115"/>
            <a:ext cx="664845" cy="277495"/>
          </a:xfrm>
          <a:custGeom>
            <a:avLst/>
            <a:gdLst/>
            <a:ahLst/>
            <a:cxnLst/>
            <a:rect l="l" t="t" r="r" b="b"/>
            <a:pathLst>
              <a:path w="664845" h="277495">
                <a:moveTo>
                  <a:pt x="0" y="0"/>
                </a:moveTo>
                <a:lnTo>
                  <a:pt x="664464" y="0"/>
                </a:lnTo>
                <a:lnTo>
                  <a:pt x="664464" y="277367"/>
                </a:lnTo>
                <a:lnTo>
                  <a:pt x="0" y="277367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245756" y="5148795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2~3人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408671" y="4919510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229"/>
                </a:lnTo>
              </a:path>
            </a:pathLst>
          </a:custGeom>
          <a:ln w="19329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809506" y="4898110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229"/>
                </a:lnTo>
              </a:path>
            </a:pathLst>
          </a:custGeom>
          <a:ln w="19329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96808" y="4879898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229"/>
                </a:lnTo>
              </a:path>
            </a:pathLst>
          </a:custGeom>
          <a:ln w="19329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064971" y="4861115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229"/>
                </a:lnTo>
              </a:path>
            </a:pathLst>
          </a:custGeom>
          <a:ln w="19329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060435" y="3982211"/>
            <a:ext cx="338455" cy="1015365"/>
          </a:xfrm>
          <a:custGeom>
            <a:avLst/>
            <a:gdLst/>
            <a:ahLst/>
            <a:cxnLst/>
            <a:rect l="l" t="t" r="r" b="b"/>
            <a:pathLst>
              <a:path w="338454" h="1015364">
                <a:moveTo>
                  <a:pt x="0" y="0"/>
                </a:moveTo>
                <a:lnTo>
                  <a:pt x="338327" y="0"/>
                </a:lnTo>
                <a:lnTo>
                  <a:pt x="338327" y="1014984"/>
                </a:lnTo>
                <a:lnTo>
                  <a:pt x="0" y="1014984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8140712" y="4011447"/>
            <a:ext cx="1778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安 全 管 理 组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958328" y="5119115"/>
            <a:ext cx="506095" cy="276225"/>
          </a:xfrm>
          <a:custGeom>
            <a:avLst/>
            <a:gdLst/>
            <a:ahLst/>
            <a:cxnLst/>
            <a:rect l="l" t="t" r="r" b="b"/>
            <a:pathLst>
              <a:path w="506095" h="276225">
                <a:moveTo>
                  <a:pt x="0" y="0"/>
                </a:moveTo>
                <a:lnTo>
                  <a:pt x="505968" y="0"/>
                </a:lnTo>
                <a:lnTo>
                  <a:pt x="505968" y="275843"/>
                </a:lnTo>
                <a:lnTo>
                  <a:pt x="0" y="27584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8077644" y="5148287"/>
            <a:ext cx="267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1人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244688" y="4861483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229"/>
                </a:lnTo>
              </a:path>
            </a:pathLst>
          </a:custGeom>
          <a:ln w="19328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241360" y="3849725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59677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2336545" y="5694705"/>
            <a:ext cx="125285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FF0000"/>
                </a:solidFill>
                <a:latin typeface="微软雅黑"/>
                <a:cs typeface="微软雅黑"/>
              </a:rPr>
              <a:t>按模块拆分SCRU</a:t>
            </a:r>
            <a:r>
              <a:rPr dirty="0" sz="1100" spc="5" b="1">
                <a:solidFill>
                  <a:srgbClr val="FF0000"/>
                </a:solidFill>
                <a:latin typeface="微软雅黑"/>
                <a:cs typeface="微软雅黑"/>
              </a:rPr>
              <a:t>M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785124" y="5470550"/>
            <a:ext cx="2252345" cy="226695"/>
          </a:xfrm>
          <a:custGeom>
            <a:avLst/>
            <a:gdLst/>
            <a:ahLst/>
            <a:cxnLst/>
            <a:rect l="l" t="t" r="r" b="b"/>
            <a:pathLst>
              <a:path w="2252345" h="226695">
                <a:moveTo>
                  <a:pt x="1119708" y="119646"/>
                </a:moveTo>
                <a:lnTo>
                  <a:pt x="6350" y="119646"/>
                </a:lnTo>
                <a:lnTo>
                  <a:pt x="4394" y="119329"/>
                </a:lnTo>
                <a:lnTo>
                  <a:pt x="2616" y="118427"/>
                </a:lnTo>
                <a:lnTo>
                  <a:pt x="1219" y="117030"/>
                </a:lnTo>
                <a:lnTo>
                  <a:pt x="317" y="115252"/>
                </a:lnTo>
                <a:lnTo>
                  <a:pt x="0" y="113296"/>
                </a:lnTo>
                <a:lnTo>
                  <a:pt x="0" y="0"/>
                </a:lnTo>
                <a:lnTo>
                  <a:pt x="12700" y="0"/>
                </a:lnTo>
                <a:lnTo>
                  <a:pt x="12700" y="106946"/>
                </a:lnTo>
                <a:lnTo>
                  <a:pt x="6350" y="106946"/>
                </a:lnTo>
                <a:lnTo>
                  <a:pt x="12700" y="113296"/>
                </a:lnTo>
                <a:lnTo>
                  <a:pt x="1119708" y="113296"/>
                </a:lnTo>
                <a:lnTo>
                  <a:pt x="1119708" y="119646"/>
                </a:lnTo>
                <a:close/>
              </a:path>
              <a:path w="2252345" h="226695">
                <a:moveTo>
                  <a:pt x="2239416" y="113296"/>
                </a:moveTo>
                <a:lnTo>
                  <a:pt x="2239416" y="0"/>
                </a:lnTo>
                <a:lnTo>
                  <a:pt x="2252116" y="0"/>
                </a:lnTo>
                <a:lnTo>
                  <a:pt x="2252116" y="106946"/>
                </a:lnTo>
                <a:lnTo>
                  <a:pt x="2245766" y="106946"/>
                </a:lnTo>
                <a:lnTo>
                  <a:pt x="2239416" y="113296"/>
                </a:lnTo>
                <a:close/>
              </a:path>
              <a:path w="2252345" h="226695">
                <a:moveTo>
                  <a:pt x="12700" y="113296"/>
                </a:moveTo>
                <a:lnTo>
                  <a:pt x="6350" y="106946"/>
                </a:lnTo>
                <a:lnTo>
                  <a:pt x="12700" y="106946"/>
                </a:lnTo>
                <a:lnTo>
                  <a:pt x="12700" y="113296"/>
                </a:lnTo>
                <a:close/>
              </a:path>
              <a:path w="2252345" h="226695">
                <a:moveTo>
                  <a:pt x="1119708" y="113296"/>
                </a:moveTo>
                <a:lnTo>
                  <a:pt x="12700" y="113296"/>
                </a:lnTo>
                <a:lnTo>
                  <a:pt x="12700" y="106946"/>
                </a:lnTo>
                <a:lnTo>
                  <a:pt x="1126058" y="106946"/>
                </a:lnTo>
                <a:lnTo>
                  <a:pt x="1124102" y="107251"/>
                </a:lnTo>
                <a:lnTo>
                  <a:pt x="1122324" y="108153"/>
                </a:lnTo>
                <a:lnTo>
                  <a:pt x="1120927" y="109562"/>
                </a:lnTo>
                <a:lnTo>
                  <a:pt x="1120025" y="111328"/>
                </a:lnTo>
                <a:lnTo>
                  <a:pt x="1119708" y="113296"/>
                </a:lnTo>
                <a:close/>
              </a:path>
              <a:path w="2252345" h="226695">
                <a:moveTo>
                  <a:pt x="1126058" y="119646"/>
                </a:moveTo>
                <a:lnTo>
                  <a:pt x="1119708" y="113296"/>
                </a:lnTo>
                <a:lnTo>
                  <a:pt x="1120025" y="111328"/>
                </a:lnTo>
                <a:lnTo>
                  <a:pt x="1120927" y="109562"/>
                </a:lnTo>
                <a:lnTo>
                  <a:pt x="1122324" y="108153"/>
                </a:lnTo>
                <a:lnTo>
                  <a:pt x="1124102" y="107251"/>
                </a:lnTo>
                <a:lnTo>
                  <a:pt x="1126058" y="106946"/>
                </a:lnTo>
                <a:lnTo>
                  <a:pt x="1128026" y="107251"/>
                </a:lnTo>
                <a:lnTo>
                  <a:pt x="1129791" y="108153"/>
                </a:lnTo>
                <a:lnTo>
                  <a:pt x="1131201" y="109562"/>
                </a:lnTo>
                <a:lnTo>
                  <a:pt x="1132103" y="111328"/>
                </a:lnTo>
                <a:lnTo>
                  <a:pt x="1132408" y="113296"/>
                </a:lnTo>
                <a:lnTo>
                  <a:pt x="1126058" y="119646"/>
                </a:lnTo>
                <a:close/>
              </a:path>
              <a:path w="2252345" h="226695">
                <a:moveTo>
                  <a:pt x="2245766" y="119646"/>
                </a:moveTo>
                <a:lnTo>
                  <a:pt x="1132408" y="119646"/>
                </a:lnTo>
                <a:lnTo>
                  <a:pt x="1132408" y="113296"/>
                </a:lnTo>
                <a:lnTo>
                  <a:pt x="1132103" y="111328"/>
                </a:lnTo>
                <a:lnTo>
                  <a:pt x="1131201" y="109562"/>
                </a:lnTo>
                <a:lnTo>
                  <a:pt x="1129791" y="108153"/>
                </a:lnTo>
                <a:lnTo>
                  <a:pt x="1128026" y="107251"/>
                </a:lnTo>
                <a:lnTo>
                  <a:pt x="1126058" y="106946"/>
                </a:lnTo>
                <a:lnTo>
                  <a:pt x="2239416" y="106946"/>
                </a:lnTo>
                <a:lnTo>
                  <a:pt x="2239416" y="113296"/>
                </a:lnTo>
                <a:lnTo>
                  <a:pt x="2252116" y="113296"/>
                </a:lnTo>
                <a:lnTo>
                  <a:pt x="2251811" y="115252"/>
                </a:lnTo>
                <a:lnTo>
                  <a:pt x="2250909" y="117030"/>
                </a:lnTo>
                <a:lnTo>
                  <a:pt x="2249500" y="118427"/>
                </a:lnTo>
                <a:lnTo>
                  <a:pt x="2247734" y="119329"/>
                </a:lnTo>
                <a:lnTo>
                  <a:pt x="2245766" y="119646"/>
                </a:lnTo>
                <a:close/>
              </a:path>
              <a:path w="2252345" h="226695">
                <a:moveTo>
                  <a:pt x="2252116" y="113296"/>
                </a:moveTo>
                <a:lnTo>
                  <a:pt x="2239416" y="113296"/>
                </a:lnTo>
                <a:lnTo>
                  <a:pt x="2245766" y="106946"/>
                </a:lnTo>
                <a:lnTo>
                  <a:pt x="2252116" y="106946"/>
                </a:lnTo>
                <a:lnTo>
                  <a:pt x="2252116" y="113296"/>
                </a:lnTo>
                <a:close/>
              </a:path>
              <a:path w="2252345" h="226695">
                <a:moveTo>
                  <a:pt x="1132408" y="226593"/>
                </a:moveTo>
                <a:lnTo>
                  <a:pt x="1119708" y="226593"/>
                </a:lnTo>
                <a:lnTo>
                  <a:pt x="1119708" y="113296"/>
                </a:lnTo>
                <a:lnTo>
                  <a:pt x="1126058" y="119646"/>
                </a:lnTo>
                <a:lnTo>
                  <a:pt x="1132408" y="119646"/>
                </a:lnTo>
                <a:lnTo>
                  <a:pt x="1132408" y="226593"/>
                </a:lnTo>
                <a:close/>
              </a:path>
              <a:path w="2252345" h="226695">
                <a:moveTo>
                  <a:pt x="1132408" y="119646"/>
                </a:moveTo>
                <a:lnTo>
                  <a:pt x="1126058" y="119646"/>
                </a:lnTo>
                <a:lnTo>
                  <a:pt x="1132408" y="113296"/>
                </a:lnTo>
                <a:lnTo>
                  <a:pt x="1132408" y="1196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124588" y="6085332"/>
            <a:ext cx="576195" cy="421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929399" y="6051803"/>
            <a:ext cx="252091" cy="442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386839" y="5664708"/>
            <a:ext cx="626363" cy="403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386445" y="6280404"/>
            <a:ext cx="539634" cy="378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39794" y="6251447"/>
            <a:ext cx="237020" cy="3963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631947" y="5903975"/>
            <a:ext cx="586740" cy="361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587372" y="6100572"/>
            <a:ext cx="576195" cy="421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92183" y="6068567"/>
            <a:ext cx="252091" cy="442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849623" y="5679948"/>
            <a:ext cx="626363" cy="403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 rot="18900000">
            <a:off x="4045962" y="4669636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88" name="object 88"/>
          <p:cNvSpPr txBox="1"/>
          <p:nvPr/>
        </p:nvSpPr>
        <p:spPr>
          <a:xfrm rot="18900000">
            <a:off x="1041706" y="6354467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89" name="object 89"/>
          <p:cNvSpPr txBox="1"/>
          <p:nvPr/>
        </p:nvSpPr>
        <p:spPr>
          <a:xfrm rot="18900000">
            <a:off x="1748753" y="3197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0" name="object 90"/>
          <p:cNvSpPr txBox="1"/>
          <p:nvPr/>
        </p:nvSpPr>
        <p:spPr>
          <a:xfrm rot="18900000">
            <a:off x="132028" y="1725570"/>
            <a:ext cx="5189018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91" name="object 91"/>
          <p:cNvSpPr txBox="1"/>
          <p:nvPr/>
        </p:nvSpPr>
        <p:spPr>
          <a:xfrm rot="18900000">
            <a:off x="7355435" y="40738"/>
            <a:ext cx="969867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2021-10-29T10:33:28Z</dcterms:created>
  <dcterms:modified xsi:type="dcterms:W3CDTF">2021-10-29T10:33:28Z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2021-07-29T00:00:00Z</vt:filetime>
  </property>
  <property fmtid="{D5CDD505-2E9C-101B-9397-08002B2CF9AE}" pid="3" name="Creator">
    <vt:lpwstr>WPS 演示</vt:lpwstr>
  </property>
  <property fmtid="{D5CDD505-2E9C-101B-9397-08002B2CF9AE}" pid="4" name="LastSaved">
    <vt:filetime>2021-10-29T00:00:00Z</vt:filetime>
  </property>
</Properties>
</file>