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81037" y="317500"/>
            <a:ext cx="5772785" cy="469900"/>
          </a:xfrm>
          <a:custGeom>
            <a:avLst/>
            <a:gdLst/>
            <a:ahLst/>
            <a:cxnLst/>
            <a:rect l="l" t="t" r="r" b="b"/>
            <a:pathLst>
              <a:path w="5772785" h="469900">
                <a:moveTo>
                  <a:pt x="5772378" y="0"/>
                </a:moveTo>
                <a:lnTo>
                  <a:pt x="0" y="0"/>
                </a:lnTo>
                <a:lnTo>
                  <a:pt x="0" y="469900"/>
                </a:lnTo>
                <a:lnTo>
                  <a:pt x="4816462" y="469900"/>
                </a:lnTo>
                <a:lnTo>
                  <a:pt x="5772378" y="0"/>
                </a:lnTo>
                <a:close/>
              </a:path>
            </a:pathLst>
          </a:custGeom>
          <a:solidFill>
            <a:srgbClr val="00A5E0">
              <a:alpha val="6196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242887"/>
            <a:ext cx="6453505" cy="544830"/>
          </a:xfrm>
          <a:custGeom>
            <a:avLst/>
            <a:gdLst/>
            <a:ahLst/>
            <a:cxnLst/>
            <a:rect l="l" t="t" r="r" b="b"/>
            <a:pathLst>
              <a:path w="6453505" h="544830">
                <a:moveTo>
                  <a:pt x="6453416" y="0"/>
                </a:moveTo>
                <a:lnTo>
                  <a:pt x="0" y="0"/>
                </a:lnTo>
                <a:lnTo>
                  <a:pt x="0" y="544512"/>
                </a:lnTo>
                <a:lnTo>
                  <a:pt x="5384457" y="544512"/>
                </a:lnTo>
                <a:lnTo>
                  <a:pt x="6453416" y="0"/>
                </a:lnTo>
                <a:close/>
              </a:path>
            </a:pathLst>
          </a:custGeom>
          <a:solidFill>
            <a:srgbClr val="00A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497385" y="787400"/>
            <a:ext cx="4589780" cy="0"/>
          </a:xfrm>
          <a:custGeom>
            <a:avLst/>
            <a:gdLst/>
            <a:ahLst/>
            <a:cxnLst/>
            <a:rect l="l" t="t" r="r" b="b"/>
            <a:pathLst>
              <a:path w="4589780" h="0">
                <a:moveTo>
                  <a:pt x="0" y="0"/>
                </a:moveTo>
                <a:lnTo>
                  <a:pt x="4589462" y="0"/>
                </a:lnTo>
              </a:path>
            </a:pathLst>
          </a:custGeom>
          <a:ln w="19050">
            <a:solidFill>
              <a:srgbClr val="8BBD29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9048751" y="749305"/>
            <a:ext cx="762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1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81037" y="317500"/>
            <a:ext cx="5772785" cy="469900"/>
          </a:xfrm>
          <a:custGeom>
            <a:avLst/>
            <a:gdLst/>
            <a:ahLst/>
            <a:cxnLst/>
            <a:rect l="l" t="t" r="r" b="b"/>
            <a:pathLst>
              <a:path w="5772785" h="469900">
                <a:moveTo>
                  <a:pt x="5772378" y="0"/>
                </a:moveTo>
                <a:lnTo>
                  <a:pt x="0" y="0"/>
                </a:lnTo>
                <a:lnTo>
                  <a:pt x="0" y="469900"/>
                </a:lnTo>
                <a:lnTo>
                  <a:pt x="4816462" y="469900"/>
                </a:lnTo>
                <a:lnTo>
                  <a:pt x="5772378" y="0"/>
                </a:lnTo>
                <a:close/>
              </a:path>
            </a:pathLst>
          </a:custGeom>
          <a:solidFill>
            <a:srgbClr val="00A5E0">
              <a:alpha val="6196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242887"/>
            <a:ext cx="6453505" cy="544830"/>
          </a:xfrm>
          <a:custGeom>
            <a:avLst/>
            <a:gdLst/>
            <a:ahLst/>
            <a:cxnLst/>
            <a:rect l="l" t="t" r="r" b="b"/>
            <a:pathLst>
              <a:path w="6453505" h="544830">
                <a:moveTo>
                  <a:pt x="6453416" y="0"/>
                </a:moveTo>
                <a:lnTo>
                  <a:pt x="0" y="0"/>
                </a:lnTo>
                <a:lnTo>
                  <a:pt x="0" y="544512"/>
                </a:lnTo>
                <a:lnTo>
                  <a:pt x="5384457" y="544512"/>
                </a:lnTo>
                <a:lnTo>
                  <a:pt x="6453416" y="0"/>
                </a:lnTo>
                <a:close/>
              </a:path>
            </a:pathLst>
          </a:custGeom>
          <a:solidFill>
            <a:srgbClr val="00A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497385" y="787400"/>
            <a:ext cx="4589780" cy="0"/>
          </a:xfrm>
          <a:custGeom>
            <a:avLst/>
            <a:gdLst/>
            <a:ahLst/>
            <a:cxnLst/>
            <a:rect l="l" t="t" r="r" b="b"/>
            <a:pathLst>
              <a:path w="4589780" h="0">
                <a:moveTo>
                  <a:pt x="0" y="0"/>
                </a:moveTo>
                <a:lnTo>
                  <a:pt x="4589462" y="0"/>
                </a:lnTo>
              </a:path>
            </a:pathLst>
          </a:custGeom>
          <a:ln w="19050">
            <a:solidFill>
              <a:srgbClr val="8BBD29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9048751" y="749305"/>
            <a:ext cx="762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1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1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9822" y="1642025"/>
            <a:ext cx="836295" cy="269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8895" y="1908318"/>
            <a:ext cx="3949700" cy="2524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13.png"/><Relationship Id="rId4" Type="http://schemas.openxmlformats.org/officeDocument/2006/relationships/image" Target="../media/image14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7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42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jpg"/><Relationship Id="rId3" Type="http://schemas.openxmlformats.org/officeDocument/2006/relationships/image" Target="../media/image48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Relationship Id="rId14" Type="http://schemas.openxmlformats.org/officeDocument/2006/relationships/image" Target="../media/image61.png"/><Relationship Id="rId15" Type="http://schemas.openxmlformats.org/officeDocument/2006/relationships/image" Target="../media/image62.png"/><Relationship Id="rId16" Type="http://schemas.openxmlformats.org/officeDocument/2006/relationships/image" Target="../media/image63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64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12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35137"/>
            <a:ext cx="9139555" cy="1433830"/>
          </a:xfrm>
          <a:custGeom>
            <a:avLst/>
            <a:gdLst/>
            <a:ahLst/>
            <a:cxnLst/>
            <a:rect l="l" t="t" r="r" b="b"/>
            <a:pathLst>
              <a:path w="9139555" h="1433830">
                <a:moveTo>
                  <a:pt x="0" y="1433499"/>
                </a:moveTo>
                <a:lnTo>
                  <a:pt x="9139237" y="1433499"/>
                </a:lnTo>
                <a:lnTo>
                  <a:pt x="9139237" y="0"/>
                </a:lnTo>
                <a:lnTo>
                  <a:pt x="0" y="0"/>
                </a:lnTo>
                <a:lnTo>
                  <a:pt x="0" y="1433499"/>
                </a:lnTo>
                <a:close/>
              </a:path>
            </a:pathLst>
          </a:custGeom>
          <a:solidFill>
            <a:srgbClr val="01B3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347614"/>
            <a:ext cx="2110270" cy="2574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164387" y="1200150"/>
            <a:ext cx="1979612" cy="2092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996446" y="4793948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微软雅黑"/>
                <a:cs typeface="微软雅黑"/>
              </a:rPr>
              <a:t>1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73616" y="2048555"/>
            <a:ext cx="4597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FFFFFF"/>
                </a:solidFill>
              </a:rPr>
              <a:t>研发实效改进的难与路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 rot="18900000">
            <a:off x="4199241" y="3141294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 rot="18900000">
            <a:off x="-244168" y="4211342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 rot="18900000">
            <a:off x="1748753" y="234035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 rot="18900000">
            <a:off x="560653" y="1296945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1037" y="317500"/>
            <a:ext cx="5772785" cy="469900"/>
          </a:xfrm>
          <a:custGeom>
            <a:avLst/>
            <a:gdLst/>
            <a:ahLst/>
            <a:cxnLst/>
            <a:rect l="l" t="t" r="r" b="b"/>
            <a:pathLst>
              <a:path w="5772785" h="469900">
                <a:moveTo>
                  <a:pt x="5772378" y="0"/>
                </a:moveTo>
                <a:lnTo>
                  <a:pt x="0" y="0"/>
                </a:lnTo>
                <a:lnTo>
                  <a:pt x="0" y="469900"/>
                </a:lnTo>
                <a:lnTo>
                  <a:pt x="4816462" y="469900"/>
                </a:lnTo>
                <a:lnTo>
                  <a:pt x="5772378" y="0"/>
                </a:lnTo>
                <a:close/>
              </a:path>
            </a:pathLst>
          </a:custGeom>
          <a:solidFill>
            <a:srgbClr val="00A5E0">
              <a:alpha val="6196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42887"/>
            <a:ext cx="6453505" cy="544830"/>
          </a:xfrm>
          <a:custGeom>
            <a:avLst/>
            <a:gdLst/>
            <a:ahLst/>
            <a:cxnLst/>
            <a:rect l="l" t="t" r="r" b="b"/>
            <a:pathLst>
              <a:path w="6453505" h="544830">
                <a:moveTo>
                  <a:pt x="6453416" y="0"/>
                </a:moveTo>
                <a:lnTo>
                  <a:pt x="0" y="0"/>
                </a:lnTo>
                <a:lnTo>
                  <a:pt x="0" y="544512"/>
                </a:lnTo>
                <a:lnTo>
                  <a:pt x="5384457" y="544512"/>
                </a:lnTo>
                <a:lnTo>
                  <a:pt x="6453416" y="0"/>
                </a:lnTo>
                <a:close/>
              </a:path>
            </a:pathLst>
          </a:custGeom>
          <a:solidFill>
            <a:srgbClr val="00A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97385" y="787400"/>
            <a:ext cx="4589780" cy="0"/>
          </a:xfrm>
          <a:custGeom>
            <a:avLst/>
            <a:gdLst/>
            <a:ahLst/>
            <a:cxnLst/>
            <a:rect l="l" t="t" r="r" b="b"/>
            <a:pathLst>
              <a:path w="4589780" h="0">
                <a:moveTo>
                  <a:pt x="0" y="0"/>
                </a:moveTo>
                <a:lnTo>
                  <a:pt x="4589462" y="0"/>
                </a:lnTo>
              </a:path>
            </a:pathLst>
          </a:custGeom>
          <a:ln w="19050">
            <a:solidFill>
              <a:srgbClr val="8BBD29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48751" y="749305"/>
            <a:ext cx="76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6544" y="283700"/>
            <a:ext cx="61823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0" i="0">
                <a:solidFill>
                  <a:srgbClr val="FFFFFF"/>
                </a:solidFill>
                <a:latin typeface="微软雅黑"/>
                <a:cs typeface="微软雅黑"/>
              </a:rPr>
              <a:t>迭代：反馈</a:t>
            </a:r>
            <a:r>
              <a:rPr dirty="0" sz="2400" spc="-5" b="0" i="0">
                <a:solidFill>
                  <a:srgbClr val="FFFFFF"/>
                </a:solidFill>
                <a:latin typeface="微软雅黑"/>
                <a:cs typeface="微软雅黑"/>
              </a:rPr>
              <a:t>MVP（Most</a:t>
            </a:r>
            <a:r>
              <a:rPr dirty="0" sz="2400" spc="5" b="0" i="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2400" spc="-5" b="0" i="0">
                <a:solidFill>
                  <a:srgbClr val="FFFFFF"/>
                </a:solidFill>
                <a:latin typeface="微软雅黑"/>
                <a:cs typeface="微软雅黑"/>
              </a:rPr>
              <a:t>Valuable</a:t>
            </a:r>
            <a:r>
              <a:rPr dirty="0" sz="2400" spc="-20" b="0" i="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2400" spc="-5" b="0" i="0">
                <a:solidFill>
                  <a:srgbClr val="FFFFFF"/>
                </a:solidFill>
                <a:latin typeface="微软雅黑"/>
                <a:cs typeface="微软雅黑"/>
              </a:rPr>
              <a:t>Practice）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5117" y="916317"/>
            <a:ext cx="4025734" cy="3929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30857" y="857783"/>
            <a:ext cx="5013142" cy="29381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 rot="18900000">
            <a:off x="4199241" y="3141294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 rot="18900000">
            <a:off x="-244168" y="4211342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 rot="18900000">
            <a:off x="1748753" y="234035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 rot="18900000">
            <a:off x="560653" y="1296945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00352" y="4783588"/>
            <a:ext cx="2057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微软雅黑"/>
                <a:cs typeface="微软雅黑"/>
              </a:rPr>
              <a:t>11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544" y="283700"/>
            <a:ext cx="45974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0" i="0">
                <a:solidFill>
                  <a:srgbClr val="FFFFFF"/>
                </a:solidFill>
                <a:latin typeface="微软雅黑"/>
                <a:cs typeface="微软雅黑"/>
              </a:rPr>
              <a:t>融合：某企业交付计划会议的活动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3004" y="1104900"/>
            <a:ext cx="1709927" cy="3831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54035" y="1738883"/>
            <a:ext cx="336892" cy="1854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0520" y="1738883"/>
            <a:ext cx="121691" cy="18547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2081" y="1140882"/>
            <a:ext cx="1592580" cy="3713479"/>
          </a:xfrm>
          <a:custGeom>
            <a:avLst/>
            <a:gdLst/>
            <a:ahLst/>
            <a:cxnLst/>
            <a:rect l="l" t="t" r="r" b="b"/>
            <a:pathLst>
              <a:path w="1592580" h="3713479">
                <a:moveTo>
                  <a:pt x="0" y="0"/>
                </a:moveTo>
                <a:lnTo>
                  <a:pt x="0" y="3713251"/>
                </a:lnTo>
                <a:lnTo>
                  <a:pt x="1592364" y="2970606"/>
                </a:lnTo>
                <a:lnTo>
                  <a:pt x="1592364" y="74264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2081" y="1140882"/>
            <a:ext cx="1592580" cy="3713479"/>
          </a:xfrm>
          <a:custGeom>
            <a:avLst/>
            <a:gdLst/>
            <a:ahLst/>
            <a:cxnLst/>
            <a:rect l="l" t="t" r="r" b="b"/>
            <a:pathLst>
              <a:path w="1592580" h="3713479">
                <a:moveTo>
                  <a:pt x="0" y="3713251"/>
                </a:moveTo>
                <a:lnTo>
                  <a:pt x="0" y="0"/>
                </a:lnTo>
                <a:lnTo>
                  <a:pt x="1592364" y="742645"/>
                </a:lnTo>
                <a:lnTo>
                  <a:pt x="1592364" y="2970606"/>
                </a:lnTo>
                <a:lnTo>
                  <a:pt x="0" y="3713251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73681" y="1899789"/>
            <a:ext cx="1358900" cy="1473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微软雅黑"/>
                <a:cs typeface="微软雅黑"/>
              </a:rPr>
              <a:t>需求讲解</a:t>
            </a:r>
            <a:endParaRPr sz="1800">
              <a:latin typeface="微软雅黑"/>
              <a:cs typeface="微软雅黑"/>
            </a:endParaRPr>
          </a:p>
          <a:p>
            <a:pPr marL="127000" indent="-114300">
              <a:lnSpc>
                <a:spcPct val="100000"/>
              </a:lnSpc>
              <a:spcBef>
                <a:spcPts val="1620"/>
              </a:spcBef>
              <a:buChar char="•"/>
              <a:tabLst>
                <a:tab pos="127000" algn="l"/>
              </a:tabLst>
            </a:pPr>
            <a:r>
              <a:rPr dirty="0" sz="1200">
                <a:latin typeface="微软雅黑"/>
                <a:cs typeface="微软雅黑"/>
              </a:rPr>
              <a:t>需求交底</a:t>
            </a:r>
            <a:endParaRPr sz="1200">
              <a:latin typeface="微软雅黑"/>
              <a:cs typeface="微软雅黑"/>
            </a:endParaRPr>
          </a:p>
          <a:p>
            <a:pPr marL="127000" indent="-114300">
              <a:lnSpc>
                <a:spcPct val="100000"/>
              </a:lnSpc>
              <a:spcBef>
                <a:spcPts val="730"/>
              </a:spcBef>
              <a:buChar char="•"/>
              <a:tabLst>
                <a:tab pos="127000" algn="l"/>
              </a:tabLst>
            </a:pPr>
            <a:r>
              <a:rPr dirty="0" sz="1200">
                <a:latin typeface="微软雅黑"/>
                <a:cs typeface="微软雅黑"/>
              </a:rPr>
              <a:t>反讲</a:t>
            </a:r>
            <a:endParaRPr sz="1200">
              <a:latin typeface="微软雅黑"/>
              <a:cs typeface="微软雅黑"/>
            </a:endParaRPr>
          </a:p>
          <a:p>
            <a:pPr marL="127000" marR="5080" indent="-114300">
              <a:lnSpc>
                <a:spcPct val="128299"/>
              </a:lnSpc>
              <a:spcBef>
                <a:spcPts val="315"/>
              </a:spcBef>
              <a:buChar char="•"/>
              <a:tabLst>
                <a:tab pos="127000" algn="l"/>
              </a:tabLst>
            </a:pPr>
            <a:r>
              <a:rPr dirty="0" sz="1200">
                <a:latin typeface="微软雅黑"/>
                <a:cs typeface="微软雅黑"/>
              </a:rPr>
              <a:t>估算（策划扑克牌 法）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24456" y="1104900"/>
            <a:ext cx="1709927" cy="38313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66566" y="1738883"/>
            <a:ext cx="210845" cy="982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61972" y="1738883"/>
            <a:ext cx="121894" cy="27965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67545" y="4157649"/>
            <a:ext cx="809866" cy="3777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83871" y="1140882"/>
            <a:ext cx="1592580" cy="3713479"/>
          </a:xfrm>
          <a:custGeom>
            <a:avLst/>
            <a:gdLst/>
            <a:ahLst/>
            <a:cxnLst/>
            <a:rect l="l" t="t" r="r" b="b"/>
            <a:pathLst>
              <a:path w="1592579" h="3713479">
                <a:moveTo>
                  <a:pt x="0" y="0"/>
                </a:moveTo>
                <a:lnTo>
                  <a:pt x="0" y="3713251"/>
                </a:lnTo>
                <a:lnTo>
                  <a:pt x="1592364" y="2970606"/>
                </a:lnTo>
                <a:lnTo>
                  <a:pt x="1592364" y="74264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83871" y="1140882"/>
            <a:ext cx="1592580" cy="3713479"/>
          </a:xfrm>
          <a:custGeom>
            <a:avLst/>
            <a:gdLst/>
            <a:ahLst/>
            <a:cxnLst/>
            <a:rect l="l" t="t" r="r" b="b"/>
            <a:pathLst>
              <a:path w="1592579" h="3713479">
                <a:moveTo>
                  <a:pt x="0" y="3713251"/>
                </a:moveTo>
                <a:lnTo>
                  <a:pt x="0" y="0"/>
                </a:lnTo>
                <a:lnTo>
                  <a:pt x="1592364" y="742645"/>
                </a:lnTo>
                <a:lnTo>
                  <a:pt x="1592364" y="2970606"/>
                </a:lnTo>
                <a:lnTo>
                  <a:pt x="0" y="3713251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285470" y="1820465"/>
            <a:ext cx="1168400" cy="2494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8899"/>
              </a:lnSpc>
              <a:spcBef>
                <a:spcPts val="100"/>
              </a:spcBef>
            </a:pPr>
            <a:r>
              <a:rPr dirty="0" sz="1800">
                <a:latin typeface="微软雅黑"/>
                <a:cs typeface="微软雅黑"/>
              </a:rPr>
              <a:t>分析项目特 征</a:t>
            </a:r>
            <a:endParaRPr sz="1800">
              <a:latin typeface="微软雅黑"/>
              <a:cs typeface="微软雅黑"/>
            </a:endParaRPr>
          </a:p>
          <a:p>
            <a:pPr marL="127000" indent="-114300">
              <a:lnSpc>
                <a:spcPct val="100000"/>
              </a:lnSpc>
              <a:spcBef>
                <a:spcPts val="1620"/>
              </a:spcBef>
              <a:buChar char="•"/>
              <a:tabLst>
                <a:tab pos="127000" algn="l"/>
              </a:tabLst>
            </a:pPr>
            <a:r>
              <a:rPr dirty="0" sz="1200">
                <a:latin typeface="微软雅黑"/>
                <a:cs typeface="微软雅黑"/>
              </a:rPr>
              <a:t>需求</a:t>
            </a:r>
            <a:endParaRPr sz="1200">
              <a:latin typeface="微软雅黑"/>
              <a:cs typeface="微软雅黑"/>
            </a:endParaRPr>
          </a:p>
          <a:p>
            <a:pPr marL="127000" indent="-114300">
              <a:lnSpc>
                <a:spcPct val="100000"/>
              </a:lnSpc>
              <a:spcBef>
                <a:spcPts val="720"/>
              </a:spcBef>
              <a:buChar char="•"/>
              <a:tabLst>
                <a:tab pos="127000" algn="l"/>
              </a:tabLst>
            </a:pPr>
            <a:r>
              <a:rPr dirty="0" sz="1200">
                <a:latin typeface="微软雅黑"/>
                <a:cs typeface="微软雅黑"/>
              </a:rPr>
              <a:t>人员</a:t>
            </a:r>
            <a:endParaRPr sz="1200">
              <a:latin typeface="微软雅黑"/>
              <a:cs typeface="微软雅黑"/>
            </a:endParaRPr>
          </a:p>
          <a:p>
            <a:pPr marL="127000" indent="-114300">
              <a:lnSpc>
                <a:spcPct val="100000"/>
              </a:lnSpc>
              <a:spcBef>
                <a:spcPts val="720"/>
              </a:spcBef>
              <a:buChar char="•"/>
              <a:tabLst>
                <a:tab pos="127000" algn="l"/>
              </a:tabLst>
            </a:pPr>
            <a:r>
              <a:rPr dirty="0" sz="1200">
                <a:latin typeface="微软雅黑"/>
                <a:cs typeface="微软雅黑"/>
              </a:rPr>
              <a:t>客户</a:t>
            </a:r>
            <a:endParaRPr sz="1200">
              <a:latin typeface="微软雅黑"/>
              <a:cs typeface="微软雅黑"/>
            </a:endParaRPr>
          </a:p>
          <a:p>
            <a:pPr marL="127000" indent="-114300">
              <a:lnSpc>
                <a:spcPct val="100000"/>
              </a:lnSpc>
              <a:spcBef>
                <a:spcPts val="720"/>
              </a:spcBef>
              <a:buChar char="•"/>
              <a:tabLst>
                <a:tab pos="127000" algn="l"/>
              </a:tabLst>
            </a:pPr>
            <a:r>
              <a:rPr dirty="0" sz="1200">
                <a:latin typeface="微软雅黑"/>
                <a:cs typeface="微软雅黑"/>
              </a:rPr>
              <a:t>技术</a:t>
            </a:r>
            <a:endParaRPr sz="1200">
              <a:latin typeface="微软雅黑"/>
              <a:cs typeface="微软雅黑"/>
            </a:endParaRPr>
          </a:p>
          <a:p>
            <a:pPr marL="127000" indent="-114300">
              <a:lnSpc>
                <a:spcPct val="100000"/>
              </a:lnSpc>
              <a:spcBef>
                <a:spcPts val="730"/>
              </a:spcBef>
              <a:buChar char="•"/>
              <a:tabLst>
                <a:tab pos="127000" algn="l"/>
              </a:tabLst>
            </a:pPr>
            <a:r>
              <a:rPr dirty="0" sz="1200">
                <a:latin typeface="微软雅黑"/>
                <a:cs typeface="微软雅黑"/>
              </a:rPr>
              <a:t>开发</a:t>
            </a:r>
            <a:endParaRPr sz="1200">
              <a:latin typeface="微软雅黑"/>
              <a:cs typeface="微软雅黑"/>
            </a:endParaRPr>
          </a:p>
          <a:p>
            <a:pPr marL="127000" indent="-114300">
              <a:lnSpc>
                <a:spcPct val="100000"/>
              </a:lnSpc>
              <a:spcBef>
                <a:spcPts val="720"/>
              </a:spcBef>
              <a:buChar char="•"/>
              <a:tabLst>
                <a:tab pos="127000" algn="l"/>
              </a:tabLst>
            </a:pPr>
            <a:r>
              <a:rPr dirty="0" sz="1200">
                <a:latin typeface="微软雅黑"/>
                <a:cs typeface="微软雅黑"/>
              </a:rPr>
              <a:t>部署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37432" y="1104900"/>
            <a:ext cx="1709927" cy="38313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73423" y="1738884"/>
            <a:ext cx="1615439" cy="33451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95662" y="1140882"/>
            <a:ext cx="1592580" cy="3713479"/>
          </a:xfrm>
          <a:custGeom>
            <a:avLst/>
            <a:gdLst/>
            <a:ahLst/>
            <a:cxnLst/>
            <a:rect l="l" t="t" r="r" b="b"/>
            <a:pathLst>
              <a:path w="1592579" h="3713479">
                <a:moveTo>
                  <a:pt x="0" y="0"/>
                </a:moveTo>
                <a:lnTo>
                  <a:pt x="0" y="3713251"/>
                </a:lnTo>
                <a:lnTo>
                  <a:pt x="1592364" y="2970606"/>
                </a:lnTo>
                <a:lnTo>
                  <a:pt x="1592364" y="74264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95662" y="1140882"/>
            <a:ext cx="1592580" cy="3713479"/>
          </a:xfrm>
          <a:custGeom>
            <a:avLst/>
            <a:gdLst/>
            <a:ahLst/>
            <a:cxnLst/>
            <a:rect l="l" t="t" r="r" b="b"/>
            <a:pathLst>
              <a:path w="1592579" h="3713479">
                <a:moveTo>
                  <a:pt x="0" y="3713251"/>
                </a:moveTo>
                <a:lnTo>
                  <a:pt x="0" y="0"/>
                </a:lnTo>
                <a:lnTo>
                  <a:pt x="1592364" y="742645"/>
                </a:lnTo>
                <a:lnTo>
                  <a:pt x="1592364" y="2970606"/>
                </a:lnTo>
                <a:lnTo>
                  <a:pt x="0" y="3713251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997262" y="1820465"/>
            <a:ext cx="1168400" cy="3043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8899"/>
              </a:lnSpc>
              <a:spcBef>
                <a:spcPts val="100"/>
              </a:spcBef>
            </a:pPr>
            <a:r>
              <a:rPr dirty="0" sz="1800">
                <a:latin typeface="微软雅黑"/>
                <a:cs typeface="微软雅黑"/>
              </a:rPr>
              <a:t>确定项目管 理策略</a:t>
            </a:r>
            <a:endParaRPr sz="1800">
              <a:latin typeface="微软雅黑"/>
              <a:cs typeface="微软雅黑"/>
            </a:endParaRPr>
          </a:p>
          <a:p>
            <a:pPr marL="127000" indent="-114300">
              <a:lnSpc>
                <a:spcPct val="100000"/>
              </a:lnSpc>
              <a:spcBef>
                <a:spcPts val="1620"/>
              </a:spcBef>
              <a:buChar char="•"/>
              <a:tabLst>
                <a:tab pos="127000" algn="l"/>
              </a:tabLst>
            </a:pPr>
            <a:r>
              <a:rPr dirty="0" sz="1200">
                <a:latin typeface="微软雅黑"/>
                <a:cs typeface="微软雅黑"/>
              </a:rPr>
              <a:t>迭代周期</a:t>
            </a:r>
            <a:endParaRPr sz="1200">
              <a:latin typeface="微软雅黑"/>
              <a:cs typeface="微软雅黑"/>
            </a:endParaRPr>
          </a:p>
          <a:p>
            <a:pPr marL="127000" indent="-114300">
              <a:lnSpc>
                <a:spcPct val="100000"/>
              </a:lnSpc>
              <a:spcBef>
                <a:spcPts val="720"/>
              </a:spcBef>
              <a:buChar char="•"/>
              <a:tabLst>
                <a:tab pos="127000" algn="l"/>
              </a:tabLst>
            </a:pPr>
            <a:r>
              <a:rPr dirty="0" sz="1200">
                <a:latin typeface="微软雅黑"/>
                <a:cs typeface="微软雅黑"/>
              </a:rPr>
              <a:t>迭代次数</a:t>
            </a:r>
            <a:endParaRPr sz="1200">
              <a:latin typeface="微软雅黑"/>
              <a:cs typeface="微软雅黑"/>
            </a:endParaRPr>
          </a:p>
          <a:p>
            <a:pPr marL="127000" indent="-114300">
              <a:lnSpc>
                <a:spcPct val="100000"/>
              </a:lnSpc>
              <a:spcBef>
                <a:spcPts val="720"/>
              </a:spcBef>
              <a:buChar char="•"/>
              <a:tabLst>
                <a:tab pos="127000" algn="l"/>
              </a:tabLst>
            </a:pPr>
            <a:r>
              <a:rPr dirty="0" sz="1200">
                <a:latin typeface="微软雅黑"/>
                <a:cs typeface="微软雅黑"/>
              </a:rPr>
              <a:t>任务分配原则</a:t>
            </a:r>
            <a:endParaRPr sz="1200">
              <a:latin typeface="微软雅黑"/>
              <a:cs typeface="微软雅黑"/>
            </a:endParaRPr>
          </a:p>
          <a:p>
            <a:pPr marL="127000" indent="-114300">
              <a:lnSpc>
                <a:spcPct val="100000"/>
              </a:lnSpc>
              <a:spcBef>
                <a:spcPts val="720"/>
              </a:spcBef>
              <a:buChar char="•"/>
              <a:tabLst>
                <a:tab pos="127000" algn="l"/>
              </a:tabLst>
            </a:pPr>
            <a:r>
              <a:rPr dirty="0" sz="1200">
                <a:latin typeface="微软雅黑"/>
                <a:cs typeface="微软雅黑"/>
              </a:rPr>
              <a:t>会议规则</a:t>
            </a:r>
            <a:endParaRPr sz="1200">
              <a:latin typeface="微软雅黑"/>
              <a:cs typeface="微软雅黑"/>
            </a:endParaRPr>
          </a:p>
          <a:p>
            <a:pPr marL="127000" indent="-114300">
              <a:lnSpc>
                <a:spcPct val="100000"/>
              </a:lnSpc>
              <a:spcBef>
                <a:spcPts val="730"/>
              </a:spcBef>
              <a:buChar char="•"/>
              <a:tabLst>
                <a:tab pos="127000" algn="l"/>
              </a:tabLst>
            </a:pPr>
            <a:r>
              <a:rPr dirty="0" sz="1200">
                <a:latin typeface="微软雅黑"/>
                <a:cs typeface="微软雅黑"/>
              </a:rPr>
              <a:t>团建频率</a:t>
            </a:r>
            <a:endParaRPr sz="1200">
              <a:latin typeface="微软雅黑"/>
              <a:cs typeface="微软雅黑"/>
            </a:endParaRPr>
          </a:p>
          <a:p>
            <a:pPr marL="127000" indent="-114300">
              <a:lnSpc>
                <a:spcPct val="100000"/>
              </a:lnSpc>
              <a:spcBef>
                <a:spcPts val="720"/>
              </a:spcBef>
              <a:buChar char="•"/>
              <a:tabLst>
                <a:tab pos="127000" algn="l"/>
              </a:tabLst>
            </a:pPr>
            <a:r>
              <a:rPr dirty="0" sz="1200">
                <a:latin typeface="微软雅黑"/>
                <a:cs typeface="微软雅黑"/>
              </a:rPr>
              <a:t>度量策略</a:t>
            </a:r>
            <a:endParaRPr sz="1200">
              <a:latin typeface="微软雅黑"/>
              <a:cs typeface="微软雅黑"/>
            </a:endParaRPr>
          </a:p>
          <a:p>
            <a:pPr marL="127000" indent="-114300">
              <a:lnSpc>
                <a:spcPct val="100000"/>
              </a:lnSpc>
              <a:spcBef>
                <a:spcPts val="720"/>
              </a:spcBef>
              <a:buChar char="•"/>
              <a:tabLst>
                <a:tab pos="127000" algn="l"/>
              </a:tabLst>
            </a:pPr>
            <a:r>
              <a:rPr dirty="0" sz="1200">
                <a:latin typeface="微软雅黑"/>
                <a:cs typeface="微软雅黑"/>
              </a:rPr>
              <a:t>专题评审</a:t>
            </a:r>
            <a:endParaRPr sz="1200">
              <a:latin typeface="微软雅黑"/>
              <a:cs typeface="微软雅黑"/>
            </a:endParaRPr>
          </a:p>
          <a:p>
            <a:pPr marL="127000" indent="-114300">
              <a:lnSpc>
                <a:spcPct val="100000"/>
              </a:lnSpc>
              <a:spcBef>
                <a:spcPts val="720"/>
              </a:spcBef>
              <a:buChar char="•"/>
              <a:tabLst>
                <a:tab pos="127000" algn="l"/>
              </a:tabLst>
            </a:pPr>
            <a:r>
              <a:rPr dirty="0" sz="1200">
                <a:latin typeface="微软雅黑"/>
                <a:cs typeface="微软雅黑"/>
              </a:rPr>
              <a:t>其他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548884" y="1104900"/>
            <a:ext cx="1709927" cy="38313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889421" y="1738883"/>
            <a:ext cx="210894" cy="983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84876" y="1738883"/>
            <a:ext cx="122377" cy="22463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607452" y="1140882"/>
            <a:ext cx="1592580" cy="3713479"/>
          </a:xfrm>
          <a:custGeom>
            <a:avLst/>
            <a:gdLst/>
            <a:ahLst/>
            <a:cxnLst/>
            <a:rect l="l" t="t" r="r" b="b"/>
            <a:pathLst>
              <a:path w="1592579" h="3713479">
                <a:moveTo>
                  <a:pt x="0" y="0"/>
                </a:moveTo>
                <a:lnTo>
                  <a:pt x="0" y="3713251"/>
                </a:lnTo>
                <a:lnTo>
                  <a:pt x="1592364" y="2970606"/>
                </a:lnTo>
                <a:lnTo>
                  <a:pt x="1592364" y="74264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607452" y="1140882"/>
            <a:ext cx="1592580" cy="3713479"/>
          </a:xfrm>
          <a:custGeom>
            <a:avLst/>
            <a:gdLst/>
            <a:ahLst/>
            <a:cxnLst/>
            <a:rect l="l" t="t" r="r" b="b"/>
            <a:pathLst>
              <a:path w="1592579" h="3713479">
                <a:moveTo>
                  <a:pt x="0" y="3713251"/>
                </a:moveTo>
                <a:lnTo>
                  <a:pt x="0" y="0"/>
                </a:lnTo>
                <a:lnTo>
                  <a:pt x="1592364" y="742645"/>
                </a:lnTo>
                <a:lnTo>
                  <a:pt x="1592364" y="2970606"/>
                </a:lnTo>
                <a:lnTo>
                  <a:pt x="0" y="3713251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709051" y="1820465"/>
            <a:ext cx="1168400" cy="1944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8899"/>
              </a:lnSpc>
              <a:spcBef>
                <a:spcPts val="100"/>
              </a:spcBef>
            </a:pPr>
            <a:r>
              <a:rPr dirty="0" sz="1800">
                <a:latin typeface="微软雅黑"/>
                <a:cs typeface="微软雅黑"/>
              </a:rPr>
              <a:t>制定交付计 划</a:t>
            </a:r>
            <a:endParaRPr sz="1800">
              <a:latin typeface="微软雅黑"/>
              <a:cs typeface="微软雅黑"/>
            </a:endParaRPr>
          </a:p>
          <a:p>
            <a:pPr marL="127000" indent="-114300">
              <a:lnSpc>
                <a:spcPct val="100000"/>
              </a:lnSpc>
              <a:spcBef>
                <a:spcPts val="1620"/>
              </a:spcBef>
              <a:buChar char="•"/>
              <a:tabLst>
                <a:tab pos="127000" algn="l"/>
              </a:tabLst>
            </a:pPr>
            <a:r>
              <a:rPr dirty="0" sz="1200">
                <a:latin typeface="微软雅黑"/>
                <a:cs typeface="微软雅黑"/>
              </a:rPr>
              <a:t>发布故事</a:t>
            </a:r>
            <a:endParaRPr sz="1200">
              <a:latin typeface="微软雅黑"/>
              <a:cs typeface="微软雅黑"/>
            </a:endParaRPr>
          </a:p>
          <a:p>
            <a:pPr marL="127000" indent="-114300">
              <a:lnSpc>
                <a:spcPct val="100000"/>
              </a:lnSpc>
              <a:spcBef>
                <a:spcPts val="720"/>
              </a:spcBef>
              <a:buChar char="•"/>
              <a:tabLst>
                <a:tab pos="127000" algn="l"/>
              </a:tabLst>
            </a:pPr>
            <a:r>
              <a:rPr dirty="0" sz="1200">
                <a:latin typeface="微软雅黑"/>
                <a:cs typeface="微软雅黑"/>
              </a:rPr>
              <a:t>发布日期</a:t>
            </a:r>
            <a:endParaRPr sz="1200">
              <a:latin typeface="微软雅黑"/>
              <a:cs typeface="微软雅黑"/>
            </a:endParaRPr>
          </a:p>
          <a:p>
            <a:pPr marL="127000" indent="-114300">
              <a:lnSpc>
                <a:spcPct val="100000"/>
              </a:lnSpc>
              <a:spcBef>
                <a:spcPts val="720"/>
              </a:spcBef>
              <a:buChar char="•"/>
              <a:tabLst>
                <a:tab pos="127000" algn="l"/>
              </a:tabLst>
            </a:pPr>
            <a:r>
              <a:rPr dirty="0" sz="1200">
                <a:latin typeface="微软雅黑"/>
                <a:cs typeface="微软雅黑"/>
              </a:rPr>
              <a:t>所属迭代</a:t>
            </a:r>
            <a:endParaRPr sz="1200">
              <a:latin typeface="微软雅黑"/>
              <a:cs typeface="微软雅黑"/>
            </a:endParaRPr>
          </a:p>
          <a:p>
            <a:pPr marL="127000" indent="-114300">
              <a:lnSpc>
                <a:spcPct val="100000"/>
              </a:lnSpc>
              <a:spcBef>
                <a:spcPts val="720"/>
              </a:spcBef>
              <a:buChar char="•"/>
              <a:tabLst>
                <a:tab pos="127000" algn="l"/>
              </a:tabLst>
            </a:pPr>
            <a:r>
              <a:rPr dirty="0" sz="1200">
                <a:latin typeface="微软雅黑"/>
                <a:cs typeface="微软雅黑"/>
              </a:rPr>
              <a:t>发布人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260335" y="1104900"/>
            <a:ext cx="1709926" cy="38313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601278" y="1738883"/>
            <a:ext cx="212013" cy="989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197852" y="1738883"/>
            <a:ext cx="121119" cy="16977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319242" y="1140882"/>
            <a:ext cx="1592580" cy="3713479"/>
          </a:xfrm>
          <a:custGeom>
            <a:avLst/>
            <a:gdLst/>
            <a:ahLst/>
            <a:cxnLst/>
            <a:rect l="l" t="t" r="r" b="b"/>
            <a:pathLst>
              <a:path w="1592579" h="3713479">
                <a:moveTo>
                  <a:pt x="0" y="0"/>
                </a:moveTo>
                <a:lnTo>
                  <a:pt x="0" y="3713251"/>
                </a:lnTo>
                <a:lnTo>
                  <a:pt x="1592364" y="2970606"/>
                </a:lnTo>
                <a:lnTo>
                  <a:pt x="1592364" y="74264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319242" y="1140882"/>
            <a:ext cx="1592580" cy="3713479"/>
          </a:xfrm>
          <a:custGeom>
            <a:avLst/>
            <a:gdLst/>
            <a:ahLst/>
            <a:cxnLst/>
            <a:rect l="l" t="t" r="r" b="b"/>
            <a:pathLst>
              <a:path w="1592579" h="3713479">
                <a:moveTo>
                  <a:pt x="0" y="3713251"/>
                </a:moveTo>
                <a:lnTo>
                  <a:pt x="0" y="0"/>
                </a:lnTo>
                <a:lnTo>
                  <a:pt x="1592364" y="742645"/>
                </a:lnTo>
                <a:lnTo>
                  <a:pt x="1592364" y="2970606"/>
                </a:lnTo>
                <a:lnTo>
                  <a:pt x="0" y="3713251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7420842" y="1820465"/>
            <a:ext cx="1168400" cy="1395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8899"/>
              </a:lnSpc>
              <a:spcBef>
                <a:spcPts val="100"/>
              </a:spcBef>
            </a:pPr>
            <a:r>
              <a:rPr dirty="0" sz="1800">
                <a:latin typeface="微软雅黑"/>
                <a:cs typeface="微软雅黑"/>
              </a:rPr>
              <a:t>风险和障碍 识别</a:t>
            </a:r>
            <a:endParaRPr sz="1800">
              <a:latin typeface="微软雅黑"/>
              <a:cs typeface="微软雅黑"/>
            </a:endParaRPr>
          </a:p>
          <a:p>
            <a:pPr marL="127000" indent="-114300">
              <a:lnSpc>
                <a:spcPct val="100000"/>
              </a:lnSpc>
              <a:spcBef>
                <a:spcPts val="1620"/>
              </a:spcBef>
              <a:buChar char="•"/>
              <a:tabLst>
                <a:tab pos="127000" algn="l"/>
              </a:tabLst>
            </a:pPr>
            <a:r>
              <a:rPr dirty="0" sz="1200">
                <a:latin typeface="微软雅黑"/>
                <a:cs typeface="微软雅黑"/>
              </a:rPr>
              <a:t>规避措施</a:t>
            </a:r>
            <a:endParaRPr sz="1200">
              <a:latin typeface="微软雅黑"/>
              <a:cs typeface="微软雅黑"/>
            </a:endParaRPr>
          </a:p>
          <a:p>
            <a:pPr marL="127000" indent="-114300">
              <a:lnSpc>
                <a:spcPct val="100000"/>
              </a:lnSpc>
              <a:spcBef>
                <a:spcPts val="720"/>
              </a:spcBef>
              <a:buChar char="•"/>
              <a:tabLst>
                <a:tab pos="127000" algn="l"/>
              </a:tabLst>
            </a:pPr>
            <a:r>
              <a:rPr dirty="0" sz="1200">
                <a:latin typeface="微软雅黑"/>
                <a:cs typeface="微软雅黑"/>
              </a:rPr>
              <a:t>处理措施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4" name="object 34"/>
          <p:cNvSpPr txBox="1"/>
          <p:nvPr/>
        </p:nvSpPr>
        <p:spPr>
          <a:xfrm rot="18900000">
            <a:off x="4199241" y="3141294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35" name="object 35"/>
          <p:cNvSpPr txBox="1"/>
          <p:nvPr/>
        </p:nvSpPr>
        <p:spPr>
          <a:xfrm rot="18900000">
            <a:off x="-244168" y="4211342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36" name="object 36"/>
          <p:cNvSpPr txBox="1"/>
          <p:nvPr/>
        </p:nvSpPr>
        <p:spPr>
          <a:xfrm rot="18900000">
            <a:off x="1748753" y="234035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37" name="object 37"/>
          <p:cNvSpPr txBox="1"/>
          <p:nvPr/>
        </p:nvSpPr>
        <p:spPr>
          <a:xfrm rot="18900000">
            <a:off x="560653" y="1296945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544" y="283700"/>
            <a:ext cx="64262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0" i="0">
                <a:solidFill>
                  <a:srgbClr val="FFFFFF"/>
                </a:solidFill>
                <a:latin typeface="微软雅黑"/>
                <a:cs typeface="微软雅黑"/>
              </a:rPr>
              <a:t>组合拳：文化、人、过程、技术、工具多管齐下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76367" y="1891851"/>
            <a:ext cx="2260600" cy="2129790"/>
          </a:xfrm>
          <a:custGeom>
            <a:avLst/>
            <a:gdLst/>
            <a:ahLst/>
            <a:cxnLst/>
            <a:rect l="l" t="t" r="r" b="b"/>
            <a:pathLst>
              <a:path w="2260600" h="2129790">
                <a:moveTo>
                  <a:pt x="2260041" y="0"/>
                </a:moveTo>
                <a:lnTo>
                  <a:pt x="354990" y="0"/>
                </a:lnTo>
                <a:lnTo>
                  <a:pt x="306821" y="3240"/>
                </a:lnTo>
                <a:lnTo>
                  <a:pt x="260621" y="12681"/>
                </a:lnTo>
                <a:lnTo>
                  <a:pt x="216814" y="27897"/>
                </a:lnTo>
                <a:lnTo>
                  <a:pt x="175822" y="48467"/>
                </a:lnTo>
                <a:lnTo>
                  <a:pt x="138068" y="73968"/>
                </a:lnTo>
                <a:lnTo>
                  <a:pt x="103976" y="103976"/>
                </a:lnTo>
                <a:lnTo>
                  <a:pt x="73968" y="138068"/>
                </a:lnTo>
                <a:lnTo>
                  <a:pt x="48467" y="175822"/>
                </a:lnTo>
                <a:lnTo>
                  <a:pt x="27897" y="216814"/>
                </a:lnTo>
                <a:lnTo>
                  <a:pt x="12681" y="260621"/>
                </a:lnTo>
                <a:lnTo>
                  <a:pt x="3240" y="306821"/>
                </a:lnTo>
                <a:lnTo>
                  <a:pt x="0" y="354990"/>
                </a:lnTo>
                <a:lnTo>
                  <a:pt x="0" y="1774532"/>
                </a:lnTo>
                <a:lnTo>
                  <a:pt x="3240" y="1822704"/>
                </a:lnTo>
                <a:lnTo>
                  <a:pt x="12681" y="1868905"/>
                </a:lnTo>
                <a:lnTo>
                  <a:pt x="27897" y="1912714"/>
                </a:lnTo>
                <a:lnTo>
                  <a:pt x="48467" y="1953706"/>
                </a:lnTo>
                <a:lnTo>
                  <a:pt x="73968" y="1991459"/>
                </a:lnTo>
                <a:lnTo>
                  <a:pt x="103976" y="2025551"/>
                </a:lnTo>
                <a:lnTo>
                  <a:pt x="138068" y="2055558"/>
                </a:lnTo>
                <a:lnTo>
                  <a:pt x="175822" y="2081058"/>
                </a:lnTo>
                <a:lnTo>
                  <a:pt x="216814" y="2101627"/>
                </a:lnTo>
                <a:lnTo>
                  <a:pt x="260621" y="2116843"/>
                </a:lnTo>
                <a:lnTo>
                  <a:pt x="306821" y="2126282"/>
                </a:lnTo>
                <a:lnTo>
                  <a:pt x="354990" y="2129523"/>
                </a:lnTo>
                <a:lnTo>
                  <a:pt x="2260041" y="2129523"/>
                </a:lnTo>
                <a:lnTo>
                  <a:pt x="2260041" y="0"/>
                </a:lnTo>
                <a:close/>
              </a:path>
            </a:pathLst>
          </a:custGeom>
          <a:solidFill>
            <a:srgbClr val="C7DD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76367" y="1891851"/>
            <a:ext cx="2260600" cy="2129790"/>
          </a:xfrm>
          <a:custGeom>
            <a:avLst/>
            <a:gdLst/>
            <a:ahLst/>
            <a:cxnLst/>
            <a:rect l="l" t="t" r="r" b="b"/>
            <a:pathLst>
              <a:path w="2260600" h="2129790">
                <a:moveTo>
                  <a:pt x="0" y="1774532"/>
                </a:moveTo>
                <a:lnTo>
                  <a:pt x="0" y="354990"/>
                </a:lnTo>
                <a:lnTo>
                  <a:pt x="3240" y="306821"/>
                </a:lnTo>
                <a:lnTo>
                  <a:pt x="12681" y="260621"/>
                </a:lnTo>
                <a:lnTo>
                  <a:pt x="27897" y="216814"/>
                </a:lnTo>
                <a:lnTo>
                  <a:pt x="48467" y="175822"/>
                </a:lnTo>
                <a:lnTo>
                  <a:pt x="73968" y="138068"/>
                </a:lnTo>
                <a:lnTo>
                  <a:pt x="103976" y="103976"/>
                </a:lnTo>
                <a:lnTo>
                  <a:pt x="138068" y="73968"/>
                </a:lnTo>
                <a:lnTo>
                  <a:pt x="175822" y="48467"/>
                </a:lnTo>
                <a:lnTo>
                  <a:pt x="216814" y="27897"/>
                </a:lnTo>
                <a:lnTo>
                  <a:pt x="260621" y="12681"/>
                </a:lnTo>
                <a:lnTo>
                  <a:pt x="306821" y="3240"/>
                </a:lnTo>
                <a:lnTo>
                  <a:pt x="354990" y="0"/>
                </a:lnTo>
                <a:lnTo>
                  <a:pt x="2260041" y="0"/>
                </a:lnTo>
                <a:lnTo>
                  <a:pt x="2260041" y="2129523"/>
                </a:lnTo>
                <a:lnTo>
                  <a:pt x="354990" y="2129523"/>
                </a:lnTo>
                <a:lnTo>
                  <a:pt x="306821" y="2126282"/>
                </a:lnTo>
                <a:lnTo>
                  <a:pt x="260621" y="2116843"/>
                </a:lnTo>
                <a:lnTo>
                  <a:pt x="216814" y="2101627"/>
                </a:lnTo>
                <a:lnTo>
                  <a:pt x="175822" y="2081058"/>
                </a:lnTo>
                <a:lnTo>
                  <a:pt x="138068" y="2055558"/>
                </a:lnTo>
                <a:lnTo>
                  <a:pt x="103976" y="2025551"/>
                </a:lnTo>
                <a:lnTo>
                  <a:pt x="73968" y="1991459"/>
                </a:lnTo>
                <a:lnTo>
                  <a:pt x="48467" y="1953706"/>
                </a:lnTo>
                <a:lnTo>
                  <a:pt x="27897" y="1912714"/>
                </a:lnTo>
                <a:lnTo>
                  <a:pt x="12681" y="1868905"/>
                </a:lnTo>
                <a:lnTo>
                  <a:pt x="3240" y="1822704"/>
                </a:lnTo>
                <a:lnTo>
                  <a:pt x="0" y="177453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36221" y="2126382"/>
            <a:ext cx="1616710" cy="1489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latin typeface="微软雅黑"/>
                <a:cs typeface="微软雅黑"/>
              </a:rPr>
              <a:t>无形的改进</a:t>
            </a:r>
            <a:endParaRPr sz="18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spcBef>
                <a:spcPts val="1675"/>
              </a:spcBef>
              <a:buChar char="•"/>
              <a:tabLst>
                <a:tab pos="185420" algn="l"/>
              </a:tabLst>
            </a:pPr>
            <a:r>
              <a:rPr dirty="0" sz="1600" spc="-5">
                <a:latin typeface="微软雅黑"/>
                <a:cs typeface="微软雅黑"/>
              </a:rPr>
              <a:t>价值观</a:t>
            </a:r>
            <a:endParaRPr sz="16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spcBef>
                <a:spcPts val="960"/>
              </a:spcBef>
              <a:buChar char="•"/>
              <a:tabLst>
                <a:tab pos="185420" algn="l"/>
              </a:tabLst>
            </a:pPr>
            <a:r>
              <a:rPr dirty="0" sz="1600" spc="-5">
                <a:latin typeface="微软雅黑"/>
                <a:cs typeface="微软雅黑"/>
              </a:rPr>
              <a:t>文化与习惯</a:t>
            </a:r>
            <a:endParaRPr sz="16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spcBef>
                <a:spcPts val="969"/>
              </a:spcBef>
              <a:buChar char="•"/>
              <a:tabLst>
                <a:tab pos="185420" algn="l"/>
              </a:tabLst>
            </a:pPr>
            <a:r>
              <a:rPr dirty="0" sz="1600" spc="-5">
                <a:latin typeface="微软雅黑"/>
                <a:cs typeface="微软雅黑"/>
              </a:rPr>
              <a:t>团队士气与能力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26540" y="1891854"/>
            <a:ext cx="2243455" cy="2129790"/>
          </a:xfrm>
          <a:custGeom>
            <a:avLst/>
            <a:gdLst/>
            <a:ahLst/>
            <a:cxnLst/>
            <a:rect l="l" t="t" r="r" b="b"/>
            <a:pathLst>
              <a:path w="2243454" h="2129790">
                <a:moveTo>
                  <a:pt x="1887905" y="0"/>
                </a:moveTo>
                <a:lnTo>
                  <a:pt x="0" y="0"/>
                </a:lnTo>
                <a:lnTo>
                  <a:pt x="0" y="2129523"/>
                </a:lnTo>
                <a:lnTo>
                  <a:pt x="1887905" y="2129523"/>
                </a:lnTo>
                <a:lnTo>
                  <a:pt x="1936074" y="2126282"/>
                </a:lnTo>
                <a:lnTo>
                  <a:pt x="1982274" y="2116842"/>
                </a:lnTo>
                <a:lnTo>
                  <a:pt x="2026081" y="2101625"/>
                </a:lnTo>
                <a:lnTo>
                  <a:pt x="2067073" y="2081055"/>
                </a:lnTo>
                <a:lnTo>
                  <a:pt x="2104827" y="2055554"/>
                </a:lnTo>
                <a:lnTo>
                  <a:pt x="2138919" y="2025546"/>
                </a:lnTo>
                <a:lnTo>
                  <a:pt x="2168927" y="1991454"/>
                </a:lnTo>
                <a:lnTo>
                  <a:pt x="2194428" y="1953700"/>
                </a:lnTo>
                <a:lnTo>
                  <a:pt x="2214998" y="1912708"/>
                </a:lnTo>
                <a:lnTo>
                  <a:pt x="2230215" y="1868901"/>
                </a:lnTo>
                <a:lnTo>
                  <a:pt x="2239655" y="1822701"/>
                </a:lnTo>
                <a:lnTo>
                  <a:pt x="2242896" y="1774532"/>
                </a:lnTo>
                <a:lnTo>
                  <a:pt x="2242896" y="354990"/>
                </a:lnTo>
                <a:lnTo>
                  <a:pt x="2239655" y="306821"/>
                </a:lnTo>
                <a:lnTo>
                  <a:pt x="2230215" y="260621"/>
                </a:lnTo>
                <a:lnTo>
                  <a:pt x="2214998" y="216814"/>
                </a:lnTo>
                <a:lnTo>
                  <a:pt x="2194428" y="175822"/>
                </a:lnTo>
                <a:lnTo>
                  <a:pt x="2168927" y="138068"/>
                </a:lnTo>
                <a:lnTo>
                  <a:pt x="2138919" y="103976"/>
                </a:lnTo>
                <a:lnTo>
                  <a:pt x="2104827" y="73968"/>
                </a:lnTo>
                <a:lnTo>
                  <a:pt x="2067073" y="48467"/>
                </a:lnTo>
                <a:lnTo>
                  <a:pt x="2026081" y="27897"/>
                </a:lnTo>
                <a:lnTo>
                  <a:pt x="1982274" y="12681"/>
                </a:lnTo>
                <a:lnTo>
                  <a:pt x="1936074" y="3240"/>
                </a:lnTo>
                <a:lnTo>
                  <a:pt x="1887905" y="0"/>
                </a:lnTo>
                <a:close/>
              </a:path>
            </a:pathLst>
          </a:custGeom>
          <a:solidFill>
            <a:srgbClr val="EA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26540" y="1891854"/>
            <a:ext cx="2243455" cy="2129790"/>
          </a:xfrm>
          <a:custGeom>
            <a:avLst/>
            <a:gdLst/>
            <a:ahLst/>
            <a:cxnLst/>
            <a:rect l="l" t="t" r="r" b="b"/>
            <a:pathLst>
              <a:path w="2243454" h="2129790">
                <a:moveTo>
                  <a:pt x="2242896" y="354990"/>
                </a:moveTo>
                <a:lnTo>
                  <a:pt x="2242896" y="1774532"/>
                </a:lnTo>
                <a:lnTo>
                  <a:pt x="2239655" y="1822701"/>
                </a:lnTo>
                <a:lnTo>
                  <a:pt x="2230215" y="1868901"/>
                </a:lnTo>
                <a:lnTo>
                  <a:pt x="2214998" y="1912708"/>
                </a:lnTo>
                <a:lnTo>
                  <a:pt x="2194428" y="1953700"/>
                </a:lnTo>
                <a:lnTo>
                  <a:pt x="2168927" y="1991454"/>
                </a:lnTo>
                <a:lnTo>
                  <a:pt x="2138919" y="2025546"/>
                </a:lnTo>
                <a:lnTo>
                  <a:pt x="2104827" y="2055554"/>
                </a:lnTo>
                <a:lnTo>
                  <a:pt x="2067073" y="2081055"/>
                </a:lnTo>
                <a:lnTo>
                  <a:pt x="2026081" y="2101625"/>
                </a:lnTo>
                <a:lnTo>
                  <a:pt x="1982274" y="2116842"/>
                </a:lnTo>
                <a:lnTo>
                  <a:pt x="1936074" y="2126282"/>
                </a:lnTo>
                <a:lnTo>
                  <a:pt x="1887905" y="2129523"/>
                </a:lnTo>
                <a:lnTo>
                  <a:pt x="0" y="2129523"/>
                </a:lnTo>
                <a:lnTo>
                  <a:pt x="0" y="0"/>
                </a:lnTo>
                <a:lnTo>
                  <a:pt x="1887905" y="0"/>
                </a:lnTo>
                <a:lnTo>
                  <a:pt x="1936074" y="3240"/>
                </a:lnTo>
                <a:lnTo>
                  <a:pt x="1982274" y="12681"/>
                </a:lnTo>
                <a:lnTo>
                  <a:pt x="2026081" y="27897"/>
                </a:lnTo>
                <a:lnTo>
                  <a:pt x="2067073" y="48467"/>
                </a:lnTo>
                <a:lnTo>
                  <a:pt x="2104827" y="73968"/>
                </a:lnTo>
                <a:lnTo>
                  <a:pt x="2138919" y="103976"/>
                </a:lnTo>
                <a:lnTo>
                  <a:pt x="2168927" y="138068"/>
                </a:lnTo>
                <a:lnTo>
                  <a:pt x="2194428" y="175822"/>
                </a:lnTo>
                <a:lnTo>
                  <a:pt x="2214998" y="216814"/>
                </a:lnTo>
                <a:lnTo>
                  <a:pt x="2230215" y="260621"/>
                </a:lnTo>
                <a:lnTo>
                  <a:pt x="2239655" y="306821"/>
                </a:lnTo>
                <a:lnTo>
                  <a:pt x="2242896" y="35499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916709" y="2126382"/>
            <a:ext cx="1414145" cy="1489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latin typeface="微软雅黑"/>
                <a:cs typeface="微软雅黑"/>
              </a:rPr>
              <a:t>有形的改进</a:t>
            </a:r>
            <a:endParaRPr sz="18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spcBef>
                <a:spcPts val="1675"/>
              </a:spcBef>
              <a:buChar char="•"/>
              <a:tabLst>
                <a:tab pos="185420" algn="l"/>
              </a:tabLst>
            </a:pPr>
            <a:r>
              <a:rPr dirty="0" sz="1600" spc="-5">
                <a:latin typeface="微软雅黑"/>
                <a:cs typeface="微软雅黑"/>
              </a:rPr>
              <a:t>方法与流程</a:t>
            </a:r>
            <a:endParaRPr sz="16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spcBef>
                <a:spcPts val="960"/>
              </a:spcBef>
              <a:buChar char="•"/>
              <a:tabLst>
                <a:tab pos="185420" algn="l"/>
              </a:tabLst>
            </a:pPr>
            <a:r>
              <a:rPr dirty="0" sz="1600" spc="-5">
                <a:latin typeface="微软雅黑"/>
                <a:cs typeface="微软雅黑"/>
              </a:rPr>
              <a:t>技术与工具</a:t>
            </a:r>
            <a:endParaRPr sz="16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spcBef>
                <a:spcPts val="969"/>
              </a:spcBef>
              <a:buChar char="•"/>
              <a:tabLst>
                <a:tab pos="185420" algn="l"/>
              </a:tabLst>
            </a:pPr>
            <a:r>
              <a:rPr dirty="0" sz="1600" spc="-5">
                <a:latin typeface="微软雅黑"/>
                <a:cs typeface="微软雅黑"/>
              </a:rPr>
              <a:t>模板与输出物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96970" y="1360628"/>
            <a:ext cx="1247775" cy="595630"/>
          </a:xfrm>
          <a:custGeom>
            <a:avLst/>
            <a:gdLst/>
            <a:ahLst/>
            <a:cxnLst/>
            <a:rect l="l" t="t" r="r" b="b"/>
            <a:pathLst>
              <a:path w="1247775" h="595630">
                <a:moveTo>
                  <a:pt x="595198" y="0"/>
                </a:moveTo>
                <a:lnTo>
                  <a:pt x="546383" y="1973"/>
                </a:lnTo>
                <a:lnTo>
                  <a:pt x="498655" y="7789"/>
                </a:lnTo>
                <a:lnTo>
                  <a:pt x="452166" y="17297"/>
                </a:lnTo>
                <a:lnTo>
                  <a:pt x="407071" y="30342"/>
                </a:lnTo>
                <a:lnTo>
                  <a:pt x="363522" y="46772"/>
                </a:lnTo>
                <a:lnTo>
                  <a:pt x="321672" y="66432"/>
                </a:lnTo>
                <a:lnTo>
                  <a:pt x="281675" y="89171"/>
                </a:lnTo>
                <a:lnTo>
                  <a:pt x="243683" y="114834"/>
                </a:lnTo>
                <a:lnTo>
                  <a:pt x="207851" y="143269"/>
                </a:lnTo>
                <a:lnTo>
                  <a:pt x="174331" y="174323"/>
                </a:lnTo>
                <a:lnTo>
                  <a:pt x="143276" y="207842"/>
                </a:lnTo>
                <a:lnTo>
                  <a:pt x="114840" y="243672"/>
                </a:lnTo>
                <a:lnTo>
                  <a:pt x="89175" y="281662"/>
                </a:lnTo>
                <a:lnTo>
                  <a:pt x="66435" y="321658"/>
                </a:lnTo>
                <a:lnTo>
                  <a:pt x="46774" y="363506"/>
                </a:lnTo>
                <a:lnTo>
                  <a:pt x="30344" y="407053"/>
                </a:lnTo>
                <a:lnTo>
                  <a:pt x="17298" y="452147"/>
                </a:lnTo>
                <a:lnTo>
                  <a:pt x="7790" y="498633"/>
                </a:lnTo>
                <a:lnTo>
                  <a:pt x="1973" y="546359"/>
                </a:lnTo>
                <a:lnTo>
                  <a:pt x="0" y="595172"/>
                </a:lnTo>
                <a:lnTo>
                  <a:pt x="170053" y="595172"/>
                </a:lnTo>
                <a:lnTo>
                  <a:pt x="173061" y="544596"/>
                </a:lnTo>
                <a:lnTo>
                  <a:pt x="181899" y="495433"/>
                </a:lnTo>
                <a:lnTo>
                  <a:pt x="196286" y="448109"/>
                </a:lnTo>
                <a:lnTo>
                  <a:pt x="215940" y="403047"/>
                </a:lnTo>
                <a:lnTo>
                  <a:pt x="240582" y="360673"/>
                </a:lnTo>
                <a:lnTo>
                  <a:pt x="269930" y="321411"/>
                </a:lnTo>
                <a:lnTo>
                  <a:pt x="303703" y="285685"/>
                </a:lnTo>
                <a:lnTo>
                  <a:pt x="341620" y="253921"/>
                </a:lnTo>
                <a:lnTo>
                  <a:pt x="383401" y="226542"/>
                </a:lnTo>
                <a:lnTo>
                  <a:pt x="428764" y="203974"/>
                </a:lnTo>
                <a:lnTo>
                  <a:pt x="472369" y="188137"/>
                </a:lnTo>
                <a:lnTo>
                  <a:pt x="516529" y="177296"/>
                </a:lnTo>
                <a:lnTo>
                  <a:pt x="560906" y="171317"/>
                </a:lnTo>
                <a:lnTo>
                  <a:pt x="605159" y="170060"/>
                </a:lnTo>
                <a:lnTo>
                  <a:pt x="1011178" y="170060"/>
                </a:lnTo>
                <a:lnTo>
                  <a:pt x="988972" y="148859"/>
                </a:lnTo>
                <a:lnTo>
                  <a:pt x="952419" y="119106"/>
                </a:lnTo>
                <a:lnTo>
                  <a:pt x="913631" y="92331"/>
                </a:lnTo>
                <a:lnTo>
                  <a:pt x="872795" y="68673"/>
                </a:lnTo>
                <a:lnTo>
                  <a:pt x="830098" y="48272"/>
                </a:lnTo>
                <a:lnTo>
                  <a:pt x="785724" y="31266"/>
                </a:lnTo>
                <a:lnTo>
                  <a:pt x="739862" y="17796"/>
                </a:lnTo>
                <a:lnTo>
                  <a:pt x="692696" y="8002"/>
                </a:lnTo>
                <a:lnTo>
                  <a:pt x="644412" y="2024"/>
                </a:lnTo>
                <a:lnTo>
                  <a:pt x="595198" y="0"/>
                </a:lnTo>
                <a:close/>
              </a:path>
              <a:path w="1247775" h="595630">
                <a:moveTo>
                  <a:pt x="1247521" y="428751"/>
                </a:moveTo>
                <a:lnTo>
                  <a:pt x="907427" y="428751"/>
                </a:lnTo>
                <a:lnTo>
                  <a:pt x="1105382" y="595172"/>
                </a:lnTo>
                <a:lnTo>
                  <a:pt x="1247521" y="428751"/>
                </a:lnTo>
                <a:close/>
              </a:path>
              <a:path w="1247775" h="595630">
                <a:moveTo>
                  <a:pt x="1011178" y="170060"/>
                </a:moveTo>
                <a:lnTo>
                  <a:pt x="605159" y="170060"/>
                </a:lnTo>
                <a:lnTo>
                  <a:pt x="648946" y="173389"/>
                </a:lnTo>
                <a:lnTo>
                  <a:pt x="691930" y="181168"/>
                </a:lnTo>
                <a:lnTo>
                  <a:pt x="733768" y="193258"/>
                </a:lnTo>
                <a:lnTo>
                  <a:pt x="774120" y="209523"/>
                </a:lnTo>
                <a:lnTo>
                  <a:pt x="812648" y="229825"/>
                </a:lnTo>
                <a:lnTo>
                  <a:pt x="849009" y="254028"/>
                </a:lnTo>
                <a:lnTo>
                  <a:pt x="882865" y="281995"/>
                </a:lnTo>
                <a:lnTo>
                  <a:pt x="913874" y="313587"/>
                </a:lnTo>
                <a:lnTo>
                  <a:pt x="941696" y="348669"/>
                </a:lnTo>
                <a:lnTo>
                  <a:pt x="965992" y="387103"/>
                </a:lnTo>
                <a:lnTo>
                  <a:pt x="986421" y="428751"/>
                </a:lnTo>
                <a:lnTo>
                  <a:pt x="1166660" y="428751"/>
                </a:lnTo>
                <a:lnTo>
                  <a:pt x="1150956" y="382070"/>
                </a:lnTo>
                <a:lnTo>
                  <a:pt x="1131715" y="337388"/>
                </a:lnTo>
                <a:lnTo>
                  <a:pt x="1109124" y="294845"/>
                </a:lnTo>
                <a:lnTo>
                  <a:pt x="1083368" y="254581"/>
                </a:lnTo>
                <a:lnTo>
                  <a:pt x="1054633" y="216736"/>
                </a:lnTo>
                <a:lnTo>
                  <a:pt x="1023106" y="181448"/>
                </a:lnTo>
                <a:lnTo>
                  <a:pt x="1011178" y="170060"/>
                </a:lnTo>
                <a:close/>
              </a:path>
            </a:pathLst>
          </a:custGeom>
          <a:solidFill>
            <a:srgbClr val="6BB1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96970" y="1360628"/>
            <a:ext cx="1247775" cy="595630"/>
          </a:xfrm>
          <a:custGeom>
            <a:avLst/>
            <a:gdLst/>
            <a:ahLst/>
            <a:cxnLst/>
            <a:rect l="l" t="t" r="r" b="b"/>
            <a:pathLst>
              <a:path w="1247775" h="595630">
                <a:moveTo>
                  <a:pt x="0" y="595172"/>
                </a:moveTo>
                <a:lnTo>
                  <a:pt x="1973" y="546359"/>
                </a:lnTo>
                <a:lnTo>
                  <a:pt x="7790" y="498633"/>
                </a:lnTo>
                <a:lnTo>
                  <a:pt x="17298" y="452147"/>
                </a:lnTo>
                <a:lnTo>
                  <a:pt x="30344" y="407053"/>
                </a:lnTo>
                <a:lnTo>
                  <a:pt x="46774" y="363506"/>
                </a:lnTo>
                <a:lnTo>
                  <a:pt x="66435" y="321658"/>
                </a:lnTo>
                <a:lnTo>
                  <a:pt x="89175" y="281662"/>
                </a:lnTo>
                <a:lnTo>
                  <a:pt x="114840" y="243672"/>
                </a:lnTo>
                <a:lnTo>
                  <a:pt x="143276" y="207842"/>
                </a:lnTo>
                <a:lnTo>
                  <a:pt x="174331" y="174323"/>
                </a:lnTo>
                <a:lnTo>
                  <a:pt x="207851" y="143269"/>
                </a:lnTo>
                <a:lnTo>
                  <a:pt x="243683" y="114834"/>
                </a:lnTo>
                <a:lnTo>
                  <a:pt x="281675" y="89171"/>
                </a:lnTo>
                <a:lnTo>
                  <a:pt x="321672" y="66432"/>
                </a:lnTo>
                <a:lnTo>
                  <a:pt x="363522" y="46772"/>
                </a:lnTo>
                <a:lnTo>
                  <a:pt x="407071" y="30342"/>
                </a:lnTo>
                <a:lnTo>
                  <a:pt x="452166" y="17297"/>
                </a:lnTo>
                <a:lnTo>
                  <a:pt x="498655" y="7789"/>
                </a:lnTo>
                <a:lnTo>
                  <a:pt x="546383" y="1973"/>
                </a:lnTo>
                <a:lnTo>
                  <a:pt x="595198" y="0"/>
                </a:lnTo>
                <a:lnTo>
                  <a:pt x="644412" y="2024"/>
                </a:lnTo>
                <a:lnTo>
                  <a:pt x="692696" y="8002"/>
                </a:lnTo>
                <a:lnTo>
                  <a:pt x="739862" y="17796"/>
                </a:lnTo>
                <a:lnTo>
                  <a:pt x="785724" y="31266"/>
                </a:lnTo>
                <a:lnTo>
                  <a:pt x="830098" y="48272"/>
                </a:lnTo>
                <a:lnTo>
                  <a:pt x="872795" y="68673"/>
                </a:lnTo>
                <a:lnTo>
                  <a:pt x="913631" y="92331"/>
                </a:lnTo>
                <a:lnTo>
                  <a:pt x="952419" y="119106"/>
                </a:lnTo>
                <a:lnTo>
                  <a:pt x="988972" y="148859"/>
                </a:lnTo>
                <a:lnTo>
                  <a:pt x="1023106" y="181448"/>
                </a:lnTo>
                <a:lnTo>
                  <a:pt x="1054633" y="216736"/>
                </a:lnTo>
                <a:lnTo>
                  <a:pt x="1083368" y="254581"/>
                </a:lnTo>
                <a:lnTo>
                  <a:pt x="1109124" y="294845"/>
                </a:lnTo>
                <a:lnTo>
                  <a:pt x="1131715" y="337388"/>
                </a:lnTo>
                <a:lnTo>
                  <a:pt x="1150956" y="382070"/>
                </a:lnTo>
                <a:lnTo>
                  <a:pt x="1166660" y="428751"/>
                </a:lnTo>
                <a:lnTo>
                  <a:pt x="1247521" y="428751"/>
                </a:lnTo>
                <a:lnTo>
                  <a:pt x="1105382" y="595172"/>
                </a:lnTo>
                <a:lnTo>
                  <a:pt x="907427" y="428751"/>
                </a:lnTo>
                <a:lnTo>
                  <a:pt x="986421" y="428751"/>
                </a:lnTo>
                <a:lnTo>
                  <a:pt x="965992" y="387103"/>
                </a:lnTo>
                <a:lnTo>
                  <a:pt x="941696" y="348669"/>
                </a:lnTo>
                <a:lnTo>
                  <a:pt x="913874" y="313587"/>
                </a:lnTo>
                <a:lnTo>
                  <a:pt x="882865" y="281995"/>
                </a:lnTo>
                <a:lnTo>
                  <a:pt x="849009" y="254028"/>
                </a:lnTo>
                <a:lnTo>
                  <a:pt x="812648" y="229825"/>
                </a:lnTo>
                <a:lnTo>
                  <a:pt x="774120" y="209523"/>
                </a:lnTo>
                <a:lnTo>
                  <a:pt x="733768" y="193258"/>
                </a:lnTo>
                <a:lnTo>
                  <a:pt x="691930" y="181168"/>
                </a:lnTo>
                <a:lnTo>
                  <a:pt x="648946" y="173389"/>
                </a:lnTo>
                <a:lnTo>
                  <a:pt x="605159" y="170060"/>
                </a:lnTo>
                <a:lnTo>
                  <a:pt x="560906" y="171317"/>
                </a:lnTo>
                <a:lnTo>
                  <a:pt x="516529" y="177296"/>
                </a:lnTo>
                <a:lnTo>
                  <a:pt x="472369" y="188137"/>
                </a:lnTo>
                <a:lnTo>
                  <a:pt x="428764" y="203974"/>
                </a:lnTo>
                <a:lnTo>
                  <a:pt x="383401" y="226542"/>
                </a:lnTo>
                <a:lnTo>
                  <a:pt x="341620" y="253921"/>
                </a:lnTo>
                <a:lnTo>
                  <a:pt x="303703" y="285685"/>
                </a:lnTo>
                <a:lnTo>
                  <a:pt x="269930" y="321411"/>
                </a:lnTo>
                <a:lnTo>
                  <a:pt x="240582" y="360673"/>
                </a:lnTo>
                <a:lnTo>
                  <a:pt x="215940" y="403047"/>
                </a:lnTo>
                <a:lnTo>
                  <a:pt x="196286" y="448109"/>
                </a:lnTo>
                <a:lnTo>
                  <a:pt x="181899" y="495433"/>
                </a:lnTo>
                <a:lnTo>
                  <a:pt x="173061" y="544596"/>
                </a:lnTo>
                <a:lnTo>
                  <a:pt x="170053" y="595172"/>
                </a:lnTo>
                <a:lnTo>
                  <a:pt x="0" y="59517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39856" y="3907778"/>
            <a:ext cx="1247775" cy="595630"/>
          </a:xfrm>
          <a:custGeom>
            <a:avLst/>
            <a:gdLst/>
            <a:ahLst/>
            <a:cxnLst/>
            <a:rect l="l" t="t" r="r" b="b"/>
            <a:pathLst>
              <a:path w="1247775" h="595629">
                <a:moveTo>
                  <a:pt x="261099" y="166420"/>
                </a:moveTo>
                <a:lnTo>
                  <a:pt x="80860" y="166420"/>
                </a:lnTo>
                <a:lnTo>
                  <a:pt x="96564" y="213102"/>
                </a:lnTo>
                <a:lnTo>
                  <a:pt x="115805" y="257784"/>
                </a:lnTo>
                <a:lnTo>
                  <a:pt x="138396" y="300326"/>
                </a:lnTo>
                <a:lnTo>
                  <a:pt x="164152" y="340590"/>
                </a:lnTo>
                <a:lnTo>
                  <a:pt x="192887" y="378436"/>
                </a:lnTo>
                <a:lnTo>
                  <a:pt x="224414" y="413724"/>
                </a:lnTo>
                <a:lnTo>
                  <a:pt x="258548" y="446313"/>
                </a:lnTo>
                <a:lnTo>
                  <a:pt x="295101" y="476065"/>
                </a:lnTo>
                <a:lnTo>
                  <a:pt x="333889" y="502840"/>
                </a:lnTo>
                <a:lnTo>
                  <a:pt x="374725" y="526499"/>
                </a:lnTo>
                <a:lnTo>
                  <a:pt x="417422" y="546900"/>
                </a:lnTo>
                <a:lnTo>
                  <a:pt x="461796" y="563906"/>
                </a:lnTo>
                <a:lnTo>
                  <a:pt x="507658" y="577375"/>
                </a:lnTo>
                <a:lnTo>
                  <a:pt x="554824" y="587169"/>
                </a:lnTo>
                <a:lnTo>
                  <a:pt x="603108" y="593148"/>
                </a:lnTo>
                <a:lnTo>
                  <a:pt x="652322" y="595172"/>
                </a:lnTo>
                <a:lnTo>
                  <a:pt x="701137" y="593199"/>
                </a:lnTo>
                <a:lnTo>
                  <a:pt x="748865" y="587382"/>
                </a:lnTo>
                <a:lnTo>
                  <a:pt x="795354" y="577875"/>
                </a:lnTo>
                <a:lnTo>
                  <a:pt x="840449" y="564830"/>
                </a:lnTo>
                <a:lnTo>
                  <a:pt x="883998" y="548400"/>
                </a:lnTo>
                <a:lnTo>
                  <a:pt x="925848" y="528740"/>
                </a:lnTo>
                <a:lnTo>
                  <a:pt x="965845" y="506001"/>
                </a:lnTo>
                <a:lnTo>
                  <a:pt x="1003837" y="480337"/>
                </a:lnTo>
                <a:lnTo>
                  <a:pt x="1039669" y="451902"/>
                </a:lnTo>
                <a:lnTo>
                  <a:pt x="1068588" y="425112"/>
                </a:lnTo>
                <a:lnTo>
                  <a:pt x="642361" y="425112"/>
                </a:lnTo>
                <a:lnTo>
                  <a:pt x="598574" y="421782"/>
                </a:lnTo>
                <a:lnTo>
                  <a:pt x="555590" y="414004"/>
                </a:lnTo>
                <a:lnTo>
                  <a:pt x="513752" y="401914"/>
                </a:lnTo>
                <a:lnTo>
                  <a:pt x="473400" y="385649"/>
                </a:lnTo>
                <a:lnTo>
                  <a:pt x="434872" y="365347"/>
                </a:lnTo>
                <a:lnTo>
                  <a:pt x="398511" y="341144"/>
                </a:lnTo>
                <a:lnTo>
                  <a:pt x="364655" y="313177"/>
                </a:lnTo>
                <a:lnTo>
                  <a:pt x="333646" y="281585"/>
                </a:lnTo>
                <a:lnTo>
                  <a:pt x="305824" y="246503"/>
                </a:lnTo>
                <a:lnTo>
                  <a:pt x="281528" y="208069"/>
                </a:lnTo>
                <a:lnTo>
                  <a:pt x="261099" y="166420"/>
                </a:lnTo>
                <a:close/>
              </a:path>
              <a:path w="1247775" h="595629">
                <a:moveTo>
                  <a:pt x="1247521" y="0"/>
                </a:moveTo>
                <a:lnTo>
                  <a:pt x="1077468" y="0"/>
                </a:lnTo>
                <a:lnTo>
                  <a:pt x="1074459" y="50576"/>
                </a:lnTo>
                <a:lnTo>
                  <a:pt x="1065621" y="99738"/>
                </a:lnTo>
                <a:lnTo>
                  <a:pt x="1051234" y="147063"/>
                </a:lnTo>
                <a:lnTo>
                  <a:pt x="1031580" y="192124"/>
                </a:lnTo>
                <a:lnTo>
                  <a:pt x="1006938" y="234499"/>
                </a:lnTo>
                <a:lnTo>
                  <a:pt x="977590" y="273761"/>
                </a:lnTo>
                <a:lnTo>
                  <a:pt x="943817" y="309486"/>
                </a:lnTo>
                <a:lnTo>
                  <a:pt x="905900" y="341251"/>
                </a:lnTo>
                <a:lnTo>
                  <a:pt x="864119" y="368629"/>
                </a:lnTo>
                <a:lnTo>
                  <a:pt x="818756" y="391198"/>
                </a:lnTo>
                <a:lnTo>
                  <a:pt x="775151" y="407035"/>
                </a:lnTo>
                <a:lnTo>
                  <a:pt x="730991" y="417875"/>
                </a:lnTo>
                <a:lnTo>
                  <a:pt x="686614" y="423855"/>
                </a:lnTo>
                <a:lnTo>
                  <a:pt x="642361" y="425112"/>
                </a:lnTo>
                <a:lnTo>
                  <a:pt x="1068588" y="425112"/>
                </a:lnTo>
                <a:lnTo>
                  <a:pt x="1104244" y="387330"/>
                </a:lnTo>
                <a:lnTo>
                  <a:pt x="1132680" y="351499"/>
                </a:lnTo>
                <a:lnTo>
                  <a:pt x="1158345" y="313510"/>
                </a:lnTo>
                <a:lnTo>
                  <a:pt x="1181085" y="273514"/>
                </a:lnTo>
                <a:lnTo>
                  <a:pt x="1200746" y="231666"/>
                </a:lnTo>
                <a:lnTo>
                  <a:pt x="1217176" y="188119"/>
                </a:lnTo>
                <a:lnTo>
                  <a:pt x="1230222" y="143025"/>
                </a:lnTo>
                <a:lnTo>
                  <a:pt x="1239730" y="96539"/>
                </a:lnTo>
                <a:lnTo>
                  <a:pt x="1245547" y="48812"/>
                </a:lnTo>
                <a:lnTo>
                  <a:pt x="1247521" y="0"/>
                </a:lnTo>
                <a:close/>
              </a:path>
              <a:path w="1247775" h="595629">
                <a:moveTo>
                  <a:pt x="142138" y="0"/>
                </a:moveTo>
                <a:lnTo>
                  <a:pt x="0" y="166420"/>
                </a:lnTo>
                <a:lnTo>
                  <a:pt x="340093" y="166420"/>
                </a:lnTo>
                <a:lnTo>
                  <a:pt x="142138" y="0"/>
                </a:lnTo>
                <a:close/>
              </a:path>
            </a:pathLst>
          </a:custGeom>
          <a:solidFill>
            <a:srgbClr val="6585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39856" y="3907778"/>
            <a:ext cx="1247775" cy="595630"/>
          </a:xfrm>
          <a:custGeom>
            <a:avLst/>
            <a:gdLst/>
            <a:ahLst/>
            <a:cxnLst/>
            <a:rect l="l" t="t" r="r" b="b"/>
            <a:pathLst>
              <a:path w="1247775" h="595629">
                <a:moveTo>
                  <a:pt x="1247521" y="0"/>
                </a:moveTo>
                <a:lnTo>
                  <a:pt x="1245547" y="48812"/>
                </a:lnTo>
                <a:lnTo>
                  <a:pt x="1239730" y="96539"/>
                </a:lnTo>
                <a:lnTo>
                  <a:pt x="1230222" y="143025"/>
                </a:lnTo>
                <a:lnTo>
                  <a:pt x="1217176" y="188119"/>
                </a:lnTo>
                <a:lnTo>
                  <a:pt x="1200746" y="231666"/>
                </a:lnTo>
                <a:lnTo>
                  <a:pt x="1181085" y="273514"/>
                </a:lnTo>
                <a:lnTo>
                  <a:pt x="1158345" y="313510"/>
                </a:lnTo>
                <a:lnTo>
                  <a:pt x="1132680" y="351499"/>
                </a:lnTo>
                <a:lnTo>
                  <a:pt x="1104244" y="387330"/>
                </a:lnTo>
                <a:lnTo>
                  <a:pt x="1073189" y="420849"/>
                </a:lnTo>
                <a:lnTo>
                  <a:pt x="1039669" y="451902"/>
                </a:lnTo>
                <a:lnTo>
                  <a:pt x="1003837" y="480337"/>
                </a:lnTo>
                <a:lnTo>
                  <a:pt x="965845" y="506001"/>
                </a:lnTo>
                <a:lnTo>
                  <a:pt x="925848" y="528740"/>
                </a:lnTo>
                <a:lnTo>
                  <a:pt x="883998" y="548400"/>
                </a:lnTo>
                <a:lnTo>
                  <a:pt x="840449" y="564830"/>
                </a:lnTo>
                <a:lnTo>
                  <a:pt x="795354" y="577875"/>
                </a:lnTo>
                <a:lnTo>
                  <a:pt x="748865" y="587382"/>
                </a:lnTo>
                <a:lnTo>
                  <a:pt x="701137" y="593199"/>
                </a:lnTo>
                <a:lnTo>
                  <a:pt x="652322" y="595172"/>
                </a:lnTo>
                <a:lnTo>
                  <a:pt x="603108" y="593148"/>
                </a:lnTo>
                <a:lnTo>
                  <a:pt x="554824" y="587169"/>
                </a:lnTo>
                <a:lnTo>
                  <a:pt x="507658" y="577375"/>
                </a:lnTo>
                <a:lnTo>
                  <a:pt x="461796" y="563906"/>
                </a:lnTo>
                <a:lnTo>
                  <a:pt x="417422" y="546900"/>
                </a:lnTo>
                <a:lnTo>
                  <a:pt x="374725" y="526499"/>
                </a:lnTo>
                <a:lnTo>
                  <a:pt x="333889" y="502840"/>
                </a:lnTo>
                <a:lnTo>
                  <a:pt x="295101" y="476065"/>
                </a:lnTo>
                <a:lnTo>
                  <a:pt x="258548" y="446313"/>
                </a:lnTo>
                <a:lnTo>
                  <a:pt x="224414" y="413724"/>
                </a:lnTo>
                <a:lnTo>
                  <a:pt x="192887" y="378436"/>
                </a:lnTo>
                <a:lnTo>
                  <a:pt x="164152" y="340590"/>
                </a:lnTo>
                <a:lnTo>
                  <a:pt x="138396" y="300326"/>
                </a:lnTo>
                <a:lnTo>
                  <a:pt x="115805" y="257784"/>
                </a:lnTo>
                <a:lnTo>
                  <a:pt x="96564" y="213102"/>
                </a:lnTo>
                <a:lnTo>
                  <a:pt x="80860" y="166420"/>
                </a:lnTo>
                <a:lnTo>
                  <a:pt x="0" y="166420"/>
                </a:lnTo>
                <a:lnTo>
                  <a:pt x="142138" y="0"/>
                </a:lnTo>
                <a:lnTo>
                  <a:pt x="340093" y="166420"/>
                </a:lnTo>
                <a:lnTo>
                  <a:pt x="261099" y="166420"/>
                </a:lnTo>
                <a:lnTo>
                  <a:pt x="281528" y="208069"/>
                </a:lnTo>
                <a:lnTo>
                  <a:pt x="305824" y="246503"/>
                </a:lnTo>
                <a:lnTo>
                  <a:pt x="333646" y="281585"/>
                </a:lnTo>
                <a:lnTo>
                  <a:pt x="364655" y="313177"/>
                </a:lnTo>
                <a:lnTo>
                  <a:pt x="398511" y="341144"/>
                </a:lnTo>
                <a:lnTo>
                  <a:pt x="434872" y="365347"/>
                </a:lnTo>
                <a:lnTo>
                  <a:pt x="473400" y="385649"/>
                </a:lnTo>
                <a:lnTo>
                  <a:pt x="513752" y="401914"/>
                </a:lnTo>
                <a:lnTo>
                  <a:pt x="555590" y="414004"/>
                </a:lnTo>
                <a:lnTo>
                  <a:pt x="598574" y="421782"/>
                </a:lnTo>
                <a:lnTo>
                  <a:pt x="642361" y="425112"/>
                </a:lnTo>
                <a:lnTo>
                  <a:pt x="686614" y="423855"/>
                </a:lnTo>
                <a:lnTo>
                  <a:pt x="730991" y="417875"/>
                </a:lnTo>
                <a:lnTo>
                  <a:pt x="775151" y="407035"/>
                </a:lnTo>
                <a:lnTo>
                  <a:pt x="818756" y="391198"/>
                </a:lnTo>
                <a:lnTo>
                  <a:pt x="864119" y="368629"/>
                </a:lnTo>
                <a:lnTo>
                  <a:pt x="905900" y="341251"/>
                </a:lnTo>
                <a:lnTo>
                  <a:pt x="943817" y="309486"/>
                </a:lnTo>
                <a:lnTo>
                  <a:pt x="977590" y="273761"/>
                </a:lnTo>
                <a:lnTo>
                  <a:pt x="1006938" y="234499"/>
                </a:lnTo>
                <a:lnTo>
                  <a:pt x="1031580" y="192124"/>
                </a:lnTo>
                <a:lnTo>
                  <a:pt x="1051234" y="147063"/>
                </a:lnTo>
                <a:lnTo>
                  <a:pt x="1065621" y="99738"/>
                </a:lnTo>
                <a:lnTo>
                  <a:pt x="1074459" y="50576"/>
                </a:lnTo>
                <a:lnTo>
                  <a:pt x="1077468" y="0"/>
                </a:lnTo>
                <a:lnTo>
                  <a:pt x="1247521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 rot="18900000">
            <a:off x="4199241" y="3141294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 rot="18900000">
            <a:off x="-244168" y="4211342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 rot="18900000">
            <a:off x="1748753" y="234035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 rot="18900000">
            <a:off x="560653" y="1296945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9329" y="4794345"/>
            <a:ext cx="2057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微软雅黑"/>
                <a:cs typeface="微软雅黑"/>
              </a:rPr>
              <a:t>13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544" y="283700"/>
            <a:ext cx="33782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0" i="0">
                <a:solidFill>
                  <a:srgbClr val="FFFFFF"/>
                </a:solidFill>
                <a:latin typeface="微软雅黑"/>
                <a:cs typeface="微软雅黑"/>
              </a:rPr>
              <a:t>某企业需求改进的组合拳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4651" y="827532"/>
            <a:ext cx="7178039" cy="4183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3568" y="843559"/>
            <a:ext cx="7100102" cy="4104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77217" y="837208"/>
          <a:ext cx="7119620" cy="4117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805"/>
                <a:gridCol w="6120130"/>
              </a:tblGrid>
              <a:tr h="191267">
                <a:tc>
                  <a:txBody>
                    <a:bodyPr/>
                    <a:lstStyle/>
                    <a:p>
                      <a:pPr algn="ctr">
                        <a:lnSpc>
                          <a:spcPts val="1355"/>
                        </a:lnSpc>
                        <a:spcBef>
                          <a:spcPts val="50"/>
                        </a:spcBef>
                      </a:pPr>
                      <a:r>
                        <a:rPr dirty="0" sz="1200" b="1" i="1">
                          <a:latin typeface="微软雅黑"/>
                          <a:cs typeface="微软雅黑"/>
                        </a:rPr>
                        <a:t>改进要素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63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5"/>
                        </a:lnSpc>
                        <a:spcBef>
                          <a:spcPts val="50"/>
                        </a:spcBef>
                      </a:pPr>
                      <a:r>
                        <a:rPr dirty="0" sz="1200" b="1" i="1">
                          <a:latin typeface="微软雅黑"/>
                          <a:cs typeface="微软雅黑"/>
                        </a:rPr>
                        <a:t>改进活动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63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5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微软雅黑"/>
                          <a:cs typeface="微软雅黑"/>
                        </a:rPr>
                        <a:t>价值宣导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1200">
                          <a:latin typeface="微软雅黑"/>
                          <a:cs typeface="微软雅黑"/>
                        </a:rPr>
                        <a:t>持续宣贯并维护目标，达到目标的可视化：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微软雅黑"/>
                          <a:cs typeface="微软雅黑"/>
                        </a:rPr>
                        <a:t>1.</a:t>
                      </a:r>
                      <a:r>
                        <a:rPr dirty="0" sz="1200" spc="-25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200">
                          <a:latin typeface="微软雅黑"/>
                          <a:cs typeface="微软雅黑"/>
                        </a:rPr>
                        <a:t>放在</a:t>
                      </a:r>
                      <a:r>
                        <a:rPr dirty="0" sz="1200" spc="-5">
                          <a:latin typeface="微软雅黑"/>
                          <a:cs typeface="微软雅黑"/>
                        </a:rPr>
                        <a:t>Confluence</a:t>
                      </a:r>
                      <a:r>
                        <a:rPr dirty="0" sz="1200">
                          <a:latin typeface="微软雅黑"/>
                          <a:cs typeface="微软雅黑"/>
                        </a:rPr>
                        <a:t>的开发部门空间中，要大，要显眼。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1009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55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dirty="0" sz="1200">
                          <a:latin typeface="微软雅黑"/>
                          <a:cs typeface="微软雅黑"/>
                        </a:rPr>
                        <a:t>流程指南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168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 indent="-170180">
                        <a:lnSpc>
                          <a:spcPct val="100000"/>
                        </a:lnSpc>
                        <a:spcBef>
                          <a:spcPts val="610"/>
                        </a:spcBef>
                        <a:buAutoNum type="arabicPeriod"/>
                        <a:tabLst>
                          <a:tab pos="174625" algn="l"/>
                        </a:tabLst>
                      </a:pPr>
                      <a:r>
                        <a:rPr dirty="0" sz="1200">
                          <a:latin typeface="微软雅黑"/>
                          <a:cs typeface="微软雅黑"/>
                        </a:rPr>
                        <a:t>开展一次需求流程的代表（需求分析员、技术经理、项目经理）的流程盘点。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  <a:p>
                      <a:pPr marL="173990" indent="-170180">
                        <a:lnSpc>
                          <a:spcPct val="100000"/>
                        </a:lnSpc>
                        <a:buAutoNum type="arabicPeriod"/>
                        <a:tabLst>
                          <a:tab pos="174625" algn="l"/>
                        </a:tabLst>
                      </a:pPr>
                      <a:r>
                        <a:rPr dirty="0" sz="1200">
                          <a:latin typeface="微软雅黑"/>
                          <a:cs typeface="微软雅黑"/>
                        </a:rPr>
                        <a:t>盘点后进行流程的同步更新。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774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496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微软雅黑"/>
                          <a:cs typeface="微软雅黑"/>
                        </a:rPr>
                        <a:t>工具支持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 indent="-170180">
                        <a:lnSpc>
                          <a:spcPct val="100000"/>
                        </a:lnSpc>
                        <a:spcBef>
                          <a:spcPts val="810"/>
                        </a:spcBef>
                        <a:buAutoNum type="arabicPeriod"/>
                        <a:tabLst>
                          <a:tab pos="174625" algn="l"/>
                        </a:tabLst>
                      </a:pPr>
                      <a:r>
                        <a:rPr dirty="0" sz="1200">
                          <a:latin typeface="微软雅黑"/>
                          <a:cs typeface="微软雅黑"/>
                        </a:rPr>
                        <a:t>选择试点项目试行利用</a:t>
                      </a:r>
                      <a:r>
                        <a:rPr dirty="0" sz="1200" spc="-5">
                          <a:latin typeface="微软雅黑"/>
                          <a:cs typeface="微软雅黑"/>
                        </a:rPr>
                        <a:t>jira</a:t>
                      </a:r>
                      <a:r>
                        <a:rPr dirty="0" sz="1200">
                          <a:latin typeface="微软雅黑"/>
                          <a:cs typeface="微软雅黑"/>
                        </a:rPr>
                        <a:t>管理需求，利用Confluence编辑需求并实现两者的关联。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  <a:p>
                      <a:pPr marL="219710" indent="-215900">
                        <a:lnSpc>
                          <a:spcPct val="100000"/>
                        </a:lnSpc>
                        <a:buAutoNum type="arabicPeriod"/>
                        <a:tabLst>
                          <a:tab pos="220345" algn="l"/>
                        </a:tabLst>
                      </a:pPr>
                      <a:r>
                        <a:rPr dirty="0" sz="1200">
                          <a:latin typeface="微软雅黑"/>
                          <a:cs typeface="微软雅黑"/>
                        </a:rPr>
                        <a:t>持续记录使用中发现的问题和难点。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  <a:p>
                      <a:pPr marL="173990" indent="-170180">
                        <a:lnSpc>
                          <a:spcPct val="100000"/>
                        </a:lnSpc>
                        <a:buAutoNum type="arabicPeriod"/>
                        <a:tabLst>
                          <a:tab pos="174625" algn="l"/>
                        </a:tabLst>
                      </a:pPr>
                      <a:r>
                        <a:rPr dirty="0" sz="1200">
                          <a:latin typeface="微软雅黑"/>
                          <a:cs typeface="微软雅黑"/>
                        </a:rPr>
                        <a:t>试点后要梳理需求在</a:t>
                      </a:r>
                      <a:r>
                        <a:rPr dirty="0" sz="1200" spc="-5">
                          <a:latin typeface="微软雅黑"/>
                          <a:cs typeface="微软雅黑"/>
                        </a:rPr>
                        <a:t>J+C</a:t>
                      </a:r>
                      <a:r>
                        <a:rPr dirty="0" sz="1200">
                          <a:latin typeface="微软雅黑"/>
                          <a:cs typeface="微软雅黑"/>
                        </a:rPr>
                        <a:t>中管理的指南。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1028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75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dirty="0" sz="1200">
                          <a:latin typeface="微软雅黑"/>
                          <a:cs typeface="微软雅黑"/>
                        </a:rPr>
                        <a:t>人员能力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1593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 indent="-170180">
                        <a:lnSpc>
                          <a:spcPct val="100000"/>
                        </a:lnSpc>
                        <a:spcBef>
                          <a:spcPts val="535"/>
                        </a:spcBef>
                        <a:buAutoNum type="arabicPeriod"/>
                        <a:tabLst>
                          <a:tab pos="174625" algn="l"/>
                        </a:tabLst>
                      </a:pPr>
                      <a:r>
                        <a:rPr dirty="0" sz="1200">
                          <a:latin typeface="微软雅黑"/>
                          <a:cs typeface="微软雅黑"/>
                        </a:rPr>
                        <a:t>同行评审技术专题培训与评审策略/手册的制定；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  <a:p>
                      <a:pPr marL="173990" indent="-170180">
                        <a:lnSpc>
                          <a:spcPct val="100000"/>
                        </a:lnSpc>
                        <a:buAutoNum type="arabicPeriod"/>
                        <a:tabLst>
                          <a:tab pos="174625" algn="l"/>
                        </a:tabLst>
                      </a:pPr>
                      <a:r>
                        <a:rPr dirty="0" sz="1200">
                          <a:latin typeface="微软雅黑"/>
                          <a:cs typeface="微软雅黑"/>
                        </a:rPr>
                        <a:t>1月份开展</a:t>
                      </a:r>
                      <a:r>
                        <a:rPr dirty="0" sz="1200" spc="-5">
                          <a:latin typeface="微软雅黑"/>
                          <a:cs typeface="微软雅黑"/>
                        </a:rPr>
                        <a:t>PRD</a:t>
                      </a:r>
                      <a:r>
                        <a:rPr dirty="0" sz="1200">
                          <a:latin typeface="微软雅黑"/>
                          <a:cs typeface="微软雅黑"/>
                        </a:rPr>
                        <a:t>评审秀，由教练观察点评；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7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dirty="0" sz="1200" spc="-10">
                          <a:latin typeface="微软雅黑"/>
                          <a:cs typeface="微软雅黑"/>
                        </a:rPr>
                        <a:t>QA</a:t>
                      </a:r>
                      <a:r>
                        <a:rPr dirty="0" sz="1200">
                          <a:latin typeface="微软雅黑"/>
                          <a:cs typeface="微软雅黑"/>
                        </a:rPr>
                        <a:t>跟进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1543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marR="12065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200">
                          <a:latin typeface="微软雅黑"/>
                          <a:cs typeface="微软雅黑"/>
                        </a:rPr>
                        <a:t>12月份开展一次内部</a:t>
                      </a:r>
                      <a:r>
                        <a:rPr dirty="0" sz="1200" spc="-10">
                          <a:latin typeface="微软雅黑"/>
                          <a:cs typeface="微软雅黑"/>
                        </a:rPr>
                        <a:t>Q</a:t>
                      </a:r>
                      <a:r>
                        <a:rPr dirty="0" sz="1200" spc="-5">
                          <a:latin typeface="微软雅黑"/>
                          <a:cs typeface="微软雅黑"/>
                        </a:rPr>
                        <a:t>A</a:t>
                      </a:r>
                      <a:r>
                        <a:rPr dirty="0" sz="1200">
                          <a:latin typeface="微软雅黑"/>
                          <a:cs typeface="微软雅黑"/>
                        </a:rPr>
                        <a:t>的培训，1月份开始内部审计，重点跟进需求评审，每周反馈审计 结果。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628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88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微软雅黑"/>
                          <a:cs typeface="微软雅黑"/>
                        </a:rPr>
                        <a:t>案例分享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 indent="-170180">
                        <a:lnSpc>
                          <a:spcPct val="100000"/>
                        </a:lnSpc>
                        <a:spcBef>
                          <a:spcPts val="610"/>
                        </a:spcBef>
                        <a:buAutoNum type="arabicPeriod"/>
                        <a:tabLst>
                          <a:tab pos="174625" algn="l"/>
                        </a:tabLst>
                      </a:pPr>
                      <a:r>
                        <a:rPr dirty="0" sz="1200">
                          <a:latin typeface="微软雅黑"/>
                          <a:cs typeface="微软雅黑"/>
                        </a:rPr>
                        <a:t>大客户部开展一次</a:t>
                      </a:r>
                      <a:r>
                        <a:rPr dirty="0" sz="1200" spc="-5">
                          <a:latin typeface="微软雅黑"/>
                          <a:cs typeface="微软雅黑"/>
                        </a:rPr>
                        <a:t>BRD</a:t>
                      </a:r>
                      <a:r>
                        <a:rPr dirty="0" sz="1200">
                          <a:latin typeface="微软雅黑"/>
                          <a:cs typeface="微软雅黑"/>
                        </a:rPr>
                        <a:t>实例分享及点评活动，选出最佳案例。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  <a:p>
                      <a:pPr marL="173990" indent="-170180">
                        <a:lnSpc>
                          <a:spcPct val="100000"/>
                        </a:lnSpc>
                        <a:buAutoNum type="arabicPeriod"/>
                        <a:tabLst>
                          <a:tab pos="174625" algn="l"/>
                        </a:tabLst>
                      </a:pPr>
                      <a:r>
                        <a:rPr dirty="0" sz="1200">
                          <a:latin typeface="微软雅黑"/>
                          <a:cs typeface="微软雅黑"/>
                        </a:rPr>
                        <a:t>软开开展一次</a:t>
                      </a:r>
                      <a:r>
                        <a:rPr dirty="0" sz="1200" spc="-5">
                          <a:latin typeface="微软雅黑"/>
                          <a:cs typeface="微软雅黑"/>
                        </a:rPr>
                        <a:t>PRD</a:t>
                      </a:r>
                      <a:r>
                        <a:rPr dirty="0" sz="1200">
                          <a:latin typeface="微软雅黑"/>
                          <a:cs typeface="微软雅黑"/>
                        </a:rPr>
                        <a:t>实例分享及点评活动，选出最佳案例。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  <a:p>
                      <a:pPr marL="219710" indent="-215900">
                        <a:lnSpc>
                          <a:spcPct val="100000"/>
                        </a:lnSpc>
                        <a:buAutoNum type="arabicPeriod"/>
                        <a:tabLst>
                          <a:tab pos="220345" algn="l"/>
                        </a:tabLst>
                      </a:pPr>
                      <a:r>
                        <a:rPr dirty="0" sz="1200">
                          <a:latin typeface="微软雅黑"/>
                          <a:cs typeface="微软雅黑"/>
                        </a:rPr>
                        <a:t>将上述案例整理为范例纳入体系中，并引导项目采用。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774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09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dirty="0" sz="1200">
                          <a:latin typeface="微软雅黑"/>
                          <a:cs typeface="微软雅黑"/>
                        </a:rPr>
                        <a:t>效果评价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1111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marR="32384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200">
                          <a:latin typeface="微软雅黑"/>
                          <a:cs typeface="微软雅黑"/>
                        </a:rPr>
                        <a:t>需求评审的次数、投入人时、发现的缺陷数量、检查单的利用率/通过率/命中率、被评需求 文档的页数。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 rot="18900000">
            <a:off x="4199241" y="3141294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 rot="18900000">
            <a:off x="-244168" y="4211342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 rot="18900000">
            <a:off x="1748753" y="234035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 rot="18900000">
            <a:off x="560653" y="1296945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2587" y="1320774"/>
            <a:ext cx="8229600" cy="403225"/>
          </a:xfrm>
          <a:custGeom>
            <a:avLst/>
            <a:gdLst/>
            <a:ahLst/>
            <a:cxnLst/>
            <a:rect l="l" t="t" r="r" b="b"/>
            <a:pathLst>
              <a:path w="8229600" h="403225">
                <a:moveTo>
                  <a:pt x="0" y="0"/>
                </a:moveTo>
                <a:lnTo>
                  <a:pt x="8229600" y="0"/>
                </a:lnTo>
                <a:lnTo>
                  <a:pt x="8229600" y="403199"/>
                </a:lnTo>
                <a:lnTo>
                  <a:pt x="0" y="403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2587" y="1320774"/>
            <a:ext cx="8229600" cy="403225"/>
          </a:xfrm>
          <a:custGeom>
            <a:avLst/>
            <a:gdLst/>
            <a:ahLst/>
            <a:cxnLst/>
            <a:rect l="l" t="t" r="r" b="b"/>
            <a:pathLst>
              <a:path w="8229600" h="403225">
                <a:moveTo>
                  <a:pt x="0" y="0"/>
                </a:moveTo>
                <a:lnTo>
                  <a:pt x="8229600" y="0"/>
                </a:lnTo>
                <a:lnTo>
                  <a:pt x="8229600" y="403199"/>
                </a:lnTo>
                <a:lnTo>
                  <a:pt x="0" y="40319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9CB0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94067" y="1084610"/>
            <a:ext cx="5760720" cy="472440"/>
          </a:xfrm>
          <a:custGeom>
            <a:avLst/>
            <a:gdLst/>
            <a:ahLst/>
            <a:cxnLst/>
            <a:rect l="l" t="t" r="r" b="b"/>
            <a:pathLst>
              <a:path w="5760720" h="472440">
                <a:moveTo>
                  <a:pt x="5681992" y="0"/>
                </a:moveTo>
                <a:lnTo>
                  <a:pt x="78727" y="0"/>
                </a:lnTo>
                <a:lnTo>
                  <a:pt x="48081" y="6187"/>
                </a:lnTo>
                <a:lnTo>
                  <a:pt x="23056" y="23061"/>
                </a:lnTo>
                <a:lnTo>
                  <a:pt x="6186" y="48086"/>
                </a:lnTo>
                <a:lnTo>
                  <a:pt x="0" y="78727"/>
                </a:lnTo>
                <a:lnTo>
                  <a:pt x="0" y="393598"/>
                </a:lnTo>
                <a:lnTo>
                  <a:pt x="6186" y="424244"/>
                </a:lnTo>
                <a:lnTo>
                  <a:pt x="23056" y="449268"/>
                </a:lnTo>
                <a:lnTo>
                  <a:pt x="48081" y="466139"/>
                </a:lnTo>
                <a:lnTo>
                  <a:pt x="78727" y="472325"/>
                </a:lnTo>
                <a:lnTo>
                  <a:pt x="5681992" y="472325"/>
                </a:lnTo>
                <a:lnTo>
                  <a:pt x="5712638" y="466139"/>
                </a:lnTo>
                <a:lnTo>
                  <a:pt x="5737663" y="449268"/>
                </a:lnTo>
                <a:lnTo>
                  <a:pt x="5754533" y="424244"/>
                </a:lnTo>
                <a:lnTo>
                  <a:pt x="5760720" y="393598"/>
                </a:lnTo>
                <a:lnTo>
                  <a:pt x="5760720" y="78727"/>
                </a:lnTo>
                <a:lnTo>
                  <a:pt x="5754533" y="48086"/>
                </a:lnTo>
                <a:lnTo>
                  <a:pt x="5737663" y="23061"/>
                </a:lnTo>
                <a:lnTo>
                  <a:pt x="5712638" y="6187"/>
                </a:lnTo>
                <a:lnTo>
                  <a:pt x="5681992" y="0"/>
                </a:lnTo>
                <a:close/>
              </a:path>
            </a:pathLst>
          </a:custGeom>
          <a:solidFill>
            <a:srgbClr val="9CB0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4067" y="1084610"/>
            <a:ext cx="5760720" cy="472440"/>
          </a:xfrm>
          <a:custGeom>
            <a:avLst/>
            <a:gdLst/>
            <a:ahLst/>
            <a:cxnLst/>
            <a:rect l="l" t="t" r="r" b="b"/>
            <a:pathLst>
              <a:path w="5760720" h="472440">
                <a:moveTo>
                  <a:pt x="0" y="78727"/>
                </a:moveTo>
                <a:lnTo>
                  <a:pt x="6186" y="48086"/>
                </a:lnTo>
                <a:lnTo>
                  <a:pt x="23056" y="23061"/>
                </a:lnTo>
                <a:lnTo>
                  <a:pt x="48081" y="6187"/>
                </a:lnTo>
                <a:lnTo>
                  <a:pt x="78727" y="0"/>
                </a:lnTo>
                <a:lnTo>
                  <a:pt x="5681992" y="0"/>
                </a:lnTo>
                <a:lnTo>
                  <a:pt x="5712638" y="6187"/>
                </a:lnTo>
                <a:lnTo>
                  <a:pt x="5737663" y="23061"/>
                </a:lnTo>
                <a:lnTo>
                  <a:pt x="5754533" y="48086"/>
                </a:lnTo>
                <a:lnTo>
                  <a:pt x="5760720" y="78727"/>
                </a:lnTo>
                <a:lnTo>
                  <a:pt x="5760720" y="393598"/>
                </a:lnTo>
                <a:lnTo>
                  <a:pt x="5754533" y="424244"/>
                </a:lnTo>
                <a:lnTo>
                  <a:pt x="5737663" y="449268"/>
                </a:lnTo>
                <a:lnTo>
                  <a:pt x="5712638" y="466139"/>
                </a:lnTo>
                <a:lnTo>
                  <a:pt x="5681992" y="472325"/>
                </a:lnTo>
                <a:lnTo>
                  <a:pt x="78727" y="472325"/>
                </a:lnTo>
                <a:lnTo>
                  <a:pt x="48081" y="466139"/>
                </a:lnTo>
                <a:lnTo>
                  <a:pt x="23056" y="449268"/>
                </a:lnTo>
                <a:lnTo>
                  <a:pt x="6186" y="424244"/>
                </a:lnTo>
                <a:lnTo>
                  <a:pt x="0" y="393598"/>
                </a:lnTo>
                <a:lnTo>
                  <a:pt x="0" y="7872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2587" y="2046541"/>
            <a:ext cx="8229600" cy="403225"/>
          </a:xfrm>
          <a:custGeom>
            <a:avLst/>
            <a:gdLst/>
            <a:ahLst/>
            <a:cxnLst/>
            <a:rect l="l" t="t" r="r" b="b"/>
            <a:pathLst>
              <a:path w="8229600" h="403225">
                <a:moveTo>
                  <a:pt x="0" y="0"/>
                </a:moveTo>
                <a:lnTo>
                  <a:pt x="8229600" y="0"/>
                </a:lnTo>
                <a:lnTo>
                  <a:pt x="8229600" y="403199"/>
                </a:lnTo>
                <a:lnTo>
                  <a:pt x="0" y="403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2587" y="2046541"/>
            <a:ext cx="8229600" cy="403225"/>
          </a:xfrm>
          <a:custGeom>
            <a:avLst/>
            <a:gdLst/>
            <a:ahLst/>
            <a:cxnLst/>
            <a:rect l="l" t="t" r="r" b="b"/>
            <a:pathLst>
              <a:path w="8229600" h="403225">
                <a:moveTo>
                  <a:pt x="0" y="0"/>
                </a:moveTo>
                <a:lnTo>
                  <a:pt x="8229600" y="0"/>
                </a:lnTo>
                <a:lnTo>
                  <a:pt x="8229600" y="403199"/>
                </a:lnTo>
                <a:lnTo>
                  <a:pt x="0" y="40319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6BB1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4067" y="1810372"/>
            <a:ext cx="5760720" cy="472440"/>
          </a:xfrm>
          <a:custGeom>
            <a:avLst/>
            <a:gdLst/>
            <a:ahLst/>
            <a:cxnLst/>
            <a:rect l="l" t="t" r="r" b="b"/>
            <a:pathLst>
              <a:path w="5760720" h="472439">
                <a:moveTo>
                  <a:pt x="5681992" y="0"/>
                </a:moveTo>
                <a:lnTo>
                  <a:pt x="78727" y="0"/>
                </a:lnTo>
                <a:lnTo>
                  <a:pt x="48081" y="6187"/>
                </a:lnTo>
                <a:lnTo>
                  <a:pt x="23056" y="23061"/>
                </a:lnTo>
                <a:lnTo>
                  <a:pt x="6186" y="48086"/>
                </a:lnTo>
                <a:lnTo>
                  <a:pt x="0" y="78727"/>
                </a:lnTo>
                <a:lnTo>
                  <a:pt x="0" y="393598"/>
                </a:lnTo>
                <a:lnTo>
                  <a:pt x="6186" y="424244"/>
                </a:lnTo>
                <a:lnTo>
                  <a:pt x="23056" y="449268"/>
                </a:lnTo>
                <a:lnTo>
                  <a:pt x="48081" y="466139"/>
                </a:lnTo>
                <a:lnTo>
                  <a:pt x="78727" y="472325"/>
                </a:lnTo>
                <a:lnTo>
                  <a:pt x="5681992" y="472325"/>
                </a:lnTo>
                <a:lnTo>
                  <a:pt x="5712638" y="466139"/>
                </a:lnTo>
                <a:lnTo>
                  <a:pt x="5737663" y="449268"/>
                </a:lnTo>
                <a:lnTo>
                  <a:pt x="5754533" y="424244"/>
                </a:lnTo>
                <a:lnTo>
                  <a:pt x="5760720" y="393598"/>
                </a:lnTo>
                <a:lnTo>
                  <a:pt x="5760720" y="78727"/>
                </a:lnTo>
                <a:lnTo>
                  <a:pt x="5754533" y="48086"/>
                </a:lnTo>
                <a:lnTo>
                  <a:pt x="5737663" y="23061"/>
                </a:lnTo>
                <a:lnTo>
                  <a:pt x="5712638" y="6187"/>
                </a:lnTo>
                <a:lnTo>
                  <a:pt x="5681992" y="0"/>
                </a:lnTo>
                <a:close/>
              </a:path>
            </a:pathLst>
          </a:custGeom>
          <a:solidFill>
            <a:srgbClr val="6BB1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94067" y="1810372"/>
            <a:ext cx="5760720" cy="472440"/>
          </a:xfrm>
          <a:custGeom>
            <a:avLst/>
            <a:gdLst/>
            <a:ahLst/>
            <a:cxnLst/>
            <a:rect l="l" t="t" r="r" b="b"/>
            <a:pathLst>
              <a:path w="5760720" h="472439">
                <a:moveTo>
                  <a:pt x="0" y="78727"/>
                </a:moveTo>
                <a:lnTo>
                  <a:pt x="6186" y="48086"/>
                </a:lnTo>
                <a:lnTo>
                  <a:pt x="23056" y="23061"/>
                </a:lnTo>
                <a:lnTo>
                  <a:pt x="48081" y="6187"/>
                </a:lnTo>
                <a:lnTo>
                  <a:pt x="78727" y="0"/>
                </a:lnTo>
                <a:lnTo>
                  <a:pt x="5681992" y="0"/>
                </a:lnTo>
                <a:lnTo>
                  <a:pt x="5712638" y="6187"/>
                </a:lnTo>
                <a:lnTo>
                  <a:pt x="5737663" y="23061"/>
                </a:lnTo>
                <a:lnTo>
                  <a:pt x="5754533" y="48086"/>
                </a:lnTo>
                <a:lnTo>
                  <a:pt x="5760720" y="78727"/>
                </a:lnTo>
                <a:lnTo>
                  <a:pt x="5760720" y="393598"/>
                </a:lnTo>
                <a:lnTo>
                  <a:pt x="5754533" y="424244"/>
                </a:lnTo>
                <a:lnTo>
                  <a:pt x="5737663" y="449268"/>
                </a:lnTo>
                <a:lnTo>
                  <a:pt x="5712638" y="466139"/>
                </a:lnTo>
                <a:lnTo>
                  <a:pt x="5681992" y="472325"/>
                </a:lnTo>
                <a:lnTo>
                  <a:pt x="78727" y="472325"/>
                </a:lnTo>
                <a:lnTo>
                  <a:pt x="48081" y="466139"/>
                </a:lnTo>
                <a:lnTo>
                  <a:pt x="23056" y="449268"/>
                </a:lnTo>
                <a:lnTo>
                  <a:pt x="6186" y="424244"/>
                </a:lnTo>
                <a:lnTo>
                  <a:pt x="0" y="393598"/>
                </a:lnTo>
                <a:lnTo>
                  <a:pt x="0" y="7872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2587" y="2772295"/>
            <a:ext cx="8229600" cy="403225"/>
          </a:xfrm>
          <a:custGeom>
            <a:avLst/>
            <a:gdLst/>
            <a:ahLst/>
            <a:cxnLst/>
            <a:rect l="l" t="t" r="r" b="b"/>
            <a:pathLst>
              <a:path w="8229600" h="403225">
                <a:moveTo>
                  <a:pt x="0" y="0"/>
                </a:moveTo>
                <a:lnTo>
                  <a:pt x="8229600" y="0"/>
                </a:lnTo>
                <a:lnTo>
                  <a:pt x="8229600" y="403199"/>
                </a:lnTo>
                <a:lnTo>
                  <a:pt x="0" y="403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2587" y="2772295"/>
            <a:ext cx="8229600" cy="403225"/>
          </a:xfrm>
          <a:custGeom>
            <a:avLst/>
            <a:gdLst/>
            <a:ahLst/>
            <a:cxnLst/>
            <a:rect l="l" t="t" r="r" b="b"/>
            <a:pathLst>
              <a:path w="8229600" h="403225">
                <a:moveTo>
                  <a:pt x="0" y="0"/>
                </a:moveTo>
                <a:lnTo>
                  <a:pt x="8229600" y="0"/>
                </a:lnTo>
                <a:lnTo>
                  <a:pt x="8229600" y="403199"/>
                </a:lnTo>
                <a:lnTo>
                  <a:pt x="0" y="40319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6585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94067" y="2536131"/>
            <a:ext cx="5760720" cy="472440"/>
          </a:xfrm>
          <a:custGeom>
            <a:avLst/>
            <a:gdLst/>
            <a:ahLst/>
            <a:cxnLst/>
            <a:rect l="l" t="t" r="r" b="b"/>
            <a:pathLst>
              <a:path w="5760720" h="472439">
                <a:moveTo>
                  <a:pt x="5681992" y="0"/>
                </a:moveTo>
                <a:lnTo>
                  <a:pt x="78727" y="0"/>
                </a:lnTo>
                <a:lnTo>
                  <a:pt x="48081" y="6187"/>
                </a:lnTo>
                <a:lnTo>
                  <a:pt x="23056" y="23061"/>
                </a:lnTo>
                <a:lnTo>
                  <a:pt x="6186" y="48086"/>
                </a:lnTo>
                <a:lnTo>
                  <a:pt x="0" y="78727"/>
                </a:lnTo>
                <a:lnTo>
                  <a:pt x="0" y="393598"/>
                </a:lnTo>
                <a:lnTo>
                  <a:pt x="6186" y="424244"/>
                </a:lnTo>
                <a:lnTo>
                  <a:pt x="23056" y="449268"/>
                </a:lnTo>
                <a:lnTo>
                  <a:pt x="48081" y="466139"/>
                </a:lnTo>
                <a:lnTo>
                  <a:pt x="78727" y="472325"/>
                </a:lnTo>
                <a:lnTo>
                  <a:pt x="5681992" y="472325"/>
                </a:lnTo>
                <a:lnTo>
                  <a:pt x="5712638" y="466139"/>
                </a:lnTo>
                <a:lnTo>
                  <a:pt x="5737663" y="449268"/>
                </a:lnTo>
                <a:lnTo>
                  <a:pt x="5754533" y="424244"/>
                </a:lnTo>
                <a:lnTo>
                  <a:pt x="5760720" y="393598"/>
                </a:lnTo>
                <a:lnTo>
                  <a:pt x="5760720" y="78727"/>
                </a:lnTo>
                <a:lnTo>
                  <a:pt x="5754533" y="48086"/>
                </a:lnTo>
                <a:lnTo>
                  <a:pt x="5737663" y="23061"/>
                </a:lnTo>
                <a:lnTo>
                  <a:pt x="5712638" y="6187"/>
                </a:lnTo>
                <a:lnTo>
                  <a:pt x="5681992" y="0"/>
                </a:lnTo>
                <a:close/>
              </a:path>
            </a:pathLst>
          </a:custGeom>
          <a:solidFill>
            <a:srgbClr val="6585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94067" y="2536130"/>
            <a:ext cx="5760720" cy="472440"/>
          </a:xfrm>
          <a:custGeom>
            <a:avLst/>
            <a:gdLst/>
            <a:ahLst/>
            <a:cxnLst/>
            <a:rect l="l" t="t" r="r" b="b"/>
            <a:pathLst>
              <a:path w="5760720" h="472439">
                <a:moveTo>
                  <a:pt x="0" y="78727"/>
                </a:moveTo>
                <a:lnTo>
                  <a:pt x="6186" y="48086"/>
                </a:lnTo>
                <a:lnTo>
                  <a:pt x="23056" y="23061"/>
                </a:lnTo>
                <a:lnTo>
                  <a:pt x="48081" y="6187"/>
                </a:lnTo>
                <a:lnTo>
                  <a:pt x="78727" y="0"/>
                </a:lnTo>
                <a:lnTo>
                  <a:pt x="5681992" y="0"/>
                </a:lnTo>
                <a:lnTo>
                  <a:pt x="5712638" y="6187"/>
                </a:lnTo>
                <a:lnTo>
                  <a:pt x="5737663" y="23061"/>
                </a:lnTo>
                <a:lnTo>
                  <a:pt x="5754533" y="48086"/>
                </a:lnTo>
                <a:lnTo>
                  <a:pt x="5760720" y="78727"/>
                </a:lnTo>
                <a:lnTo>
                  <a:pt x="5760720" y="393598"/>
                </a:lnTo>
                <a:lnTo>
                  <a:pt x="5754533" y="424244"/>
                </a:lnTo>
                <a:lnTo>
                  <a:pt x="5737663" y="449268"/>
                </a:lnTo>
                <a:lnTo>
                  <a:pt x="5712638" y="466139"/>
                </a:lnTo>
                <a:lnTo>
                  <a:pt x="5681992" y="472325"/>
                </a:lnTo>
                <a:lnTo>
                  <a:pt x="78727" y="472325"/>
                </a:lnTo>
                <a:lnTo>
                  <a:pt x="48081" y="466139"/>
                </a:lnTo>
                <a:lnTo>
                  <a:pt x="23056" y="449268"/>
                </a:lnTo>
                <a:lnTo>
                  <a:pt x="6186" y="424244"/>
                </a:lnTo>
                <a:lnTo>
                  <a:pt x="0" y="393598"/>
                </a:lnTo>
                <a:lnTo>
                  <a:pt x="0" y="7872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2587" y="3498050"/>
            <a:ext cx="8229600" cy="403225"/>
          </a:xfrm>
          <a:custGeom>
            <a:avLst/>
            <a:gdLst/>
            <a:ahLst/>
            <a:cxnLst/>
            <a:rect l="l" t="t" r="r" b="b"/>
            <a:pathLst>
              <a:path w="8229600" h="403225">
                <a:moveTo>
                  <a:pt x="0" y="0"/>
                </a:moveTo>
                <a:lnTo>
                  <a:pt x="8229600" y="0"/>
                </a:lnTo>
                <a:lnTo>
                  <a:pt x="8229600" y="403199"/>
                </a:lnTo>
                <a:lnTo>
                  <a:pt x="0" y="403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2587" y="3498050"/>
            <a:ext cx="8229600" cy="403225"/>
          </a:xfrm>
          <a:custGeom>
            <a:avLst/>
            <a:gdLst/>
            <a:ahLst/>
            <a:cxnLst/>
            <a:rect l="l" t="t" r="r" b="b"/>
            <a:pathLst>
              <a:path w="8229600" h="403225">
                <a:moveTo>
                  <a:pt x="0" y="0"/>
                </a:moveTo>
                <a:lnTo>
                  <a:pt x="8229600" y="0"/>
                </a:lnTo>
                <a:lnTo>
                  <a:pt x="8229600" y="403199"/>
                </a:lnTo>
                <a:lnTo>
                  <a:pt x="0" y="40319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7E6B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4067" y="3261890"/>
            <a:ext cx="5760720" cy="472440"/>
          </a:xfrm>
          <a:custGeom>
            <a:avLst/>
            <a:gdLst/>
            <a:ahLst/>
            <a:cxnLst/>
            <a:rect l="l" t="t" r="r" b="b"/>
            <a:pathLst>
              <a:path w="5760720" h="472439">
                <a:moveTo>
                  <a:pt x="5681992" y="0"/>
                </a:moveTo>
                <a:lnTo>
                  <a:pt x="78727" y="0"/>
                </a:lnTo>
                <a:lnTo>
                  <a:pt x="48081" y="6187"/>
                </a:lnTo>
                <a:lnTo>
                  <a:pt x="23056" y="23061"/>
                </a:lnTo>
                <a:lnTo>
                  <a:pt x="6186" y="48086"/>
                </a:lnTo>
                <a:lnTo>
                  <a:pt x="0" y="78727"/>
                </a:lnTo>
                <a:lnTo>
                  <a:pt x="0" y="393598"/>
                </a:lnTo>
                <a:lnTo>
                  <a:pt x="6186" y="424244"/>
                </a:lnTo>
                <a:lnTo>
                  <a:pt x="23056" y="449268"/>
                </a:lnTo>
                <a:lnTo>
                  <a:pt x="48081" y="466139"/>
                </a:lnTo>
                <a:lnTo>
                  <a:pt x="78727" y="472325"/>
                </a:lnTo>
                <a:lnTo>
                  <a:pt x="5681992" y="472325"/>
                </a:lnTo>
                <a:lnTo>
                  <a:pt x="5712638" y="466139"/>
                </a:lnTo>
                <a:lnTo>
                  <a:pt x="5737663" y="449268"/>
                </a:lnTo>
                <a:lnTo>
                  <a:pt x="5754533" y="424244"/>
                </a:lnTo>
                <a:lnTo>
                  <a:pt x="5760720" y="393598"/>
                </a:lnTo>
                <a:lnTo>
                  <a:pt x="5760720" y="78727"/>
                </a:lnTo>
                <a:lnTo>
                  <a:pt x="5754533" y="48086"/>
                </a:lnTo>
                <a:lnTo>
                  <a:pt x="5737663" y="23061"/>
                </a:lnTo>
                <a:lnTo>
                  <a:pt x="5712638" y="6187"/>
                </a:lnTo>
                <a:lnTo>
                  <a:pt x="5681992" y="0"/>
                </a:lnTo>
                <a:close/>
              </a:path>
            </a:pathLst>
          </a:custGeom>
          <a:solidFill>
            <a:srgbClr val="7E6B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94067" y="3261890"/>
            <a:ext cx="5760720" cy="472440"/>
          </a:xfrm>
          <a:custGeom>
            <a:avLst/>
            <a:gdLst/>
            <a:ahLst/>
            <a:cxnLst/>
            <a:rect l="l" t="t" r="r" b="b"/>
            <a:pathLst>
              <a:path w="5760720" h="472439">
                <a:moveTo>
                  <a:pt x="0" y="78727"/>
                </a:moveTo>
                <a:lnTo>
                  <a:pt x="6186" y="48086"/>
                </a:lnTo>
                <a:lnTo>
                  <a:pt x="23056" y="23061"/>
                </a:lnTo>
                <a:lnTo>
                  <a:pt x="48081" y="6187"/>
                </a:lnTo>
                <a:lnTo>
                  <a:pt x="78727" y="0"/>
                </a:lnTo>
                <a:lnTo>
                  <a:pt x="5681992" y="0"/>
                </a:lnTo>
                <a:lnTo>
                  <a:pt x="5712638" y="6187"/>
                </a:lnTo>
                <a:lnTo>
                  <a:pt x="5737663" y="23061"/>
                </a:lnTo>
                <a:lnTo>
                  <a:pt x="5754533" y="48086"/>
                </a:lnTo>
                <a:lnTo>
                  <a:pt x="5760720" y="78727"/>
                </a:lnTo>
                <a:lnTo>
                  <a:pt x="5760720" y="393598"/>
                </a:lnTo>
                <a:lnTo>
                  <a:pt x="5754533" y="424244"/>
                </a:lnTo>
                <a:lnTo>
                  <a:pt x="5737663" y="449268"/>
                </a:lnTo>
                <a:lnTo>
                  <a:pt x="5712638" y="466139"/>
                </a:lnTo>
                <a:lnTo>
                  <a:pt x="5681992" y="472325"/>
                </a:lnTo>
                <a:lnTo>
                  <a:pt x="78727" y="472325"/>
                </a:lnTo>
                <a:lnTo>
                  <a:pt x="48081" y="466139"/>
                </a:lnTo>
                <a:lnTo>
                  <a:pt x="23056" y="449268"/>
                </a:lnTo>
                <a:lnTo>
                  <a:pt x="6186" y="424244"/>
                </a:lnTo>
                <a:lnTo>
                  <a:pt x="0" y="393598"/>
                </a:lnTo>
                <a:lnTo>
                  <a:pt x="0" y="7872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2587" y="4223816"/>
            <a:ext cx="8229600" cy="403225"/>
          </a:xfrm>
          <a:custGeom>
            <a:avLst/>
            <a:gdLst/>
            <a:ahLst/>
            <a:cxnLst/>
            <a:rect l="l" t="t" r="r" b="b"/>
            <a:pathLst>
              <a:path w="8229600" h="403225">
                <a:moveTo>
                  <a:pt x="0" y="0"/>
                </a:moveTo>
                <a:lnTo>
                  <a:pt x="8229600" y="0"/>
                </a:lnTo>
                <a:lnTo>
                  <a:pt x="8229600" y="403199"/>
                </a:lnTo>
                <a:lnTo>
                  <a:pt x="0" y="403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2587" y="4223816"/>
            <a:ext cx="8229600" cy="403225"/>
          </a:xfrm>
          <a:custGeom>
            <a:avLst/>
            <a:gdLst/>
            <a:ahLst/>
            <a:cxnLst/>
            <a:rect l="l" t="t" r="r" b="b"/>
            <a:pathLst>
              <a:path w="8229600" h="403225">
                <a:moveTo>
                  <a:pt x="0" y="0"/>
                </a:moveTo>
                <a:lnTo>
                  <a:pt x="8229600" y="0"/>
                </a:lnTo>
                <a:lnTo>
                  <a:pt x="8229600" y="403199"/>
                </a:lnTo>
                <a:lnTo>
                  <a:pt x="0" y="40319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A37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94067" y="3987651"/>
            <a:ext cx="5760720" cy="472440"/>
          </a:xfrm>
          <a:custGeom>
            <a:avLst/>
            <a:gdLst/>
            <a:ahLst/>
            <a:cxnLst/>
            <a:rect l="l" t="t" r="r" b="b"/>
            <a:pathLst>
              <a:path w="5760720" h="472439">
                <a:moveTo>
                  <a:pt x="5681992" y="0"/>
                </a:moveTo>
                <a:lnTo>
                  <a:pt x="78727" y="0"/>
                </a:lnTo>
                <a:lnTo>
                  <a:pt x="48081" y="6187"/>
                </a:lnTo>
                <a:lnTo>
                  <a:pt x="23056" y="23061"/>
                </a:lnTo>
                <a:lnTo>
                  <a:pt x="6186" y="48086"/>
                </a:lnTo>
                <a:lnTo>
                  <a:pt x="0" y="78727"/>
                </a:lnTo>
                <a:lnTo>
                  <a:pt x="0" y="393598"/>
                </a:lnTo>
                <a:lnTo>
                  <a:pt x="6186" y="424244"/>
                </a:lnTo>
                <a:lnTo>
                  <a:pt x="23056" y="449268"/>
                </a:lnTo>
                <a:lnTo>
                  <a:pt x="48081" y="466139"/>
                </a:lnTo>
                <a:lnTo>
                  <a:pt x="78727" y="472325"/>
                </a:lnTo>
                <a:lnTo>
                  <a:pt x="5681992" y="472325"/>
                </a:lnTo>
                <a:lnTo>
                  <a:pt x="5712638" y="466139"/>
                </a:lnTo>
                <a:lnTo>
                  <a:pt x="5737663" y="449268"/>
                </a:lnTo>
                <a:lnTo>
                  <a:pt x="5754533" y="424244"/>
                </a:lnTo>
                <a:lnTo>
                  <a:pt x="5760720" y="393598"/>
                </a:lnTo>
                <a:lnTo>
                  <a:pt x="5760720" y="78727"/>
                </a:lnTo>
                <a:lnTo>
                  <a:pt x="5754533" y="48086"/>
                </a:lnTo>
                <a:lnTo>
                  <a:pt x="5737663" y="23061"/>
                </a:lnTo>
                <a:lnTo>
                  <a:pt x="5712638" y="6187"/>
                </a:lnTo>
                <a:lnTo>
                  <a:pt x="5681992" y="0"/>
                </a:lnTo>
                <a:close/>
              </a:path>
            </a:pathLst>
          </a:custGeom>
          <a:solidFill>
            <a:srgbClr val="A379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4067" y="3987651"/>
            <a:ext cx="5760720" cy="472440"/>
          </a:xfrm>
          <a:custGeom>
            <a:avLst/>
            <a:gdLst/>
            <a:ahLst/>
            <a:cxnLst/>
            <a:rect l="l" t="t" r="r" b="b"/>
            <a:pathLst>
              <a:path w="5760720" h="472439">
                <a:moveTo>
                  <a:pt x="0" y="78727"/>
                </a:moveTo>
                <a:lnTo>
                  <a:pt x="6186" y="48086"/>
                </a:lnTo>
                <a:lnTo>
                  <a:pt x="23056" y="23061"/>
                </a:lnTo>
                <a:lnTo>
                  <a:pt x="48081" y="6187"/>
                </a:lnTo>
                <a:lnTo>
                  <a:pt x="78727" y="0"/>
                </a:lnTo>
                <a:lnTo>
                  <a:pt x="5681992" y="0"/>
                </a:lnTo>
                <a:lnTo>
                  <a:pt x="5712638" y="6187"/>
                </a:lnTo>
                <a:lnTo>
                  <a:pt x="5737663" y="23061"/>
                </a:lnTo>
                <a:lnTo>
                  <a:pt x="5754533" y="48086"/>
                </a:lnTo>
                <a:lnTo>
                  <a:pt x="5760720" y="78727"/>
                </a:lnTo>
                <a:lnTo>
                  <a:pt x="5760720" y="393598"/>
                </a:lnTo>
                <a:lnTo>
                  <a:pt x="5754533" y="424244"/>
                </a:lnTo>
                <a:lnTo>
                  <a:pt x="5737663" y="449268"/>
                </a:lnTo>
                <a:lnTo>
                  <a:pt x="5712638" y="466139"/>
                </a:lnTo>
                <a:lnTo>
                  <a:pt x="5681992" y="472325"/>
                </a:lnTo>
                <a:lnTo>
                  <a:pt x="78727" y="472325"/>
                </a:lnTo>
                <a:lnTo>
                  <a:pt x="48081" y="466139"/>
                </a:lnTo>
                <a:lnTo>
                  <a:pt x="23056" y="449268"/>
                </a:lnTo>
                <a:lnTo>
                  <a:pt x="6186" y="424244"/>
                </a:lnTo>
                <a:lnTo>
                  <a:pt x="0" y="393598"/>
                </a:lnTo>
                <a:lnTo>
                  <a:pt x="0" y="7872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022167" y="1177043"/>
            <a:ext cx="3472815" cy="31718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FFFF"/>
                </a:solidFill>
                <a:latin typeface="微软雅黑"/>
                <a:cs typeface="微软雅黑"/>
              </a:rPr>
              <a:t>正名义，提升改进先行者的使命感</a:t>
            </a:r>
            <a:endParaRPr sz="1600">
              <a:latin typeface="微软雅黑"/>
              <a:cs typeface="微软雅黑"/>
            </a:endParaRPr>
          </a:p>
          <a:p>
            <a:pPr marL="12700" marR="5080">
              <a:lnSpc>
                <a:spcPct val="297600"/>
              </a:lnSpc>
            </a:pPr>
            <a:r>
              <a:rPr dirty="0" sz="1600" spc="-5">
                <a:solidFill>
                  <a:srgbClr val="FFFFFF"/>
                </a:solidFill>
                <a:latin typeface="微软雅黑"/>
                <a:cs typeface="微软雅黑"/>
              </a:rPr>
              <a:t>抓关键，为中高层提供更多的改进</a:t>
            </a:r>
            <a:r>
              <a:rPr dirty="0" sz="1600" spc="5">
                <a:solidFill>
                  <a:srgbClr val="FFFFFF"/>
                </a:solidFill>
                <a:latin typeface="微软雅黑"/>
                <a:cs typeface="微软雅黑"/>
              </a:rPr>
              <a:t>触</a:t>
            </a:r>
            <a:r>
              <a:rPr dirty="0" sz="1600" spc="-5">
                <a:solidFill>
                  <a:srgbClr val="FFFFFF"/>
                </a:solidFill>
                <a:latin typeface="微软雅黑"/>
                <a:cs typeface="微软雅黑"/>
              </a:rPr>
              <a:t>点 </a:t>
            </a:r>
            <a:r>
              <a:rPr dirty="0" sz="1600" spc="-5">
                <a:solidFill>
                  <a:srgbClr val="FFFFFF"/>
                </a:solidFill>
                <a:latin typeface="微软雅黑"/>
                <a:cs typeface="微软雅黑"/>
              </a:rPr>
              <a:t>竖镜子，为先进者提供展现的舞台</a:t>
            </a:r>
            <a:endParaRPr sz="1600">
              <a:latin typeface="微软雅黑"/>
              <a:cs typeface="微软雅黑"/>
            </a:endParaRPr>
          </a:p>
          <a:p>
            <a:pPr marL="12700" marR="411480">
              <a:lnSpc>
                <a:spcPct val="297600"/>
              </a:lnSpc>
            </a:pPr>
            <a:r>
              <a:rPr dirty="0" sz="1600" spc="-5">
                <a:solidFill>
                  <a:srgbClr val="FFFFFF"/>
                </a:solidFill>
                <a:latin typeface="微软雅黑"/>
                <a:cs typeface="微软雅黑"/>
              </a:rPr>
              <a:t>重体验，让亲历者更多的现身说法 </a:t>
            </a:r>
            <a:r>
              <a:rPr dirty="0" sz="1600" spc="-5">
                <a:solidFill>
                  <a:srgbClr val="FFFFFF"/>
                </a:solidFill>
                <a:latin typeface="微软雅黑"/>
                <a:cs typeface="微软雅黑"/>
              </a:rPr>
              <a:t>长坚持，持之以恒比形式更重要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56544" y="283700"/>
            <a:ext cx="21590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0" i="0">
                <a:solidFill>
                  <a:srgbClr val="FFFFFF"/>
                </a:solidFill>
                <a:latin typeface="微软雅黑"/>
                <a:cs typeface="微软雅黑"/>
              </a:rPr>
              <a:t>人员难点的对策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 rot="18900000">
            <a:off x="4199241" y="3141294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 rot="18900000">
            <a:off x="-244168" y="4211342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 rot="18900000">
            <a:off x="1748753" y="234035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27" name="object 27"/>
          <p:cNvSpPr txBox="1"/>
          <p:nvPr/>
        </p:nvSpPr>
        <p:spPr>
          <a:xfrm rot="18900000">
            <a:off x="560653" y="1296945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544" y="283700"/>
            <a:ext cx="45974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0" i="0">
                <a:solidFill>
                  <a:srgbClr val="FFFFFF"/>
                </a:solidFill>
                <a:latin typeface="微软雅黑"/>
                <a:cs typeface="微软雅黑"/>
              </a:rPr>
              <a:t>正名义，提升改进先行者的使命感</a:t>
            </a:r>
            <a:endParaRPr sz="2400">
              <a:latin typeface="微软雅黑"/>
              <a:cs typeface="微软雅黑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8384" y="1272430"/>
          <a:ext cx="8290559" cy="2814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4220"/>
                <a:gridCol w="2480945"/>
                <a:gridCol w="1526539"/>
                <a:gridCol w="3528060"/>
              </a:tblGrid>
              <a:tr h="475253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2000" b="1" i="1">
                          <a:latin typeface="微软雅黑"/>
                          <a:cs typeface="微软雅黑"/>
                        </a:rPr>
                        <a:t>缩写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1568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2000" b="1" i="1">
                          <a:latin typeface="微软雅黑"/>
                          <a:cs typeface="微软雅黑"/>
                        </a:rPr>
                        <a:t>全文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1568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50800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2000" b="1" i="1">
                          <a:latin typeface="微软雅黑"/>
                          <a:cs typeface="微软雅黑"/>
                        </a:rPr>
                        <a:t>中文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1568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112712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2000" b="1" i="1">
                          <a:latin typeface="微软雅黑"/>
                          <a:cs typeface="微软雅黑"/>
                        </a:rPr>
                        <a:t>三者的关联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1568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</a:tr>
              <a:tr h="3928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2300"/>
                        </a:lnSpc>
                        <a:spcBef>
                          <a:spcPts val="690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Engineering</a:t>
                      </a:r>
                      <a:r>
                        <a:rPr dirty="0" sz="2000" spc="-70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2000" spc="-5">
                          <a:latin typeface="微软雅黑"/>
                          <a:cs typeface="微软雅黑"/>
                        </a:rPr>
                        <a:t>Process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876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889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工程过程组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24002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 marL="9525" marR="203835">
                        <a:lnSpc>
                          <a:spcPct val="100000"/>
                        </a:lnSpc>
                        <a:spcBef>
                          <a:spcPts val="2015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短期视角：规范研发工</a:t>
                      </a:r>
                      <a:r>
                        <a:rPr dirty="0" sz="2000" spc="-15">
                          <a:latin typeface="微软雅黑"/>
                          <a:cs typeface="微软雅黑"/>
                        </a:rPr>
                        <a:t>程</a:t>
                      </a:r>
                      <a:r>
                        <a:rPr dirty="0" sz="2000">
                          <a:latin typeface="微软雅黑"/>
                          <a:cs typeface="微软雅黑"/>
                        </a:rPr>
                        <a:t>及管 </a:t>
                      </a:r>
                      <a:r>
                        <a:rPr dirty="0" sz="2000">
                          <a:latin typeface="微软雅黑"/>
                          <a:cs typeface="微软雅黑"/>
                        </a:rPr>
                        <a:t>理活动，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  <a:p>
                      <a:pPr marL="9525" marR="20383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长期视角：引入并沉淀</a:t>
                      </a:r>
                      <a:r>
                        <a:rPr dirty="0" sz="2000" spc="-15">
                          <a:latin typeface="微软雅黑"/>
                          <a:cs typeface="微软雅黑"/>
                        </a:rPr>
                        <a:t>最</a:t>
                      </a:r>
                      <a:r>
                        <a:rPr dirty="0" sz="2000">
                          <a:latin typeface="微软雅黑"/>
                          <a:cs typeface="微软雅黑"/>
                        </a:rPr>
                        <a:t>佳实 </a:t>
                      </a:r>
                      <a:r>
                        <a:rPr dirty="0" sz="2000">
                          <a:latin typeface="微软雅黑"/>
                          <a:cs typeface="微软雅黑"/>
                        </a:rPr>
                        <a:t>践，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  <a:p>
                      <a:pPr marL="9525" marR="20383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价值视角：提升过程能</a:t>
                      </a:r>
                      <a:r>
                        <a:rPr dirty="0" sz="2000" spc="-15">
                          <a:latin typeface="微软雅黑"/>
                          <a:cs typeface="微软雅黑"/>
                        </a:rPr>
                        <a:t>力</a:t>
                      </a:r>
                      <a:r>
                        <a:rPr dirty="0" sz="2000">
                          <a:latin typeface="微软雅黑"/>
                          <a:cs typeface="微软雅黑"/>
                        </a:rPr>
                        <a:t>与业 </a:t>
                      </a:r>
                      <a:r>
                        <a:rPr dirty="0" sz="2000">
                          <a:latin typeface="微软雅黑"/>
                          <a:cs typeface="微软雅黑"/>
                        </a:rPr>
                        <a:t>绩。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255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4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2400"/>
                        </a:lnSpc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Group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4002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55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77685"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889"/>
                        </a:spcBef>
                      </a:pPr>
                      <a:r>
                        <a:rPr dirty="0" sz="2000" spc="-5">
                          <a:latin typeface="微软雅黑"/>
                          <a:cs typeface="微软雅黑"/>
                        </a:rPr>
                        <a:t>EPG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24002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marR="36131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2000" spc="-5">
                          <a:latin typeface="微软雅黑"/>
                          <a:cs typeface="微软雅黑"/>
                        </a:rPr>
                        <a:t>Excellent Practice  </a:t>
                      </a:r>
                      <a:r>
                        <a:rPr dirty="0" sz="2000">
                          <a:latin typeface="微软雅黑"/>
                          <a:cs typeface="微软雅黑"/>
                        </a:rPr>
                        <a:t>Group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882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889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卓越实践组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24002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55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28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2300"/>
                        </a:lnSpc>
                        <a:spcBef>
                          <a:spcPts val="690"/>
                        </a:spcBef>
                      </a:pPr>
                      <a:r>
                        <a:rPr dirty="0" sz="2000" spc="-5">
                          <a:latin typeface="微软雅黑"/>
                          <a:cs typeface="微软雅黑"/>
                        </a:rPr>
                        <a:t>Excellent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876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889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卓越绩效组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24002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55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4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2400"/>
                        </a:lnSpc>
                      </a:pPr>
                      <a:r>
                        <a:rPr dirty="0" sz="2000" spc="-5">
                          <a:latin typeface="微软雅黑"/>
                          <a:cs typeface="微软雅黑"/>
                        </a:rPr>
                        <a:t>Performance</a:t>
                      </a:r>
                      <a:r>
                        <a:rPr dirty="0" sz="2000" spc="-50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2000">
                          <a:latin typeface="微软雅黑"/>
                          <a:cs typeface="微软雅黑"/>
                        </a:rPr>
                        <a:t>Group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4002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55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 rot="18900000">
            <a:off x="4199241" y="3141294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-244168" y="4211342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 rot="18900000">
            <a:off x="1748753" y="234035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 rot="18900000">
            <a:off x="560653" y="1296945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544" y="283700"/>
            <a:ext cx="52070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0" i="0">
                <a:solidFill>
                  <a:srgbClr val="FFFFFF"/>
                </a:solidFill>
                <a:latin typeface="微软雅黑"/>
                <a:cs typeface="微软雅黑"/>
              </a:rPr>
              <a:t>抓关键，为中高层提供更多的改进触点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3688" y="1061644"/>
            <a:ext cx="3168351" cy="3072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6546" y="1030653"/>
            <a:ext cx="977900" cy="169291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微软雅黑"/>
                <a:cs typeface="微软雅黑"/>
              </a:rPr>
              <a:t>领航</a:t>
            </a:r>
            <a:endParaRPr sz="24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微软雅黑"/>
                <a:cs typeface="微软雅黑"/>
              </a:rPr>
              <a:t>清障</a:t>
            </a:r>
            <a:endParaRPr sz="24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微软雅黑"/>
                <a:cs typeface="微软雅黑"/>
              </a:rPr>
              <a:t>督导</a:t>
            </a:r>
            <a:endParaRPr sz="24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微软雅黑"/>
                <a:cs typeface="微软雅黑"/>
              </a:rPr>
              <a:t>赋能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05044" y="1025652"/>
            <a:ext cx="3069335" cy="1746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48655" y="1066800"/>
            <a:ext cx="2755391" cy="1725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64086" y="1061643"/>
            <a:ext cx="2952750" cy="1628775"/>
          </a:xfrm>
          <a:prstGeom prst="rect">
            <a:avLst/>
          </a:prstGeom>
          <a:solidFill>
            <a:srgbClr val="0070C0"/>
          </a:solidFill>
          <a:ln w="38100">
            <a:solidFill>
              <a:srgbClr val="000000"/>
            </a:solidFill>
          </a:ln>
        </p:spPr>
        <p:txBody>
          <a:bodyPr wrap="square" lIns="0" tIns="74295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585"/>
              </a:spcBef>
            </a:pPr>
            <a:r>
              <a:rPr dirty="0" sz="1600" spc="-5" b="1" i="1">
                <a:solidFill>
                  <a:srgbClr val="FFFFFF"/>
                </a:solidFill>
                <a:latin typeface="微软雅黑"/>
                <a:cs typeface="微软雅黑"/>
              </a:rPr>
              <a:t>作为</a:t>
            </a:r>
            <a:r>
              <a:rPr dirty="0" sz="1600" spc="-10" b="1">
                <a:solidFill>
                  <a:srgbClr val="FFFFFF"/>
                </a:solidFill>
                <a:latin typeface="微软雅黑"/>
                <a:cs typeface="微软雅黑"/>
              </a:rPr>
              <a:t>&lt;</a:t>
            </a:r>
            <a:r>
              <a:rPr dirty="0" sz="1600" spc="-5" b="1" i="1">
                <a:solidFill>
                  <a:srgbClr val="FFFFFF"/>
                </a:solidFill>
                <a:latin typeface="微软雅黑"/>
                <a:cs typeface="微软雅黑"/>
              </a:rPr>
              <a:t>高层管理者</a:t>
            </a:r>
            <a:r>
              <a:rPr dirty="0" sz="1600" spc="-5" b="1">
                <a:solidFill>
                  <a:srgbClr val="FFFFFF"/>
                </a:solidFill>
                <a:latin typeface="微软雅黑"/>
                <a:cs typeface="微软雅黑"/>
              </a:rPr>
              <a:t>&gt;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45085">
              <a:lnSpc>
                <a:spcPct val="100000"/>
              </a:lnSpc>
              <a:spcBef>
                <a:spcPts val="5"/>
              </a:spcBef>
            </a:pPr>
            <a:r>
              <a:rPr dirty="0" sz="1600" spc="-5" b="1" i="1">
                <a:solidFill>
                  <a:srgbClr val="FFFFFF"/>
                </a:solidFill>
                <a:latin typeface="微软雅黑"/>
                <a:cs typeface="微软雅黑"/>
              </a:rPr>
              <a:t>我希望将项目延期率降低到</a:t>
            </a:r>
            <a:endParaRPr sz="1600">
              <a:latin typeface="微软雅黑"/>
              <a:cs typeface="微软雅黑"/>
            </a:endParaRPr>
          </a:p>
          <a:p>
            <a:pPr marL="45085">
              <a:lnSpc>
                <a:spcPct val="100000"/>
              </a:lnSpc>
            </a:pPr>
            <a:r>
              <a:rPr dirty="0" sz="1600" spc="-5" b="1">
                <a:solidFill>
                  <a:srgbClr val="FFFFFF"/>
                </a:solidFill>
                <a:latin typeface="微软雅黑"/>
                <a:cs typeface="微软雅黑"/>
              </a:rPr>
              <a:t>&lt;***%</a:t>
            </a:r>
            <a:r>
              <a:rPr dirty="0" sz="1600" spc="-5" b="1" i="1">
                <a:solidFill>
                  <a:srgbClr val="FFFFFF"/>
                </a:solidFill>
                <a:latin typeface="微软雅黑"/>
                <a:cs typeface="微软雅黑"/>
              </a:rPr>
              <a:t>以内</a:t>
            </a:r>
            <a:r>
              <a:rPr dirty="0" sz="1600" spc="-5" b="1">
                <a:solidFill>
                  <a:srgbClr val="FFFFFF"/>
                </a:solidFill>
                <a:latin typeface="微软雅黑"/>
                <a:cs typeface="微软雅黑"/>
              </a:rPr>
              <a:t>&gt;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45085">
              <a:lnSpc>
                <a:spcPct val="100000"/>
              </a:lnSpc>
            </a:pPr>
            <a:r>
              <a:rPr dirty="0" sz="1600" spc="-5" b="1" i="1">
                <a:solidFill>
                  <a:srgbClr val="FFFFFF"/>
                </a:solidFill>
                <a:latin typeface="微软雅黑"/>
                <a:cs typeface="微软雅黑"/>
              </a:rPr>
              <a:t>以赢得客户对我们的信任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89803" y="3154680"/>
            <a:ext cx="3084575" cy="17465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233415" y="3195827"/>
            <a:ext cx="3160775" cy="17251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348490" y="3190481"/>
            <a:ext cx="2967990" cy="1628775"/>
          </a:xfrm>
          <a:prstGeom prst="rect">
            <a:avLst/>
          </a:prstGeom>
          <a:solidFill>
            <a:srgbClr val="00B0F0"/>
          </a:solidFill>
          <a:ln w="38100">
            <a:solidFill>
              <a:srgbClr val="000000"/>
            </a:solidFill>
          </a:ln>
        </p:spPr>
        <p:txBody>
          <a:bodyPr wrap="square" lIns="0" tIns="74295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585"/>
              </a:spcBef>
            </a:pPr>
            <a:r>
              <a:rPr dirty="0" sz="1600" spc="-5" b="1" i="1">
                <a:solidFill>
                  <a:srgbClr val="FFFFFF"/>
                </a:solidFill>
                <a:latin typeface="微软雅黑"/>
                <a:cs typeface="微软雅黑"/>
              </a:rPr>
              <a:t>作为</a:t>
            </a:r>
            <a:r>
              <a:rPr dirty="0" sz="1600" spc="-10" b="1">
                <a:solidFill>
                  <a:srgbClr val="FFFFFF"/>
                </a:solidFill>
                <a:latin typeface="微软雅黑"/>
                <a:cs typeface="微软雅黑"/>
              </a:rPr>
              <a:t>&lt;</a:t>
            </a:r>
            <a:r>
              <a:rPr dirty="0" sz="1600" spc="-5" b="1" i="1">
                <a:solidFill>
                  <a:srgbClr val="FFFFFF"/>
                </a:solidFill>
                <a:latin typeface="微软雅黑"/>
                <a:cs typeface="微软雅黑"/>
              </a:rPr>
              <a:t>高层管理者</a:t>
            </a:r>
            <a:r>
              <a:rPr dirty="0" sz="1600" spc="-5" b="1">
                <a:solidFill>
                  <a:srgbClr val="FFFFFF"/>
                </a:solidFill>
                <a:latin typeface="微软雅黑"/>
                <a:cs typeface="微软雅黑"/>
              </a:rPr>
              <a:t>&gt;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45085" marR="76835">
              <a:lnSpc>
                <a:spcPct val="100000"/>
              </a:lnSpc>
              <a:spcBef>
                <a:spcPts val="5"/>
              </a:spcBef>
            </a:pPr>
            <a:r>
              <a:rPr dirty="0" sz="1600" spc="-5" b="1" i="1">
                <a:solidFill>
                  <a:srgbClr val="FFFFFF"/>
                </a:solidFill>
                <a:latin typeface="微软雅黑"/>
                <a:cs typeface="微软雅黑"/>
              </a:rPr>
              <a:t>我希望将应用软件类的高优事件 </a:t>
            </a:r>
            <a:r>
              <a:rPr dirty="0" sz="1600" spc="-5" b="1" i="1">
                <a:solidFill>
                  <a:srgbClr val="FFFFFF"/>
                </a:solidFill>
                <a:latin typeface="微软雅黑"/>
                <a:cs typeface="微软雅黑"/>
              </a:rPr>
              <a:t>降低到</a:t>
            </a:r>
            <a:r>
              <a:rPr dirty="0" sz="1600" spc="-5" b="1">
                <a:solidFill>
                  <a:srgbClr val="FFFFFF"/>
                </a:solidFill>
                <a:latin typeface="微软雅黑"/>
                <a:cs typeface="微软雅黑"/>
              </a:rPr>
              <a:t>&lt;***</a:t>
            </a:r>
            <a:r>
              <a:rPr dirty="0" sz="1600" spc="-5" b="1" i="1">
                <a:solidFill>
                  <a:srgbClr val="FFFFFF"/>
                </a:solidFill>
                <a:latin typeface="微软雅黑"/>
                <a:cs typeface="微软雅黑"/>
              </a:rPr>
              <a:t>件</a:t>
            </a:r>
            <a:r>
              <a:rPr dirty="0" sz="1600" spc="-5" b="1">
                <a:solidFill>
                  <a:srgbClr val="FFFFFF"/>
                </a:solidFill>
                <a:latin typeface="微软雅黑"/>
                <a:cs typeface="微软雅黑"/>
              </a:rPr>
              <a:t>/</a:t>
            </a:r>
            <a:r>
              <a:rPr dirty="0" sz="1600" spc="-5" b="1" i="1">
                <a:solidFill>
                  <a:srgbClr val="FFFFFF"/>
                </a:solidFill>
                <a:latin typeface="微软雅黑"/>
                <a:cs typeface="微软雅黑"/>
              </a:rPr>
              <a:t>年以内</a:t>
            </a:r>
            <a:r>
              <a:rPr dirty="0" sz="1600" spc="-5" b="1">
                <a:solidFill>
                  <a:srgbClr val="FFFFFF"/>
                </a:solidFill>
                <a:latin typeface="微软雅黑"/>
                <a:cs typeface="微软雅黑"/>
              </a:rPr>
              <a:t>&gt;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45085">
              <a:lnSpc>
                <a:spcPct val="100000"/>
              </a:lnSpc>
            </a:pPr>
            <a:r>
              <a:rPr dirty="0" sz="1600" spc="-5" b="1" i="1">
                <a:solidFill>
                  <a:srgbClr val="FFFFFF"/>
                </a:solidFill>
                <a:latin typeface="微软雅黑"/>
                <a:cs typeface="微软雅黑"/>
              </a:rPr>
              <a:t>以支撑业务的高速发展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 rot="18900000">
            <a:off x="4199241" y="3141294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 rot="18900000">
            <a:off x="-244168" y="4211342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 rot="18900000">
            <a:off x="1748753" y="234035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 rot="18900000">
            <a:off x="560653" y="1296945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544" y="283700"/>
            <a:ext cx="45974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0" i="0">
                <a:solidFill>
                  <a:srgbClr val="FFFFFF"/>
                </a:solidFill>
                <a:latin typeface="微软雅黑"/>
                <a:cs typeface="微软雅黑"/>
              </a:rPr>
              <a:t>竖镜子，为先进者提供展现的舞台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09724" y="1391744"/>
            <a:ext cx="4692015" cy="2707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微软雅黑"/>
                <a:cs typeface="微软雅黑"/>
              </a:rPr>
              <a:t>科学家对</a:t>
            </a:r>
            <a:r>
              <a:rPr dirty="0" sz="1600" spc="-10">
                <a:latin typeface="微软雅黑"/>
                <a:cs typeface="微软雅黑"/>
              </a:rPr>
              <a:t>185</a:t>
            </a:r>
            <a:r>
              <a:rPr dirty="0" sz="1600" spc="-5">
                <a:latin typeface="微软雅黑"/>
                <a:cs typeface="微软雅黑"/>
              </a:rPr>
              <a:t>名大学生进行味道测验</a:t>
            </a:r>
            <a:r>
              <a:rPr dirty="0" sz="1600" spc="5">
                <a:latin typeface="微软雅黑"/>
                <a:cs typeface="微软雅黑"/>
              </a:rPr>
              <a:t>，</a:t>
            </a:r>
            <a:r>
              <a:rPr dirty="0" sz="1600" spc="-5">
                <a:latin typeface="微软雅黑"/>
                <a:cs typeface="微软雅黑"/>
              </a:rPr>
              <a:t>让学</a:t>
            </a:r>
            <a:r>
              <a:rPr dirty="0" sz="1600" spc="5">
                <a:latin typeface="微软雅黑"/>
                <a:cs typeface="微软雅黑"/>
              </a:rPr>
              <a:t>生</a:t>
            </a:r>
            <a:r>
              <a:rPr dirty="0" sz="1600" spc="-5">
                <a:latin typeface="微软雅黑"/>
                <a:cs typeface="微软雅黑"/>
              </a:rPr>
              <a:t>在巧克 </a:t>
            </a:r>
            <a:r>
              <a:rPr dirty="0" sz="1600" spc="-5">
                <a:latin typeface="微软雅黑"/>
                <a:cs typeface="微软雅黑"/>
              </a:rPr>
              <a:t>力蛋糕和水果沙拉之间选择，然后</a:t>
            </a:r>
            <a:r>
              <a:rPr dirty="0" sz="1600" spc="5">
                <a:latin typeface="微软雅黑"/>
                <a:cs typeface="微软雅黑"/>
              </a:rPr>
              <a:t>在</a:t>
            </a:r>
            <a:r>
              <a:rPr dirty="0" sz="1600" spc="-5">
                <a:latin typeface="微软雅黑"/>
                <a:cs typeface="微软雅黑"/>
              </a:rPr>
              <a:t>装设</a:t>
            </a:r>
            <a:r>
              <a:rPr dirty="0" sz="1600" spc="5">
                <a:latin typeface="微软雅黑"/>
                <a:cs typeface="微软雅黑"/>
              </a:rPr>
              <a:t>镜</a:t>
            </a:r>
            <a:r>
              <a:rPr dirty="0" sz="1600" spc="-5">
                <a:latin typeface="微软雅黑"/>
                <a:cs typeface="微软雅黑"/>
              </a:rPr>
              <a:t>子的</a:t>
            </a:r>
            <a:r>
              <a:rPr dirty="0" sz="1600" spc="5">
                <a:latin typeface="微软雅黑"/>
                <a:cs typeface="微软雅黑"/>
              </a:rPr>
              <a:t>房</a:t>
            </a:r>
            <a:r>
              <a:rPr dirty="0" sz="1600" spc="-5">
                <a:latin typeface="微软雅黑"/>
                <a:cs typeface="微软雅黑"/>
              </a:rPr>
              <a:t>间 </a:t>
            </a:r>
            <a:r>
              <a:rPr dirty="0" sz="1600" spc="-5">
                <a:latin typeface="微软雅黑"/>
                <a:cs typeface="微软雅黑"/>
              </a:rPr>
              <a:t>和没有镜子的房间里分别评价食物</a:t>
            </a:r>
            <a:r>
              <a:rPr dirty="0" sz="1600" spc="5">
                <a:latin typeface="微软雅黑"/>
                <a:cs typeface="微软雅黑"/>
              </a:rPr>
              <a:t>的</a:t>
            </a:r>
            <a:r>
              <a:rPr dirty="0" sz="1600" spc="-5">
                <a:latin typeface="微软雅黑"/>
                <a:cs typeface="微软雅黑"/>
              </a:rPr>
              <a:t>味道。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600" spc="-5">
                <a:latin typeface="微软雅黑"/>
                <a:cs typeface="微软雅黑"/>
              </a:rPr>
              <a:t>选择巧克力蛋糕的学生反映，在有</a:t>
            </a:r>
            <a:r>
              <a:rPr dirty="0" sz="1600" spc="5">
                <a:latin typeface="微软雅黑"/>
                <a:cs typeface="微软雅黑"/>
              </a:rPr>
              <a:t>镜</a:t>
            </a:r>
            <a:r>
              <a:rPr dirty="0" sz="1600" spc="-5">
                <a:latin typeface="微软雅黑"/>
                <a:cs typeface="微软雅黑"/>
              </a:rPr>
              <a:t>子的</a:t>
            </a:r>
            <a:r>
              <a:rPr dirty="0" sz="1600" spc="5">
                <a:latin typeface="微软雅黑"/>
                <a:cs typeface="微软雅黑"/>
              </a:rPr>
              <a:t>房</a:t>
            </a:r>
            <a:r>
              <a:rPr dirty="0" sz="1600" spc="-5">
                <a:latin typeface="微软雅黑"/>
                <a:cs typeface="微软雅黑"/>
              </a:rPr>
              <a:t>间里</a:t>
            </a:r>
            <a:r>
              <a:rPr dirty="0" sz="1600" spc="5">
                <a:latin typeface="微软雅黑"/>
                <a:cs typeface="微软雅黑"/>
              </a:rPr>
              <a:t>蛋</a:t>
            </a:r>
            <a:r>
              <a:rPr dirty="0" sz="1600" spc="-5">
                <a:latin typeface="微软雅黑"/>
                <a:cs typeface="微软雅黑"/>
              </a:rPr>
              <a:t>糕 没有那么美味，而在没有镜子的房</a:t>
            </a:r>
            <a:r>
              <a:rPr dirty="0" sz="1600" spc="5">
                <a:latin typeface="微软雅黑"/>
                <a:cs typeface="微软雅黑"/>
              </a:rPr>
              <a:t>间</a:t>
            </a:r>
            <a:r>
              <a:rPr dirty="0" sz="1600" spc="-5">
                <a:latin typeface="微软雅黑"/>
                <a:cs typeface="微软雅黑"/>
              </a:rPr>
              <a:t>中的</a:t>
            </a:r>
            <a:r>
              <a:rPr dirty="0" sz="1600" spc="5">
                <a:latin typeface="微软雅黑"/>
                <a:cs typeface="微软雅黑"/>
              </a:rPr>
              <a:t>学</a:t>
            </a:r>
            <a:r>
              <a:rPr dirty="0" sz="1600" spc="-5">
                <a:latin typeface="微软雅黑"/>
                <a:cs typeface="微软雅黑"/>
              </a:rPr>
              <a:t>生把</a:t>
            </a:r>
            <a:r>
              <a:rPr dirty="0" sz="1600" spc="5">
                <a:latin typeface="微软雅黑"/>
                <a:cs typeface="微软雅黑"/>
              </a:rPr>
              <a:t>蛋</a:t>
            </a:r>
            <a:r>
              <a:rPr dirty="0" sz="1600" spc="-5">
                <a:latin typeface="微软雅黑"/>
                <a:cs typeface="微软雅黑"/>
              </a:rPr>
              <a:t>糕 </a:t>
            </a:r>
            <a:r>
              <a:rPr dirty="0" sz="1600" spc="-5">
                <a:latin typeface="微软雅黑"/>
                <a:cs typeface="微软雅黑"/>
              </a:rPr>
              <a:t>吃光了。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600" spc="-5" b="1" i="1">
                <a:solidFill>
                  <a:srgbClr val="0033CC"/>
                </a:solidFill>
                <a:latin typeface="微软雅黑"/>
                <a:cs typeface="微软雅黑"/>
              </a:rPr>
              <a:t>“人们从镜子中看到的不仅仅是外</a:t>
            </a:r>
            <a:r>
              <a:rPr dirty="0" sz="1600" spc="5" b="1" i="1">
                <a:solidFill>
                  <a:srgbClr val="0033CC"/>
                </a:solidFill>
                <a:latin typeface="微软雅黑"/>
                <a:cs typeface="微软雅黑"/>
              </a:rPr>
              <a:t>表</a:t>
            </a:r>
            <a:r>
              <a:rPr dirty="0" sz="1600" spc="-5" b="1" i="1">
                <a:solidFill>
                  <a:srgbClr val="0033CC"/>
                </a:solidFill>
                <a:latin typeface="微软雅黑"/>
                <a:cs typeface="微软雅黑"/>
              </a:rPr>
              <a:t>，镜</a:t>
            </a:r>
            <a:r>
              <a:rPr dirty="0" sz="1600" spc="5" b="1" i="1">
                <a:solidFill>
                  <a:srgbClr val="0033CC"/>
                </a:solidFill>
                <a:latin typeface="微软雅黑"/>
                <a:cs typeface="微软雅黑"/>
              </a:rPr>
              <a:t>子</a:t>
            </a:r>
            <a:r>
              <a:rPr dirty="0" sz="1600" spc="-5" b="1" i="1">
                <a:solidFill>
                  <a:srgbClr val="0033CC"/>
                </a:solidFill>
                <a:latin typeface="微软雅黑"/>
                <a:cs typeface="微软雅黑"/>
              </a:rPr>
              <a:t>会使</a:t>
            </a:r>
            <a:r>
              <a:rPr dirty="0" sz="1600" spc="5" b="1" i="1">
                <a:solidFill>
                  <a:srgbClr val="0033CC"/>
                </a:solidFill>
                <a:latin typeface="微软雅黑"/>
                <a:cs typeface="微软雅黑"/>
              </a:rPr>
              <a:t>人</a:t>
            </a:r>
            <a:r>
              <a:rPr dirty="0" sz="1600" spc="-5" b="1" i="1">
                <a:solidFill>
                  <a:srgbClr val="0033CC"/>
                </a:solidFill>
                <a:latin typeface="微软雅黑"/>
                <a:cs typeface="微软雅黑"/>
              </a:rPr>
              <a:t>更 </a:t>
            </a:r>
            <a:r>
              <a:rPr dirty="0" sz="1600" spc="-5" b="1" i="1">
                <a:solidFill>
                  <a:srgbClr val="0033CC"/>
                </a:solidFill>
                <a:latin typeface="微软雅黑"/>
                <a:cs typeface="微软雅黑"/>
              </a:rPr>
              <a:t>客观，对自己的判断也会和判断别</a:t>
            </a:r>
            <a:r>
              <a:rPr dirty="0" sz="1600" spc="5" b="1" i="1">
                <a:solidFill>
                  <a:srgbClr val="0033CC"/>
                </a:solidFill>
                <a:latin typeface="微软雅黑"/>
                <a:cs typeface="微软雅黑"/>
              </a:rPr>
              <a:t>人</a:t>
            </a:r>
            <a:r>
              <a:rPr dirty="0" sz="1600" spc="-5" b="1" i="1">
                <a:solidFill>
                  <a:srgbClr val="0033CC"/>
                </a:solidFill>
                <a:latin typeface="微软雅黑"/>
                <a:cs typeface="微软雅黑"/>
              </a:rPr>
              <a:t>的标</a:t>
            </a:r>
            <a:r>
              <a:rPr dirty="0" sz="1600" spc="5" b="1" i="1">
                <a:solidFill>
                  <a:srgbClr val="0033CC"/>
                </a:solidFill>
                <a:latin typeface="微软雅黑"/>
                <a:cs typeface="微软雅黑"/>
              </a:rPr>
              <a:t>准</a:t>
            </a:r>
            <a:r>
              <a:rPr dirty="0" sz="1600" spc="-5" b="1" i="1">
                <a:solidFill>
                  <a:srgbClr val="0033CC"/>
                </a:solidFill>
                <a:latin typeface="微软雅黑"/>
                <a:cs typeface="微软雅黑"/>
              </a:rPr>
              <a:t>保持一 致。”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206" y="1203604"/>
            <a:ext cx="3914748" cy="3741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 rot="18900000">
            <a:off x="4199241" y="3141294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 rot="18900000">
            <a:off x="-244168" y="4211342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 rot="18900000">
            <a:off x="1748753" y="234035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 rot="18900000">
            <a:off x="560653" y="1296945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1037" y="317500"/>
            <a:ext cx="5772785" cy="469900"/>
          </a:xfrm>
          <a:custGeom>
            <a:avLst/>
            <a:gdLst/>
            <a:ahLst/>
            <a:cxnLst/>
            <a:rect l="l" t="t" r="r" b="b"/>
            <a:pathLst>
              <a:path w="5772785" h="469900">
                <a:moveTo>
                  <a:pt x="5772378" y="0"/>
                </a:moveTo>
                <a:lnTo>
                  <a:pt x="0" y="0"/>
                </a:lnTo>
                <a:lnTo>
                  <a:pt x="0" y="469900"/>
                </a:lnTo>
                <a:lnTo>
                  <a:pt x="4816462" y="469900"/>
                </a:lnTo>
                <a:lnTo>
                  <a:pt x="5772378" y="0"/>
                </a:lnTo>
                <a:close/>
              </a:path>
            </a:pathLst>
          </a:custGeom>
          <a:solidFill>
            <a:srgbClr val="00A5E0">
              <a:alpha val="6196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42887"/>
            <a:ext cx="6453505" cy="544830"/>
          </a:xfrm>
          <a:custGeom>
            <a:avLst/>
            <a:gdLst/>
            <a:ahLst/>
            <a:cxnLst/>
            <a:rect l="l" t="t" r="r" b="b"/>
            <a:pathLst>
              <a:path w="6453505" h="544830">
                <a:moveTo>
                  <a:pt x="6453416" y="0"/>
                </a:moveTo>
                <a:lnTo>
                  <a:pt x="0" y="0"/>
                </a:lnTo>
                <a:lnTo>
                  <a:pt x="0" y="544512"/>
                </a:lnTo>
                <a:lnTo>
                  <a:pt x="5384457" y="544512"/>
                </a:lnTo>
                <a:lnTo>
                  <a:pt x="6453416" y="0"/>
                </a:lnTo>
                <a:close/>
              </a:path>
            </a:pathLst>
          </a:custGeom>
          <a:solidFill>
            <a:srgbClr val="00A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97385" y="787400"/>
            <a:ext cx="4589780" cy="0"/>
          </a:xfrm>
          <a:custGeom>
            <a:avLst/>
            <a:gdLst/>
            <a:ahLst/>
            <a:cxnLst/>
            <a:rect l="l" t="t" r="r" b="b"/>
            <a:pathLst>
              <a:path w="4589780" h="0">
                <a:moveTo>
                  <a:pt x="0" y="0"/>
                </a:moveTo>
                <a:lnTo>
                  <a:pt x="4589462" y="0"/>
                </a:lnTo>
              </a:path>
            </a:pathLst>
          </a:custGeom>
          <a:ln w="19050">
            <a:solidFill>
              <a:srgbClr val="8BBD29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48751" y="749305"/>
            <a:ext cx="76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56544" y="283700"/>
            <a:ext cx="5609590" cy="2855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微软雅黑"/>
                <a:cs typeface="微软雅黑"/>
              </a:rPr>
              <a:t>改进先行者的五种心态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2950">
              <a:latin typeface="Times New Roman"/>
              <a:cs typeface="Times New Roman"/>
            </a:endParaRPr>
          </a:p>
          <a:p>
            <a:pPr marL="414655" indent="-343535">
              <a:lnSpc>
                <a:spcPct val="100000"/>
              </a:lnSpc>
              <a:buFont typeface="Arial"/>
              <a:buChar char="•"/>
              <a:tabLst>
                <a:tab pos="414020" algn="l"/>
                <a:tab pos="415290" algn="l"/>
              </a:tabLst>
            </a:pPr>
            <a:r>
              <a:rPr dirty="0" sz="2400">
                <a:latin typeface="微软雅黑"/>
                <a:cs typeface="微软雅黑"/>
              </a:rPr>
              <a:t>奉献心，甘当筑路者。</a:t>
            </a:r>
            <a:endParaRPr sz="2400">
              <a:latin typeface="微软雅黑"/>
              <a:cs typeface="微软雅黑"/>
            </a:endParaRPr>
          </a:p>
          <a:p>
            <a:pPr marL="414655" indent="-343535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414020" algn="l"/>
                <a:tab pos="415290" algn="l"/>
              </a:tabLst>
            </a:pPr>
            <a:r>
              <a:rPr dirty="0" sz="2400">
                <a:latin typeface="微软雅黑"/>
                <a:cs typeface="微软雅黑"/>
              </a:rPr>
              <a:t>平常心，乐做播种者。</a:t>
            </a:r>
            <a:endParaRPr sz="2400">
              <a:latin typeface="微软雅黑"/>
              <a:cs typeface="微软雅黑"/>
            </a:endParaRPr>
          </a:p>
          <a:p>
            <a:pPr marL="414655" indent="-343535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414020" algn="l"/>
                <a:tab pos="415290" algn="l"/>
              </a:tabLst>
            </a:pPr>
            <a:r>
              <a:rPr dirty="0" sz="2400">
                <a:latin typeface="微软雅黑"/>
                <a:cs typeface="微软雅黑"/>
              </a:rPr>
              <a:t>同理心，达成共识共赢而不是贴标签。</a:t>
            </a:r>
            <a:endParaRPr sz="2400">
              <a:latin typeface="微软雅黑"/>
              <a:cs typeface="微软雅黑"/>
            </a:endParaRPr>
          </a:p>
          <a:p>
            <a:pPr marL="414655" indent="-343535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414020" algn="l"/>
                <a:tab pos="415290" algn="l"/>
              </a:tabLst>
            </a:pPr>
            <a:r>
              <a:rPr dirty="0" sz="2400">
                <a:latin typeface="微软雅黑"/>
                <a:cs typeface="微软雅黑"/>
              </a:rPr>
              <a:t>耐心，督导与启发而非监管与保姆。</a:t>
            </a:r>
            <a:endParaRPr sz="2400">
              <a:latin typeface="微软雅黑"/>
              <a:cs typeface="微软雅黑"/>
            </a:endParaRPr>
          </a:p>
          <a:p>
            <a:pPr marL="414655" indent="-343535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414020" algn="l"/>
                <a:tab pos="415290" algn="l"/>
              </a:tabLst>
            </a:pPr>
            <a:r>
              <a:rPr dirty="0" sz="2400">
                <a:latin typeface="微软雅黑"/>
                <a:cs typeface="微软雅黑"/>
              </a:rPr>
              <a:t>匠心，精益求精，提升自我。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 rot="18900000">
            <a:off x="4199241" y="3141294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 rot="18900000">
            <a:off x="-244168" y="4211342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 rot="18900000">
            <a:off x="1748753" y="234035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 rot="18900000">
            <a:off x="560653" y="1296945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1037" y="317500"/>
            <a:ext cx="5772785" cy="469900"/>
          </a:xfrm>
          <a:custGeom>
            <a:avLst/>
            <a:gdLst/>
            <a:ahLst/>
            <a:cxnLst/>
            <a:rect l="l" t="t" r="r" b="b"/>
            <a:pathLst>
              <a:path w="5772785" h="469900">
                <a:moveTo>
                  <a:pt x="5772378" y="0"/>
                </a:moveTo>
                <a:lnTo>
                  <a:pt x="0" y="0"/>
                </a:lnTo>
                <a:lnTo>
                  <a:pt x="0" y="469900"/>
                </a:lnTo>
                <a:lnTo>
                  <a:pt x="4816462" y="469900"/>
                </a:lnTo>
                <a:lnTo>
                  <a:pt x="5772378" y="0"/>
                </a:lnTo>
                <a:close/>
              </a:path>
            </a:pathLst>
          </a:custGeom>
          <a:solidFill>
            <a:srgbClr val="00A5E0">
              <a:alpha val="6196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42887"/>
            <a:ext cx="6453505" cy="544830"/>
          </a:xfrm>
          <a:custGeom>
            <a:avLst/>
            <a:gdLst/>
            <a:ahLst/>
            <a:cxnLst/>
            <a:rect l="l" t="t" r="r" b="b"/>
            <a:pathLst>
              <a:path w="6453505" h="544830">
                <a:moveTo>
                  <a:pt x="6453416" y="0"/>
                </a:moveTo>
                <a:lnTo>
                  <a:pt x="0" y="0"/>
                </a:lnTo>
                <a:lnTo>
                  <a:pt x="0" y="544512"/>
                </a:lnTo>
                <a:lnTo>
                  <a:pt x="5384457" y="544512"/>
                </a:lnTo>
                <a:lnTo>
                  <a:pt x="6453416" y="0"/>
                </a:lnTo>
                <a:close/>
              </a:path>
            </a:pathLst>
          </a:custGeom>
          <a:solidFill>
            <a:srgbClr val="00A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97385" y="787400"/>
            <a:ext cx="4589780" cy="0"/>
          </a:xfrm>
          <a:custGeom>
            <a:avLst/>
            <a:gdLst/>
            <a:ahLst/>
            <a:cxnLst/>
            <a:rect l="l" t="t" r="r" b="b"/>
            <a:pathLst>
              <a:path w="4589780" h="0">
                <a:moveTo>
                  <a:pt x="0" y="0"/>
                </a:moveTo>
                <a:lnTo>
                  <a:pt x="4589462" y="0"/>
                </a:lnTo>
              </a:path>
            </a:pathLst>
          </a:custGeom>
          <a:ln w="19050">
            <a:solidFill>
              <a:srgbClr val="8BBD29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48751" y="749305"/>
            <a:ext cx="76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6544" y="283700"/>
            <a:ext cx="2768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0" i="0">
                <a:solidFill>
                  <a:srgbClr val="FFFFFF"/>
                </a:solidFill>
                <a:latin typeface="微软雅黑"/>
                <a:cs typeface="微软雅黑"/>
              </a:rPr>
              <a:t>奉献心，甘当筑路者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03654" y="1131589"/>
            <a:ext cx="5607977" cy="3168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 rot="18900000">
            <a:off x="4199241" y="3141294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 rot="18900000">
            <a:off x="-244168" y="4211342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 rot="18900000">
            <a:off x="1748753" y="234035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 rot="18900000">
            <a:off x="560653" y="1296945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544" y="283700"/>
            <a:ext cx="30734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0" i="0">
                <a:solidFill>
                  <a:srgbClr val="FFFFFF"/>
                </a:solidFill>
                <a:latin typeface="微软雅黑"/>
                <a:cs typeface="微软雅黑"/>
              </a:rPr>
              <a:t>实效改进的五种“力”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0124" y="2487255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眼力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49933" y="2487255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动力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5806" y="1784602"/>
            <a:ext cx="7584388" cy="1825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289741" y="2487255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能力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29550" y="2487255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余力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69358" y="2487255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借力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78636" y="3960876"/>
            <a:ext cx="1034795" cy="487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91412" y="3957828"/>
            <a:ext cx="877823" cy="5593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331239" y="3989679"/>
            <a:ext cx="930910" cy="383540"/>
          </a:xfrm>
          <a:prstGeom prst="rect">
            <a:avLst/>
          </a:prstGeom>
          <a:solidFill>
            <a:srgbClr val="FFFFFF"/>
          </a:solidFill>
          <a:ln w="25400">
            <a:solidFill>
              <a:srgbClr val="CEB966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marL="236220">
              <a:lnSpc>
                <a:spcPct val="100000"/>
              </a:lnSpc>
              <a:spcBef>
                <a:spcPts val="355"/>
              </a:spcBef>
            </a:pPr>
            <a:r>
              <a:rPr dirty="0" sz="1800">
                <a:latin typeface="微软雅黑"/>
                <a:cs typeface="微软雅黑"/>
              </a:rPr>
              <a:t>盲目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71572" y="3982211"/>
            <a:ext cx="1034795" cy="487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82824" y="3979164"/>
            <a:ext cx="877823" cy="5593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723527" y="4011904"/>
            <a:ext cx="930910" cy="383540"/>
          </a:xfrm>
          <a:prstGeom prst="rect">
            <a:avLst/>
          </a:prstGeom>
          <a:solidFill>
            <a:srgbClr val="FFFFFF"/>
          </a:solidFill>
          <a:ln w="25400">
            <a:solidFill>
              <a:srgbClr val="CEB966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marL="236220">
              <a:lnSpc>
                <a:spcPct val="100000"/>
              </a:lnSpc>
              <a:spcBef>
                <a:spcPts val="355"/>
              </a:spcBef>
            </a:pPr>
            <a:r>
              <a:rPr dirty="0" sz="1800">
                <a:latin typeface="微软雅黑"/>
                <a:cs typeface="微软雅黑"/>
              </a:rPr>
              <a:t>短促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62984" y="3982211"/>
            <a:ext cx="1036307" cy="4876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75759" y="3979164"/>
            <a:ext cx="877823" cy="5593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115815" y="4011904"/>
            <a:ext cx="930910" cy="383540"/>
          </a:xfrm>
          <a:prstGeom prst="rect">
            <a:avLst/>
          </a:prstGeom>
          <a:solidFill>
            <a:srgbClr val="FFFFFF"/>
          </a:solidFill>
          <a:ln w="25400">
            <a:solidFill>
              <a:srgbClr val="CEB966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marL="236220">
              <a:lnSpc>
                <a:spcPct val="100000"/>
              </a:lnSpc>
              <a:spcBef>
                <a:spcPts val="355"/>
              </a:spcBef>
            </a:pPr>
            <a:r>
              <a:rPr dirty="0" sz="1800">
                <a:latin typeface="微软雅黑"/>
                <a:cs typeface="微软雅黑"/>
              </a:rPr>
              <a:t>焦虑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55920" y="3982211"/>
            <a:ext cx="1034794" cy="4876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568696" y="3979164"/>
            <a:ext cx="877823" cy="5593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508104" y="4011904"/>
            <a:ext cx="930910" cy="383540"/>
          </a:xfrm>
          <a:prstGeom prst="rect">
            <a:avLst/>
          </a:prstGeom>
          <a:solidFill>
            <a:srgbClr val="FFFFFF"/>
          </a:solidFill>
          <a:ln w="25400">
            <a:solidFill>
              <a:srgbClr val="CEB966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marL="236220">
              <a:lnSpc>
                <a:spcPct val="100000"/>
              </a:lnSpc>
              <a:spcBef>
                <a:spcPts val="355"/>
              </a:spcBef>
            </a:pPr>
            <a:r>
              <a:rPr dirty="0" sz="1800">
                <a:latin typeface="微软雅黑"/>
                <a:cs typeface="微软雅黑"/>
              </a:rPr>
              <a:t>缓慢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922007" y="3982211"/>
            <a:ext cx="1034794" cy="4876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033259" y="3979164"/>
            <a:ext cx="877823" cy="5593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973671" y="4011904"/>
            <a:ext cx="930910" cy="383540"/>
          </a:xfrm>
          <a:prstGeom prst="rect">
            <a:avLst/>
          </a:prstGeom>
          <a:solidFill>
            <a:srgbClr val="FFFFFF"/>
          </a:solidFill>
          <a:ln w="25400">
            <a:solidFill>
              <a:srgbClr val="CEB966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marL="236220">
              <a:lnSpc>
                <a:spcPct val="100000"/>
              </a:lnSpc>
              <a:spcBef>
                <a:spcPts val="355"/>
              </a:spcBef>
            </a:pPr>
            <a:r>
              <a:rPr dirty="0" sz="1800">
                <a:latin typeface="微软雅黑"/>
                <a:cs typeface="微软雅黑"/>
              </a:rPr>
              <a:t>低效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 rot="18900000">
            <a:off x="4199241" y="3141294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 rot="18900000">
            <a:off x="-244168" y="4211342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 rot="18900000">
            <a:off x="1748753" y="234035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27" name="object 27"/>
          <p:cNvSpPr txBox="1"/>
          <p:nvPr/>
        </p:nvSpPr>
        <p:spPr>
          <a:xfrm rot="18900000">
            <a:off x="560653" y="1296945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544" y="283700"/>
            <a:ext cx="2768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0" i="0">
                <a:solidFill>
                  <a:srgbClr val="FFFFFF"/>
                </a:solidFill>
                <a:latin typeface="微软雅黑"/>
                <a:cs typeface="微软雅黑"/>
              </a:rPr>
              <a:t>平常心，乐做播种者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3967" y="1544363"/>
            <a:ext cx="4177029" cy="2610485"/>
          </a:xfrm>
          <a:custGeom>
            <a:avLst/>
            <a:gdLst/>
            <a:ahLst/>
            <a:cxnLst/>
            <a:rect l="l" t="t" r="r" b="b"/>
            <a:pathLst>
              <a:path w="4177029" h="2610485">
                <a:moveTo>
                  <a:pt x="3487127" y="0"/>
                </a:moveTo>
                <a:lnTo>
                  <a:pt x="3523894" y="326288"/>
                </a:lnTo>
                <a:lnTo>
                  <a:pt x="3337741" y="363872"/>
                </a:lnTo>
                <a:lnTo>
                  <a:pt x="3216271" y="390405"/>
                </a:lnTo>
                <a:lnTo>
                  <a:pt x="3096906" y="418119"/>
                </a:lnTo>
                <a:lnTo>
                  <a:pt x="2979647" y="447015"/>
                </a:lnTo>
                <a:lnTo>
                  <a:pt x="2864493" y="477093"/>
                </a:lnTo>
                <a:lnTo>
                  <a:pt x="2751445" y="508352"/>
                </a:lnTo>
                <a:lnTo>
                  <a:pt x="2640502" y="540793"/>
                </a:lnTo>
                <a:lnTo>
                  <a:pt x="2531665" y="574416"/>
                </a:lnTo>
                <a:lnTo>
                  <a:pt x="2424932" y="609220"/>
                </a:lnTo>
                <a:lnTo>
                  <a:pt x="2320306" y="645205"/>
                </a:lnTo>
                <a:lnTo>
                  <a:pt x="2217784" y="682372"/>
                </a:lnTo>
                <a:lnTo>
                  <a:pt x="2117369" y="720721"/>
                </a:lnTo>
                <a:lnTo>
                  <a:pt x="2067950" y="740339"/>
                </a:lnTo>
                <a:lnTo>
                  <a:pt x="2019058" y="760251"/>
                </a:lnTo>
                <a:lnTo>
                  <a:pt x="1970692" y="780460"/>
                </a:lnTo>
                <a:lnTo>
                  <a:pt x="1922853" y="800963"/>
                </a:lnTo>
                <a:lnTo>
                  <a:pt x="1875540" y="821762"/>
                </a:lnTo>
                <a:lnTo>
                  <a:pt x="1828754" y="842857"/>
                </a:lnTo>
                <a:lnTo>
                  <a:pt x="1782493" y="864247"/>
                </a:lnTo>
                <a:lnTo>
                  <a:pt x="1736759" y="885932"/>
                </a:lnTo>
                <a:lnTo>
                  <a:pt x="1691552" y="907913"/>
                </a:lnTo>
                <a:lnTo>
                  <a:pt x="1646871" y="930189"/>
                </a:lnTo>
                <a:lnTo>
                  <a:pt x="1602716" y="952760"/>
                </a:lnTo>
                <a:lnTo>
                  <a:pt x="1559087" y="975627"/>
                </a:lnTo>
                <a:lnTo>
                  <a:pt x="1515985" y="998789"/>
                </a:lnTo>
                <a:lnTo>
                  <a:pt x="1473410" y="1022247"/>
                </a:lnTo>
                <a:lnTo>
                  <a:pt x="1431360" y="1046000"/>
                </a:lnTo>
                <a:lnTo>
                  <a:pt x="1389837" y="1070049"/>
                </a:lnTo>
                <a:lnTo>
                  <a:pt x="1348841" y="1094392"/>
                </a:lnTo>
                <a:lnTo>
                  <a:pt x="1308370" y="1119032"/>
                </a:lnTo>
                <a:lnTo>
                  <a:pt x="1268426" y="1143966"/>
                </a:lnTo>
                <a:lnTo>
                  <a:pt x="1229009" y="1169196"/>
                </a:lnTo>
                <a:lnTo>
                  <a:pt x="1190117" y="1194722"/>
                </a:lnTo>
                <a:lnTo>
                  <a:pt x="1151753" y="1220543"/>
                </a:lnTo>
                <a:lnTo>
                  <a:pt x="1113914" y="1246659"/>
                </a:lnTo>
                <a:lnTo>
                  <a:pt x="1076602" y="1273071"/>
                </a:lnTo>
                <a:lnTo>
                  <a:pt x="1039816" y="1299778"/>
                </a:lnTo>
                <a:lnTo>
                  <a:pt x="1003557" y="1326780"/>
                </a:lnTo>
                <a:lnTo>
                  <a:pt x="967824" y="1354078"/>
                </a:lnTo>
                <a:lnTo>
                  <a:pt x="932617" y="1381672"/>
                </a:lnTo>
                <a:lnTo>
                  <a:pt x="897936" y="1409560"/>
                </a:lnTo>
                <a:lnTo>
                  <a:pt x="863782" y="1437744"/>
                </a:lnTo>
                <a:lnTo>
                  <a:pt x="830155" y="1466224"/>
                </a:lnTo>
                <a:lnTo>
                  <a:pt x="797053" y="1494999"/>
                </a:lnTo>
                <a:lnTo>
                  <a:pt x="764479" y="1524069"/>
                </a:lnTo>
                <a:lnTo>
                  <a:pt x="732430" y="1553435"/>
                </a:lnTo>
                <a:lnTo>
                  <a:pt x="700908" y="1583096"/>
                </a:lnTo>
                <a:lnTo>
                  <a:pt x="669912" y="1613052"/>
                </a:lnTo>
                <a:lnTo>
                  <a:pt x="639442" y="1643304"/>
                </a:lnTo>
                <a:lnTo>
                  <a:pt x="609499" y="1673852"/>
                </a:lnTo>
                <a:lnTo>
                  <a:pt x="580083" y="1704694"/>
                </a:lnTo>
                <a:lnTo>
                  <a:pt x="551192" y="1735833"/>
                </a:lnTo>
                <a:lnTo>
                  <a:pt x="522828" y="1767266"/>
                </a:lnTo>
                <a:lnTo>
                  <a:pt x="494990" y="1798995"/>
                </a:lnTo>
                <a:lnTo>
                  <a:pt x="467679" y="1831020"/>
                </a:lnTo>
                <a:lnTo>
                  <a:pt x="440894" y="1863339"/>
                </a:lnTo>
                <a:lnTo>
                  <a:pt x="414636" y="1895954"/>
                </a:lnTo>
                <a:lnTo>
                  <a:pt x="388903" y="1928865"/>
                </a:lnTo>
                <a:lnTo>
                  <a:pt x="363697" y="1962071"/>
                </a:lnTo>
                <a:lnTo>
                  <a:pt x="339018" y="1995572"/>
                </a:lnTo>
                <a:lnTo>
                  <a:pt x="314865" y="2029369"/>
                </a:lnTo>
                <a:lnTo>
                  <a:pt x="291238" y="2063462"/>
                </a:lnTo>
                <a:lnTo>
                  <a:pt x="268138" y="2097849"/>
                </a:lnTo>
                <a:lnTo>
                  <a:pt x="245563" y="2132532"/>
                </a:lnTo>
                <a:lnTo>
                  <a:pt x="223516" y="2167511"/>
                </a:lnTo>
                <a:lnTo>
                  <a:pt x="201994" y="2202785"/>
                </a:lnTo>
                <a:lnTo>
                  <a:pt x="180999" y="2238354"/>
                </a:lnTo>
                <a:lnTo>
                  <a:pt x="160531" y="2274218"/>
                </a:lnTo>
                <a:lnTo>
                  <a:pt x="140589" y="2310379"/>
                </a:lnTo>
                <a:lnTo>
                  <a:pt x="121173" y="2346834"/>
                </a:lnTo>
                <a:lnTo>
                  <a:pt x="102283" y="2383585"/>
                </a:lnTo>
                <a:lnTo>
                  <a:pt x="83920" y="2420631"/>
                </a:lnTo>
                <a:lnTo>
                  <a:pt x="66083" y="2457973"/>
                </a:lnTo>
                <a:lnTo>
                  <a:pt x="48773" y="2495610"/>
                </a:lnTo>
                <a:lnTo>
                  <a:pt x="31989" y="2533543"/>
                </a:lnTo>
                <a:lnTo>
                  <a:pt x="15731" y="2571771"/>
                </a:lnTo>
                <a:lnTo>
                  <a:pt x="0" y="2610294"/>
                </a:lnTo>
                <a:lnTo>
                  <a:pt x="25378" y="2576398"/>
                </a:lnTo>
                <a:lnTo>
                  <a:pt x="51194" y="2542848"/>
                </a:lnTo>
                <a:lnTo>
                  <a:pt x="77449" y="2509647"/>
                </a:lnTo>
                <a:lnTo>
                  <a:pt x="104142" y="2476792"/>
                </a:lnTo>
                <a:lnTo>
                  <a:pt x="131273" y="2444285"/>
                </a:lnTo>
                <a:lnTo>
                  <a:pt x="158842" y="2412125"/>
                </a:lnTo>
                <a:lnTo>
                  <a:pt x="186849" y="2380313"/>
                </a:lnTo>
                <a:lnTo>
                  <a:pt x="215295" y="2348848"/>
                </a:lnTo>
                <a:lnTo>
                  <a:pt x="244178" y="2317730"/>
                </a:lnTo>
                <a:lnTo>
                  <a:pt x="273500" y="2286959"/>
                </a:lnTo>
                <a:lnTo>
                  <a:pt x="303260" y="2256536"/>
                </a:lnTo>
                <a:lnTo>
                  <a:pt x="333458" y="2226460"/>
                </a:lnTo>
                <a:lnTo>
                  <a:pt x="364094" y="2196732"/>
                </a:lnTo>
                <a:lnTo>
                  <a:pt x="395169" y="2167351"/>
                </a:lnTo>
                <a:lnTo>
                  <a:pt x="426681" y="2138317"/>
                </a:lnTo>
                <a:lnTo>
                  <a:pt x="458632" y="2109630"/>
                </a:lnTo>
                <a:lnTo>
                  <a:pt x="491021" y="2081291"/>
                </a:lnTo>
                <a:lnTo>
                  <a:pt x="523848" y="2053299"/>
                </a:lnTo>
                <a:lnTo>
                  <a:pt x="557113" y="2025655"/>
                </a:lnTo>
                <a:lnTo>
                  <a:pt x="590816" y="1998358"/>
                </a:lnTo>
                <a:lnTo>
                  <a:pt x="624957" y="1971408"/>
                </a:lnTo>
                <a:lnTo>
                  <a:pt x="659537" y="1944805"/>
                </a:lnTo>
                <a:lnTo>
                  <a:pt x="694555" y="1918550"/>
                </a:lnTo>
                <a:lnTo>
                  <a:pt x="730010" y="1892642"/>
                </a:lnTo>
                <a:lnTo>
                  <a:pt x="765904" y="1867082"/>
                </a:lnTo>
                <a:lnTo>
                  <a:pt x="802236" y="1841869"/>
                </a:lnTo>
                <a:lnTo>
                  <a:pt x="839007" y="1817003"/>
                </a:lnTo>
                <a:lnTo>
                  <a:pt x="876215" y="1792484"/>
                </a:lnTo>
                <a:lnTo>
                  <a:pt x="913862" y="1768313"/>
                </a:lnTo>
                <a:lnTo>
                  <a:pt x="951946" y="1744489"/>
                </a:lnTo>
                <a:lnTo>
                  <a:pt x="990469" y="1721013"/>
                </a:lnTo>
                <a:lnTo>
                  <a:pt x="1029430" y="1697884"/>
                </a:lnTo>
                <a:lnTo>
                  <a:pt x="1068829" y="1675102"/>
                </a:lnTo>
                <a:lnTo>
                  <a:pt x="1108667" y="1652667"/>
                </a:lnTo>
                <a:lnTo>
                  <a:pt x="1148942" y="1630580"/>
                </a:lnTo>
                <a:lnTo>
                  <a:pt x="1189656" y="1608840"/>
                </a:lnTo>
                <a:lnTo>
                  <a:pt x="1230807" y="1587448"/>
                </a:lnTo>
                <a:lnTo>
                  <a:pt x="1272397" y="1566403"/>
                </a:lnTo>
                <a:lnTo>
                  <a:pt x="1314425" y="1545705"/>
                </a:lnTo>
                <a:lnTo>
                  <a:pt x="1356891" y="1525355"/>
                </a:lnTo>
                <a:lnTo>
                  <a:pt x="1399796" y="1505351"/>
                </a:lnTo>
                <a:lnTo>
                  <a:pt x="1443138" y="1485696"/>
                </a:lnTo>
                <a:lnTo>
                  <a:pt x="1486919" y="1466387"/>
                </a:lnTo>
                <a:lnTo>
                  <a:pt x="1531137" y="1447426"/>
                </a:lnTo>
                <a:lnTo>
                  <a:pt x="1575794" y="1428812"/>
                </a:lnTo>
                <a:lnTo>
                  <a:pt x="1620889" y="1410546"/>
                </a:lnTo>
                <a:lnTo>
                  <a:pt x="1666422" y="1392627"/>
                </a:lnTo>
                <a:lnTo>
                  <a:pt x="1712394" y="1375055"/>
                </a:lnTo>
                <a:lnTo>
                  <a:pt x="1758803" y="1357830"/>
                </a:lnTo>
                <a:lnTo>
                  <a:pt x="1805651" y="1340953"/>
                </a:lnTo>
                <a:lnTo>
                  <a:pt x="1852936" y="1324423"/>
                </a:lnTo>
                <a:lnTo>
                  <a:pt x="1900660" y="1308241"/>
                </a:lnTo>
                <a:lnTo>
                  <a:pt x="1948822" y="1292406"/>
                </a:lnTo>
                <a:lnTo>
                  <a:pt x="2046460" y="1261778"/>
                </a:lnTo>
                <a:lnTo>
                  <a:pt x="2145851" y="1232539"/>
                </a:lnTo>
                <a:lnTo>
                  <a:pt x="2246995" y="1204689"/>
                </a:lnTo>
                <a:lnTo>
                  <a:pt x="2349891" y="1178229"/>
                </a:lnTo>
                <a:lnTo>
                  <a:pt x="2454539" y="1153158"/>
                </a:lnTo>
                <a:lnTo>
                  <a:pt x="2560940" y="1129477"/>
                </a:lnTo>
                <a:lnTo>
                  <a:pt x="2669094" y="1107185"/>
                </a:lnTo>
                <a:lnTo>
                  <a:pt x="2779000" y="1086282"/>
                </a:lnTo>
                <a:lnTo>
                  <a:pt x="2890659" y="1066769"/>
                </a:lnTo>
                <a:lnTo>
                  <a:pt x="3004070" y="1048644"/>
                </a:lnTo>
                <a:lnTo>
                  <a:pt x="3119234" y="1031910"/>
                </a:lnTo>
                <a:lnTo>
                  <a:pt x="3236150" y="1016564"/>
                </a:lnTo>
                <a:lnTo>
                  <a:pt x="3414811" y="996152"/>
                </a:lnTo>
                <a:lnTo>
                  <a:pt x="3597414" y="978865"/>
                </a:lnTo>
                <a:lnTo>
                  <a:pt x="3860129" y="978865"/>
                </a:lnTo>
                <a:lnTo>
                  <a:pt x="4176458" y="522058"/>
                </a:lnTo>
                <a:lnTo>
                  <a:pt x="3487127" y="0"/>
                </a:lnTo>
                <a:close/>
              </a:path>
              <a:path w="4177029" h="2610485">
                <a:moveTo>
                  <a:pt x="3860129" y="978865"/>
                </a:moveTo>
                <a:lnTo>
                  <a:pt x="3597414" y="978865"/>
                </a:lnTo>
                <a:lnTo>
                  <a:pt x="3634181" y="1305153"/>
                </a:lnTo>
                <a:lnTo>
                  <a:pt x="3860129" y="978865"/>
                </a:lnTo>
                <a:close/>
              </a:path>
            </a:pathLst>
          </a:custGeom>
          <a:solidFill>
            <a:srgbClr val="D4E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82649" y="3472676"/>
            <a:ext cx="121462" cy="121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61325" y="2865526"/>
            <a:ext cx="192455" cy="192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781578" y="2976486"/>
            <a:ext cx="1426845" cy="857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63905">
              <a:lnSpc>
                <a:spcPct val="100000"/>
              </a:lnSpc>
              <a:spcBef>
                <a:spcPts val="105"/>
              </a:spcBef>
            </a:pPr>
            <a:r>
              <a:rPr dirty="0" sz="1700">
                <a:latin typeface="微软雅黑"/>
                <a:cs typeface="微软雅黑"/>
              </a:rPr>
              <a:t>文档化</a:t>
            </a:r>
            <a:endParaRPr sz="17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700">
                <a:latin typeface="微软雅黑"/>
                <a:cs typeface="微软雅黑"/>
              </a:rPr>
              <a:t>无序化</a:t>
            </a:r>
            <a:endParaRPr sz="17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27940" y="2418118"/>
            <a:ext cx="246748" cy="2467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455906" y="2556229"/>
            <a:ext cx="675005" cy="285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>
                <a:latin typeface="微软雅黑"/>
                <a:cs typeface="微软雅黑"/>
              </a:rPr>
              <a:t>秩序化</a:t>
            </a:r>
            <a:endParaRPr sz="17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84522" y="2134819"/>
            <a:ext cx="296545" cy="296545"/>
          </a:xfrm>
          <a:custGeom>
            <a:avLst/>
            <a:gdLst/>
            <a:ahLst/>
            <a:cxnLst/>
            <a:rect l="l" t="t" r="r" b="b"/>
            <a:pathLst>
              <a:path w="296545" h="296544">
                <a:moveTo>
                  <a:pt x="148259" y="0"/>
                </a:moveTo>
                <a:lnTo>
                  <a:pt x="101400" y="7557"/>
                </a:lnTo>
                <a:lnTo>
                  <a:pt x="60701" y="28603"/>
                </a:lnTo>
                <a:lnTo>
                  <a:pt x="28606" y="60696"/>
                </a:lnTo>
                <a:lnTo>
                  <a:pt x="7558" y="101395"/>
                </a:lnTo>
                <a:lnTo>
                  <a:pt x="0" y="148259"/>
                </a:lnTo>
                <a:lnTo>
                  <a:pt x="7558" y="195124"/>
                </a:lnTo>
                <a:lnTo>
                  <a:pt x="28606" y="235823"/>
                </a:lnTo>
                <a:lnTo>
                  <a:pt x="60701" y="267916"/>
                </a:lnTo>
                <a:lnTo>
                  <a:pt x="101400" y="288961"/>
                </a:lnTo>
                <a:lnTo>
                  <a:pt x="148259" y="296519"/>
                </a:lnTo>
                <a:lnTo>
                  <a:pt x="195125" y="288961"/>
                </a:lnTo>
                <a:lnTo>
                  <a:pt x="235828" y="267916"/>
                </a:lnTo>
                <a:lnTo>
                  <a:pt x="267924" y="235823"/>
                </a:lnTo>
                <a:lnTo>
                  <a:pt x="288973" y="195124"/>
                </a:lnTo>
                <a:lnTo>
                  <a:pt x="296532" y="148259"/>
                </a:lnTo>
                <a:lnTo>
                  <a:pt x="288973" y="101395"/>
                </a:lnTo>
                <a:lnTo>
                  <a:pt x="267924" y="60696"/>
                </a:lnTo>
                <a:lnTo>
                  <a:pt x="235828" y="28603"/>
                </a:lnTo>
                <a:lnTo>
                  <a:pt x="195125" y="7557"/>
                </a:lnTo>
                <a:lnTo>
                  <a:pt x="148259" y="0"/>
                </a:lnTo>
                <a:close/>
              </a:path>
            </a:pathLst>
          </a:custGeom>
          <a:solidFill>
            <a:srgbClr val="6585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184522" y="2134819"/>
            <a:ext cx="296545" cy="296545"/>
          </a:xfrm>
          <a:custGeom>
            <a:avLst/>
            <a:gdLst/>
            <a:ahLst/>
            <a:cxnLst/>
            <a:rect l="l" t="t" r="r" b="b"/>
            <a:pathLst>
              <a:path w="296545" h="296544">
                <a:moveTo>
                  <a:pt x="0" y="148259"/>
                </a:moveTo>
                <a:lnTo>
                  <a:pt x="7558" y="101395"/>
                </a:lnTo>
                <a:lnTo>
                  <a:pt x="28606" y="60696"/>
                </a:lnTo>
                <a:lnTo>
                  <a:pt x="60701" y="28603"/>
                </a:lnTo>
                <a:lnTo>
                  <a:pt x="101400" y="7557"/>
                </a:lnTo>
                <a:lnTo>
                  <a:pt x="148259" y="0"/>
                </a:lnTo>
                <a:lnTo>
                  <a:pt x="195125" y="7557"/>
                </a:lnTo>
                <a:lnTo>
                  <a:pt x="235828" y="28603"/>
                </a:lnTo>
                <a:lnTo>
                  <a:pt x="267924" y="60696"/>
                </a:lnTo>
                <a:lnTo>
                  <a:pt x="288973" y="101395"/>
                </a:lnTo>
                <a:lnTo>
                  <a:pt x="296532" y="148259"/>
                </a:lnTo>
                <a:lnTo>
                  <a:pt x="288973" y="195124"/>
                </a:lnTo>
                <a:lnTo>
                  <a:pt x="267924" y="235823"/>
                </a:lnTo>
                <a:lnTo>
                  <a:pt x="235828" y="267916"/>
                </a:lnTo>
                <a:lnTo>
                  <a:pt x="195125" y="288961"/>
                </a:lnTo>
                <a:lnTo>
                  <a:pt x="148259" y="296519"/>
                </a:lnTo>
                <a:lnTo>
                  <a:pt x="101400" y="288961"/>
                </a:lnTo>
                <a:lnTo>
                  <a:pt x="60701" y="267916"/>
                </a:lnTo>
                <a:lnTo>
                  <a:pt x="28606" y="235823"/>
                </a:lnTo>
                <a:lnTo>
                  <a:pt x="7558" y="195124"/>
                </a:lnTo>
                <a:lnTo>
                  <a:pt x="0" y="148259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477211" y="2223800"/>
            <a:ext cx="675005" cy="693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8800"/>
              </a:lnSpc>
              <a:spcBef>
                <a:spcPts val="100"/>
              </a:spcBef>
            </a:pPr>
            <a:r>
              <a:rPr dirty="0" sz="1700">
                <a:latin typeface="微软雅黑"/>
                <a:cs typeface="微软雅黑"/>
              </a:rPr>
              <a:t>自主自 </a:t>
            </a:r>
            <a:r>
              <a:rPr dirty="0" sz="1700">
                <a:latin typeface="微软雅黑"/>
                <a:cs typeface="微软雅黑"/>
              </a:rPr>
              <a:t>发</a:t>
            </a:r>
            <a:endParaRPr sz="17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8424" y="1782712"/>
            <a:ext cx="3588904" cy="23888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 rot="18900000">
            <a:off x="4199241" y="3141294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 rot="18900000">
            <a:off x="-244168" y="4211342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 rot="18900000">
            <a:off x="1748753" y="234035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 rot="18900000">
            <a:off x="560653" y="1296945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1037" y="317500"/>
            <a:ext cx="5772785" cy="469900"/>
          </a:xfrm>
          <a:custGeom>
            <a:avLst/>
            <a:gdLst/>
            <a:ahLst/>
            <a:cxnLst/>
            <a:rect l="l" t="t" r="r" b="b"/>
            <a:pathLst>
              <a:path w="5772785" h="469900">
                <a:moveTo>
                  <a:pt x="5772378" y="0"/>
                </a:moveTo>
                <a:lnTo>
                  <a:pt x="0" y="0"/>
                </a:lnTo>
                <a:lnTo>
                  <a:pt x="0" y="469900"/>
                </a:lnTo>
                <a:lnTo>
                  <a:pt x="4816462" y="469900"/>
                </a:lnTo>
                <a:lnTo>
                  <a:pt x="5772378" y="0"/>
                </a:lnTo>
                <a:close/>
              </a:path>
            </a:pathLst>
          </a:custGeom>
          <a:solidFill>
            <a:srgbClr val="00A5E0">
              <a:alpha val="6196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42887"/>
            <a:ext cx="6453505" cy="544830"/>
          </a:xfrm>
          <a:custGeom>
            <a:avLst/>
            <a:gdLst/>
            <a:ahLst/>
            <a:cxnLst/>
            <a:rect l="l" t="t" r="r" b="b"/>
            <a:pathLst>
              <a:path w="6453505" h="544830">
                <a:moveTo>
                  <a:pt x="6453416" y="0"/>
                </a:moveTo>
                <a:lnTo>
                  <a:pt x="0" y="0"/>
                </a:lnTo>
                <a:lnTo>
                  <a:pt x="0" y="544512"/>
                </a:lnTo>
                <a:lnTo>
                  <a:pt x="5384457" y="544512"/>
                </a:lnTo>
                <a:lnTo>
                  <a:pt x="6453416" y="0"/>
                </a:lnTo>
                <a:close/>
              </a:path>
            </a:pathLst>
          </a:custGeom>
          <a:solidFill>
            <a:srgbClr val="00A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97385" y="787400"/>
            <a:ext cx="4589780" cy="0"/>
          </a:xfrm>
          <a:custGeom>
            <a:avLst/>
            <a:gdLst/>
            <a:ahLst/>
            <a:cxnLst/>
            <a:rect l="l" t="t" r="r" b="b"/>
            <a:pathLst>
              <a:path w="4589780" h="0">
                <a:moveTo>
                  <a:pt x="0" y="0"/>
                </a:moveTo>
                <a:lnTo>
                  <a:pt x="4589462" y="0"/>
                </a:lnTo>
              </a:path>
            </a:pathLst>
          </a:custGeom>
          <a:ln w="19050">
            <a:solidFill>
              <a:srgbClr val="8BBD29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48751" y="749305"/>
            <a:ext cx="76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6544" y="283700"/>
            <a:ext cx="4292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0" i="0">
                <a:solidFill>
                  <a:srgbClr val="FFFFFF"/>
                </a:solidFill>
                <a:latin typeface="微软雅黑"/>
                <a:cs typeface="微软雅黑"/>
              </a:rPr>
              <a:t>同理心，达成共识而不是贴标签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5536" y="987577"/>
            <a:ext cx="8496940" cy="32403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 rot="18900000">
            <a:off x="4199241" y="3141294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 rot="18900000">
            <a:off x="-244168" y="4211342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 rot="18900000">
            <a:off x="1748753" y="234035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 rot="18900000">
            <a:off x="560653" y="1296945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544" y="283700"/>
            <a:ext cx="39878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0" i="0">
                <a:solidFill>
                  <a:srgbClr val="FFFFFF"/>
                </a:solidFill>
                <a:latin typeface="微软雅黑"/>
                <a:cs typeface="微软雅黑"/>
              </a:rPr>
              <a:t>利用词频分析显现领导的共识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652" y="1347614"/>
            <a:ext cx="2928862" cy="2880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92195" y="1330452"/>
            <a:ext cx="5983223" cy="2154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31845" y="1347609"/>
            <a:ext cx="5904651" cy="20749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27077" y="1342851"/>
          <a:ext cx="5919470" cy="2084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335"/>
                <a:gridCol w="720090"/>
                <a:gridCol w="2160270"/>
                <a:gridCol w="2376170"/>
              </a:tblGrid>
              <a:tr h="432048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600" spc="-5">
                          <a:latin typeface="微软雅黑"/>
                          <a:cs typeface="微软雅黑"/>
                        </a:rPr>
                        <a:t>愿景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97790">
                    <a:lnL w="9525">
                      <a:solidFill>
                        <a:srgbClr val="6081CD"/>
                      </a:solidFill>
                      <a:prstDash val="solid"/>
                    </a:lnL>
                    <a:lnR w="9525">
                      <a:solidFill>
                        <a:srgbClr val="6081CD"/>
                      </a:solidFill>
                      <a:prstDash val="solid"/>
                    </a:lnR>
                    <a:lnT w="9525">
                      <a:solidFill>
                        <a:srgbClr val="6081CD"/>
                      </a:solidFill>
                      <a:prstDash val="solid"/>
                    </a:lnT>
                    <a:lnB w="9525">
                      <a:solidFill>
                        <a:srgbClr val="6081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600" spc="-5">
                          <a:latin typeface="微软雅黑"/>
                          <a:cs typeface="微软雅黑"/>
                        </a:rPr>
                        <a:t>焦点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97790">
                    <a:lnL w="9525">
                      <a:solidFill>
                        <a:srgbClr val="6081CD"/>
                      </a:solidFill>
                      <a:prstDash val="solid"/>
                    </a:lnL>
                    <a:lnR w="9525">
                      <a:solidFill>
                        <a:srgbClr val="6081CD"/>
                      </a:solidFill>
                      <a:prstDash val="solid"/>
                    </a:lnR>
                    <a:lnT w="9525">
                      <a:solidFill>
                        <a:srgbClr val="6081CD"/>
                      </a:solidFill>
                      <a:prstDash val="solid"/>
                    </a:lnT>
                    <a:lnB w="9525">
                      <a:solidFill>
                        <a:srgbClr val="6081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600" spc="-5">
                          <a:latin typeface="微软雅黑"/>
                          <a:cs typeface="微软雅黑"/>
                        </a:rPr>
                        <a:t>诉求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97790">
                    <a:lnL w="9525">
                      <a:solidFill>
                        <a:srgbClr val="6081CD"/>
                      </a:solidFill>
                      <a:prstDash val="solid"/>
                    </a:lnL>
                    <a:lnR w="9525">
                      <a:solidFill>
                        <a:srgbClr val="6081CD"/>
                      </a:solidFill>
                      <a:prstDash val="solid"/>
                    </a:lnR>
                    <a:lnT w="9525">
                      <a:solidFill>
                        <a:srgbClr val="6081CD"/>
                      </a:solidFill>
                      <a:prstDash val="solid"/>
                    </a:lnT>
                    <a:lnB w="9525">
                      <a:solidFill>
                        <a:srgbClr val="6081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68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600" spc="-5">
                          <a:latin typeface="微软雅黑"/>
                          <a:cs typeface="微软雅黑"/>
                        </a:rPr>
                        <a:t>达成方式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97790">
                    <a:lnL w="9525">
                      <a:solidFill>
                        <a:srgbClr val="6081CD"/>
                      </a:solidFill>
                      <a:prstDash val="solid"/>
                    </a:lnL>
                    <a:lnR w="9525">
                      <a:solidFill>
                        <a:srgbClr val="6081CD"/>
                      </a:solidFill>
                      <a:prstDash val="solid"/>
                    </a:lnR>
                    <a:lnT w="9525">
                      <a:solidFill>
                        <a:srgbClr val="6081CD"/>
                      </a:solidFill>
                      <a:prstDash val="solid"/>
                    </a:lnT>
                    <a:lnB w="9525">
                      <a:solidFill>
                        <a:srgbClr val="6081CD"/>
                      </a:solidFill>
                      <a:prstDash val="solid"/>
                    </a:lnB>
                  </a:tcPr>
                </a:tc>
              </a:tr>
              <a:tr h="34117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algn="just" marL="8255" marR="2349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微软雅黑"/>
                          <a:cs typeface="微软雅黑"/>
                        </a:rPr>
                        <a:t>为客户 创造价 </a:t>
                      </a:r>
                      <a:r>
                        <a:rPr dirty="0" sz="1600" spc="-5">
                          <a:latin typeface="微软雅黑"/>
                          <a:cs typeface="微软雅黑"/>
                        </a:rPr>
                        <a:t>值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6350">
                    <a:lnL w="9525">
                      <a:solidFill>
                        <a:srgbClr val="6081CD"/>
                      </a:solidFill>
                      <a:prstDash val="solid"/>
                    </a:lnL>
                    <a:lnR w="9525">
                      <a:solidFill>
                        <a:srgbClr val="6081CD"/>
                      </a:solidFill>
                      <a:prstDash val="solid"/>
                    </a:lnR>
                    <a:lnT w="9525">
                      <a:solidFill>
                        <a:srgbClr val="6081CD"/>
                      </a:solidFill>
                      <a:prstDash val="solid"/>
                    </a:lnT>
                    <a:lnB w="9525">
                      <a:solidFill>
                        <a:srgbClr val="6081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600" spc="-5">
                          <a:latin typeface="微软雅黑"/>
                          <a:cs typeface="微软雅黑"/>
                        </a:rPr>
                        <a:t>业务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43180">
                    <a:lnL w="9525">
                      <a:solidFill>
                        <a:srgbClr val="6081CD"/>
                      </a:solidFill>
                      <a:prstDash val="solid"/>
                    </a:lnL>
                    <a:lnR w="9525">
                      <a:solidFill>
                        <a:srgbClr val="6081CD"/>
                      </a:solidFill>
                      <a:prstDash val="solid"/>
                    </a:lnR>
                    <a:lnT w="9525">
                      <a:solidFill>
                        <a:srgbClr val="6081CD"/>
                      </a:solidFill>
                      <a:prstDash val="solid"/>
                    </a:lnT>
                    <a:lnB w="9525">
                      <a:solidFill>
                        <a:srgbClr val="6081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600" spc="-5">
                          <a:latin typeface="微软雅黑"/>
                          <a:cs typeface="微软雅黑"/>
                        </a:rPr>
                        <a:t>适应业务的多与变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43180">
                    <a:lnL w="9525">
                      <a:solidFill>
                        <a:srgbClr val="6081CD"/>
                      </a:solidFill>
                      <a:prstDash val="solid"/>
                    </a:lnL>
                    <a:lnR w="9525">
                      <a:solidFill>
                        <a:srgbClr val="6081CD"/>
                      </a:solidFill>
                      <a:prstDash val="solid"/>
                    </a:lnR>
                    <a:lnT w="9525">
                      <a:solidFill>
                        <a:srgbClr val="6081CD"/>
                      </a:solidFill>
                      <a:prstDash val="solid"/>
                    </a:lnT>
                    <a:lnB w="9525">
                      <a:solidFill>
                        <a:srgbClr val="6081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600" spc="-5">
                          <a:latin typeface="微软雅黑"/>
                          <a:cs typeface="微软雅黑"/>
                        </a:rPr>
                        <a:t>快速迭代开发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43180">
                    <a:lnL w="9525">
                      <a:solidFill>
                        <a:srgbClr val="6081CD"/>
                      </a:solidFill>
                      <a:prstDash val="solid"/>
                    </a:lnL>
                    <a:lnR w="9525">
                      <a:solidFill>
                        <a:srgbClr val="6081CD"/>
                      </a:solidFill>
                      <a:prstDash val="solid"/>
                    </a:lnR>
                    <a:lnT w="9525">
                      <a:solidFill>
                        <a:srgbClr val="6081CD"/>
                      </a:solidFill>
                      <a:prstDash val="solid"/>
                    </a:lnT>
                    <a:lnB w="9525">
                      <a:solidFill>
                        <a:srgbClr val="6081CD"/>
                      </a:solidFill>
                      <a:prstDash val="solid"/>
                    </a:lnB>
                  </a:tcPr>
                </a:tc>
              </a:tr>
              <a:tr h="37890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L w="9525">
                      <a:solidFill>
                        <a:srgbClr val="6081CD"/>
                      </a:solidFill>
                      <a:prstDash val="solid"/>
                    </a:lnL>
                    <a:lnR w="9525">
                      <a:solidFill>
                        <a:srgbClr val="6081CD"/>
                      </a:solidFill>
                      <a:prstDash val="solid"/>
                    </a:lnR>
                    <a:lnT w="9525">
                      <a:solidFill>
                        <a:srgbClr val="6081CD"/>
                      </a:solidFill>
                      <a:prstDash val="solid"/>
                    </a:lnT>
                    <a:lnB w="9525">
                      <a:solidFill>
                        <a:srgbClr val="6081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dirty="0" sz="1600" spc="-5">
                          <a:latin typeface="微软雅黑"/>
                          <a:cs typeface="微软雅黑"/>
                        </a:rPr>
                        <a:t>项目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62229">
                    <a:lnL w="9525">
                      <a:solidFill>
                        <a:srgbClr val="6081CD"/>
                      </a:solidFill>
                      <a:prstDash val="solid"/>
                    </a:lnL>
                    <a:lnR w="9525">
                      <a:solidFill>
                        <a:srgbClr val="6081CD"/>
                      </a:solidFill>
                      <a:prstDash val="solid"/>
                    </a:lnR>
                    <a:lnT w="9525">
                      <a:solidFill>
                        <a:srgbClr val="6081CD"/>
                      </a:solidFill>
                      <a:prstDash val="solid"/>
                    </a:lnT>
                    <a:lnB w="9525">
                      <a:solidFill>
                        <a:srgbClr val="6081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dirty="0" sz="1600" spc="-5">
                          <a:latin typeface="微软雅黑"/>
                          <a:cs typeface="微软雅黑"/>
                        </a:rPr>
                        <a:t>按期、高效的完成项目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62229">
                    <a:lnL w="9525">
                      <a:solidFill>
                        <a:srgbClr val="6081CD"/>
                      </a:solidFill>
                      <a:prstDash val="solid"/>
                    </a:lnL>
                    <a:lnR w="9525">
                      <a:solidFill>
                        <a:srgbClr val="6081CD"/>
                      </a:solidFill>
                      <a:prstDash val="solid"/>
                    </a:lnR>
                    <a:lnT w="9525">
                      <a:solidFill>
                        <a:srgbClr val="6081CD"/>
                      </a:solidFill>
                      <a:prstDash val="solid"/>
                    </a:lnT>
                    <a:lnB w="9525">
                      <a:solidFill>
                        <a:srgbClr val="6081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dirty="0" sz="1600" spc="-5">
                          <a:latin typeface="微软雅黑"/>
                          <a:cs typeface="微软雅黑"/>
                        </a:rPr>
                        <a:t>项目管理平台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62229">
                    <a:lnL w="9525">
                      <a:solidFill>
                        <a:srgbClr val="6081CD"/>
                      </a:solidFill>
                      <a:prstDash val="solid"/>
                    </a:lnL>
                    <a:lnR w="9525">
                      <a:solidFill>
                        <a:srgbClr val="6081CD"/>
                      </a:solidFill>
                      <a:prstDash val="solid"/>
                    </a:lnR>
                    <a:lnT w="9525">
                      <a:solidFill>
                        <a:srgbClr val="6081CD"/>
                      </a:solidFill>
                      <a:prstDash val="solid"/>
                    </a:lnT>
                    <a:lnB w="9525">
                      <a:solidFill>
                        <a:srgbClr val="6081CD"/>
                      </a:solidFill>
                      <a:prstDash val="solid"/>
                    </a:lnB>
                  </a:tcPr>
                </a:tc>
              </a:tr>
              <a:tr h="28803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L w="9525">
                      <a:solidFill>
                        <a:srgbClr val="6081CD"/>
                      </a:solidFill>
                      <a:prstDash val="solid"/>
                    </a:lnL>
                    <a:lnR w="9525">
                      <a:solidFill>
                        <a:srgbClr val="6081CD"/>
                      </a:solidFill>
                      <a:prstDash val="solid"/>
                    </a:lnR>
                    <a:lnT w="9525">
                      <a:solidFill>
                        <a:srgbClr val="6081CD"/>
                      </a:solidFill>
                      <a:prstDash val="solid"/>
                    </a:lnT>
                    <a:lnB w="9525">
                      <a:solidFill>
                        <a:srgbClr val="6081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600" spc="-5">
                          <a:latin typeface="微软雅黑"/>
                          <a:cs typeface="微软雅黑"/>
                        </a:rPr>
                        <a:t>交付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16510">
                    <a:lnL w="9525">
                      <a:solidFill>
                        <a:srgbClr val="6081CD"/>
                      </a:solidFill>
                      <a:prstDash val="solid"/>
                    </a:lnL>
                    <a:lnR w="9525">
                      <a:solidFill>
                        <a:srgbClr val="6081CD"/>
                      </a:solidFill>
                      <a:prstDash val="solid"/>
                    </a:lnR>
                    <a:lnT w="9525">
                      <a:solidFill>
                        <a:srgbClr val="6081CD"/>
                      </a:solidFill>
                      <a:prstDash val="solid"/>
                    </a:lnT>
                    <a:lnB w="9525">
                      <a:solidFill>
                        <a:srgbClr val="6081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600" spc="-5">
                          <a:latin typeface="微软雅黑"/>
                          <a:cs typeface="微软雅黑"/>
                        </a:rPr>
                        <a:t>提升产品的交付价值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16510">
                    <a:lnL w="9525">
                      <a:solidFill>
                        <a:srgbClr val="6081CD"/>
                      </a:solidFill>
                      <a:prstDash val="solid"/>
                    </a:lnL>
                    <a:lnR w="9525">
                      <a:solidFill>
                        <a:srgbClr val="6081CD"/>
                      </a:solidFill>
                      <a:prstDash val="solid"/>
                    </a:lnR>
                    <a:lnT w="9525">
                      <a:solidFill>
                        <a:srgbClr val="6081CD"/>
                      </a:solidFill>
                      <a:prstDash val="solid"/>
                    </a:lnT>
                    <a:lnB w="9525">
                      <a:solidFill>
                        <a:srgbClr val="6081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600" spc="-5">
                          <a:latin typeface="微软雅黑"/>
                          <a:cs typeface="微软雅黑"/>
                        </a:rPr>
                        <a:t>用户故事地图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16510">
                    <a:lnL w="9525">
                      <a:solidFill>
                        <a:srgbClr val="6081CD"/>
                      </a:solidFill>
                      <a:prstDash val="solid"/>
                    </a:lnL>
                    <a:lnR w="9525">
                      <a:solidFill>
                        <a:srgbClr val="6081CD"/>
                      </a:solidFill>
                      <a:prstDash val="solid"/>
                    </a:lnR>
                    <a:lnT w="9525">
                      <a:solidFill>
                        <a:srgbClr val="6081CD"/>
                      </a:solidFill>
                      <a:prstDash val="solid"/>
                    </a:lnT>
                    <a:lnB w="9525">
                      <a:solidFill>
                        <a:srgbClr val="6081CD"/>
                      </a:solidFill>
                      <a:prstDash val="solid"/>
                    </a:lnB>
                  </a:tcPr>
                </a:tc>
              </a:tr>
              <a:tr h="6347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L w="9525">
                      <a:solidFill>
                        <a:srgbClr val="6081CD"/>
                      </a:solidFill>
                      <a:prstDash val="solid"/>
                    </a:lnL>
                    <a:lnR w="9525">
                      <a:solidFill>
                        <a:srgbClr val="6081CD"/>
                      </a:solidFill>
                      <a:prstDash val="solid"/>
                    </a:lnR>
                    <a:lnT w="9525">
                      <a:solidFill>
                        <a:srgbClr val="6081CD"/>
                      </a:solidFill>
                      <a:prstDash val="solid"/>
                    </a:lnT>
                    <a:lnB w="9525">
                      <a:solidFill>
                        <a:srgbClr val="6081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dirty="0" sz="1600" spc="-5">
                          <a:latin typeface="微软雅黑"/>
                          <a:cs typeface="微软雅黑"/>
                        </a:rPr>
                        <a:t>团队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189865">
                    <a:lnL w="9525">
                      <a:solidFill>
                        <a:srgbClr val="6081CD"/>
                      </a:solidFill>
                      <a:prstDash val="solid"/>
                    </a:lnL>
                    <a:lnR w="9525">
                      <a:solidFill>
                        <a:srgbClr val="6081CD"/>
                      </a:solidFill>
                      <a:prstDash val="solid"/>
                    </a:lnR>
                    <a:lnT w="9525">
                      <a:solidFill>
                        <a:srgbClr val="6081CD"/>
                      </a:solidFill>
                      <a:prstDash val="solid"/>
                    </a:lnT>
                    <a:lnB w="9525">
                      <a:solidFill>
                        <a:srgbClr val="6081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marR="4953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600">
                          <a:latin typeface="微软雅黑"/>
                          <a:cs typeface="微软雅黑"/>
                        </a:rPr>
                        <a:t>培养产品经理与</a:t>
                      </a:r>
                      <a:r>
                        <a:rPr dirty="0" sz="1600" spc="-10">
                          <a:latin typeface="微软雅黑"/>
                          <a:cs typeface="微软雅黑"/>
                        </a:rPr>
                        <a:t>B</a:t>
                      </a:r>
                      <a:r>
                        <a:rPr dirty="0" sz="1600" spc="5">
                          <a:latin typeface="微软雅黑"/>
                          <a:cs typeface="微软雅黑"/>
                        </a:rPr>
                        <a:t>A</a:t>
                      </a:r>
                      <a:r>
                        <a:rPr dirty="0" sz="1600">
                          <a:latin typeface="微软雅黑"/>
                          <a:cs typeface="微软雅黑"/>
                        </a:rPr>
                        <a:t>的人 </a:t>
                      </a:r>
                      <a:r>
                        <a:rPr dirty="0" sz="1600" spc="-5">
                          <a:latin typeface="微软雅黑"/>
                          <a:cs typeface="微软雅黑"/>
                        </a:rPr>
                        <a:t>员能力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67945">
                    <a:lnL w="9525">
                      <a:solidFill>
                        <a:srgbClr val="6081CD"/>
                      </a:solidFill>
                      <a:prstDash val="solid"/>
                    </a:lnL>
                    <a:lnR w="9525">
                      <a:solidFill>
                        <a:srgbClr val="6081CD"/>
                      </a:solidFill>
                      <a:prstDash val="solid"/>
                    </a:lnR>
                    <a:lnT w="9525">
                      <a:solidFill>
                        <a:srgbClr val="6081CD"/>
                      </a:solidFill>
                      <a:prstDash val="solid"/>
                    </a:lnT>
                    <a:lnB w="9525">
                      <a:solidFill>
                        <a:srgbClr val="6081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dirty="0" sz="1600" spc="-5">
                          <a:latin typeface="微软雅黑"/>
                          <a:cs typeface="微软雅黑"/>
                        </a:rPr>
                        <a:t>产品经理工作坊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189865">
                    <a:lnL w="9525">
                      <a:solidFill>
                        <a:srgbClr val="6081CD"/>
                      </a:solidFill>
                      <a:prstDash val="solid"/>
                    </a:lnL>
                    <a:lnR w="9525">
                      <a:solidFill>
                        <a:srgbClr val="6081CD"/>
                      </a:solidFill>
                      <a:prstDash val="solid"/>
                    </a:lnR>
                    <a:lnT w="9525">
                      <a:solidFill>
                        <a:srgbClr val="6081CD"/>
                      </a:solidFill>
                      <a:prstDash val="solid"/>
                    </a:lnT>
                    <a:lnB w="9525">
                      <a:solidFill>
                        <a:srgbClr val="6081C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 rot="18900000">
            <a:off x="4199241" y="3141294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 rot="18900000">
            <a:off x="-244168" y="4211342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 rot="18900000">
            <a:off x="1748753" y="234035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 rot="18900000">
            <a:off x="560653" y="1296945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544" y="283700"/>
            <a:ext cx="36830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0" i="0">
                <a:solidFill>
                  <a:srgbClr val="FFFFFF"/>
                </a:solidFill>
                <a:latin typeface="微软雅黑"/>
                <a:cs typeface="微软雅黑"/>
              </a:rPr>
              <a:t>某企业消除迭代误解的宣贯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20729" y="1177342"/>
            <a:ext cx="4798060" cy="704850"/>
          </a:xfrm>
          <a:custGeom>
            <a:avLst/>
            <a:gdLst/>
            <a:ahLst/>
            <a:cxnLst/>
            <a:rect l="l" t="t" r="r" b="b"/>
            <a:pathLst>
              <a:path w="4798059" h="704850">
                <a:moveTo>
                  <a:pt x="4680546" y="0"/>
                </a:moveTo>
                <a:lnTo>
                  <a:pt x="0" y="0"/>
                </a:lnTo>
                <a:lnTo>
                  <a:pt x="0" y="704596"/>
                </a:lnTo>
                <a:lnTo>
                  <a:pt x="4680546" y="704596"/>
                </a:lnTo>
                <a:lnTo>
                  <a:pt x="4726258" y="695367"/>
                </a:lnTo>
                <a:lnTo>
                  <a:pt x="4763587" y="670199"/>
                </a:lnTo>
                <a:lnTo>
                  <a:pt x="4788755" y="632870"/>
                </a:lnTo>
                <a:lnTo>
                  <a:pt x="4797983" y="587159"/>
                </a:lnTo>
                <a:lnTo>
                  <a:pt x="4797983" y="117436"/>
                </a:lnTo>
                <a:lnTo>
                  <a:pt x="4788755" y="71725"/>
                </a:lnTo>
                <a:lnTo>
                  <a:pt x="4763587" y="34396"/>
                </a:lnTo>
                <a:lnTo>
                  <a:pt x="4726258" y="9228"/>
                </a:lnTo>
                <a:lnTo>
                  <a:pt x="468054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20729" y="1177342"/>
            <a:ext cx="4798060" cy="704850"/>
          </a:xfrm>
          <a:custGeom>
            <a:avLst/>
            <a:gdLst/>
            <a:ahLst/>
            <a:cxnLst/>
            <a:rect l="l" t="t" r="r" b="b"/>
            <a:pathLst>
              <a:path w="4798059" h="704850">
                <a:moveTo>
                  <a:pt x="4797983" y="117436"/>
                </a:moveTo>
                <a:lnTo>
                  <a:pt x="4797983" y="587159"/>
                </a:lnTo>
                <a:lnTo>
                  <a:pt x="4788755" y="632870"/>
                </a:lnTo>
                <a:lnTo>
                  <a:pt x="4763587" y="670199"/>
                </a:lnTo>
                <a:lnTo>
                  <a:pt x="4726258" y="695367"/>
                </a:lnTo>
                <a:lnTo>
                  <a:pt x="4680546" y="704596"/>
                </a:lnTo>
                <a:lnTo>
                  <a:pt x="0" y="704596"/>
                </a:lnTo>
                <a:lnTo>
                  <a:pt x="0" y="0"/>
                </a:lnTo>
                <a:lnTo>
                  <a:pt x="4680546" y="0"/>
                </a:lnTo>
                <a:lnTo>
                  <a:pt x="4726258" y="9228"/>
                </a:lnTo>
                <a:lnTo>
                  <a:pt x="4763587" y="34396"/>
                </a:lnTo>
                <a:lnTo>
                  <a:pt x="4788755" y="71725"/>
                </a:lnTo>
                <a:lnTo>
                  <a:pt x="4797983" y="117436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655678" y="1113573"/>
            <a:ext cx="4312920" cy="732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marR="5080" indent="-172720">
              <a:lnSpc>
                <a:spcPct val="128899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dirty="0" sz="1800">
                <a:latin typeface="微软雅黑"/>
                <a:cs typeface="微软雅黑"/>
              </a:rPr>
              <a:t>凑合的功能、脆弱的架构、负债的代码， 牺牲质量。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1859" y="1089263"/>
            <a:ext cx="2699385" cy="880744"/>
          </a:xfrm>
          <a:custGeom>
            <a:avLst/>
            <a:gdLst/>
            <a:ahLst/>
            <a:cxnLst/>
            <a:rect l="l" t="t" r="r" b="b"/>
            <a:pathLst>
              <a:path w="2699385" h="880744">
                <a:moveTo>
                  <a:pt x="2552077" y="0"/>
                </a:moveTo>
                <a:lnTo>
                  <a:pt x="146799" y="0"/>
                </a:lnTo>
                <a:lnTo>
                  <a:pt x="100398" y="7483"/>
                </a:lnTo>
                <a:lnTo>
                  <a:pt x="60100" y="28323"/>
                </a:lnTo>
                <a:lnTo>
                  <a:pt x="28323" y="60100"/>
                </a:lnTo>
                <a:lnTo>
                  <a:pt x="7483" y="100398"/>
                </a:lnTo>
                <a:lnTo>
                  <a:pt x="0" y="146799"/>
                </a:lnTo>
                <a:lnTo>
                  <a:pt x="0" y="733958"/>
                </a:lnTo>
                <a:lnTo>
                  <a:pt x="7483" y="780352"/>
                </a:lnTo>
                <a:lnTo>
                  <a:pt x="28323" y="820646"/>
                </a:lnTo>
                <a:lnTo>
                  <a:pt x="60100" y="852422"/>
                </a:lnTo>
                <a:lnTo>
                  <a:pt x="100398" y="873261"/>
                </a:lnTo>
                <a:lnTo>
                  <a:pt x="146799" y="880745"/>
                </a:lnTo>
                <a:lnTo>
                  <a:pt x="2552077" y="880745"/>
                </a:lnTo>
                <a:lnTo>
                  <a:pt x="2598472" y="873261"/>
                </a:lnTo>
                <a:lnTo>
                  <a:pt x="2638766" y="852422"/>
                </a:lnTo>
                <a:lnTo>
                  <a:pt x="2670541" y="820646"/>
                </a:lnTo>
                <a:lnTo>
                  <a:pt x="2691380" y="780352"/>
                </a:lnTo>
                <a:lnTo>
                  <a:pt x="2698864" y="733958"/>
                </a:lnTo>
                <a:lnTo>
                  <a:pt x="2698864" y="146799"/>
                </a:lnTo>
                <a:lnTo>
                  <a:pt x="2691380" y="100398"/>
                </a:lnTo>
                <a:lnTo>
                  <a:pt x="2670541" y="60100"/>
                </a:lnTo>
                <a:lnTo>
                  <a:pt x="2638766" y="28323"/>
                </a:lnTo>
                <a:lnTo>
                  <a:pt x="2598472" y="7483"/>
                </a:lnTo>
                <a:lnTo>
                  <a:pt x="25520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1859" y="1089263"/>
            <a:ext cx="2699385" cy="880744"/>
          </a:xfrm>
          <a:custGeom>
            <a:avLst/>
            <a:gdLst/>
            <a:ahLst/>
            <a:cxnLst/>
            <a:rect l="l" t="t" r="r" b="b"/>
            <a:pathLst>
              <a:path w="2699385" h="880744">
                <a:moveTo>
                  <a:pt x="0" y="146799"/>
                </a:moveTo>
                <a:lnTo>
                  <a:pt x="7483" y="100398"/>
                </a:lnTo>
                <a:lnTo>
                  <a:pt x="28323" y="60100"/>
                </a:lnTo>
                <a:lnTo>
                  <a:pt x="60100" y="28323"/>
                </a:lnTo>
                <a:lnTo>
                  <a:pt x="100398" y="7483"/>
                </a:lnTo>
                <a:lnTo>
                  <a:pt x="146799" y="0"/>
                </a:lnTo>
                <a:lnTo>
                  <a:pt x="2552077" y="0"/>
                </a:lnTo>
                <a:lnTo>
                  <a:pt x="2598472" y="7483"/>
                </a:lnTo>
                <a:lnTo>
                  <a:pt x="2638766" y="28323"/>
                </a:lnTo>
                <a:lnTo>
                  <a:pt x="2670541" y="60100"/>
                </a:lnTo>
                <a:lnTo>
                  <a:pt x="2691380" y="100398"/>
                </a:lnTo>
                <a:lnTo>
                  <a:pt x="2698864" y="146799"/>
                </a:lnTo>
                <a:lnTo>
                  <a:pt x="2698864" y="733958"/>
                </a:lnTo>
                <a:lnTo>
                  <a:pt x="2691380" y="780352"/>
                </a:lnTo>
                <a:lnTo>
                  <a:pt x="2670541" y="820646"/>
                </a:lnTo>
                <a:lnTo>
                  <a:pt x="2638766" y="852422"/>
                </a:lnTo>
                <a:lnTo>
                  <a:pt x="2598472" y="873261"/>
                </a:lnTo>
                <a:lnTo>
                  <a:pt x="2552077" y="880745"/>
                </a:lnTo>
                <a:lnTo>
                  <a:pt x="146799" y="880745"/>
                </a:lnTo>
                <a:lnTo>
                  <a:pt x="100398" y="873261"/>
                </a:lnTo>
                <a:lnTo>
                  <a:pt x="60100" y="852422"/>
                </a:lnTo>
                <a:lnTo>
                  <a:pt x="28323" y="820646"/>
                </a:lnTo>
                <a:lnTo>
                  <a:pt x="7483" y="780352"/>
                </a:lnTo>
                <a:lnTo>
                  <a:pt x="0" y="733958"/>
                </a:lnTo>
                <a:lnTo>
                  <a:pt x="0" y="1467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58048" y="1369396"/>
            <a:ext cx="1625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微软雅黑"/>
                <a:cs typeface="微软雅黑"/>
              </a:rPr>
              <a:t>交差式短期迭代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20729" y="2102119"/>
            <a:ext cx="4798060" cy="704850"/>
          </a:xfrm>
          <a:custGeom>
            <a:avLst/>
            <a:gdLst/>
            <a:ahLst/>
            <a:cxnLst/>
            <a:rect l="l" t="t" r="r" b="b"/>
            <a:pathLst>
              <a:path w="4798059" h="704850">
                <a:moveTo>
                  <a:pt x="4680546" y="0"/>
                </a:moveTo>
                <a:lnTo>
                  <a:pt x="0" y="0"/>
                </a:lnTo>
                <a:lnTo>
                  <a:pt x="0" y="704595"/>
                </a:lnTo>
                <a:lnTo>
                  <a:pt x="4680546" y="704595"/>
                </a:lnTo>
                <a:lnTo>
                  <a:pt x="4726258" y="695367"/>
                </a:lnTo>
                <a:lnTo>
                  <a:pt x="4763587" y="670199"/>
                </a:lnTo>
                <a:lnTo>
                  <a:pt x="4788755" y="632870"/>
                </a:lnTo>
                <a:lnTo>
                  <a:pt x="4797983" y="587159"/>
                </a:lnTo>
                <a:lnTo>
                  <a:pt x="4797983" y="117436"/>
                </a:lnTo>
                <a:lnTo>
                  <a:pt x="4788755" y="71725"/>
                </a:lnTo>
                <a:lnTo>
                  <a:pt x="4763587" y="34396"/>
                </a:lnTo>
                <a:lnTo>
                  <a:pt x="4726258" y="9228"/>
                </a:lnTo>
                <a:lnTo>
                  <a:pt x="468054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20729" y="2102119"/>
            <a:ext cx="4798060" cy="704850"/>
          </a:xfrm>
          <a:custGeom>
            <a:avLst/>
            <a:gdLst/>
            <a:ahLst/>
            <a:cxnLst/>
            <a:rect l="l" t="t" r="r" b="b"/>
            <a:pathLst>
              <a:path w="4798059" h="704850">
                <a:moveTo>
                  <a:pt x="4797983" y="117436"/>
                </a:moveTo>
                <a:lnTo>
                  <a:pt x="4797983" y="587159"/>
                </a:lnTo>
                <a:lnTo>
                  <a:pt x="4788755" y="632870"/>
                </a:lnTo>
                <a:lnTo>
                  <a:pt x="4763587" y="670199"/>
                </a:lnTo>
                <a:lnTo>
                  <a:pt x="4726258" y="695367"/>
                </a:lnTo>
                <a:lnTo>
                  <a:pt x="4680546" y="704595"/>
                </a:lnTo>
                <a:lnTo>
                  <a:pt x="0" y="704595"/>
                </a:lnTo>
                <a:lnTo>
                  <a:pt x="0" y="0"/>
                </a:lnTo>
                <a:lnTo>
                  <a:pt x="4680546" y="0"/>
                </a:lnTo>
                <a:lnTo>
                  <a:pt x="4726258" y="9228"/>
                </a:lnTo>
                <a:lnTo>
                  <a:pt x="4763587" y="34396"/>
                </a:lnTo>
                <a:lnTo>
                  <a:pt x="4788755" y="71725"/>
                </a:lnTo>
                <a:lnTo>
                  <a:pt x="4797983" y="117436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655678" y="2294173"/>
            <a:ext cx="35521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dirty="0" sz="1800" spc="-5">
                <a:latin typeface="微软雅黑"/>
                <a:cs typeface="微软雅黑"/>
              </a:rPr>
              <a:t>5+2，</a:t>
            </a:r>
            <a:r>
              <a:rPr dirty="0" sz="1800">
                <a:latin typeface="微软雅黑"/>
                <a:cs typeface="微软雅黑"/>
              </a:rPr>
              <a:t>白加黑</a:t>
            </a:r>
            <a:r>
              <a:rPr dirty="0" sz="1800" spc="-5">
                <a:latin typeface="微软雅黑"/>
                <a:cs typeface="微软雅黑"/>
              </a:rPr>
              <a:t>，996，</a:t>
            </a:r>
            <a:r>
              <a:rPr dirty="0" sz="1800">
                <a:latin typeface="微软雅黑"/>
                <a:cs typeface="微软雅黑"/>
              </a:rPr>
              <a:t>牺牲团队。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1859" y="2014040"/>
            <a:ext cx="2699385" cy="880744"/>
          </a:xfrm>
          <a:custGeom>
            <a:avLst/>
            <a:gdLst/>
            <a:ahLst/>
            <a:cxnLst/>
            <a:rect l="l" t="t" r="r" b="b"/>
            <a:pathLst>
              <a:path w="2699385" h="880744">
                <a:moveTo>
                  <a:pt x="2552077" y="0"/>
                </a:moveTo>
                <a:lnTo>
                  <a:pt x="146799" y="0"/>
                </a:lnTo>
                <a:lnTo>
                  <a:pt x="100398" y="7483"/>
                </a:lnTo>
                <a:lnTo>
                  <a:pt x="60100" y="28323"/>
                </a:lnTo>
                <a:lnTo>
                  <a:pt x="28323" y="60100"/>
                </a:lnTo>
                <a:lnTo>
                  <a:pt x="7483" y="100398"/>
                </a:lnTo>
                <a:lnTo>
                  <a:pt x="0" y="146799"/>
                </a:lnTo>
                <a:lnTo>
                  <a:pt x="0" y="733958"/>
                </a:lnTo>
                <a:lnTo>
                  <a:pt x="7483" y="780352"/>
                </a:lnTo>
                <a:lnTo>
                  <a:pt x="28323" y="820646"/>
                </a:lnTo>
                <a:lnTo>
                  <a:pt x="60100" y="852422"/>
                </a:lnTo>
                <a:lnTo>
                  <a:pt x="100398" y="873261"/>
                </a:lnTo>
                <a:lnTo>
                  <a:pt x="146799" y="880744"/>
                </a:lnTo>
                <a:lnTo>
                  <a:pt x="2552077" y="880744"/>
                </a:lnTo>
                <a:lnTo>
                  <a:pt x="2598472" y="873261"/>
                </a:lnTo>
                <a:lnTo>
                  <a:pt x="2638766" y="852422"/>
                </a:lnTo>
                <a:lnTo>
                  <a:pt x="2670541" y="820646"/>
                </a:lnTo>
                <a:lnTo>
                  <a:pt x="2691380" y="780352"/>
                </a:lnTo>
                <a:lnTo>
                  <a:pt x="2698864" y="733958"/>
                </a:lnTo>
                <a:lnTo>
                  <a:pt x="2698864" y="146799"/>
                </a:lnTo>
                <a:lnTo>
                  <a:pt x="2691380" y="100398"/>
                </a:lnTo>
                <a:lnTo>
                  <a:pt x="2670541" y="60100"/>
                </a:lnTo>
                <a:lnTo>
                  <a:pt x="2638766" y="28323"/>
                </a:lnTo>
                <a:lnTo>
                  <a:pt x="2598472" y="7483"/>
                </a:lnTo>
                <a:lnTo>
                  <a:pt x="25520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21859" y="2014040"/>
            <a:ext cx="2699385" cy="880744"/>
          </a:xfrm>
          <a:custGeom>
            <a:avLst/>
            <a:gdLst/>
            <a:ahLst/>
            <a:cxnLst/>
            <a:rect l="l" t="t" r="r" b="b"/>
            <a:pathLst>
              <a:path w="2699385" h="880744">
                <a:moveTo>
                  <a:pt x="0" y="146799"/>
                </a:moveTo>
                <a:lnTo>
                  <a:pt x="7483" y="100398"/>
                </a:lnTo>
                <a:lnTo>
                  <a:pt x="28323" y="60100"/>
                </a:lnTo>
                <a:lnTo>
                  <a:pt x="60100" y="28323"/>
                </a:lnTo>
                <a:lnTo>
                  <a:pt x="100398" y="7483"/>
                </a:lnTo>
                <a:lnTo>
                  <a:pt x="146799" y="0"/>
                </a:lnTo>
                <a:lnTo>
                  <a:pt x="2552077" y="0"/>
                </a:lnTo>
                <a:lnTo>
                  <a:pt x="2598472" y="7483"/>
                </a:lnTo>
                <a:lnTo>
                  <a:pt x="2638766" y="28323"/>
                </a:lnTo>
                <a:lnTo>
                  <a:pt x="2670541" y="60100"/>
                </a:lnTo>
                <a:lnTo>
                  <a:pt x="2691380" y="100398"/>
                </a:lnTo>
                <a:lnTo>
                  <a:pt x="2698864" y="146799"/>
                </a:lnTo>
                <a:lnTo>
                  <a:pt x="2698864" y="733958"/>
                </a:lnTo>
                <a:lnTo>
                  <a:pt x="2691380" y="780352"/>
                </a:lnTo>
                <a:lnTo>
                  <a:pt x="2670541" y="820646"/>
                </a:lnTo>
                <a:lnTo>
                  <a:pt x="2638766" y="852422"/>
                </a:lnTo>
                <a:lnTo>
                  <a:pt x="2598472" y="873261"/>
                </a:lnTo>
                <a:lnTo>
                  <a:pt x="2552077" y="880744"/>
                </a:lnTo>
                <a:lnTo>
                  <a:pt x="146799" y="880744"/>
                </a:lnTo>
                <a:lnTo>
                  <a:pt x="100398" y="873261"/>
                </a:lnTo>
                <a:lnTo>
                  <a:pt x="60100" y="852422"/>
                </a:lnTo>
                <a:lnTo>
                  <a:pt x="28323" y="820646"/>
                </a:lnTo>
                <a:lnTo>
                  <a:pt x="7483" y="780352"/>
                </a:lnTo>
                <a:lnTo>
                  <a:pt x="0" y="733958"/>
                </a:lnTo>
                <a:lnTo>
                  <a:pt x="0" y="1467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258048" y="2294173"/>
            <a:ext cx="1625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微软雅黑"/>
                <a:cs typeface="微软雅黑"/>
              </a:rPr>
              <a:t>过劳式短期迭代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20729" y="3026896"/>
            <a:ext cx="4798060" cy="704850"/>
          </a:xfrm>
          <a:custGeom>
            <a:avLst/>
            <a:gdLst/>
            <a:ahLst/>
            <a:cxnLst/>
            <a:rect l="l" t="t" r="r" b="b"/>
            <a:pathLst>
              <a:path w="4798059" h="704850">
                <a:moveTo>
                  <a:pt x="4680546" y="0"/>
                </a:moveTo>
                <a:lnTo>
                  <a:pt x="0" y="0"/>
                </a:lnTo>
                <a:lnTo>
                  <a:pt x="0" y="704596"/>
                </a:lnTo>
                <a:lnTo>
                  <a:pt x="4680546" y="704596"/>
                </a:lnTo>
                <a:lnTo>
                  <a:pt x="4726258" y="695367"/>
                </a:lnTo>
                <a:lnTo>
                  <a:pt x="4763587" y="670199"/>
                </a:lnTo>
                <a:lnTo>
                  <a:pt x="4788755" y="632870"/>
                </a:lnTo>
                <a:lnTo>
                  <a:pt x="4797983" y="587159"/>
                </a:lnTo>
                <a:lnTo>
                  <a:pt x="4797983" y="117436"/>
                </a:lnTo>
                <a:lnTo>
                  <a:pt x="4788755" y="71725"/>
                </a:lnTo>
                <a:lnTo>
                  <a:pt x="4763587" y="34396"/>
                </a:lnTo>
                <a:lnTo>
                  <a:pt x="4726258" y="9228"/>
                </a:lnTo>
                <a:lnTo>
                  <a:pt x="468054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20729" y="3026896"/>
            <a:ext cx="4798060" cy="704850"/>
          </a:xfrm>
          <a:custGeom>
            <a:avLst/>
            <a:gdLst/>
            <a:ahLst/>
            <a:cxnLst/>
            <a:rect l="l" t="t" r="r" b="b"/>
            <a:pathLst>
              <a:path w="4798059" h="704850">
                <a:moveTo>
                  <a:pt x="4797983" y="117436"/>
                </a:moveTo>
                <a:lnTo>
                  <a:pt x="4797983" y="587159"/>
                </a:lnTo>
                <a:lnTo>
                  <a:pt x="4788755" y="632870"/>
                </a:lnTo>
                <a:lnTo>
                  <a:pt x="4763587" y="670199"/>
                </a:lnTo>
                <a:lnTo>
                  <a:pt x="4726258" y="695367"/>
                </a:lnTo>
                <a:lnTo>
                  <a:pt x="4680546" y="704596"/>
                </a:lnTo>
                <a:lnTo>
                  <a:pt x="0" y="704596"/>
                </a:lnTo>
                <a:lnTo>
                  <a:pt x="0" y="0"/>
                </a:lnTo>
                <a:lnTo>
                  <a:pt x="4680546" y="0"/>
                </a:lnTo>
                <a:lnTo>
                  <a:pt x="4726258" y="9228"/>
                </a:lnTo>
                <a:lnTo>
                  <a:pt x="4763587" y="34396"/>
                </a:lnTo>
                <a:lnTo>
                  <a:pt x="4788755" y="71725"/>
                </a:lnTo>
                <a:lnTo>
                  <a:pt x="4797983" y="117436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655678" y="3218950"/>
            <a:ext cx="40843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dirty="0" sz="1800">
                <a:latin typeface="微软雅黑"/>
                <a:cs typeface="微软雅黑"/>
              </a:rPr>
              <a:t>无反思、无回顾、无积累，牺牲成长。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21859" y="2938816"/>
            <a:ext cx="2699385" cy="880744"/>
          </a:xfrm>
          <a:custGeom>
            <a:avLst/>
            <a:gdLst/>
            <a:ahLst/>
            <a:cxnLst/>
            <a:rect l="l" t="t" r="r" b="b"/>
            <a:pathLst>
              <a:path w="2699385" h="880745">
                <a:moveTo>
                  <a:pt x="2552077" y="0"/>
                </a:moveTo>
                <a:lnTo>
                  <a:pt x="146799" y="0"/>
                </a:lnTo>
                <a:lnTo>
                  <a:pt x="100398" y="7483"/>
                </a:lnTo>
                <a:lnTo>
                  <a:pt x="60100" y="28323"/>
                </a:lnTo>
                <a:lnTo>
                  <a:pt x="28323" y="60100"/>
                </a:lnTo>
                <a:lnTo>
                  <a:pt x="7483" y="100398"/>
                </a:lnTo>
                <a:lnTo>
                  <a:pt x="0" y="146799"/>
                </a:lnTo>
                <a:lnTo>
                  <a:pt x="0" y="733958"/>
                </a:lnTo>
                <a:lnTo>
                  <a:pt x="7483" y="780352"/>
                </a:lnTo>
                <a:lnTo>
                  <a:pt x="28323" y="820646"/>
                </a:lnTo>
                <a:lnTo>
                  <a:pt x="60100" y="852422"/>
                </a:lnTo>
                <a:lnTo>
                  <a:pt x="100398" y="873261"/>
                </a:lnTo>
                <a:lnTo>
                  <a:pt x="146799" y="880744"/>
                </a:lnTo>
                <a:lnTo>
                  <a:pt x="2552077" y="880744"/>
                </a:lnTo>
                <a:lnTo>
                  <a:pt x="2598472" y="873261"/>
                </a:lnTo>
                <a:lnTo>
                  <a:pt x="2638766" y="852422"/>
                </a:lnTo>
                <a:lnTo>
                  <a:pt x="2670541" y="820646"/>
                </a:lnTo>
                <a:lnTo>
                  <a:pt x="2691380" y="780352"/>
                </a:lnTo>
                <a:lnTo>
                  <a:pt x="2698864" y="733958"/>
                </a:lnTo>
                <a:lnTo>
                  <a:pt x="2698864" y="146799"/>
                </a:lnTo>
                <a:lnTo>
                  <a:pt x="2691380" y="100398"/>
                </a:lnTo>
                <a:lnTo>
                  <a:pt x="2670541" y="60100"/>
                </a:lnTo>
                <a:lnTo>
                  <a:pt x="2638766" y="28323"/>
                </a:lnTo>
                <a:lnTo>
                  <a:pt x="2598472" y="7483"/>
                </a:lnTo>
                <a:lnTo>
                  <a:pt x="25520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1859" y="2938816"/>
            <a:ext cx="2699385" cy="880744"/>
          </a:xfrm>
          <a:custGeom>
            <a:avLst/>
            <a:gdLst/>
            <a:ahLst/>
            <a:cxnLst/>
            <a:rect l="l" t="t" r="r" b="b"/>
            <a:pathLst>
              <a:path w="2699385" h="880745">
                <a:moveTo>
                  <a:pt x="0" y="146799"/>
                </a:moveTo>
                <a:lnTo>
                  <a:pt x="7483" y="100398"/>
                </a:lnTo>
                <a:lnTo>
                  <a:pt x="28323" y="60100"/>
                </a:lnTo>
                <a:lnTo>
                  <a:pt x="60100" y="28323"/>
                </a:lnTo>
                <a:lnTo>
                  <a:pt x="100398" y="7483"/>
                </a:lnTo>
                <a:lnTo>
                  <a:pt x="146799" y="0"/>
                </a:lnTo>
                <a:lnTo>
                  <a:pt x="2552077" y="0"/>
                </a:lnTo>
                <a:lnTo>
                  <a:pt x="2598472" y="7483"/>
                </a:lnTo>
                <a:lnTo>
                  <a:pt x="2638766" y="28323"/>
                </a:lnTo>
                <a:lnTo>
                  <a:pt x="2670541" y="60100"/>
                </a:lnTo>
                <a:lnTo>
                  <a:pt x="2691380" y="100398"/>
                </a:lnTo>
                <a:lnTo>
                  <a:pt x="2698864" y="146799"/>
                </a:lnTo>
                <a:lnTo>
                  <a:pt x="2698864" y="733958"/>
                </a:lnTo>
                <a:lnTo>
                  <a:pt x="2691380" y="780352"/>
                </a:lnTo>
                <a:lnTo>
                  <a:pt x="2670541" y="820646"/>
                </a:lnTo>
                <a:lnTo>
                  <a:pt x="2638766" y="852422"/>
                </a:lnTo>
                <a:lnTo>
                  <a:pt x="2598472" y="873261"/>
                </a:lnTo>
                <a:lnTo>
                  <a:pt x="2552077" y="880744"/>
                </a:lnTo>
                <a:lnTo>
                  <a:pt x="146799" y="880744"/>
                </a:lnTo>
                <a:lnTo>
                  <a:pt x="100398" y="873261"/>
                </a:lnTo>
                <a:lnTo>
                  <a:pt x="60100" y="852422"/>
                </a:lnTo>
                <a:lnTo>
                  <a:pt x="28323" y="820646"/>
                </a:lnTo>
                <a:lnTo>
                  <a:pt x="7483" y="780352"/>
                </a:lnTo>
                <a:lnTo>
                  <a:pt x="0" y="733958"/>
                </a:lnTo>
                <a:lnTo>
                  <a:pt x="0" y="1467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258048" y="3218949"/>
            <a:ext cx="1625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微软雅黑"/>
                <a:cs typeface="微软雅黑"/>
              </a:rPr>
              <a:t>急促式短期迭代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20729" y="3951671"/>
            <a:ext cx="4798060" cy="704850"/>
          </a:xfrm>
          <a:custGeom>
            <a:avLst/>
            <a:gdLst/>
            <a:ahLst/>
            <a:cxnLst/>
            <a:rect l="l" t="t" r="r" b="b"/>
            <a:pathLst>
              <a:path w="4798059" h="704850">
                <a:moveTo>
                  <a:pt x="4680546" y="0"/>
                </a:moveTo>
                <a:lnTo>
                  <a:pt x="0" y="0"/>
                </a:lnTo>
                <a:lnTo>
                  <a:pt x="0" y="704596"/>
                </a:lnTo>
                <a:lnTo>
                  <a:pt x="4680546" y="704596"/>
                </a:lnTo>
                <a:lnTo>
                  <a:pt x="4726258" y="695367"/>
                </a:lnTo>
                <a:lnTo>
                  <a:pt x="4763587" y="670199"/>
                </a:lnTo>
                <a:lnTo>
                  <a:pt x="4788755" y="632870"/>
                </a:lnTo>
                <a:lnTo>
                  <a:pt x="4797983" y="587159"/>
                </a:lnTo>
                <a:lnTo>
                  <a:pt x="4797983" y="117436"/>
                </a:lnTo>
                <a:lnTo>
                  <a:pt x="4788755" y="71725"/>
                </a:lnTo>
                <a:lnTo>
                  <a:pt x="4763587" y="34396"/>
                </a:lnTo>
                <a:lnTo>
                  <a:pt x="4726258" y="9228"/>
                </a:lnTo>
                <a:lnTo>
                  <a:pt x="468054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20729" y="3951671"/>
            <a:ext cx="4798060" cy="704850"/>
          </a:xfrm>
          <a:custGeom>
            <a:avLst/>
            <a:gdLst/>
            <a:ahLst/>
            <a:cxnLst/>
            <a:rect l="l" t="t" r="r" b="b"/>
            <a:pathLst>
              <a:path w="4798059" h="704850">
                <a:moveTo>
                  <a:pt x="4797983" y="117436"/>
                </a:moveTo>
                <a:lnTo>
                  <a:pt x="4797983" y="587159"/>
                </a:lnTo>
                <a:lnTo>
                  <a:pt x="4788755" y="632870"/>
                </a:lnTo>
                <a:lnTo>
                  <a:pt x="4763587" y="670199"/>
                </a:lnTo>
                <a:lnTo>
                  <a:pt x="4726258" y="695367"/>
                </a:lnTo>
                <a:lnTo>
                  <a:pt x="4680546" y="704596"/>
                </a:lnTo>
                <a:lnTo>
                  <a:pt x="0" y="704596"/>
                </a:lnTo>
                <a:lnTo>
                  <a:pt x="0" y="0"/>
                </a:lnTo>
                <a:lnTo>
                  <a:pt x="4680546" y="0"/>
                </a:lnTo>
                <a:lnTo>
                  <a:pt x="4726258" y="9228"/>
                </a:lnTo>
                <a:lnTo>
                  <a:pt x="4763587" y="34396"/>
                </a:lnTo>
                <a:lnTo>
                  <a:pt x="4788755" y="71725"/>
                </a:lnTo>
                <a:lnTo>
                  <a:pt x="4797983" y="117436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655678" y="4143726"/>
            <a:ext cx="43129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dirty="0" sz="1800">
                <a:latin typeface="微软雅黑"/>
                <a:cs typeface="微软雅黑"/>
              </a:rPr>
              <a:t>只顾紧急需求不顾长期价值，牺牲长远。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21859" y="3863594"/>
            <a:ext cx="2699385" cy="880744"/>
          </a:xfrm>
          <a:custGeom>
            <a:avLst/>
            <a:gdLst/>
            <a:ahLst/>
            <a:cxnLst/>
            <a:rect l="l" t="t" r="r" b="b"/>
            <a:pathLst>
              <a:path w="2699385" h="880745">
                <a:moveTo>
                  <a:pt x="2552077" y="0"/>
                </a:moveTo>
                <a:lnTo>
                  <a:pt x="146799" y="0"/>
                </a:lnTo>
                <a:lnTo>
                  <a:pt x="100398" y="7483"/>
                </a:lnTo>
                <a:lnTo>
                  <a:pt x="60100" y="28323"/>
                </a:lnTo>
                <a:lnTo>
                  <a:pt x="28323" y="60100"/>
                </a:lnTo>
                <a:lnTo>
                  <a:pt x="7483" y="100398"/>
                </a:lnTo>
                <a:lnTo>
                  <a:pt x="0" y="146799"/>
                </a:lnTo>
                <a:lnTo>
                  <a:pt x="0" y="733958"/>
                </a:lnTo>
                <a:lnTo>
                  <a:pt x="7483" y="780352"/>
                </a:lnTo>
                <a:lnTo>
                  <a:pt x="28323" y="820646"/>
                </a:lnTo>
                <a:lnTo>
                  <a:pt x="60100" y="852422"/>
                </a:lnTo>
                <a:lnTo>
                  <a:pt x="100398" y="873261"/>
                </a:lnTo>
                <a:lnTo>
                  <a:pt x="146799" y="880744"/>
                </a:lnTo>
                <a:lnTo>
                  <a:pt x="2552077" y="880744"/>
                </a:lnTo>
                <a:lnTo>
                  <a:pt x="2598472" y="873261"/>
                </a:lnTo>
                <a:lnTo>
                  <a:pt x="2638766" y="852422"/>
                </a:lnTo>
                <a:lnTo>
                  <a:pt x="2670541" y="820646"/>
                </a:lnTo>
                <a:lnTo>
                  <a:pt x="2691380" y="780352"/>
                </a:lnTo>
                <a:lnTo>
                  <a:pt x="2698864" y="733958"/>
                </a:lnTo>
                <a:lnTo>
                  <a:pt x="2698864" y="146799"/>
                </a:lnTo>
                <a:lnTo>
                  <a:pt x="2691380" y="100398"/>
                </a:lnTo>
                <a:lnTo>
                  <a:pt x="2670541" y="60100"/>
                </a:lnTo>
                <a:lnTo>
                  <a:pt x="2638766" y="28323"/>
                </a:lnTo>
                <a:lnTo>
                  <a:pt x="2598472" y="7483"/>
                </a:lnTo>
                <a:lnTo>
                  <a:pt x="25520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21859" y="3863594"/>
            <a:ext cx="2699385" cy="880744"/>
          </a:xfrm>
          <a:custGeom>
            <a:avLst/>
            <a:gdLst/>
            <a:ahLst/>
            <a:cxnLst/>
            <a:rect l="l" t="t" r="r" b="b"/>
            <a:pathLst>
              <a:path w="2699385" h="880745">
                <a:moveTo>
                  <a:pt x="0" y="146799"/>
                </a:moveTo>
                <a:lnTo>
                  <a:pt x="7483" y="100398"/>
                </a:lnTo>
                <a:lnTo>
                  <a:pt x="28323" y="60100"/>
                </a:lnTo>
                <a:lnTo>
                  <a:pt x="60100" y="28323"/>
                </a:lnTo>
                <a:lnTo>
                  <a:pt x="100398" y="7483"/>
                </a:lnTo>
                <a:lnTo>
                  <a:pt x="146799" y="0"/>
                </a:lnTo>
                <a:lnTo>
                  <a:pt x="2552077" y="0"/>
                </a:lnTo>
                <a:lnTo>
                  <a:pt x="2598472" y="7483"/>
                </a:lnTo>
                <a:lnTo>
                  <a:pt x="2638766" y="28323"/>
                </a:lnTo>
                <a:lnTo>
                  <a:pt x="2670541" y="60100"/>
                </a:lnTo>
                <a:lnTo>
                  <a:pt x="2691380" y="100398"/>
                </a:lnTo>
                <a:lnTo>
                  <a:pt x="2698864" y="146799"/>
                </a:lnTo>
                <a:lnTo>
                  <a:pt x="2698864" y="733958"/>
                </a:lnTo>
                <a:lnTo>
                  <a:pt x="2691380" y="780352"/>
                </a:lnTo>
                <a:lnTo>
                  <a:pt x="2670541" y="820646"/>
                </a:lnTo>
                <a:lnTo>
                  <a:pt x="2638766" y="852422"/>
                </a:lnTo>
                <a:lnTo>
                  <a:pt x="2598472" y="873261"/>
                </a:lnTo>
                <a:lnTo>
                  <a:pt x="2552077" y="880744"/>
                </a:lnTo>
                <a:lnTo>
                  <a:pt x="146799" y="880744"/>
                </a:lnTo>
                <a:lnTo>
                  <a:pt x="100398" y="873261"/>
                </a:lnTo>
                <a:lnTo>
                  <a:pt x="60100" y="852422"/>
                </a:lnTo>
                <a:lnTo>
                  <a:pt x="28323" y="820646"/>
                </a:lnTo>
                <a:lnTo>
                  <a:pt x="7483" y="780352"/>
                </a:lnTo>
                <a:lnTo>
                  <a:pt x="0" y="733958"/>
                </a:lnTo>
                <a:lnTo>
                  <a:pt x="0" y="1467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258048" y="4143726"/>
            <a:ext cx="1625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微软雅黑"/>
                <a:cs typeface="微软雅黑"/>
              </a:rPr>
              <a:t>补丁式短期迭代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7" name="object 27"/>
          <p:cNvSpPr txBox="1"/>
          <p:nvPr/>
        </p:nvSpPr>
        <p:spPr>
          <a:xfrm rot="18900000">
            <a:off x="4199241" y="3141294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28" name="object 28"/>
          <p:cNvSpPr txBox="1"/>
          <p:nvPr/>
        </p:nvSpPr>
        <p:spPr>
          <a:xfrm rot="18900000">
            <a:off x="-244168" y="4211342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29" name="object 29"/>
          <p:cNvSpPr txBox="1"/>
          <p:nvPr/>
        </p:nvSpPr>
        <p:spPr>
          <a:xfrm rot="18900000">
            <a:off x="1748753" y="234035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30" name="object 30"/>
          <p:cNvSpPr txBox="1"/>
          <p:nvPr/>
        </p:nvSpPr>
        <p:spPr>
          <a:xfrm rot="18900000">
            <a:off x="560653" y="1296945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14" y="1649742"/>
            <a:ext cx="4537075" cy="2929890"/>
          </a:xfrm>
          <a:custGeom>
            <a:avLst/>
            <a:gdLst/>
            <a:ahLst/>
            <a:cxnLst/>
            <a:rect l="l" t="t" r="r" b="b"/>
            <a:pathLst>
              <a:path w="4537075" h="2929890">
                <a:moveTo>
                  <a:pt x="0" y="0"/>
                </a:moveTo>
                <a:lnTo>
                  <a:pt x="4536503" y="0"/>
                </a:lnTo>
                <a:lnTo>
                  <a:pt x="4536503" y="2929496"/>
                </a:lnTo>
                <a:lnTo>
                  <a:pt x="0" y="29294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9514" y="1649742"/>
            <a:ext cx="4537075" cy="2929890"/>
          </a:xfrm>
          <a:custGeom>
            <a:avLst/>
            <a:gdLst/>
            <a:ahLst/>
            <a:cxnLst/>
            <a:rect l="l" t="t" r="r" b="b"/>
            <a:pathLst>
              <a:path w="4537075" h="2929890">
                <a:moveTo>
                  <a:pt x="0" y="0"/>
                </a:moveTo>
                <a:lnTo>
                  <a:pt x="4536503" y="0"/>
                </a:lnTo>
                <a:lnTo>
                  <a:pt x="4536503" y="2929496"/>
                </a:lnTo>
                <a:lnTo>
                  <a:pt x="0" y="292949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6BB1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0" marR="195580" indent="-114300">
              <a:lnSpc>
                <a:spcPct val="128699"/>
              </a:lnSpc>
              <a:spcBef>
                <a:spcPts val="100"/>
              </a:spcBef>
              <a:buFont typeface="΢"/>
              <a:buChar char="•"/>
              <a:tabLst>
                <a:tab pos="127000" algn="l"/>
              </a:tabLst>
            </a:pPr>
            <a:r>
              <a:rPr dirty="0"/>
              <a:t>可</a:t>
            </a:r>
            <a:r>
              <a:rPr dirty="0"/>
              <a:t>以承担度量数据采集的工作，但不应该成 为数据的唯一使用者；</a:t>
            </a:r>
          </a:p>
          <a:p>
            <a:pPr marL="127000" marR="195580" indent="-114300">
              <a:lnSpc>
                <a:spcPct val="128699"/>
              </a:lnSpc>
              <a:spcBef>
                <a:spcPts val="380"/>
              </a:spcBef>
              <a:buChar char="•"/>
              <a:tabLst>
                <a:tab pos="127000" algn="l"/>
              </a:tabLst>
            </a:pPr>
            <a:r>
              <a:rPr dirty="0"/>
              <a:t>可以制作项目的管理类报告，但不应该成为 报告的唯一关注者；</a:t>
            </a:r>
          </a:p>
          <a:p>
            <a:pPr marL="127000" marR="195580" indent="-114300">
              <a:lnSpc>
                <a:spcPct val="128699"/>
              </a:lnSpc>
              <a:spcBef>
                <a:spcPts val="385"/>
              </a:spcBef>
              <a:buChar char="•"/>
              <a:tabLst>
                <a:tab pos="127000" algn="l"/>
              </a:tabLst>
            </a:pPr>
            <a:r>
              <a:rPr dirty="0"/>
              <a:t>可以承担管理类会议会议记录的工作，但更 应该将记录的要点和技巧传递给项目人员。</a:t>
            </a:r>
          </a:p>
          <a:p>
            <a:pPr marL="127000" marR="5080" indent="-114300">
              <a:lnSpc>
                <a:spcPct val="128699"/>
              </a:lnSpc>
              <a:spcBef>
                <a:spcPts val="384"/>
              </a:spcBef>
              <a:buChar char="•"/>
              <a:tabLst>
                <a:tab pos="127000" algn="l"/>
              </a:tabLst>
            </a:pPr>
            <a:r>
              <a:rPr dirty="0"/>
              <a:t>不应该替代项目经理监督任务（沟通效率低， 事倍功半），但应该向其提示问题与风险。</a:t>
            </a:r>
          </a:p>
        </p:txBody>
      </p:sp>
      <p:sp>
        <p:nvSpPr>
          <p:cNvPr id="5" name="object 5"/>
          <p:cNvSpPr/>
          <p:nvPr/>
        </p:nvSpPr>
        <p:spPr>
          <a:xfrm>
            <a:off x="406336" y="1428348"/>
            <a:ext cx="3175635" cy="443230"/>
          </a:xfrm>
          <a:custGeom>
            <a:avLst/>
            <a:gdLst/>
            <a:ahLst/>
            <a:cxnLst/>
            <a:rect l="l" t="t" r="r" b="b"/>
            <a:pathLst>
              <a:path w="3175635" h="443230">
                <a:moveTo>
                  <a:pt x="3101746" y="0"/>
                </a:moveTo>
                <a:lnTo>
                  <a:pt x="73799" y="0"/>
                </a:lnTo>
                <a:lnTo>
                  <a:pt x="45075" y="5800"/>
                </a:lnTo>
                <a:lnTo>
                  <a:pt x="21616" y="21616"/>
                </a:lnTo>
                <a:lnTo>
                  <a:pt x="5800" y="45075"/>
                </a:lnTo>
                <a:lnTo>
                  <a:pt x="0" y="73799"/>
                </a:lnTo>
                <a:lnTo>
                  <a:pt x="0" y="368998"/>
                </a:lnTo>
                <a:lnTo>
                  <a:pt x="5800" y="397722"/>
                </a:lnTo>
                <a:lnTo>
                  <a:pt x="21616" y="421181"/>
                </a:lnTo>
                <a:lnTo>
                  <a:pt x="45075" y="436998"/>
                </a:lnTo>
                <a:lnTo>
                  <a:pt x="73799" y="442798"/>
                </a:lnTo>
                <a:lnTo>
                  <a:pt x="3101746" y="442798"/>
                </a:lnTo>
                <a:lnTo>
                  <a:pt x="3130476" y="436998"/>
                </a:lnTo>
                <a:lnTo>
                  <a:pt x="3153933" y="421181"/>
                </a:lnTo>
                <a:lnTo>
                  <a:pt x="3169747" y="397722"/>
                </a:lnTo>
                <a:lnTo>
                  <a:pt x="3175546" y="368998"/>
                </a:lnTo>
                <a:lnTo>
                  <a:pt x="3175546" y="73799"/>
                </a:lnTo>
                <a:lnTo>
                  <a:pt x="3169747" y="45075"/>
                </a:lnTo>
                <a:lnTo>
                  <a:pt x="3153933" y="21616"/>
                </a:lnTo>
                <a:lnTo>
                  <a:pt x="3130476" y="5800"/>
                </a:lnTo>
                <a:lnTo>
                  <a:pt x="3101746" y="0"/>
                </a:lnTo>
                <a:close/>
              </a:path>
            </a:pathLst>
          </a:custGeom>
          <a:solidFill>
            <a:srgbClr val="6BB1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6336" y="1428348"/>
            <a:ext cx="3175635" cy="443230"/>
          </a:xfrm>
          <a:custGeom>
            <a:avLst/>
            <a:gdLst/>
            <a:ahLst/>
            <a:cxnLst/>
            <a:rect l="l" t="t" r="r" b="b"/>
            <a:pathLst>
              <a:path w="3175635" h="443230">
                <a:moveTo>
                  <a:pt x="0" y="73799"/>
                </a:moveTo>
                <a:lnTo>
                  <a:pt x="5800" y="45075"/>
                </a:lnTo>
                <a:lnTo>
                  <a:pt x="21616" y="21616"/>
                </a:lnTo>
                <a:lnTo>
                  <a:pt x="45075" y="5800"/>
                </a:lnTo>
                <a:lnTo>
                  <a:pt x="73799" y="0"/>
                </a:lnTo>
                <a:lnTo>
                  <a:pt x="3101746" y="0"/>
                </a:lnTo>
                <a:lnTo>
                  <a:pt x="3130476" y="5800"/>
                </a:lnTo>
                <a:lnTo>
                  <a:pt x="3153933" y="21616"/>
                </a:lnTo>
                <a:lnTo>
                  <a:pt x="3169747" y="45075"/>
                </a:lnTo>
                <a:lnTo>
                  <a:pt x="3175546" y="73799"/>
                </a:lnTo>
                <a:lnTo>
                  <a:pt x="3175546" y="368998"/>
                </a:lnTo>
                <a:lnTo>
                  <a:pt x="3169747" y="397722"/>
                </a:lnTo>
                <a:lnTo>
                  <a:pt x="3153933" y="421181"/>
                </a:lnTo>
                <a:lnTo>
                  <a:pt x="3130476" y="436998"/>
                </a:lnTo>
                <a:lnTo>
                  <a:pt x="3101746" y="442798"/>
                </a:lnTo>
                <a:lnTo>
                  <a:pt x="73799" y="442798"/>
                </a:lnTo>
                <a:lnTo>
                  <a:pt x="45075" y="436998"/>
                </a:lnTo>
                <a:lnTo>
                  <a:pt x="21616" y="421181"/>
                </a:lnTo>
                <a:lnTo>
                  <a:pt x="5800" y="397722"/>
                </a:lnTo>
                <a:lnTo>
                  <a:pt x="0" y="368998"/>
                </a:lnTo>
                <a:lnTo>
                  <a:pt x="0" y="73799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280" y="1514365"/>
            <a:ext cx="138049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>
                <a:solidFill>
                  <a:srgbClr val="FFFFFF"/>
                </a:solidFill>
                <a:latin typeface="微软雅黑"/>
                <a:cs typeface="微软雅黑"/>
              </a:rPr>
              <a:t>P</a:t>
            </a:r>
            <a:r>
              <a:rPr dirty="0" sz="1500" spc="-25">
                <a:solidFill>
                  <a:srgbClr val="FFFFFF"/>
                </a:solidFill>
                <a:latin typeface="微软雅黑"/>
                <a:cs typeface="微软雅黑"/>
              </a:rPr>
              <a:t>Q</a:t>
            </a:r>
            <a:r>
              <a:rPr dirty="0" sz="1500">
                <a:solidFill>
                  <a:srgbClr val="FFFFFF"/>
                </a:solidFill>
                <a:latin typeface="微软雅黑"/>
                <a:cs typeface="微软雅黑"/>
              </a:rPr>
              <a:t>A定位的澄清</a:t>
            </a:r>
            <a:endParaRPr sz="15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6544" y="283700"/>
            <a:ext cx="45974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0" i="0">
                <a:solidFill>
                  <a:srgbClr val="FFFFFF"/>
                </a:solidFill>
                <a:latin typeface="微软雅黑"/>
                <a:cs typeface="微软雅黑"/>
              </a:rPr>
              <a:t>耐心，督导与启发而非监管与保姆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52127" y="2618679"/>
            <a:ext cx="903605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>
                <a:solidFill>
                  <a:srgbClr val="FFFFFF"/>
                </a:solidFill>
                <a:latin typeface="微软雅黑"/>
                <a:cs typeface="微软雅黑"/>
              </a:rPr>
              <a:t>先行者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21110" y="937211"/>
            <a:ext cx="3766270" cy="3766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505478" y="1065875"/>
            <a:ext cx="596900" cy="614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680" marR="5080" indent="-94615">
              <a:lnSpc>
                <a:spcPct val="128699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微软雅黑"/>
                <a:cs typeface="微软雅黑"/>
              </a:rPr>
              <a:t>闲时要 赋能</a:t>
            </a:r>
            <a:endParaRPr sz="15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11977" y="2472373"/>
            <a:ext cx="596900" cy="614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680" marR="5080" indent="-94615">
              <a:lnSpc>
                <a:spcPct val="128699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微软雅黑"/>
                <a:cs typeface="微软雅黑"/>
              </a:rPr>
              <a:t>忙时要 除扰</a:t>
            </a:r>
            <a:endParaRPr sz="15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05478" y="3878872"/>
            <a:ext cx="596900" cy="614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680" marR="5080" indent="-94615">
              <a:lnSpc>
                <a:spcPct val="128699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微软雅黑"/>
                <a:cs typeface="微软雅黑"/>
              </a:rPr>
              <a:t>难时要 激励</a:t>
            </a:r>
            <a:endParaRPr sz="15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98979" y="2472373"/>
            <a:ext cx="596900" cy="614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680" marR="5080" indent="-94615">
              <a:lnSpc>
                <a:spcPct val="128699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微软雅黑"/>
                <a:cs typeface="微软雅黑"/>
              </a:rPr>
              <a:t>乱时要 纠偏</a:t>
            </a:r>
            <a:endParaRPr sz="15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 rot="18900000">
            <a:off x="4199241" y="3141294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 rot="18900000">
            <a:off x="-244168" y="4211342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 rot="18900000">
            <a:off x="1748753" y="234035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 rot="18900000">
            <a:off x="560653" y="1296945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544" y="283700"/>
            <a:ext cx="36830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0" i="0">
                <a:solidFill>
                  <a:srgbClr val="FFFFFF"/>
                </a:solidFill>
                <a:latin typeface="微软雅黑"/>
                <a:cs typeface="微软雅黑"/>
              </a:rPr>
              <a:t>匠心，精益求精，提升自我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7624" y="931456"/>
            <a:ext cx="6440923" cy="1496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267644" y="3546405"/>
            <a:ext cx="5378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 b="1">
                <a:solidFill>
                  <a:srgbClr val="FFFFFF"/>
                </a:solidFill>
                <a:latin typeface="宋体"/>
                <a:cs typeface="宋体"/>
              </a:rPr>
              <a:t>招式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07705" y="2567289"/>
            <a:ext cx="2256580" cy="21754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342445" y="2729202"/>
            <a:ext cx="3854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 b="1">
                <a:solidFill>
                  <a:srgbClr val="FFFFFF"/>
                </a:solidFill>
                <a:latin typeface="宋体"/>
                <a:cs typeface="宋体"/>
              </a:rPr>
              <a:t>汲取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70775" y="3331018"/>
            <a:ext cx="3854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 b="1">
                <a:solidFill>
                  <a:srgbClr val="FFFFFF"/>
                </a:solidFill>
                <a:latin typeface="宋体"/>
                <a:cs typeface="宋体"/>
              </a:rPr>
              <a:t>尝试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54381" y="4304777"/>
            <a:ext cx="3854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 b="1">
                <a:solidFill>
                  <a:srgbClr val="FFFFFF"/>
                </a:solidFill>
                <a:latin typeface="宋体"/>
                <a:cs typeface="宋体"/>
              </a:rPr>
              <a:t>检视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0511" y="4304777"/>
            <a:ext cx="3854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 b="1">
                <a:solidFill>
                  <a:srgbClr val="FFFFFF"/>
                </a:solidFill>
                <a:latin typeface="宋体"/>
                <a:cs typeface="宋体"/>
              </a:rPr>
              <a:t>反思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14116" y="3331018"/>
            <a:ext cx="3854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 b="1">
                <a:solidFill>
                  <a:srgbClr val="FFFFFF"/>
                </a:solidFill>
                <a:latin typeface="宋体"/>
                <a:cs typeface="宋体"/>
              </a:rPr>
              <a:t>调整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 rot="18900000">
            <a:off x="4199241" y="3141294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 rot="18900000">
            <a:off x="-244168" y="4211342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 rot="18900000">
            <a:off x="1748753" y="234035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 rot="18900000">
            <a:off x="560653" y="1296945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544" y="283700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微软雅黑"/>
                <a:cs typeface="微软雅黑"/>
              </a:rPr>
              <a:t>小结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29071" y="822960"/>
            <a:ext cx="2686810" cy="2705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00928" y="1583436"/>
            <a:ext cx="1944623" cy="12374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81970" y="849092"/>
            <a:ext cx="2581275" cy="2603500"/>
          </a:xfrm>
          <a:custGeom>
            <a:avLst/>
            <a:gdLst/>
            <a:ahLst/>
            <a:cxnLst/>
            <a:rect l="l" t="t" r="r" b="b"/>
            <a:pathLst>
              <a:path w="2581275" h="2603500">
                <a:moveTo>
                  <a:pt x="1481358" y="2590800"/>
                </a:moveTo>
                <a:lnTo>
                  <a:pt x="1099916" y="2590800"/>
                </a:lnTo>
                <a:lnTo>
                  <a:pt x="1146860" y="2603500"/>
                </a:lnTo>
                <a:lnTo>
                  <a:pt x="1434414" y="2603500"/>
                </a:lnTo>
                <a:lnTo>
                  <a:pt x="1481358" y="2590800"/>
                </a:lnTo>
                <a:close/>
              </a:path>
              <a:path w="2581275" h="2603500">
                <a:moveTo>
                  <a:pt x="1618806" y="38100"/>
                </a:moveTo>
                <a:lnTo>
                  <a:pt x="962468" y="38100"/>
                </a:lnTo>
                <a:lnTo>
                  <a:pt x="917884" y="50800"/>
                </a:lnTo>
                <a:lnTo>
                  <a:pt x="873967" y="76200"/>
                </a:lnTo>
                <a:lnTo>
                  <a:pt x="788262" y="101600"/>
                </a:lnTo>
                <a:lnTo>
                  <a:pt x="746536" y="127000"/>
                </a:lnTo>
                <a:lnTo>
                  <a:pt x="705603" y="139700"/>
                </a:lnTo>
                <a:lnTo>
                  <a:pt x="665494" y="165100"/>
                </a:lnTo>
                <a:lnTo>
                  <a:pt x="626239" y="190500"/>
                </a:lnTo>
                <a:lnTo>
                  <a:pt x="587871" y="215900"/>
                </a:lnTo>
                <a:lnTo>
                  <a:pt x="550420" y="241300"/>
                </a:lnTo>
                <a:lnTo>
                  <a:pt x="513918" y="266700"/>
                </a:lnTo>
                <a:lnTo>
                  <a:pt x="478395" y="292100"/>
                </a:lnTo>
                <a:lnTo>
                  <a:pt x="443884" y="317500"/>
                </a:lnTo>
                <a:lnTo>
                  <a:pt x="410414" y="355600"/>
                </a:lnTo>
                <a:lnTo>
                  <a:pt x="378018" y="381000"/>
                </a:lnTo>
                <a:lnTo>
                  <a:pt x="346727" y="419100"/>
                </a:lnTo>
                <a:lnTo>
                  <a:pt x="316571" y="444500"/>
                </a:lnTo>
                <a:lnTo>
                  <a:pt x="287582" y="482600"/>
                </a:lnTo>
                <a:lnTo>
                  <a:pt x="259791" y="520700"/>
                </a:lnTo>
                <a:lnTo>
                  <a:pt x="233230" y="558800"/>
                </a:lnTo>
                <a:lnTo>
                  <a:pt x="207929" y="596900"/>
                </a:lnTo>
                <a:lnTo>
                  <a:pt x="183920" y="635000"/>
                </a:lnTo>
                <a:lnTo>
                  <a:pt x="161234" y="673100"/>
                </a:lnTo>
                <a:lnTo>
                  <a:pt x="139901" y="711200"/>
                </a:lnTo>
                <a:lnTo>
                  <a:pt x="119954" y="749300"/>
                </a:lnTo>
                <a:lnTo>
                  <a:pt x="101424" y="800100"/>
                </a:lnTo>
                <a:lnTo>
                  <a:pt x="84341" y="838200"/>
                </a:lnTo>
                <a:lnTo>
                  <a:pt x="68738" y="889000"/>
                </a:lnTo>
                <a:lnTo>
                  <a:pt x="54644" y="927100"/>
                </a:lnTo>
                <a:lnTo>
                  <a:pt x="42091" y="977900"/>
                </a:lnTo>
                <a:lnTo>
                  <a:pt x="31111" y="1016000"/>
                </a:lnTo>
                <a:lnTo>
                  <a:pt x="21735" y="1066800"/>
                </a:lnTo>
                <a:lnTo>
                  <a:pt x="13993" y="1117600"/>
                </a:lnTo>
                <a:lnTo>
                  <a:pt x="7918" y="1155700"/>
                </a:lnTo>
                <a:lnTo>
                  <a:pt x="3540" y="1206500"/>
                </a:lnTo>
                <a:lnTo>
                  <a:pt x="890" y="1257300"/>
                </a:lnTo>
                <a:lnTo>
                  <a:pt x="0" y="1308100"/>
                </a:lnTo>
                <a:lnTo>
                  <a:pt x="890" y="1358900"/>
                </a:lnTo>
                <a:lnTo>
                  <a:pt x="3540" y="1397000"/>
                </a:lnTo>
                <a:lnTo>
                  <a:pt x="7918" y="1447800"/>
                </a:lnTo>
                <a:lnTo>
                  <a:pt x="13993" y="1498600"/>
                </a:lnTo>
                <a:lnTo>
                  <a:pt x="21735" y="1549400"/>
                </a:lnTo>
                <a:lnTo>
                  <a:pt x="31111" y="1587500"/>
                </a:lnTo>
                <a:lnTo>
                  <a:pt x="42091" y="1638300"/>
                </a:lnTo>
                <a:lnTo>
                  <a:pt x="54644" y="1676400"/>
                </a:lnTo>
                <a:lnTo>
                  <a:pt x="68738" y="1727200"/>
                </a:lnTo>
                <a:lnTo>
                  <a:pt x="84341" y="1765300"/>
                </a:lnTo>
                <a:lnTo>
                  <a:pt x="101424" y="1816100"/>
                </a:lnTo>
                <a:lnTo>
                  <a:pt x="119954" y="1854200"/>
                </a:lnTo>
                <a:lnTo>
                  <a:pt x="139901" y="1892300"/>
                </a:lnTo>
                <a:lnTo>
                  <a:pt x="161234" y="1943100"/>
                </a:lnTo>
                <a:lnTo>
                  <a:pt x="183920" y="1981200"/>
                </a:lnTo>
                <a:lnTo>
                  <a:pt x="207929" y="2019300"/>
                </a:lnTo>
                <a:lnTo>
                  <a:pt x="233230" y="2057400"/>
                </a:lnTo>
                <a:lnTo>
                  <a:pt x="259791" y="2095500"/>
                </a:lnTo>
                <a:lnTo>
                  <a:pt x="287582" y="2120900"/>
                </a:lnTo>
                <a:lnTo>
                  <a:pt x="316571" y="2159000"/>
                </a:lnTo>
                <a:lnTo>
                  <a:pt x="346727" y="2197100"/>
                </a:lnTo>
                <a:lnTo>
                  <a:pt x="378018" y="2222500"/>
                </a:lnTo>
                <a:lnTo>
                  <a:pt x="410414" y="2260600"/>
                </a:lnTo>
                <a:lnTo>
                  <a:pt x="443884" y="2286000"/>
                </a:lnTo>
                <a:lnTo>
                  <a:pt x="478395" y="2324100"/>
                </a:lnTo>
                <a:lnTo>
                  <a:pt x="513918" y="2349500"/>
                </a:lnTo>
                <a:lnTo>
                  <a:pt x="550420" y="2374900"/>
                </a:lnTo>
                <a:lnTo>
                  <a:pt x="587871" y="2400300"/>
                </a:lnTo>
                <a:lnTo>
                  <a:pt x="626239" y="2425700"/>
                </a:lnTo>
                <a:lnTo>
                  <a:pt x="665494" y="2451100"/>
                </a:lnTo>
                <a:lnTo>
                  <a:pt x="705603" y="2463800"/>
                </a:lnTo>
                <a:lnTo>
                  <a:pt x="746536" y="2489200"/>
                </a:lnTo>
                <a:lnTo>
                  <a:pt x="788262" y="2501900"/>
                </a:lnTo>
                <a:lnTo>
                  <a:pt x="830750" y="2527300"/>
                </a:lnTo>
                <a:lnTo>
                  <a:pt x="873967" y="2540000"/>
                </a:lnTo>
                <a:lnTo>
                  <a:pt x="1053515" y="2590800"/>
                </a:lnTo>
                <a:lnTo>
                  <a:pt x="1527759" y="2590800"/>
                </a:lnTo>
                <a:lnTo>
                  <a:pt x="1707307" y="2540000"/>
                </a:lnTo>
                <a:lnTo>
                  <a:pt x="1750524" y="2527300"/>
                </a:lnTo>
                <a:lnTo>
                  <a:pt x="1793012" y="2501900"/>
                </a:lnTo>
                <a:lnTo>
                  <a:pt x="1834738" y="2489200"/>
                </a:lnTo>
                <a:lnTo>
                  <a:pt x="1875671" y="2463800"/>
                </a:lnTo>
                <a:lnTo>
                  <a:pt x="1915780" y="2451100"/>
                </a:lnTo>
                <a:lnTo>
                  <a:pt x="1955035" y="2425700"/>
                </a:lnTo>
                <a:lnTo>
                  <a:pt x="1993403" y="2400300"/>
                </a:lnTo>
                <a:lnTo>
                  <a:pt x="1242620" y="2400300"/>
                </a:lnTo>
                <a:lnTo>
                  <a:pt x="1195140" y="2387600"/>
                </a:lnTo>
                <a:lnTo>
                  <a:pt x="1148243" y="2387600"/>
                </a:lnTo>
                <a:lnTo>
                  <a:pt x="1101970" y="2374900"/>
                </a:lnTo>
                <a:lnTo>
                  <a:pt x="1056368" y="2374900"/>
                </a:lnTo>
                <a:lnTo>
                  <a:pt x="924014" y="2336800"/>
                </a:lnTo>
                <a:lnTo>
                  <a:pt x="881526" y="2311400"/>
                </a:lnTo>
                <a:lnTo>
                  <a:pt x="839928" y="2298700"/>
                </a:lnTo>
                <a:lnTo>
                  <a:pt x="799261" y="2273300"/>
                </a:lnTo>
                <a:lnTo>
                  <a:pt x="759570" y="2260600"/>
                </a:lnTo>
                <a:lnTo>
                  <a:pt x="720900" y="2235200"/>
                </a:lnTo>
                <a:lnTo>
                  <a:pt x="683293" y="2209800"/>
                </a:lnTo>
                <a:lnTo>
                  <a:pt x="646793" y="2184400"/>
                </a:lnTo>
                <a:lnTo>
                  <a:pt x="611445" y="2159000"/>
                </a:lnTo>
                <a:lnTo>
                  <a:pt x="577292" y="2120900"/>
                </a:lnTo>
                <a:lnTo>
                  <a:pt x="544378" y="2095500"/>
                </a:lnTo>
                <a:lnTo>
                  <a:pt x="512746" y="2057400"/>
                </a:lnTo>
                <a:lnTo>
                  <a:pt x="482441" y="2032000"/>
                </a:lnTo>
                <a:lnTo>
                  <a:pt x="453507" y="1993900"/>
                </a:lnTo>
                <a:lnTo>
                  <a:pt x="425986" y="1955800"/>
                </a:lnTo>
                <a:lnTo>
                  <a:pt x="399924" y="1917700"/>
                </a:lnTo>
                <a:lnTo>
                  <a:pt x="375363" y="1879600"/>
                </a:lnTo>
                <a:lnTo>
                  <a:pt x="352348" y="1841500"/>
                </a:lnTo>
                <a:lnTo>
                  <a:pt x="330923" y="1803400"/>
                </a:lnTo>
                <a:lnTo>
                  <a:pt x="311130" y="1765300"/>
                </a:lnTo>
                <a:lnTo>
                  <a:pt x="293015" y="1714500"/>
                </a:lnTo>
                <a:lnTo>
                  <a:pt x="276621" y="1676400"/>
                </a:lnTo>
                <a:lnTo>
                  <a:pt x="261991" y="1638300"/>
                </a:lnTo>
                <a:lnTo>
                  <a:pt x="249170" y="1587500"/>
                </a:lnTo>
                <a:lnTo>
                  <a:pt x="238201" y="1536700"/>
                </a:lnTo>
                <a:lnTo>
                  <a:pt x="229128" y="1498600"/>
                </a:lnTo>
                <a:lnTo>
                  <a:pt x="221995" y="1447800"/>
                </a:lnTo>
                <a:lnTo>
                  <a:pt x="216846" y="1397000"/>
                </a:lnTo>
                <a:lnTo>
                  <a:pt x="213724" y="1358900"/>
                </a:lnTo>
                <a:lnTo>
                  <a:pt x="212674" y="1308100"/>
                </a:lnTo>
                <a:lnTo>
                  <a:pt x="213724" y="1257300"/>
                </a:lnTo>
                <a:lnTo>
                  <a:pt x="216846" y="1206500"/>
                </a:lnTo>
                <a:lnTo>
                  <a:pt x="221995" y="1155700"/>
                </a:lnTo>
                <a:lnTo>
                  <a:pt x="229128" y="1117600"/>
                </a:lnTo>
                <a:lnTo>
                  <a:pt x="238201" y="1066800"/>
                </a:lnTo>
                <a:lnTo>
                  <a:pt x="249170" y="1028700"/>
                </a:lnTo>
                <a:lnTo>
                  <a:pt x="261991" y="977900"/>
                </a:lnTo>
                <a:lnTo>
                  <a:pt x="276621" y="939800"/>
                </a:lnTo>
                <a:lnTo>
                  <a:pt x="293015" y="889000"/>
                </a:lnTo>
                <a:lnTo>
                  <a:pt x="311130" y="850900"/>
                </a:lnTo>
                <a:lnTo>
                  <a:pt x="330923" y="812800"/>
                </a:lnTo>
                <a:lnTo>
                  <a:pt x="352348" y="762000"/>
                </a:lnTo>
                <a:lnTo>
                  <a:pt x="375363" y="723900"/>
                </a:lnTo>
                <a:lnTo>
                  <a:pt x="399924" y="685800"/>
                </a:lnTo>
                <a:lnTo>
                  <a:pt x="425986" y="647700"/>
                </a:lnTo>
                <a:lnTo>
                  <a:pt x="453507" y="622300"/>
                </a:lnTo>
                <a:lnTo>
                  <a:pt x="482441" y="584200"/>
                </a:lnTo>
                <a:lnTo>
                  <a:pt x="512746" y="546100"/>
                </a:lnTo>
                <a:lnTo>
                  <a:pt x="544378" y="520700"/>
                </a:lnTo>
                <a:lnTo>
                  <a:pt x="577292" y="482600"/>
                </a:lnTo>
                <a:lnTo>
                  <a:pt x="611445" y="457200"/>
                </a:lnTo>
                <a:lnTo>
                  <a:pt x="646793" y="431800"/>
                </a:lnTo>
                <a:lnTo>
                  <a:pt x="683293" y="406400"/>
                </a:lnTo>
                <a:lnTo>
                  <a:pt x="720900" y="381000"/>
                </a:lnTo>
                <a:lnTo>
                  <a:pt x="759570" y="355600"/>
                </a:lnTo>
                <a:lnTo>
                  <a:pt x="799261" y="330200"/>
                </a:lnTo>
                <a:lnTo>
                  <a:pt x="839928" y="317500"/>
                </a:lnTo>
                <a:lnTo>
                  <a:pt x="881526" y="292100"/>
                </a:lnTo>
                <a:lnTo>
                  <a:pt x="1011478" y="254000"/>
                </a:lnTo>
                <a:lnTo>
                  <a:pt x="1101970" y="228600"/>
                </a:lnTo>
                <a:lnTo>
                  <a:pt x="1148243" y="228600"/>
                </a:lnTo>
                <a:lnTo>
                  <a:pt x="1195140" y="215900"/>
                </a:lnTo>
                <a:lnTo>
                  <a:pt x="1993403" y="215900"/>
                </a:lnTo>
                <a:lnTo>
                  <a:pt x="1955035" y="190500"/>
                </a:lnTo>
                <a:lnTo>
                  <a:pt x="1915780" y="165100"/>
                </a:lnTo>
                <a:lnTo>
                  <a:pt x="1875671" y="139700"/>
                </a:lnTo>
                <a:lnTo>
                  <a:pt x="1834738" y="127000"/>
                </a:lnTo>
                <a:lnTo>
                  <a:pt x="1793012" y="101600"/>
                </a:lnTo>
                <a:lnTo>
                  <a:pt x="1707307" y="76200"/>
                </a:lnTo>
                <a:lnTo>
                  <a:pt x="1663390" y="50800"/>
                </a:lnTo>
                <a:lnTo>
                  <a:pt x="1618806" y="38100"/>
                </a:lnTo>
                <a:close/>
              </a:path>
              <a:path w="2581275" h="2603500">
                <a:moveTo>
                  <a:pt x="1993403" y="215900"/>
                </a:moveTo>
                <a:lnTo>
                  <a:pt x="1386132" y="215900"/>
                </a:lnTo>
                <a:lnTo>
                  <a:pt x="1433029" y="228600"/>
                </a:lnTo>
                <a:lnTo>
                  <a:pt x="1479300" y="228600"/>
                </a:lnTo>
                <a:lnTo>
                  <a:pt x="1569792" y="254000"/>
                </a:lnTo>
                <a:lnTo>
                  <a:pt x="1699742" y="292100"/>
                </a:lnTo>
                <a:lnTo>
                  <a:pt x="1741341" y="317500"/>
                </a:lnTo>
                <a:lnTo>
                  <a:pt x="1782007" y="330200"/>
                </a:lnTo>
                <a:lnTo>
                  <a:pt x="1821698" y="355600"/>
                </a:lnTo>
                <a:lnTo>
                  <a:pt x="1860369" y="381000"/>
                </a:lnTo>
                <a:lnTo>
                  <a:pt x="1897976" y="406400"/>
                </a:lnTo>
                <a:lnTo>
                  <a:pt x="1934475" y="431800"/>
                </a:lnTo>
                <a:lnTo>
                  <a:pt x="1969824" y="457200"/>
                </a:lnTo>
                <a:lnTo>
                  <a:pt x="2003977" y="482600"/>
                </a:lnTo>
                <a:lnTo>
                  <a:pt x="2036891" y="520700"/>
                </a:lnTo>
                <a:lnTo>
                  <a:pt x="2068523" y="546100"/>
                </a:lnTo>
                <a:lnTo>
                  <a:pt x="2098828" y="584200"/>
                </a:lnTo>
                <a:lnTo>
                  <a:pt x="2127763" y="622300"/>
                </a:lnTo>
                <a:lnTo>
                  <a:pt x="2155284" y="647700"/>
                </a:lnTo>
                <a:lnTo>
                  <a:pt x="2181347" y="685800"/>
                </a:lnTo>
                <a:lnTo>
                  <a:pt x="2205908" y="723900"/>
                </a:lnTo>
                <a:lnTo>
                  <a:pt x="2228923" y="762000"/>
                </a:lnTo>
                <a:lnTo>
                  <a:pt x="2250349" y="812800"/>
                </a:lnTo>
                <a:lnTo>
                  <a:pt x="2270142" y="850900"/>
                </a:lnTo>
                <a:lnTo>
                  <a:pt x="2288257" y="889000"/>
                </a:lnTo>
                <a:lnTo>
                  <a:pt x="2304652" y="939800"/>
                </a:lnTo>
                <a:lnTo>
                  <a:pt x="2319282" y="977900"/>
                </a:lnTo>
                <a:lnTo>
                  <a:pt x="2332104" y="1028700"/>
                </a:lnTo>
                <a:lnTo>
                  <a:pt x="2343073" y="1066800"/>
                </a:lnTo>
                <a:lnTo>
                  <a:pt x="2352146" y="1117600"/>
                </a:lnTo>
                <a:lnTo>
                  <a:pt x="2359279" y="1155700"/>
                </a:lnTo>
                <a:lnTo>
                  <a:pt x="2364428" y="1206500"/>
                </a:lnTo>
                <a:lnTo>
                  <a:pt x="2367550" y="1257300"/>
                </a:lnTo>
                <a:lnTo>
                  <a:pt x="2368600" y="1308100"/>
                </a:lnTo>
                <a:lnTo>
                  <a:pt x="2367550" y="1358900"/>
                </a:lnTo>
                <a:lnTo>
                  <a:pt x="2364428" y="1397000"/>
                </a:lnTo>
                <a:lnTo>
                  <a:pt x="2359279" y="1447800"/>
                </a:lnTo>
                <a:lnTo>
                  <a:pt x="2352146" y="1498600"/>
                </a:lnTo>
                <a:lnTo>
                  <a:pt x="2343073" y="1536700"/>
                </a:lnTo>
                <a:lnTo>
                  <a:pt x="2332104" y="1587500"/>
                </a:lnTo>
                <a:lnTo>
                  <a:pt x="2319282" y="1638300"/>
                </a:lnTo>
                <a:lnTo>
                  <a:pt x="2304652" y="1676400"/>
                </a:lnTo>
                <a:lnTo>
                  <a:pt x="2288257" y="1714500"/>
                </a:lnTo>
                <a:lnTo>
                  <a:pt x="2270142" y="1765300"/>
                </a:lnTo>
                <a:lnTo>
                  <a:pt x="2250349" y="1803400"/>
                </a:lnTo>
                <a:lnTo>
                  <a:pt x="2228923" y="1841500"/>
                </a:lnTo>
                <a:lnTo>
                  <a:pt x="2205908" y="1879600"/>
                </a:lnTo>
                <a:lnTo>
                  <a:pt x="2181347" y="1917700"/>
                </a:lnTo>
                <a:lnTo>
                  <a:pt x="2155284" y="1955800"/>
                </a:lnTo>
                <a:lnTo>
                  <a:pt x="2127763" y="1993900"/>
                </a:lnTo>
                <a:lnTo>
                  <a:pt x="2098828" y="2032000"/>
                </a:lnTo>
                <a:lnTo>
                  <a:pt x="2068523" y="2057400"/>
                </a:lnTo>
                <a:lnTo>
                  <a:pt x="2036891" y="2095500"/>
                </a:lnTo>
                <a:lnTo>
                  <a:pt x="2003977" y="2120900"/>
                </a:lnTo>
                <a:lnTo>
                  <a:pt x="1969824" y="2159000"/>
                </a:lnTo>
                <a:lnTo>
                  <a:pt x="1934475" y="2184400"/>
                </a:lnTo>
                <a:lnTo>
                  <a:pt x="1897976" y="2209800"/>
                </a:lnTo>
                <a:lnTo>
                  <a:pt x="1860369" y="2235200"/>
                </a:lnTo>
                <a:lnTo>
                  <a:pt x="1821698" y="2260600"/>
                </a:lnTo>
                <a:lnTo>
                  <a:pt x="1782007" y="2273300"/>
                </a:lnTo>
                <a:lnTo>
                  <a:pt x="1741341" y="2298700"/>
                </a:lnTo>
                <a:lnTo>
                  <a:pt x="1699742" y="2311400"/>
                </a:lnTo>
                <a:lnTo>
                  <a:pt x="1657255" y="2336800"/>
                </a:lnTo>
                <a:lnTo>
                  <a:pt x="1524902" y="2374900"/>
                </a:lnTo>
                <a:lnTo>
                  <a:pt x="1479300" y="2374900"/>
                </a:lnTo>
                <a:lnTo>
                  <a:pt x="1433029" y="2387600"/>
                </a:lnTo>
                <a:lnTo>
                  <a:pt x="1386132" y="2387600"/>
                </a:lnTo>
                <a:lnTo>
                  <a:pt x="1338653" y="2400300"/>
                </a:lnTo>
                <a:lnTo>
                  <a:pt x="1993403" y="2400300"/>
                </a:lnTo>
                <a:lnTo>
                  <a:pt x="2030854" y="2374900"/>
                </a:lnTo>
                <a:lnTo>
                  <a:pt x="2067356" y="2349500"/>
                </a:lnTo>
                <a:lnTo>
                  <a:pt x="2102879" y="2324100"/>
                </a:lnTo>
                <a:lnTo>
                  <a:pt x="2137390" y="2286000"/>
                </a:lnTo>
                <a:lnTo>
                  <a:pt x="2170860" y="2260600"/>
                </a:lnTo>
                <a:lnTo>
                  <a:pt x="2203256" y="2222500"/>
                </a:lnTo>
                <a:lnTo>
                  <a:pt x="2234547" y="2197100"/>
                </a:lnTo>
                <a:lnTo>
                  <a:pt x="2264703" y="2159000"/>
                </a:lnTo>
                <a:lnTo>
                  <a:pt x="2293692" y="2120900"/>
                </a:lnTo>
                <a:lnTo>
                  <a:pt x="2321483" y="2095500"/>
                </a:lnTo>
                <a:lnTo>
                  <a:pt x="2348044" y="2057400"/>
                </a:lnTo>
                <a:lnTo>
                  <a:pt x="2373345" y="2019300"/>
                </a:lnTo>
                <a:lnTo>
                  <a:pt x="2397354" y="1981200"/>
                </a:lnTo>
                <a:lnTo>
                  <a:pt x="2420040" y="1943100"/>
                </a:lnTo>
                <a:lnTo>
                  <a:pt x="2441373" y="1892300"/>
                </a:lnTo>
                <a:lnTo>
                  <a:pt x="2461320" y="1854200"/>
                </a:lnTo>
                <a:lnTo>
                  <a:pt x="2479850" y="1816100"/>
                </a:lnTo>
                <a:lnTo>
                  <a:pt x="2496933" y="1765300"/>
                </a:lnTo>
                <a:lnTo>
                  <a:pt x="2512536" y="1727200"/>
                </a:lnTo>
                <a:lnTo>
                  <a:pt x="2526630" y="1676400"/>
                </a:lnTo>
                <a:lnTo>
                  <a:pt x="2539183" y="1638300"/>
                </a:lnTo>
                <a:lnTo>
                  <a:pt x="2550163" y="1587500"/>
                </a:lnTo>
                <a:lnTo>
                  <a:pt x="2559539" y="1549400"/>
                </a:lnTo>
                <a:lnTo>
                  <a:pt x="2567281" y="1498600"/>
                </a:lnTo>
                <a:lnTo>
                  <a:pt x="2573356" y="1447800"/>
                </a:lnTo>
                <a:lnTo>
                  <a:pt x="2577734" y="1397000"/>
                </a:lnTo>
                <a:lnTo>
                  <a:pt x="2580384" y="1358900"/>
                </a:lnTo>
                <a:lnTo>
                  <a:pt x="2581275" y="1308100"/>
                </a:lnTo>
                <a:lnTo>
                  <a:pt x="2580384" y="1257300"/>
                </a:lnTo>
                <a:lnTo>
                  <a:pt x="2577734" y="1206500"/>
                </a:lnTo>
                <a:lnTo>
                  <a:pt x="2573356" y="1155700"/>
                </a:lnTo>
                <a:lnTo>
                  <a:pt x="2567281" y="1117600"/>
                </a:lnTo>
                <a:lnTo>
                  <a:pt x="2559539" y="1066800"/>
                </a:lnTo>
                <a:lnTo>
                  <a:pt x="2550163" y="1016000"/>
                </a:lnTo>
                <a:lnTo>
                  <a:pt x="2539183" y="977900"/>
                </a:lnTo>
                <a:lnTo>
                  <a:pt x="2526630" y="927100"/>
                </a:lnTo>
                <a:lnTo>
                  <a:pt x="2512536" y="889000"/>
                </a:lnTo>
                <a:lnTo>
                  <a:pt x="2496933" y="838200"/>
                </a:lnTo>
                <a:lnTo>
                  <a:pt x="2479850" y="800100"/>
                </a:lnTo>
                <a:lnTo>
                  <a:pt x="2461320" y="749300"/>
                </a:lnTo>
                <a:lnTo>
                  <a:pt x="2441373" y="711200"/>
                </a:lnTo>
                <a:lnTo>
                  <a:pt x="2420040" y="673100"/>
                </a:lnTo>
                <a:lnTo>
                  <a:pt x="2397354" y="635000"/>
                </a:lnTo>
                <a:lnTo>
                  <a:pt x="2373345" y="596900"/>
                </a:lnTo>
                <a:lnTo>
                  <a:pt x="2348044" y="558800"/>
                </a:lnTo>
                <a:lnTo>
                  <a:pt x="2321483" y="520700"/>
                </a:lnTo>
                <a:lnTo>
                  <a:pt x="2293692" y="482600"/>
                </a:lnTo>
                <a:lnTo>
                  <a:pt x="2264703" y="444500"/>
                </a:lnTo>
                <a:lnTo>
                  <a:pt x="2234547" y="419100"/>
                </a:lnTo>
                <a:lnTo>
                  <a:pt x="2203256" y="381000"/>
                </a:lnTo>
                <a:lnTo>
                  <a:pt x="2170860" y="355600"/>
                </a:lnTo>
                <a:lnTo>
                  <a:pt x="2137390" y="317500"/>
                </a:lnTo>
                <a:lnTo>
                  <a:pt x="2102879" y="292100"/>
                </a:lnTo>
                <a:lnTo>
                  <a:pt x="2067356" y="266700"/>
                </a:lnTo>
                <a:lnTo>
                  <a:pt x="2030854" y="241300"/>
                </a:lnTo>
                <a:lnTo>
                  <a:pt x="1993403" y="215900"/>
                </a:lnTo>
                <a:close/>
              </a:path>
              <a:path w="2581275" h="2603500">
                <a:moveTo>
                  <a:pt x="1481358" y="12700"/>
                </a:moveTo>
                <a:lnTo>
                  <a:pt x="1099916" y="12700"/>
                </a:lnTo>
                <a:lnTo>
                  <a:pt x="1007689" y="38100"/>
                </a:lnTo>
                <a:lnTo>
                  <a:pt x="1573585" y="38100"/>
                </a:lnTo>
                <a:lnTo>
                  <a:pt x="1481358" y="12700"/>
                </a:lnTo>
                <a:close/>
              </a:path>
              <a:path w="2581275" h="2603500">
                <a:moveTo>
                  <a:pt x="1386959" y="0"/>
                </a:moveTo>
                <a:lnTo>
                  <a:pt x="1194315" y="0"/>
                </a:lnTo>
                <a:lnTo>
                  <a:pt x="1146860" y="12700"/>
                </a:lnTo>
                <a:lnTo>
                  <a:pt x="1434414" y="12700"/>
                </a:lnTo>
                <a:lnTo>
                  <a:pt x="13869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69038" y="836041"/>
            <a:ext cx="2606577" cy="26288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049519" y="1640074"/>
            <a:ext cx="1647189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spc="-5" b="1" i="1">
                <a:latin typeface="微软雅黑"/>
                <a:cs typeface="微软雅黑"/>
              </a:rPr>
              <a:t>心态五种</a:t>
            </a:r>
            <a:endParaRPr sz="1600">
              <a:latin typeface="微软雅黑"/>
              <a:cs typeface="微软雅黑"/>
            </a:endParaRPr>
          </a:p>
          <a:p>
            <a:pPr algn="ctr" marL="12065" marR="5080">
              <a:lnSpc>
                <a:spcPct val="100000"/>
              </a:lnSpc>
            </a:pPr>
            <a:r>
              <a:rPr dirty="0" sz="1600" spc="-5" b="1" i="1">
                <a:latin typeface="微软雅黑"/>
                <a:cs typeface="微软雅黑"/>
              </a:rPr>
              <a:t>奉献心、平常心、 同理心、耐心、匠 </a:t>
            </a:r>
            <a:r>
              <a:rPr dirty="0" sz="1600" spc="-5" b="1" i="1">
                <a:latin typeface="微软雅黑"/>
                <a:cs typeface="微软雅黑"/>
              </a:rPr>
              <a:t>心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39767" y="2378964"/>
            <a:ext cx="2685287" cy="27050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10100" y="3139439"/>
            <a:ext cx="1944623" cy="12374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91332" y="2405130"/>
            <a:ext cx="2581275" cy="2603500"/>
          </a:xfrm>
          <a:custGeom>
            <a:avLst/>
            <a:gdLst/>
            <a:ahLst/>
            <a:cxnLst/>
            <a:rect l="l" t="t" r="r" b="b"/>
            <a:pathLst>
              <a:path w="2581275" h="2603500">
                <a:moveTo>
                  <a:pt x="1481358" y="2590800"/>
                </a:moveTo>
                <a:lnTo>
                  <a:pt x="1099916" y="2590800"/>
                </a:lnTo>
                <a:lnTo>
                  <a:pt x="1146860" y="2603500"/>
                </a:lnTo>
                <a:lnTo>
                  <a:pt x="1434414" y="2603500"/>
                </a:lnTo>
                <a:lnTo>
                  <a:pt x="1481358" y="2590800"/>
                </a:lnTo>
                <a:close/>
              </a:path>
              <a:path w="2581275" h="2603500">
                <a:moveTo>
                  <a:pt x="1618806" y="38100"/>
                </a:moveTo>
                <a:lnTo>
                  <a:pt x="962468" y="38100"/>
                </a:lnTo>
                <a:lnTo>
                  <a:pt x="917884" y="50800"/>
                </a:lnTo>
                <a:lnTo>
                  <a:pt x="873967" y="76200"/>
                </a:lnTo>
                <a:lnTo>
                  <a:pt x="788262" y="101600"/>
                </a:lnTo>
                <a:lnTo>
                  <a:pt x="746536" y="127000"/>
                </a:lnTo>
                <a:lnTo>
                  <a:pt x="705603" y="139700"/>
                </a:lnTo>
                <a:lnTo>
                  <a:pt x="665494" y="165100"/>
                </a:lnTo>
                <a:lnTo>
                  <a:pt x="626239" y="190500"/>
                </a:lnTo>
                <a:lnTo>
                  <a:pt x="587871" y="215900"/>
                </a:lnTo>
                <a:lnTo>
                  <a:pt x="550420" y="241300"/>
                </a:lnTo>
                <a:lnTo>
                  <a:pt x="513918" y="266700"/>
                </a:lnTo>
                <a:lnTo>
                  <a:pt x="478395" y="292100"/>
                </a:lnTo>
                <a:lnTo>
                  <a:pt x="443884" y="317500"/>
                </a:lnTo>
                <a:lnTo>
                  <a:pt x="410414" y="355600"/>
                </a:lnTo>
                <a:lnTo>
                  <a:pt x="378018" y="381000"/>
                </a:lnTo>
                <a:lnTo>
                  <a:pt x="346727" y="419100"/>
                </a:lnTo>
                <a:lnTo>
                  <a:pt x="316571" y="444500"/>
                </a:lnTo>
                <a:lnTo>
                  <a:pt x="287582" y="482600"/>
                </a:lnTo>
                <a:lnTo>
                  <a:pt x="259791" y="520700"/>
                </a:lnTo>
                <a:lnTo>
                  <a:pt x="233230" y="558800"/>
                </a:lnTo>
                <a:lnTo>
                  <a:pt x="207929" y="596900"/>
                </a:lnTo>
                <a:lnTo>
                  <a:pt x="183920" y="635000"/>
                </a:lnTo>
                <a:lnTo>
                  <a:pt x="161234" y="673100"/>
                </a:lnTo>
                <a:lnTo>
                  <a:pt x="139901" y="711200"/>
                </a:lnTo>
                <a:lnTo>
                  <a:pt x="119954" y="749300"/>
                </a:lnTo>
                <a:lnTo>
                  <a:pt x="101424" y="800100"/>
                </a:lnTo>
                <a:lnTo>
                  <a:pt x="84341" y="838200"/>
                </a:lnTo>
                <a:lnTo>
                  <a:pt x="68738" y="889000"/>
                </a:lnTo>
                <a:lnTo>
                  <a:pt x="54644" y="927100"/>
                </a:lnTo>
                <a:lnTo>
                  <a:pt x="42091" y="977900"/>
                </a:lnTo>
                <a:lnTo>
                  <a:pt x="31111" y="1016000"/>
                </a:lnTo>
                <a:lnTo>
                  <a:pt x="21735" y="1066800"/>
                </a:lnTo>
                <a:lnTo>
                  <a:pt x="13993" y="1117600"/>
                </a:lnTo>
                <a:lnTo>
                  <a:pt x="7918" y="1155700"/>
                </a:lnTo>
                <a:lnTo>
                  <a:pt x="3540" y="1206500"/>
                </a:lnTo>
                <a:lnTo>
                  <a:pt x="890" y="1257300"/>
                </a:lnTo>
                <a:lnTo>
                  <a:pt x="0" y="1308100"/>
                </a:lnTo>
                <a:lnTo>
                  <a:pt x="890" y="1358900"/>
                </a:lnTo>
                <a:lnTo>
                  <a:pt x="3540" y="1397000"/>
                </a:lnTo>
                <a:lnTo>
                  <a:pt x="7918" y="1447800"/>
                </a:lnTo>
                <a:lnTo>
                  <a:pt x="13993" y="1498600"/>
                </a:lnTo>
                <a:lnTo>
                  <a:pt x="21735" y="1549400"/>
                </a:lnTo>
                <a:lnTo>
                  <a:pt x="31111" y="1587500"/>
                </a:lnTo>
                <a:lnTo>
                  <a:pt x="42091" y="1638300"/>
                </a:lnTo>
                <a:lnTo>
                  <a:pt x="54644" y="1676400"/>
                </a:lnTo>
                <a:lnTo>
                  <a:pt x="68738" y="1727200"/>
                </a:lnTo>
                <a:lnTo>
                  <a:pt x="84341" y="1765300"/>
                </a:lnTo>
                <a:lnTo>
                  <a:pt x="101424" y="1816100"/>
                </a:lnTo>
                <a:lnTo>
                  <a:pt x="119954" y="1854200"/>
                </a:lnTo>
                <a:lnTo>
                  <a:pt x="139901" y="1892300"/>
                </a:lnTo>
                <a:lnTo>
                  <a:pt x="161234" y="1943100"/>
                </a:lnTo>
                <a:lnTo>
                  <a:pt x="183920" y="1981200"/>
                </a:lnTo>
                <a:lnTo>
                  <a:pt x="207929" y="2019300"/>
                </a:lnTo>
                <a:lnTo>
                  <a:pt x="233230" y="2057400"/>
                </a:lnTo>
                <a:lnTo>
                  <a:pt x="259791" y="2095500"/>
                </a:lnTo>
                <a:lnTo>
                  <a:pt x="287582" y="2120900"/>
                </a:lnTo>
                <a:lnTo>
                  <a:pt x="316571" y="2159000"/>
                </a:lnTo>
                <a:lnTo>
                  <a:pt x="346727" y="2197100"/>
                </a:lnTo>
                <a:lnTo>
                  <a:pt x="378018" y="2222500"/>
                </a:lnTo>
                <a:lnTo>
                  <a:pt x="410414" y="2260600"/>
                </a:lnTo>
                <a:lnTo>
                  <a:pt x="443884" y="2286000"/>
                </a:lnTo>
                <a:lnTo>
                  <a:pt x="478395" y="2324100"/>
                </a:lnTo>
                <a:lnTo>
                  <a:pt x="513918" y="2349500"/>
                </a:lnTo>
                <a:lnTo>
                  <a:pt x="550420" y="2374900"/>
                </a:lnTo>
                <a:lnTo>
                  <a:pt x="587871" y="2400300"/>
                </a:lnTo>
                <a:lnTo>
                  <a:pt x="626239" y="2425700"/>
                </a:lnTo>
                <a:lnTo>
                  <a:pt x="665494" y="2451100"/>
                </a:lnTo>
                <a:lnTo>
                  <a:pt x="705603" y="2463800"/>
                </a:lnTo>
                <a:lnTo>
                  <a:pt x="746536" y="2489200"/>
                </a:lnTo>
                <a:lnTo>
                  <a:pt x="788262" y="2501900"/>
                </a:lnTo>
                <a:lnTo>
                  <a:pt x="830750" y="2527300"/>
                </a:lnTo>
                <a:lnTo>
                  <a:pt x="873967" y="2540000"/>
                </a:lnTo>
                <a:lnTo>
                  <a:pt x="1053515" y="2590800"/>
                </a:lnTo>
                <a:lnTo>
                  <a:pt x="1527759" y="2590800"/>
                </a:lnTo>
                <a:lnTo>
                  <a:pt x="1707307" y="2540000"/>
                </a:lnTo>
                <a:lnTo>
                  <a:pt x="1750524" y="2527300"/>
                </a:lnTo>
                <a:lnTo>
                  <a:pt x="1793012" y="2501900"/>
                </a:lnTo>
                <a:lnTo>
                  <a:pt x="1834738" y="2489200"/>
                </a:lnTo>
                <a:lnTo>
                  <a:pt x="1875671" y="2463800"/>
                </a:lnTo>
                <a:lnTo>
                  <a:pt x="1915780" y="2451100"/>
                </a:lnTo>
                <a:lnTo>
                  <a:pt x="1955035" y="2425700"/>
                </a:lnTo>
                <a:lnTo>
                  <a:pt x="1993403" y="2400300"/>
                </a:lnTo>
                <a:lnTo>
                  <a:pt x="2030854" y="2374900"/>
                </a:lnTo>
                <a:lnTo>
                  <a:pt x="2067356" y="2349500"/>
                </a:lnTo>
                <a:lnTo>
                  <a:pt x="1196628" y="2349500"/>
                </a:lnTo>
                <a:lnTo>
                  <a:pt x="1150487" y="2336800"/>
                </a:lnTo>
                <a:lnTo>
                  <a:pt x="1104983" y="2336800"/>
                </a:lnTo>
                <a:lnTo>
                  <a:pt x="972747" y="2298700"/>
                </a:lnTo>
                <a:lnTo>
                  <a:pt x="888610" y="2273300"/>
                </a:lnTo>
                <a:lnTo>
                  <a:pt x="847883" y="2247900"/>
                </a:lnTo>
                <a:lnTo>
                  <a:pt x="808113" y="2235200"/>
                </a:lnTo>
                <a:lnTo>
                  <a:pt x="769343" y="2209800"/>
                </a:lnTo>
                <a:lnTo>
                  <a:pt x="731621" y="2184400"/>
                </a:lnTo>
                <a:lnTo>
                  <a:pt x="694991" y="2159000"/>
                </a:lnTo>
                <a:lnTo>
                  <a:pt x="659500" y="2133600"/>
                </a:lnTo>
                <a:lnTo>
                  <a:pt x="625192" y="2108200"/>
                </a:lnTo>
                <a:lnTo>
                  <a:pt x="592113" y="2070100"/>
                </a:lnTo>
                <a:lnTo>
                  <a:pt x="560309" y="2044700"/>
                </a:lnTo>
                <a:lnTo>
                  <a:pt x="529826" y="2019300"/>
                </a:lnTo>
                <a:lnTo>
                  <a:pt x="500708" y="1981200"/>
                </a:lnTo>
                <a:lnTo>
                  <a:pt x="473002" y="1943100"/>
                </a:lnTo>
                <a:lnTo>
                  <a:pt x="446754" y="1905000"/>
                </a:lnTo>
                <a:lnTo>
                  <a:pt x="422008" y="1866900"/>
                </a:lnTo>
                <a:lnTo>
                  <a:pt x="398810" y="1828800"/>
                </a:lnTo>
                <a:lnTo>
                  <a:pt x="377206" y="1790700"/>
                </a:lnTo>
                <a:lnTo>
                  <a:pt x="357242" y="1752600"/>
                </a:lnTo>
                <a:lnTo>
                  <a:pt x="338963" y="1714500"/>
                </a:lnTo>
                <a:lnTo>
                  <a:pt x="322414" y="1676400"/>
                </a:lnTo>
                <a:lnTo>
                  <a:pt x="307642" y="1625600"/>
                </a:lnTo>
                <a:lnTo>
                  <a:pt x="294691" y="1587500"/>
                </a:lnTo>
                <a:lnTo>
                  <a:pt x="283608" y="1536700"/>
                </a:lnTo>
                <a:lnTo>
                  <a:pt x="274437" y="1498600"/>
                </a:lnTo>
                <a:lnTo>
                  <a:pt x="267225" y="1447800"/>
                </a:lnTo>
                <a:lnTo>
                  <a:pt x="262018" y="1397000"/>
                </a:lnTo>
                <a:lnTo>
                  <a:pt x="258860" y="1358900"/>
                </a:lnTo>
                <a:lnTo>
                  <a:pt x="257797" y="1308100"/>
                </a:lnTo>
                <a:lnTo>
                  <a:pt x="258860" y="1257300"/>
                </a:lnTo>
                <a:lnTo>
                  <a:pt x="262018" y="1206500"/>
                </a:lnTo>
                <a:lnTo>
                  <a:pt x="267225" y="1168400"/>
                </a:lnTo>
                <a:lnTo>
                  <a:pt x="274437" y="1117600"/>
                </a:lnTo>
                <a:lnTo>
                  <a:pt x="283608" y="1066800"/>
                </a:lnTo>
                <a:lnTo>
                  <a:pt x="294691" y="1028700"/>
                </a:lnTo>
                <a:lnTo>
                  <a:pt x="307642" y="977900"/>
                </a:lnTo>
                <a:lnTo>
                  <a:pt x="322414" y="939800"/>
                </a:lnTo>
                <a:lnTo>
                  <a:pt x="338963" y="901700"/>
                </a:lnTo>
                <a:lnTo>
                  <a:pt x="357242" y="850900"/>
                </a:lnTo>
                <a:lnTo>
                  <a:pt x="377206" y="812800"/>
                </a:lnTo>
                <a:lnTo>
                  <a:pt x="398810" y="774700"/>
                </a:lnTo>
                <a:lnTo>
                  <a:pt x="422008" y="736600"/>
                </a:lnTo>
                <a:lnTo>
                  <a:pt x="446754" y="698500"/>
                </a:lnTo>
                <a:lnTo>
                  <a:pt x="473002" y="660400"/>
                </a:lnTo>
                <a:lnTo>
                  <a:pt x="500708" y="635000"/>
                </a:lnTo>
                <a:lnTo>
                  <a:pt x="529826" y="596900"/>
                </a:lnTo>
                <a:lnTo>
                  <a:pt x="560309" y="571500"/>
                </a:lnTo>
                <a:lnTo>
                  <a:pt x="592113" y="533400"/>
                </a:lnTo>
                <a:lnTo>
                  <a:pt x="625192" y="508000"/>
                </a:lnTo>
                <a:lnTo>
                  <a:pt x="659500" y="482600"/>
                </a:lnTo>
                <a:lnTo>
                  <a:pt x="694991" y="444500"/>
                </a:lnTo>
                <a:lnTo>
                  <a:pt x="731621" y="419100"/>
                </a:lnTo>
                <a:lnTo>
                  <a:pt x="769343" y="406400"/>
                </a:lnTo>
                <a:lnTo>
                  <a:pt x="808113" y="381000"/>
                </a:lnTo>
                <a:lnTo>
                  <a:pt x="847883" y="355600"/>
                </a:lnTo>
                <a:lnTo>
                  <a:pt x="930246" y="330200"/>
                </a:lnTo>
                <a:lnTo>
                  <a:pt x="972747" y="304800"/>
                </a:lnTo>
                <a:lnTo>
                  <a:pt x="1060161" y="279400"/>
                </a:lnTo>
                <a:lnTo>
                  <a:pt x="1104983" y="279400"/>
                </a:lnTo>
                <a:lnTo>
                  <a:pt x="1150487" y="266700"/>
                </a:lnTo>
                <a:lnTo>
                  <a:pt x="1196628" y="266700"/>
                </a:lnTo>
                <a:lnTo>
                  <a:pt x="1243360" y="254000"/>
                </a:lnTo>
                <a:lnTo>
                  <a:pt x="2049105" y="254000"/>
                </a:lnTo>
                <a:lnTo>
                  <a:pt x="2030854" y="241300"/>
                </a:lnTo>
                <a:lnTo>
                  <a:pt x="1993403" y="215900"/>
                </a:lnTo>
                <a:lnTo>
                  <a:pt x="1955035" y="190500"/>
                </a:lnTo>
                <a:lnTo>
                  <a:pt x="1915780" y="165100"/>
                </a:lnTo>
                <a:lnTo>
                  <a:pt x="1875671" y="139700"/>
                </a:lnTo>
                <a:lnTo>
                  <a:pt x="1834738" y="127000"/>
                </a:lnTo>
                <a:lnTo>
                  <a:pt x="1793012" y="101600"/>
                </a:lnTo>
                <a:lnTo>
                  <a:pt x="1707307" y="76200"/>
                </a:lnTo>
                <a:lnTo>
                  <a:pt x="1663390" y="50800"/>
                </a:lnTo>
                <a:lnTo>
                  <a:pt x="1618806" y="38100"/>
                </a:lnTo>
                <a:close/>
              </a:path>
              <a:path w="2581275" h="2603500">
                <a:moveTo>
                  <a:pt x="2049105" y="254000"/>
                </a:moveTo>
                <a:lnTo>
                  <a:pt x="1337914" y="254000"/>
                </a:lnTo>
                <a:lnTo>
                  <a:pt x="1384646" y="266700"/>
                </a:lnTo>
                <a:lnTo>
                  <a:pt x="1430787" y="266700"/>
                </a:lnTo>
                <a:lnTo>
                  <a:pt x="1476291" y="279400"/>
                </a:lnTo>
                <a:lnTo>
                  <a:pt x="1521113" y="279400"/>
                </a:lnTo>
                <a:lnTo>
                  <a:pt x="1608527" y="304800"/>
                </a:lnTo>
                <a:lnTo>
                  <a:pt x="1651028" y="330200"/>
                </a:lnTo>
                <a:lnTo>
                  <a:pt x="1733391" y="355600"/>
                </a:lnTo>
                <a:lnTo>
                  <a:pt x="1773161" y="381000"/>
                </a:lnTo>
                <a:lnTo>
                  <a:pt x="1811931" y="406400"/>
                </a:lnTo>
                <a:lnTo>
                  <a:pt x="1849653" y="419100"/>
                </a:lnTo>
                <a:lnTo>
                  <a:pt x="1886283" y="444500"/>
                </a:lnTo>
                <a:lnTo>
                  <a:pt x="1921774" y="482600"/>
                </a:lnTo>
                <a:lnTo>
                  <a:pt x="1956082" y="508000"/>
                </a:lnTo>
                <a:lnTo>
                  <a:pt x="1989161" y="533400"/>
                </a:lnTo>
                <a:lnTo>
                  <a:pt x="2020965" y="571500"/>
                </a:lnTo>
                <a:lnTo>
                  <a:pt x="2051448" y="596900"/>
                </a:lnTo>
                <a:lnTo>
                  <a:pt x="2080566" y="635000"/>
                </a:lnTo>
                <a:lnTo>
                  <a:pt x="2108272" y="660400"/>
                </a:lnTo>
                <a:lnTo>
                  <a:pt x="2134520" y="698500"/>
                </a:lnTo>
                <a:lnTo>
                  <a:pt x="2159266" y="736600"/>
                </a:lnTo>
                <a:lnTo>
                  <a:pt x="2182464" y="774700"/>
                </a:lnTo>
                <a:lnTo>
                  <a:pt x="2204068" y="812800"/>
                </a:lnTo>
                <a:lnTo>
                  <a:pt x="2224032" y="850900"/>
                </a:lnTo>
                <a:lnTo>
                  <a:pt x="2242311" y="901700"/>
                </a:lnTo>
                <a:lnTo>
                  <a:pt x="2258860" y="939800"/>
                </a:lnTo>
                <a:lnTo>
                  <a:pt x="2273632" y="977900"/>
                </a:lnTo>
                <a:lnTo>
                  <a:pt x="2286583" y="1028700"/>
                </a:lnTo>
                <a:lnTo>
                  <a:pt x="2297666" y="1066800"/>
                </a:lnTo>
                <a:lnTo>
                  <a:pt x="2306837" y="1117600"/>
                </a:lnTo>
                <a:lnTo>
                  <a:pt x="2314049" y="1168400"/>
                </a:lnTo>
                <a:lnTo>
                  <a:pt x="2319256" y="1206500"/>
                </a:lnTo>
                <a:lnTo>
                  <a:pt x="2322414" y="1257300"/>
                </a:lnTo>
                <a:lnTo>
                  <a:pt x="2323477" y="1308100"/>
                </a:lnTo>
                <a:lnTo>
                  <a:pt x="2322414" y="1358900"/>
                </a:lnTo>
                <a:lnTo>
                  <a:pt x="2319256" y="1397000"/>
                </a:lnTo>
                <a:lnTo>
                  <a:pt x="2314049" y="1447800"/>
                </a:lnTo>
                <a:lnTo>
                  <a:pt x="2306837" y="1498600"/>
                </a:lnTo>
                <a:lnTo>
                  <a:pt x="2297666" y="1536700"/>
                </a:lnTo>
                <a:lnTo>
                  <a:pt x="2286583" y="1587500"/>
                </a:lnTo>
                <a:lnTo>
                  <a:pt x="2273632" y="1625600"/>
                </a:lnTo>
                <a:lnTo>
                  <a:pt x="2258860" y="1676400"/>
                </a:lnTo>
                <a:lnTo>
                  <a:pt x="2242311" y="1714500"/>
                </a:lnTo>
                <a:lnTo>
                  <a:pt x="2224032" y="1752600"/>
                </a:lnTo>
                <a:lnTo>
                  <a:pt x="2204068" y="1790700"/>
                </a:lnTo>
                <a:lnTo>
                  <a:pt x="2182464" y="1828800"/>
                </a:lnTo>
                <a:lnTo>
                  <a:pt x="2159266" y="1866900"/>
                </a:lnTo>
                <a:lnTo>
                  <a:pt x="2134520" y="1905000"/>
                </a:lnTo>
                <a:lnTo>
                  <a:pt x="2108272" y="1943100"/>
                </a:lnTo>
                <a:lnTo>
                  <a:pt x="2080566" y="1981200"/>
                </a:lnTo>
                <a:lnTo>
                  <a:pt x="2051448" y="2019300"/>
                </a:lnTo>
                <a:lnTo>
                  <a:pt x="2020965" y="2044700"/>
                </a:lnTo>
                <a:lnTo>
                  <a:pt x="1989161" y="2070100"/>
                </a:lnTo>
                <a:lnTo>
                  <a:pt x="1956082" y="2108200"/>
                </a:lnTo>
                <a:lnTo>
                  <a:pt x="1921774" y="2133600"/>
                </a:lnTo>
                <a:lnTo>
                  <a:pt x="1886283" y="2159000"/>
                </a:lnTo>
                <a:lnTo>
                  <a:pt x="1849653" y="2184400"/>
                </a:lnTo>
                <a:lnTo>
                  <a:pt x="1811931" y="2209800"/>
                </a:lnTo>
                <a:lnTo>
                  <a:pt x="1773161" y="2235200"/>
                </a:lnTo>
                <a:lnTo>
                  <a:pt x="1733391" y="2247900"/>
                </a:lnTo>
                <a:lnTo>
                  <a:pt x="1692664" y="2273300"/>
                </a:lnTo>
                <a:lnTo>
                  <a:pt x="1608527" y="2298700"/>
                </a:lnTo>
                <a:lnTo>
                  <a:pt x="1476291" y="2336800"/>
                </a:lnTo>
                <a:lnTo>
                  <a:pt x="1430787" y="2336800"/>
                </a:lnTo>
                <a:lnTo>
                  <a:pt x="1384646" y="2349500"/>
                </a:lnTo>
                <a:lnTo>
                  <a:pt x="2067356" y="2349500"/>
                </a:lnTo>
                <a:lnTo>
                  <a:pt x="2102879" y="2324100"/>
                </a:lnTo>
                <a:lnTo>
                  <a:pt x="2137390" y="2286000"/>
                </a:lnTo>
                <a:lnTo>
                  <a:pt x="2170860" y="2260600"/>
                </a:lnTo>
                <a:lnTo>
                  <a:pt x="2203256" y="2222500"/>
                </a:lnTo>
                <a:lnTo>
                  <a:pt x="2234547" y="2197100"/>
                </a:lnTo>
                <a:lnTo>
                  <a:pt x="2264703" y="2159000"/>
                </a:lnTo>
                <a:lnTo>
                  <a:pt x="2293692" y="2120900"/>
                </a:lnTo>
                <a:lnTo>
                  <a:pt x="2321483" y="2095500"/>
                </a:lnTo>
                <a:lnTo>
                  <a:pt x="2348044" y="2057400"/>
                </a:lnTo>
                <a:lnTo>
                  <a:pt x="2373345" y="2019300"/>
                </a:lnTo>
                <a:lnTo>
                  <a:pt x="2397354" y="1981200"/>
                </a:lnTo>
                <a:lnTo>
                  <a:pt x="2420040" y="1943100"/>
                </a:lnTo>
                <a:lnTo>
                  <a:pt x="2441373" y="1892300"/>
                </a:lnTo>
                <a:lnTo>
                  <a:pt x="2461320" y="1854200"/>
                </a:lnTo>
                <a:lnTo>
                  <a:pt x="2479850" y="1816100"/>
                </a:lnTo>
                <a:lnTo>
                  <a:pt x="2496933" y="1765300"/>
                </a:lnTo>
                <a:lnTo>
                  <a:pt x="2512536" y="1727200"/>
                </a:lnTo>
                <a:lnTo>
                  <a:pt x="2526630" y="1676400"/>
                </a:lnTo>
                <a:lnTo>
                  <a:pt x="2539183" y="1638300"/>
                </a:lnTo>
                <a:lnTo>
                  <a:pt x="2550163" y="1587500"/>
                </a:lnTo>
                <a:lnTo>
                  <a:pt x="2559539" y="1549400"/>
                </a:lnTo>
                <a:lnTo>
                  <a:pt x="2567281" y="1498600"/>
                </a:lnTo>
                <a:lnTo>
                  <a:pt x="2573356" y="1447800"/>
                </a:lnTo>
                <a:lnTo>
                  <a:pt x="2577734" y="1397000"/>
                </a:lnTo>
                <a:lnTo>
                  <a:pt x="2580384" y="1358900"/>
                </a:lnTo>
                <a:lnTo>
                  <a:pt x="2581275" y="1308100"/>
                </a:lnTo>
                <a:lnTo>
                  <a:pt x="2580384" y="1257300"/>
                </a:lnTo>
                <a:lnTo>
                  <a:pt x="2577734" y="1206500"/>
                </a:lnTo>
                <a:lnTo>
                  <a:pt x="2573356" y="1155700"/>
                </a:lnTo>
                <a:lnTo>
                  <a:pt x="2567281" y="1117600"/>
                </a:lnTo>
                <a:lnTo>
                  <a:pt x="2559539" y="1066800"/>
                </a:lnTo>
                <a:lnTo>
                  <a:pt x="2550163" y="1016000"/>
                </a:lnTo>
                <a:lnTo>
                  <a:pt x="2539183" y="977900"/>
                </a:lnTo>
                <a:lnTo>
                  <a:pt x="2526630" y="927100"/>
                </a:lnTo>
                <a:lnTo>
                  <a:pt x="2512536" y="889000"/>
                </a:lnTo>
                <a:lnTo>
                  <a:pt x="2496933" y="838200"/>
                </a:lnTo>
                <a:lnTo>
                  <a:pt x="2479850" y="800100"/>
                </a:lnTo>
                <a:lnTo>
                  <a:pt x="2461320" y="749300"/>
                </a:lnTo>
                <a:lnTo>
                  <a:pt x="2441373" y="711200"/>
                </a:lnTo>
                <a:lnTo>
                  <a:pt x="2420040" y="673100"/>
                </a:lnTo>
                <a:lnTo>
                  <a:pt x="2397354" y="635000"/>
                </a:lnTo>
                <a:lnTo>
                  <a:pt x="2373345" y="596900"/>
                </a:lnTo>
                <a:lnTo>
                  <a:pt x="2348044" y="558800"/>
                </a:lnTo>
                <a:lnTo>
                  <a:pt x="2321483" y="520700"/>
                </a:lnTo>
                <a:lnTo>
                  <a:pt x="2293692" y="482600"/>
                </a:lnTo>
                <a:lnTo>
                  <a:pt x="2264703" y="444500"/>
                </a:lnTo>
                <a:lnTo>
                  <a:pt x="2234547" y="419100"/>
                </a:lnTo>
                <a:lnTo>
                  <a:pt x="2203256" y="381000"/>
                </a:lnTo>
                <a:lnTo>
                  <a:pt x="2170860" y="355600"/>
                </a:lnTo>
                <a:lnTo>
                  <a:pt x="2137390" y="317500"/>
                </a:lnTo>
                <a:lnTo>
                  <a:pt x="2102879" y="292100"/>
                </a:lnTo>
                <a:lnTo>
                  <a:pt x="2067356" y="266700"/>
                </a:lnTo>
                <a:lnTo>
                  <a:pt x="2049105" y="254000"/>
                </a:lnTo>
                <a:close/>
              </a:path>
              <a:path w="2581275" h="2603500">
                <a:moveTo>
                  <a:pt x="1481358" y="12700"/>
                </a:moveTo>
                <a:lnTo>
                  <a:pt x="1099916" y="12700"/>
                </a:lnTo>
                <a:lnTo>
                  <a:pt x="1007689" y="38100"/>
                </a:lnTo>
                <a:lnTo>
                  <a:pt x="1573585" y="38100"/>
                </a:lnTo>
                <a:lnTo>
                  <a:pt x="1481358" y="12700"/>
                </a:lnTo>
                <a:close/>
              </a:path>
              <a:path w="2581275" h="2603500">
                <a:moveTo>
                  <a:pt x="1386959" y="0"/>
                </a:moveTo>
                <a:lnTo>
                  <a:pt x="1194315" y="0"/>
                </a:lnTo>
                <a:lnTo>
                  <a:pt x="1146860" y="12700"/>
                </a:lnTo>
                <a:lnTo>
                  <a:pt x="1434414" y="12700"/>
                </a:lnTo>
                <a:lnTo>
                  <a:pt x="138695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78388" y="2392337"/>
            <a:ext cx="2606591" cy="26288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758883" y="3196112"/>
            <a:ext cx="1647189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spc="-5" b="1" i="1">
                <a:latin typeface="微软雅黑"/>
                <a:cs typeface="微软雅黑"/>
              </a:rPr>
              <a:t>五难</a:t>
            </a:r>
            <a:endParaRPr sz="1600">
              <a:latin typeface="微软雅黑"/>
              <a:cs typeface="微软雅黑"/>
            </a:endParaRPr>
          </a:p>
          <a:p>
            <a:pPr algn="ctr" marL="12700" marR="5080">
              <a:lnSpc>
                <a:spcPct val="100000"/>
              </a:lnSpc>
            </a:pPr>
            <a:r>
              <a:rPr dirty="0" sz="1600" spc="-5" b="1" i="1">
                <a:latin typeface="微软雅黑"/>
                <a:cs typeface="微软雅黑"/>
              </a:rPr>
              <a:t>难适应、难理解、 </a:t>
            </a:r>
            <a:r>
              <a:rPr dirty="0" sz="1600" spc="-5" b="1" i="1">
                <a:latin typeface="微软雅黑"/>
                <a:cs typeface="微软雅黑"/>
              </a:rPr>
              <a:t>难执行、难被认 可、难获成就感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24556" y="824483"/>
            <a:ext cx="2685287" cy="27050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94888" y="1584960"/>
            <a:ext cx="1944623" cy="12390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976888" y="851044"/>
            <a:ext cx="2581275" cy="2603500"/>
          </a:xfrm>
          <a:custGeom>
            <a:avLst/>
            <a:gdLst/>
            <a:ahLst/>
            <a:cxnLst/>
            <a:rect l="l" t="t" r="r" b="b"/>
            <a:pathLst>
              <a:path w="2581275" h="2603500">
                <a:moveTo>
                  <a:pt x="1481358" y="2590800"/>
                </a:moveTo>
                <a:lnTo>
                  <a:pt x="1099916" y="2590800"/>
                </a:lnTo>
                <a:lnTo>
                  <a:pt x="1146860" y="2603500"/>
                </a:lnTo>
                <a:lnTo>
                  <a:pt x="1434414" y="2603500"/>
                </a:lnTo>
                <a:lnTo>
                  <a:pt x="1481358" y="2590800"/>
                </a:lnTo>
                <a:close/>
              </a:path>
              <a:path w="2581275" h="2603500">
                <a:moveTo>
                  <a:pt x="1618806" y="38099"/>
                </a:moveTo>
                <a:lnTo>
                  <a:pt x="962468" y="38099"/>
                </a:lnTo>
                <a:lnTo>
                  <a:pt x="917884" y="50799"/>
                </a:lnTo>
                <a:lnTo>
                  <a:pt x="873967" y="76199"/>
                </a:lnTo>
                <a:lnTo>
                  <a:pt x="788262" y="101599"/>
                </a:lnTo>
                <a:lnTo>
                  <a:pt x="746536" y="126999"/>
                </a:lnTo>
                <a:lnTo>
                  <a:pt x="705603" y="139699"/>
                </a:lnTo>
                <a:lnTo>
                  <a:pt x="665494" y="165099"/>
                </a:lnTo>
                <a:lnTo>
                  <a:pt x="626239" y="190499"/>
                </a:lnTo>
                <a:lnTo>
                  <a:pt x="587871" y="215899"/>
                </a:lnTo>
                <a:lnTo>
                  <a:pt x="550420" y="241299"/>
                </a:lnTo>
                <a:lnTo>
                  <a:pt x="513918" y="266699"/>
                </a:lnTo>
                <a:lnTo>
                  <a:pt x="478395" y="292099"/>
                </a:lnTo>
                <a:lnTo>
                  <a:pt x="443884" y="317499"/>
                </a:lnTo>
                <a:lnTo>
                  <a:pt x="410414" y="355599"/>
                </a:lnTo>
                <a:lnTo>
                  <a:pt x="378018" y="380999"/>
                </a:lnTo>
                <a:lnTo>
                  <a:pt x="346727" y="419099"/>
                </a:lnTo>
                <a:lnTo>
                  <a:pt x="316571" y="444499"/>
                </a:lnTo>
                <a:lnTo>
                  <a:pt x="287582" y="482599"/>
                </a:lnTo>
                <a:lnTo>
                  <a:pt x="259791" y="520699"/>
                </a:lnTo>
                <a:lnTo>
                  <a:pt x="233230" y="558799"/>
                </a:lnTo>
                <a:lnTo>
                  <a:pt x="207929" y="596899"/>
                </a:lnTo>
                <a:lnTo>
                  <a:pt x="183920" y="634999"/>
                </a:lnTo>
                <a:lnTo>
                  <a:pt x="161234" y="673099"/>
                </a:lnTo>
                <a:lnTo>
                  <a:pt x="139901" y="711199"/>
                </a:lnTo>
                <a:lnTo>
                  <a:pt x="119954" y="749299"/>
                </a:lnTo>
                <a:lnTo>
                  <a:pt x="101424" y="800099"/>
                </a:lnTo>
                <a:lnTo>
                  <a:pt x="84341" y="838199"/>
                </a:lnTo>
                <a:lnTo>
                  <a:pt x="68738" y="888999"/>
                </a:lnTo>
                <a:lnTo>
                  <a:pt x="54644" y="927099"/>
                </a:lnTo>
                <a:lnTo>
                  <a:pt x="42091" y="977899"/>
                </a:lnTo>
                <a:lnTo>
                  <a:pt x="31111" y="1015999"/>
                </a:lnTo>
                <a:lnTo>
                  <a:pt x="21735" y="1066799"/>
                </a:lnTo>
                <a:lnTo>
                  <a:pt x="13993" y="1117599"/>
                </a:lnTo>
                <a:lnTo>
                  <a:pt x="7918" y="1155699"/>
                </a:lnTo>
                <a:lnTo>
                  <a:pt x="3540" y="1206499"/>
                </a:lnTo>
                <a:lnTo>
                  <a:pt x="890" y="1257299"/>
                </a:lnTo>
                <a:lnTo>
                  <a:pt x="0" y="1308099"/>
                </a:lnTo>
                <a:lnTo>
                  <a:pt x="890" y="1358899"/>
                </a:lnTo>
                <a:lnTo>
                  <a:pt x="3540" y="1396999"/>
                </a:lnTo>
                <a:lnTo>
                  <a:pt x="7918" y="1447799"/>
                </a:lnTo>
                <a:lnTo>
                  <a:pt x="13993" y="1498599"/>
                </a:lnTo>
                <a:lnTo>
                  <a:pt x="21735" y="1549399"/>
                </a:lnTo>
                <a:lnTo>
                  <a:pt x="31111" y="1587499"/>
                </a:lnTo>
                <a:lnTo>
                  <a:pt x="42091" y="1638300"/>
                </a:lnTo>
                <a:lnTo>
                  <a:pt x="54644" y="1676400"/>
                </a:lnTo>
                <a:lnTo>
                  <a:pt x="68738" y="1727200"/>
                </a:lnTo>
                <a:lnTo>
                  <a:pt x="84341" y="1765300"/>
                </a:lnTo>
                <a:lnTo>
                  <a:pt x="101424" y="1816100"/>
                </a:lnTo>
                <a:lnTo>
                  <a:pt x="119954" y="1854200"/>
                </a:lnTo>
                <a:lnTo>
                  <a:pt x="139901" y="1892300"/>
                </a:lnTo>
                <a:lnTo>
                  <a:pt x="161234" y="1943100"/>
                </a:lnTo>
                <a:lnTo>
                  <a:pt x="183920" y="1981200"/>
                </a:lnTo>
                <a:lnTo>
                  <a:pt x="207929" y="2019300"/>
                </a:lnTo>
                <a:lnTo>
                  <a:pt x="233230" y="2057400"/>
                </a:lnTo>
                <a:lnTo>
                  <a:pt x="259791" y="2095500"/>
                </a:lnTo>
                <a:lnTo>
                  <a:pt x="287582" y="2120900"/>
                </a:lnTo>
                <a:lnTo>
                  <a:pt x="316571" y="2159000"/>
                </a:lnTo>
                <a:lnTo>
                  <a:pt x="346727" y="2197100"/>
                </a:lnTo>
                <a:lnTo>
                  <a:pt x="378018" y="2222500"/>
                </a:lnTo>
                <a:lnTo>
                  <a:pt x="410414" y="2260600"/>
                </a:lnTo>
                <a:lnTo>
                  <a:pt x="443884" y="2286000"/>
                </a:lnTo>
                <a:lnTo>
                  <a:pt x="478395" y="2324100"/>
                </a:lnTo>
                <a:lnTo>
                  <a:pt x="513918" y="2349500"/>
                </a:lnTo>
                <a:lnTo>
                  <a:pt x="550420" y="2374900"/>
                </a:lnTo>
                <a:lnTo>
                  <a:pt x="587871" y="2400300"/>
                </a:lnTo>
                <a:lnTo>
                  <a:pt x="626239" y="2425700"/>
                </a:lnTo>
                <a:lnTo>
                  <a:pt x="665494" y="2451100"/>
                </a:lnTo>
                <a:lnTo>
                  <a:pt x="705603" y="2463800"/>
                </a:lnTo>
                <a:lnTo>
                  <a:pt x="746536" y="2489200"/>
                </a:lnTo>
                <a:lnTo>
                  <a:pt x="788262" y="2501900"/>
                </a:lnTo>
                <a:lnTo>
                  <a:pt x="830750" y="2527300"/>
                </a:lnTo>
                <a:lnTo>
                  <a:pt x="873967" y="2540000"/>
                </a:lnTo>
                <a:lnTo>
                  <a:pt x="1053515" y="2590800"/>
                </a:lnTo>
                <a:lnTo>
                  <a:pt x="1527759" y="2590800"/>
                </a:lnTo>
                <a:lnTo>
                  <a:pt x="1707307" y="2540000"/>
                </a:lnTo>
                <a:lnTo>
                  <a:pt x="1750524" y="2527300"/>
                </a:lnTo>
                <a:lnTo>
                  <a:pt x="1793012" y="2501900"/>
                </a:lnTo>
                <a:lnTo>
                  <a:pt x="1834738" y="2489200"/>
                </a:lnTo>
                <a:lnTo>
                  <a:pt x="1875671" y="2463800"/>
                </a:lnTo>
                <a:lnTo>
                  <a:pt x="1915780" y="2451100"/>
                </a:lnTo>
                <a:lnTo>
                  <a:pt x="1955035" y="2425700"/>
                </a:lnTo>
                <a:lnTo>
                  <a:pt x="1993403" y="2400300"/>
                </a:lnTo>
                <a:lnTo>
                  <a:pt x="2030854" y="2374900"/>
                </a:lnTo>
                <a:lnTo>
                  <a:pt x="2049105" y="2362200"/>
                </a:lnTo>
                <a:lnTo>
                  <a:pt x="1148434" y="2362200"/>
                </a:lnTo>
                <a:lnTo>
                  <a:pt x="968090" y="2311400"/>
                </a:lnTo>
                <a:lnTo>
                  <a:pt x="882719" y="2286000"/>
                </a:lnTo>
                <a:lnTo>
                  <a:pt x="841396" y="2260600"/>
                </a:lnTo>
                <a:lnTo>
                  <a:pt x="801042" y="2247900"/>
                </a:lnTo>
                <a:lnTo>
                  <a:pt x="761705" y="2222500"/>
                </a:lnTo>
                <a:lnTo>
                  <a:pt x="723429" y="2197100"/>
                </a:lnTo>
                <a:lnTo>
                  <a:pt x="686263" y="2171700"/>
                </a:lnTo>
                <a:lnTo>
                  <a:pt x="650251" y="2146300"/>
                </a:lnTo>
                <a:lnTo>
                  <a:pt x="615440" y="2120900"/>
                </a:lnTo>
                <a:lnTo>
                  <a:pt x="581876" y="2082800"/>
                </a:lnTo>
                <a:lnTo>
                  <a:pt x="549606" y="2057400"/>
                </a:lnTo>
                <a:lnTo>
                  <a:pt x="518676" y="2019300"/>
                </a:lnTo>
                <a:lnTo>
                  <a:pt x="489132" y="1993900"/>
                </a:lnTo>
                <a:lnTo>
                  <a:pt x="461020" y="1955800"/>
                </a:lnTo>
                <a:lnTo>
                  <a:pt x="434386" y="1917700"/>
                </a:lnTo>
                <a:lnTo>
                  <a:pt x="409277" y="1879600"/>
                </a:lnTo>
                <a:lnTo>
                  <a:pt x="385739" y="1841500"/>
                </a:lnTo>
                <a:lnTo>
                  <a:pt x="363819" y="1803400"/>
                </a:lnTo>
                <a:lnTo>
                  <a:pt x="343562" y="1765300"/>
                </a:lnTo>
                <a:lnTo>
                  <a:pt x="325015" y="1714500"/>
                </a:lnTo>
                <a:lnTo>
                  <a:pt x="308223" y="1676400"/>
                </a:lnTo>
                <a:lnTo>
                  <a:pt x="293234" y="1638300"/>
                </a:lnTo>
                <a:lnTo>
                  <a:pt x="280094" y="1587499"/>
                </a:lnTo>
                <a:lnTo>
                  <a:pt x="268848" y="1536699"/>
                </a:lnTo>
                <a:lnTo>
                  <a:pt x="259543" y="1498599"/>
                </a:lnTo>
                <a:lnTo>
                  <a:pt x="252225" y="1447799"/>
                </a:lnTo>
                <a:lnTo>
                  <a:pt x="246941" y="1396999"/>
                </a:lnTo>
                <a:lnTo>
                  <a:pt x="243737" y="1358899"/>
                </a:lnTo>
                <a:lnTo>
                  <a:pt x="242658" y="1308099"/>
                </a:lnTo>
                <a:lnTo>
                  <a:pt x="243737" y="1257299"/>
                </a:lnTo>
                <a:lnTo>
                  <a:pt x="246941" y="1206499"/>
                </a:lnTo>
                <a:lnTo>
                  <a:pt x="252225" y="1155699"/>
                </a:lnTo>
                <a:lnTo>
                  <a:pt x="259543" y="1117599"/>
                </a:lnTo>
                <a:lnTo>
                  <a:pt x="268848" y="1066799"/>
                </a:lnTo>
                <a:lnTo>
                  <a:pt x="280094" y="1028699"/>
                </a:lnTo>
                <a:lnTo>
                  <a:pt x="293234" y="977899"/>
                </a:lnTo>
                <a:lnTo>
                  <a:pt x="308223" y="939799"/>
                </a:lnTo>
                <a:lnTo>
                  <a:pt x="325015" y="888999"/>
                </a:lnTo>
                <a:lnTo>
                  <a:pt x="343562" y="850899"/>
                </a:lnTo>
                <a:lnTo>
                  <a:pt x="363819" y="812799"/>
                </a:lnTo>
                <a:lnTo>
                  <a:pt x="385739" y="774699"/>
                </a:lnTo>
                <a:lnTo>
                  <a:pt x="409277" y="736599"/>
                </a:lnTo>
                <a:lnTo>
                  <a:pt x="434386" y="698499"/>
                </a:lnTo>
                <a:lnTo>
                  <a:pt x="461020" y="660399"/>
                </a:lnTo>
                <a:lnTo>
                  <a:pt x="489132" y="622299"/>
                </a:lnTo>
                <a:lnTo>
                  <a:pt x="518676" y="584199"/>
                </a:lnTo>
                <a:lnTo>
                  <a:pt x="549606" y="558799"/>
                </a:lnTo>
                <a:lnTo>
                  <a:pt x="581876" y="520699"/>
                </a:lnTo>
                <a:lnTo>
                  <a:pt x="615440" y="495299"/>
                </a:lnTo>
                <a:lnTo>
                  <a:pt x="650251" y="469899"/>
                </a:lnTo>
                <a:lnTo>
                  <a:pt x="686263" y="431799"/>
                </a:lnTo>
                <a:lnTo>
                  <a:pt x="723429" y="406399"/>
                </a:lnTo>
                <a:lnTo>
                  <a:pt x="761705" y="393699"/>
                </a:lnTo>
                <a:lnTo>
                  <a:pt x="801042" y="368299"/>
                </a:lnTo>
                <a:lnTo>
                  <a:pt x="841396" y="342899"/>
                </a:lnTo>
                <a:lnTo>
                  <a:pt x="882719" y="330199"/>
                </a:lnTo>
                <a:lnTo>
                  <a:pt x="924966" y="304799"/>
                </a:lnTo>
                <a:lnTo>
                  <a:pt x="1056785" y="266699"/>
                </a:lnTo>
                <a:lnTo>
                  <a:pt x="1102263" y="266699"/>
                </a:lnTo>
                <a:lnTo>
                  <a:pt x="1148434" y="253999"/>
                </a:lnTo>
                <a:lnTo>
                  <a:pt x="1195250" y="253999"/>
                </a:lnTo>
                <a:lnTo>
                  <a:pt x="1242667" y="241299"/>
                </a:lnTo>
                <a:lnTo>
                  <a:pt x="2030854" y="241299"/>
                </a:lnTo>
                <a:lnTo>
                  <a:pt x="1993403" y="215899"/>
                </a:lnTo>
                <a:lnTo>
                  <a:pt x="1955035" y="190499"/>
                </a:lnTo>
                <a:lnTo>
                  <a:pt x="1915780" y="165099"/>
                </a:lnTo>
                <a:lnTo>
                  <a:pt x="1875671" y="139699"/>
                </a:lnTo>
                <a:lnTo>
                  <a:pt x="1834738" y="126999"/>
                </a:lnTo>
                <a:lnTo>
                  <a:pt x="1793012" y="101599"/>
                </a:lnTo>
                <a:lnTo>
                  <a:pt x="1707307" y="76199"/>
                </a:lnTo>
                <a:lnTo>
                  <a:pt x="1663390" y="50799"/>
                </a:lnTo>
                <a:lnTo>
                  <a:pt x="1618806" y="38099"/>
                </a:lnTo>
                <a:close/>
              </a:path>
              <a:path w="2581275" h="2603500">
                <a:moveTo>
                  <a:pt x="2030854" y="241299"/>
                </a:moveTo>
                <a:lnTo>
                  <a:pt x="1338607" y="241299"/>
                </a:lnTo>
                <a:lnTo>
                  <a:pt x="1386023" y="253999"/>
                </a:lnTo>
                <a:lnTo>
                  <a:pt x="1432840" y="253999"/>
                </a:lnTo>
                <a:lnTo>
                  <a:pt x="1479011" y="266699"/>
                </a:lnTo>
                <a:lnTo>
                  <a:pt x="1524489" y="266699"/>
                </a:lnTo>
                <a:lnTo>
                  <a:pt x="1656307" y="304799"/>
                </a:lnTo>
                <a:lnTo>
                  <a:pt x="1698553" y="330199"/>
                </a:lnTo>
                <a:lnTo>
                  <a:pt x="1739876" y="342899"/>
                </a:lnTo>
                <a:lnTo>
                  <a:pt x="1780229" y="368299"/>
                </a:lnTo>
                <a:lnTo>
                  <a:pt x="1819566" y="393699"/>
                </a:lnTo>
                <a:lnTo>
                  <a:pt x="1857841" y="406399"/>
                </a:lnTo>
                <a:lnTo>
                  <a:pt x="1895007" y="431799"/>
                </a:lnTo>
                <a:lnTo>
                  <a:pt x="1931018" y="469899"/>
                </a:lnTo>
                <a:lnTo>
                  <a:pt x="1965829" y="495299"/>
                </a:lnTo>
                <a:lnTo>
                  <a:pt x="1999392" y="520699"/>
                </a:lnTo>
                <a:lnTo>
                  <a:pt x="2031661" y="558799"/>
                </a:lnTo>
                <a:lnTo>
                  <a:pt x="2062591" y="584199"/>
                </a:lnTo>
                <a:lnTo>
                  <a:pt x="2092135" y="622299"/>
                </a:lnTo>
                <a:lnTo>
                  <a:pt x="2120247" y="660399"/>
                </a:lnTo>
                <a:lnTo>
                  <a:pt x="2146880" y="698499"/>
                </a:lnTo>
                <a:lnTo>
                  <a:pt x="2171988" y="736599"/>
                </a:lnTo>
                <a:lnTo>
                  <a:pt x="2195525" y="774699"/>
                </a:lnTo>
                <a:lnTo>
                  <a:pt x="2217445" y="812799"/>
                </a:lnTo>
                <a:lnTo>
                  <a:pt x="2237702" y="850899"/>
                </a:lnTo>
                <a:lnTo>
                  <a:pt x="2256249" y="888999"/>
                </a:lnTo>
                <a:lnTo>
                  <a:pt x="2273040" y="939799"/>
                </a:lnTo>
                <a:lnTo>
                  <a:pt x="2288028" y="977899"/>
                </a:lnTo>
                <a:lnTo>
                  <a:pt x="2301169" y="1028699"/>
                </a:lnTo>
                <a:lnTo>
                  <a:pt x="2312414" y="1066799"/>
                </a:lnTo>
                <a:lnTo>
                  <a:pt x="2321719" y="1117599"/>
                </a:lnTo>
                <a:lnTo>
                  <a:pt x="2329036" y="1155699"/>
                </a:lnTo>
                <a:lnTo>
                  <a:pt x="2334320" y="1206499"/>
                </a:lnTo>
                <a:lnTo>
                  <a:pt x="2337525" y="1257299"/>
                </a:lnTo>
                <a:lnTo>
                  <a:pt x="2338603" y="1308099"/>
                </a:lnTo>
                <a:lnTo>
                  <a:pt x="2337525" y="1358899"/>
                </a:lnTo>
                <a:lnTo>
                  <a:pt x="2334320" y="1396999"/>
                </a:lnTo>
                <a:lnTo>
                  <a:pt x="2329036" y="1447799"/>
                </a:lnTo>
                <a:lnTo>
                  <a:pt x="2321719" y="1498599"/>
                </a:lnTo>
                <a:lnTo>
                  <a:pt x="2312414" y="1536699"/>
                </a:lnTo>
                <a:lnTo>
                  <a:pt x="2301169" y="1587499"/>
                </a:lnTo>
                <a:lnTo>
                  <a:pt x="2288028" y="1638300"/>
                </a:lnTo>
                <a:lnTo>
                  <a:pt x="2273040" y="1676400"/>
                </a:lnTo>
                <a:lnTo>
                  <a:pt x="2256249" y="1714500"/>
                </a:lnTo>
                <a:lnTo>
                  <a:pt x="2237702" y="1765300"/>
                </a:lnTo>
                <a:lnTo>
                  <a:pt x="2217445" y="1803400"/>
                </a:lnTo>
                <a:lnTo>
                  <a:pt x="2195525" y="1841500"/>
                </a:lnTo>
                <a:lnTo>
                  <a:pt x="2171988" y="1879600"/>
                </a:lnTo>
                <a:lnTo>
                  <a:pt x="2146880" y="1917700"/>
                </a:lnTo>
                <a:lnTo>
                  <a:pt x="2120247" y="1955800"/>
                </a:lnTo>
                <a:lnTo>
                  <a:pt x="2092135" y="1993900"/>
                </a:lnTo>
                <a:lnTo>
                  <a:pt x="2062591" y="2019300"/>
                </a:lnTo>
                <a:lnTo>
                  <a:pt x="2031661" y="2057400"/>
                </a:lnTo>
                <a:lnTo>
                  <a:pt x="1999392" y="2082800"/>
                </a:lnTo>
                <a:lnTo>
                  <a:pt x="1965829" y="2120900"/>
                </a:lnTo>
                <a:lnTo>
                  <a:pt x="1931018" y="2146300"/>
                </a:lnTo>
                <a:lnTo>
                  <a:pt x="1895007" y="2171700"/>
                </a:lnTo>
                <a:lnTo>
                  <a:pt x="1857841" y="2197100"/>
                </a:lnTo>
                <a:lnTo>
                  <a:pt x="1819566" y="2222500"/>
                </a:lnTo>
                <a:lnTo>
                  <a:pt x="1780229" y="2247900"/>
                </a:lnTo>
                <a:lnTo>
                  <a:pt x="1739876" y="2260600"/>
                </a:lnTo>
                <a:lnTo>
                  <a:pt x="1698553" y="2286000"/>
                </a:lnTo>
                <a:lnTo>
                  <a:pt x="1613183" y="2311400"/>
                </a:lnTo>
                <a:lnTo>
                  <a:pt x="1432840" y="2362200"/>
                </a:lnTo>
                <a:lnTo>
                  <a:pt x="2049105" y="2362200"/>
                </a:lnTo>
                <a:lnTo>
                  <a:pt x="2067356" y="2349500"/>
                </a:lnTo>
                <a:lnTo>
                  <a:pt x="2102879" y="2324100"/>
                </a:lnTo>
                <a:lnTo>
                  <a:pt x="2137390" y="2286000"/>
                </a:lnTo>
                <a:lnTo>
                  <a:pt x="2170860" y="2260600"/>
                </a:lnTo>
                <a:lnTo>
                  <a:pt x="2203256" y="2222500"/>
                </a:lnTo>
                <a:lnTo>
                  <a:pt x="2234547" y="2197100"/>
                </a:lnTo>
                <a:lnTo>
                  <a:pt x="2264703" y="2159000"/>
                </a:lnTo>
                <a:lnTo>
                  <a:pt x="2293692" y="2120900"/>
                </a:lnTo>
                <a:lnTo>
                  <a:pt x="2321483" y="2095500"/>
                </a:lnTo>
                <a:lnTo>
                  <a:pt x="2348044" y="2057400"/>
                </a:lnTo>
                <a:lnTo>
                  <a:pt x="2373345" y="2019300"/>
                </a:lnTo>
                <a:lnTo>
                  <a:pt x="2397354" y="1981200"/>
                </a:lnTo>
                <a:lnTo>
                  <a:pt x="2420040" y="1943100"/>
                </a:lnTo>
                <a:lnTo>
                  <a:pt x="2441373" y="1892300"/>
                </a:lnTo>
                <a:lnTo>
                  <a:pt x="2461320" y="1854200"/>
                </a:lnTo>
                <a:lnTo>
                  <a:pt x="2479850" y="1816100"/>
                </a:lnTo>
                <a:lnTo>
                  <a:pt x="2496933" y="1765300"/>
                </a:lnTo>
                <a:lnTo>
                  <a:pt x="2512536" y="1727200"/>
                </a:lnTo>
                <a:lnTo>
                  <a:pt x="2526630" y="1676400"/>
                </a:lnTo>
                <a:lnTo>
                  <a:pt x="2539183" y="1638300"/>
                </a:lnTo>
                <a:lnTo>
                  <a:pt x="2550163" y="1587499"/>
                </a:lnTo>
                <a:lnTo>
                  <a:pt x="2559539" y="1549399"/>
                </a:lnTo>
                <a:lnTo>
                  <a:pt x="2567281" y="1498599"/>
                </a:lnTo>
                <a:lnTo>
                  <a:pt x="2573356" y="1447799"/>
                </a:lnTo>
                <a:lnTo>
                  <a:pt x="2577734" y="1396999"/>
                </a:lnTo>
                <a:lnTo>
                  <a:pt x="2580384" y="1358899"/>
                </a:lnTo>
                <a:lnTo>
                  <a:pt x="2581275" y="1308099"/>
                </a:lnTo>
                <a:lnTo>
                  <a:pt x="2580384" y="1257299"/>
                </a:lnTo>
                <a:lnTo>
                  <a:pt x="2577734" y="1206499"/>
                </a:lnTo>
                <a:lnTo>
                  <a:pt x="2573356" y="1155699"/>
                </a:lnTo>
                <a:lnTo>
                  <a:pt x="2567281" y="1117599"/>
                </a:lnTo>
                <a:lnTo>
                  <a:pt x="2559539" y="1066799"/>
                </a:lnTo>
                <a:lnTo>
                  <a:pt x="2550163" y="1015999"/>
                </a:lnTo>
                <a:lnTo>
                  <a:pt x="2539183" y="977899"/>
                </a:lnTo>
                <a:lnTo>
                  <a:pt x="2526630" y="927099"/>
                </a:lnTo>
                <a:lnTo>
                  <a:pt x="2512536" y="888999"/>
                </a:lnTo>
                <a:lnTo>
                  <a:pt x="2496933" y="838199"/>
                </a:lnTo>
                <a:lnTo>
                  <a:pt x="2479850" y="800099"/>
                </a:lnTo>
                <a:lnTo>
                  <a:pt x="2461320" y="749299"/>
                </a:lnTo>
                <a:lnTo>
                  <a:pt x="2441373" y="711199"/>
                </a:lnTo>
                <a:lnTo>
                  <a:pt x="2420040" y="673099"/>
                </a:lnTo>
                <a:lnTo>
                  <a:pt x="2397354" y="634999"/>
                </a:lnTo>
                <a:lnTo>
                  <a:pt x="2373345" y="596899"/>
                </a:lnTo>
                <a:lnTo>
                  <a:pt x="2348044" y="558799"/>
                </a:lnTo>
                <a:lnTo>
                  <a:pt x="2321483" y="520699"/>
                </a:lnTo>
                <a:lnTo>
                  <a:pt x="2293692" y="482599"/>
                </a:lnTo>
                <a:lnTo>
                  <a:pt x="2264703" y="444499"/>
                </a:lnTo>
                <a:lnTo>
                  <a:pt x="2234547" y="419099"/>
                </a:lnTo>
                <a:lnTo>
                  <a:pt x="2203256" y="380999"/>
                </a:lnTo>
                <a:lnTo>
                  <a:pt x="2170860" y="355599"/>
                </a:lnTo>
                <a:lnTo>
                  <a:pt x="2137390" y="317499"/>
                </a:lnTo>
                <a:lnTo>
                  <a:pt x="2102879" y="292099"/>
                </a:lnTo>
                <a:lnTo>
                  <a:pt x="2067356" y="266699"/>
                </a:lnTo>
                <a:lnTo>
                  <a:pt x="2030854" y="241299"/>
                </a:lnTo>
                <a:close/>
              </a:path>
              <a:path w="2581275" h="2603500">
                <a:moveTo>
                  <a:pt x="1481358" y="12699"/>
                </a:moveTo>
                <a:lnTo>
                  <a:pt x="1099916" y="12699"/>
                </a:lnTo>
                <a:lnTo>
                  <a:pt x="1007689" y="38099"/>
                </a:lnTo>
                <a:lnTo>
                  <a:pt x="1573585" y="38099"/>
                </a:lnTo>
                <a:lnTo>
                  <a:pt x="1481358" y="12699"/>
                </a:lnTo>
                <a:close/>
              </a:path>
              <a:path w="2581275" h="2603500">
                <a:moveTo>
                  <a:pt x="1386959" y="0"/>
                </a:moveTo>
                <a:lnTo>
                  <a:pt x="1194315" y="0"/>
                </a:lnTo>
                <a:lnTo>
                  <a:pt x="1146860" y="12699"/>
                </a:lnTo>
                <a:lnTo>
                  <a:pt x="1434414" y="12699"/>
                </a:lnTo>
                <a:lnTo>
                  <a:pt x="1386959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63938" y="838034"/>
            <a:ext cx="2606597" cy="2628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人员五路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444438" y="1885863"/>
            <a:ext cx="1647189" cy="7581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00299"/>
              </a:lnSpc>
              <a:spcBef>
                <a:spcPts val="90"/>
              </a:spcBef>
            </a:pPr>
            <a:r>
              <a:rPr dirty="0" sz="1600" spc="-5" b="1" i="1">
                <a:latin typeface="微软雅黑"/>
                <a:cs typeface="微软雅黑"/>
              </a:rPr>
              <a:t>正名义、抓关键、 竖镜子、重体验、 </a:t>
            </a:r>
            <a:r>
              <a:rPr dirty="0" sz="1600" spc="-5" b="1" i="1">
                <a:latin typeface="微软雅黑"/>
                <a:cs typeface="微软雅黑"/>
              </a:rPr>
              <a:t>长坚持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33728" y="2378964"/>
            <a:ext cx="2685287" cy="27050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06167" y="3139439"/>
            <a:ext cx="1741931" cy="12374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86173" y="2405130"/>
            <a:ext cx="2581275" cy="2603500"/>
          </a:xfrm>
          <a:custGeom>
            <a:avLst/>
            <a:gdLst/>
            <a:ahLst/>
            <a:cxnLst/>
            <a:rect l="l" t="t" r="r" b="b"/>
            <a:pathLst>
              <a:path w="2581275" h="2603500">
                <a:moveTo>
                  <a:pt x="1481358" y="2590800"/>
                </a:moveTo>
                <a:lnTo>
                  <a:pt x="1099916" y="2590800"/>
                </a:lnTo>
                <a:lnTo>
                  <a:pt x="1146860" y="2603500"/>
                </a:lnTo>
                <a:lnTo>
                  <a:pt x="1434414" y="2603500"/>
                </a:lnTo>
                <a:lnTo>
                  <a:pt x="1481358" y="2590800"/>
                </a:lnTo>
                <a:close/>
              </a:path>
              <a:path w="2581275" h="2603500">
                <a:moveTo>
                  <a:pt x="1618806" y="38100"/>
                </a:moveTo>
                <a:lnTo>
                  <a:pt x="962468" y="38100"/>
                </a:lnTo>
                <a:lnTo>
                  <a:pt x="917884" y="50800"/>
                </a:lnTo>
                <a:lnTo>
                  <a:pt x="873967" y="76200"/>
                </a:lnTo>
                <a:lnTo>
                  <a:pt x="788262" y="101600"/>
                </a:lnTo>
                <a:lnTo>
                  <a:pt x="746536" y="127000"/>
                </a:lnTo>
                <a:lnTo>
                  <a:pt x="705603" y="139700"/>
                </a:lnTo>
                <a:lnTo>
                  <a:pt x="665494" y="165100"/>
                </a:lnTo>
                <a:lnTo>
                  <a:pt x="626239" y="190500"/>
                </a:lnTo>
                <a:lnTo>
                  <a:pt x="587871" y="215900"/>
                </a:lnTo>
                <a:lnTo>
                  <a:pt x="550420" y="241300"/>
                </a:lnTo>
                <a:lnTo>
                  <a:pt x="513918" y="266700"/>
                </a:lnTo>
                <a:lnTo>
                  <a:pt x="478395" y="292100"/>
                </a:lnTo>
                <a:lnTo>
                  <a:pt x="443884" y="317500"/>
                </a:lnTo>
                <a:lnTo>
                  <a:pt x="410414" y="355600"/>
                </a:lnTo>
                <a:lnTo>
                  <a:pt x="378018" y="381000"/>
                </a:lnTo>
                <a:lnTo>
                  <a:pt x="346727" y="419100"/>
                </a:lnTo>
                <a:lnTo>
                  <a:pt x="316571" y="444500"/>
                </a:lnTo>
                <a:lnTo>
                  <a:pt x="287582" y="482600"/>
                </a:lnTo>
                <a:lnTo>
                  <a:pt x="259791" y="520700"/>
                </a:lnTo>
                <a:lnTo>
                  <a:pt x="233230" y="558800"/>
                </a:lnTo>
                <a:lnTo>
                  <a:pt x="207929" y="596900"/>
                </a:lnTo>
                <a:lnTo>
                  <a:pt x="183920" y="635000"/>
                </a:lnTo>
                <a:lnTo>
                  <a:pt x="161234" y="673100"/>
                </a:lnTo>
                <a:lnTo>
                  <a:pt x="139901" y="711200"/>
                </a:lnTo>
                <a:lnTo>
                  <a:pt x="119954" y="749300"/>
                </a:lnTo>
                <a:lnTo>
                  <a:pt x="101424" y="800100"/>
                </a:lnTo>
                <a:lnTo>
                  <a:pt x="84341" y="838200"/>
                </a:lnTo>
                <a:lnTo>
                  <a:pt x="68738" y="889000"/>
                </a:lnTo>
                <a:lnTo>
                  <a:pt x="54644" y="927100"/>
                </a:lnTo>
                <a:lnTo>
                  <a:pt x="42091" y="977900"/>
                </a:lnTo>
                <a:lnTo>
                  <a:pt x="31111" y="1016000"/>
                </a:lnTo>
                <a:lnTo>
                  <a:pt x="21735" y="1066800"/>
                </a:lnTo>
                <a:lnTo>
                  <a:pt x="13993" y="1117600"/>
                </a:lnTo>
                <a:lnTo>
                  <a:pt x="7918" y="1155700"/>
                </a:lnTo>
                <a:lnTo>
                  <a:pt x="3540" y="1206500"/>
                </a:lnTo>
                <a:lnTo>
                  <a:pt x="890" y="1257300"/>
                </a:lnTo>
                <a:lnTo>
                  <a:pt x="0" y="1308100"/>
                </a:lnTo>
                <a:lnTo>
                  <a:pt x="890" y="1358900"/>
                </a:lnTo>
                <a:lnTo>
                  <a:pt x="3540" y="1397000"/>
                </a:lnTo>
                <a:lnTo>
                  <a:pt x="7918" y="1447800"/>
                </a:lnTo>
                <a:lnTo>
                  <a:pt x="13993" y="1498600"/>
                </a:lnTo>
                <a:lnTo>
                  <a:pt x="21735" y="1549400"/>
                </a:lnTo>
                <a:lnTo>
                  <a:pt x="31111" y="1587500"/>
                </a:lnTo>
                <a:lnTo>
                  <a:pt x="42091" y="1638300"/>
                </a:lnTo>
                <a:lnTo>
                  <a:pt x="54644" y="1676400"/>
                </a:lnTo>
                <a:lnTo>
                  <a:pt x="68738" y="1727200"/>
                </a:lnTo>
                <a:lnTo>
                  <a:pt x="84341" y="1765300"/>
                </a:lnTo>
                <a:lnTo>
                  <a:pt x="101424" y="1816100"/>
                </a:lnTo>
                <a:lnTo>
                  <a:pt x="119954" y="1854200"/>
                </a:lnTo>
                <a:lnTo>
                  <a:pt x="139901" y="1892300"/>
                </a:lnTo>
                <a:lnTo>
                  <a:pt x="161234" y="1943100"/>
                </a:lnTo>
                <a:lnTo>
                  <a:pt x="183920" y="1981200"/>
                </a:lnTo>
                <a:lnTo>
                  <a:pt x="207929" y="2019300"/>
                </a:lnTo>
                <a:lnTo>
                  <a:pt x="233230" y="2057400"/>
                </a:lnTo>
                <a:lnTo>
                  <a:pt x="259791" y="2095500"/>
                </a:lnTo>
                <a:lnTo>
                  <a:pt x="287582" y="2120900"/>
                </a:lnTo>
                <a:lnTo>
                  <a:pt x="316571" y="2159000"/>
                </a:lnTo>
                <a:lnTo>
                  <a:pt x="346727" y="2197100"/>
                </a:lnTo>
                <a:lnTo>
                  <a:pt x="378018" y="2222500"/>
                </a:lnTo>
                <a:lnTo>
                  <a:pt x="410414" y="2260600"/>
                </a:lnTo>
                <a:lnTo>
                  <a:pt x="443884" y="2286000"/>
                </a:lnTo>
                <a:lnTo>
                  <a:pt x="478395" y="2324100"/>
                </a:lnTo>
                <a:lnTo>
                  <a:pt x="513918" y="2349500"/>
                </a:lnTo>
                <a:lnTo>
                  <a:pt x="550420" y="2374900"/>
                </a:lnTo>
                <a:lnTo>
                  <a:pt x="587871" y="2400300"/>
                </a:lnTo>
                <a:lnTo>
                  <a:pt x="626239" y="2425700"/>
                </a:lnTo>
                <a:lnTo>
                  <a:pt x="665494" y="2451100"/>
                </a:lnTo>
                <a:lnTo>
                  <a:pt x="705603" y="2463800"/>
                </a:lnTo>
                <a:lnTo>
                  <a:pt x="746536" y="2489200"/>
                </a:lnTo>
                <a:lnTo>
                  <a:pt x="788262" y="2501900"/>
                </a:lnTo>
                <a:lnTo>
                  <a:pt x="830750" y="2527300"/>
                </a:lnTo>
                <a:lnTo>
                  <a:pt x="873967" y="2540000"/>
                </a:lnTo>
                <a:lnTo>
                  <a:pt x="1053515" y="2590800"/>
                </a:lnTo>
                <a:lnTo>
                  <a:pt x="1527759" y="2590800"/>
                </a:lnTo>
                <a:lnTo>
                  <a:pt x="1707307" y="2540000"/>
                </a:lnTo>
                <a:lnTo>
                  <a:pt x="1750524" y="2527300"/>
                </a:lnTo>
                <a:lnTo>
                  <a:pt x="1793012" y="2501900"/>
                </a:lnTo>
                <a:lnTo>
                  <a:pt x="1834738" y="2489200"/>
                </a:lnTo>
                <a:lnTo>
                  <a:pt x="1875671" y="2463800"/>
                </a:lnTo>
                <a:lnTo>
                  <a:pt x="1915780" y="2451100"/>
                </a:lnTo>
                <a:lnTo>
                  <a:pt x="1955035" y="2425700"/>
                </a:lnTo>
                <a:lnTo>
                  <a:pt x="1993403" y="2400300"/>
                </a:lnTo>
                <a:lnTo>
                  <a:pt x="2012128" y="2387600"/>
                </a:lnTo>
                <a:lnTo>
                  <a:pt x="1196049" y="2387600"/>
                </a:lnTo>
                <a:lnTo>
                  <a:pt x="1149597" y="2374900"/>
                </a:lnTo>
                <a:lnTo>
                  <a:pt x="1103765" y="2374900"/>
                </a:lnTo>
                <a:lnTo>
                  <a:pt x="970421" y="2336800"/>
                </a:lnTo>
                <a:lnTo>
                  <a:pt x="885418" y="2311400"/>
                </a:lnTo>
                <a:lnTo>
                  <a:pt x="844214" y="2286000"/>
                </a:lnTo>
                <a:lnTo>
                  <a:pt x="803935" y="2273300"/>
                </a:lnTo>
                <a:lnTo>
                  <a:pt x="764621" y="2247900"/>
                </a:lnTo>
                <a:lnTo>
                  <a:pt x="726318" y="2222500"/>
                </a:lnTo>
                <a:lnTo>
                  <a:pt x="689069" y="2197100"/>
                </a:lnTo>
                <a:lnTo>
                  <a:pt x="652916" y="2171700"/>
                </a:lnTo>
                <a:lnTo>
                  <a:pt x="617904" y="2146300"/>
                </a:lnTo>
                <a:lnTo>
                  <a:pt x="584076" y="2120900"/>
                </a:lnTo>
                <a:lnTo>
                  <a:pt x="551474" y="2082800"/>
                </a:lnTo>
                <a:lnTo>
                  <a:pt x="520144" y="2057400"/>
                </a:lnTo>
                <a:lnTo>
                  <a:pt x="490127" y="2019300"/>
                </a:lnTo>
                <a:lnTo>
                  <a:pt x="461467" y="1981200"/>
                </a:lnTo>
                <a:lnTo>
                  <a:pt x="434208" y="1955800"/>
                </a:lnTo>
                <a:lnTo>
                  <a:pt x="408394" y="1917700"/>
                </a:lnTo>
                <a:lnTo>
                  <a:pt x="384066" y="1879600"/>
                </a:lnTo>
                <a:lnTo>
                  <a:pt x="361270" y="1841500"/>
                </a:lnTo>
                <a:lnTo>
                  <a:pt x="340048" y="1803400"/>
                </a:lnTo>
                <a:lnTo>
                  <a:pt x="320444" y="1752600"/>
                </a:lnTo>
                <a:lnTo>
                  <a:pt x="302501" y="1714500"/>
                </a:lnTo>
                <a:lnTo>
                  <a:pt x="286262" y="1676400"/>
                </a:lnTo>
                <a:lnTo>
                  <a:pt x="271771" y="1625600"/>
                </a:lnTo>
                <a:lnTo>
                  <a:pt x="259072" y="1587500"/>
                </a:lnTo>
                <a:lnTo>
                  <a:pt x="248207" y="1536700"/>
                </a:lnTo>
                <a:lnTo>
                  <a:pt x="239220" y="1498600"/>
                </a:lnTo>
                <a:lnTo>
                  <a:pt x="232155" y="1447800"/>
                </a:lnTo>
                <a:lnTo>
                  <a:pt x="227055" y="1397000"/>
                </a:lnTo>
                <a:lnTo>
                  <a:pt x="223963" y="1358900"/>
                </a:lnTo>
                <a:lnTo>
                  <a:pt x="222923" y="1308100"/>
                </a:lnTo>
                <a:lnTo>
                  <a:pt x="223963" y="1257300"/>
                </a:lnTo>
                <a:lnTo>
                  <a:pt x="227055" y="1206500"/>
                </a:lnTo>
                <a:lnTo>
                  <a:pt x="232155" y="1168400"/>
                </a:lnTo>
                <a:lnTo>
                  <a:pt x="239220" y="1117600"/>
                </a:lnTo>
                <a:lnTo>
                  <a:pt x="248207" y="1066800"/>
                </a:lnTo>
                <a:lnTo>
                  <a:pt x="259072" y="1028700"/>
                </a:lnTo>
                <a:lnTo>
                  <a:pt x="271771" y="977900"/>
                </a:lnTo>
                <a:lnTo>
                  <a:pt x="286262" y="939800"/>
                </a:lnTo>
                <a:lnTo>
                  <a:pt x="302501" y="889000"/>
                </a:lnTo>
                <a:lnTo>
                  <a:pt x="320444" y="850900"/>
                </a:lnTo>
                <a:lnTo>
                  <a:pt x="340048" y="812800"/>
                </a:lnTo>
                <a:lnTo>
                  <a:pt x="361270" y="774700"/>
                </a:lnTo>
                <a:lnTo>
                  <a:pt x="384066" y="736600"/>
                </a:lnTo>
                <a:lnTo>
                  <a:pt x="408394" y="698500"/>
                </a:lnTo>
                <a:lnTo>
                  <a:pt x="434208" y="660400"/>
                </a:lnTo>
                <a:lnTo>
                  <a:pt x="461467" y="622300"/>
                </a:lnTo>
                <a:lnTo>
                  <a:pt x="490127" y="584200"/>
                </a:lnTo>
                <a:lnTo>
                  <a:pt x="520144" y="558800"/>
                </a:lnTo>
                <a:lnTo>
                  <a:pt x="551474" y="520700"/>
                </a:lnTo>
                <a:lnTo>
                  <a:pt x="584076" y="495300"/>
                </a:lnTo>
                <a:lnTo>
                  <a:pt x="617904" y="469900"/>
                </a:lnTo>
                <a:lnTo>
                  <a:pt x="652916" y="431800"/>
                </a:lnTo>
                <a:lnTo>
                  <a:pt x="689069" y="406400"/>
                </a:lnTo>
                <a:lnTo>
                  <a:pt x="726318" y="381000"/>
                </a:lnTo>
                <a:lnTo>
                  <a:pt x="764621" y="368300"/>
                </a:lnTo>
                <a:lnTo>
                  <a:pt x="803935" y="342900"/>
                </a:lnTo>
                <a:lnTo>
                  <a:pt x="844214" y="317500"/>
                </a:lnTo>
                <a:lnTo>
                  <a:pt x="970421" y="279400"/>
                </a:lnTo>
                <a:lnTo>
                  <a:pt x="1149597" y="228600"/>
                </a:lnTo>
                <a:lnTo>
                  <a:pt x="2012128" y="228600"/>
                </a:lnTo>
                <a:lnTo>
                  <a:pt x="1993403" y="215900"/>
                </a:lnTo>
                <a:lnTo>
                  <a:pt x="1955035" y="190500"/>
                </a:lnTo>
                <a:lnTo>
                  <a:pt x="1915780" y="165100"/>
                </a:lnTo>
                <a:lnTo>
                  <a:pt x="1875671" y="139700"/>
                </a:lnTo>
                <a:lnTo>
                  <a:pt x="1834738" y="127000"/>
                </a:lnTo>
                <a:lnTo>
                  <a:pt x="1793012" y="101600"/>
                </a:lnTo>
                <a:lnTo>
                  <a:pt x="1707307" y="76200"/>
                </a:lnTo>
                <a:lnTo>
                  <a:pt x="1663390" y="50800"/>
                </a:lnTo>
                <a:lnTo>
                  <a:pt x="1618806" y="38100"/>
                </a:lnTo>
                <a:close/>
              </a:path>
              <a:path w="2581275" h="2603500">
                <a:moveTo>
                  <a:pt x="2012128" y="228600"/>
                </a:moveTo>
                <a:lnTo>
                  <a:pt x="1431677" y="228600"/>
                </a:lnTo>
                <a:lnTo>
                  <a:pt x="1610853" y="279400"/>
                </a:lnTo>
                <a:lnTo>
                  <a:pt x="1737060" y="317500"/>
                </a:lnTo>
                <a:lnTo>
                  <a:pt x="1777339" y="342900"/>
                </a:lnTo>
                <a:lnTo>
                  <a:pt x="1816653" y="368300"/>
                </a:lnTo>
                <a:lnTo>
                  <a:pt x="1854956" y="381000"/>
                </a:lnTo>
                <a:lnTo>
                  <a:pt x="1892205" y="406400"/>
                </a:lnTo>
                <a:lnTo>
                  <a:pt x="1928358" y="431800"/>
                </a:lnTo>
                <a:lnTo>
                  <a:pt x="1963370" y="469900"/>
                </a:lnTo>
                <a:lnTo>
                  <a:pt x="1997198" y="495300"/>
                </a:lnTo>
                <a:lnTo>
                  <a:pt x="2029800" y="520700"/>
                </a:lnTo>
                <a:lnTo>
                  <a:pt x="2061130" y="558800"/>
                </a:lnTo>
                <a:lnTo>
                  <a:pt x="2091147" y="584200"/>
                </a:lnTo>
                <a:lnTo>
                  <a:pt x="2119807" y="622300"/>
                </a:lnTo>
                <a:lnTo>
                  <a:pt x="2147066" y="660400"/>
                </a:lnTo>
                <a:lnTo>
                  <a:pt x="2172880" y="698500"/>
                </a:lnTo>
                <a:lnTo>
                  <a:pt x="2197208" y="736600"/>
                </a:lnTo>
                <a:lnTo>
                  <a:pt x="2220004" y="774700"/>
                </a:lnTo>
                <a:lnTo>
                  <a:pt x="2241226" y="812800"/>
                </a:lnTo>
                <a:lnTo>
                  <a:pt x="2260830" y="850900"/>
                </a:lnTo>
                <a:lnTo>
                  <a:pt x="2278773" y="889000"/>
                </a:lnTo>
                <a:lnTo>
                  <a:pt x="2295012" y="939800"/>
                </a:lnTo>
                <a:lnTo>
                  <a:pt x="2309503" y="977900"/>
                </a:lnTo>
                <a:lnTo>
                  <a:pt x="2322202" y="1028700"/>
                </a:lnTo>
                <a:lnTo>
                  <a:pt x="2333067" y="1066800"/>
                </a:lnTo>
                <a:lnTo>
                  <a:pt x="2342054" y="1117600"/>
                </a:lnTo>
                <a:lnTo>
                  <a:pt x="2349119" y="1168400"/>
                </a:lnTo>
                <a:lnTo>
                  <a:pt x="2354219" y="1206500"/>
                </a:lnTo>
                <a:lnTo>
                  <a:pt x="2357311" y="1257300"/>
                </a:lnTo>
                <a:lnTo>
                  <a:pt x="2358351" y="1308100"/>
                </a:lnTo>
                <a:lnTo>
                  <a:pt x="2357311" y="1358900"/>
                </a:lnTo>
                <a:lnTo>
                  <a:pt x="2354219" y="1397000"/>
                </a:lnTo>
                <a:lnTo>
                  <a:pt x="2349119" y="1447800"/>
                </a:lnTo>
                <a:lnTo>
                  <a:pt x="2342054" y="1498600"/>
                </a:lnTo>
                <a:lnTo>
                  <a:pt x="2333067" y="1536700"/>
                </a:lnTo>
                <a:lnTo>
                  <a:pt x="2322202" y="1587500"/>
                </a:lnTo>
                <a:lnTo>
                  <a:pt x="2309503" y="1625600"/>
                </a:lnTo>
                <a:lnTo>
                  <a:pt x="2295012" y="1676400"/>
                </a:lnTo>
                <a:lnTo>
                  <a:pt x="2278773" y="1714500"/>
                </a:lnTo>
                <a:lnTo>
                  <a:pt x="2260830" y="1752600"/>
                </a:lnTo>
                <a:lnTo>
                  <a:pt x="2241226" y="1803400"/>
                </a:lnTo>
                <a:lnTo>
                  <a:pt x="2220004" y="1841500"/>
                </a:lnTo>
                <a:lnTo>
                  <a:pt x="2197208" y="1879600"/>
                </a:lnTo>
                <a:lnTo>
                  <a:pt x="2172880" y="1917700"/>
                </a:lnTo>
                <a:lnTo>
                  <a:pt x="2147066" y="1955800"/>
                </a:lnTo>
                <a:lnTo>
                  <a:pt x="2119807" y="1981200"/>
                </a:lnTo>
                <a:lnTo>
                  <a:pt x="2091147" y="2019300"/>
                </a:lnTo>
                <a:lnTo>
                  <a:pt x="2061130" y="2057400"/>
                </a:lnTo>
                <a:lnTo>
                  <a:pt x="2029800" y="2082800"/>
                </a:lnTo>
                <a:lnTo>
                  <a:pt x="1997198" y="2120900"/>
                </a:lnTo>
                <a:lnTo>
                  <a:pt x="1963370" y="2146300"/>
                </a:lnTo>
                <a:lnTo>
                  <a:pt x="1928358" y="2171700"/>
                </a:lnTo>
                <a:lnTo>
                  <a:pt x="1892205" y="2197100"/>
                </a:lnTo>
                <a:lnTo>
                  <a:pt x="1854956" y="2222500"/>
                </a:lnTo>
                <a:lnTo>
                  <a:pt x="1816653" y="2247900"/>
                </a:lnTo>
                <a:lnTo>
                  <a:pt x="1777339" y="2273300"/>
                </a:lnTo>
                <a:lnTo>
                  <a:pt x="1737060" y="2286000"/>
                </a:lnTo>
                <a:lnTo>
                  <a:pt x="1695856" y="2311400"/>
                </a:lnTo>
                <a:lnTo>
                  <a:pt x="1610853" y="2336800"/>
                </a:lnTo>
                <a:lnTo>
                  <a:pt x="1477509" y="2374900"/>
                </a:lnTo>
                <a:lnTo>
                  <a:pt x="1431677" y="2374900"/>
                </a:lnTo>
                <a:lnTo>
                  <a:pt x="1385225" y="2387600"/>
                </a:lnTo>
                <a:lnTo>
                  <a:pt x="2012128" y="2387600"/>
                </a:lnTo>
                <a:lnTo>
                  <a:pt x="2030854" y="2374900"/>
                </a:lnTo>
                <a:lnTo>
                  <a:pt x="2067356" y="2349500"/>
                </a:lnTo>
                <a:lnTo>
                  <a:pt x="2102879" y="2324100"/>
                </a:lnTo>
                <a:lnTo>
                  <a:pt x="2137390" y="2286000"/>
                </a:lnTo>
                <a:lnTo>
                  <a:pt x="2170860" y="2260600"/>
                </a:lnTo>
                <a:lnTo>
                  <a:pt x="2203256" y="2222500"/>
                </a:lnTo>
                <a:lnTo>
                  <a:pt x="2234547" y="2197100"/>
                </a:lnTo>
                <a:lnTo>
                  <a:pt x="2264703" y="2159000"/>
                </a:lnTo>
                <a:lnTo>
                  <a:pt x="2293692" y="2120900"/>
                </a:lnTo>
                <a:lnTo>
                  <a:pt x="2321483" y="2095500"/>
                </a:lnTo>
                <a:lnTo>
                  <a:pt x="2348044" y="2057400"/>
                </a:lnTo>
                <a:lnTo>
                  <a:pt x="2373345" y="2019300"/>
                </a:lnTo>
                <a:lnTo>
                  <a:pt x="2397354" y="1981200"/>
                </a:lnTo>
                <a:lnTo>
                  <a:pt x="2420040" y="1943100"/>
                </a:lnTo>
                <a:lnTo>
                  <a:pt x="2441373" y="1892300"/>
                </a:lnTo>
                <a:lnTo>
                  <a:pt x="2461320" y="1854200"/>
                </a:lnTo>
                <a:lnTo>
                  <a:pt x="2479850" y="1816100"/>
                </a:lnTo>
                <a:lnTo>
                  <a:pt x="2496933" y="1765300"/>
                </a:lnTo>
                <a:lnTo>
                  <a:pt x="2512536" y="1727200"/>
                </a:lnTo>
                <a:lnTo>
                  <a:pt x="2526630" y="1676400"/>
                </a:lnTo>
                <a:lnTo>
                  <a:pt x="2539183" y="1638300"/>
                </a:lnTo>
                <a:lnTo>
                  <a:pt x="2550163" y="1587500"/>
                </a:lnTo>
                <a:lnTo>
                  <a:pt x="2559539" y="1549400"/>
                </a:lnTo>
                <a:lnTo>
                  <a:pt x="2567281" y="1498600"/>
                </a:lnTo>
                <a:lnTo>
                  <a:pt x="2573356" y="1447800"/>
                </a:lnTo>
                <a:lnTo>
                  <a:pt x="2577734" y="1397000"/>
                </a:lnTo>
                <a:lnTo>
                  <a:pt x="2580384" y="1358900"/>
                </a:lnTo>
                <a:lnTo>
                  <a:pt x="2581275" y="1308100"/>
                </a:lnTo>
                <a:lnTo>
                  <a:pt x="2580384" y="1257300"/>
                </a:lnTo>
                <a:lnTo>
                  <a:pt x="2577734" y="1206500"/>
                </a:lnTo>
                <a:lnTo>
                  <a:pt x="2573356" y="1155700"/>
                </a:lnTo>
                <a:lnTo>
                  <a:pt x="2567281" y="1117600"/>
                </a:lnTo>
                <a:lnTo>
                  <a:pt x="2559539" y="1066800"/>
                </a:lnTo>
                <a:lnTo>
                  <a:pt x="2550163" y="1016000"/>
                </a:lnTo>
                <a:lnTo>
                  <a:pt x="2539183" y="977900"/>
                </a:lnTo>
                <a:lnTo>
                  <a:pt x="2526630" y="927100"/>
                </a:lnTo>
                <a:lnTo>
                  <a:pt x="2512536" y="889000"/>
                </a:lnTo>
                <a:lnTo>
                  <a:pt x="2496933" y="838200"/>
                </a:lnTo>
                <a:lnTo>
                  <a:pt x="2479850" y="800100"/>
                </a:lnTo>
                <a:lnTo>
                  <a:pt x="2461320" y="749300"/>
                </a:lnTo>
                <a:lnTo>
                  <a:pt x="2441373" y="711200"/>
                </a:lnTo>
                <a:lnTo>
                  <a:pt x="2420040" y="673100"/>
                </a:lnTo>
                <a:lnTo>
                  <a:pt x="2397354" y="635000"/>
                </a:lnTo>
                <a:lnTo>
                  <a:pt x="2373345" y="596900"/>
                </a:lnTo>
                <a:lnTo>
                  <a:pt x="2348044" y="558800"/>
                </a:lnTo>
                <a:lnTo>
                  <a:pt x="2321483" y="520700"/>
                </a:lnTo>
                <a:lnTo>
                  <a:pt x="2293692" y="482600"/>
                </a:lnTo>
                <a:lnTo>
                  <a:pt x="2264703" y="444500"/>
                </a:lnTo>
                <a:lnTo>
                  <a:pt x="2234547" y="419100"/>
                </a:lnTo>
                <a:lnTo>
                  <a:pt x="2203256" y="381000"/>
                </a:lnTo>
                <a:lnTo>
                  <a:pt x="2170860" y="355600"/>
                </a:lnTo>
                <a:lnTo>
                  <a:pt x="2137390" y="317500"/>
                </a:lnTo>
                <a:lnTo>
                  <a:pt x="2102879" y="292100"/>
                </a:lnTo>
                <a:lnTo>
                  <a:pt x="2067356" y="266700"/>
                </a:lnTo>
                <a:lnTo>
                  <a:pt x="2030854" y="241300"/>
                </a:lnTo>
                <a:lnTo>
                  <a:pt x="2012128" y="228600"/>
                </a:lnTo>
                <a:close/>
              </a:path>
              <a:path w="2581275" h="2603500">
                <a:moveTo>
                  <a:pt x="1481358" y="12700"/>
                </a:moveTo>
                <a:lnTo>
                  <a:pt x="1099916" y="12700"/>
                </a:lnTo>
                <a:lnTo>
                  <a:pt x="1007689" y="38100"/>
                </a:lnTo>
                <a:lnTo>
                  <a:pt x="1573585" y="38100"/>
                </a:lnTo>
                <a:lnTo>
                  <a:pt x="1481358" y="12700"/>
                </a:lnTo>
                <a:close/>
              </a:path>
              <a:path w="2581275" h="2603500">
                <a:moveTo>
                  <a:pt x="1386959" y="0"/>
                </a:moveTo>
                <a:lnTo>
                  <a:pt x="1194315" y="0"/>
                </a:lnTo>
                <a:lnTo>
                  <a:pt x="1146860" y="12700"/>
                </a:lnTo>
                <a:lnTo>
                  <a:pt x="1434414" y="12700"/>
                </a:lnTo>
                <a:lnTo>
                  <a:pt x="138695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73517" y="2392337"/>
            <a:ext cx="2606381" cy="26288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254258" y="3196112"/>
            <a:ext cx="1444625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95"/>
              </a:spcBef>
            </a:pPr>
            <a:r>
              <a:rPr dirty="0" sz="1600" spc="-5" b="1" i="1">
                <a:latin typeface="微软雅黑"/>
                <a:cs typeface="微软雅黑"/>
              </a:rPr>
              <a:t>五力</a:t>
            </a:r>
            <a:endParaRPr sz="1600">
              <a:latin typeface="微软雅黑"/>
              <a:cs typeface="微软雅黑"/>
            </a:endParaRPr>
          </a:p>
          <a:p>
            <a:pPr algn="ctr" marL="12700" marR="5080">
              <a:lnSpc>
                <a:spcPct val="100000"/>
              </a:lnSpc>
            </a:pPr>
            <a:r>
              <a:rPr dirty="0" sz="1600" spc="-5" b="1" i="1">
                <a:latin typeface="微软雅黑"/>
                <a:cs typeface="微软雅黑"/>
              </a:rPr>
              <a:t>眼力、动力、能 </a:t>
            </a:r>
            <a:r>
              <a:rPr dirty="0" sz="1600" spc="-5" b="1" i="1">
                <a:latin typeface="微软雅黑"/>
                <a:cs typeface="微软雅黑"/>
              </a:rPr>
              <a:t>力、余力</a:t>
            </a:r>
            <a:endParaRPr sz="16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</a:pPr>
            <a:r>
              <a:rPr dirty="0" sz="1600" spc="-5" b="1" i="1">
                <a:latin typeface="微软雅黑"/>
                <a:cs typeface="微软雅黑"/>
              </a:rPr>
              <a:t>、借力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2900" y="854963"/>
            <a:ext cx="2686811" cy="27050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14755" y="1737360"/>
            <a:ext cx="2005583" cy="99364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95537" y="881014"/>
            <a:ext cx="2581275" cy="2603500"/>
          </a:xfrm>
          <a:custGeom>
            <a:avLst/>
            <a:gdLst/>
            <a:ahLst/>
            <a:cxnLst/>
            <a:rect l="l" t="t" r="r" b="b"/>
            <a:pathLst>
              <a:path w="2581275" h="2603500">
                <a:moveTo>
                  <a:pt x="1481358" y="2590800"/>
                </a:moveTo>
                <a:lnTo>
                  <a:pt x="1099916" y="2590800"/>
                </a:lnTo>
                <a:lnTo>
                  <a:pt x="1146860" y="2603500"/>
                </a:lnTo>
                <a:lnTo>
                  <a:pt x="1434414" y="2603500"/>
                </a:lnTo>
                <a:lnTo>
                  <a:pt x="1481358" y="2590800"/>
                </a:lnTo>
                <a:close/>
              </a:path>
              <a:path w="2581275" h="2603500">
                <a:moveTo>
                  <a:pt x="1618806" y="38099"/>
                </a:moveTo>
                <a:lnTo>
                  <a:pt x="962468" y="38099"/>
                </a:lnTo>
                <a:lnTo>
                  <a:pt x="917884" y="50799"/>
                </a:lnTo>
                <a:lnTo>
                  <a:pt x="873967" y="76199"/>
                </a:lnTo>
                <a:lnTo>
                  <a:pt x="788262" y="101599"/>
                </a:lnTo>
                <a:lnTo>
                  <a:pt x="746536" y="126999"/>
                </a:lnTo>
                <a:lnTo>
                  <a:pt x="705603" y="139699"/>
                </a:lnTo>
                <a:lnTo>
                  <a:pt x="665494" y="165099"/>
                </a:lnTo>
                <a:lnTo>
                  <a:pt x="626239" y="190499"/>
                </a:lnTo>
                <a:lnTo>
                  <a:pt x="587871" y="215899"/>
                </a:lnTo>
                <a:lnTo>
                  <a:pt x="550420" y="241299"/>
                </a:lnTo>
                <a:lnTo>
                  <a:pt x="513918" y="266699"/>
                </a:lnTo>
                <a:lnTo>
                  <a:pt x="478395" y="292099"/>
                </a:lnTo>
                <a:lnTo>
                  <a:pt x="443884" y="317499"/>
                </a:lnTo>
                <a:lnTo>
                  <a:pt x="410414" y="355599"/>
                </a:lnTo>
                <a:lnTo>
                  <a:pt x="378018" y="380999"/>
                </a:lnTo>
                <a:lnTo>
                  <a:pt x="346727" y="419099"/>
                </a:lnTo>
                <a:lnTo>
                  <a:pt x="316571" y="444499"/>
                </a:lnTo>
                <a:lnTo>
                  <a:pt x="287582" y="482599"/>
                </a:lnTo>
                <a:lnTo>
                  <a:pt x="259791" y="520699"/>
                </a:lnTo>
                <a:lnTo>
                  <a:pt x="233230" y="558799"/>
                </a:lnTo>
                <a:lnTo>
                  <a:pt x="207929" y="596899"/>
                </a:lnTo>
                <a:lnTo>
                  <a:pt x="183920" y="634999"/>
                </a:lnTo>
                <a:lnTo>
                  <a:pt x="161234" y="673099"/>
                </a:lnTo>
                <a:lnTo>
                  <a:pt x="139901" y="711199"/>
                </a:lnTo>
                <a:lnTo>
                  <a:pt x="119954" y="749299"/>
                </a:lnTo>
                <a:lnTo>
                  <a:pt x="101424" y="800099"/>
                </a:lnTo>
                <a:lnTo>
                  <a:pt x="84341" y="838199"/>
                </a:lnTo>
                <a:lnTo>
                  <a:pt x="68738" y="888999"/>
                </a:lnTo>
                <a:lnTo>
                  <a:pt x="54644" y="927099"/>
                </a:lnTo>
                <a:lnTo>
                  <a:pt x="42091" y="977899"/>
                </a:lnTo>
                <a:lnTo>
                  <a:pt x="31111" y="1015999"/>
                </a:lnTo>
                <a:lnTo>
                  <a:pt x="21735" y="1066799"/>
                </a:lnTo>
                <a:lnTo>
                  <a:pt x="13993" y="1117599"/>
                </a:lnTo>
                <a:lnTo>
                  <a:pt x="7918" y="1155699"/>
                </a:lnTo>
                <a:lnTo>
                  <a:pt x="3540" y="1206499"/>
                </a:lnTo>
                <a:lnTo>
                  <a:pt x="890" y="1257299"/>
                </a:lnTo>
                <a:lnTo>
                  <a:pt x="0" y="1308099"/>
                </a:lnTo>
                <a:lnTo>
                  <a:pt x="890" y="1358899"/>
                </a:lnTo>
                <a:lnTo>
                  <a:pt x="3540" y="1396999"/>
                </a:lnTo>
                <a:lnTo>
                  <a:pt x="7918" y="1447799"/>
                </a:lnTo>
                <a:lnTo>
                  <a:pt x="13993" y="1498599"/>
                </a:lnTo>
                <a:lnTo>
                  <a:pt x="21735" y="1549399"/>
                </a:lnTo>
                <a:lnTo>
                  <a:pt x="31111" y="1587499"/>
                </a:lnTo>
                <a:lnTo>
                  <a:pt x="42091" y="1638300"/>
                </a:lnTo>
                <a:lnTo>
                  <a:pt x="54644" y="1676400"/>
                </a:lnTo>
                <a:lnTo>
                  <a:pt x="68738" y="1727200"/>
                </a:lnTo>
                <a:lnTo>
                  <a:pt x="84341" y="1765300"/>
                </a:lnTo>
                <a:lnTo>
                  <a:pt x="101424" y="1816100"/>
                </a:lnTo>
                <a:lnTo>
                  <a:pt x="119954" y="1854200"/>
                </a:lnTo>
                <a:lnTo>
                  <a:pt x="139901" y="1892300"/>
                </a:lnTo>
                <a:lnTo>
                  <a:pt x="161234" y="1943100"/>
                </a:lnTo>
                <a:lnTo>
                  <a:pt x="183920" y="1981200"/>
                </a:lnTo>
                <a:lnTo>
                  <a:pt x="207929" y="2019300"/>
                </a:lnTo>
                <a:lnTo>
                  <a:pt x="233230" y="2057400"/>
                </a:lnTo>
                <a:lnTo>
                  <a:pt x="259791" y="2095500"/>
                </a:lnTo>
                <a:lnTo>
                  <a:pt x="287582" y="2120900"/>
                </a:lnTo>
                <a:lnTo>
                  <a:pt x="316571" y="2159000"/>
                </a:lnTo>
                <a:lnTo>
                  <a:pt x="346727" y="2197100"/>
                </a:lnTo>
                <a:lnTo>
                  <a:pt x="378018" y="2222500"/>
                </a:lnTo>
                <a:lnTo>
                  <a:pt x="410414" y="2260600"/>
                </a:lnTo>
                <a:lnTo>
                  <a:pt x="443884" y="2286000"/>
                </a:lnTo>
                <a:lnTo>
                  <a:pt x="478395" y="2324100"/>
                </a:lnTo>
                <a:lnTo>
                  <a:pt x="513918" y="2349500"/>
                </a:lnTo>
                <a:lnTo>
                  <a:pt x="550420" y="2374900"/>
                </a:lnTo>
                <a:lnTo>
                  <a:pt x="587871" y="2400300"/>
                </a:lnTo>
                <a:lnTo>
                  <a:pt x="626239" y="2425700"/>
                </a:lnTo>
                <a:lnTo>
                  <a:pt x="665494" y="2451100"/>
                </a:lnTo>
                <a:lnTo>
                  <a:pt x="705603" y="2463800"/>
                </a:lnTo>
                <a:lnTo>
                  <a:pt x="746536" y="2489200"/>
                </a:lnTo>
                <a:lnTo>
                  <a:pt x="788262" y="2501900"/>
                </a:lnTo>
                <a:lnTo>
                  <a:pt x="830750" y="2527300"/>
                </a:lnTo>
                <a:lnTo>
                  <a:pt x="873967" y="2540000"/>
                </a:lnTo>
                <a:lnTo>
                  <a:pt x="1053515" y="2590800"/>
                </a:lnTo>
                <a:lnTo>
                  <a:pt x="1527759" y="2590800"/>
                </a:lnTo>
                <a:lnTo>
                  <a:pt x="1707307" y="2540000"/>
                </a:lnTo>
                <a:lnTo>
                  <a:pt x="1750524" y="2527300"/>
                </a:lnTo>
                <a:lnTo>
                  <a:pt x="1793012" y="2501900"/>
                </a:lnTo>
                <a:lnTo>
                  <a:pt x="1834738" y="2489200"/>
                </a:lnTo>
                <a:lnTo>
                  <a:pt x="1875671" y="2463800"/>
                </a:lnTo>
                <a:lnTo>
                  <a:pt x="1915780" y="2451100"/>
                </a:lnTo>
                <a:lnTo>
                  <a:pt x="1955035" y="2425700"/>
                </a:lnTo>
                <a:lnTo>
                  <a:pt x="1993403" y="2400300"/>
                </a:lnTo>
                <a:lnTo>
                  <a:pt x="2030854" y="2374900"/>
                </a:lnTo>
                <a:lnTo>
                  <a:pt x="1194399" y="2374900"/>
                </a:lnTo>
                <a:lnTo>
                  <a:pt x="1147164" y="2362200"/>
                </a:lnTo>
                <a:lnTo>
                  <a:pt x="1100582" y="2362200"/>
                </a:lnTo>
                <a:lnTo>
                  <a:pt x="965211" y="2324100"/>
                </a:lnTo>
                <a:lnTo>
                  <a:pt x="921703" y="2311400"/>
                </a:lnTo>
                <a:lnTo>
                  <a:pt x="879080" y="2286000"/>
                </a:lnTo>
                <a:lnTo>
                  <a:pt x="837388" y="2273300"/>
                </a:lnTo>
                <a:lnTo>
                  <a:pt x="796675" y="2247900"/>
                </a:lnTo>
                <a:lnTo>
                  <a:pt x="756987" y="2235200"/>
                </a:lnTo>
                <a:lnTo>
                  <a:pt x="718371" y="2209800"/>
                </a:lnTo>
                <a:lnTo>
                  <a:pt x="680874" y="2184400"/>
                </a:lnTo>
                <a:lnTo>
                  <a:pt x="644541" y="2159000"/>
                </a:lnTo>
                <a:lnTo>
                  <a:pt x="609420" y="2120900"/>
                </a:lnTo>
                <a:lnTo>
                  <a:pt x="575558" y="2095500"/>
                </a:lnTo>
                <a:lnTo>
                  <a:pt x="543001" y="2057400"/>
                </a:lnTo>
                <a:lnTo>
                  <a:pt x="511795" y="2032000"/>
                </a:lnTo>
                <a:lnTo>
                  <a:pt x="481988" y="1993900"/>
                </a:lnTo>
                <a:lnTo>
                  <a:pt x="453626" y="1955800"/>
                </a:lnTo>
                <a:lnTo>
                  <a:pt x="426755" y="1917700"/>
                </a:lnTo>
                <a:lnTo>
                  <a:pt x="401423" y="1879600"/>
                </a:lnTo>
                <a:lnTo>
                  <a:pt x="377676" y="1841500"/>
                </a:lnTo>
                <a:lnTo>
                  <a:pt x="355561" y="1803400"/>
                </a:lnTo>
                <a:lnTo>
                  <a:pt x="335124" y="1765300"/>
                </a:lnTo>
                <a:lnTo>
                  <a:pt x="316412" y="1727200"/>
                </a:lnTo>
                <a:lnTo>
                  <a:pt x="299471" y="1676400"/>
                </a:lnTo>
                <a:lnTo>
                  <a:pt x="284349" y="1638300"/>
                </a:lnTo>
                <a:lnTo>
                  <a:pt x="271092" y="1587499"/>
                </a:lnTo>
                <a:lnTo>
                  <a:pt x="259746" y="1549399"/>
                </a:lnTo>
                <a:lnTo>
                  <a:pt x="250358" y="1498599"/>
                </a:lnTo>
                <a:lnTo>
                  <a:pt x="242976" y="1447799"/>
                </a:lnTo>
                <a:lnTo>
                  <a:pt x="237645" y="1396999"/>
                </a:lnTo>
                <a:lnTo>
                  <a:pt x="234412" y="1358899"/>
                </a:lnTo>
                <a:lnTo>
                  <a:pt x="233324" y="1308099"/>
                </a:lnTo>
                <a:lnTo>
                  <a:pt x="234412" y="1257299"/>
                </a:lnTo>
                <a:lnTo>
                  <a:pt x="237645" y="1206499"/>
                </a:lnTo>
                <a:lnTo>
                  <a:pt x="242976" y="1155699"/>
                </a:lnTo>
                <a:lnTo>
                  <a:pt x="250358" y="1117599"/>
                </a:lnTo>
                <a:lnTo>
                  <a:pt x="259746" y="1066799"/>
                </a:lnTo>
                <a:lnTo>
                  <a:pt x="271092" y="1015999"/>
                </a:lnTo>
                <a:lnTo>
                  <a:pt x="284349" y="977899"/>
                </a:lnTo>
                <a:lnTo>
                  <a:pt x="299471" y="927099"/>
                </a:lnTo>
                <a:lnTo>
                  <a:pt x="316412" y="888999"/>
                </a:lnTo>
                <a:lnTo>
                  <a:pt x="335124" y="850899"/>
                </a:lnTo>
                <a:lnTo>
                  <a:pt x="355561" y="800099"/>
                </a:lnTo>
                <a:lnTo>
                  <a:pt x="377676" y="761999"/>
                </a:lnTo>
                <a:lnTo>
                  <a:pt x="401423" y="723899"/>
                </a:lnTo>
                <a:lnTo>
                  <a:pt x="426755" y="685799"/>
                </a:lnTo>
                <a:lnTo>
                  <a:pt x="453626" y="647699"/>
                </a:lnTo>
                <a:lnTo>
                  <a:pt x="481988" y="609599"/>
                </a:lnTo>
                <a:lnTo>
                  <a:pt x="511795" y="584199"/>
                </a:lnTo>
                <a:lnTo>
                  <a:pt x="543001" y="546099"/>
                </a:lnTo>
                <a:lnTo>
                  <a:pt x="575558" y="520699"/>
                </a:lnTo>
                <a:lnTo>
                  <a:pt x="609420" y="482599"/>
                </a:lnTo>
                <a:lnTo>
                  <a:pt x="644541" y="457199"/>
                </a:lnTo>
                <a:lnTo>
                  <a:pt x="680874" y="431799"/>
                </a:lnTo>
                <a:lnTo>
                  <a:pt x="718371" y="406399"/>
                </a:lnTo>
                <a:lnTo>
                  <a:pt x="756987" y="380999"/>
                </a:lnTo>
                <a:lnTo>
                  <a:pt x="796675" y="355599"/>
                </a:lnTo>
                <a:lnTo>
                  <a:pt x="837388" y="342899"/>
                </a:lnTo>
                <a:lnTo>
                  <a:pt x="879080" y="317499"/>
                </a:lnTo>
                <a:lnTo>
                  <a:pt x="965211" y="292099"/>
                </a:lnTo>
                <a:lnTo>
                  <a:pt x="1009558" y="266699"/>
                </a:lnTo>
                <a:lnTo>
                  <a:pt x="1054697" y="266699"/>
                </a:lnTo>
                <a:lnTo>
                  <a:pt x="1147164" y="241299"/>
                </a:lnTo>
                <a:lnTo>
                  <a:pt x="1242239" y="241299"/>
                </a:lnTo>
                <a:lnTo>
                  <a:pt x="1290637" y="228599"/>
                </a:lnTo>
                <a:lnTo>
                  <a:pt x="2012128" y="228599"/>
                </a:lnTo>
                <a:lnTo>
                  <a:pt x="1993403" y="215899"/>
                </a:lnTo>
                <a:lnTo>
                  <a:pt x="1955035" y="190499"/>
                </a:lnTo>
                <a:lnTo>
                  <a:pt x="1915780" y="165099"/>
                </a:lnTo>
                <a:lnTo>
                  <a:pt x="1875671" y="139699"/>
                </a:lnTo>
                <a:lnTo>
                  <a:pt x="1834738" y="126999"/>
                </a:lnTo>
                <a:lnTo>
                  <a:pt x="1793012" y="101599"/>
                </a:lnTo>
                <a:lnTo>
                  <a:pt x="1707307" y="76199"/>
                </a:lnTo>
                <a:lnTo>
                  <a:pt x="1663390" y="50799"/>
                </a:lnTo>
                <a:lnTo>
                  <a:pt x="1618806" y="38099"/>
                </a:lnTo>
                <a:close/>
              </a:path>
              <a:path w="2581275" h="2603500">
                <a:moveTo>
                  <a:pt x="2012128" y="228599"/>
                </a:moveTo>
                <a:lnTo>
                  <a:pt x="1290637" y="228599"/>
                </a:lnTo>
                <a:lnTo>
                  <a:pt x="1339034" y="241299"/>
                </a:lnTo>
                <a:lnTo>
                  <a:pt x="1434107" y="241299"/>
                </a:lnTo>
                <a:lnTo>
                  <a:pt x="1526573" y="266699"/>
                </a:lnTo>
                <a:lnTo>
                  <a:pt x="1571711" y="266699"/>
                </a:lnTo>
                <a:lnTo>
                  <a:pt x="1616058" y="292099"/>
                </a:lnTo>
                <a:lnTo>
                  <a:pt x="1702189" y="317499"/>
                </a:lnTo>
                <a:lnTo>
                  <a:pt x="1743880" y="342899"/>
                </a:lnTo>
                <a:lnTo>
                  <a:pt x="1784593" y="355599"/>
                </a:lnTo>
                <a:lnTo>
                  <a:pt x="1824281" y="380999"/>
                </a:lnTo>
                <a:lnTo>
                  <a:pt x="1862897" y="406399"/>
                </a:lnTo>
                <a:lnTo>
                  <a:pt x="1900395" y="431799"/>
                </a:lnTo>
                <a:lnTo>
                  <a:pt x="1936728" y="457199"/>
                </a:lnTo>
                <a:lnTo>
                  <a:pt x="1971848" y="482599"/>
                </a:lnTo>
                <a:lnTo>
                  <a:pt x="2005711" y="520699"/>
                </a:lnTo>
                <a:lnTo>
                  <a:pt x="2038269" y="546099"/>
                </a:lnTo>
                <a:lnTo>
                  <a:pt x="2069474" y="584199"/>
                </a:lnTo>
                <a:lnTo>
                  <a:pt x="2099282" y="609599"/>
                </a:lnTo>
                <a:lnTo>
                  <a:pt x="2127644" y="647699"/>
                </a:lnTo>
                <a:lnTo>
                  <a:pt x="2154515" y="685799"/>
                </a:lnTo>
                <a:lnTo>
                  <a:pt x="2179847" y="723899"/>
                </a:lnTo>
                <a:lnTo>
                  <a:pt x="2203595" y="761999"/>
                </a:lnTo>
                <a:lnTo>
                  <a:pt x="2225711" y="800099"/>
                </a:lnTo>
                <a:lnTo>
                  <a:pt x="2246148" y="850899"/>
                </a:lnTo>
                <a:lnTo>
                  <a:pt x="2264861" y="888999"/>
                </a:lnTo>
                <a:lnTo>
                  <a:pt x="2281801" y="927099"/>
                </a:lnTo>
                <a:lnTo>
                  <a:pt x="2296924" y="977899"/>
                </a:lnTo>
                <a:lnTo>
                  <a:pt x="2310182" y="1015999"/>
                </a:lnTo>
                <a:lnTo>
                  <a:pt x="2321528" y="1066799"/>
                </a:lnTo>
                <a:lnTo>
                  <a:pt x="2330915" y="1117599"/>
                </a:lnTo>
                <a:lnTo>
                  <a:pt x="2338298" y="1155699"/>
                </a:lnTo>
                <a:lnTo>
                  <a:pt x="2343629" y="1206499"/>
                </a:lnTo>
                <a:lnTo>
                  <a:pt x="2346862" y="1257299"/>
                </a:lnTo>
                <a:lnTo>
                  <a:pt x="2347950" y="1308099"/>
                </a:lnTo>
                <a:lnTo>
                  <a:pt x="2346862" y="1358899"/>
                </a:lnTo>
                <a:lnTo>
                  <a:pt x="2343629" y="1396999"/>
                </a:lnTo>
                <a:lnTo>
                  <a:pt x="2338298" y="1447799"/>
                </a:lnTo>
                <a:lnTo>
                  <a:pt x="2330915" y="1498599"/>
                </a:lnTo>
                <a:lnTo>
                  <a:pt x="2321528" y="1549399"/>
                </a:lnTo>
                <a:lnTo>
                  <a:pt x="2310182" y="1587499"/>
                </a:lnTo>
                <a:lnTo>
                  <a:pt x="2296924" y="1638300"/>
                </a:lnTo>
                <a:lnTo>
                  <a:pt x="2281801" y="1676400"/>
                </a:lnTo>
                <a:lnTo>
                  <a:pt x="2264861" y="1727200"/>
                </a:lnTo>
                <a:lnTo>
                  <a:pt x="2246148" y="1765300"/>
                </a:lnTo>
                <a:lnTo>
                  <a:pt x="2225711" y="1803400"/>
                </a:lnTo>
                <a:lnTo>
                  <a:pt x="2203595" y="1841500"/>
                </a:lnTo>
                <a:lnTo>
                  <a:pt x="2179847" y="1879600"/>
                </a:lnTo>
                <a:lnTo>
                  <a:pt x="2154515" y="1917700"/>
                </a:lnTo>
                <a:lnTo>
                  <a:pt x="2127644" y="1955800"/>
                </a:lnTo>
                <a:lnTo>
                  <a:pt x="2099282" y="1993900"/>
                </a:lnTo>
                <a:lnTo>
                  <a:pt x="2069474" y="2032000"/>
                </a:lnTo>
                <a:lnTo>
                  <a:pt x="2038269" y="2057400"/>
                </a:lnTo>
                <a:lnTo>
                  <a:pt x="2005711" y="2095500"/>
                </a:lnTo>
                <a:lnTo>
                  <a:pt x="1971848" y="2120900"/>
                </a:lnTo>
                <a:lnTo>
                  <a:pt x="1936728" y="2159000"/>
                </a:lnTo>
                <a:lnTo>
                  <a:pt x="1900395" y="2184400"/>
                </a:lnTo>
                <a:lnTo>
                  <a:pt x="1862897" y="2209800"/>
                </a:lnTo>
                <a:lnTo>
                  <a:pt x="1824281" y="2235200"/>
                </a:lnTo>
                <a:lnTo>
                  <a:pt x="1784593" y="2247900"/>
                </a:lnTo>
                <a:lnTo>
                  <a:pt x="1743880" y="2273300"/>
                </a:lnTo>
                <a:lnTo>
                  <a:pt x="1702189" y="2286000"/>
                </a:lnTo>
                <a:lnTo>
                  <a:pt x="1659566" y="2311400"/>
                </a:lnTo>
                <a:lnTo>
                  <a:pt x="1616058" y="2324100"/>
                </a:lnTo>
                <a:lnTo>
                  <a:pt x="1480689" y="2362200"/>
                </a:lnTo>
                <a:lnTo>
                  <a:pt x="1434107" y="2362200"/>
                </a:lnTo>
                <a:lnTo>
                  <a:pt x="1386873" y="2374900"/>
                </a:lnTo>
                <a:lnTo>
                  <a:pt x="2030854" y="2374900"/>
                </a:lnTo>
                <a:lnTo>
                  <a:pt x="2067356" y="2349500"/>
                </a:lnTo>
                <a:lnTo>
                  <a:pt x="2102879" y="2324100"/>
                </a:lnTo>
                <a:lnTo>
                  <a:pt x="2137390" y="2286000"/>
                </a:lnTo>
                <a:lnTo>
                  <a:pt x="2170860" y="2260600"/>
                </a:lnTo>
                <a:lnTo>
                  <a:pt x="2203256" y="2222500"/>
                </a:lnTo>
                <a:lnTo>
                  <a:pt x="2234547" y="2197100"/>
                </a:lnTo>
                <a:lnTo>
                  <a:pt x="2264703" y="2159000"/>
                </a:lnTo>
                <a:lnTo>
                  <a:pt x="2293692" y="2120900"/>
                </a:lnTo>
                <a:lnTo>
                  <a:pt x="2321483" y="2095500"/>
                </a:lnTo>
                <a:lnTo>
                  <a:pt x="2348044" y="2057400"/>
                </a:lnTo>
                <a:lnTo>
                  <a:pt x="2373345" y="2019300"/>
                </a:lnTo>
                <a:lnTo>
                  <a:pt x="2397354" y="1981200"/>
                </a:lnTo>
                <a:lnTo>
                  <a:pt x="2420040" y="1943100"/>
                </a:lnTo>
                <a:lnTo>
                  <a:pt x="2441373" y="1892300"/>
                </a:lnTo>
                <a:lnTo>
                  <a:pt x="2461320" y="1854200"/>
                </a:lnTo>
                <a:lnTo>
                  <a:pt x="2479850" y="1816100"/>
                </a:lnTo>
                <a:lnTo>
                  <a:pt x="2496933" y="1765300"/>
                </a:lnTo>
                <a:lnTo>
                  <a:pt x="2512536" y="1727200"/>
                </a:lnTo>
                <a:lnTo>
                  <a:pt x="2526630" y="1676400"/>
                </a:lnTo>
                <a:lnTo>
                  <a:pt x="2539183" y="1638300"/>
                </a:lnTo>
                <a:lnTo>
                  <a:pt x="2550163" y="1587499"/>
                </a:lnTo>
                <a:lnTo>
                  <a:pt x="2559539" y="1549399"/>
                </a:lnTo>
                <a:lnTo>
                  <a:pt x="2567281" y="1498599"/>
                </a:lnTo>
                <a:lnTo>
                  <a:pt x="2573356" y="1447799"/>
                </a:lnTo>
                <a:lnTo>
                  <a:pt x="2577734" y="1396999"/>
                </a:lnTo>
                <a:lnTo>
                  <a:pt x="2580384" y="1358899"/>
                </a:lnTo>
                <a:lnTo>
                  <a:pt x="2581275" y="1308099"/>
                </a:lnTo>
                <a:lnTo>
                  <a:pt x="2580384" y="1257299"/>
                </a:lnTo>
                <a:lnTo>
                  <a:pt x="2577734" y="1206499"/>
                </a:lnTo>
                <a:lnTo>
                  <a:pt x="2573356" y="1155699"/>
                </a:lnTo>
                <a:lnTo>
                  <a:pt x="2567281" y="1117599"/>
                </a:lnTo>
                <a:lnTo>
                  <a:pt x="2559539" y="1066799"/>
                </a:lnTo>
                <a:lnTo>
                  <a:pt x="2550163" y="1015999"/>
                </a:lnTo>
                <a:lnTo>
                  <a:pt x="2539183" y="977899"/>
                </a:lnTo>
                <a:lnTo>
                  <a:pt x="2526630" y="927099"/>
                </a:lnTo>
                <a:lnTo>
                  <a:pt x="2512536" y="888999"/>
                </a:lnTo>
                <a:lnTo>
                  <a:pt x="2496933" y="838199"/>
                </a:lnTo>
                <a:lnTo>
                  <a:pt x="2479850" y="800099"/>
                </a:lnTo>
                <a:lnTo>
                  <a:pt x="2461320" y="749299"/>
                </a:lnTo>
                <a:lnTo>
                  <a:pt x="2441373" y="711199"/>
                </a:lnTo>
                <a:lnTo>
                  <a:pt x="2420040" y="673099"/>
                </a:lnTo>
                <a:lnTo>
                  <a:pt x="2397354" y="634999"/>
                </a:lnTo>
                <a:lnTo>
                  <a:pt x="2373345" y="596899"/>
                </a:lnTo>
                <a:lnTo>
                  <a:pt x="2348044" y="558799"/>
                </a:lnTo>
                <a:lnTo>
                  <a:pt x="2321483" y="520699"/>
                </a:lnTo>
                <a:lnTo>
                  <a:pt x="2293692" y="482599"/>
                </a:lnTo>
                <a:lnTo>
                  <a:pt x="2264703" y="444499"/>
                </a:lnTo>
                <a:lnTo>
                  <a:pt x="2234547" y="419099"/>
                </a:lnTo>
                <a:lnTo>
                  <a:pt x="2203256" y="380999"/>
                </a:lnTo>
                <a:lnTo>
                  <a:pt x="2170860" y="355599"/>
                </a:lnTo>
                <a:lnTo>
                  <a:pt x="2137390" y="317499"/>
                </a:lnTo>
                <a:lnTo>
                  <a:pt x="2102879" y="292099"/>
                </a:lnTo>
                <a:lnTo>
                  <a:pt x="2067356" y="266699"/>
                </a:lnTo>
                <a:lnTo>
                  <a:pt x="2030854" y="241299"/>
                </a:lnTo>
                <a:lnTo>
                  <a:pt x="2012128" y="228599"/>
                </a:lnTo>
                <a:close/>
              </a:path>
              <a:path w="2581275" h="2603500">
                <a:moveTo>
                  <a:pt x="1481358" y="12699"/>
                </a:moveTo>
                <a:lnTo>
                  <a:pt x="1099916" y="12699"/>
                </a:lnTo>
                <a:lnTo>
                  <a:pt x="1007689" y="38099"/>
                </a:lnTo>
                <a:lnTo>
                  <a:pt x="1573585" y="38099"/>
                </a:lnTo>
                <a:lnTo>
                  <a:pt x="1481358" y="12699"/>
                </a:lnTo>
                <a:close/>
              </a:path>
              <a:path w="2581275" h="2603500">
                <a:moveTo>
                  <a:pt x="1386959" y="0"/>
                </a:moveTo>
                <a:lnTo>
                  <a:pt x="1194315" y="0"/>
                </a:lnTo>
                <a:lnTo>
                  <a:pt x="1146860" y="12699"/>
                </a:lnTo>
                <a:lnTo>
                  <a:pt x="1434414" y="12699"/>
                </a:lnTo>
                <a:lnTo>
                  <a:pt x="138695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2873" y="868044"/>
            <a:ext cx="2606389" cy="26288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863087" y="1793915"/>
            <a:ext cx="1647189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spc="-5" b="1" i="1">
                <a:latin typeface="微软雅黑"/>
                <a:cs typeface="微软雅黑"/>
              </a:rPr>
              <a:t>体系五路</a:t>
            </a:r>
            <a:endParaRPr sz="1600">
              <a:latin typeface="微软雅黑"/>
              <a:cs typeface="微软雅黑"/>
            </a:endParaRPr>
          </a:p>
          <a:p>
            <a:pPr algn="ctr" marL="12700" marR="5080" indent="-1905">
              <a:lnSpc>
                <a:spcPct val="100000"/>
              </a:lnSpc>
            </a:pPr>
            <a:r>
              <a:rPr dirty="0" sz="1600" spc="-5" b="1" i="1">
                <a:latin typeface="微软雅黑"/>
                <a:cs typeface="微软雅黑"/>
              </a:rPr>
              <a:t>分层、归类、迭 </a:t>
            </a:r>
            <a:r>
              <a:rPr dirty="0" sz="1600" spc="-5" b="1" i="1">
                <a:latin typeface="微软雅黑"/>
                <a:cs typeface="微软雅黑"/>
              </a:rPr>
              <a:t>代、融合、组合拳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9" name="object 29"/>
          <p:cNvSpPr txBox="1"/>
          <p:nvPr/>
        </p:nvSpPr>
        <p:spPr>
          <a:xfrm rot="18900000">
            <a:off x="4199241" y="3141294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30" name="object 30"/>
          <p:cNvSpPr txBox="1"/>
          <p:nvPr/>
        </p:nvSpPr>
        <p:spPr>
          <a:xfrm rot="18900000">
            <a:off x="-244168" y="4211342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31" name="object 31"/>
          <p:cNvSpPr txBox="1"/>
          <p:nvPr/>
        </p:nvSpPr>
        <p:spPr>
          <a:xfrm rot="18900000">
            <a:off x="1748753" y="234035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32" name="object 32"/>
          <p:cNvSpPr txBox="1"/>
          <p:nvPr/>
        </p:nvSpPr>
        <p:spPr>
          <a:xfrm rot="18900000">
            <a:off x="560653" y="1296945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1037" y="317500"/>
            <a:ext cx="5772785" cy="469900"/>
          </a:xfrm>
          <a:custGeom>
            <a:avLst/>
            <a:gdLst/>
            <a:ahLst/>
            <a:cxnLst/>
            <a:rect l="l" t="t" r="r" b="b"/>
            <a:pathLst>
              <a:path w="5772785" h="469900">
                <a:moveTo>
                  <a:pt x="5772378" y="0"/>
                </a:moveTo>
                <a:lnTo>
                  <a:pt x="0" y="0"/>
                </a:lnTo>
                <a:lnTo>
                  <a:pt x="0" y="469900"/>
                </a:lnTo>
                <a:lnTo>
                  <a:pt x="4816462" y="469900"/>
                </a:lnTo>
                <a:lnTo>
                  <a:pt x="5772378" y="0"/>
                </a:lnTo>
                <a:close/>
              </a:path>
            </a:pathLst>
          </a:custGeom>
          <a:solidFill>
            <a:srgbClr val="00A5E0">
              <a:alpha val="6196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42887"/>
            <a:ext cx="6453505" cy="544830"/>
          </a:xfrm>
          <a:custGeom>
            <a:avLst/>
            <a:gdLst/>
            <a:ahLst/>
            <a:cxnLst/>
            <a:rect l="l" t="t" r="r" b="b"/>
            <a:pathLst>
              <a:path w="6453505" h="544830">
                <a:moveTo>
                  <a:pt x="6453416" y="0"/>
                </a:moveTo>
                <a:lnTo>
                  <a:pt x="0" y="0"/>
                </a:lnTo>
                <a:lnTo>
                  <a:pt x="0" y="544512"/>
                </a:lnTo>
                <a:lnTo>
                  <a:pt x="5384457" y="544512"/>
                </a:lnTo>
                <a:lnTo>
                  <a:pt x="6453416" y="0"/>
                </a:lnTo>
                <a:close/>
              </a:path>
            </a:pathLst>
          </a:custGeom>
          <a:solidFill>
            <a:srgbClr val="00A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97385" y="787400"/>
            <a:ext cx="4589780" cy="0"/>
          </a:xfrm>
          <a:custGeom>
            <a:avLst/>
            <a:gdLst/>
            <a:ahLst/>
            <a:cxnLst/>
            <a:rect l="l" t="t" r="r" b="b"/>
            <a:pathLst>
              <a:path w="4589780" h="0">
                <a:moveTo>
                  <a:pt x="0" y="0"/>
                </a:moveTo>
                <a:lnTo>
                  <a:pt x="4589462" y="0"/>
                </a:lnTo>
              </a:path>
            </a:pathLst>
          </a:custGeom>
          <a:ln w="19050">
            <a:solidFill>
              <a:srgbClr val="8BBD29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48751" y="749305"/>
            <a:ext cx="76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6544" y="283700"/>
            <a:ext cx="61214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0" i="0">
                <a:solidFill>
                  <a:srgbClr val="FFFFFF"/>
                </a:solidFill>
                <a:latin typeface="微软雅黑"/>
                <a:cs typeface="微软雅黑"/>
              </a:rPr>
              <a:t>终见曙光，戴着镣铐跳舞而非沉重压抑的拉纤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63688" y="1086550"/>
            <a:ext cx="5760639" cy="3600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 rot="18900000">
            <a:off x="4199241" y="3141294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 rot="18900000">
            <a:off x="-244168" y="4211342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 rot="18900000">
            <a:off x="1748753" y="234035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 rot="18900000">
            <a:off x="560653" y="1296945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35137"/>
            <a:ext cx="9139555" cy="1433830"/>
          </a:xfrm>
          <a:custGeom>
            <a:avLst/>
            <a:gdLst/>
            <a:ahLst/>
            <a:cxnLst/>
            <a:rect l="l" t="t" r="r" b="b"/>
            <a:pathLst>
              <a:path w="9139555" h="1433830">
                <a:moveTo>
                  <a:pt x="0" y="1433499"/>
                </a:moveTo>
                <a:lnTo>
                  <a:pt x="9139237" y="1433499"/>
                </a:lnTo>
                <a:lnTo>
                  <a:pt x="9139237" y="0"/>
                </a:lnTo>
                <a:lnTo>
                  <a:pt x="0" y="0"/>
                </a:lnTo>
                <a:lnTo>
                  <a:pt x="0" y="1433499"/>
                </a:lnTo>
                <a:close/>
              </a:path>
            </a:pathLst>
          </a:custGeom>
          <a:solidFill>
            <a:srgbClr val="01B3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347614"/>
            <a:ext cx="2110270" cy="2574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164387" y="1200150"/>
            <a:ext cx="1979612" cy="2092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777805" y="1696511"/>
            <a:ext cx="1589405" cy="12801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4815"/>
              </a:lnSpc>
              <a:spcBef>
                <a:spcPts val="105"/>
              </a:spcBef>
            </a:pPr>
            <a:r>
              <a:rPr dirty="0" sz="4100" i="1">
                <a:latin typeface="Times New Roman"/>
                <a:cs typeface="Times New Roman"/>
              </a:rPr>
              <a:t>Q&amp;A</a:t>
            </a:r>
            <a:endParaRPr sz="4100">
              <a:latin typeface="Times New Roman"/>
              <a:cs typeface="Times New Roman"/>
            </a:endParaRPr>
          </a:p>
          <a:p>
            <a:pPr algn="ctr">
              <a:lnSpc>
                <a:spcPts val="5055"/>
              </a:lnSpc>
            </a:pPr>
            <a:r>
              <a:rPr dirty="0" sz="4300" spc="-200" i="1">
                <a:latin typeface="微软雅黑"/>
                <a:cs typeface="微软雅黑"/>
              </a:rPr>
              <a:t>谢谢！</a:t>
            </a:r>
            <a:endParaRPr sz="43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 rot="18900000">
            <a:off x="4199241" y="3141294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 rot="18900000">
            <a:off x="-244168" y="4211342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 rot="18900000">
            <a:off x="1748753" y="234035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 rot="18900000">
            <a:off x="560653" y="1296945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2302" y="988720"/>
            <a:ext cx="1675764" cy="471805"/>
          </a:xfrm>
          <a:custGeom>
            <a:avLst/>
            <a:gdLst/>
            <a:ahLst/>
            <a:cxnLst/>
            <a:rect l="l" t="t" r="r" b="b"/>
            <a:pathLst>
              <a:path w="1675764" h="471805">
                <a:moveTo>
                  <a:pt x="1628482" y="0"/>
                </a:moveTo>
                <a:lnTo>
                  <a:pt x="47117" y="0"/>
                </a:lnTo>
                <a:lnTo>
                  <a:pt x="28776" y="3702"/>
                </a:lnTo>
                <a:lnTo>
                  <a:pt x="13800" y="13800"/>
                </a:lnTo>
                <a:lnTo>
                  <a:pt x="3702" y="28776"/>
                </a:lnTo>
                <a:lnTo>
                  <a:pt x="0" y="47116"/>
                </a:lnTo>
                <a:lnTo>
                  <a:pt x="0" y="424065"/>
                </a:lnTo>
                <a:lnTo>
                  <a:pt x="3702" y="442405"/>
                </a:lnTo>
                <a:lnTo>
                  <a:pt x="13800" y="457382"/>
                </a:lnTo>
                <a:lnTo>
                  <a:pt x="28776" y="467480"/>
                </a:lnTo>
                <a:lnTo>
                  <a:pt x="47117" y="471182"/>
                </a:lnTo>
                <a:lnTo>
                  <a:pt x="1628482" y="471182"/>
                </a:lnTo>
                <a:lnTo>
                  <a:pt x="1646830" y="467480"/>
                </a:lnTo>
                <a:lnTo>
                  <a:pt x="1661810" y="457382"/>
                </a:lnTo>
                <a:lnTo>
                  <a:pt x="1671909" y="442405"/>
                </a:lnTo>
                <a:lnTo>
                  <a:pt x="1675612" y="424065"/>
                </a:lnTo>
                <a:lnTo>
                  <a:pt x="1675612" y="47116"/>
                </a:lnTo>
                <a:lnTo>
                  <a:pt x="1671909" y="28776"/>
                </a:lnTo>
                <a:lnTo>
                  <a:pt x="1661810" y="13800"/>
                </a:lnTo>
                <a:lnTo>
                  <a:pt x="1646830" y="3702"/>
                </a:lnTo>
                <a:lnTo>
                  <a:pt x="1628482" y="0"/>
                </a:lnTo>
                <a:close/>
              </a:path>
            </a:pathLst>
          </a:custGeom>
          <a:solidFill>
            <a:srgbClr val="6BB1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32302" y="988720"/>
            <a:ext cx="1675764" cy="471805"/>
          </a:xfrm>
          <a:custGeom>
            <a:avLst/>
            <a:gdLst/>
            <a:ahLst/>
            <a:cxnLst/>
            <a:rect l="l" t="t" r="r" b="b"/>
            <a:pathLst>
              <a:path w="1675764" h="471805">
                <a:moveTo>
                  <a:pt x="0" y="47116"/>
                </a:moveTo>
                <a:lnTo>
                  <a:pt x="3702" y="28776"/>
                </a:lnTo>
                <a:lnTo>
                  <a:pt x="13800" y="13800"/>
                </a:lnTo>
                <a:lnTo>
                  <a:pt x="28776" y="3702"/>
                </a:lnTo>
                <a:lnTo>
                  <a:pt x="47117" y="0"/>
                </a:lnTo>
                <a:lnTo>
                  <a:pt x="1628482" y="0"/>
                </a:lnTo>
                <a:lnTo>
                  <a:pt x="1646830" y="3702"/>
                </a:lnTo>
                <a:lnTo>
                  <a:pt x="1661810" y="13800"/>
                </a:lnTo>
                <a:lnTo>
                  <a:pt x="1671909" y="28776"/>
                </a:lnTo>
                <a:lnTo>
                  <a:pt x="1675612" y="47116"/>
                </a:lnTo>
                <a:lnTo>
                  <a:pt x="1675612" y="424065"/>
                </a:lnTo>
                <a:lnTo>
                  <a:pt x="1671909" y="442405"/>
                </a:lnTo>
                <a:lnTo>
                  <a:pt x="1661810" y="457382"/>
                </a:lnTo>
                <a:lnTo>
                  <a:pt x="1646830" y="467480"/>
                </a:lnTo>
                <a:lnTo>
                  <a:pt x="1628482" y="471182"/>
                </a:lnTo>
                <a:lnTo>
                  <a:pt x="47117" y="471182"/>
                </a:lnTo>
                <a:lnTo>
                  <a:pt x="28776" y="467480"/>
                </a:lnTo>
                <a:lnTo>
                  <a:pt x="13800" y="457382"/>
                </a:lnTo>
                <a:lnTo>
                  <a:pt x="3702" y="442405"/>
                </a:lnTo>
                <a:lnTo>
                  <a:pt x="0" y="424065"/>
                </a:lnTo>
                <a:lnTo>
                  <a:pt x="0" y="47116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51652" y="1014379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微软雅黑"/>
                <a:cs typeface="微软雅黑"/>
              </a:rPr>
              <a:t>体系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7306" y="1695019"/>
            <a:ext cx="923925" cy="1653539"/>
          </a:xfrm>
          <a:custGeom>
            <a:avLst/>
            <a:gdLst/>
            <a:ahLst/>
            <a:cxnLst/>
            <a:rect l="l" t="t" r="r" b="b"/>
            <a:pathLst>
              <a:path w="923925" h="1653539">
                <a:moveTo>
                  <a:pt x="831138" y="0"/>
                </a:moveTo>
                <a:lnTo>
                  <a:pt x="92341" y="0"/>
                </a:lnTo>
                <a:lnTo>
                  <a:pt x="56401" y="7256"/>
                </a:lnTo>
                <a:lnTo>
                  <a:pt x="27049" y="27044"/>
                </a:lnTo>
                <a:lnTo>
                  <a:pt x="7257" y="56396"/>
                </a:lnTo>
                <a:lnTo>
                  <a:pt x="0" y="92341"/>
                </a:lnTo>
                <a:lnTo>
                  <a:pt x="0" y="1560753"/>
                </a:lnTo>
                <a:lnTo>
                  <a:pt x="7257" y="1596693"/>
                </a:lnTo>
                <a:lnTo>
                  <a:pt x="27049" y="1626046"/>
                </a:lnTo>
                <a:lnTo>
                  <a:pt x="56401" y="1645837"/>
                </a:lnTo>
                <a:lnTo>
                  <a:pt x="92341" y="1653095"/>
                </a:lnTo>
                <a:lnTo>
                  <a:pt x="831138" y="1653095"/>
                </a:lnTo>
                <a:lnTo>
                  <a:pt x="867084" y="1645837"/>
                </a:lnTo>
                <a:lnTo>
                  <a:pt x="896435" y="1626046"/>
                </a:lnTo>
                <a:lnTo>
                  <a:pt x="916224" y="1596693"/>
                </a:lnTo>
                <a:lnTo>
                  <a:pt x="923480" y="1560753"/>
                </a:lnTo>
                <a:lnTo>
                  <a:pt x="923480" y="92341"/>
                </a:lnTo>
                <a:lnTo>
                  <a:pt x="916224" y="56396"/>
                </a:lnTo>
                <a:lnTo>
                  <a:pt x="896435" y="27044"/>
                </a:lnTo>
                <a:lnTo>
                  <a:pt x="867084" y="7256"/>
                </a:lnTo>
                <a:lnTo>
                  <a:pt x="831138" y="0"/>
                </a:lnTo>
                <a:close/>
              </a:path>
            </a:pathLst>
          </a:custGeom>
          <a:solidFill>
            <a:srgbClr val="7E6B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07306" y="1695019"/>
            <a:ext cx="923925" cy="1653539"/>
          </a:xfrm>
          <a:custGeom>
            <a:avLst/>
            <a:gdLst/>
            <a:ahLst/>
            <a:cxnLst/>
            <a:rect l="l" t="t" r="r" b="b"/>
            <a:pathLst>
              <a:path w="923925" h="1653539">
                <a:moveTo>
                  <a:pt x="0" y="92341"/>
                </a:moveTo>
                <a:lnTo>
                  <a:pt x="7257" y="56396"/>
                </a:lnTo>
                <a:lnTo>
                  <a:pt x="27049" y="27044"/>
                </a:lnTo>
                <a:lnTo>
                  <a:pt x="56401" y="7256"/>
                </a:lnTo>
                <a:lnTo>
                  <a:pt x="92341" y="0"/>
                </a:lnTo>
                <a:lnTo>
                  <a:pt x="831138" y="0"/>
                </a:lnTo>
                <a:lnTo>
                  <a:pt x="867084" y="7256"/>
                </a:lnTo>
                <a:lnTo>
                  <a:pt x="896435" y="27044"/>
                </a:lnTo>
                <a:lnTo>
                  <a:pt x="916224" y="56396"/>
                </a:lnTo>
                <a:lnTo>
                  <a:pt x="923480" y="92341"/>
                </a:lnTo>
                <a:lnTo>
                  <a:pt x="923480" y="1560753"/>
                </a:lnTo>
                <a:lnTo>
                  <a:pt x="916224" y="1596693"/>
                </a:lnTo>
                <a:lnTo>
                  <a:pt x="896435" y="1626046"/>
                </a:lnTo>
                <a:lnTo>
                  <a:pt x="867084" y="1645837"/>
                </a:lnTo>
                <a:lnTo>
                  <a:pt x="831138" y="1653095"/>
                </a:lnTo>
                <a:lnTo>
                  <a:pt x="92341" y="1653095"/>
                </a:lnTo>
                <a:lnTo>
                  <a:pt x="56401" y="1645837"/>
                </a:lnTo>
                <a:lnTo>
                  <a:pt x="27049" y="1626046"/>
                </a:lnTo>
                <a:lnTo>
                  <a:pt x="7257" y="1596693"/>
                </a:lnTo>
                <a:lnTo>
                  <a:pt x="0" y="1560753"/>
                </a:lnTo>
                <a:lnTo>
                  <a:pt x="0" y="92341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08364" y="1695019"/>
            <a:ext cx="923925" cy="1653539"/>
          </a:xfrm>
          <a:custGeom>
            <a:avLst/>
            <a:gdLst/>
            <a:ahLst/>
            <a:cxnLst/>
            <a:rect l="l" t="t" r="r" b="b"/>
            <a:pathLst>
              <a:path w="923925" h="1653539">
                <a:moveTo>
                  <a:pt x="831138" y="0"/>
                </a:moveTo>
                <a:lnTo>
                  <a:pt x="92341" y="0"/>
                </a:lnTo>
                <a:lnTo>
                  <a:pt x="56401" y="7256"/>
                </a:lnTo>
                <a:lnTo>
                  <a:pt x="27049" y="27044"/>
                </a:lnTo>
                <a:lnTo>
                  <a:pt x="7257" y="56396"/>
                </a:lnTo>
                <a:lnTo>
                  <a:pt x="0" y="92341"/>
                </a:lnTo>
                <a:lnTo>
                  <a:pt x="0" y="1560753"/>
                </a:lnTo>
                <a:lnTo>
                  <a:pt x="7257" y="1596693"/>
                </a:lnTo>
                <a:lnTo>
                  <a:pt x="27049" y="1626046"/>
                </a:lnTo>
                <a:lnTo>
                  <a:pt x="56401" y="1645837"/>
                </a:lnTo>
                <a:lnTo>
                  <a:pt x="92341" y="1653095"/>
                </a:lnTo>
                <a:lnTo>
                  <a:pt x="831138" y="1653095"/>
                </a:lnTo>
                <a:lnTo>
                  <a:pt x="867084" y="1645837"/>
                </a:lnTo>
                <a:lnTo>
                  <a:pt x="896435" y="1626046"/>
                </a:lnTo>
                <a:lnTo>
                  <a:pt x="916224" y="1596693"/>
                </a:lnTo>
                <a:lnTo>
                  <a:pt x="923480" y="1560753"/>
                </a:lnTo>
                <a:lnTo>
                  <a:pt x="923480" y="92341"/>
                </a:lnTo>
                <a:lnTo>
                  <a:pt x="916224" y="56396"/>
                </a:lnTo>
                <a:lnTo>
                  <a:pt x="896435" y="27044"/>
                </a:lnTo>
                <a:lnTo>
                  <a:pt x="867084" y="7256"/>
                </a:lnTo>
                <a:lnTo>
                  <a:pt x="831138" y="0"/>
                </a:lnTo>
                <a:close/>
              </a:path>
            </a:pathLst>
          </a:custGeom>
          <a:solidFill>
            <a:srgbClr val="7E6B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08364" y="1695019"/>
            <a:ext cx="923925" cy="1653539"/>
          </a:xfrm>
          <a:custGeom>
            <a:avLst/>
            <a:gdLst/>
            <a:ahLst/>
            <a:cxnLst/>
            <a:rect l="l" t="t" r="r" b="b"/>
            <a:pathLst>
              <a:path w="923925" h="1653539">
                <a:moveTo>
                  <a:pt x="0" y="92341"/>
                </a:moveTo>
                <a:lnTo>
                  <a:pt x="7257" y="56396"/>
                </a:lnTo>
                <a:lnTo>
                  <a:pt x="27049" y="27044"/>
                </a:lnTo>
                <a:lnTo>
                  <a:pt x="56401" y="7256"/>
                </a:lnTo>
                <a:lnTo>
                  <a:pt x="92341" y="0"/>
                </a:lnTo>
                <a:lnTo>
                  <a:pt x="831138" y="0"/>
                </a:lnTo>
                <a:lnTo>
                  <a:pt x="867084" y="7256"/>
                </a:lnTo>
                <a:lnTo>
                  <a:pt x="896435" y="27044"/>
                </a:lnTo>
                <a:lnTo>
                  <a:pt x="916224" y="56396"/>
                </a:lnTo>
                <a:lnTo>
                  <a:pt x="923480" y="92341"/>
                </a:lnTo>
                <a:lnTo>
                  <a:pt x="923480" y="1560753"/>
                </a:lnTo>
                <a:lnTo>
                  <a:pt x="916224" y="1596693"/>
                </a:lnTo>
                <a:lnTo>
                  <a:pt x="896435" y="1626046"/>
                </a:lnTo>
                <a:lnTo>
                  <a:pt x="867084" y="1645837"/>
                </a:lnTo>
                <a:lnTo>
                  <a:pt x="831138" y="1653095"/>
                </a:lnTo>
                <a:lnTo>
                  <a:pt x="92341" y="1653095"/>
                </a:lnTo>
                <a:lnTo>
                  <a:pt x="56401" y="1645837"/>
                </a:lnTo>
                <a:lnTo>
                  <a:pt x="27049" y="1626046"/>
                </a:lnTo>
                <a:lnTo>
                  <a:pt x="7257" y="1596693"/>
                </a:lnTo>
                <a:lnTo>
                  <a:pt x="0" y="1560753"/>
                </a:lnTo>
                <a:lnTo>
                  <a:pt x="0" y="92341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09420" y="1695019"/>
            <a:ext cx="923925" cy="1653539"/>
          </a:xfrm>
          <a:custGeom>
            <a:avLst/>
            <a:gdLst/>
            <a:ahLst/>
            <a:cxnLst/>
            <a:rect l="l" t="t" r="r" b="b"/>
            <a:pathLst>
              <a:path w="923925" h="1653539">
                <a:moveTo>
                  <a:pt x="831138" y="0"/>
                </a:moveTo>
                <a:lnTo>
                  <a:pt x="92341" y="0"/>
                </a:lnTo>
                <a:lnTo>
                  <a:pt x="56401" y="7256"/>
                </a:lnTo>
                <a:lnTo>
                  <a:pt x="27049" y="27044"/>
                </a:lnTo>
                <a:lnTo>
                  <a:pt x="7257" y="56396"/>
                </a:lnTo>
                <a:lnTo>
                  <a:pt x="0" y="92341"/>
                </a:lnTo>
                <a:lnTo>
                  <a:pt x="0" y="1560753"/>
                </a:lnTo>
                <a:lnTo>
                  <a:pt x="7257" y="1596693"/>
                </a:lnTo>
                <a:lnTo>
                  <a:pt x="27049" y="1626046"/>
                </a:lnTo>
                <a:lnTo>
                  <a:pt x="56401" y="1645837"/>
                </a:lnTo>
                <a:lnTo>
                  <a:pt x="92341" y="1653095"/>
                </a:lnTo>
                <a:lnTo>
                  <a:pt x="831138" y="1653095"/>
                </a:lnTo>
                <a:lnTo>
                  <a:pt x="867084" y="1645837"/>
                </a:lnTo>
                <a:lnTo>
                  <a:pt x="896435" y="1626046"/>
                </a:lnTo>
                <a:lnTo>
                  <a:pt x="916224" y="1596693"/>
                </a:lnTo>
                <a:lnTo>
                  <a:pt x="923480" y="1560753"/>
                </a:lnTo>
                <a:lnTo>
                  <a:pt x="923480" y="92341"/>
                </a:lnTo>
                <a:lnTo>
                  <a:pt x="916224" y="56396"/>
                </a:lnTo>
                <a:lnTo>
                  <a:pt x="896435" y="27044"/>
                </a:lnTo>
                <a:lnTo>
                  <a:pt x="867084" y="7256"/>
                </a:lnTo>
                <a:lnTo>
                  <a:pt x="831138" y="0"/>
                </a:lnTo>
                <a:close/>
              </a:path>
            </a:pathLst>
          </a:custGeom>
          <a:solidFill>
            <a:srgbClr val="7E6B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09420" y="1695019"/>
            <a:ext cx="923925" cy="1653539"/>
          </a:xfrm>
          <a:custGeom>
            <a:avLst/>
            <a:gdLst/>
            <a:ahLst/>
            <a:cxnLst/>
            <a:rect l="l" t="t" r="r" b="b"/>
            <a:pathLst>
              <a:path w="923925" h="1653539">
                <a:moveTo>
                  <a:pt x="0" y="92341"/>
                </a:moveTo>
                <a:lnTo>
                  <a:pt x="7257" y="56396"/>
                </a:lnTo>
                <a:lnTo>
                  <a:pt x="27049" y="27044"/>
                </a:lnTo>
                <a:lnTo>
                  <a:pt x="56401" y="7256"/>
                </a:lnTo>
                <a:lnTo>
                  <a:pt x="92341" y="0"/>
                </a:lnTo>
                <a:lnTo>
                  <a:pt x="831138" y="0"/>
                </a:lnTo>
                <a:lnTo>
                  <a:pt x="867084" y="7256"/>
                </a:lnTo>
                <a:lnTo>
                  <a:pt x="896435" y="27044"/>
                </a:lnTo>
                <a:lnTo>
                  <a:pt x="916224" y="56396"/>
                </a:lnTo>
                <a:lnTo>
                  <a:pt x="923480" y="92341"/>
                </a:lnTo>
                <a:lnTo>
                  <a:pt x="923480" y="1560753"/>
                </a:lnTo>
                <a:lnTo>
                  <a:pt x="916224" y="1596693"/>
                </a:lnTo>
                <a:lnTo>
                  <a:pt x="896435" y="1626046"/>
                </a:lnTo>
                <a:lnTo>
                  <a:pt x="867084" y="1645837"/>
                </a:lnTo>
                <a:lnTo>
                  <a:pt x="831138" y="1653095"/>
                </a:lnTo>
                <a:lnTo>
                  <a:pt x="92341" y="1653095"/>
                </a:lnTo>
                <a:lnTo>
                  <a:pt x="56401" y="1645837"/>
                </a:lnTo>
                <a:lnTo>
                  <a:pt x="27049" y="1626046"/>
                </a:lnTo>
                <a:lnTo>
                  <a:pt x="7257" y="1596693"/>
                </a:lnTo>
                <a:lnTo>
                  <a:pt x="0" y="1560753"/>
                </a:lnTo>
                <a:lnTo>
                  <a:pt x="0" y="92341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169466" y="988715"/>
            <a:ext cx="1563370" cy="477520"/>
          </a:xfrm>
          <a:custGeom>
            <a:avLst/>
            <a:gdLst/>
            <a:ahLst/>
            <a:cxnLst/>
            <a:rect l="l" t="t" r="r" b="b"/>
            <a:pathLst>
              <a:path w="1563370" h="477519">
                <a:moveTo>
                  <a:pt x="1515033" y="0"/>
                </a:moveTo>
                <a:lnTo>
                  <a:pt x="47739" y="0"/>
                </a:lnTo>
                <a:lnTo>
                  <a:pt x="29157" y="3751"/>
                </a:lnTo>
                <a:lnTo>
                  <a:pt x="13982" y="13982"/>
                </a:lnTo>
                <a:lnTo>
                  <a:pt x="3751" y="29157"/>
                </a:lnTo>
                <a:lnTo>
                  <a:pt x="0" y="47739"/>
                </a:lnTo>
                <a:lnTo>
                  <a:pt x="0" y="429615"/>
                </a:lnTo>
                <a:lnTo>
                  <a:pt x="3751" y="448197"/>
                </a:lnTo>
                <a:lnTo>
                  <a:pt x="13982" y="463372"/>
                </a:lnTo>
                <a:lnTo>
                  <a:pt x="29157" y="473603"/>
                </a:lnTo>
                <a:lnTo>
                  <a:pt x="47739" y="477354"/>
                </a:lnTo>
                <a:lnTo>
                  <a:pt x="1515033" y="477354"/>
                </a:lnTo>
                <a:lnTo>
                  <a:pt x="1533615" y="473603"/>
                </a:lnTo>
                <a:lnTo>
                  <a:pt x="1548790" y="463372"/>
                </a:lnTo>
                <a:lnTo>
                  <a:pt x="1559021" y="448197"/>
                </a:lnTo>
                <a:lnTo>
                  <a:pt x="1562773" y="429615"/>
                </a:lnTo>
                <a:lnTo>
                  <a:pt x="1562773" y="47739"/>
                </a:lnTo>
                <a:lnTo>
                  <a:pt x="1559021" y="29157"/>
                </a:lnTo>
                <a:lnTo>
                  <a:pt x="1548790" y="13982"/>
                </a:lnTo>
                <a:lnTo>
                  <a:pt x="1533615" y="3751"/>
                </a:lnTo>
                <a:lnTo>
                  <a:pt x="1515033" y="0"/>
                </a:lnTo>
                <a:close/>
              </a:path>
            </a:pathLst>
          </a:custGeom>
          <a:solidFill>
            <a:srgbClr val="6BB1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169466" y="988715"/>
            <a:ext cx="1563370" cy="477520"/>
          </a:xfrm>
          <a:custGeom>
            <a:avLst/>
            <a:gdLst/>
            <a:ahLst/>
            <a:cxnLst/>
            <a:rect l="l" t="t" r="r" b="b"/>
            <a:pathLst>
              <a:path w="1563370" h="477519">
                <a:moveTo>
                  <a:pt x="0" y="47739"/>
                </a:moveTo>
                <a:lnTo>
                  <a:pt x="3751" y="29157"/>
                </a:lnTo>
                <a:lnTo>
                  <a:pt x="13982" y="13982"/>
                </a:lnTo>
                <a:lnTo>
                  <a:pt x="29157" y="3751"/>
                </a:lnTo>
                <a:lnTo>
                  <a:pt x="47739" y="0"/>
                </a:lnTo>
                <a:lnTo>
                  <a:pt x="1515033" y="0"/>
                </a:lnTo>
                <a:lnTo>
                  <a:pt x="1533615" y="3751"/>
                </a:lnTo>
                <a:lnTo>
                  <a:pt x="1548790" y="13982"/>
                </a:lnTo>
                <a:lnTo>
                  <a:pt x="1559021" y="29157"/>
                </a:lnTo>
                <a:lnTo>
                  <a:pt x="1562773" y="47739"/>
                </a:lnTo>
                <a:lnTo>
                  <a:pt x="1562773" y="429615"/>
                </a:lnTo>
                <a:lnTo>
                  <a:pt x="1559021" y="448197"/>
                </a:lnTo>
                <a:lnTo>
                  <a:pt x="1548790" y="463372"/>
                </a:lnTo>
                <a:lnTo>
                  <a:pt x="1533615" y="473603"/>
                </a:lnTo>
                <a:lnTo>
                  <a:pt x="1515033" y="477354"/>
                </a:lnTo>
                <a:lnTo>
                  <a:pt x="47739" y="477354"/>
                </a:lnTo>
                <a:lnTo>
                  <a:pt x="29157" y="473603"/>
                </a:lnTo>
                <a:lnTo>
                  <a:pt x="13982" y="463372"/>
                </a:lnTo>
                <a:lnTo>
                  <a:pt x="3751" y="448197"/>
                </a:lnTo>
                <a:lnTo>
                  <a:pt x="0" y="429615"/>
                </a:lnTo>
                <a:lnTo>
                  <a:pt x="0" y="47739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784924" y="1017463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微软雅黑"/>
                <a:cs typeface="微软雅黑"/>
              </a:rPr>
              <a:t>人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88050" y="1701185"/>
            <a:ext cx="923925" cy="1653539"/>
          </a:xfrm>
          <a:custGeom>
            <a:avLst/>
            <a:gdLst/>
            <a:ahLst/>
            <a:cxnLst/>
            <a:rect l="l" t="t" r="r" b="b"/>
            <a:pathLst>
              <a:path w="923925" h="1653539">
                <a:moveTo>
                  <a:pt x="831138" y="0"/>
                </a:moveTo>
                <a:lnTo>
                  <a:pt x="92341" y="0"/>
                </a:lnTo>
                <a:lnTo>
                  <a:pt x="56401" y="7256"/>
                </a:lnTo>
                <a:lnTo>
                  <a:pt x="27049" y="27044"/>
                </a:lnTo>
                <a:lnTo>
                  <a:pt x="7257" y="56396"/>
                </a:lnTo>
                <a:lnTo>
                  <a:pt x="0" y="92341"/>
                </a:lnTo>
                <a:lnTo>
                  <a:pt x="0" y="1560753"/>
                </a:lnTo>
                <a:lnTo>
                  <a:pt x="7257" y="1596693"/>
                </a:lnTo>
                <a:lnTo>
                  <a:pt x="27049" y="1626046"/>
                </a:lnTo>
                <a:lnTo>
                  <a:pt x="56401" y="1645837"/>
                </a:lnTo>
                <a:lnTo>
                  <a:pt x="92341" y="1653095"/>
                </a:lnTo>
                <a:lnTo>
                  <a:pt x="831138" y="1653095"/>
                </a:lnTo>
                <a:lnTo>
                  <a:pt x="867084" y="1645837"/>
                </a:lnTo>
                <a:lnTo>
                  <a:pt x="896435" y="1626046"/>
                </a:lnTo>
                <a:lnTo>
                  <a:pt x="916224" y="1596693"/>
                </a:lnTo>
                <a:lnTo>
                  <a:pt x="923480" y="1560753"/>
                </a:lnTo>
                <a:lnTo>
                  <a:pt x="923480" y="92341"/>
                </a:lnTo>
                <a:lnTo>
                  <a:pt x="916224" y="56396"/>
                </a:lnTo>
                <a:lnTo>
                  <a:pt x="896435" y="27044"/>
                </a:lnTo>
                <a:lnTo>
                  <a:pt x="867084" y="7256"/>
                </a:lnTo>
                <a:lnTo>
                  <a:pt x="831138" y="0"/>
                </a:lnTo>
                <a:close/>
              </a:path>
            </a:pathLst>
          </a:custGeom>
          <a:solidFill>
            <a:srgbClr val="7E6B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88050" y="1701185"/>
            <a:ext cx="923925" cy="1653539"/>
          </a:xfrm>
          <a:custGeom>
            <a:avLst/>
            <a:gdLst/>
            <a:ahLst/>
            <a:cxnLst/>
            <a:rect l="l" t="t" r="r" b="b"/>
            <a:pathLst>
              <a:path w="923925" h="1653539">
                <a:moveTo>
                  <a:pt x="0" y="92341"/>
                </a:moveTo>
                <a:lnTo>
                  <a:pt x="7257" y="56396"/>
                </a:lnTo>
                <a:lnTo>
                  <a:pt x="27049" y="27044"/>
                </a:lnTo>
                <a:lnTo>
                  <a:pt x="56401" y="7256"/>
                </a:lnTo>
                <a:lnTo>
                  <a:pt x="92341" y="0"/>
                </a:lnTo>
                <a:lnTo>
                  <a:pt x="831138" y="0"/>
                </a:lnTo>
                <a:lnTo>
                  <a:pt x="867084" y="7256"/>
                </a:lnTo>
                <a:lnTo>
                  <a:pt x="896435" y="27044"/>
                </a:lnTo>
                <a:lnTo>
                  <a:pt x="916224" y="56396"/>
                </a:lnTo>
                <a:lnTo>
                  <a:pt x="923480" y="92341"/>
                </a:lnTo>
                <a:lnTo>
                  <a:pt x="923480" y="1560753"/>
                </a:lnTo>
                <a:lnTo>
                  <a:pt x="916224" y="1596693"/>
                </a:lnTo>
                <a:lnTo>
                  <a:pt x="896435" y="1626046"/>
                </a:lnTo>
                <a:lnTo>
                  <a:pt x="867084" y="1645837"/>
                </a:lnTo>
                <a:lnTo>
                  <a:pt x="831138" y="1653095"/>
                </a:lnTo>
                <a:lnTo>
                  <a:pt x="92341" y="1653095"/>
                </a:lnTo>
                <a:lnTo>
                  <a:pt x="56401" y="1645837"/>
                </a:lnTo>
                <a:lnTo>
                  <a:pt x="27049" y="1626046"/>
                </a:lnTo>
                <a:lnTo>
                  <a:pt x="7257" y="1596693"/>
                </a:lnTo>
                <a:lnTo>
                  <a:pt x="0" y="1560753"/>
                </a:lnTo>
                <a:lnTo>
                  <a:pt x="0" y="92341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513130" y="1758668"/>
            <a:ext cx="3792220" cy="14389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 indent="3080385">
              <a:lnSpc>
                <a:spcPct val="128600"/>
              </a:lnSpc>
              <a:spcBef>
                <a:spcPts val="105"/>
              </a:spcBef>
            </a:pPr>
            <a:r>
              <a:rPr dirty="0" sz="1800">
                <a:solidFill>
                  <a:srgbClr val="FFFFFF"/>
                </a:solidFill>
                <a:latin typeface="微软雅黑"/>
                <a:cs typeface="微软雅黑"/>
              </a:rPr>
              <a:t>不同利 </a:t>
            </a:r>
            <a:r>
              <a:rPr dirty="0" baseline="1543" sz="2700">
                <a:solidFill>
                  <a:srgbClr val="FFFFFF"/>
                </a:solidFill>
                <a:latin typeface="微软雅黑"/>
                <a:cs typeface="微软雅黑"/>
              </a:rPr>
              <a:t>项目类</a:t>
            </a:r>
            <a:r>
              <a:rPr dirty="0" baseline="1543" sz="2700" spc="472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baseline="1543" sz="2700">
                <a:solidFill>
                  <a:srgbClr val="FFFFFF"/>
                </a:solidFill>
                <a:latin typeface="微软雅黑"/>
                <a:cs typeface="微软雅黑"/>
              </a:rPr>
              <a:t>篇幅厚</a:t>
            </a:r>
            <a:r>
              <a:rPr dirty="0" baseline="1543" sz="2700" spc="472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baseline="1543" sz="2700">
                <a:solidFill>
                  <a:srgbClr val="FFFFFF"/>
                </a:solidFill>
                <a:latin typeface="微软雅黑"/>
                <a:cs typeface="微软雅黑"/>
              </a:rPr>
              <a:t>内容陈</a:t>
            </a:r>
            <a:r>
              <a:rPr dirty="0" baseline="1543" sz="2700" spc="58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1800">
                <a:solidFill>
                  <a:srgbClr val="FFFFFF"/>
                </a:solidFill>
                <a:latin typeface="微软雅黑"/>
                <a:cs typeface="微软雅黑"/>
              </a:rPr>
              <a:t>益者的 </a:t>
            </a:r>
            <a:r>
              <a:rPr dirty="0" baseline="1543" sz="2700">
                <a:solidFill>
                  <a:srgbClr val="FFFFFF"/>
                </a:solidFill>
                <a:latin typeface="微软雅黑"/>
                <a:cs typeface="微软雅黑"/>
              </a:rPr>
              <a:t>型 多 重</a:t>
            </a:r>
            <a:r>
              <a:rPr dirty="0" baseline="1543" sz="2700" spc="307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baseline="1543" sz="2700">
                <a:solidFill>
                  <a:srgbClr val="FFFFFF"/>
                </a:solidFill>
                <a:latin typeface="微软雅黑"/>
                <a:cs typeface="微软雅黑"/>
              </a:rPr>
              <a:t>旧 苍 白 </a:t>
            </a:r>
            <a:r>
              <a:rPr dirty="0" sz="1800">
                <a:solidFill>
                  <a:srgbClr val="FFFFFF"/>
                </a:solidFill>
                <a:latin typeface="微软雅黑"/>
                <a:cs typeface="微软雅黑"/>
              </a:rPr>
              <a:t>诉 求 冲</a:t>
            </a:r>
            <a:endParaRPr sz="1800">
              <a:latin typeface="微软雅黑"/>
              <a:cs typeface="微软雅黑"/>
            </a:endParaRPr>
          </a:p>
          <a:p>
            <a:pPr algn="r" marR="233679">
              <a:lnSpc>
                <a:spcPct val="100000"/>
              </a:lnSpc>
              <a:spcBef>
                <a:spcPts val="625"/>
              </a:spcBef>
            </a:pPr>
            <a:r>
              <a:rPr dirty="0" sz="1800">
                <a:solidFill>
                  <a:srgbClr val="FFFFFF"/>
                </a:solidFill>
                <a:latin typeface="微软雅黑"/>
                <a:cs typeface="微软雅黑"/>
              </a:rPr>
              <a:t>突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89109" y="1701185"/>
            <a:ext cx="923925" cy="1653539"/>
          </a:xfrm>
          <a:custGeom>
            <a:avLst/>
            <a:gdLst/>
            <a:ahLst/>
            <a:cxnLst/>
            <a:rect l="l" t="t" r="r" b="b"/>
            <a:pathLst>
              <a:path w="923925" h="1653539">
                <a:moveTo>
                  <a:pt x="831138" y="0"/>
                </a:moveTo>
                <a:lnTo>
                  <a:pt x="92341" y="0"/>
                </a:lnTo>
                <a:lnTo>
                  <a:pt x="56401" y="7256"/>
                </a:lnTo>
                <a:lnTo>
                  <a:pt x="27049" y="27044"/>
                </a:lnTo>
                <a:lnTo>
                  <a:pt x="7257" y="56396"/>
                </a:lnTo>
                <a:lnTo>
                  <a:pt x="0" y="92341"/>
                </a:lnTo>
                <a:lnTo>
                  <a:pt x="0" y="1560753"/>
                </a:lnTo>
                <a:lnTo>
                  <a:pt x="7257" y="1596693"/>
                </a:lnTo>
                <a:lnTo>
                  <a:pt x="27049" y="1626046"/>
                </a:lnTo>
                <a:lnTo>
                  <a:pt x="56401" y="1645837"/>
                </a:lnTo>
                <a:lnTo>
                  <a:pt x="92341" y="1653095"/>
                </a:lnTo>
                <a:lnTo>
                  <a:pt x="831138" y="1653095"/>
                </a:lnTo>
                <a:lnTo>
                  <a:pt x="867084" y="1645837"/>
                </a:lnTo>
                <a:lnTo>
                  <a:pt x="896435" y="1626046"/>
                </a:lnTo>
                <a:lnTo>
                  <a:pt x="916224" y="1596693"/>
                </a:lnTo>
                <a:lnTo>
                  <a:pt x="923480" y="1560753"/>
                </a:lnTo>
                <a:lnTo>
                  <a:pt x="923480" y="92341"/>
                </a:lnTo>
                <a:lnTo>
                  <a:pt x="916224" y="56396"/>
                </a:lnTo>
                <a:lnTo>
                  <a:pt x="896435" y="27044"/>
                </a:lnTo>
                <a:lnTo>
                  <a:pt x="867084" y="7256"/>
                </a:lnTo>
                <a:lnTo>
                  <a:pt x="831138" y="0"/>
                </a:lnTo>
                <a:close/>
              </a:path>
            </a:pathLst>
          </a:custGeom>
          <a:solidFill>
            <a:srgbClr val="7E6B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489109" y="1701185"/>
            <a:ext cx="923925" cy="1653539"/>
          </a:xfrm>
          <a:custGeom>
            <a:avLst/>
            <a:gdLst/>
            <a:ahLst/>
            <a:cxnLst/>
            <a:rect l="l" t="t" r="r" b="b"/>
            <a:pathLst>
              <a:path w="923925" h="1653539">
                <a:moveTo>
                  <a:pt x="0" y="92341"/>
                </a:moveTo>
                <a:lnTo>
                  <a:pt x="7257" y="56396"/>
                </a:lnTo>
                <a:lnTo>
                  <a:pt x="27049" y="27044"/>
                </a:lnTo>
                <a:lnTo>
                  <a:pt x="56401" y="7256"/>
                </a:lnTo>
                <a:lnTo>
                  <a:pt x="92341" y="0"/>
                </a:lnTo>
                <a:lnTo>
                  <a:pt x="831138" y="0"/>
                </a:lnTo>
                <a:lnTo>
                  <a:pt x="867084" y="7256"/>
                </a:lnTo>
                <a:lnTo>
                  <a:pt x="896435" y="27044"/>
                </a:lnTo>
                <a:lnTo>
                  <a:pt x="916224" y="56396"/>
                </a:lnTo>
                <a:lnTo>
                  <a:pt x="923480" y="92341"/>
                </a:lnTo>
                <a:lnTo>
                  <a:pt x="923480" y="1560753"/>
                </a:lnTo>
                <a:lnTo>
                  <a:pt x="916224" y="1596693"/>
                </a:lnTo>
                <a:lnTo>
                  <a:pt x="896435" y="1626046"/>
                </a:lnTo>
                <a:lnTo>
                  <a:pt x="867084" y="1645837"/>
                </a:lnTo>
                <a:lnTo>
                  <a:pt x="831138" y="1653095"/>
                </a:lnTo>
                <a:lnTo>
                  <a:pt x="92341" y="1653095"/>
                </a:lnTo>
                <a:lnTo>
                  <a:pt x="56401" y="1645837"/>
                </a:lnTo>
                <a:lnTo>
                  <a:pt x="27049" y="1626046"/>
                </a:lnTo>
                <a:lnTo>
                  <a:pt x="7257" y="1596693"/>
                </a:lnTo>
                <a:lnTo>
                  <a:pt x="0" y="1560753"/>
                </a:lnTo>
                <a:lnTo>
                  <a:pt x="0" y="92341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594932" y="1935166"/>
            <a:ext cx="711200" cy="10852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28600"/>
              </a:lnSpc>
              <a:spcBef>
                <a:spcPts val="105"/>
              </a:spcBef>
            </a:pPr>
            <a:r>
              <a:rPr dirty="0" sz="1800">
                <a:solidFill>
                  <a:srgbClr val="FFFFFF"/>
                </a:solidFill>
                <a:latin typeface="微软雅黑"/>
                <a:cs typeface="微软雅黑"/>
              </a:rPr>
              <a:t>人员能 力的落 差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490166" y="1701185"/>
            <a:ext cx="923925" cy="1653539"/>
          </a:xfrm>
          <a:custGeom>
            <a:avLst/>
            <a:gdLst/>
            <a:ahLst/>
            <a:cxnLst/>
            <a:rect l="l" t="t" r="r" b="b"/>
            <a:pathLst>
              <a:path w="923925" h="1653539">
                <a:moveTo>
                  <a:pt x="831138" y="0"/>
                </a:moveTo>
                <a:lnTo>
                  <a:pt x="92341" y="0"/>
                </a:lnTo>
                <a:lnTo>
                  <a:pt x="56401" y="7256"/>
                </a:lnTo>
                <a:lnTo>
                  <a:pt x="27049" y="27044"/>
                </a:lnTo>
                <a:lnTo>
                  <a:pt x="7257" y="56396"/>
                </a:lnTo>
                <a:lnTo>
                  <a:pt x="0" y="92341"/>
                </a:lnTo>
                <a:lnTo>
                  <a:pt x="0" y="1560753"/>
                </a:lnTo>
                <a:lnTo>
                  <a:pt x="7257" y="1596693"/>
                </a:lnTo>
                <a:lnTo>
                  <a:pt x="27049" y="1626046"/>
                </a:lnTo>
                <a:lnTo>
                  <a:pt x="56401" y="1645837"/>
                </a:lnTo>
                <a:lnTo>
                  <a:pt x="92341" y="1653095"/>
                </a:lnTo>
                <a:lnTo>
                  <a:pt x="831138" y="1653095"/>
                </a:lnTo>
                <a:lnTo>
                  <a:pt x="867084" y="1645837"/>
                </a:lnTo>
                <a:lnTo>
                  <a:pt x="896435" y="1626046"/>
                </a:lnTo>
                <a:lnTo>
                  <a:pt x="916224" y="1596693"/>
                </a:lnTo>
                <a:lnTo>
                  <a:pt x="923480" y="1560753"/>
                </a:lnTo>
                <a:lnTo>
                  <a:pt x="923480" y="92341"/>
                </a:lnTo>
                <a:lnTo>
                  <a:pt x="916224" y="56396"/>
                </a:lnTo>
                <a:lnTo>
                  <a:pt x="896435" y="27044"/>
                </a:lnTo>
                <a:lnTo>
                  <a:pt x="867084" y="7256"/>
                </a:lnTo>
                <a:lnTo>
                  <a:pt x="831138" y="0"/>
                </a:lnTo>
                <a:close/>
              </a:path>
            </a:pathLst>
          </a:custGeom>
          <a:solidFill>
            <a:srgbClr val="7E6B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490166" y="1701185"/>
            <a:ext cx="923925" cy="1653539"/>
          </a:xfrm>
          <a:custGeom>
            <a:avLst/>
            <a:gdLst/>
            <a:ahLst/>
            <a:cxnLst/>
            <a:rect l="l" t="t" r="r" b="b"/>
            <a:pathLst>
              <a:path w="923925" h="1653539">
                <a:moveTo>
                  <a:pt x="0" y="92341"/>
                </a:moveTo>
                <a:lnTo>
                  <a:pt x="7258" y="56396"/>
                </a:lnTo>
                <a:lnTo>
                  <a:pt x="27051" y="27044"/>
                </a:lnTo>
                <a:lnTo>
                  <a:pt x="56407" y="7256"/>
                </a:lnTo>
                <a:lnTo>
                  <a:pt x="92354" y="0"/>
                </a:lnTo>
                <a:lnTo>
                  <a:pt x="831138" y="0"/>
                </a:lnTo>
                <a:lnTo>
                  <a:pt x="867084" y="7256"/>
                </a:lnTo>
                <a:lnTo>
                  <a:pt x="896435" y="27044"/>
                </a:lnTo>
                <a:lnTo>
                  <a:pt x="916224" y="56396"/>
                </a:lnTo>
                <a:lnTo>
                  <a:pt x="923480" y="92341"/>
                </a:lnTo>
                <a:lnTo>
                  <a:pt x="923480" y="1560753"/>
                </a:lnTo>
                <a:lnTo>
                  <a:pt x="916224" y="1596693"/>
                </a:lnTo>
                <a:lnTo>
                  <a:pt x="896435" y="1626046"/>
                </a:lnTo>
                <a:lnTo>
                  <a:pt x="867084" y="1645837"/>
                </a:lnTo>
                <a:lnTo>
                  <a:pt x="831138" y="1653095"/>
                </a:lnTo>
                <a:lnTo>
                  <a:pt x="92354" y="1653095"/>
                </a:lnTo>
                <a:lnTo>
                  <a:pt x="56407" y="1645837"/>
                </a:lnTo>
                <a:lnTo>
                  <a:pt x="27050" y="1626046"/>
                </a:lnTo>
                <a:lnTo>
                  <a:pt x="7258" y="1596693"/>
                </a:lnTo>
                <a:lnTo>
                  <a:pt x="0" y="1560753"/>
                </a:lnTo>
                <a:lnTo>
                  <a:pt x="0" y="92341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595989" y="2111665"/>
            <a:ext cx="711200" cy="732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8899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微软雅黑"/>
                <a:cs typeface="微软雅黑"/>
              </a:rPr>
              <a:t>资源捉 襟见肘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56544" y="283700"/>
            <a:ext cx="4292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0" i="0">
                <a:solidFill>
                  <a:srgbClr val="FFFFFF"/>
                </a:solidFill>
                <a:latin typeface="微软雅黑"/>
                <a:cs typeface="微软雅黑"/>
              </a:rPr>
              <a:t>现实难点，不幸的家庭各有不同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43612" y="3507852"/>
            <a:ext cx="1425575" cy="576580"/>
          </a:xfrm>
          <a:custGeom>
            <a:avLst/>
            <a:gdLst/>
            <a:ahLst/>
            <a:cxnLst/>
            <a:rect l="l" t="t" r="r" b="b"/>
            <a:pathLst>
              <a:path w="1425575" h="576579">
                <a:moveTo>
                  <a:pt x="1367434" y="0"/>
                </a:moveTo>
                <a:lnTo>
                  <a:pt x="57607" y="0"/>
                </a:lnTo>
                <a:lnTo>
                  <a:pt x="35184" y="4527"/>
                </a:lnTo>
                <a:lnTo>
                  <a:pt x="16873" y="16873"/>
                </a:lnTo>
                <a:lnTo>
                  <a:pt x="4527" y="35184"/>
                </a:lnTo>
                <a:lnTo>
                  <a:pt x="0" y="57607"/>
                </a:lnTo>
                <a:lnTo>
                  <a:pt x="0" y="518464"/>
                </a:lnTo>
                <a:lnTo>
                  <a:pt x="4527" y="540885"/>
                </a:lnTo>
                <a:lnTo>
                  <a:pt x="16873" y="559192"/>
                </a:lnTo>
                <a:lnTo>
                  <a:pt x="35184" y="571533"/>
                </a:lnTo>
                <a:lnTo>
                  <a:pt x="57607" y="576059"/>
                </a:lnTo>
                <a:lnTo>
                  <a:pt x="1367434" y="576059"/>
                </a:lnTo>
                <a:lnTo>
                  <a:pt x="1389856" y="571533"/>
                </a:lnTo>
                <a:lnTo>
                  <a:pt x="1408168" y="559192"/>
                </a:lnTo>
                <a:lnTo>
                  <a:pt x="1420514" y="540885"/>
                </a:lnTo>
                <a:lnTo>
                  <a:pt x="1425041" y="518464"/>
                </a:lnTo>
                <a:lnTo>
                  <a:pt x="1425041" y="57607"/>
                </a:lnTo>
                <a:lnTo>
                  <a:pt x="1420514" y="35184"/>
                </a:lnTo>
                <a:lnTo>
                  <a:pt x="1408168" y="16873"/>
                </a:lnTo>
                <a:lnTo>
                  <a:pt x="1389856" y="4527"/>
                </a:lnTo>
                <a:lnTo>
                  <a:pt x="1367434" y="0"/>
                </a:lnTo>
                <a:close/>
              </a:path>
            </a:pathLst>
          </a:custGeom>
          <a:solidFill>
            <a:srgbClr val="D4E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861670" y="3417446"/>
            <a:ext cx="7893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微软雅黑"/>
                <a:cs typeface="微软雅黑"/>
              </a:rPr>
              <a:t>难适应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075531" y="3507852"/>
            <a:ext cx="1425575" cy="576580"/>
          </a:xfrm>
          <a:custGeom>
            <a:avLst/>
            <a:gdLst/>
            <a:ahLst/>
            <a:cxnLst/>
            <a:rect l="l" t="t" r="r" b="b"/>
            <a:pathLst>
              <a:path w="1425575" h="576579">
                <a:moveTo>
                  <a:pt x="1367434" y="0"/>
                </a:moveTo>
                <a:lnTo>
                  <a:pt x="57607" y="0"/>
                </a:lnTo>
                <a:lnTo>
                  <a:pt x="35184" y="4527"/>
                </a:lnTo>
                <a:lnTo>
                  <a:pt x="16873" y="16873"/>
                </a:lnTo>
                <a:lnTo>
                  <a:pt x="4527" y="35184"/>
                </a:lnTo>
                <a:lnTo>
                  <a:pt x="0" y="57607"/>
                </a:lnTo>
                <a:lnTo>
                  <a:pt x="0" y="518464"/>
                </a:lnTo>
                <a:lnTo>
                  <a:pt x="4527" y="540885"/>
                </a:lnTo>
                <a:lnTo>
                  <a:pt x="16873" y="559192"/>
                </a:lnTo>
                <a:lnTo>
                  <a:pt x="35184" y="571533"/>
                </a:lnTo>
                <a:lnTo>
                  <a:pt x="57607" y="576059"/>
                </a:lnTo>
                <a:lnTo>
                  <a:pt x="1367434" y="576059"/>
                </a:lnTo>
                <a:lnTo>
                  <a:pt x="1389856" y="571533"/>
                </a:lnTo>
                <a:lnTo>
                  <a:pt x="1408168" y="559192"/>
                </a:lnTo>
                <a:lnTo>
                  <a:pt x="1420514" y="540885"/>
                </a:lnTo>
                <a:lnTo>
                  <a:pt x="1425041" y="518464"/>
                </a:lnTo>
                <a:lnTo>
                  <a:pt x="1425041" y="57607"/>
                </a:lnTo>
                <a:lnTo>
                  <a:pt x="1420514" y="35184"/>
                </a:lnTo>
                <a:lnTo>
                  <a:pt x="1408168" y="16873"/>
                </a:lnTo>
                <a:lnTo>
                  <a:pt x="1389856" y="4527"/>
                </a:lnTo>
                <a:lnTo>
                  <a:pt x="1367434" y="0"/>
                </a:lnTo>
                <a:close/>
              </a:path>
            </a:pathLst>
          </a:custGeom>
          <a:solidFill>
            <a:srgbClr val="D4E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393590" y="3417446"/>
            <a:ext cx="7893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微软雅黑"/>
                <a:cs typeface="微软雅黑"/>
              </a:rPr>
              <a:t>难理解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607450" y="3507852"/>
            <a:ext cx="1425575" cy="576580"/>
          </a:xfrm>
          <a:custGeom>
            <a:avLst/>
            <a:gdLst/>
            <a:ahLst/>
            <a:cxnLst/>
            <a:rect l="l" t="t" r="r" b="b"/>
            <a:pathLst>
              <a:path w="1425575" h="576579">
                <a:moveTo>
                  <a:pt x="1367434" y="0"/>
                </a:moveTo>
                <a:lnTo>
                  <a:pt x="57607" y="0"/>
                </a:lnTo>
                <a:lnTo>
                  <a:pt x="35184" y="4527"/>
                </a:lnTo>
                <a:lnTo>
                  <a:pt x="16873" y="16873"/>
                </a:lnTo>
                <a:lnTo>
                  <a:pt x="4527" y="35184"/>
                </a:lnTo>
                <a:lnTo>
                  <a:pt x="0" y="57607"/>
                </a:lnTo>
                <a:lnTo>
                  <a:pt x="0" y="518464"/>
                </a:lnTo>
                <a:lnTo>
                  <a:pt x="4527" y="540885"/>
                </a:lnTo>
                <a:lnTo>
                  <a:pt x="16873" y="559192"/>
                </a:lnTo>
                <a:lnTo>
                  <a:pt x="35184" y="571533"/>
                </a:lnTo>
                <a:lnTo>
                  <a:pt x="57607" y="576059"/>
                </a:lnTo>
                <a:lnTo>
                  <a:pt x="1367434" y="576059"/>
                </a:lnTo>
                <a:lnTo>
                  <a:pt x="1389856" y="571533"/>
                </a:lnTo>
                <a:lnTo>
                  <a:pt x="1408168" y="559192"/>
                </a:lnTo>
                <a:lnTo>
                  <a:pt x="1420514" y="540885"/>
                </a:lnTo>
                <a:lnTo>
                  <a:pt x="1425041" y="518464"/>
                </a:lnTo>
                <a:lnTo>
                  <a:pt x="1425041" y="57607"/>
                </a:lnTo>
                <a:lnTo>
                  <a:pt x="1420514" y="35184"/>
                </a:lnTo>
                <a:lnTo>
                  <a:pt x="1408168" y="16873"/>
                </a:lnTo>
                <a:lnTo>
                  <a:pt x="1389856" y="4527"/>
                </a:lnTo>
                <a:lnTo>
                  <a:pt x="1367434" y="0"/>
                </a:lnTo>
                <a:close/>
              </a:path>
            </a:pathLst>
          </a:custGeom>
          <a:solidFill>
            <a:srgbClr val="D4E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925509" y="3417446"/>
            <a:ext cx="7893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微软雅黑"/>
                <a:cs typeface="微软雅黑"/>
              </a:rPr>
              <a:t>难执行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139370" y="3507852"/>
            <a:ext cx="1425575" cy="576580"/>
          </a:xfrm>
          <a:custGeom>
            <a:avLst/>
            <a:gdLst/>
            <a:ahLst/>
            <a:cxnLst/>
            <a:rect l="l" t="t" r="r" b="b"/>
            <a:pathLst>
              <a:path w="1425575" h="576579">
                <a:moveTo>
                  <a:pt x="1367434" y="0"/>
                </a:moveTo>
                <a:lnTo>
                  <a:pt x="57607" y="0"/>
                </a:lnTo>
                <a:lnTo>
                  <a:pt x="35184" y="4527"/>
                </a:lnTo>
                <a:lnTo>
                  <a:pt x="16873" y="16873"/>
                </a:lnTo>
                <a:lnTo>
                  <a:pt x="4527" y="35184"/>
                </a:lnTo>
                <a:lnTo>
                  <a:pt x="0" y="57607"/>
                </a:lnTo>
                <a:lnTo>
                  <a:pt x="0" y="518464"/>
                </a:lnTo>
                <a:lnTo>
                  <a:pt x="4527" y="540885"/>
                </a:lnTo>
                <a:lnTo>
                  <a:pt x="16873" y="559192"/>
                </a:lnTo>
                <a:lnTo>
                  <a:pt x="35184" y="571533"/>
                </a:lnTo>
                <a:lnTo>
                  <a:pt x="57607" y="576059"/>
                </a:lnTo>
                <a:lnTo>
                  <a:pt x="1367434" y="576059"/>
                </a:lnTo>
                <a:lnTo>
                  <a:pt x="1389856" y="571533"/>
                </a:lnTo>
                <a:lnTo>
                  <a:pt x="1408168" y="559192"/>
                </a:lnTo>
                <a:lnTo>
                  <a:pt x="1420514" y="540885"/>
                </a:lnTo>
                <a:lnTo>
                  <a:pt x="1425041" y="518464"/>
                </a:lnTo>
                <a:lnTo>
                  <a:pt x="1425041" y="57607"/>
                </a:lnTo>
                <a:lnTo>
                  <a:pt x="1420514" y="35184"/>
                </a:lnTo>
                <a:lnTo>
                  <a:pt x="1408168" y="16873"/>
                </a:lnTo>
                <a:lnTo>
                  <a:pt x="1389856" y="4527"/>
                </a:lnTo>
                <a:lnTo>
                  <a:pt x="1367434" y="0"/>
                </a:lnTo>
                <a:close/>
              </a:path>
            </a:pathLst>
          </a:custGeom>
          <a:solidFill>
            <a:srgbClr val="D4E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329412" y="3417446"/>
            <a:ext cx="1043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微软雅黑"/>
                <a:cs typeface="微软雅黑"/>
              </a:rPr>
              <a:t>难被认可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671288" y="3507852"/>
            <a:ext cx="1425575" cy="576580"/>
          </a:xfrm>
          <a:custGeom>
            <a:avLst/>
            <a:gdLst/>
            <a:ahLst/>
            <a:cxnLst/>
            <a:rect l="l" t="t" r="r" b="b"/>
            <a:pathLst>
              <a:path w="1425575" h="576579">
                <a:moveTo>
                  <a:pt x="1367434" y="0"/>
                </a:moveTo>
                <a:lnTo>
                  <a:pt x="57607" y="0"/>
                </a:lnTo>
                <a:lnTo>
                  <a:pt x="35184" y="4527"/>
                </a:lnTo>
                <a:lnTo>
                  <a:pt x="16873" y="16873"/>
                </a:lnTo>
                <a:lnTo>
                  <a:pt x="4527" y="35184"/>
                </a:lnTo>
                <a:lnTo>
                  <a:pt x="0" y="57607"/>
                </a:lnTo>
                <a:lnTo>
                  <a:pt x="0" y="518464"/>
                </a:lnTo>
                <a:lnTo>
                  <a:pt x="4527" y="540885"/>
                </a:lnTo>
                <a:lnTo>
                  <a:pt x="16873" y="559192"/>
                </a:lnTo>
                <a:lnTo>
                  <a:pt x="35184" y="571533"/>
                </a:lnTo>
                <a:lnTo>
                  <a:pt x="57607" y="576059"/>
                </a:lnTo>
                <a:lnTo>
                  <a:pt x="1367434" y="576059"/>
                </a:lnTo>
                <a:lnTo>
                  <a:pt x="1389856" y="571533"/>
                </a:lnTo>
                <a:lnTo>
                  <a:pt x="1408168" y="559192"/>
                </a:lnTo>
                <a:lnTo>
                  <a:pt x="1420514" y="540885"/>
                </a:lnTo>
                <a:lnTo>
                  <a:pt x="1425041" y="518464"/>
                </a:lnTo>
                <a:lnTo>
                  <a:pt x="1425041" y="57607"/>
                </a:lnTo>
                <a:lnTo>
                  <a:pt x="1420514" y="35184"/>
                </a:lnTo>
                <a:lnTo>
                  <a:pt x="1408168" y="16873"/>
                </a:lnTo>
                <a:lnTo>
                  <a:pt x="1389856" y="4527"/>
                </a:lnTo>
                <a:lnTo>
                  <a:pt x="1367434" y="0"/>
                </a:lnTo>
                <a:close/>
              </a:path>
            </a:pathLst>
          </a:custGeom>
          <a:solidFill>
            <a:srgbClr val="D4E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734839" y="3417446"/>
            <a:ext cx="1297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微软雅黑"/>
                <a:cs typeface="微软雅黑"/>
              </a:rPr>
              <a:t>难获成就感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4" name="object 34"/>
          <p:cNvSpPr txBox="1"/>
          <p:nvPr/>
        </p:nvSpPr>
        <p:spPr>
          <a:xfrm rot="18900000">
            <a:off x="4199241" y="3141294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35" name="object 35"/>
          <p:cNvSpPr txBox="1"/>
          <p:nvPr/>
        </p:nvSpPr>
        <p:spPr>
          <a:xfrm rot="18900000">
            <a:off x="-244168" y="4211342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36" name="object 36"/>
          <p:cNvSpPr txBox="1"/>
          <p:nvPr/>
        </p:nvSpPr>
        <p:spPr>
          <a:xfrm rot="18900000">
            <a:off x="1748753" y="234035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37" name="object 37"/>
          <p:cNvSpPr txBox="1"/>
          <p:nvPr/>
        </p:nvSpPr>
        <p:spPr>
          <a:xfrm rot="18900000">
            <a:off x="560653" y="1296945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1037" y="317500"/>
            <a:ext cx="5772785" cy="469900"/>
          </a:xfrm>
          <a:custGeom>
            <a:avLst/>
            <a:gdLst/>
            <a:ahLst/>
            <a:cxnLst/>
            <a:rect l="l" t="t" r="r" b="b"/>
            <a:pathLst>
              <a:path w="5772785" h="469900">
                <a:moveTo>
                  <a:pt x="5772378" y="0"/>
                </a:moveTo>
                <a:lnTo>
                  <a:pt x="0" y="0"/>
                </a:lnTo>
                <a:lnTo>
                  <a:pt x="0" y="469900"/>
                </a:lnTo>
                <a:lnTo>
                  <a:pt x="4816462" y="469900"/>
                </a:lnTo>
                <a:lnTo>
                  <a:pt x="5772378" y="0"/>
                </a:lnTo>
                <a:close/>
              </a:path>
            </a:pathLst>
          </a:custGeom>
          <a:solidFill>
            <a:srgbClr val="00A5E0">
              <a:alpha val="6196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42887"/>
            <a:ext cx="6453505" cy="544830"/>
          </a:xfrm>
          <a:custGeom>
            <a:avLst/>
            <a:gdLst/>
            <a:ahLst/>
            <a:cxnLst/>
            <a:rect l="l" t="t" r="r" b="b"/>
            <a:pathLst>
              <a:path w="6453505" h="544830">
                <a:moveTo>
                  <a:pt x="6453416" y="0"/>
                </a:moveTo>
                <a:lnTo>
                  <a:pt x="0" y="0"/>
                </a:lnTo>
                <a:lnTo>
                  <a:pt x="0" y="544512"/>
                </a:lnTo>
                <a:lnTo>
                  <a:pt x="5384457" y="544512"/>
                </a:lnTo>
                <a:lnTo>
                  <a:pt x="6453416" y="0"/>
                </a:lnTo>
                <a:close/>
              </a:path>
            </a:pathLst>
          </a:custGeom>
          <a:solidFill>
            <a:srgbClr val="00A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97385" y="787400"/>
            <a:ext cx="4589780" cy="0"/>
          </a:xfrm>
          <a:custGeom>
            <a:avLst/>
            <a:gdLst/>
            <a:ahLst/>
            <a:cxnLst/>
            <a:rect l="l" t="t" r="r" b="b"/>
            <a:pathLst>
              <a:path w="4589780" h="0">
                <a:moveTo>
                  <a:pt x="0" y="0"/>
                </a:moveTo>
                <a:lnTo>
                  <a:pt x="4589462" y="0"/>
                </a:lnTo>
              </a:path>
            </a:pathLst>
          </a:custGeom>
          <a:ln w="19050">
            <a:solidFill>
              <a:srgbClr val="8BBD29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48751" y="749305"/>
            <a:ext cx="76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6544" y="283700"/>
            <a:ext cx="30734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0" i="0">
                <a:solidFill>
                  <a:srgbClr val="FFFFFF"/>
                </a:solidFill>
                <a:latin typeface="微软雅黑"/>
                <a:cs typeface="微软雅黑"/>
              </a:rPr>
              <a:t>实效改进的负重与砥砺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9552" y="843559"/>
            <a:ext cx="7737140" cy="39854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 rot="18900000">
            <a:off x="4199241" y="3141294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 rot="18900000">
            <a:off x="-244168" y="4211342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 rot="18900000">
            <a:off x="1748753" y="234035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 rot="18900000">
            <a:off x="560653" y="1296945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825" y="1329004"/>
            <a:ext cx="8178165" cy="403225"/>
          </a:xfrm>
          <a:custGeom>
            <a:avLst/>
            <a:gdLst/>
            <a:ahLst/>
            <a:cxnLst/>
            <a:rect l="l" t="t" r="r" b="b"/>
            <a:pathLst>
              <a:path w="8178165" h="403225">
                <a:moveTo>
                  <a:pt x="0" y="0"/>
                </a:moveTo>
                <a:lnTo>
                  <a:pt x="8177555" y="0"/>
                </a:lnTo>
                <a:lnTo>
                  <a:pt x="8177555" y="403199"/>
                </a:lnTo>
                <a:lnTo>
                  <a:pt x="0" y="403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4825" y="1329004"/>
            <a:ext cx="8178165" cy="403225"/>
          </a:xfrm>
          <a:custGeom>
            <a:avLst/>
            <a:gdLst/>
            <a:ahLst/>
            <a:cxnLst/>
            <a:rect l="l" t="t" r="r" b="b"/>
            <a:pathLst>
              <a:path w="8178165" h="403225">
                <a:moveTo>
                  <a:pt x="0" y="0"/>
                </a:moveTo>
                <a:lnTo>
                  <a:pt x="8177555" y="0"/>
                </a:lnTo>
                <a:lnTo>
                  <a:pt x="8177555" y="403199"/>
                </a:lnTo>
                <a:lnTo>
                  <a:pt x="0" y="40319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6585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3696" y="1092843"/>
            <a:ext cx="5724525" cy="472440"/>
          </a:xfrm>
          <a:custGeom>
            <a:avLst/>
            <a:gdLst/>
            <a:ahLst/>
            <a:cxnLst/>
            <a:rect l="l" t="t" r="r" b="b"/>
            <a:pathLst>
              <a:path w="5724525" h="472440">
                <a:moveTo>
                  <a:pt x="5645569" y="0"/>
                </a:moveTo>
                <a:lnTo>
                  <a:pt x="78727" y="0"/>
                </a:lnTo>
                <a:lnTo>
                  <a:pt x="48081" y="6187"/>
                </a:lnTo>
                <a:lnTo>
                  <a:pt x="23056" y="23061"/>
                </a:lnTo>
                <a:lnTo>
                  <a:pt x="6186" y="48086"/>
                </a:lnTo>
                <a:lnTo>
                  <a:pt x="0" y="78727"/>
                </a:lnTo>
                <a:lnTo>
                  <a:pt x="0" y="393598"/>
                </a:lnTo>
                <a:lnTo>
                  <a:pt x="6186" y="424244"/>
                </a:lnTo>
                <a:lnTo>
                  <a:pt x="23056" y="449268"/>
                </a:lnTo>
                <a:lnTo>
                  <a:pt x="48081" y="466139"/>
                </a:lnTo>
                <a:lnTo>
                  <a:pt x="78727" y="472325"/>
                </a:lnTo>
                <a:lnTo>
                  <a:pt x="5645569" y="472325"/>
                </a:lnTo>
                <a:lnTo>
                  <a:pt x="5676208" y="466139"/>
                </a:lnTo>
                <a:lnTo>
                  <a:pt x="5701228" y="449268"/>
                </a:lnTo>
                <a:lnTo>
                  <a:pt x="5718097" y="424244"/>
                </a:lnTo>
                <a:lnTo>
                  <a:pt x="5724283" y="393598"/>
                </a:lnTo>
                <a:lnTo>
                  <a:pt x="5724283" y="78727"/>
                </a:lnTo>
                <a:lnTo>
                  <a:pt x="5718097" y="48086"/>
                </a:lnTo>
                <a:lnTo>
                  <a:pt x="5701228" y="23061"/>
                </a:lnTo>
                <a:lnTo>
                  <a:pt x="5676208" y="6187"/>
                </a:lnTo>
                <a:lnTo>
                  <a:pt x="5645569" y="0"/>
                </a:lnTo>
                <a:close/>
              </a:path>
            </a:pathLst>
          </a:custGeom>
          <a:solidFill>
            <a:srgbClr val="6585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63696" y="1092843"/>
            <a:ext cx="5724525" cy="472440"/>
          </a:xfrm>
          <a:custGeom>
            <a:avLst/>
            <a:gdLst/>
            <a:ahLst/>
            <a:cxnLst/>
            <a:rect l="l" t="t" r="r" b="b"/>
            <a:pathLst>
              <a:path w="5724525" h="472440">
                <a:moveTo>
                  <a:pt x="0" y="78727"/>
                </a:moveTo>
                <a:lnTo>
                  <a:pt x="6186" y="48086"/>
                </a:lnTo>
                <a:lnTo>
                  <a:pt x="23056" y="23061"/>
                </a:lnTo>
                <a:lnTo>
                  <a:pt x="48081" y="6187"/>
                </a:lnTo>
                <a:lnTo>
                  <a:pt x="78727" y="0"/>
                </a:lnTo>
                <a:lnTo>
                  <a:pt x="5645569" y="0"/>
                </a:lnTo>
                <a:lnTo>
                  <a:pt x="5676208" y="6187"/>
                </a:lnTo>
                <a:lnTo>
                  <a:pt x="5701228" y="23061"/>
                </a:lnTo>
                <a:lnTo>
                  <a:pt x="5718097" y="48086"/>
                </a:lnTo>
                <a:lnTo>
                  <a:pt x="5724283" y="78727"/>
                </a:lnTo>
                <a:lnTo>
                  <a:pt x="5724283" y="393598"/>
                </a:lnTo>
                <a:lnTo>
                  <a:pt x="5718097" y="424244"/>
                </a:lnTo>
                <a:lnTo>
                  <a:pt x="5701228" y="449268"/>
                </a:lnTo>
                <a:lnTo>
                  <a:pt x="5676208" y="466139"/>
                </a:lnTo>
                <a:lnTo>
                  <a:pt x="5645569" y="472325"/>
                </a:lnTo>
                <a:lnTo>
                  <a:pt x="78727" y="472325"/>
                </a:lnTo>
                <a:lnTo>
                  <a:pt x="48081" y="466139"/>
                </a:lnTo>
                <a:lnTo>
                  <a:pt x="23056" y="449268"/>
                </a:lnTo>
                <a:lnTo>
                  <a:pt x="6186" y="424244"/>
                </a:lnTo>
                <a:lnTo>
                  <a:pt x="0" y="393598"/>
                </a:lnTo>
                <a:lnTo>
                  <a:pt x="0" y="7872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4825" y="2054771"/>
            <a:ext cx="8178165" cy="403225"/>
          </a:xfrm>
          <a:custGeom>
            <a:avLst/>
            <a:gdLst/>
            <a:ahLst/>
            <a:cxnLst/>
            <a:rect l="l" t="t" r="r" b="b"/>
            <a:pathLst>
              <a:path w="8178165" h="403225">
                <a:moveTo>
                  <a:pt x="0" y="0"/>
                </a:moveTo>
                <a:lnTo>
                  <a:pt x="8177555" y="0"/>
                </a:lnTo>
                <a:lnTo>
                  <a:pt x="8177555" y="403199"/>
                </a:lnTo>
                <a:lnTo>
                  <a:pt x="0" y="403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4825" y="2054771"/>
            <a:ext cx="8178165" cy="403225"/>
          </a:xfrm>
          <a:custGeom>
            <a:avLst/>
            <a:gdLst/>
            <a:ahLst/>
            <a:cxnLst/>
            <a:rect l="l" t="t" r="r" b="b"/>
            <a:pathLst>
              <a:path w="8178165" h="403225">
                <a:moveTo>
                  <a:pt x="0" y="0"/>
                </a:moveTo>
                <a:lnTo>
                  <a:pt x="8177555" y="0"/>
                </a:lnTo>
                <a:lnTo>
                  <a:pt x="8177555" y="403199"/>
                </a:lnTo>
                <a:lnTo>
                  <a:pt x="0" y="40319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6779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63696" y="1818602"/>
            <a:ext cx="5724525" cy="472440"/>
          </a:xfrm>
          <a:custGeom>
            <a:avLst/>
            <a:gdLst/>
            <a:ahLst/>
            <a:cxnLst/>
            <a:rect l="l" t="t" r="r" b="b"/>
            <a:pathLst>
              <a:path w="5724525" h="472439">
                <a:moveTo>
                  <a:pt x="5645569" y="0"/>
                </a:moveTo>
                <a:lnTo>
                  <a:pt x="78727" y="0"/>
                </a:lnTo>
                <a:lnTo>
                  <a:pt x="48081" y="6187"/>
                </a:lnTo>
                <a:lnTo>
                  <a:pt x="23056" y="23061"/>
                </a:lnTo>
                <a:lnTo>
                  <a:pt x="6186" y="48086"/>
                </a:lnTo>
                <a:lnTo>
                  <a:pt x="0" y="78727"/>
                </a:lnTo>
                <a:lnTo>
                  <a:pt x="0" y="393598"/>
                </a:lnTo>
                <a:lnTo>
                  <a:pt x="6186" y="424244"/>
                </a:lnTo>
                <a:lnTo>
                  <a:pt x="23056" y="449268"/>
                </a:lnTo>
                <a:lnTo>
                  <a:pt x="48081" y="466139"/>
                </a:lnTo>
                <a:lnTo>
                  <a:pt x="78727" y="472325"/>
                </a:lnTo>
                <a:lnTo>
                  <a:pt x="5645569" y="472325"/>
                </a:lnTo>
                <a:lnTo>
                  <a:pt x="5676208" y="466139"/>
                </a:lnTo>
                <a:lnTo>
                  <a:pt x="5701228" y="449268"/>
                </a:lnTo>
                <a:lnTo>
                  <a:pt x="5718097" y="424244"/>
                </a:lnTo>
                <a:lnTo>
                  <a:pt x="5724283" y="393598"/>
                </a:lnTo>
                <a:lnTo>
                  <a:pt x="5724283" y="78727"/>
                </a:lnTo>
                <a:lnTo>
                  <a:pt x="5718097" y="48086"/>
                </a:lnTo>
                <a:lnTo>
                  <a:pt x="5701228" y="23061"/>
                </a:lnTo>
                <a:lnTo>
                  <a:pt x="5676208" y="6187"/>
                </a:lnTo>
                <a:lnTo>
                  <a:pt x="5645569" y="0"/>
                </a:lnTo>
                <a:close/>
              </a:path>
            </a:pathLst>
          </a:custGeom>
          <a:solidFill>
            <a:srgbClr val="6779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63696" y="1818602"/>
            <a:ext cx="5724525" cy="472440"/>
          </a:xfrm>
          <a:custGeom>
            <a:avLst/>
            <a:gdLst/>
            <a:ahLst/>
            <a:cxnLst/>
            <a:rect l="l" t="t" r="r" b="b"/>
            <a:pathLst>
              <a:path w="5724525" h="472439">
                <a:moveTo>
                  <a:pt x="0" y="78727"/>
                </a:moveTo>
                <a:lnTo>
                  <a:pt x="6186" y="48086"/>
                </a:lnTo>
                <a:lnTo>
                  <a:pt x="23056" y="23061"/>
                </a:lnTo>
                <a:lnTo>
                  <a:pt x="48081" y="6187"/>
                </a:lnTo>
                <a:lnTo>
                  <a:pt x="78727" y="0"/>
                </a:lnTo>
                <a:lnTo>
                  <a:pt x="5645569" y="0"/>
                </a:lnTo>
                <a:lnTo>
                  <a:pt x="5676208" y="6187"/>
                </a:lnTo>
                <a:lnTo>
                  <a:pt x="5701228" y="23061"/>
                </a:lnTo>
                <a:lnTo>
                  <a:pt x="5718097" y="48086"/>
                </a:lnTo>
                <a:lnTo>
                  <a:pt x="5724283" y="78727"/>
                </a:lnTo>
                <a:lnTo>
                  <a:pt x="5724283" y="393598"/>
                </a:lnTo>
                <a:lnTo>
                  <a:pt x="5718097" y="424244"/>
                </a:lnTo>
                <a:lnTo>
                  <a:pt x="5701228" y="449268"/>
                </a:lnTo>
                <a:lnTo>
                  <a:pt x="5676208" y="466139"/>
                </a:lnTo>
                <a:lnTo>
                  <a:pt x="5645569" y="472325"/>
                </a:lnTo>
                <a:lnTo>
                  <a:pt x="78727" y="472325"/>
                </a:lnTo>
                <a:lnTo>
                  <a:pt x="48081" y="466139"/>
                </a:lnTo>
                <a:lnTo>
                  <a:pt x="23056" y="449268"/>
                </a:lnTo>
                <a:lnTo>
                  <a:pt x="6186" y="424244"/>
                </a:lnTo>
                <a:lnTo>
                  <a:pt x="0" y="393598"/>
                </a:lnTo>
                <a:lnTo>
                  <a:pt x="0" y="7872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4825" y="2780525"/>
            <a:ext cx="8178165" cy="403225"/>
          </a:xfrm>
          <a:custGeom>
            <a:avLst/>
            <a:gdLst/>
            <a:ahLst/>
            <a:cxnLst/>
            <a:rect l="l" t="t" r="r" b="b"/>
            <a:pathLst>
              <a:path w="8178165" h="403225">
                <a:moveTo>
                  <a:pt x="0" y="0"/>
                </a:moveTo>
                <a:lnTo>
                  <a:pt x="8177555" y="0"/>
                </a:lnTo>
                <a:lnTo>
                  <a:pt x="8177555" y="403199"/>
                </a:lnTo>
                <a:lnTo>
                  <a:pt x="0" y="403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4825" y="2780525"/>
            <a:ext cx="8178165" cy="403225"/>
          </a:xfrm>
          <a:custGeom>
            <a:avLst/>
            <a:gdLst/>
            <a:ahLst/>
            <a:cxnLst/>
            <a:rect l="l" t="t" r="r" b="b"/>
            <a:pathLst>
              <a:path w="8178165" h="403225">
                <a:moveTo>
                  <a:pt x="0" y="0"/>
                </a:moveTo>
                <a:lnTo>
                  <a:pt x="8177555" y="0"/>
                </a:lnTo>
                <a:lnTo>
                  <a:pt x="8177555" y="403199"/>
                </a:lnTo>
                <a:lnTo>
                  <a:pt x="0" y="40319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686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63696" y="2544363"/>
            <a:ext cx="5724525" cy="472440"/>
          </a:xfrm>
          <a:custGeom>
            <a:avLst/>
            <a:gdLst/>
            <a:ahLst/>
            <a:cxnLst/>
            <a:rect l="l" t="t" r="r" b="b"/>
            <a:pathLst>
              <a:path w="5724525" h="472439">
                <a:moveTo>
                  <a:pt x="5645569" y="0"/>
                </a:moveTo>
                <a:lnTo>
                  <a:pt x="78727" y="0"/>
                </a:lnTo>
                <a:lnTo>
                  <a:pt x="48081" y="6187"/>
                </a:lnTo>
                <a:lnTo>
                  <a:pt x="23056" y="23061"/>
                </a:lnTo>
                <a:lnTo>
                  <a:pt x="6186" y="48086"/>
                </a:lnTo>
                <a:lnTo>
                  <a:pt x="0" y="78727"/>
                </a:lnTo>
                <a:lnTo>
                  <a:pt x="0" y="393598"/>
                </a:lnTo>
                <a:lnTo>
                  <a:pt x="6186" y="424244"/>
                </a:lnTo>
                <a:lnTo>
                  <a:pt x="23056" y="449268"/>
                </a:lnTo>
                <a:lnTo>
                  <a:pt x="48081" y="466139"/>
                </a:lnTo>
                <a:lnTo>
                  <a:pt x="78727" y="472325"/>
                </a:lnTo>
                <a:lnTo>
                  <a:pt x="5645569" y="472325"/>
                </a:lnTo>
                <a:lnTo>
                  <a:pt x="5676208" y="466139"/>
                </a:lnTo>
                <a:lnTo>
                  <a:pt x="5701228" y="449268"/>
                </a:lnTo>
                <a:lnTo>
                  <a:pt x="5718097" y="424244"/>
                </a:lnTo>
                <a:lnTo>
                  <a:pt x="5724283" y="393598"/>
                </a:lnTo>
                <a:lnTo>
                  <a:pt x="5724283" y="78727"/>
                </a:lnTo>
                <a:lnTo>
                  <a:pt x="5718097" y="48086"/>
                </a:lnTo>
                <a:lnTo>
                  <a:pt x="5701228" y="23061"/>
                </a:lnTo>
                <a:lnTo>
                  <a:pt x="5676208" y="6187"/>
                </a:lnTo>
                <a:lnTo>
                  <a:pt x="5645569" y="0"/>
                </a:lnTo>
                <a:close/>
              </a:path>
            </a:pathLst>
          </a:custGeom>
          <a:solidFill>
            <a:srgbClr val="686D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63696" y="2544363"/>
            <a:ext cx="5724525" cy="472440"/>
          </a:xfrm>
          <a:custGeom>
            <a:avLst/>
            <a:gdLst/>
            <a:ahLst/>
            <a:cxnLst/>
            <a:rect l="l" t="t" r="r" b="b"/>
            <a:pathLst>
              <a:path w="5724525" h="472439">
                <a:moveTo>
                  <a:pt x="0" y="78727"/>
                </a:moveTo>
                <a:lnTo>
                  <a:pt x="6186" y="48086"/>
                </a:lnTo>
                <a:lnTo>
                  <a:pt x="23056" y="23061"/>
                </a:lnTo>
                <a:lnTo>
                  <a:pt x="48081" y="6187"/>
                </a:lnTo>
                <a:lnTo>
                  <a:pt x="78727" y="0"/>
                </a:lnTo>
                <a:lnTo>
                  <a:pt x="5645569" y="0"/>
                </a:lnTo>
                <a:lnTo>
                  <a:pt x="5676208" y="6187"/>
                </a:lnTo>
                <a:lnTo>
                  <a:pt x="5701228" y="23061"/>
                </a:lnTo>
                <a:lnTo>
                  <a:pt x="5718097" y="48086"/>
                </a:lnTo>
                <a:lnTo>
                  <a:pt x="5724283" y="78727"/>
                </a:lnTo>
                <a:lnTo>
                  <a:pt x="5724283" y="393598"/>
                </a:lnTo>
                <a:lnTo>
                  <a:pt x="5718097" y="424244"/>
                </a:lnTo>
                <a:lnTo>
                  <a:pt x="5701228" y="449268"/>
                </a:lnTo>
                <a:lnTo>
                  <a:pt x="5676208" y="466139"/>
                </a:lnTo>
                <a:lnTo>
                  <a:pt x="5645569" y="472325"/>
                </a:lnTo>
                <a:lnTo>
                  <a:pt x="78727" y="472325"/>
                </a:lnTo>
                <a:lnTo>
                  <a:pt x="48081" y="466139"/>
                </a:lnTo>
                <a:lnTo>
                  <a:pt x="23056" y="449268"/>
                </a:lnTo>
                <a:lnTo>
                  <a:pt x="6186" y="424244"/>
                </a:lnTo>
                <a:lnTo>
                  <a:pt x="0" y="393598"/>
                </a:lnTo>
                <a:lnTo>
                  <a:pt x="0" y="7872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4825" y="3506292"/>
            <a:ext cx="8178165" cy="403225"/>
          </a:xfrm>
          <a:custGeom>
            <a:avLst/>
            <a:gdLst/>
            <a:ahLst/>
            <a:cxnLst/>
            <a:rect l="l" t="t" r="r" b="b"/>
            <a:pathLst>
              <a:path w="8178165" h="403225">
                <a:moveTo>
                  <a:pt x="0" y="0"/>
                </a:moveTo>
                <a:lnTo>
                  <a:pt x="8177555" y="0"/>
                </a:lnTo>
                <a:lnTo>
                  <a:pt x="8177555" y="403199"/>
                </a:lnTo>
                <a:lnTo>
                  <a:pt x="0" y="403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4825" y="3506292"/>
            <a:ext cx="8178165" cy="403225"/>
          </a:xfrm>
          <a:custGeom>
            <a:avLst/>
            <a:gdLst/>
            <a:ahLst/>
            <a:cxnLst/>
            <a:rect l="l" t="t" r="r" b="b"/>
            <a:pathLst>
              <a:path w="8178165" h="403225">
                <a:moveTo>
                  <a:pt x="0" y="0"/>
                </a:moveTo>
                <a:lnTo>
                  <a:pt x="8177555" y="0"/>
                </a:lnTo>
                <a:lnTo>
                  <a:pt x="8177555" y="403199"/>
                </a:lnTo>
                <a:lnTo>
                  <a:pt x="0" y="40319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7169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63696" y="3270122"/>
            <a:ext cx="5724525" cy="472440"/>
          </a:xfrm>
          <a:custGeom>
            <a:avLst/>
            <a:gdLst/>
            <a:ahLst/>
            <a:cxnLst/>
            <a:rect l="l" t="t" r="r" b="b"/>
            <a:pathLst>
              <a:path w="5724525" h="472439">
                <a:moveTo>
                  <a:pt x="5645569" y="0"/>
                </a:moveTo>
                <a:lnTo>
                  <a:pt x="78727" y="0"/>
                </a:lnTo>
                <a:lnTo>
                  <a:pt x="48081" y="6187"/>
                </a:lnTo>
                <a:lnTo>
                  <a:pt x="23056" y="23061"/>
                </a:lnTo>
                <a:lnTo>
                  <a:pt x="6186" y="48086"/>
                </a:lnTo>
                <a:lnTo>
                  <a:pt x="0" y="78727"/>
                </a:lnTo>
                <a:lnTo>
                  <a:pt x="0" y="393598"/>
                </a:lnTo>
                <a:lnTo>
                  <a:pt x="6186" y="424244"/>
                </a:lnTo>
                <a:lnTo>
                  <a:pt x="23056" y="449268"/>
                </a:lnTo>
                <a:lnTo>
                  <a:pt x="48081" y="466139"/>
                </a:lnTo>
                <a:lnTo>
                  <a:pt x="78727" y="472325"/>
                </a:lnTo>
                <a:lnTo>
                  <a:pt x="5645569" y="472325"/>
                </a:lnTo>
                <a:lnTo>
                  <a:pt x="5676208" y="466139"/>
                </a:lnTo>
                <a:lnTo>
                  <a:pt x="5701228" y="449268"/>
                </a:lnTo>
                <a:lnTo>
                  <a:pt x="5718097" y="424244"/>
                </a:lnTo>
                <a:lnTo>
                  <a:pt x="5724283" y="393598"/>
                </a:lnTo>
                <a:lnTo>
                  <a:pt x="5724283" y="78727"/>
                </a:lnTo>
                <a:lnTo>
                  <a:pt x="5718097" y="48086"/>
                </a:lnTo>
                <a:lnTo>
                  <a:pt x="5701228" y="23061"/>
                </a:lnTo>
                <a:lnTo>
                  <a:pt x="5676208" y="6187"/>
                </a:lnTo>
                <a:lnTo>
                  <a:pt x="5645569" y="0"/>
                </a:lnTo>
                <a:close/>
              </a:path>
            </a:pathLst>
          </a:custGeom>
          <a:solidFill>
            <a:srgbClr val="7169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63696" y="3270122"/>
            <a:ext cx="5724525" cy="472440"/>
          </a:xfrm>
          <a:custGeom>
            <a:avLst/>
            <a:gdLst/>
            <a:ahLst/>
            <a:cxnLst/>
            <a:rect l="l" t="t" r="r" b="b"/>
            <a:pathLst>
              <a:path w="5724525" h="472439">
                <a:moveTo>
                  <a:pt x="0" y="78727"/>
                </a:moveTo>
                <a:lnTo>
                  <a:pt x="6186" y="48086"/>
                </a:lnTo>
                <a:lnTo>
                  <a:pt x="23056" y="23061"/>
                </a:lnTo>
                <a:lnTo>
                  <a:pt x="48081" y="6187"/>
                </a:lnTo>
                <a:lnTo>
                  <a:pt x="78727" y="0"/>
                </a:lnTo>
                <a:lnTo>
                  <a:pt x="5645569" y="0"/>
                </a:lnTo>
                <a:lnTo>
                  <a:pt x="5676208" y="6187"/>
                </a:lnTo>
                <a:lnTo>
                  <a:pt x="5701228" y="23061"/>
                </a:lnTo>
                <a:lnTo>
                  <a:pt x="5718097" y="48086"/>
                </a:lnTo>
                <a:lnTo>
                  <a:pt x="5724283" y="78727"/>
                </a:lnTo>
                <a:lnTo>
                  <a:pt x="5724283" y="393598"/>
                </a:lnTo>
                <a:lnTo>
                  <a:pt x="5718097" y="424244"/>
                </a:lnTo>
                <a:lnTo>
                  <a:pt x="5701228" y="449268"/>
                </a:lnTo>
                <a:lnTo>
                  <a:pt x="5676208" y="466139"/>
                </a:lnTo>
                <a:lnTo>
                  <a:pt x="5645569" y="472325"/>
                </a:lnTo>
                <a:lnTo>
                  <a:pt x="78727" y="472325"/>
                </a:lnTo>
                <a:lnTo>
                  <a:pt x="48081" y="466139"/>
                </a:lnTo>
                <a:lnTo>
                  <a:pt x="23056" y="449268"/>
                </a:lnTo>
                <a:lnTo>
                  <a:pt x="6186" y="424244"/>
                </a:lnTo>
                <a:lnTo>
                  <a:pt x="0" y="393598"/>
                </a:lnTo>
                <a:lnTo>
                  <a:pt x="0" y="7872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4825" y="4232046"/>
            <a:ext cx="8178165" cy="403225"/>
          </a:xfrm>
          <a:custGeom>
            <a:avLst/>
            <a:gdLst/>
            <a:ahLst/>
            <a:cxnLst/>
            <a:rect l="l" t="t" r="r" b="b"/>
            <a:pathLst>
              <a:path w="8178165" h="403225">
                <a:moveTo>
                  <a:pt x="0" y="0"/>
                </a:moveTo>
                <a:lnTo>
                  <a:pt x="8177555" y="0"/>
                </a:lnTo>
                <a:lnTo>
                  <a:pt x="8177555" y="403199"/>
                </a:lnTo>
                <a:lnTo>
                  <a:pt x="0" y="403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4825" y="4232046"/>
            <a:ext cx="8178165" cy="403225"/>
          </a:xfrm>
          <a:custGeom>
            <a:avLst/>
            <a:gdLst/>
            <a:ahLst/>
            <a:cxnLst/>
            <a:rect l="l" t="t" r="r" b="b"/>
            <a:pathLst>
              <a:path w="8178165" h="403225">
                <a:moveTo>
                  <a:pt x="0" y="0"/>
                </a:moveTo>
                <a:lnTo>
                  <a:pt x="8177555" y="0"/>
                </a:lnTo>
                <a:lnTo>
                  <a:pt x="8177555" y="403199"/>
                </a:lnTo>
                <a:lnTo>
                  <a:pt x="0" y="40319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7E6B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63696" y="3995883"/>
            <a:ext cx="5724525" cy="472440"/>
          </a:xfrm>
          <a:custGeom>
            <a:avLst/>
            <a:gdLst/>
            <a:ahLst/>
            <a:cxnLst/>
            <a:rect l="l" t="t" r="r" b="b"/>
            <a:pathLst>
              <a:path w="5724525" h="472439">
                <a:moveTo>
                  <a:pt x="5645569" y="0"/>
                </a:moveTo>
                <a:lnTo>
                  <a:pt x="78727" y="0"/>
                </a:lnTo>
                <a:lnTo>
                  <a:pt x="48081" y="6187"/>
                </a:lnTo>
                <a:lnTo>
                  <a:pt x="23056" y="23061"/>
                </a:lnTo>
                <a:lnTo>
                  <a:pt x="6186" y="48086"/>
                </a:lnTo>
                <a:lnTo>
                  <a:pt x="0" y="78727"/>
                </a:lnTo>
                <a:lnTo>
                  <a:pt x="0" y="393598"/>
                </a:lnTo>
                <a:lnTo>
                  <a:pt x="6186" y="424244"/>
                </a:lnTo>
                <a:lnTo>
                  <a:pt x="23056" y="449268"/>
                </a:lnTo>
                <a:lnTo>
                  <a:pt x="48081" y="466139"/>
                </a:lnTo>
                <a:lnTo>
                  <a:pt x="78727" y="472325"/>
                </a:lnTo>
                <a:lnTo>
                  <a:pt x="5645569" y="472325"/>
                </a:lnTo>
                <a:lnTo>
                  <a:pt x="5676208" y="466139"/>
                </a:lnTo>
                <a:lnTo>
                  <a:pt x="5701228" y="449268"/>
                </a:lnTo>
                <a:lnTo>
                  <a:pt x="5718097" y="424244"/>
                </a:lnTo>
                <a:lnTo>
                  <a:pt x="5724283" y="393598"/>
                </a:lnTo>
                <a:lnTo>
                  <a:pt x="5724283" y="78727"/>
                </a:lnTo>
                <a:lnTo>
                  <a:pt x="5718097" y="48086"/>
                </a:lnTo>
                <a:lnTo>
                  <a:pt x="5701228" y="23061"/>
                </a:lnTo>
                <a:lnTo>
                  <a:pt x="5676208" y="6187"/>
                </a:lnTo>
                <a:lnTo>
                  <a:pt x="5645569" y="0"/>
                </a:lnTo>
                <a:close/>
              </a:path>
            </a:pathLst>
          </a:custGeom>
          <a:solidFill>
            <a:srgbClr val="7E6B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63696" y="3995883"/>
            <a:ext cx="5724525" cy="472440"/>
          </a:xfrm>
          <a:custGeom>
            <a:avLst/>
            <a:gdLst/>
            <a:ahLst/>
            <a:cxnLst/>
            <a:rect l="l" t="t" r="r" b="b"/>
            <a:pathLst>
              <a:path w="5724525" h="472439">
                <a:moveTo>
                  <a:pt x="0" y="78727"/>
                </a:moveTo>
                <a:lnTo>
                  <a:pt x="6186" y="48086"/>
                </a:lnTo>
                <a:lnTo>
                  <a:pt x="23056" y="23061"/>
                </a:lnTo>
                <a:lnTo>
                  <a:pt x="48081" y="6187"/>
                </a:lnTo>
                <a:lnTo>
                  <a:pt x="78727" y="0"/>
                </a:lnTo>
                <a:lnTo>
                  <a:pt x="5645569" y="0"/>
                </a:lnTo>
                <a:lnTo>
                  <a:pt x="5676208" y="6187"/>
                </a:lnTo>
                <a:lnTo>
                  <a:pt x="5701228" y="23061"/>
                </a:lnTo>
                <a:lnTo>
                  <a:pt x="5718097" y="48086"/>
                </a:lnTo>
                <a:lnTo>
                  <a:pt x="5724283" y="78727"/>
                </a:lnTo>
                <a:lnTo>
                  <a:pt x="5724283" y="393598"/>
                </a:lnTo>
                <a:lnTo>
                  <a:pt x="5718097" y="424244"/>
                </a:lnTo>
                <a:lnTo>
                  <a:pt x="5701228" y="449268"/>
                </a:lnTo>
                <a:lnTo>
                  <a:pt x="5676208" y="466139"/>
                </a:lnTo>
                <a:lnTo>
                  <a:pt x="5645569" y="472325"/>
                </a:lnTo>
                <a:lnTo>
                  <a:pt x="78727" y="472325"/>
                </a:lnTo>
                <a:lnTo>
                  <a:pt x="48081" y="466139"/>
                </a:lnTo>
                <a:lnTo>
                  <a:pt x="23056" y="449268"/>
                </a:lnTo>
                <a:lnTo>
                  <a:pt x="6186" y="424244"/>
                </a:lnTo>
                <a:lnTo>
                  <a:pt x="0" y="393598"/>
                </a:lnTo>
                <a:lnTo>
                  <a:pt x="0" y="7872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090417" y="1168765"/>
            <a:ext cx="5054600" cy="3202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微软雅黑"/>
                <a:cs typeface="微软雅黑"/>
              </a:rPr>
              <a:t>分层：不同层级的体系形式与粒度不同。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微软雅黑"/>
                <a:cs typeface="微软雅黑"/>
              </a:rPr>
              <a:t>归类：根据不同类型的项目特征归类。</a:t>
            </a:r>
            <a:endParaRPr sz="1800">
              <a:latin typeface="微软雅黑"/>
              <a:cs typeface="微软雅黑"/>
            </a:endParaRPr>
          </a:p>
          <a:p>
            <a:pPr marL="12700" marR="5080">
              <a:lnSpc>
                <a:spcPct val="264600"/>
              </a:lnSpc>
            </a:pPr>
            <a:r>
              <a:rPr dirty="0" sz="1800">
                <a:solidFill>
                  <a:srgbClr val="FFFFFF"/>
                </a:solidFill>
                <a:latin typeface="微软雅黑"/>
                <a:cs typeface="微软雅黑"/>
              </a:rPr>
              <a:t>迭代：从实践中持续反馈</a:t>
            </a:r>
            <a:r>
              <a:rPr dirty="0" sz="1800" spc="-5">
                <a:solidFill>
                  <a:srgbClr val="FFFFFF"/>
                </a:solidFill>
                <a:latin typeface="微软雅黑"/>
                <a:cs typeface="微软雅黑"/>
              </a:rPr>
              <a:t>MVP，</a:t>
            </a:r>
            <a:r>
              <a:rPr dirty="0" sz="1800">
                <a:solidFill>
                  <a:srgbClr val="FFFFFF"/>
                </a:solidFill>
                <a:latin typeface="微软雅黑"/>
                <a:cs typeface="微软雅黑"/>
              </a:rPr>
              <a:t>少条款多启发。 融合：借鉴多种方法与模型，融合为自己的路。 组合拳：文化、人、过程、技术、工具多管齐下。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56544" y="283700"/>
            <a:ext cx="21590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0" i="0">
                <a:solidFill>
                  <a:srgbClr val="FFFFFF"/>
                </a:solidFill>
                <a:latin typeface="微软雅黑"/>
                <a:cs typeface="微软雅黑"/>
              </a:rPr>
              <a:t>体系难点的对策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 rot="18900000">
            <a:off x="4199241" y="3141294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 rot="18900000">
            <a:off x="-244168" y="4211342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 rot="18900000">
            <a:off x="1748753" y="234035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27" name="object 27"/>
          <p:cNvSpPr txBox="1"/>
          <p:nvPr/>
        </p:nvSpPr>
        <p:spPr>
          <a:xfrm rot="18900000">
            <a:off x="560653" y="1296945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544" y="283700"/>
            <a:ext cx="44043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0" i="0">
                <a:solidFill>
                  <a:srgbClr val="FFFFFF"/>
                </a:solidFill>
                <a:latin typeface="微软雅黑"/>
                <a:cs typeface="微软雅黑"/>
              </a:rPr>
              <a:t>分层：从</a:t>
            </a:r>
            <a:r>
              <a:rPr dirty="0" sz="2400" spc="5" b="0" i="0">
                <a:solidFill>
                  <a:srgbClr val="FFFFFF"/>
                </a:solidFill>
                <a:latin typeface="微软雅黑"/>
                <a:cs typeface="微软雅黑"/>
              </a:rPr>
              <a:t>W</a:t>
            </a:r>
            <a:r>
              <a:rPr dirty="0" sz="2400" spc="-5" b="0" i="0">
                <a:solidFill>
                  <a:srgbClr val="FFFFFF"/>
                </a:solidFill>
                <a:latin typeface="微软雅黑"/>
                <a:cs typeface="微软雅黑"/>
              </a:rPr>
              <a:t>h</a:t>
            </a:r>
            <a:r>
              <a:rPr dirty="0" sz="2400" b="0" i="0">
                <a:solidFill>
                  <a:srgbClr val="FFFFFF"/>
                </a:solidFill>
                <a:latin typeface="微软雅黑"/>
                <a:cs typeface="微软雅黑"/>
              </a:rPr>
              <a:t>y到H</a:t>
            </a:r>
            <a:r>
              <a:rPr dirty="0" sz="2400" spc="-5" b="0" i="0">
                <a:solidFill>
                  <a:srgbClr val="FFFFFF"/>
                </a:solidFill>
                <a:latin typeface="微软雅黑"/>
                <a:cs typeface="微软雅黑"/>
              </a:rPr>
              <a:t>o</a:t>
            </a:r>
            <a:r>
              <a:rPr dirty="0" sz="2400" b="0" i="0">
                <a:solidFill>
                  <a:srgbClr val="FFFFFF"/>
                </a:solidFill>
                <a:latin typeface="微软雅黑"/>
                <a:cs typeface="微软雅黑"/>
              </a:rPr>
              <a:t>w的四层模型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29843" y="920358"/>
            <a:ext cx="3702050" cy="3702050"/>
          </a:xfrm>
          <a:custGeom>
            <a:avLst/>
            <a:gdLst/>
            <a:ahLst/>
            <a:cxnLst/>
            <a:rect l="l" t="t" r="r" b="b"/>
            <a:pathLst>
              <a:path w="3702050" h="3702050">
                <a:moveTo>
                  <a:pt x="1850872" y="0"/>
                </a:moveTo>
                <a:lnTo>
                  <a:pt x="0" y="3701732"/>
                </a:lnTo>
                <a:lnTo>
                  <a:pt x="3701732" y="3701732"/>
                </a:lnTo>
                <a:lnTo>
                  <a:pt x="1850872" y="0"/>
                </a:lnTo>
                <a:close/>
              </a:path>
            </a:pathLst>
          </a:custGeom>
          <a:solidFill>
            <a:srgbClr val="6585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29843" y="920358"/>
            <a:ext cx="3702050" cy="3702050"/>
          </a:xfrm>
          <a:custGeom>
            <a:avLst/>
            <a:gdLst/>
            <a:ahLst/>
            <a:cxnLst/>
            <a:rect l="l" t="t" r="r" b="b"/>
            <a:pathLst>
              <a:path w="3702050" h="3702050">
                <a:moveTo>
                  <a:pt x="0" y="3701732"/>
                </a:moveTo>
                <a:lnTo>
                  <a:pt x="1850872" y="0"/>
                </a:lnTo>
                <a:lnTo>
                  <a:pt x="3701732" y="3701732"/>
                </a:lnTo>
                <a:lnTo>
                  <a:pt x="0" y="370173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80713" y="1290892"/>
            <a:ext cx="2406650" cy="658495"/>
          </a:xfrm>
          <a:custGeom>
            <a:avLst/>
            <a:gdLst/>
            <a:ahLst/>
            <a:cxnLst/>
            <a:rect l="l" t="t" r="r" b="b"/>
            <a:pathLst>
              <a:path w="2406650" h="658494">
                <a:moveTo>
                  <a:pt x="2296477" y="0"/>
                </a:moveTo>
                <a:lnTo>
                  <a:pt x="109651" y="0"/>
                </a:lnTo>
                <a:lnTo>
                  <a:pt x="66972" y="8615"/>
                </a:lnTo>
                <a:lnTo>
                  <a:pt x="32118" y="32113"/>
                </a:lnTo>
                <a:lnTo>
                  <a:pt x="8617" y="66967"/>
                </a:lnTo>
                <a:lnTo>
                  <a:pt x="0" y="109651"/>
                </a:lnTo>
                <a:lnTo>
                  <a:pt x="0" y="548259"/>
                </a:lnTo>
                <a:lnTo>
                  <a:pt x="8617" y="590945"/>
                </a:lnTo>
                <a:lnTo>
                  <a:pt x="32118" y="625803"/>
                </a:lnTo>
                <a:lnTo>
                  <a:pt x="66972" y="649305"/>
                </a:lnTo>
                <a:lnTo>
                  <a:pt x="109651" y="657923"/>
                </a:lnTo>
                <a:lnTo>
                  <a:pt x="2296477" y="657923"/>
                </a:lnTo>
                <a:lnTo>
                  <a:pt x="2339156" y="649305"/>
                </a:lnTo>
                <a:lnTo>
                  <a:pt x="2374011" y="625803"/>
                </a:lnTo>
                <a:lnTo>
                  <a:pt x="2397511" y="590945"/>
                </a:lnTo>
                <a:lnTo>
                  <a:pt x="2406129" y="548259"/>
                </a:lnTo>
                <a:lnTo>
                  <a:pt x="2406129" y="109651"/>
                </a:lnTo>
                <a:lnTo>
                  <a:pt x="2397511" y="66967"/>
                </a:lnTo>
                <a:lnTo>
                  <a:pt x="2374011" y="32113"/>
                </a:lnTo>
                <a:lnTo>
                  <a:pt x="2339156" y="8615"/>
                </a:lnTo>
                <a:lnTo>
                  <a:pt x="229647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80713" y="1290892"/>
            <a:ext cx="2406650" cy="658495"/>
          </a:xfrm>
          <a:custGeom>
            <a:avLst/>
            <a:gdLst/>
            <a:ahLst/>
            <a:cxnLst/>
            <a:rect l="l" t="t" r="r" b="b"/>
            <a:pathLst>
              <a:path w="2406650" h="658494">
                <a:moveTo>
                  <a:pt x="0" y="109651"/>
                </a:moveTo>
                <a:lnTo>
                  <a:pt x="8617" y="66967"/>
                </a:lnTo>
                <a:lnTo>
                  <a:pt x="32118" y="32113"/>
                </a:lnTo>
                <a:lnTo>
                  <a:pt x="66972" y="8615"/>
                </a:lnTo>
                <a:lnTo>
                  <a:pt x="109651" y="0"/>
                </a:lnTo>
                <a:lnTo>
                  <a:pt x="2296477" y="0"/>
                </a:lnTo>
                <a:lnTo>
                  <a:pt x="2339156" y="8615"/>
                </a:lnTo>
                <a:lnTo>
                  <a:pt x="2374011" y="32113"/>
                </a:lnTo>
                <a:lnTo>
                  <a:pt x="2397511" y="66967"/>
                </a:lnTo>
                <a:lnTo>
                  <a:pt x="2406129" y="109651"/>
                </a:lnTo>
                <a:lnTo>
                  <a:pt x="2406129" y="548259"/>
                </a:lnTo>
                <a:lnTo>
                  <a:pt x="2397511" y="590945"/>
                </a:lnTo>
                <a:lnTo>
                  <a:pt x="2374011" y="625803"/>
                </a:lnTo>
                <a:lnTo>
                  <a:pt x="2339156" y="649305"/>
                </a:lnTo>
                <a:lnTo>
                  <a:pt x="2296477" y="657923"/>
                </a:lnTo>
                <a:lnTo>
                  <a:pt x="109651" y="657923"/>
                </a:lnTo>
                <a:lnTo>
                  <a:pt x="66972" y="649305"/>
                </a:lnTo>
                <a:lnTo>
                  <a:pt x="32118" y="625803"/>
                </a:lnTo>
                <a:lnTo>
                  <a:pt x="8617" y="590945"/>
                </a:lnTo>
                <a:lnTo>
                  <a:pt x="0" y="548259"/>
                </a:lnTo>
                <a:lnTo>
                  <a:pt x="0" y="109651"/>
                </a:lnTo>
                <a:close/>
              </a:path>
            </a:pathLst>
          </a:custGeom>
          <a:ln w="25399">
            <a:solidFill>
              <a:srgbClr val="6585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80713" y="2031060"/>
            <a:ext cx="2406650" cy="658495"/>
          </a:xfrm>
          <a:custGeom>
            <a:avLst/>
            <a:gdLst/>
            <a:ahLst/>
            <a:cxnLst/>
            <a:rect l="l" t="t" r="r" b="b"/>
            <a:pathLst>
              <a:path w="2406650" h="658494">
                <a:moveTo>
                  <a:pt x="2296477" y="0"/>
                </a:moveTo>
                <a:lnTo>
                  <a:pt x="109651" y="0"/>
                </a:lnTo>
                <a:lnTo>
                  <a:pt x="66972" y="8615"/>
                </a:lnTo>
                <a:lnTo>
                  <a:pt x="32118" y="32113"/>
                </a:lnTo>
                <a:lnTo>
                  <a:pt x="8617" y="66967"/>
                </a:lnTo>
                <a:lnTo>
                  <a:pt x="0" y="109651"/>
                </a:lnTo>
                <a:lnTo>
                  <a:pt x="0" y="548258"/>
                </a:lnTo>
                <a:lnTo>
                  <a:pt x="8617" y="590945"/>
                </a:lnTo>
                <a:lnTo>
                  <a:pt x="32118" y="625803"/>
                </a:lnTo>
                <a:lnTo>
                  <a:pt x="66972" y="649305"/>
                </a:lnTo>
                <a:lnTo>
                  <a:pt x="109651" y="657923"/>
                </a:lnTo>
                <a:lnTo>
                  <a:pt x="2296477" y="657923"/>
                </a:lnTo>
                <a:lnTo>
                  <a:pt x="2339156" y="649305"/>
                </a:lnTo>
                <a:lnTo>
                  <a:pt x="2374011" y="625803"/>
                </a:lnTo>
                <a:lnTo>
                  <a:pt x="2397511" y="590945"/>
                </a:lnTo>
                <a:lnTo>
                  <a:pt x="2406129" y="548258"/>
                </a:lnTo>
                <a:lnTo>
                  <a:pt x="2406129" y="109651"/>
                </a:lnTo>
                <a:lnTo>
                  <a:pt x="2397511" y="66967"/>
                </a:lnTo>
                <a:lnTo>
                  <a:pt x="2374011" y="32113"/>
                </a:lnTo>
                <a:lnTo>
                  <a:pt x="2339156" y="8615"/>
                </a:lnTo>
                <a:lnTo>
                  <a:pt x="229647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80713" y="2031060"/>
            <a:ext cx="2406650" cy="658495"/>
          </a:xfrm>
          <a:custGeom>
            <a:avLst/>
            <a:gdLst/>
            <a:ahLst/>
            <a:cxnLst/>
            <a:rect l="l" t="t" r="r" b="b"/>
            <a:pathLst>
              <a:path w="2406650" h="658494">
                <a:moveTo>
                  <a:pt x="0" y="109651"/>
                </a:moveTo>
                <a:lnTo>
                  <a:pt x="8617" y="66967"/>
                </a:lnTo>
                <a:lnTo>
                  <a:pt x="32118" y="32113"/>
                </a:lnTo>
                <a:lnTo>
                  <a:pt x="66972" y="8615"/>
                </a:lnTo>
                <a:lnTo>
                  <a:pt x="109651" y="0"/>
                </a:lnTo>
                <a:lnTo>
                  <a:pt x="2296477" y="0"/>
                </a:lnTo>
                <a:lnTo>
                  <a:pt x="2339156" y="8615"/>
                </a:lnTo>
                <a:lnTo>
                  <a:pt x="2374011" y="32113"/>
                </a:lnTo>
                <a:lnTo>
                  <a:pt x="2397511" y="66967"/>
                </a:lnTo>
                <a:lnTo>
                  <a:pt x="2406129" y="109651"/>
                </a:lnTo>
                <a:lnTo>
                  <a:pt x="2406129" y="548258"/>
                </a:lnTo>
                <a:lnTo>
                  <a:pt x="2397511" y="590945"/>
                </a:lnTo>
                <a:lnTo>
                  <a:pt x="2374011" y="625803"/>
                </a:lnTo>
                <a:lnTo>
                  <a:pt x="2339156" y="649305"/>
                </a:lnTo>
                <a:lnTo>
                  <a:pt x="2296477" y="657923"/>
                </a:lnTo>
                <a:lnTo>
                  <a:pt x="109651" y="657923"/>
                </a:lnTo>
                <a:lnTo>
                  <a:pt x="66972" y="649305"/>
                </a:lnTo>
                <a:lnTo>
                  <a:pt x="32118" y="625803"/>
                </a:lnTo>
                <a:lnTo>
                  <a:pt x="8617" y="590945"/>
                </a:lnTo>
                <a:lnTo>
                  <a:pt x="0" y="548258"/>
                </a:lnTo>
                <a:lnTo>
                  <a:pt x="0" y="109651"/>
                </a:lnTo>
                <a:close/>
              </a:path>
            </a:pathLst>
          </a:custGeom>
          <a:ln w="25399">
            <a:solidFill>
              <a:srgbClr val="6775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80713" y="2771227"/>
            <a:ext cx="2406650" cy="658495"/>
          </a:xfrm>
          <a:custGeom>
            <a:avLst/>
            <a:gdLst/>
            <a:ahLst/>
            <a:cxnLst/>
            <a:rect l="l" t="t" r="r" b="b"/>
            <a:pathLst>
              <a:path w="2406650" h="658495">
                <a:moveTo>
                  <a:pt x="2296477" y="0"/>
                </a:moveTo>
                <a:lnTo>
                  <a:pt x="109651" y="0"/>
                </a:lnTo>
                <a:lnTo>
                  <a:pt x="66972" y="8615"/>
                </a:lnTo>
                <a:lnTo>
                  <a:pt x="32118" y="32113"/>
                </a:lnTo>
                <a:lnTo>
                  <a:pt x="8617" y="66967"/>
                </a:lnTo>
                <a:lnTo>
                  <a:pt x="0" y="109651"/>
                </a:lnTo>
                <a:lnTo>
                  <a:pt x="0" y="548258"/>
                </a:lnTo>
                <a:lnTo>
                  <a:pt x="8617" y="590945"/>
                </a:lnTo>
                <a:lnTo>
                  <a:pt x="32118" y="625803"/>
                </a:lnTo>
                <a:lnTo>
                  <a:pt x="66972" y="649305"/>
                </a:lnTo>
                <a:lnTo>
                  <a:pt x="109651" y="657923"/>
                </a:lnTo>
                <a:lnTo>
                  <a:pt x="2296477" y="657923"/>
                </a:lnTo>
                <a:lnTo>
                  <a:pt x="2339156" y="649305"/>
                </a:lnTo>
                <a:lnTo>
                  <a:pt x="2374011" y="625803"/>
                </a:lnTo>
                <a:lnTo>
                  <a:pt x="2397511" y="590945"/>
                </a:lnTo>
                <a:lnTo>
                  <a:pt x="2406129" y="548258"/>
                </a:lnTo>
                <a:lnTo>
                  <a:pt x="2406129" y="109651"/>
                </a:lnTo>
                <a:lnTo>
                  <a:pt x="2397511" y="66967"/>
                </a:lnTo>
                <a:lnTo>
                  <a:pt x="2374011" y="32113"/>
                </a:lnTo>
                <a:lnTo>
                  <a:pt x="2339156" y="8615"/>
                </a:lnTo>
                <a:lnTo>
                  <a:pt x="229647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80713" y="2771227"/>
            <a:ext cx="2406650" cy="658495"/>
          </a:xfrm>
          <a:custGeom>
            <a:avLst/>
            <a:gdLst/>
            <a:ahLst/>
            <a:cxnLst/>
            <a:rect l="l" t="t" r="r" b="b"/>
            <a:pathLst>
              <a:path w="2406650" h="658495">
                <a:moveTo>
                  <a:pt x="0" y="109651"/>
                </a:moveTo>
                <a:lnTo>
                  <a:pt x="8617" y="66967"/>
                </a:lnTo>
                <a:lnTo>
                  <a:pt x="32118" y="32113"/>
                </a:lnTo>
                <a:lnTo>
                  <a:pt x="66972" y="8615"/>
                </a:lnTo>
                <a:lnTo>
                  <a:pt x="109651" y="0"/>
                </a:lnTo>
                <a:lnTo>
                  <a:pt x="2296477" y="0"/>
                </a:lnTo>
                <a:lnTo>
                  <a:pt x="2339156" y="8615"/>
                </a:lnTo>
                <a:lnTo>
                  <a:pt x="2374011" y="32113"/>
                </a:lnTo>
                <a:lnTo>
                  <a:pt x="2397511" y="66967"/>
                </a:lnTo>
                <a:lnTo>
                  <a:pt x="2406129" y="109651"/>
                </a:lnTo>
                <a:lnTo>
                  <a:pt x="2406129" y="548258"/>
                </a:lnTo>
                <a:lnTo>
                  <a:pt x="2397511" y="590945"/>
                </a:lnTo>
                <a:lnTo>
                  <a:pt x="2374011" y="625803"/>
                </a:lnTo>
                <a:lnTo>
                  <a:pt x="2339156" y="649305"/>
                </a:lnTo>
                <a:lnTo>
                  <a:pt x="2296477" y="657923"/>
                </a:lnTo>
                <a:lnTo>
                  <a:pt x="109651" y="657923"/>
                </a:lnTo>
                <a:lnTo>
                  <a:pt x="66972" y="649305"/>
                </a:lnTo>
                <a:lnTo>
                  <a:pt x="32118" y="625803"/>
                </a:lnTo>
                <a:lnTo>
                  <a:pt x="8617" y="590945"/>
                </a:lnTo>
                <a:lnTo>
                  <a:pt x="0" y="548258"/>
                </a:lnTo>
                <a:lnTo>
                  <a:pt x="0" y="109651"/>
                </a:lnTo>
                <a:close/>
              </a:path>
            </a:pathLst>
          </a:custGeom>
          <a:ln w="25399">
            <a:solidFill>
              <a:srgbClr val="6C69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80713" y="3511392"/>
            <a:ext cx="2406650" cy="658495"/>
          </a:xfrm>
          <a:custGeom>
            <a:avLst/>
            <a:gdLst/>
            <a:ahLst/>
            <a:cxnLst/>
            <a:rect l="l" t="t" r="r" b="b"/>
            <a:pathLst>
              <a:path w="2406650" h="658495">
                <a:moveTo>
                  <a:pt x="2296477" y="0"/>
                </a:moveTo>
                <a:lnTo>
                  <a:pt x="109651" y="0"/>
                </a:lnTo>
                <a:lnTo>
                  <a:pt x="66972" y="8615"/>
                </a:lnTo>
                <a:lnTo>
                  <a:pt x="32118" y="32113"/>
                </a:lnTo>
                <a:lnTo>
                  <a:pt x="8617" y="66967"/>
                </a:lnTo>
                <a:lnTo>
                  <a:pt x="0" y="109651"/>
                </a:lnTo>
                <a:lnTo>
                  <a:pt x="0" y="548259"/>
                </a:lnTo>
                <a:lnTo>
                  <a:pt x="8617" y="590945"/>
                </a:lnTo>
                <a:lnTo>
                  <a:pt x="32118" y="625803"/>
                </a:lnTo>
                <a:lnTo>
                  <a:pt x="66972" y="649305"/>
                </a:lnTo>
                <a:lnTo>
                  <a:pt x="109651" y="657923"/>
                </a:lnTo>
                <a:lnTo>
                  <a:pt x="2296477" y="657923"/>
                </a:lnTo>
                <a:lnTo>
                  <a:pt x="2339156" y="649305"/>
                </a:lnTo>
                <a:lnTo>
                  <a:pt x="2374011" y="625803"/>
                </a:lnTo>
                <a:lnTo>
                  <a:pt x="2397511" y="590945"/>
                </a:lnTo>
                <a:lnTo>
                  <a:pt x="2406129" y="548259"/>
                </a:lnTo>
                <a:lnTo>
                  <a:pt x="2406129" y="109651"/>
                </a:lnTo>
                <a:lnTo>
                  <a:pt x="2397511" y="66967"/>
                </a:lnTo>
                <a:lnTo>
                  <a:pt x="2374011" y="32113"/>
                </a:lnTo>
                <a:lnTo>
                  <a:pt x="2339156" y="8615"/>
                </a:lnTo>
                <a:lnTo>
                  <a:pt x="229647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80713" y="3511392"/>
            <a:ext cx="2406650" cy="658495"/>
          </a:xfrm>
          <a:custGeom>
            <a:avLst/>
            <a:gdLst/>
            <a:ahLst/>
            <a:cxnLst/>
            <a:rect l="l" t="t" r="r" b="b"/>
            <a:pathLst>
              <a:path w="2406650" h="658495">
                <a:moveTo>
                  <a:pt x="0" y="109651"/>
                </a:moveTo>
                <a:lnTo>
                  <a:pt x="8617" y="66967"/>
                </a:lnTo>
                <a:lnTo>
                  <a:pt x="32118" y="32113"/>
                </a:lnTo>
                <a:lnTo>
                  <a:pt x="66972" y="8615"/>
                </a:lnTo>
                <a:lnTo>
                  <a:pt x="109651" y="0"/>
                </a:lnTo>
                <a:lnTo>
                  <a:pt x="2296477" y="0"/>
                </a:lnTo>
                <a:lnTo>
                  <a:pt x="2339156" y="8615"/>
                </a:lnTo>
                <a:lnTo>
                  <a:pt x="2374011" y="32113"/>
                </a:lnTo>
                <a:lnTo>
                  <a:pt x="2397511" y="66967"/>
                </a:lnTo>
                <a:lnTo>
                  <a:pt x="2406129" y="109651"/>
                </a:lnTo>
                <a:lnTo>
                  <a:pt x="2406129" y="548259"/>
                </a:lnTo>
                <a:lnTo>
                  <a:pt x="2397511" y="590945"/>
                </a:lnTo>
                <a:lnTo>
                  <a:pt x="2374011" y="625803"/>
                </a:lnTo>
                <a:lnTo>
                  <a:pt x="2339156" y="649305"/>
                </a:lnTo>
                <a:lnTo>
                  <a:pt x="2296477" y="657923"/>
                </a:lnTo>
                <a:lnTo>
                  <a:pt x="109651" y="657923"/>
                </a:lnTo>
                <a:lnTo>
                  <a:pt x="66972" y="649305"/>
                </a:lnTo>
                <a:lnTo>
                  <a:pt x="32118" y="625803"/>
                </a:lnTo>
                <a:lnTo>
                  <a:pt x="8617" y="590945"/>
                </a:lnTo>
                <a:lnTo>
                  <a:pt x="0" y="548259"/>
                </a:lnTo>
                <a:lnTo>
                  <a:pt x="0" y="109651"/>
                </a:lnTo>
                <a:close/>
              </a:path>
            </a:pathLst>
          </a:custGeom>
          <a:ln w="25399">
            <a:solidFill>
              <a:srgbClr val="7E6B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018119" y="1447130"/>
            <a:ext cx="2131695" cy="2644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7475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微软雅黑"/>
                <a:cs typeface="微软雅黑"/>
              </a:rPr>
              <a:t>Why</a:t>
            </a:r>
            <a:r>
              <a:rPr dirty="0" sz="1800" spc="-5" b="1" i="1">
                <a:latin typeface="微软雅黑"/>
                <a:cs typeface="微软雅黑"/>
              </a:rPr>
              <a:t>：</a:t>
            </a:r>
            <a:r>
              <a:rPr dirty="0" sz="1800" b="1" i="1">
                <a:latin typeface="微软雅黑"/>
                <a:cs typeface="微软雅黑"/>
              </a:rPr>
              <a:t>目标、原则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Times New Roman"/>
              <a:cs typeface="Times New Roman"/>
            </a:endParaRPr>
          </a:p>
          <a:p>
            <a:pPr marL="113030" indent="-44450">
              <a:lnSpc>
                <a:spcPct val="100000"/>
              </a:lnSpc>
            </a:pPr>
            <a:r>
              <a:rPr dirty="0" sz="1800" spc="-5" b="1">
                <a:latin typeface="微软雅黑"/>
                <a:cs typeface="微软雅黑"/>
              </a:rPr>
              <a:t>What</a:t>
            </a:r>
            <a:r>
              <a:rPr dirty="0" sz="1800" spc="-5" b="1" i="1">
                <a:latin typeface="微软雅黑"/>
                <a:cs typeface="微软雅黑"/>
              </a:rPr>
              <a:t>：</a:t>
            </a:r>
            <a:r>
              <a:rPr dirty="0" sz="1800" b="1" i="1">
                <a:latin typeface="微软雅黑"/>
                <a:cs typeface="微软雅黑"/>
              </a:rPr>
              <a:t>规范、要求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Times New Roman"/>
              <a:cs typeface="Times New Roman"/>
            </a:endParaRPr>
          </a:p>
          <a:p>
            <a:pPr marL="12700" indent="100330">
              <a:lnSpc>
                <a:spcPct val="100000"/>
              </a:lnSpc>
            </a:pPr>
            <a:r>
              <a:rPr dirty="0" sz="1800" spc="-5" b="1">
                <a:latin typeface="微软雅黑"/>
                <a:cs typeface="微软雅黑"/>
              </a:rPr>
              <a:t>How</a:t>
            </a:r>
            <a:r>
              <a:rPr dirty="0" sz="1800" spc="-5" b="1" i="1">
                <a:latin typeface="微软雅黑"/>
                <a:cs typeface="微软雅黑"/>
              </a:rPr>
              <a:t>：</a:t>
            </a:r>
            <a:r>
              <a:rPr dirty="0" sz="1800" b="1" i="1">
                <a:latin typeface="微软雅黑"/>
                <a:cs typeface="微软雅黑"/>
              </a:rPr>
              <a:t>方法、模板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Times New Roman"/>
              <a:cs typeface="Times New Roman"/>
            </a:endParaRPr>
          </a:p>
          <a:p>
            <a:pPr marL="494030" marR="5080" indent="-481965">
              <a:lnSpc>
                <a:spcPts val="1939"/>
              </a:lnSpc>
            </a:pPr>
            <a:r>
              <a:rPr dirty="0" sz="1800" b="1">
                <a:latin typeface="微软雅黑"/>
                <a:cs typeface="微软雅黑"/>
              </a:rPr>
              <a:t>How</a:t>
            </a:r>
            <a:r>
              <a:rPr dirty="0" sz="1800" spc="-45" b="1">
                <a:latin typeface="微软雅黑"/>
                <a:cs typeface="微软雅黑"/>
              </a:rPr>
              <a:t> </a:t>
            </a:r>
            <a:r>
              <a:rPr dirty="0" sz="1800" spc="-10" b="1">
                <a:latin typeface="微软雅黑"/>
                <a:cs typeface="微软雅黑"/>
              </a:rPr>
              <a:t>to</a:t>
            </a:r>
            <a:r>
              <a:rPr dirty="0" sz="1800" spc="-40" b="1">
                <a:latin typeface="微软雅黑"/>
                <a:cs typeface="微软雅黑"/>
              </a:rPr>
              <a:t> </a:t>
            </a:r>
            <a:r>
              <a:rPr dirty="0" sz="1800" spc="-15" b="1">
                <a:latin typeface="微软雅黑"/>
                <a:cs typeface="微软雅黑"/>
              </a:rPr>
              <a:t>Well</a:t>
            </a:r>
            <a:r>
              <a:rPr dirty="0" sz="1800" spc="-15" b="1" i="1">
                <a:latin typeface="微软雅黑"/>
                <a:cs typeface="微软雅黑"/>
              </a:rPr>
              <a:t>：</a:t>
            </a:r>
            <a:r>
              <a:rPr dirty="0" sz="1800" b="1" i="1">
                <a:latin typeface="微软雅黑"/>
                <a:cs typeface="微软雅黑"/>
              </a:rPr>
              <a:t>本地 化最佳实践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 rot="18900000">
            <a:off x="4199241" y="3141294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 rot="18900000">
            <a:off x="-244168" y="4211342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 rot="18900000">
            <a:off x="1748753" y="234035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 rot="18900000">
            <a:off x="560653" y="1296945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901" y="1067512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25400">
            <a:solidFill>
              <a:srgbClr val="6BB1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4901" y="1965628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25400">
            <a:solidFill>
              <a:srgbClr val="69A4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4901" y="2863747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25400">
            <a:solidFill>
              <a:srgbClr val="6795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4901" y="376186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25400">
            <a:solidFill>
              <a:srgbClr val="6585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22211" y="1168349"/>
            <a:ext cx="8337550" cy="3040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微软雅黑"/>
                <a:cs typeface="微软雅黑"/>
              </a:rPr>
              <a:t>以故事为主线，以任务为枝叶，以影响目标与</a:t>
            </a:r>
            <a:r>
              <a:rPr dirty="0" sz="2100" spc="-5">
                <a:latin typeface="微软雅黑"/>
                <a:cs typeface="微软雅黑"/>
              </a:rPr>
              <a:t>DoD</a:t>
            </a:r>
            <a:r>
              <a:rPr dirty="0" sz="2100">
                <a:latin typeface="微软雅黑"/>
                <a:cs typeface="微软雅黑"/>
              </a:rPr>
              <a:t>的问题为焦点。</a:t>
            </a:r>
            <a:endParaRPr sz="2100">
              <a:latin typeface="微软雅黑"/>
              <a:cs typeface="微软雅黑"/>
            </a:endParaRPr>
          </a:p>
          <a:p>
            <a:pPr marL="12700" marR="5080">
              <a:lnSpc>
                <a:spcPct val="280600"/>
              </a:lnSpc>
            </a:pPr>
            <a:r>
              <a:rPr dirty="0" sz="2100">
                <a:latin typeface="微软雅黑"/>
                <a:cs typeface="微软雅黑"/>
              </a:rPr>
              <a:t>昨天：昨天的计划是什么？实际完成什么？完成到什么程度（</a:t>
            </a:r>
            <a:r>
              <a:rPr dirty="0" sz="2100" spc="-5">
                <a:latin typeface="微软雅黑"/>
                <a:cs typeface="微软雅黑"/>
              </a:rPr>
              <a:t>DoD</a:t>
            </a:r>
            <a:r>
              <a:rPr dirty="0" sz="2100" spc="10">
                <a:latin typeface="微软雅黑"/>
                <a:cs typeface="微软雅黑"/>
              </a:rPr>
              <a:t>）？ </a:t>
            </a:r>
            <a:r>
              <a:rPr dirty="0" sz="2100">
                <a:latin typeface="微软雅黑"/>
                <a:cs typeface="微软雅黑"/>
              </a:rPr>
              <a:t>今天：计划完成什么？输出什么？计划做到什么程度</a:t>
            </a:r>
            <a:r>
              <a:rPr dirty="0" sz="2100" spc="-5">
                <a:latin typeface="微软雅黑"/>
                <a:cs typeface="微软雅黑"/>
              </a:rPr>
              <a:t>（DoD）？</a:t>
            </a:r>
            <a:endParaRPr sz="21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100">
                <a:latin typeface="微软雅黑"/>
                <a:cs typeface="微软雅黑"/>
              </a:rPr>
              <a:t>问题：问题是什么？影响是什么？求助他人前先简单说明自身的尝试。</a:t>
            </a:r>
            <a:endParaRPr sz="21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6544" y="283700"/>
            <a:ext cx="4292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0" i="0">
                <a:solidFill>
                  <a:srgbClr val="FFFFFF"/>
                </a:solidFill>
                <a:latin typeface="微软雅黑"/>
                <a:cs typeface="微软雅黑"/>
              </a:rPr>
              <a:t>站立会议“说法”的本地化实践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14432" y="4793950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微软雅黑"/>
                <a:cs typeface="微软雅黑"/>
              </a:rPr>
              <a:t>7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 rot="18900000">
            <a:off x="4199241" y="3141294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 rot="18900000">
            <a:off x="-244168" y="4211342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 rot="18900000">
            <a:off x="1748753" y="234035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 rot="18900000">
            <a:off x="560653" y="1296945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467" y="910817"/>
            <a:ext cx="1831339" cy="3662679"/>
          </a:xfrm>
          <a:custGeom>
            <a:avLst/>
            <a:gdLst/>
            <a:ahLst/>
            <a:cxnLst/>
            <a:rect l="l" t="t" r="r" b="b"/>
            <a:pathLst>
              <a:path w="1831339" h="3662679">
                <a:moveTo>
                  <a:pt x="1831187" y="0"/>
                </a:moveTo>
                <a:lnTo>
                  <a:pt x="1783175" y="617"/>
                </a:lnTo>
                <a:lnTo>
                  <a:pt x="1735468" y="2458"/>
                </a:lnTo>
                <a:lnTo>
                  <a:pt x="1688081" y="5509"/>
                </a:lnTo>
                <a:lnTo>
                  <a:pt x="1641028" y="9754"/>
                </a:lnTo>
                <a:lnTo>
                  <a:pt x="1594325" y="15178"/>
                </a:lnTo>
                <a:lnTo>
                  <a:pt x="1547986" y="21765"/>
                </a:lnTo>
                <a:lnTo>
                  <a:pt x="1502028" y="29502"/>
                </a:lnTo>
                <a:lnTo>
                  <a:pt x="1456465" y="38373"/>
                </a:lnTo>
                <a:lnTo>
                  <a:pt x="1411312" y="48362"/>
                </a:lnTo>
                <a:lnTo>
                  <a:pt x="1366584" y="59455"/>
                </a:lnTo>
                <a:lnTo>
                  <a:pt x="1322296" y="71637"/>
                </a:lnTo>
                <a:lnTo>
                  <a:pt x="1278464" y="84892"/>
                </a:lnTo>
                <a:lnTo>
                  <a:pt x="1235102" y="99206"/>
                </a:lnTo>
                <a:lnTo>
                  <a:pt x="1192226" y="114563"/>
                </a:lnTo>
                <a:lnTo>
                  <a:pt x="1149850" y="130948"/>
                </a:lnTo>
                <a:lnTo>
                  <a:pt x="1107989" y="148347"/>
                </a:lnTo>
                <a:lnTo>
                  <a:pt x="1066660" y="166743"/>
                </a:lnTo>
                <a:lnTo>
                  <a:pt x="1025876" y="186123"/>
                </a:lnTo>
                <a:lnTo>
                  <a:pt x="985653" y="206470"/>
                </a:lnTo>
                <a:lnTo>
                  <a:pt x="946007" y="227771"/>
                </a:lnTo>
                <a:lnTo>
                  <a:pt x="906951" y="250009"/>
                </a:lnTo>
                <a:lnTo>
                  <a:pt x="868501" y="273170"/>
                </a:lnTo>
                <a:lnTo>
                  <a:pt x="830672" y="297239"/>
                </a:lnTo>
                <a:lnTo>
                  <a:pt x="793480" y="322200"/>
                </a:lnTo>
                <a:lnTo>
                  <a:pt x="756939" y="348039"/>
                </a:lnTo>
                <a:lnTo>
                  <a:pt x="721065" y="374741"/>
                </a:lnTo>
                <a:lnTo>
                  <a:pt x="685872" y="402289"/>
                </a:lnTo>
                <a:lnTo>
                  <a:pt x="651375" y="430670"/>
                </a:lnTo>
                <a:lnTo>
                  <a:pt x="617591" y="459868"/>
                </a:lnTo>
                <a:lnTo>
                  <a:pt x="584533" y="489868"/>
                </a:lnTo>
                <a:lnTo>
                  <a:pt x="552216" y="520656"/>
                </a:lnTo>
                <a:lnTo>
                  <a:pt x="520657" y="552215"/>
                </a:lnTo>
                <a:lnTo>
                  <a:pt x="489870" y="584531"/>
                </a:lnTo>
                <a:lnTo>
                  <a:pt x="459869" y="617589"/>
                </a:lnTo>
                <a:lnTo>
                  <a:pt x="430671" y="651373"/>
                </a:lnTo>
                <a:lnTo>
                  <a:pt x="402290" y="685869"/>
                </a:lnTo>
                <a:lnTo>
                  <a:pt x="374741" y="721062"/>
                </a:lnTo>
                <a:lnTo>
                  <a:pt x="348040" y="756936"/>
                </a:lnTo>
                <a:lnTo>
                  <a:pt x="322201" y="793477"/>
                </a:lnTo>
                <a:lnTo>
                  <a:pt x="297240" y="830669"/>
                </a:lnTo>
                <a:lnTo>
                  <a:pt x="273171" y="868497"/>
                </a:lnTo>
                <a:lnTo>
                  <a:pt x="250010" y="906947"/>
                </a:lnTo>
                <a:lnTo>
                  <a:pt x="227771" y="946003"/>
                </a:lnTo>
                <a:lnTo>
                  <a:pt x="206471" y="985649"/>
                </a:lnTo>
                <a:lnTo>
                  <a:pt x="186123" y="1025872"/>
                </a:lnTo>
                <a:lnTo>
                  <a:pt x="166743" y="1066655"/>
                </a:lnTo>
                <a:lnTo>
                  <a:pt x="148347" y="1107984"/>
                </a:lnTo>
                <a:lnTo>
                  <a:pt x="130948" y="1149844"/>
                </a:lnTo>
                <a:lnTo>
                  <a:pt x="114563" y="1192220"/>
                </a:lnTo>
                <a:lnTo>
                  <a:pt x="99206" y="1235096"/>
                </a:lnTo>
                <a:lnTo>
                  <a:pt x="84892" y="1278457"/>
                </a:lnTo>
                <a:lnTo>
                  <a:pt x="71637" y="1322289"/>
                </a:lnTo>
                <a:lnTo>
                  <a:pt x="59455" y="1366576"/>
                </a:lnTo>
                <a:lnTo>
                  <a:pt x="48362" y="1411304"/>
                </a:lnTo>
                <a:lnTo>
                  <a:pt x="38373" y="1456457"/>
                </a:lnTo>
                <a:lnTo>
                  <a:pt x="29502" y="1502019"/>
                </a:lnTo>
                <a:lnTo>
                  <a:pt x="21766" y="1547977"/>
                </a:lnTo>
                <a:lnTo>
                  <a:pt x="15178" y="1594315"/>
                </a:lnTo>
                <a:lnTo>
                  <a:pt x="9754" y="1641017"/>
                </a:lnTo>
                <a:lnTo>
                  <a:pt x="5509" y="1688070"/>
                </a:lnTo>
                <a:lnTo>
                  <a:pt x="2458" y="1735457"/>
                </a:lnTo>
                <a:lnTo>
                  <a:pt x="617" y="1783163"/>
                </a:lnTo>
                <a:lnTo>
                  <a:pt x="0" y="1831174"/>
                </a:lnTo>
                <a:lnTo>
                  <a:pt x="617" y="1879186"/>
                </a:lnTo>
                <a:lnTo>
                  <a:pt x="2458" y="1926893"/>
                </a:lnTo>
                <a:lnTo>
                  <a:pt x="5509" y="1974281"/>
                </a:lnTo>
                <a:lnTo>
                  <a:pt x="9754" y="2021334"/>
                </a:lnTo>
                <a:lnTo>
                  <a:pt x="15178" y="2068037"/>
                </a:lnTo>
                <a:lnTo>
                  <a:pt x="21766" y="2114375"/>
                </a:lnTo>
                <a:lnTo>
                  <a:pt x="29502" y="2160333"/>
                </a:lnTo>
                <a:lnTo>
                  <a:pt x="38373" y="2205896"/>
                </a:lnTo>
                <a:lnTo>
                  <a:pt x="48362" y="2251050"/>
                </a:lnTo>
                <a:lnTo>
                  <a:pt x="59455" y="2295778"/>
                </a:lnTo>
                <a:lnTo>
                  <a:pt x="71637" y="2340065"/>
                </a:lnTo>
                <a:lnTo>
                  <a:pt x="84892" y="2383898"/>
                </a:lnTo>
                <a:lnTo>
                  <a:pt x="99206" y="2427259"/>
                </a:lnTo>
                <a:lnTo>
                  <a:pt x="114563" y="2470136"/>
                </a:lnTo>
                <a:lnTo>
                  <a:pt x="130948" y="2512512"/>
                </a:lnTo>
                <a:lnTo>
                  <a:pt x="148347" y="2554372"/>
                </a:lnTo>
                <a:lnTo>
                  <a:pt x="166743" y="2595702"/>
                </a:lnTo>
                <a:lnTo>
                  <a:pt x="186123" y="2636485"/>
                </a:lnTo>
                <a:lnTo>
                  <a:pt x="206471" y="2676708"/>
                </a:lnTo>
                <a:lnTo>
                  <a:pt x="227771" y="2716355"/>
                </a:lnTo>
                <a:lnTo>
                  <a:pt x="250010" y="2755411"/>
                </a:lnTo>
                <a:lnTo>
                  <a:pt x="273171" y="2793861"/>
                </a:lnTo>
                <a:lnTo>
                  <a:pt x="297240" y="2831689"/>
                </a:lnTo>
                <a:lnTo>
                  <a:pt x="322201" y="2868881"/>
                </a:lnTo>
                <a:lnTo>
                  <a:pt x="348040" y="2905422"/>
                </a:lnTo>
                <a:lnTo>
                  <a:pt x="374741" y="2941297"/>
                </a:lnTo>
                <a:lnTo>
                  <a:pt x="402290" y="2976490"/>
                </a:lnTo>
                <a:lnTo>
                  <a:pt x="430671" y="3010986"/>
                </a:lnTo>
                <a:lnTo>
                  <a:pt x="459869" y="3044771"/>
                </a:lnTo>
                <a:lnTo>
                  <a:pt x="489870" y="3077829"/>
                </a:lnTo>
                <a:lnTo>
                  <a:pt x="520657" y="3110145"/>
                </a:lnTo>
                <a:lnTo>
                  <a:pt x="552216" y="3141704"/>
                </a:lnTo>
                <a:lnTo>
                  <a:pt x="584533" y="3172492"/>
                </a:lnTo>
                <a:lnTo>
                  <a:pt x="617591" y="3202492"/>
                </a:lnTo>
                <a:lnTo>
                  <a:pt x="651375" y="3231690"/>
                </a:lnTo>
                <a:lnTo>
                  <a:pt x="685872" y="3260071"/>
                </a:lnTo>
                <a:lnTo>
                  <a:pt x="721065" y="3287620"/>
                </a:lnTo>
                <a:lnTo>
                  <a:pt x="756939" y="3314321"/>
                </a:lnTo>
                <a:lnTo>
                  <a:pt x="793480" y="3340160"/>
                </a:lnTo>
                <a:lnTo>
                  <a:pt x="830672" y="3365122"/>
                </a:lnTo>
                <a:lnTo>
                  <a:pt x="868501" y="3389191"/>
                </a:lnTo>
                <a:lnTo>
                  <a:pt x="906951" y="3412352"/>
                </a:lnTo>
                <a:lnTo>
                  <a:pt x="946007" y="3434590"/>
                </a:lnTo>
                <a:lnTo>
                  <a:pt x="985653" y="3455891"/>
                </a:lnTo>
                <a:lnTo>
                  <a:pt x="1025876" y="3476238"/>
                </a:lnTo>
                <a:lnTo>
                  <a:pt x="1066660" y="3495618"/>
                </a:lnTo>
                <a:lnTo>
                  <a:pt x="1107989" y="3514015"/>
                </a:lnTo>
                <a:lnTo>
                  <a:pt x="1149850" y="3531413"/>
                </a:lnTo>
                <a:lnTo>
                  <a:pt x="1192226" y="3547799"/>
                </a:lnTo>
                <a:lnTo>
                  <a:pt x="1235102" y="3563156"/>
                </a:lnTo>
                <a:lnTo>
                  <a:pt x="1278464" y="3577469"/>
                </a:lnTo>
                <a:lnTo>
                  <a:pt x="1322296" y="3590724"/>
                </a:lnTo>
                <a:lnTo>
                  <a:pt x="1366584" y="3602906"/>
                </a:lnTo>
                <a:lnTo>
                  <a:pt x="1411312" y="3613999"/>
                </a:lnTo>
                <a:lnTo>
                  <a:pt x="1456465" y="3623989"/>
                </a:lnTo>
                <a:lnTo>
                  <a:pt x="1502028" y="3632859"/>
                </a:lnTo>
                <a:lnTo>
                  <a:pt x="1547986" y="3640596"/>
                </a:lnTo>
                <a:lnTo>
                  <a:pt x="1594325" y="3647184"/>
                </a:lnTo>
                <a:lnTo>
                  <a:pt x="1641028" y="3652608"/>
                </a:lnTo>
                <a:lnTo>
                  <a:pt x="1688081" y="3656853"/>
                </a:lnTo>
                <a:lnTo>
                  <a:pt x="1735468" y="3659903"/>
                </a:lnTo>
                <a:lnTo>
                  <a:pt x="1783175" y="3661745"/>
                </a:lnTo>
                <a:lnTo>
                  <a:pt x="1831187" y="3662362"/>
                </a:lnTo>
                <a:lnTo>
                  <a:pt x="1831187" y="0"/>
                </a:lnTo>
                <a:close/>
              </a:path>
            </a:pathLst>
          </a:custGeom>
          <a:solidFill>
            <a:srgbClr val="6BB1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71467" y="910817"/>
            <a:ext cx="1831339" cy="3662679"/>
          </a:xfrm>
          <a:custGeom>
            <a:avLst/>
            <a:gdLst/>
            <a:ahLst/>
            <a:cxnLst/>
            <a:rect l="l" t="t" r="r" b="b"/>
            <a:pathLst>
              <a:path w="1831339" h="3662679">
                <a:moveTo>
                  <a:pt x="1831187" y="3662362"/>
                </a:moveTo>
                <a:lnTo>
                  <a:pt x="1783175" y="3661745"/>
                </a:lnTo>
                <a:lnTo>
                  <a:pt x="1735468" y="3659903"/>
                </a:lnTo>
                <a:lnTo>
                  <a:pt x="1688081" y="3656853"/>
                </a:lnTo>
                <a:lnTo>
                  <a:pt x="1641028" y="3652608"/>
                </a:lnTo>
                <a:lnTo>
                  <a:pt x="1594325" y="3647184"/>
                </a:lnTo>
                <a:lnTo>
                  <a:pt x="1547986" y="3640596"/>
                </a:lnTo>
                <a:lnTo>
                  <a:pt x="1502028" y="3632859"/>
                </a:lnTo>
                <a:lnTo>
                  <a:pt x="1456465" y="3623989"/>
                </a:lnTo>
                <a:lnTo>
                  <a:pt x="1411312" y="3613999"/>
                </a:lnTo>
                <a:lnTo>
                  <a:pt x="1366584" y="3602906"/>
                </a:lnTo>
                <a:lnTo>
                  <a:pt x="1322296" y="3590724"/>
                </a:lnTo>
                <a:lnTo>
                  <a:pt x="1278464" y="3577469"/>
                </a:lnTo>
                <a:lnTo>
                  <a:pt x="1235102" y="3563156"/>
                </a:lnTo>
                <a:lnTo>
                  <a:pt x="1192226" y="3547799"/>
                </a:lnTo>
                <a:lnTo>
                  <a:pt x="1149850" y="3531413"/>
                </a:lnTo>
                <a:lnTo>
                  <a:pt x="1107989" y="3514015"/>
                </a:lnTo>
                <a:lnTo>
                  <a:pt x="1066660" y="3495618"/>
                </a:lnTo>
                <a:lnTo>
                  <a:pt x="1025876" y="3476238"/>
                </a:lnTo>
                <a:lnTo>
                  <a:pt x="985653" y="3455891"/>
                </a:lnTo>
                <a:lnTo>
                  <a:pt x="946007" y="3434590"/>
                </a:lnTo>
                <a:lnTo>
                  <a:pt x="906951" y="3412352"/>
                </a:lnTo>
                <a:lnTo>
                  <a:pt x="868501" y="3389191"/>
                </a:lnTo>
                <a:lnTo>
                  <a:pt x="830672" y="3365122"/>
                </a:lnTo>
                <a:lnTo>
                  <a:pt x="793480" y="3340160"/>
                </a:lnTo>
                <a:lnTo>
                  <a:pt x="756939" y="3314321"/>
                </a:lnTo>
                <a:lnTo>
                  <a:pt x="721065" y="3287620"/>
                </a:lnTo>
                <a:lnTo>
                  <a:pt x="685872" y="3260071"/>
                </a:lnTo>
                <a:lnTo>
                  <a:pt x="651375" y="3231690"/>
                </a:lnTo>
                <a:lnTo>
                  <a:pt x="617591" y="3202492"/>
                </a:lnTo>
                <a:lnTo>
                  <a:pt x="584533" y="3172492"/>
                </a:lnTo>
                <a:lnTo>
                  <a:pt x="552216" y="3141704"/>
                </a:lnTo>
                <a:lnTo>
                  <a:pt x="520657" y="3110145"/>
                </a:lnTo>
                <a:lnTo>
                  <a:pt x="489870" y="3077829"/>
                </a:lnTo>
                <a:lnTo>
                  <a:pt x="459869" y="3044771"/>
                </a:lnTo>
                <a:lnTo>
                  <a:pt x="430671" y="3010986"/>
                </a:lnTo>
                <a:lnTo>
                  <a:pt x="402290" y="2976490"/>
                </a:lnTo>
                <a:lnTo>
                  <a:pt x="374741" y="2941297"/>
                </a:lnTo>
                <a:lnTo>
                  <a:pt x="348040" y="2905422"/>
                </a:lnTo>
                <a:lnTo>
                  <a:pt x="322201" y="2868881"/>
                </a:lnTo>
                <a:lnTo>
                  <a:pt x="297240" y="2831689"/>
                </a:lnTo>
                <a:lnTo>
                  <a:pt x="273171" y="2793861"/>
                </a:lnTo>
                <a:lnTo>
                  <a:pt x="250010" y="2755411"/>
                </a:lnTo>
                <a:lnTo>
                  <a:pt x="227771" y="2716355"/>
                </a:lnTo>
                <a:lnTo>
                  <a:pt x="206471" y="2676708"/>
                </a:lnTo>
                <a:lnTo>
                  <a:pt x="186123" y="2636485"/>
                </a:lnTo>
                <a:lnTo>
                  <a:pt x="166743" y="2595702"/>
                </a:lnTo>
                <a:lnTo>
                  <a:pt x="148347" y="2554372"/>
                </a:lnTo>
                <a:lnTo>
                  <a:pt x="130948" y="2512512"/>
                </a:lnTo>
                <a:lnTo>
                  <a:pt x="114563" y="2470136"/>
                </a:lnTo>
                <a:lnTo>
                  <a:pt x="99206" y="2427259"/>
                </a:lnTo>
                <a:lnTo>
                  <a:pt x="84892" y="2383898"/>
                </a:lnTo>
                <a:lnTo>
                  <a:pt x="71637" y="2340065"/>
                </a:lnTo>
                <a:lnTo>
                  <a:pt x="59455" y="2295778"/>
                </a:lnTo>
                <a:lnTo>
                  <a:pt x="48362" y="2251050"/>
                </a:lnTo>
                <a:lnTo>
                  <a:pt x="38373" y="2205896"/>
                </a:lnTo>
                <a:lnTo>
                  <a:pt x="29502" y="2160333"/>
                </a:lnTo>
                <a:lnTo>
                  <a:pt x="21766" y="2114375"/>
                </a:lnTo>
                <a:lnTo>
                  <a:pt x="15178" y="2068037"/>
                </a:lnTo>
                <a:lnTo>
                  <a:pt x="9754" y="2021334"/>
                </a:lnTo>
                <a:lnTo>
                  <a:pt x="5509" y="1974281"/>
                </a:lnTo>
                <a:lnTo>
                  <a:pt x="2458" y="1926893"/>
                </a:lnTo>
                <a:lnTo>
                  <a:pt x="617" y="1879186"/>
                </a:lnTo>
                <a:lnTo>
                  <a:pt x="0" y="1831174"/>
                </a:lnTo>
                <a:lnTo>
                  <a:pt x="617" y="1783163"/>
                </a:lnTo>
                <a:lnTo>
                  <a:pt x="2458" y="1735457"/>
                </a:lnTo>
                <a:lnTo>
                  <a:pt x="5509" y="1688070"/>
                </a:lnTo>
                <a:lnTo>
                  <a:pt x="9754" y="1641017"/>
                </a:lnTo>
                <a:lnTo>
                  <a:pt x="15178" y="1594315"/>
                </a:lnTo>
                <a:lnTo>
                  <a:pt x="21766" y="1547977"/>
                </a:lnTo>
                <a:lnTo>
                  <a:pt x="29502" y="1502019"/>
                </a:lnTo>
                <a:lnTo>
                  <a:pt x="38373" y="1456457"/>
                </a:lnTo>
                <a:lnTo>
                  <a:pt x="48362" y="1411304"/>
                </a:lnTo>
                <a:lnTo>
                  <a:pt x="59455" y="1366576"/>
                </a:lnTo>
                <a:lnTo>
                  <a:pt x="71637" y="1322289"/>
                </a:lnTo>
                <a:lnTo>
                  <a:pt x="84892" y="1278457"/>
                </a:lnTo>
                <a:lnTo>
                  <a:pt x="99206" y="1235096"/>
                </a:lnTo>
                <a:lnTo>
                  <a:pt x="114563" y="1192220"/>
                </a:lnTo>
                <a:lnTo>
                  <a:pt x="130948" y="1149844"/>
                </a:lnTo>
                <a:lnTo>
                  <a:pt x="148347" y="1107984"/>
                </a:lnTo>
                <a:lnTo>
                  <a:pt x="166743" y="1066655"/>
                </a:lnTo>
                <a:lnTo>
                  <a:pt x="186123" y="1025872"/>
                </a:lnTo>
                <a:lnTo>
                  <a:pt x="206471" y="985649"/>
                </a:lnTo>
                <a:lnTo>
                  <a:pt x="227771" y="946003"/>
                </a:lnTo>
                <a:lnTo>
                  <a:pt x="250010" y="906947"/>
                </a:lnTo>
                <a:lnTo>
                  <a:pt x="273171" y="868497"/>
                </a:lnTo>
                <a:lnTo>
                  <a:pt x="297240" y="830669"/>
                </a:lnTo>
                <a:lnTo>
                  <a:pt x="322201" y="793477"/>
                </a:lnTo>
                <a:lnTo>
                  <a:pt x="348040" y="756936"/>
                </a:lnTo>
                <a:lnTo>
                  <a:pt x="374741" y="721062"/>
                </a:lnTo>
                <a:lnTo>
                  <a:pt x="402290" y="685869"/>
                </a:lnTo>
                <a:lnTo>
                  <a:pt x="430671" y="651373"/>
                </a:lnTo>
                <a:lnTo>
                  <a:pt x="459869" y="617589"/>
                </a:lnTo>
                <a:lnTo>
                  <a:pt x="489870" y="584531"/>
                </a:lnTo>
                <a:lnTo>
                  <a:pt x="520657" y="552215"/>
                </a:lnTo>
                <a:lnTo>
                  <a:pt x="552216" y="520656"/>
                </a:lnTo>
                <a:lnTo>
                  <a:pt x="584533" y="489868"/>
                </a:lnTo>
                <a:lnTo>
                  <a:pt x="617591" y="459868"/>
                </a:lnTo>
                <a:lnTo>
                  <a:pt x="651375" y="430670"/>
                </a:lnTo>
                <a:lnTo>
                  <a:pt x="685872" y="402289"/>
                </a:lnTo>
                <a:lnTo>
                  <a:pt x="721065" y="374741"/>
                </a:lnTo>
                <a:lnTo>
                  <a:pt x="756939" y="348039"/>
                </a:lnTo>
                <a:lnTo>
                  <a:pt x="793480" y="322200"/>
                </a:lnTo>
                <a:lnTo>
                  <a:pt x="830672" y="297239"/>
                </a:lnTo>
                <a:lnTo>
                  <a:pt x="868501" y="273170"/>
                </a:lnTo>
                <a:lnTo>
                  <a:pt x="906951" y="250009"/>
                </a:lnTo>
                <a:lnTo>
                  <a:pt x="946007" y="227771"/>
                </a:lnTo>
                <a:lnTo>
                  <a:pt x="985653" y="206470"/>
                </a:lnTo>
                <a:lnTo>
                  <a:pt x="1025876" y="186123"/>
                </a:lnTo>
                <a:lnTo>
                  <a:pt x="1066660" y="166743"/>
                </a:lnTo>
                <a:lnTo>
                  <a:pt x="1107989" y="148347"/>
                </a:lnTo>
                <a:lnTo>
                  <a:pt x="1149850" y="130948"/>
                </a:lnTo>
                <a:lnTo>
                  <a:pt x="1192226" y="114563"/>
                </a:lnTo>
                <a:lnTo>
                  <a:pt x="1235102" y="99206"/>
                </a:lnTo>
                <a:lnTo>
                  <a:pt x="1278464" y="84892"/>
                </a:lnTo>
                <a:lnTo>
                  <a:pt x="1322296" y="71637"/>
                </a:lnTo>
                <a:lnTo>
                  <a:pt x="1366584" y="59455"/>
                </a:lnTo>
                <a:lnTo>
                  <a:pt x="1411312" y="48362"/>
                </a:lnTo>
                <a:lnTo>
                  <a:pt x="1456465" y="38373"/>
                </a:lnTo>
                <a:lnTo>
                  <a:pt x="1502028" y="29502"/>
                </a:lnTo>
                <a:lnTo>
                  <a:pt x="1547986" y="21765"/>
                </a:lnTo>
                <a:lnTo>
                  <a:pt x="1594325" y="15178"/>
                </a:lnTo>
                <a:lnTo>
                  <a:pt x="1641028" y="9754"/>
                </a:lnTo>
                <a:lnTo>
                  <a:pt x="1688081" y="5509"/>
                </a:lnTo>
                <a:lnTo>
                  <a:pt x="1735468" y="2458"/>
                </a:lnTo>
                <a:lnTo>
                  <a:pt x="1783175" y="617"/>
                </a:lnTo>
                <a:lnTo>
                  <a:pt x="1831187" y="0"/>
                </a:lnTo>
                <a:lnTo>
                  <a:pt x="1831187" y="1831187"/>
                </a:lnTo>
                <a:lnTo>
                  <a:pt x="1831187" y="3662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12384" y="2009522"/>
            <a:ext cx="1190625" cy="2380615"/>
          </a:xfrm>
          <a:custGeom>
            <a:avLst/>
            <a:gdLst/>
            <a:ahLst/>
            <a:cxnLst/>
            <a:rect l="l" t="t" r="r" b="b"/>
            <a:pathLst>
              <a:path w="1190625" h="2380615">
                <a:moveTo>
                  <a:pt x="1190269" y="0"/>
                </a:moveTo>
                <a:lnTo>
                  <a:pt x="1142397" y="945"/>
                </a:lnTo>
                <a:lnTo>
                  <a:pt x="1095005" y="3756"/>
                </a:lnTo>
                <a:lnTo>
                  <a:pt x="1048128" y="8399"/>
                </a:lnTo>
                <a:lnTo>
                  <a:pt x="1001803" y="14837"/>
                </a:lnTo>
                <a:lnTo>
                  <a:pt x="956063" y="23035"/>
                </a:lnTo>
                <a:lnTo>
                  <a:pt x="910946" y="32957"/>
                </a:lnTo>
                <a:lnTo>
                  <a:pt x="866486" y="44568"/>
                </a:lnTo>
                <a:lnTo>
                  <a:pt x="822720" y="57832"/>
                </a:lnTo>
                <a:lnTo>
                  <a:pt x="779682" y="72714"/>
                </a:lnTo>
                <a:lnTo>
                  <a:pt x="737408" y="89178"/>
                </a:lnTo>
                <a:lnTo>
                  <a:pt x="695935" y="107189"/>
                </a:lnTo>
                <a:lnTo>
                  <a:pt x="655296" y="126710"/>
                </a:lnTo>
                <a:lnTo>
                  <a:pt x="615529" y="147707"/>
                </a:lnTo>
                <a:lnTo>
                  <a:pt x="576668" y="170143"/>
                </a:lnTo>
                <a:lnTo>
                  <a:pt x="538749" y="193984"/>
                </a:lnTo>
                <a:lnTo>
                  <a:pt x="501807" y="219194"/>
                </a:lnTo>
                <a:lnTo>
                  <a:pt x="465879" y="245737"/>
                </a:lnTo>
                <a:lnTo>
                  <a:pt x="431000" y="273577"/>
                </a:lnTo>
                <a:lnTo>
                  <a:pt x="397204" y="302680"/>
                </a:lnTo>
                <a:lnTo>
                  <a:pt x="364529" y="333009"/>
                </a:lnTo>
                <a:lnTo>
                  <a:pt x="333009" y="364529"/>
                </a:lnTo>
                <a:lnTo>
                  <a:pt x="302680" y="397204"/>
                </a:lnTo>
                <a:lnTo>
                  <a:pt x="273577" y="431000"/>
                </a:lnTo>
                <a:lnTo>
                  <a:pt x="245737" y="465879"/>
                </a:lnTo>
                <a:lnTo>
                  <a:pt x="219194" y="501807"/>
                </a:lnTo>
                <a:lnTo>
                  <a:pt x="193984" y="538749"/>
                </a:lnTo>
                <a:lnTo>
                  <a:pt x="170143" y="576668"/>
                </a:lnTo>
                <a:lnTo>
                  <a:pt x="147707" y="615529"/>
                </a:lnTo>
                <a:lnTo>
                  <a:pt x="126710" y="655296"/>
                </a:lnTo>
                <a:lnTo>
                  <a:pt x="107189" y="695935"/>
                </a:lnTo>
                <a:lnTo>
                  <a:pt x="89178" y="737408"/>
                </a:lnTo>
                <a:lnTo>
                  <a:pt x="72714" y="779682"/>
                </a:lnTo>
                <a:lnTo>
                  <a:pt x="57832" y="822720"/>
                </a:lnTo>
                <a:lnTo>
                  <a:pt x="44568" y="866486"/>
                </a:lnTo>
                <a:lnTo>
                  <a:pt x="32957" y="910946"/>
                </a:lnTo>
                <a:lnTo>
                  <a:pt x="23035" y="956063"/>
                </a:lnTo>
                <a:lnTo>
                  <a:pt x="14837" y="1001803"/>
                </a:lnTo>
                <a:lnTo>
                  <a:pt x="8399" y="1048128"/>
                </a:lnTo>
                <a:lnTo>
                  <a:pt x="3756" y="1095005"/>
                </a:lnTo>
                <a:lnTo>
                  <a:pt x="945" y="1142397"/>
                </a:lnTo>
                <a:lnTo>
                  <a:pt x="0" y="1190269"/>
                </a:lnTo>
                <a:lnTo>
                  <a:pt x="945" y="1238141"/>
                </a:lnTo>
                <a:lnTo>
                  <a:pt x="3756" y="1285533"/>
                </a:lnTo>
                <a:lnTo>
                  <a:pt x="8399" y="1332409"/>
                </a:lnTo>
                <a:lnTo>
                  <a:pt x="14837" y="1378735"/>
                </a:lnTo>
                <a:lnTo>
                  <a:pt x="23035" y="1424474"/>
                </a:lnTo>
                <a:lnTo>
                  <a:pt x="32957" y="1469592"/>
                </a:lnTo>
                <a:lnTo>
                  <a:pt x="44568" y="1514051"/>
                </a:lnTo>
                <a:lnTo>
                  <a:pt x="57832" y="1557818"/>
                </a:lnTo>
                <a:lnTo>
                  <a:pt x="72714" y="1600856"/>
                </a:lnTo>
                <a:lnTo>
                  <a:pt x="89178" y="1643129"/>
                </a:lnTo>
                <a:lnTo>
                  <a:pt x="107189" y="1684603"/>
                </a:lnTo>
                <a:lnTo>
                  <a:pt x="126710" y="1725242"/>
                </a:lnTo>
                <a:lnTo>
                  <a:pt x="147707" y="1765009"/>
                </a:lnTo>
                <a:lnTo>
                  <a:pt x="170143" y="1803870"/>
                </a:lnTo>
                <a:lnTo>
                  <a:pt x="193984" y="1841789"/>
                </a:lnTo>
                <a:lnTo>
                  <a:pt x="219194" y="1878730"/>
                </a:lnTo>
                <a:lnTo>
                  <a:pt x="245737" y="1914659"/>
                </a:lnTo>
                <a:lnTo>
                  <a:pt x="273577" y="1949538"/>
                </a:lnTo>
                <a:lnTo>
                  <a:pt x="302680" y="1983333"/>
                </a:lnTo>
                <a:lnTo>
                  <a:pt x="333009" y="2016009"/>
                </a:lnTo>
                <a:lnTo>
                  <a:pt x="364529" y="2047529"/>
                </a:lnTo>
                <a:lnTo>
                  <a:pt x="397204" y="2077858"/>
                </a:lnTo>
                <a:lnTo>
                  <a:pt x="431000" y="2106960"/>
                </a:lnTo>
                <a:lnTo>
                  <a:pt x="465879" y="2134801"/>
                </a:lnTo>
                <a:lnTo>
                  <a:pt x="501807" y="2161344"/>
                </a:lnTo>
                <a:lnTo>
                  <a:pt x="538749" y="2186553"/>
                </a:lnTo>
                <a:lnTo>
                  <a:pt x="576668" y="2210394"/>
                </a:lnTo>
                <a:lnTo>
                  <a:pt x="615529" y="2232831"/>
                </a:lnTo>
                <a:lnTo>
                  <a:pt x="655296" y="2253828"/>
                </a:lnTo>
                <a:lnTo>
                  <a:pt x="695935" y="2273349"/>
                </a:lnTo>
                <a:lnTo>
                  <a:pt x="737408" y="2291360"/>
                </a:lnTo>
                <a:lnTo>
                  <a:pt x="779682" y="2307824"/>
                </a:lnTo>
                <a:lnTo>
                  <a:pt x="822720" y="2322705"/>
                </a:lnTo>
                <a:lnTo>
                  <a:pt x="866486" y="2335970"/>
                </a:lnTo>
                <a:lnTo>
                  <a:pt x="910946" y="2347581"/>
                </a:lnTo>
                <a:lnTo>
                  <a:pt x="956063" y="2357503"/>
                </a:lnTo>
                <a:lnTo>
                  <a:pt x="1001803" y="2365701"/>
                </a:lnTo>
                <a:lnTo>
                  <a:pt x="1048128" y="2372139"/>
                </a:lnTo>
                <a:lnTo>
                  <a:pt x="1095005" y="2376782"/>
                </a:lnTo>
                <a:lnTo>
                  <a:pt x="1142397" y="2379593"/>
                </a:lnTo>
                <a:lnTo>
                  <a:pt x="1190269" y="2380538"/>
                </a:lnTo>
                <a:lnTo>
                  <a:pt x="1190269" y="0"/>
                </a:lnTo>
                <a:close/>
              </a:path>
            </a:pathLst>
          </a:custGeom>
          <a:solidFill>
            <a:srgbClr val="689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12384" y="2009522"/>
            <a:ext cx="1190625" cy="2380615"/>
          </a:xfrm>
          <a:custGeom>
            <a:avLst/>
            <a:gdLst/>
            <a:ahLst/>
            <a:cxnLst/>
            <a:rect l="l" t="t" r="r" b="b"/>
            <a:pathLst>
              <a:path w="1190625" h="2380615">
                <a:moveTo>
                  <a:pt x="1190269" y="2380538"/>
                </a:moveTo>
                <a:lnTo>
                  <a:pt x="1142397" y="2379593"/>
                </a:lnTo>
                <a:lnTo>
                  <a:pt x="1095005" y="2376782"/>
                </a:lnTo>
                <a:lnTo>
                  <a:pt x="1048128" y="2372139"/>
                </a:lnTo>
                <a:lnTo>
                  <a:pt x="1001803" y="2365701"/>
                </a:lnTo>
                <a:lnTo>
                  <a:pt x="956063" y="2357503"/>
                </a:lnTo>
                <a:lnTo>
                  <a:pt x="910946" y="2347581"/>
                </a:lnTo>
                <a:lnTo>
                  <a:pt x="866486" y="2335970"/>
                </a:lnTo>
                <a:lnTo>
                  <a:pt x="822720" y="2322705"/>
                </a:lnTo>
                <a:lnTo>
                  <a:pt x="779682" y="2307824"/>
                </a:lnTo>
                <a:lnTo>
                  <a:pt x="737408" y="2291360"/>
                </a:lnTo>
                <a:lnTo>
                  <a:pt x="695935" y="2273349"/>
                </a:lnTo>
                <a:lnTo>
                  <a:pt x="655296" y="2253828"/>
                </a:lnTo>
                <a:lnTo>
                  <a:pt x="615529" y="2232831"/>
                </a:lnTo>
                <a:lnTo>
                  <a:pt x="576668" y="2210394"/>
                </a:lnTo>
                <a:lnTo>
                  <a:pt x="538749" y="2186553"/>
                </a:lnTo>
                <a:lnTo>
                  <a:pt x="501807" y="2161344"/>
                </a:lnTo>
                <a:lnTo>
                  <a:pt x="465879" y="2134801"/>
                </a:lnTo>
                <a:lnTo>
                  <a:pt x="431000" y="2106960"/>
                </a:lnTo>
                <a:lnTo>
                  <a:pt x="397204" y="2077858"/>
                </a:lnTo>
                <a:lnTo>
                  <a:pt x="364529" y="2047529"/>
                </a:lnTo>
                <a:lnTo>
                  <a:pt x="333009" y="2016009"/>
                </a:lnTo>
                <a:lnTo>
                  <a:pt x="302680" y="1983333"/>
                </a:lnTo>
                <a:lnTo>
                  <a:pt x="273577" y="1949538"/>
                </a:lnTo>
                <a:lnTo>
                  <a:pt x="245737" y="1914659"/>
                </a:lnTo>
                <a:lnTo>
                  <a:pt x="219194" y="1878730"/>
                </a:lnTo>
                <a:lnTo>
                  <a:pt x="193984" y="1841789"/>
                </a:lnTo>
                <a:lnTo>
                  <a:pt x="170143" y="1803870"/>
                </a:lnTo>
                <a:lnTo>
                  <a:pt x="147707" y="1765009"/>
                </a:lnTo>
                <a:lnTo>
                  <a:pt x="126710" y="1725242"/>
                </a:lnTo>
                <a:lnTo>
                  <a:pt x="107189" y="1684603"/>
                </a:lnTo>
                <a:lnTo>
                  <a:pt x="89178" y="1643129"/>
                </a:lnTo>
                <a:lnTo>
                  <a:pt x="72714" y="1600856"/>
                </a:lnTo>
                <a:lnTo>
                  <a:pt x="57832" y="1557818"/>
                </a:lnTo>
                <a:lnTo>
                  <a:pt x="44568" y="1514051"/>
                </a:lnTo>
                <a:lnTo>
                  <a:pt x="32957" y="1469592"/>
                </a:lnTo>
                <a:lnTo>
                  <a:pt x="23035" y="1424474"/>
                </a:lnTo>
                <a:lnTo>
                  <a:pt x="14837" y="1378735"/>
                </a:lnTo>
                <a:lnTo>
                  <a:pt x="8399" y="1332409"/>
                </a:lnTo>
                <a:lnTo>
                  <a:pt x="3756" y="1285533"/>
                </a:lnTo>
                <a:lnTo>
                  <a:pt x="945" y="1238141"/>
                </a:lnTo>
                <a:lnTo>
                  <a:pt x="0" y="1190269"/>
                </a:lnTo>
                <a:lnTo>
                  <a:pt x="945" y="1142397"/>
                </a:lnTo>
                <a:lnTo>
                  <a:pt x="3756" y="1095005"/>
                </a:lnTo>
                <a:lnTo>
                  <a:pt x="8399" y="1048128"/>
                </a:lnTo>
                <a:lnTo>
                  <a:pt x="14837" y="1001803"/>
                </a:lnTo>
                <a:lnTo>
                  <a:pt x="23035" y="956063"/>
                </a:lnTo>
                <a:lnTo>
                  <a:pt x="32957" y="910946"/>
                </a:lnTo>
                <a:lnTo>
                  <a:pt x="44568" y="866486"/>
                </a:lnTo>
                <a:lnTo>
                  <a:pt x="57832" y="822720"/>
                </a:lnTo>
                <a:lnTo>
                  <a:pt x="72714" y="779682"/>
                </a:lnTo>
                <a:lnTo>
                  <a:pt x="89178" y="737408"/>
                </a:lnTo>
                <a:lnTo>
                  <a:pt x="107189" y="695935"/>
                </a:lnTo>
                <a:lnTo>
                  <a:pt x="126710" y="655296"/>
                </a:lnTo>
                <a:lnTo>
                  <a:pt x="147707" y="615529"/>
                </a:lnTo>
                <a:lnTo>
                  <a:pt x="170143" y="576668"/>
                </a:lnTo>
                <a:lnTo>
                  <a:pt x="193984" y="538749"/>
                </a:lnTo>
                <a:lnTo>
                  <a:pt x="219194" y="501807"/>
                </a:lnTo>
                <a:lnTo>
                  <a:pt x="245737" y="465879"/>
                </a:lnTo>
                <a:lnTo>
                  <a:pt x="273577" y="431000"/>
                </a:lnTo>
                <a:lnTo>
                  <a:pt x="302680" y="397204"/>
                </a:lnTo>
                <a:lnTo>
                  <a:pt x="333009" y="364529"/>
                </a:lnTo>
                <a:lnTo>
                  <a:pt x="364529" y="333009"/>
                </a:lnTo>
                <a:lnTo>
                  <a:pt x="397204" y="302680"/>
                </a:lnTo>
                <a:lnTo>
                  <a:pt x="431000" y="273577"/>
                </a:lnTo>
                <a:lnTo>
                  <a:pt x="465879" y="245737"/>
                </a:lnTo>
                <a:lnTo>
                  <a:pt x="501807" y="219194"/>
                </a:lnTo>
                <a:lnTo>
                  <a:pt x="538749" y="193984"/>
                </a:lnTo>
                <a:lnTo>
                  <a:pt x="576668" y="170143"/>
                </a:lnTo>
                <a:lnTo>
                  <a:pt x="615529" y="147707"/>
                </a:lnTo>
                <a:lnTo>
                  <a:pt x="655296" y="126710"/>
                </a:lnTo>
                <a:lnTo>
                  <a:pt x="695935" y="107189"/>
                </a:lnTo>
                <a:lnTo>
                  <a:pt x="737408" y="89178"/>
                </a:lnTo>
                <a:lnTo>
                  <a:pt x="779682" y="72714"/>
                </a:lnTo>
                <a:lnTo>
                  <a:pt x="822720" y="57832"/>
                </a:lnTo>
                <a:lnTo>
                  <a:pt x="866486" y="44568"/>
                </a:lnTo>
                <a:lnTo>
                  <a:pt x="910946" y="32957"/>
                </a:lnTo>
                <a:lnTo>
                  <a:pt x="956063" y="23035"/>
                </a:lnTo>
                <a:lnTo>
                  <a:pt x="1001803" y="14837"/>
                </a:lnTo>
                <a:lnTo>
                  <a:pt x="1048128" y="8399"/>
                </a:lnTo>
                <a:lnTo>
                  <a:pt x="1095005" y="3756"/>
                </a:lnTo>
                <a:lnTo>
                  <a:pt x="1142397" y="945"/>
                </a:lnTo>
                <a:lnTo>
                  <a:pt x="1190269" y="0"/>
                </a:lnTo>
                <a:lnTo>
                  <a:pt x="1190269" y="1190269"/>
                </a:lnTo>
                <a:lnTo>
                  <a:pt x="1190269" y="2380538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53302" y="3108239"/>
            <a:ext cx="549910" cy="1099185"/>
          </a:xfrm>
          <a:custGeom>
            <a:avLst/>
            <a:gdLst/>
            <a:ahLst/>
            <a:cxnLst/>
            <a:rect l="l" t="t" r="r" b="b"/>
            <a:pathLst>
              <a:path w="549910" h="1099185">
                <a:moveTo>
                  <a:pt x="549351" y="0"/>
                </a:moveTo>
                <a:lnTo>
                  <a:pt x="501950" y="2016"/>
                </a:lnTo>
                <a:lnTo>
                  <a:pt x="455669" y="7955"/>
                </a:lnTo>
                <a:lnTo>
                  <a:pt x="410673" y="17653"/>
                </a:lnTo>
                <a:lnTo>
                  <a:pt x="367126" y="30943"/>
                </a:lnTo>
                <a:lnTo>
                  <a:pt x="325194" y="47662"/>
                </a:lnTo>
                <a:lnTo>
                  <a:pt x="285041" y="67644"/>
                </a:lnTo>
                <a:lnTo>
                  <a:pt x="246832" y="90724"/>
                </a:lnTo>
                <a:lnTo>
                  <a:pt x="210733" y="116738"/>
                </a:lnTo>
                <a:lnTo>
                  <a:pt x="176907" y="145521"/>
                </a:lnTo>
                <a:lnTo>
                  <a:pt x="145521" y="176907"/>
                </a:lnTo>
                <a:lnTo>
                  <a:pt x="116738" y="210733"/>
                </a:lnTo>
                <a:lnTo>
                  <a:pt x="90724" y="246832"/>
                </a:lnTo>
                <a:lnTo>
                  <a:pt x="67644" y="285041"/>
                </a:lnTo>
                <a:lnTo>
                  <a:pt x="47662" y="325194"/>
                </a:lnTo>
                <a:lnTo>
                  <a:pt x="30943" y="367126"/>
                </a:lnTo>
                <a:lnTo>
                  <a:pt x="17653" y="410673"/>
                </a:lnTo>
                <a:lnTo>
                  <a:pt x="7955" y="455669"/>
                </a:lnTo>
                <a:lnTo>
                  <a:pt x="2016" y="501950"/>
                </a:lnTo>
                <a:lnTo>
                  <a:pt x="0" y="549351"/>
                </a:lnTo>
                <a:lnTo>
                  <a:pt x="2016" y="596751"/>
                </a:lnTo>
                <a:lnTo>
                  <a:pt x="7955" y="643032"/>
                </a:lnTo>
                <a:lnTo>
                  <a:pt x="17653" y="688029"/>
                </a:lnTo>
                <a:lnTo>
                  <a:pt x="30943" y="731575"/>
                </a:lnTo>
                <a:lnTo>
                  <a:pt x="47662" y="773508"/>
                </a:lnTo>
                <a:lnTo>
                  <a:pt x="67644" y="813660"/>
                </a:lnTo>
                <a:lnTo>
                  <a:pt x="90724" y="851869"/>
                </a:lnTo>
                <a:lnTo>
                  <a:pt x="116738" y="887969"/>
                </a:lnTo>
                <a:lnTo>
                  <a:pt x="145521" y="921794"/>
                </a:lnTo>
                <a:lnTo>
                  <a:pt x="176907" y="953181"/>
                </a:lnTo>
                <a:lnTo>
                  <a:pt x="210733" y="981963"/>
                </a:lnTo>
                <a:lnTo>
                  <a:pt x="246832" y="1007977"/>
                </a:lnTo>
                <a:lnTo>
                  <a:pt x="285041" y="1031058"/>
                </a:lnTo>
                <a:lnTo>
                  <a:pt x="325194" y="1051040"/>
                </a:lnTo>
                <a:lnTo>
                  <a:pt x="367126" y="1067758"/>
                </a:lnTo>
                <a:lnTo>
                  <a:pt x="410673" y="1081049"/>
                </a:lnTo>
                <a:lnTo>
                  <a:pt x="455669" y="1090746"/>
                </a:lnTo>
                <a:lnTo>
                  <a:pt x="501950" y="1096685"/>
                </a:lnTo>
                <a:lnTo>
                  <a:pt x="549351" y="1098702"/>
                </a:lnTo>
                <a:lnTo>
                  <a:pt x="549351" y="0"/>
                </a:lnTo>
                <a:close/>
              </a:path>
            </a:pathLst>
          </a:custGeom>
          <a:solidFill>
            <a:srgbClr val="6585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53302" y="3108239"/>
            <a:ext cx="549910" cy="1099185"/>
          </a:xfrm>
          <a:custGeom>
            <a:avLst/>
            <a:gdLst/>
            <a:ahLst/>
            <a:cxnLst/>
            <a:rect l="l" t="t" r="r" b="b"/>
            <a:pathLst>
              <a:path w="549910" h="1099185">
                <a:moveTo>
                  <a:pt x="549351" y="1098702"/>
                </a:moveTo>
                <a:lnTo>
                  <a:pt x="501950" y="1096685"/>
                </a:lnTo>
                <a:lnTo>
                  <a:pt x="455669" y="1090746"/>
                </a:lnTo>
                <a:lnTo>
                  <a:pt x="410673" y="1081049"/>
                </a:lnTo>
                <a:lnTo>
                  <a:pt x="367126" y="1067758"/>
                </a:lnTo>
                <a:lnTo>
                  <a:pt x="325194" y="1051040"/>
                </a:lnTo>
                <a:lnTo>
                  <a:pt x="285041" y="1031058"/>
                </a:lnTo>
                <a:lnTo>
                  <a:pt x="246832" y="1007977"/>
                </a:lnTo>
                <a:lnTo>
                  <a:pt x="210733" y="981963"/>
                </a:lnTo>
                <a:lnTo>
                  <a:pt x="176907" y="953181"/>
                </a:lnTo>
                <a:lnTo>
                  <a:pt x="145521" y="921794"/>
                </a:lnTo>
                <a:lnTo>
                  <a:pt x="116738" y="887969"/>
                </a:lnTo>
                <a:lnTo>
                  <a:pt x="90724" y="851869"/>
                </a:lnTo>
                <a:lnTo>
                  <a:pt x="67644" y="813660"/>
                </a:lnTo>
                <a:lnTo>
                  <a:pt x="47662" y="773508"/>
                </a:lnTo>
                <a:lnTo>
                  <a:pt x="30943" y="731575"/>
                </a:lnTo>
                <a:lnTo>
                  <a:pt x="17653" y="688029"/>
                </a:lnTo>
                <a:lnTo>
                  <a:pt x="7955" y="643032"/>
                </a:lnTo>
                <a:lnTo>
                  <a:pt x="2016" y="596751"/>
                </a:lnTo>
                <a:lnTo>
                  <a:pt x="0" y="549351"/>
                </a:lnTo>
                <a:lnTo>
                  <a:pt x="2016" y="501950"/>
                </a:lnTo>
                <a:lnTo>
                  <a:pt x="7955" y="455669"/>
                </a:lnTo>
                <a:lnTo>
                  <a:pt x="17653" y="410673"/>
                </a:lnTo>
                <a:lnTo>
                  <a:pt x="30943" y="367126"/>
                </a:lnTo>
                <a:lnTo>
                  <a:pt x="47662" y="325194"/>
                </a:lnTo>
                <a:lnTo>
                  <a:pt x="67644" y="285041"/>
                </a:lnTo>
                <a:lnTo>
                  <a:pt x="90724" y="246832"/>
                </a:lnTo>
                <a:lnTo>
                  <a:pt x="116738" y="210733"/>
                </a:lnTo>
                <a:lnTo>
                  <a:pt x="145521" y="176907"/>
                </a:lnTo>
                <a:lnTo>
                  <a:pt x="176907" y="145521"/>
                </a:lnTo>
                <a:lnTo>
                  <a:pt x="210733" y="116738"/>
                </a:lnTo>
                <a:lnTo>
                  <a:pt x="246832" y="90724"/>
                </a:lnTo>
                <a:lnTo>
                  <a:pt x="285041" y="67644"/>
                </a:lnTo>
                <a:lnTo>
                  <a:pt x="325194" y="47662"/>
                </a:lnTo>
                <a:lnTo>
                  <a:pt x="367126" y="30943"/>
                </a:lnTo>
                <a:lnTo>
                  <a:pt x="410673" y="17653"/>
                </a:lnTo>
                <a:lnTo>
                  <a:pt x="455669" y="7955"/>
                </a:lnTo>
                <a:lnTo>
                  <a:pt x="501950" y="2016"/>
                </a:lnTo>
                <a:lnTo>
                  <a:pt x="549351" y="0"/>
                </a:lnTo>
                <a:lnTo>
                  <a:pt x="549351" y="549351"/>
                </a:lnTo>
                <a:lnTo>
                  <a:pt x="549351" y="1098702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389949" y="898118"/>
          <a:ext cx="6409690" cy="3688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0955"/>
              </a:tblGrid>
              <a:tr h="1098715">
                <a:tc>
                  <a:txBody>
                    <a:bodyPr/>
                    <a:lstStyle/>
                    <a:p>
                      <a:pPr marL="76200" marR="186690">
                        <a:lnSpc>
                          <a:spcPct val="128499"/>
                        </a:lnSpc>
                        <a:spcBef>
                          <a:spcPts val="810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归类：根据传统和敏捷</a:t>
                      </a:r>
                      <a:r>
                        <a:rPr dirty="0" sz="2000" spc="-15">
                          <a:latin typeface="微软雅黑"/>
                          <a:cs typeface="微软雅黑"/>
                        </a:rPr>
                        <a:t>两</a:t>
                      </a:r>
                      <a:r>
                        <a:rPr dirty="0" sz="2000">
                          <a:latin typeface="微软雅黑"/>
                          <a:cs typeface="微软雅黑"/>
                        </a:rPr>
                        <a:t>大类</a:t>
                      </a:r>
                      <a:r>
                        <a:rPr dirty="0" sz="2000" spc="-15">
                          <a:latin typeface="微软雅黑"/>
                          <a:cs typeface="微软雅黑"/>
                        </a:rPr>
                        <a:t>项</a:t>
                      </a:r>
                      <a:r>
                        <a:rPr dirty="0" sz="2000">
                          <a:latin typeface="微软雅黑"/>
                          <a:cs typeface="微软雅黑"/>
                        </a:rPr>
                        <a:t>目进</a:t>
                      </a:r>
                      <a:r>
                        <a:rPr dirty="0" sz="2000" spc="-15">
                          <a:latin typeface="微软雅黑"/>
                          <a:cs typeface="微软雅黑"/>
                        </a:rPr>
                        <a:t>行</a:t>
                      </a:r>
                      <a:r>
                        <a:rPr dirty="0" sz="2000">
                          <a:latin typeface="微软雅黑"/>
                          <a:cs typeface="微软雅黑"/>
                        </a:rPr>
                        <a:t>方法</a:t>
                      </a:r>
                      <a:r>
                        <a:rPr dirty="0" sz="2000" spc="-15">
                          <a:latin typeface="微软雅黑"/>
                          <a:cs typeface="微软雅黑"/>
                        </a:rPr>
                        <a:t>论</a:t>
                      </a:r>
                      <a:r>
                        <a:rPr dirty="0" sz="2000">
                          <a:latin typeface="微软雅黑"/>
                          <a:cs typeface="微软雅黑"/>
                        </a:rPr>
                        <a:t>适配</a:t>
                      </a:r>
                      <a:r>
                        <a:rPr dirty="0" sz="2000" spc="-15">
                          <a:latin typeface="微软雅黑"/>
                          <a:cs typeface="微软雅黑"/>
                        </a:rPr>
                        <a:t>，</a:t>
                      </a:r>
                      <a:r>
                        <a:rPr dirty="0" sz="2000">
                          <a:latin typeface="微软雅黑"/>
                          <a:cs typeface="微软雅黑"/>
                        </a:rPr>
                        <a:t>提 升适用性。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102870">
                    <a:lnL w="28575">
                      <a:solidFill>
                        <a:srgbClr val="6BB1C9"/>
                      </a:solidFill>
                      <a:prstDash val="solid"/>
                    </a:lnL>
                    <a:lnR w="28575">
                      <a:solidFill>
                        <a:srgbClr val="6BB1C9"/>
                      </a:solidFill>
                      <a:prstDash val="solid"/>
                    </a:lnR>
                    <a:lnT w="28575">
                      <a:solidFill>
                        <a:srgbClr val="6BB1C9"/>
                      </a:solidFill>
                      <a:prstDash val="solid"/>
                    </a:lnT>
                    <a:lnB w="28575">
                      <a:solidFill>
                        <a:srgbClr val="689CCC"/>
                      </a:solidFill>
                      <a:prstDash val="solid"/>
                    </a:lnB>
                    <a:solidFill>
                      <a:srgbClr val="FFFFFF">
                        <a:alpha val="90194"/>
                      </a:srgbClr>
                    </a:solidFill>
                  </a:tcPr>
                </a:tc>
              </a:tr>
              <a:tr h="1098702">
                <a:tc>
                  <a:txBody>
                    <a:bodyPr/>
                    <a:lstStyle/>
                    <a:p>
                      <a:pPr marL="76200" marR="76835">
                        <a:lnSpc>
                          <a:spcPct val="128499"/>
                        </a:lnSpc>
                        <a:spcBef>
                          <a:spcPts val="810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去冗：根据实际项目的</a:t>
                      </a:r>
                      <a:r>
                        <a:rPr dirty="0" sz="2000" spc="-15">
                          <a:latin typeface="微软雅黑"/>
                          <a:cs typeface="微软雅黑"/>
                        </a:rPr>
                        <a:t>使</a:t>
                      </a:r>
                      <a:r>
                        <a:rPr dirty="0" sz="2000">
                          <a:latin typeface="微软雅黑"/>
                          <a:cs typeface="微软雅黑"/>
                        </a:rPr>
                        <a:t>用场</a:t>
                      </a:r>
                      <a:r>
                        <a:rPr dirty="0" sz="2000" spc="-15">
                          <a:latin typeface="微软雅黑"/>
                          <a:cs typeface="微软雅黑"/>
                        </a:rPr>
                        <a:t>景</a:t>
                      </a:r>
                      <a:r>
                        <a:rPr dirty="0" sz="2000">
                          <a:latin typeface="微软雅黑"/>
                          <a:cs typeface="微软雅黑"/>
                        </a:rPr>
                        <a:t>，去</a:t>
                      </a:r>
                      <a:r>
                        <a:rPr dirty="0" sz="2000" spc="-15">
                          <a:latin typeface="微软雅黑"/>
                          <a:cs typeface="微软雅黑"/>
                        </a:rPr>
                        <a:t>除</a:t>
                      </a:r>
                      <a:r>
                        <a:rPr dirty="0" sz="2000">
                          <a:latin typeface="微软雅黑"/>
                          <a:cs typeface="微软雅黑"/>
                        </a:rPr>
                        <a:t>或合</a:t>
                      </a:r>
                      <a:r>
                        <a:rPr dirty="0" sz="2000" spc="-15">
                          <a:latin typeface="微软雅黑"/>
                          <a:cs typeface="微软雅黑"/>
                        </a:rPr>
                        <a:t>并</a:t>
                      </a:r>
                      <a:r>
                        <a:rPr dirty="0" sz="2000">
                          <a:latin typeface="微软雅黑"/>
                          <a:cs typeface="微软雅黑"/>
                        </a:rPr>
                        <a:t>冗余</a:t>
                      </a:r>
                      <a:r>
                        <a:rPr dirty="0" sz="2000" spc="-5">
                          <a:latin typeface="微软雅黑"/>
                          <a:cs typeface="微软雅黑"/>
                        </a:rPr>
                        <a:t>/</a:t>
                      </a:r>
                      <a:r>
                        <a:rPr dirty="0" sz="2000">
                          <a:latin typeface="微软雅黑"/>
                          <a:cs typeface="微软雅黑"/>
                        </a:rPr>
                        <a:t>低价 值的交付物，提升易用</a:t>
                      </a:r>
                      <a:r>
                        <a:rPr dirty="0" sz="2000" spc="-15">
                          <a:latin typeface="微软雅黑"/>
                          <a:cs typeface="微软雅黑"/>
                        </a:rPr>
                        <a:t>性</a:t>
                      </a:r>
                      <a:r>
                        <a:rPr dirty="0" sz="2000">
                          <a:latin typeface="微软雅黑"/>
                          <a:cs typeface="微软雅黑"/>
                        </a:rPr>
                        <a:t>。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102870">
                    <a:lnL w="28575">
                      <a:solidFill>
                        <a:srgbClr val="689CCC"/>
                      </a:solidFill>
                      <a:prstDash val="solid"/>
                    </a:lnL>
                    <a:lnR w="28575">
                      <a:solidFill>
                        <a:srgbClr val="689CCC"/>
                      </a:solidFill>
                      <a:prstDash val="solid"/>
                    </a:lnR>
                    <a:lnT w="28575">
                      <a:solidFill>
                        <a:srgbClr val="689CCC"/>
                      </a:solidFill>
                      <a:prstDash val="solid"/>
                    </a:lnT>
                    <a:lnB w="28575">
                      <a:solidFill>
                        <a:srgbClr val="6585CF"/>
                      </a:solidFill>
                      <a:prstDash val="solid"/>
                    </a:lnB>
                    <a:solidFill>
                      <a:srgbClr val="FFFFFF">
                        <a:alpha val="90194"/>
                      </a:srgbClr>
                    </a:solidFill>
                  </a:tcPr>
                </a:tc>
              </a:tr>
              <a:tr h="10987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固化：识别可利用工具</a:t>
                      </a:r>
                      <a:r>
                        <a:rPr dirty="0" sz="2000" spc="-15">
                          <a:latin typeface="微软雅黑"/>
                          <a:cs typeface="微软雅黑"/>
                        </a:rPr>
                        <a:t>实</a:t>
                      </a:r>
                      <a:r>
                        <a:rPr dirty="0" sz="2000">
                          <a:latin typeface="微软雅黑"/>
                          <a:cs typeface="微软雅黑"/>
                        </a:rPr>
                        <a:t>现的</a:t>
                      </a:r>
                      <a:r>
                        <a:rPr dirty="0" sz="2000" spc="-15">
                          <a:latin typeface="微软雅黑"/>
                          <a:cs typeface="微软雅黑"/>
                        </a:rPr>
                        <a:t>交</a:t>
                      </a:r>
                      <a:r>
                        <a:rPr dirty="0" sz="2000">
                          <a:latin typeface="微软雅黑"/>
                          <a:cs typeface="微软雅黑"/>
                        </a:rPr>
                        <a:t>付物</a:t>
                      </a:r>
                      <a:r>
                        <a:rPr dirty="0" sz="2000" spc="-15">
                          <a:latin typeface="微软雅黑"/>
                          <a:cs typeface="微软雅黑"/>
                        </a:rPr>
                        <a:t>，</a:t>
                      </a:r>
                      <a:r>
                        <a:rPr dirty="0" sz="2000">
                          <a:latin typeface="微软雅黑"/>
                          <a:cs typeface="微软雅黑"/>
                        </a:rPr>
                        <a:t>提升</a:t>
                      </a:r>
                      <a:r>
                        <a:rPr dirty="0" sz="2000" spc="-15">
                          <a:latin typeface="微软雅黑"/>
                          <a:cs typeface="微软雅黑"/>
                        </a:rPr>
                        <a:t>实</a:t>
                      </a:r>
                      <a:r>
                        <a:rPr dirty="0" sz="2000">
                          <a:latin typeface="微软雅黑"/>
                          <a:cs typeface="微软雅黑"/>
                        </a:rPr>
                        <a:t>用性。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5715">
                    <a:lnL w="28575">
                      <a:solidFill>
                        <a:srgbClr val="6585CF"/>
                      </a:solidFill>
                      <a:prstDash val="solid"/>
                    </a:lnL>
                    <a:lnR w="28575">
                      <a:solidFill>
                        <a:srgbClr val="6585CF"/>
                      </a:solidFill>
                      <a:prstDash val="solid"/>
                    </a:lnR>
                    <a:lnT w="28575">
                      <a:solidFill>
                        <a:srgbClr val="6585CF"/>
                      </a:solidFill>
                      <a:prstDash val="solid"/>
                    </a:lnT>
                    <a:lnB w="28575">
                      <a:solidFill>
                        <a:srgbClr val="6585CF"/>
                      </a:solidFill>
                      <a:prstDash val="solid"/>
                    </a:lnB>
                    <a:solidFill>
                      <a:srgbClr val="FFFFFF">
                        <a:alpha val="90194"/>
                      </a:srgbClr>
                    </a:solidFill>
                  </a:tcPr>
                </a:tc>
              </a:tr>
              <a:tr h="1831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689CCC"/>
                      </a:solidFill>
                      <a:prstDash val="solid"/>
                    </a:lnL>
                    <a:lnR w="28575">
                      <a:solidFill>
                        <a:srgbClr val="689CCC"/>
                      </a:solidFill>
                      <a:prstDash val="solid"/>
                    </a:lnR>
                    <a:lnT w="28575">
                      <a:solidFill>
                        <a:srgbClr val="6585CF"/>
                      </a:solidFill>
                      <a:prstDash val="solid"/>
                    </a:lnT>
                    <a:lnB w="28575">
                      <a:solidFill>
                        <a:srgbClr val="689CCC"/>
                      </a:solidFill>
                      <a:prstDash val="solid"/>
                    </a:lnB>
                    <a:solidFill>
                      <a:srgbClr val="FFFFFF">
                        <a:alpha val="90194"/>
                      </a:srgbClr>
                    </a:solidFill>
                  </a:tcPr>
                </a:tc>
              </a:tr>
              <a:tr h="1831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6BB1C9"/>
                      </a:solidFill>
                      <a:prstDash val="solid"/>
                    </a:lnL>
                    <a:lnR w="28575">
                      <a:solidFill>
                        <a:srgbClr val="6BB1C9"/>
                      </a:solidFill>
                      <a:prstDash val="solid"/>
                    </a:lnR>
                    <a:lnT w="28575">
                      <a:solidFill>
                        <a:srgbClr val="689CCC"/>
                      </a:solidFill>
                      <a:prstDash val="solid"/>
                    </a:lnT>
                    <a:lnB w="28575">
                      <a:solidFill>
                        <a:srgbClr val="6BB1C9"/>
                      </a:solidFill>
                      <a:prstDash val="solid"/>
                    </a:lnB>
                    <a:solidFill>
                      <a:srgbClr val="FFFFFF">
                        <a:alpha val="90194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6544" y="283700"/>
            <a:ext cx="4292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0" i="0">
                <a:solidFill>
                  <a:srgbClr val="FFFFFF"/>
                </a:solidFill>
                <a:latin typeface="微软雅黑"/>
                <a:cs typeface="微软雅黑"/>
              </a:rPr>
              <a:t>归类：某企业体系精简归类活动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93408" y="4794345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微软雅黑"/>
                <a:cs typeface="微软雅黑"/>
              </a:rPr>
              <a:t>8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 rot="18900000">
            <a:off x="4199241" y="3141294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 rot="18900000">
            <a:off x="-244168" y="4211342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 rot="18900000">
            <a:off x="1748753" y="234035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 rot="18900000">
            <a:off x="560653" y="1296945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2605" y="4923340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微软雅黑"/>
                <a:cs typeface="微软雅黑"/>
              </a:rPr>
              <a:t>9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538" y="362333"/>
            <a:ext cx="24638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0" i="0">
                <a:solidFill>
                  <a:srgbClr val="FFFFFF"/>
                </a:solidFill>
                <a:latin typeface="微软雅黑"/>
                <a:cs typeface="微软雅黑"/>
              </a:rPr>
              <a:t>体系精简归类成果</a:t>
            </a:r>
            <a:endParaRPr sz="2400">
              <a:latin typeface="微软雅黑"/>
              <a:cs typeface="微软雅黑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1233" y="981223"/>
          <a:ext cx="7686675" cy="2792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815"/>
                <a:gridCol w="1682750"/>
                <a:gridCol w="2083435"/>
                <a:gridCol w="2461895"/>
              </a:tblGrid>
              <a:tr h="542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2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应用类</a:t>
                      </a:r>
                      <a:r>
                        <a:rPr dirty="0" sz="2000" spc="-5">
                          <a:latin typeface="微软雅黑"/>
                          <a:cs typeface="微软雅黑"/>
                        </a:rPr>
                        <a:t>-</a:t>
                      </a:r>
                      <a:r>
                        <a:rPr dirty="0" sz="2000">
                          <a:latin typeface="微软雅黑"/>
                          <a:cs typeface="微软雅黑"/>
                        </a:rPr>
                        <a:t>传统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1212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2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产品类</a:t>
                      </a:r>
                      <a:r>
                        <a:rPr dirty="0" sz="2000" spc="-5">
                          <a:latin typeface="微软雅黑"/>
                          <a:cs typeface="微软雅黑"/>
                        </a:rPr>
                        <a:t>-</a:t>
                      </a:r>
                      <a:r>
                        <a:rPr dirty="0" sz="2000">
                          <a:latin typeface="微软雅黑"/>
                          <a:cs typeface="微软雅黑"/>
                        </a:rPr>
                        <a:t>敏捷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1212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2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技术类</a:t>
                      </a:r>
                      <a:r>
                        <a:rPr dirty="0" sz="2000" spc="-5">
                          <a:latin typeface="微软雅黑"/>
                          <a:cs typeface="微软雅黑"/>
                        </a:rPr>
                        <a:t>-</a:t>
                      </a:r>
                      <a:r>
                        <a:rPr dirty="0" sz="2000">
                          <a:latin typeface="微软雅黑"/>
                          <a:cs typeface="微软雅黑"/>
                        </a:rPr>
                        <a:t>工单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1212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2F5"/>
                    </a:solidFill>
                  </a:tcPr>
                </a:tc>
              </a:tr>
              <a:tr h="439891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梳理前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2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42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2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32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2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28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2F5"/>
                    </a:solidFill>
                  </a:tcPr>
                </a:tc>
              </a:tr>
              <a:tr h="387170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精减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2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11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2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11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2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9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2F5"/>
                    </a:solidFill>
                  </a:tcPr>
                </a:tc>
              </a:tr>
              <a:tr h="327183">
                <a:tc>
                  <a:txBody>
                    <a:bodyPr/>
                    <a:lstStyle/>
                    <a:p>
                      <a:pPr marL="6985">
                        <a:lnSpc>
                          <a:spcPts val="2370"/>
                        </a:lnSpc>
                        <a:spcBef>
                          <a:spcPts val="105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合并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2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  <a:spcBef>
                          <a:spcPts val="105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2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2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370"/>
                        </a:lnSpc>
                        <a:spcBef>
                          <a:spcPts val="105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2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2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  <a:spcBef>
                          <a:spcPts val="105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1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2F5"/>
                    </a:solidFill>
                  </a:tcPr>
                </a:tc>
              </a:tr>
              <a:tr h="540059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梳理后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1200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2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20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1200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2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16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1200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2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10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1200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2F5"/>
                    </a:solidFill>
                  </a:tcPr>
                </a:tc>
              </a:tr>
              <a:tr h="542579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可工具实现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1212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2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9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1212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2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2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1212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2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2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1212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2F5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 rot="18900000">
            <a:off x="4199241" y="3141294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 rot="18900000">
            <a:off x="-244168" y="4211342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 rot="18900000">
            <a:off x="1748753" y="234035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 rot="18900000">
            <a:off x="560653" y="1296945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:title>CMMI 2.0精解</dc:title>
  <dcterms:created xsi:type="dcterms:W3CDTF">2021-10-29T10:33:41Z</dcterms:created>
  <dcterms:modified xsi:type="dcterms:W3CDTF">2021-10-29T10:33:41Z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2021-07-27T00:00:00Z</vt:filetime>
  </property>
  <property fmtid="{D5CDD505-2E9C-101B-9397-08002B2CF9AE}" pid="3" name="Creator">
    <vt:lpwstr>Acrobat PDFMaker 10.1 PowerPoint 版</vt:lpwstr>
  </property>
  <property fmtid="{D5CDD505-2E9C-101B-9397-08002B2CF9AE}" pid="4" name="LastSaved">
    <vt:filetime>2021-10-29T00:00:00Z</vt:filetime>
  </property>
</Properties>
</file>