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9" r:id="rId2"/>
    <p:sldId id="315" r:id="rId3"/>
    <p:sldId id="331" r:id="rId4"/>
    <p:sldId id="299" r:id="rId5"/>
    <p:sldId id="298" r:id="rId6"/>
    <p:sldId id="290" r:id="rId7"/>
    <p:sldId id="348" r:id="rId8"/>
    <p:sldId id="292" r:id="rId9"/>
    <p:sldId id="300" r:id="rId10"/>
    <p:sldId id="336" r:id="rId11"/>
    <p:sldId id="314" r:id="rId12"/>
    <p:sldId id="344" r:id="rId13"/>
    <p:sldId id="294" r:id="rId14"/>
    <p:sldId id="337" r:id="rId15"/>
    <p:sldId id="317" r:id="rId16"/>
    <p:sldId id="338" r:id="rId17"/>
    <p:sldId id="339" r:id="rId18"/>
    <p:sldId id="319" r:id="rId19"/>
    <p:sldId id="320" r:id="rId20"/>
    <p:sldId id="347" r:id="rId21"/>
    <p:sldId id="322" r:id="rId22"/>
    <p:sldId id="340" r:id="rId23"/>
    <p:sldId id="345" r:id="rId24"/>
    <p:sldId id="350" r:id="rId25"/>
    <p:sldId id="295" r:id="rId26"/>
    <p:sldId id="325" r:id="rId27"/>
    <p:sldId id="327" r:id="rId28"/>
    <p:sldId id="349" r:id="rId29"/>
    <p:sldId id="326" r:id="rId30"/>
    <p:sldId id="328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CF600"/>
    <a:srgbClr val="E73A1C"/>
    <a:srgbClr val="00B050"/>
    <a:srgbClr val="053D20"/>
    <a:srgbClr val="007A37"/>
    <a:srgbClr val="003300"/>
    <a:srgbClr val="00DE64"/>
    <a:srgbClr val="2FFF8D"/>
    <a:srgbClr val="00AC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30" autoAdjust="0"/>
    <p:restoredTop sz="90423" autoAdjust="0"/>
  </p:normalViewPr>
  <p:slideViewPr>
    <p:cSldViewPr snapToGrid="0">
      <p:cViewPr>
        <p:scale>
          <a:sx n="90" d="100"/>
          <a:sy n="90" d="100"/>
        </p:scale>
        <p:origin x="-1188" y="-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ysClr val="window" lastClr="FFFFFF">
                  <a:lumMod val="85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8055-6BDF-478E-BC14-04A484991541}" type="datetimeFigureOut">
              <a:rPr lang="zh-CN" altLang="en-US" smtClean="0"/>
              <a:pPr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ECC20-18AB-41F1-A1FB-9EC818400D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8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8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51426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9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CC20-18AB-41F1-A1FB-9EC818400DF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8423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12" y="407880"/>
            <a:ext cx="2856700" cy="61878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68086" cy="892628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68085" y="407880"/>
            <a:ext cx="268605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695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378619" cy="8926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78619" y="407880"/>
            <a:ext cx="27755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32812" y="407880"/>
            <a:ext cx="2856700" cy="61878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7805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3157538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364331" cy="8926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64332" y="407880"/>
            <a:ext cx="27898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32812" y="407880"/>
            <a:ext cx="2856700" cy="61878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79673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566349" y="1819386"/>
            <a:ext cx="1318915" cy="1318915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77977" y="2393923"/>
            <a:ext cx="979715" cy="979715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5495" y="2497787"/>
            <a:ext cx="640514" cy="640514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102424" y="1883829"/>
            <a:ext cx="1318915" cy="1318915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1929994" y="2458365"/>
            <a:ext cx="979715" cy="979715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471677" y="2562229"/>
            <a:ext cx="640514" cy="640514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3107743" y="1102047"/>
            <a:ext cx="2753591" cy="2753591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63360" y="1790555"/>
              <a:ext cx="24630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3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2880113" y="870589"/>
            <a:ext cx="3194204" cy="3194204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330828" y="2664288"/>
            <a:ext cx="474013" cy="474013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182845" y="2711216"/>
            <a:ext cx="474013" cy="474013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6870923" y="711015"/>
            <a:ext cx="324829" cy="324829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89215" y="3208569"/>
            <a:ext cx="327587" cy="327587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1279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468086" cy="892628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68085" y="407880"/>
            <a:ext cx="268605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6279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69804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chart" Target="../charts/chart1.xm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6.png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318976" y="1534931"/>
            <a:ext cx="6368903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400" b="1" i="1" dirty="0" smtClean="0"/>
              <a:t>大数据分析中的</a:t>
            </a:r>
            <a:endParaRPr lang="en-US" altLang="zh-CN" sz="4400" b="1" i="1" dirty="0" smtClean="0"/>
          </a:p>
          <a:p>
            <a:r>
              <a:rPr lang="en-US" altLang="zh-CN" sz="4400" b="1" i="1" dirty="0" smtClean="0"/>
              <a:t>     </a:t>
            </a:r>
            <a:r>
              <a:rPr lang="zh-CN" altLang="en-US" sz="4400" b="1" i="1" dirty="0" smtClean="0"/>
              <a:t>统计“小</a:t>
            </a:r>
            <a:r>
              <a:rPr lang="en-US" altLang="zh-CN" sz="4400" b="1" i="1" dirty="0" smtClean="0"/>
              <a:t>”</a:t>
            </a:r>
            <a:r>
              <a:rPr lang="zh-CN" altLang="en-US" sz="4400" b="1" i="1" dirty="0" smtClean="0"/>
              <a:t>应用</a:t>
            </a:r>
            <a:endParaRPr lang="zh-CN" altLang="en-US" sz="4400" b="1" i="1" dirty="0"/>
          </a:p>
        </p:txBody>
      </p:sp>
      <p:pic>
        <p:nvPicPr>
          <p:cNvPr id="59394" name="Picture 2" descr="Emoji similar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919" y="1041989"/>
            <a:ext cx="3046303" cy="2940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1556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统计和分布式计算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="" xmlns:p14="http://schemas.microsoft.com/office/powerpoint/2010/main" val="857685174"/>
              </p:ext>
            </p:extLst>
          </p:nvPr>
        </p:nvGraphicFramePr>
        <p:xfrm>
          <a:off x="450221" y="1095155"/>
          <a:ext cx="2824606" cy="194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图表 28"/>
          <p:cNvGraphicFramePr/>
          <p:nvPr>
            <p:extLst>
              <p:ext uri="{D42A27DB-BD31-4B8C-83A1-F6EECF244321}">
                <p14:modId xmlns="" xmlns:p14="http://schemas.microsoft.com/office/powerpoint/2010/main" val="2569000365"/>
              </p:ext>
            </p:extLst>
          </p:nvPr>
        </p:nvGraphicFramePr>
        <p:xfrm>
          <a:off x="3103484" y="1063254"/>
          <a:ext cx="2595568" cy="194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图表 31"/>
          <p:cNvGraphicFramePr/>
          <p:nvPr>
            <p:extLst>
              <p:ext uri="{D42A27DB-BD31-4B8C-83A1-F6EECF244321}">
                <p14:modId xmlns="" xmlns:p14="http://schemas.microsoft.com/office/powerpoint/2010/main" val="3664091701"/>
              </p:ext>
            </p:extLst>
          </p:nvPr>
        </p:nvGraphicFramePr>
        <p:xfrm>
          <a:off x="5600072" y="1116419"/>
          <a:ext cx="2778384" cy="188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矩形 37"/>
          <p:cNvSpPr/>
          <p:nvPr/>
        </p:nvSpPr>
        <p:spPr>
          <a:xfrm>
            <a:off x="903765" y="3708803"/>
            <a:ext cx="2158411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342900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能否应用于分布式系统进行计算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776177" y="3138025"/>
            <a:ext cx="2477385" cy="438569"/>
          </a:xfrm>
          <a:prstGeom prst="rect">
            <a:avLst/>
          </a:prstGeom>
          <a:noFill/>
          <a:effectLst/>
        </p:spPr>
        <p:txBody>
          <a:bodyPr wrap="square" lIns="68568" tIns="34284" rIns="68568" bIns="34284" rtlCol="0">
            <a:spAutoFit/>
          </a:bodyPr>
          <a:lstStyle/>
          <a:p>
            <a:pPr defTabSz="685665"/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是否满足分布式</a:t>
            </a:r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55581" y="3698169"/>
            <a:ext cx="2190307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342900"/>
            <a:r>
              <a:rPr lang="en-US" altLang="zh-CN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MR-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对数据进行拆分和整合的过程如何调整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434314" y="3169922"/>
            <a:ext cx="2275369" cy="438569"/>
          </a:xfrm>
          <a:prstGeom prst="rect">
            <a:avLst/>
          </a:prstGeom>
          <a:noFill/>
          <a:effectLst/>
        </p:spPr>
        <p:txBody>
          <a:bodyPr wrap="square" lIns="68568" tIns="34284" rIns="68568" bIns="34284" rtlCol="0">
            <a:spAutoFit/>
          </a:bodyPr>
          <a:lstStyle/>
          <a:p>
            <a:pPr defTabSz="685665"/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如何使用分布式</a:t>
            </a:r>
            <a:endParaRPr lang="zh-CN" altLang="en-US" sz="20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60558" y="3783228"/>
            <a:ext cx="2169042" cy="4078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342900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时间空间的权衡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6049927" y="3159291"/>
            <a:ext cx="2137144" cy="438569"/>
          </a:xfrm>
          <a:prstGeom prst="rect">
            <a:avLst/>
          </a:prstGeom>
          <a:noFill/>
          <a:effectLst/>
        </p:spPr>
        <p:txBody>
          <a:bodyPr wrap="square" lIns="68568" tIns="34284" rIns="68568" bIns="34284" rtlCol="0">
            <a:spAutoFit/>
          </a:bodyPr>
          <a:lstStyle/>
          <a:p>
            <a:pPr defTabSz="685665"/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如何提高效率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050" name="Picture 2" descr="http://a.hiphotos.baidu.com/zhidao/pic/item/eac4b74543a98226676849ad8a82b9014b90eb8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1604" y="1735443"/>
            <a:ext cx="535540" cy="692805"/>
          </a:xfrm>
          <a:prstGeom prst="rect">
            <a:avLst/>
          </a:prstGeom>
          <a:noFill/>
        </p:spPr>
      </p:pic>
      <p:pic>
        <p:nvPicPr>
          <p:cNvPr id="130052" name="Picture 4" descr="http://img01.taopic.com/141228/234969-14122R11Z31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1514" y="1744953"/>
            <a:ext cx="742504" cy="658007"/>
          </a:xfrm>
          <a:prstGeom prst="rect">
            <a:avLst/>
          </a:prstGeom>
          <a:noFill/>
        </p:spPr>
      </p:pic>
      <p:pic>
        <p:nvPicPr>
          <p:cNvPr id="130054" name="Picture 6" descr="http://www.wewintest.com.cn/dy/2015/03705904986/23397039390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98905" y="1733107"/>
            <a:ext cx="847946" cy="635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039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>
            <a:stCxn id="21" idx="5"/>
            <a:endCxn id="31" idx="0"/>
          </p:cNvCxnSpPr>
          <p:nvPr/>
        </p:nvCxnSpPr>
        <p:spPr>
          <a:xfrm>
            <a:off x="5144149" y="1966325"/>
            <a:ext cx="1751866" cy="1626507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3645135" y="474951"/>
            <a:ext cx="1756204" cy="17472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</a:rPr>
              <a:t>Data = </a:t>
            </a:r>
          </a:p>
          <a:p>
            <a:pPr algn="ctr"/>
            <a:r>
              <a:rPr lang="en-US" altLang="zh-CN" sz="2800" b="1" dirty="0" smtClean="0">
                <a:solidFill>
                  <a:prstClr val="white"/>
                </a:solidFill>
              </a:rPr>
              <a:t>Model+Error</a:t>
            </a:r>
            <a:endParaRPr lang="zh-CN" altLang="en-US" sz="2800" b="1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08931" y="2901141"/>
            <a:ext cx="792677" cy="830887"/>
          </a:xfrm>
          <a:prstGeom prst="ellipse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b="1" dirty="0" smtClean="0">
                <a:solidFill>
                  <a:prstClr val="white"/>
                </a:solidFill>
              </a:rPr>
              <a:t>D</a:t>
            </a:r>
            <a:endParaRPr lang="zh-CN" altLang="en-US" sz="3200" b="1" dirty="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50102" y="3308084"/>
            <a:ext cx="1265507" cy="1285179"/>
            <a:chOff x="4049673" y="5003153"/>
            <a:chExt cx="810266" cy="810266"/>
          </a:xfrm>
        </p:grpSpPr>
        <p:sp>
          <p:nvSpPr>
            <p:cNvPr id="28" name="椭圆 27"/>
            <p:cNvSpPr/>
            <p:nvPr/>
          </p:nvSpPr>
          <p:spPr>
            <a:xfrm>
              <a:off x="4049673" y="5003153"/>
              <a:ext cx="810266" cy="81026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76247" y="5230216"/>
              <a:ext cx="399883" cy="36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chemeClr val="bg1"/>
                  </a:solidFill>
                  <a:ea typeface="微软雅黑" pitchFamily="34" charset="-122"/>
                </a:rPr>
                <a:t>M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49239" y="3592832"/>
            <a:ext cx="1093552" cy="1085494"/>
            <a:chOff x="7402397" y="5003093"/>
            <a:chExt cx="810266" cy="810266"/>
          </a:xfrm>
          <a:solidFill>
            <a:srgbClr val="007A37"/>
          </a:solidFill>
        </p:grpSpPr>
        <p:sp>
          <p:nvSpPr>
            <p:cNvPr id="31" name="椭圆 30"/>
            <p:cNvSpPr/>
            <p:nvPr/>
          </p:nvSpPr>
          <p:spPr>
            <a:xfrm>
              <a:off x="7402397" y="5003093"/>
              <a:ext cx="810266" cy="8102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677500" y="5175581"/>
              <a:ext cx="436168" cy="43650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chemeClr val="bg1"/>
                  </a:solidFill>
                  <a:ea typeface="微软雅黑" pitchFamily="34" charset="-122"/>
                </a:rPr>
                <a:t>E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634850" y="2607475"/>
            <a:ext cx="126701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 smtClean="0">
                <a:solidFill>
                  <a:srgbClr val="00B050"/>
                </a:solidFill>
                <a:latin typeface="Century Gothic" pitchFamily="34" charset="0"/>
              </a:rPr>
              <a:t>原始数据</a:t>
            </a:r>
          </a:p>
        </p:txBody>
      </p:sp>
      <p:sp>
        <p:nvSpPr>
          <p:cNvPr id="38" name="矩形 7"/>
          <p:cNvSpPr>
            <a:spLocks noChangeArrowheads="1"/>
          </p:cNvSpPr>
          <p:nvPr/>
        </p:nvSpPr>
        <p:spPr bwMode="auto">
          <a:xfrm>
            <a:off x="244550" y="2242790"/>
            <a:ext cx="1765004" cy="142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 smtClean="0">
                <a:latin typeface="+mj-ea"/>
                <a:ea typeface="+mj-ea"/>
              </a:rPr>
              <a:t>模型：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 smtClean="0">
                <a:latin typeface="+mj-ea"/>
                <a:ea typeface="+mj-ea"/>
              </a:rPr>
              <a:t>一种映射，反映变量之间的关系</a:t>
            </a: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6528391" y="2615609"/>
            <a:ext cx="2413591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2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误差（残差）：</a:t>
            </a:r>
            <a:endParaRPr lang="en-US" altLang="zh-CN" sz="22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鉴定模型的正确性</a:t>
            </a:r>
            <a:endParaRPr lang="zh-CN" altLang="en-US" sz="22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stCxn id="21" idx="3"/>
            <a:endCxn id="28" idx="7"/>
          </p:cNvCxnSpPr>
          <p:nvPr/>
        </p:nvCxnSpPr>
        <p:spPr>
          <a:xfrm flipH="1">
            <a:off x="2430280" y="1966325"/>
            <a:ext cx="1472045" cy="1529969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2"/>
          </p:cNvCxnSpPr>
          <p:nvPr/>
        </p:nvCxnSpPr>
        <p:spPr>
          <a:xfrm flipH="1">
            <a:off x="2594344" y="4135579"/>
            <a:ext cx="3754895" cy="32384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5" idx="2"/>
          </p:cNvCxnSpPr>
          <p:nvPr/>
        </p:nvCxnSpPr>
        <p:spPr>
          <a:xfrm flipH="1">
            <a:off x="2647507" y="3316585"/>
            <a:ext cx="1461424" cy="479238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1" idx="1"/>
            <a:endCxn id="25" idx="6"/>
          </p:cNvCxnSpPr>
          <p:nvPr/>
        </p:nvCxnSpPr>
        <p:spPr>
          <a:xfrm flipH="1" flipV="1">
            <a:off x="4901608" y="3316585"/>
            <a:ext cx="1607778" cy="435214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0"/>
            <a:endCxn id="21" idx="4"/>
          </p:cNvCxnSpPr>
          <p:nvPr/>
        </p:nvCxnSpPr>
        <p:spPr>
          <a:xfrm flipV="1">
            <a:off x="4505270" y="2222204"/>
            <a:ext cx="17967" cy="678937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285853" y="917796"/>
          <a:ext cx="2232986" cy="549497"/>
        </p:xfrm>
        <a:graphic>
          <a:graphicData uri="http://schemas.openxmlformats.org/presentationml/2006/ole">
            <p:oleObj spid="_x0000_s159746" name="Equation" r:id="rId4" imgW="850680" imgH="203040" progId="Equation.DSMT4">
              <p:embed/>
            </p:oleObj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71377" y="1684729"/>
            <a:ext cx="5596271" cy="2373365"/>
            <a:chOff x="375684" y="1695361"/>
            <a:chExt cx="5596271" cy="2373365"/>
          </a:xfrm>
        </p:grpSpPr>
        <p:sp>
          <p:nvSpPr>
            <p:cNvPr id="51" name="矩形 50"/>
            <p:cNvSpPr/>
            <p:nvPr/>
          </p:nvSpPr>
          <p:spPr>
            <a:xfrm>
              <a:off x="375684" y="1715385"/>
              <a:ext cx="1442483" cy="5103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35937" y="1695361"/>
              <a:ext cx="5536018" cy="2373365"/>
              <a:chOff x="435937" y="1695361"/>
              <a:chExt cx="5536018" cy="237336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85776" y="1695361"/>
                <a:ext cx="5486179" cy="2373365"/>
                <a:chOff x="857915" y="1759157"/>
                <a:chExt cx="5486179" cy="2373365"/>
              </a:xfrm>
            </p:grpSpPr>
            <p:graphicFrame>
              <p:nvGraphicFramePr>
                <p:cNvPr id="159747" name="Object 3"/>
                <p:cNvGraphicFramePr>
                  <a:graphicFrameLocks noChangeAspect="1"/>
                </p:cNvGraphicFramePr>
                <p:nvPr/>
              </p:nvGraphicFramePr>
              <p:xfrm>
                <a:off x="857915" y="1759157"/>
                <a:ext cx="4437100" cy="549954"/>
              </p:xfrm>
              <a:graphic>
                <a:graphicData uri="http://schemas.openxmlformats.org/presentationml/2006/ole">
                  <p:oleObj spid="_x0000_s159747" name="Equation" r:id="rId5" imgW="2006280" imgH="241200" progId="Equation.DSMT4">
                    <p:embed/>
                  </p:oleObj>
                </a:graphicData>
              </a:graphic>
            </p:graphicFrame>
            <p:graphicFrame>
              <p:nvGraphicFramePr>
                <p:cNvPr id="159748" name="Object 4"/>
                <p:cNvGraphicFramePr>
                  <a:graphicFrameLocks noChangeAspect="1"/>
                </p:cNvGraphicFramePr>
                <p:nvPr/>
              </p:nvGraphicFramePr>
              <p:xfrm>
                <a:off x="2245242" y="2462596"/>
                <a:ext cx="3209260" cy="498867"/>
              </p:xfrm>
              <a:graphic>
                <a:graphicData uri="http://schemas.openxmlformats.org/presentationml/2006/ole">
                  <p:oleObj spid="_x0000_s159748" name="Equation" r:id="rId6" imgW="1600200" imgH="241200" progId="Equation.DSMT4">
                    <p:embed/>
                  </p:oleObj>
                </a:graphicData>
              </a:graphic>
            </p:graphicFrame>
            <p:sp>
              <p:nvSpPr>
                <p:cNvPr id="30" name="矩形 29"/>
                <p:cNvSpPr/>
                <p:nvPr/>
              </p:nvSpPr>
              <p:spPr>
                <a:xfrm>
                  <a:off x="3530009" y="2424223"/>
                  <a:ext cx="744279" cy="510364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619155" y="2456122"/>
                  <a:ext cx="698204" cy="510362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607441" y="2466753"/>
                  <a:ext cx="847061" cy="503276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箭头连接符 35"/>
                <p:cNvCxnSpPr>
                  <a:stCxn id="33" idx="2"/>
                </p:cNvCxnSpPr>
                <p:nvPr/>
              </p:nvCxnSpPr>
              <p:spPr>
                <a:xfrm flipH="1">
                  <a:off x="2690037" y="2966484"/>
                  <a:ext cx="278220" cy="510363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3854303" y="2938132"/>
                  <a:ext cx="292395" cy="55998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5059326" y="2952308"/>
                  <a:ext cx="303027" cy="591878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2016643" y="3544188"/>
                  <a:ext cx="960473" cy="510362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721397" y="3526467"/>
                  <a:ext cx="698204" cy="510362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5231221" y="3622160"/>
                  <a:ext cx="698204" cy="510362"/>
                </a:xfrm>
                <a:prstGeom prst="rect">
                  <a:avLst/>
                </a:prstGeom>
                <a:noFill/>
                <a:ln w="28575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009554" y="3678865"/>
                  <a:ext cx="10313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真实映射</a:t>
                  </a:r>
                  <a:endParaRPr lang="zh-CN" altLang="en-US" sz="16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39880" y="3629248"/>
                  <a:ext cx="10313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预测值</a:t>
                  </a:r>
                  <a:endParaRPr lang="zh-CN" altLang="en-US" sz="16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312736" y="3728485"/>
                  <a:ext cx="10313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残差</a:t>
                  </a:r>
                  <a:endParaRPr lang="zh-CN" altLang="en-US" sz="1600" dirty="0"/>
                </a:p>
              </p:txBody>
            </p:sp>
          </p:grpSp>
          <p:cxnSp>
            <p:nvCxnSpPr>
              <p:cNvPr id="52" name="直接箭头连接符 51"/>
              <p:cNvCxnSpPr/>
              <p:nvPr/>
            </p:nvCxnSpPr>
            <p:spPr>
              <a:xfrm flipH="1">
                <a:off x="832884" y="2268279"/>
                <a:ext cx="278220" cy="510363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435937" y="2771554"/>
                <a:ext cx="978194" cy="510362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28848" y="2884966"/>
              <a:ext cx="1031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均方误差</a:t>
              </a:r>
              <a:endParaRPr lang="zh-CN" altLang="en-US" sz="16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865627" y="1102242"/>
            <a:ext cx="3108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200" b="1" dirty="0" smtClean="0">
                <a:latin typeface="+mj-ea"/>
                <a:ea typeface="+mj-ea"/>
              </a:rPr>
              <a:t>均方误差（</a:t>
            </a:r>
            <a:r>
              <a:rPr lang="en-US" altLang="zh-CN" sz="2200" b="1" dirty="0" smtClean="0">
                <a:latin typeface="+mj-ea"/>
                <a:ea typeface="+mj-ea"/>
              </a:rPr>
              <a:t>MSE</a:t>
            </a:r>
            <a:r>
              <a:rPr lang="zh-CN" altLang="en-US" sz="2200" b="1" dirty="0" smtClean="0">
                <a:latin typeface="+mj-ea"/>
                <a:ea typeface="+mj-ea"/>
              </a:rPr>
              <a:t>）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鉴定模型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2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200" b="1" dirty="0" smtClean="0">
                <a:latin typeface="+mj-ea"/>
                <a:ea typeface="+mj-ea"/>
              </a:rPr>
              <a:t>残差：在指定变量范围内不可调整的误差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模型的稳定性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2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200" b="1" dirty="0" smtClean="0">
                <a:latin typeface="+mj-ea"/>
                <a:ea typeface="+mj-ea"/>
              </a:rPr>
              <a:t>Bias</a:t>
            </a:r>
            <a:r>
              <a:rPr lang="zh-CN" altLang="en-US" sz="2200" b="1" dirty="0" smtClean="0">
                <a:latin typeface="+mj-ea"/>
                <a:ea typeface="+mj-ea"/>
              </a:rPr>
              <a:t>：在指定变量范围内可调整的误差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模型本身的精准度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859292" y="4242391"/>
          <a:ext cx="686831" cy="415667"/>
        </p:xfrm>
        <a:graphic>
          <a:graphicData uri="http://schemas.openxmlformats.org/presentationml/2006/ole">
            <p:oleObj spid="_x0000_s159751" name="Equation" r:id="rId7" imgW="304560" imgH="24120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633332" y="4302644"/>
            <a:ext cx="277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黑盒子，可以提高精准度</a:t>
            </a:r>
            <a:endParaRPr lang="zh-CN" alt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13"/>
          <p:cNvSpPr txBox="1"/>
          <p:nvPr/>
        </p:nvSpPr>
        <p:spPr>
          <a:xfrm>
            <a:off x="1148316" y="1277156"/>
            <a:ext cx="3062177" cy="30854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   </a:t>
            </a:r>
            <a:r>
              <a:rPr lang="zh-CN" altLang="en-US" sz="2800" b="1" dirty="0" smtClean="0">
                <a:solidFill>
                  <a:srgbClr val="05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大数据排行榜</a:t>
            </a:r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5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舆情预测</a:t>
            </a:r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5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水军判别</a:t>
            </a:r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5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主题模型</a:t>
            </a:r>
            <a:endParaRPr lang="en-US" altLang="zh-CN" sz="2400" b="1" dirty="0" smtClean="0">
              <a:solidFill>
                <a:srgbClr val="05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3538" name="Picture 2" descr="http://pic2.ooopic.com/12/64/39/89bOOOPICfe_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0977" y="1510193"/>
            <a:ext cx="2711302" cy="2711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微博热度排行榜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63256" y="1137685"/>
            <a:ext cx="6847367" cy="9065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对微博平台上的相关主题的提及数进行数据处理，并将其转化成可读性及可比性高的热度指数。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807535" y="2133300"/>
            <a:ext cx="5546651" cy="2263780"/>
            <a:chOff x="1435395" y="2112035"/>
            <a:chExt cx="5546651" cy="2263780"/>
          </a:xfrm>
        </p:grpSpPr>
        <p:grpSp>
          <p:nvGrpSpPr>
            <p:cNvPr id="29" name="组合 28"/>
            <p:cNvGrpSpPr/>
            <p:nvPr/>
          </p:nvGrpSpPr>
          <p:grpSpPr>
            <a:xfrm>
              <a:off x="1435395" y="2126211"/>
              <a:ext cx="1796903" cy="2246060"/>
              <a:chOff x="1435395" y="2126211"/>
              <a:chExt cx="1796903" cy="2246060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1435395" y="2519917"/>
                <a:ext cx="1796903" cy="595423"/>
              </a:xfrm>
              <a:prstGeom prst="chevron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绝对数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240708" y="2126211"/>
                <a:ext cx="293991" cy="43858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007A37"/>
                    </a:solidFill>
                  </a:rPr>
                  <a:t>1</a:t>
                </a:r>
                <a:endParaRPr lang="zh-CN" altLang="en-US" sz="2400" b="1" dirty="0">
                  <a:solidFill>
                    <a:srgbClr val="007A37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584218" y="3964467"/>
                <a:ext cx="1584284" cy="407804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zh-CN" altLang="en-US" sz="2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安全性</a:t>
                </a:r>
                <a:endParaRPr lang="en-US" altLang="zh-CN" sz="2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6" name="直接箭头连接符 26"/>
              <p:cNvCxnSpPr/>
              <p:nvPr/>
            </p:nvCxnSpPr>
            <p:spPr>
              <a:xfrm>
                <a:off x="2388054" y="3164072"/>
                <a:ext cx="4271" cy="716811"/>
              </a:xfrm>
              <a:prstGeom prst="straightConnector1">
                <a:avLst/>
              </a:prstGeom>
              <a:ln w="28575">
                <a:solidFill>
                  <a:srgbClr val="007A3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3342167" y="2129755"/>
              <a:ext cx="1796903" cy="2246060"/>
              <a:chOff x="1435395" y="2126211"/>
              <a:chExt cx="1796903" cy="2246060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1435395" y="2519917"/>
                <a:ext cx="1796903" cy="595423"/>
              </a:xfrm>
              <a:prstGeom prst="chevr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相对数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本框 10"/>
              <p:cNvSpPr txBox="1"/>
              <p:nvPr/>
            </p:nvSpPr>
            <p:spPr>
              <a:xfrm>
                <a:off x="2240708" y="2126211"/>
                <a:ext cx="293991" cy="43858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007A37"/>
                    </a:solidFill>
                  </a:rPr>
                  <a:t>2</a:t>
                </a:r>
                <a:endParaRPr lang="zh-CN" altLang="en-US" sz="2400" b="1" dirty="0">
                  <a:solidFill>
                    <a:srgbClr val="007A37"/>
                  </a:solidFill>
                </a:endParaRPr>
              </a:p>
            </p:txBody>
          </p:sp>
          <p:sp>
            <p:nvSpPr>
              <p:cNvPr id="34" name="文本框 14"/>
              <p:cNvSpPr txBox="1"/>
              <p:nvPr/>
            </p:nvSpPr>
            <p:spPr>
              <a:xfrm>
                <a:off x="1584218" y="3964467"/>
                <a:ext cx="1584284" cy="407804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zh-CN" altLang="en-US" sz="2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可比性</a:t>
                </a:r>
                <a:endParaRPr lang="en-US" altLang="zh-CN" sz="2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5" name="直接箭头连接符 26"/>
              <p:cNvCxnSpPr/>
              <p:nvPr/>
            </p:nvCxnSpPr>
            <p:spPr>
              <a:xfrm>
                <a:off x="2388054" y="3164072"/>
                <a:ext cx="4271" cy="716811"/>
              </a:xfrm>
              <a:prstGeom prst="straightConnector1">
                <a:avLst/>
              </a:prstGeom>
              <a:ln w="28575">
                <a:solidFill>
                  <a:srgbClr val="007A3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5185143" y="2112035"/>
              <a:ext cx="1796903" cy="2246060"/>
              <a:chOff x="1435395" y="2126211"/>
              <a:chExt cx="1796903" cy="2246060"/>
            </a:xfrm>
          </p:grpSpPr>
          <p:sp>
            <p:nvSpPr>
              <p:cNvPr id="42" name="燕尾形 41"/>
              <p:cNvSpPr/>
              <p:nvPr/>
            </p:nvSpPr>
            <p:spPr>
              <a:xfrm>
                <a:off x="1435395" y="2519917"/>
                <a:ext cx="1796903" cy="595423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指数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10"/>
              <p:cNvSpPr txBox="1"/>
              <p:nvPr/>
            </p:nvSpPr>
            <p:spPr>
              <a:xfrm>
                <a:off x="2240708" y="2126211"/>
                <a:ext cx="293991" cy="43858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007A37"/>
                    </a:solidFill>
                  </a:rPr>
                  <a:t>3</a:t>
                </a:r>
                <a:endParaRPr lang="zh-CN" altLang="en-US" sz="2400" b="1" dirty="0">
                  <a:solidFill>
                    <a:srgbClr val="007A37"/>
                  </a:solidFill>
                </a:endParaRPr>
              </a:p>
            </p:txBody>
          </p:sp>
          <p:sp>
            <p:nvSpPr>
              <p:cNvPr id="44" name="文本框 14"/>
              <p:cNvSpPr txBox="1"/>
              <p:nvPr/>
            </p:nvSpPr>
            <p:spPr>
              <a:xfrm>
                <a:off x="1584218" y="3964467"/>
                <a:ext cx="1584284" cy="407804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zh-CN" altLang="en-US" sz="2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可读性</a:t>
                </a:r>
                <a:endParaRPr lang="en-US" altLang="zh-CN" sz="2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5" name="直接箭头连接符 26"/>
              <p:cNvCxnSpPr/>
              <p:nvPr/>
            </p:nvCxnSpPr>
            <p:spPr>
              <a:xfrm>
                <a:off x="2388054" y="3164072"/>
                <a:ext cx="4271" cy="716811"/>
              </a:xfrm>
              <a:prstGeom prst="straightConnector1">
                <a:avLst/>
              </a:prstGeom>
              <a:ln w="28575">
                <a:solidFill>
                  <a:srgbClr val="007A3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812894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Shape 1296"/>
          <p:cNvSpPr/>
          <p:nvPr/>
        </p:nvSpPr>
        <p:spPr>
          <a:xfrm>
            <a:off x="4954772" y="1956391"/>
            <a:ext cx="3997842" cy="22434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 defTabSz="457200">
              <a:buClrTx/>
              <a:buFont typeface="Wingdings" pitchFamily="2" charset="2"/>
              <a:buChar char="ü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归一化：有量纲转化为无量纲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buFont typeface="Wingdings" pitchFamily="2" charset="2"/>
              <a:buChar char="ü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聚类：过滤垃圾数据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buFont typeface="Wingdings" pitchFamily="2" charset="2"/>
              <a:buChar char="ü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分层计算：计划性调整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000" b="1" dirty="0" smtClean="0">
                <a:latin typeface="+mj-ea"/>
                <a:ea typeface="+mj-ea"/>
              </a:rPr>
              <a:t> </a:t>
            </a:r>
            <a:endParaRPr sz="2000" b="1" dirty="0">
              <a:latin typeface="+mj-ea"/>
              <a:ea typeface="+mj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50807" y="2374988"/>
            <a:ext cx="947938" cy="825226"/>
            <a:chOff x="529143" y="1779563"/>
            <a:chExt cx="947938" cy="825226"/>
          </a:xfrm>
        </p:grpSpPr>
        <p:sp>
          <p:nvSpPr>
            <p:cNvPr id="32" name="六边形 31"/>
            <p:cNvSpPr/>
            <p:nvPr/>
          </p:nvSpPr>
          <p:spPr>
            <a:xfrm rot="19700829">
              <a:off x="529143" y="1779563"/>
              <a:ext cx="947938" cy="825226"/>
            </a:xfrm>
            <a:prstGeom prst="hexagon">
              <a:avLst>
                <a:gd name="adj" fmla="val 30369"/>
                <a:gd name="vf" fmla="val 115470"/>
              </a:avLst>
            </a:prstGeom>
            <a:solidFill>
              <a:srgbClr val="00A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 4"/>
            <p:cNvGrpSpPr/>
            <p:nvPr/>
          </p:nvGrpSpPr>
          <p:grpSpPr>
            <a:xfrm>
              <a:off x="761272" y="1894290"/>
              <a:ext cx="482818" cy="578644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3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4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4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4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4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8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微博热度排行榜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1296"/>
          <p:cNvSpPr/>
          <p:nvPr/>
        </p:nvSpPr>
        <p:spPr>
          <a:xfrm>
            <a:off x="265815" y="1977656"/>
            <a:ext cx="3689498" cy="22151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 defTabSz="457200">
              <a:buClrTx/>
              <a:buFont typeface="Wingdings" pitchFamily="2" charset="2"/>
              <a:buChar char="p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基数差别大：不同主题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buFont typeface="Wingdings" pitchFamily="2" charset="2"/>
              <a:buChar char="p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干扰大：垃圾数据过多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200" b="1" dirty="0" smtClean="0">
              <a:latin typeface="+mj-ea"/>
              <a:ea typeface="+mj-ea"/>
            </a:endParaRPr>
          </a:p>
          <a:p>
            <a:pPr algn="l" defTabSz="457200">
              <a:buClrTx/>
              <a:buFont typeface="Wingdings" pitchFamily="2" charset="2"/>
              <a:buChar char="p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+mj-ea"/>
                <a:ea typeface="+mj-ea"/>
              </a:rPr>
              <a:t>变化大：相同主题分布不均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1800" b="1" dirty="0" smtClean="0">
                <a:latin typeface="+mj-ea"/>
                <a:ea typeface="+mj-ea"/>
              </a:rPr>
              <a:t> 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2691" y="1236922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困扰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指数计算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1295"/>
          <p:cNvSpPr/>
          <p:nvPr/>
        </p:nvSpPr>
        <p:spPr>
          <a:xfrm>
            <a:off x="799257" y="1541720"/>
            <a:ext cx="3230483" cy="1031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22860" indent="-342900" algn="l" defTabSz="457200">
              <a:buClrTx/>
              <a:buFont typeface="Arial" pitchFamily="34" charset="0"/>
              <a:buChar char="•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语料库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" indent="-342900" algn="l" defTabSz="457200">
              <a:buClrTx/>
              <a:buFont typeface="Arial" pitchFamily="34" charset="0"/>
              <a:buChar char="•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关键词设置权重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5" descr="C:\Users\Lenovo\AppData\Roaming\Tencent\Users\642175910\QQ\WinTemp\RichOle\VKT]`S3I03%](UO$AZI]`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96" y="458169"/>
            <a:ext cx="2762677" cy="2080145"/>
          </a:xfrm>
          <a:prstGeom prst="rect">
            <a:avLst/>
          </a:prstGeom>
          <a:noFill/>
        </p:spPr>
      </p:pic>
      <p:pic>
        <p:nvPicPr>
          <p:cNvPr id="28" name="Picture 6" descr="C:\Users\Lenovo\AppData\Roaming\Tencent\Users\642175910\QQ\WinTemp\RichOle\[AYU{7QZVC6Q78M)W2@9HX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1461" y="2656654"/>
            <a:ext cx="2728631" cy="2035902"/>
          </a:xfrm>
          <a:prstGeom prst="rect">
            <a:avLst/>
          </a:prstGeom>
          <a:noFill/>
        </p:spPr>
      </p:pic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2182222" y="4122625"/>
          <a:ext cx="2836345" cy="449373"/>
        </p:xfrm>
        <a:graphic>
          <a:graphicData uri="http://schemas.openxmlformats.org/presentationml/2006/ole">
            <p:oleObj spid="_x0000_s120834" name="Equation" r:id="rId6" imgW="1498320" imgH="241200" progId="Equation.DSMT4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832691" y="1063257"/>
            <a:ext cx="2112528" cy="5139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数据预处理</a:t>
            </a:r>
            <a:endParaRPr lang="en-US" altLang="zh-CN" sz="2400" b="1" dirty="0" smtClean="0"/>
          </a:p>
        </p:txBody>
      </p:sp>
      <p:sp>
        <p:nvSpPr>
          <p:cNvPr id="23" name="Shape 1295"/>
          <p:cNvSpPr/>
          <p:nvPr/>
        </p:nvSpPr>
        <p:spPr>
          <a:xfrm>
            <a:off x="781534" y="3168502"/>
            <a:ext cx="3230483" cy="9649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20040" algn="l" defTabSz="457200">
              <a:buClrTx/>
              <a:buFont typeface="Arial" pitchFamily="34" charset="0"/>
              <a:buChar char="•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组内热度指数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20040" algn="l" defTabSz="457200">
              <a:buClrTx/>
              <a:buFont typeface="Arial" pitchFamily="34" charset="0"/>
              <a:buChar char="•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调整热度指数</a:t>
            </a:r>
            <a:endParaRPr lang="en-US" altLang="zh-CN" sz="22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3074" y="2519917"/>
            <a:ext cx="2194041" cy="517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热度指数公式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指数计算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713" y="1017458"/>
            <a:ext cx="8610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marR="457200" indent="-514350" algn="just" defTabSz="457200">
              <a:buClrTx/>
              <a:buFont typeface="Wingdings" pitchFamily="2" charset="2"/>
              <a:buChar char="p"/>
              <a:defRPr sz="3400" spc="0">
                <a:solidFill>
                  <a:srgbClr val="000000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组内热度指数</a:t>
            </a:r>
          </a:p>
          <a:p>
            <a:pPr marR="457200" indent="304800" algn="just" defTabSz="457200">
              <a:buClrTx/>
              <a:defRPr sz="3400" spc="0">
                <a:solidFill>
                  <a:srgbClr val="000000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          以同组提及比例衡量热度，结合权重计算后取值范围（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0-60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）。</a:t>
            </a:r>
            <a:endParaRPr lang="zh-CN" altLang="en-US" sz="2000" b="1" dirty="0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3061069" y="1688178"/>
          <a:ext cx="1801813" cy="608012"/>
        </p:xfrm>
        <a:graphic>
          <a:graphicData uri="http://schemas.openxmlformats.org/presentationml/2006/ole">
            <p:oleObj spid="_x0000_s121859" name="Equation" r:id="rId4" imgW="1346040" imgH="419040" progId="Equation.DSMT4">
              <p:embed/>
            </p:oleObj>
          </a:graphicData>
        </a:graphic>
      </p:graphicFrame>
      <p:sp>
        <p:nvSpPr>
          <p:cNvPr id="21" name="Shape 1303"/>
          <p:cNvSpPr/>
          <p:nvPr/>
        </p:nvSpPr>
        <p:spPr>
          <a:xfrm>
            <a:off x="477423" y="2153775"/>
            <a:ext cx="7927566" cy="12484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indent="-320040" algn="l" defTabSz="457200">
              <a:buClrTx/>
              <a:defRPr sz="3400" spc="0">
                <a:solidFill>
                  <a:srgbClr val="0000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>
              <a:buFont typeface="Wingdings" pitchFamily="2" charset="2"/>
              <a:buChar char="p"/>
              <a:defRPr>
                <a:effectLst/>
              </a:defRPr>
            </a:pPr>
            <a:r>
              <a:rPr lang="en-US" sz="1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sz="2000" b="1" dirty="0" smtClean="0">
                <a:latin typeface="华文楷体" pitchFamily="2" charset="-122"/>
                <a:ea typeface="华文楷体" pitchFamily="2" charset="-122"/>
              </a:rPr>
              <a:t>调整热度指数</a:t>
            </a:r>
            <a:endParaRPr lang="en-US" sz="2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>
                <a:effectLst/>
              </a:defRPr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            以</a:t>
            </a:r>
            <a:r>
              <a:rPr sz="2000" b="1" dirty="0" smtClean="0">
                <a:latin typeface="华文楷体" pitchFamily="2" charset="-122"/>
                <a:ea typeface="华文楷体" pitchFamily="2" charset="-122"/>
              </a:rPr>
              <a:t>提及次数的角度考虑</a:t>
            </a:r>
            <a:r>
              <a:rPr sz="2000" b="1" dirty="0">
                <a:latin typeface="华文楷体" pitchFamily="2" charset="-122"/>
                <a:ea typeface="华文楷体" pitchFamily="2" charset="-122"/>
              </a:rPr>
              <a:t>，结合权重计算后取值范围为（0-40</a:t>
            </a:r>
            <a:r>
              <a:rPr sz="20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sz="2000" b="1" dirty="0" smtClean="0">
                <a:latin typeface="华文楷体" pitchFamily="2" charset="-122"/>
                <a:ea typeface="华文楷体" pitchFamily="2" charset="-122"/>
              </a:rPr>
              <a:t>采用分段函数的方法来缩小数量级之间的差别</a:t>
            </a:r>
            <a:r>
              <a:rPr sz="2000" b="1" dirty="0">
                <a:latin typeface="华文楷体" pitchFamily="2" charset="-122"/>
                <a:ea typeface="华文楷体" pitchFamily="2" charset="-122"/>
              </a:rPr>
              <a:t>，扩大同等数量级之间的差距，从而将提及数之间的差别纳入到热度值计算中。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805600" y="3452518"/>
            <a:ext cx="7099207" cy="1539787"/>
            <a:chOff x="646113" y="3059113"/>
            <a:chExt cx="7099207" cy="1539787"/>
          </a:xfrm>
        </p:grpSpPr>
        <p:sp>
          <p:nvSpPr>
            <p:cNvPr id="24" name="TextBox 23"/>
            <p:cNvSpPr txBox="1"/>
            <p:nvPr/>
          </p:nvSpPr>
          <p:spPr>
            <a:xfrm>
              <a:off x="3941856" y="4354601"/>
              <a:ext cx="762267" cy="2442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288" tIns="14288" rIns="14288" bIns="14288" numCol="1" spcCol="14288" rtlCol="0" anchor="ctr">
              <a:spAutoFit/>
            </a:bodyPr>
            <a:lstStyle/>
            <a:p>
              <a:pPr algn="ctr" defTabSz="421928" hangingPunct="0">
                <a:buClr>
                  <a:srgbClr val="A29A85"/>
                </a:buClr>
              </a:pPr>
              <a:r>
                <a:rPr lang="zh-CN" altLang="en-US" b="1" spc="14" dirty="0" smtClean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  <a:sym typeface="Helvetica Neue"/>
                </a:rPr>
                <a:t>扩大间距</a:t>
              </a:r>
              <a:endParaRPr lang="zh-CN" altLang="en-US" b="1" spc="14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Helvetica Neue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46113" y="3059113"/>
              <a:ext cx="7099207" cy="1417637"/>
              <a:chOff x="646113" y="3059113"/>
              <a:chExt cx="7099207" cy="1417637"/>
            </a:xfrm>
          </p:grpSpPr>
          <p:graphicFrame>
            <p:nvGraphicFramePr>
              <p:cNvPr id="121861" name="Object 5"/>
              <p:cNvGraphicFramePr>
                <a:graphicFrameLocks noChangeAspect="1"/>
              </p:cNvGraphicFramePr>
              <p:nvPr/>
            </p:nvGraphicFramePr>
            <p:xfrm>
              <a:off x="646113" y="3059113"/>
              <a:ext cx="6175375" cy="1417637"/>
            </p:xfrm>
            <a:graphic>
              <a:graphicData uri="http://schemas.openxmlformats.org/presentationml/2006/ole">
                <p:oleObj spid="_x0000_s121861" name="Equation" r:id="rId5" imgW="4025880" imgH="1130040" progId="Equation.DSMT4">
                  <p:embed/>
                </p:oleObj>
              </a:graphicData>
            </a:graphic>
          </p:graphicFrame>
          <p:sp>
            <p:nvSpPr>
              <p:cNvPr id="22" name="矩形 21"/>
              <p:cNvSpPr/>
              <p:nvPr/>
            </p:nvSpPr>
            <p:spPr>
              <a:xfrm>
                <a:off x="3860214" y="3668672"/>
                <a:ext cx="269422" cy="198132"/>
              </a:xfrm>
              <a:prstGeom prst="rect">
                <a:avLst/>
              </a:prstGeom>
              <a:noFill/>
              <a:ln w="38100" cap="flat">
                <a:solidFill>
                  <a:srgbClr val="FF0000"/>
                </a:solidFill>
                <a:prstDash val="lgDash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4288" tIns="14288" rIns="14288" bIns="14288" numCol="1" spcCol="14288" rtlCol="0" anchor="ctr">
                <a:spAutoFit/>
              </a:bodyPr>
              <a:lstStyle/>
              <a:p>
                <a:pPr algn="ctr" defTabSz="421928" hangingPunct="0"/>
                <a:endParaRPr lang="zh-CN" altLang="en-US" sz="1100" spc="21" dirty="0">
                  <a:solidFill>
                    <a:srgbClr val="FFFFFF"/>
                  </a:solidFill>
                  <a:effectLst>
                    <a:outerShdw blurRad="25400" dist="25400" dir="13500000" rotWithShape="0">
                      <a:srgbClr val="555555">
                        <a:alpha val="25000"/>
                      </a:srgbClr>
                    </a:outerShdw>
                  </a:effectLst>
                  <a:latin typeface="American Typewriter"/>
                  <a:ea typeface="American Typewriter"/>
                  <a:cs typeface="American Typewriter"/>
                  <a:sym typeface="American Typewriter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rot="16200000" flipH="1">
                <a:off x="3905117" y="4029076"/>
                <a:ext cx="342900" cy="106136"/>
              </a:xfrm>
              <a:prstGeom prst="straightConnector1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miter lim="400000"/>
                <a:tailEnd type="arrow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4704123" y="3656345"/>
                <a:ext cx="2117357" cy="198132"/>
              </a:xfrm>
              <a:prstGeom prst="rect">
                <a:avLst/>
              </a:prstGeom>
              <a:noFill/>
              <a:ln w="38100" cap="flat">
                <a:solidFill>
                  <a:srgbClr val="FF0000"/>
                </a:solidFill>
                <a:prstDash val="lgDashDotDot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4288" tIns="14288" rIns="14288" bIns="14288" numCol="1" spcCol="14288" rtlCol="0" anchor="ctr">
                <a:spAutoFit/>
              </a:bodyPr>
              <a:lstStyle/>
              <a:p>
                <a:pPr algn="ctr" defTabSz="421928" hangingPunct="0"/>
                <a:endParaRPr lang="zh-CN" altLang="en-US" sz="1100" spc="21" dirty="0">
                  <a:solidFill>
                    <a:srgbClr val="FFFFFF"/>
                  </a:solidFill>
                  <a:effectLst>
                    <a:outerShdw blurRad="25400" dist="25400" dir="13500000" rotWithShape="0">
                      <a:srgbClr val="555555">
                        <a:alpha val="25000"/>
                      </a:srgbClr>
                    </a:outerShdw>
                  </a:effectLst>
                  <a:latin typeface="American Typewriter"/>
                  <a:ea typeface="American Typewriter"/>
                  <a:cs typeface="American Typewriter"/>
                  <a:sym typeface="American Typewriter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83053" y="3620935"/>
                <a:ext cx="762267" cy="2442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4288" tIns="14288" rIns="14288" bIns="14288" numCol="1" spcCol="14288" rtlCol="0" anchor="ctr">
                <a:spAutoFit/>
              </a:bodyPr>
              <a:lstStyle/>
              <a:p>
                <a:pPr algn="ctr" defTabSz="421928" hangingPunct="0">
                  <a:buClr>
                    <a:srgbClr val="A29A85"/>
                  </a:buClr>
                </a:pPr>
                <a:r>
                  <a:rPr lang="zh-CN" altLang="en-US" b="1" spc="14" dirty="0" smtClean="0">
                    <a:solidFill>
                      <a:srgbClr val="000000"/>
                    </a:solidFill>
                    <a:latin typeface="华文楷体" pitchFamily="2" charset="-122"/>
                    <a:ea typeface="华文楷体" pitchFamily="2" charset="-122"/>
                    <a:sym typeface="Helvetica Neue"/>
                  </a:rPr>
                  <a:t>集中区域</a:t>
                </a:r>
                <a:endParaRPr lang="zh-CN" altLang="en-US" b="1" spc="14" dirty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  <a:sym typeface="Helvetica Neue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614" y="1111737"/>
            <a:ext cx="1742976" cy="1631464"/>
            <a:chOff x="3732792" y="1568936"/>
            <a:chExt cx="1591789" cy="1385729"/>
          </a:xfrm>
        </p:grpSpPr>
        <p:sp>
          <p:nvSpPr>
            <p:cNvPr id="21" name="六边形 20"/>
            <p:cNvSpPr/>
            <p:nvPr/>
          </p:nvSpPr>
          <p:spPr>
            <a:xfrm rot="19700829">
              <a:off x="3732792" y="1568936"/>
              <a:ext cx="1591789" cy="1385729"/>
            </a:xfrm>
            <a:prstGeom prst="hexagon">
              <a:avLst>
                <a:gd name="adj" fmla="val 30369"/>
                <a:gd name="vf" fmla="val 115470"/>
              </a:avLst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84530" y="1676461"/>
              <a:ext cx="974940" cy="50013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95.62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073469" y="2261800"/>
              <a:ext cx="8819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上箭头 23"/>
            <p:cNvSpPr/>
            <p:nvPr/>
          </p:nvSpPr>
          <p:spPr>
            <a:xfrm>
              <a:off x="4400551" y="2379427"/>
              <a:ext cx="320777" cy="359321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5"/>
          <p:cNvSpPr txBox="1"/>
          <p:nvPr/>
        </p:nvSpPr>
        <p:spPr>
          <a:xfrm>
            <a:off x="691117" y="3161447"/>
            <a:ext cx="1775636" cy="500137"/>
          </a:xfrm>
          <a:prstGeom prst="rect">
            <a:avLst/>
          </a:prstGeom>
          <a:solidFill>
            <a:srgbClr val="00B050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73862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18114" name="Picture 2" descr="http://ww3.sinaimg.cn/mw690/005vDkhjgw1f5i113hpm3j30c80jgdh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9650" y="754912"/>
            <a:ext cx="2446652" cy="3892401"/>
          </a:xfrm>
          <a:prstGeom prst="rect">
            <a:avLst/>
          </a:prstGeom>
          <a:noFill/>
        </p:spPr>
      </p:pic>
      <p:pic>
        <p:nvPicPr>
          <p:cNvPr id="218116" name="Picture 4" descr="http://ww3.sinaimg.cn/mw690/005vDkhjgw1f5ejsbsa7dj30c80jgdh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6012" y="765544"/>
            <a:ext cx="2406553" cy="3912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Shape 1271"/>
          <p:cNvSpPr txBox="1">
            <a:spLocks/>
          </p:cNvSpPr>
          <p:nvPr/>
        </p:nvSpPr>
        <p:spPr>
          <a:xfrm>
            <a:off x="616689" y="1371600"/>
            <a:ext cx="2683935" cy="903767"/>
          </a:xfrm>
          <a:prstGeom prst="rect">
            <a:avLst/>
          </a:prstGeom>
        </p:spPr>
        <p:txBody>
          <a:bodyPr/>
          <a:lstStyle/>
          <a:p>
            <a:pPr marL="0" marR="0" lvl="0" indent="-32004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00" spc="0">
                <a:solidFill>
                  <a:srgbClr val="010101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YuppySC-Regular"/>
                <a:sym typeface="YuppySC-Regular"/>
              </a:rPr>
              <a:t>                                        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YuppySC-Regular"/>
              <a:sym typeface="YuppySC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671" y="1318437"/>
            <a:ext cx="4199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200" b="1" dirty="0" smtClean="0">
                <a:latin typeface="+mj-ea"/>
                <a:ea typeface="+mj-ea"/>
              </a:rPr>
              <a:t>   舆情趋势分析：回归模型 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2200" b="1" dirty="0" smtClean="0">
                <a:latin typeface="+mj-ea"/>
                <a:ea typeface="+mj-ea"/>
              </a:rPr>
              <a:t>      Regression</a:t>
            </a:r>
          </a:p>
          <a:p>
            <a:r>
              <a:rPr lang="zh-CN" altLang="en-US" sz="2200" b="1" dirty="0" smtClean="0">
                <a:latin typeface="+mj-ea"/>
                <a:ea typeface="+mj-ea"/>
              </a:rPr>
              <a:t>      </a:t>
            </a:r>
            <a:r>
              <a:rPr lang="zh-CN" altLang="en-US" sz="1800" b="1" dirty="0" smtClean="0">
                <a:latin typeface="+mj-ea"/>
                <a:ea typeface="+mj-ea"/>
              </a:rPr>
              <a:t>数据的向前发展，主要用于预测</a:t>
            </a:r>
            <a:endParaRPr lang="en-US" altLang="zh-CN" sz="2200" b="1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478" y="2860159"/>
            <a:ext cx="37532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200" b="1" dirty="0" smtClean="0">
                <a:latin typeface="+mj-ea"/>
                <a:ea typeface="+mj-ea"/>
              </a:rPr>
              <a:t>   水军识别：分类模型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2200" b="1" dirty="0" smtClean="0">
                <a:latin typeface="+mj-ea"/>
                <a:ea typeface="+mj-ea"/>
              </a:rPr>
              <a:t>      Classification</a:t>
            </a:r>
            <a:endParaRPr lang="en-US" altLang="zh-CN" sz="2200" b="1" dirty="0" smtClean="0"/>
          </a:p>
          <a:p>
            <a:r>
              <a:rPr lang="en-US" altLang="zh-CN" sz="2200" b="1" dirty="0" smtClean="0">
                <a:latin typeface="+mj-ea"/>
                <a:ea typeface="+mj-ea"/>
              </a:rPr>
              <a:t>      </a:t>
            </a:r>
            <a:r>
              <a:rPr lang="zh-CN" altLang="en-US" sz="1800" b="1" dirty="0" smtClean="0">
                <a:latin typeface="+mj-ea"/>
                <a:ea typeface="+mj-ea"/>
              </a:rPr>
              <a:t>打标签</a:t>
            </a:r>
            <a:endParaRPr lang="en-US" altLang="zh-CN" sz="2200" b="1" dirty="0" smtClean="0">
              <a:latin typeface="+mj-ea"/>
              <a:ea typeface="+mj-ea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600075" y="407881"/>
            <a:ext cx="353599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趋势分析和水军识别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1" descr="C:\Users\Lenovo\AppData\Roaming\Tencent\Users\642175910\QQ\WinTemp\RichOle\`@ZILS2LK`97IM(1S4M4L)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6668" y="819569"/>
            <a:ext cx="3019647" cy="2066860"/>
          </a:xfrm>
          <a:prstGeom prst="rect">
            <a:avLst/>
          </a:prstGeom>
          <a:noFill/>
        </p:spPr>
      </p:pic>
      <p:pic>
        <p:nvPicPr>
          <p:cNvPr id="216066" name="Picture 2" descr="C:\Users\Lenovo\AppData\Roaming\Tencent\Users\642175910\QQ\WinTemp\RichOle\L_N%@@6{}SD4)6C})}]U0[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2633" y="3287676"/>
            <a:ext cx="3771900" cy="104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2" name="Picture 8" descr="http://p9.qhimg.com/t01281857f8d4d0ef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134" y="956931"/>
            <a:ext cx="1375374" cy="502536"/>
          </a:xfrm>
          <a:prstGeom prst="rect">
            <a:avLst/>
          </a:prstGeom>
          <a:noFill/>
        </p:spPr>
      </p:pic>
      <p:pic>
        <p:nvPicPr>
          <p:cNvPr id="57358" name="Picture 14" descr="http://b.hiphotos.baidu.com/baike/pic/item/7a899e510fb30f24f37cf69bcf95d143ac4b03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185" y="871870"/>
            <a:ext cx="1021043" cy="743319"/>
          </a:xfrm>
          <a:prstGeom prst="rect">
            <a:avLst/>
          </a:prstGeom>
          <a:noFill/>
        </p:spPr>
      </p:pic>
      <p:pic>
        <p:nvPicPr>
          <p:cNvPr id="57346" name="Picture 2" descr="http://a.hiphotos.baidu.com/baike/pic/item/4afbfbedab64034f9015f1bca8c379310b551da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030" y="1032191"/>
            <a:ext cx="652499" cy="477629"/>
          </a:xfrm>
          <a:prstGeom prst="rect">
            <a:avLst/>
          </a:prstGeom>
          <a:noFill/>
        </p:spPr>
      </p:pic>
      <p:pic>
        <p:nvPicPr>
          <p:cNvPr id="54274" name="Picture 2" descr="http://photocdn.sohu.com/20150810/mp26592251_1439177000098_2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63185" y="946297"/>
            <a:ext cx="1014023" cy="595423"/>
          </a:xfrm>
          <a:prstGeom prst="rect">
            <a:avLst/>
          </a:prstGeom>
          <a:noFill/>
        </p:spPr>
      </p:pic>
      <p:pic>
        <p:nvPicPr>
          <p:cNvPr id="57354" name="Picture 10" descr="http://p4.image.hiapk.com/uploads/allimg/150420/901-1504201FK90-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92848" y="967562"/>
            <a:ext cx="571425" cy="571425"/>
          </a:xfrm>
          <a:prstGeom prst="rect">
            <a:avLst/>
          </a:prstGeom>
          <a:noFill/>
        </p:spPr>
      </p:pic>
      <p:pic>
        <p:nvPicPr>
          <p:cNvPr id="57362" name="Picture 18" descr="http://www.mingyi-brand.com/uploadfile/201408/2014080808402173217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264" y="898973"/>
            <a:ext cx="761411" cy="632115"/>
          </a:xfrm>
          <a:prstGeom prst="rect">
            <a:avLst/>
          </a:prstGeom>
          <a:noFill/>
        </p:spPr>
      </p:pic>
      <p:pic>
        <p:nvPicPr>
          <p:cNvPr id="57364" name="Picture 20" descr="http://g.hiphotos.baidu.com/baike/pic/item/fcfaaf51f3deb48f02fa945df41f3a292cf578a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6664" y="864289"/>
            <a:ext cx="1077801" cy="814056"/>
          </a:xfrm>
          <a:prstGeom prst="rect">
            <a:avLst/>
          </a:prstGeom>
          <a:noFill/>
        </p:spPr>
      </p:pic>
      <p:sp>
        <p:nvSpPr>
          <p:cNvPr id="82" name="文本框 15"/>
          <p:cNvSpPr txBox="1"/>
          <p:nvPr/>
        </p:nvSpPr>
        <p:spPr>
          <a:xfrm>
            <a:off x="3593888" y="4155852"/>
            <a:ext cx="15006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社交关系</a:t>
            </a:r>
            <a:endParaRPr lang="en-US" altLang="zh-CN" sz="2200" b="1" dirty="0" smtClean="0"/>
          </a:p>
        </p:txBody>
      </p:sp>
      <p:pic>
        <p:nvPicPr>
          <p:cNvPr id="57366" name="Picture 22" descr="http://img.taopic.com/uploads/allimg/120410/12880-1204102143003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60017" y="3136605"/>
            <a:ext cx="829341" cy="829341"/>
          </a:xfrm>
          <a:prstGeom prst="rect">
            <a:avLst/>
          </a:prstGeom>
          <a:noFill/>
        </p:spPr>
      </p:pic>
      <p:sp>
        <p:nvSpPr>
          <p:cNvPr id="83" name="文本框 15"/>
          <p:cNvSpPr txBox="1"/>
          <p:nvPr/>
        </p:nvSpPr>
        <p:spPr>
          <a:xfrm>
            <a:off x="6755303" y="4138131"/>
            <a:ext cx="15006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资金动向</a:t>
            </a:r>
            <a:endParaRPr lang="en-US" altLang="zh-CN" sz="2200" b="1" dirty="0" smtClean="0"/>
          </a:p>
        </p:txBody>
      </p:sp>
      <p:pic>
        <p:nvPicPr>
          <p:cNvPr id="57368" name="Picture 24" descr="http://img01.taopic.com/150126/318763-1501260R2138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1721" y="3051545"/>
            <a:ext cx="1605781" cy="1018066"/>
          </a:xfrm>
          <a:prstGeom prst="rect">
            <a:avLst/>
          </a:prstGeom>
          <a:noFill/>
        </p:spPr>
      </p:pic>
      <p:sp>
        <p:nvSpPr>
          <p:cNvPr id="84" name="文本框 15"/>
          <p:cNvSpPr txBox="1"/>
          <p:nvPr/>
        </p:nvSpPr>
        <p:spPr>
          <a:xfrm>
            <a:off x="655760" y="4173572"/>
            <a:ext cx="15006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消费倾向</a:t>
            </a:r>
            <a:endParaRPr lang="en-US" altLang="zh-CN" sz="2200" b="1" dirty="0" smtClean="0"/>
          </a:p>
        </p:txBody>
      </p:sp>
      <p:pic>
        <p:nvPicPr>
          <p:cNvPr id="57370" name="Picture 26" descr="http://zcsy129.com/news/UploadFiles_6312/201603/201603010916546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09677" y="3039603"/>
            <a:ext cx="1152230" cy="907882"/>
          </a:xfrm>
          <a:prstGeom prst="rect">
            <a:avLst/>
          </a:prstGeom>
          <a:noFill/>
        </p:spPr>
      </p:pic>
      <p:sp>
        <p:nvSpPr>
          <p:cNvPr id="85" name="文本框 15"/>
          <p:cNvSpPr txBox="1"/>
          <p:nvPr/>
        </p:nvSpPr>
        <p:spPr>
          <a:xfrm>
            <a:off x="2144314" y="4141675"/>
            <a:ext cx="15006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央行调息</a:t>
            </a:r>
            <a:endParaRPr lang="en-US" altLang="zh-CN" sz="2200" b="1" dirty="0" smtClean="0"/>
          </a:p>
        </p:txBody>
      </p:sp>
      <p:pic>
        <p:nvPicPr>
          <p:cNvPr id="57372" name="Picture 28" descr="http://www.1688wan.com/allimgs/image/2015/12/31/20151231122456_956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3175" y="3093527"/>
            <a:ext cx="1045904" cy="957002"/>
          </a:xfrm>
          <a:prstGeom prst="rect">
            <a:avLst/>
          </a:prstGeom>
          <a:noFill/>
        </p:spPr>
      </p:pic>
      <p:sp>
        <p:nvSpPr>
          <p:cNvPr id="86" name="文本框 15"/>
          <p:cNvSpPr txBox="1"/>
          <p:nvPr/>
        </p:nvSpPr>
        <p:spPr>
          <a:xfrm>
            <a:off x="5199406" y="4155853"/>
            <a:ext cx="15006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热点舆情</a:t>
            </a:r>
            <a:endParaRPr lang="en-US" altLang="zh-CN" sz="2200" b="1" dirty="0" smtClean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242391" y="1626783"/>
            <a:ext cx="10632" cy="4146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50735" y="1796904"/>
            <a:ext cx="93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流量</a:t>
            </a:r>
            <a:endParaRPr lang="zh-CN" altLang="en-US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64913" y="2395871"/>
            <a:ext cx="93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数据</a:t>
            </a:r>
            <a:endParaRPr lang="zh-CN" altLang="en-US" sz="2200" b="1" dirty="0"/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60737" y="3088341"/>
            <a:ext cx="1416509" cy="88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直接箭头连接符 31"/>
          <p:cNvCxnSpPr/>
          <p:nvPr/>
        </p:nvCxnSpPr>
        <p:spPr>
          <a:xfrm>
            <a:off x="4256567" y="2406503"/>
            <a:ext cx="10632" cy="4146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1556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Shape 1271"/>
          <p:cNvSpPr txBox="1">
            <a:spLocks/>
          </p:cNvSpPr>
          <p:nvPr/>
        </p:nvSpPr>
        <p:spPr>
          <a:xfrm>
            <a:off x="616689" y="1371600"/>
            <a:ext cx="2683935" cy="903767"/>
          </a:xfrm>
          <a:prstGeom prst="rect">
            <a:avLst/>
          </a:prstGeom>
        </p:spPr>
        <p:txBody>
          <a:bodyPr/>
          <a:lstStyle/>
          <a:p>
            <a:pPr marL="0" marR="0" lvl="0" indent="-32004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00" spc="0">
                <a:solidFill>
                  <a:srgbClr val="010101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YuppySC-Regular"/>
                <a:sym typeface="YuppySC-Regular"/>
              </a:rPr>
              <a:t>                                        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YuppySC-Regular"/>
              <a:sym typeface="YuppySC-Regular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600074" y="407881"/>
            <a:ext cx="5311627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趋势分析和水军识别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070" name="AutoShape 6" descr="https://encrypted-tbn0.gstatic.com/images?q=tbn:ANd9GcRSTTM5YJHkdZZkAQVUynu7ZyHUAANM653CC7hmKz9Cm_a9dd0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072" name="AutoShape 8" descr="http://businessforecastblog.com/wp-content/uploads/2014/05/ridgeregressionOF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074" name="AutoShape 10" descr="https://encrypted-tbn2.gstatic.com/images?q=tbn:ANd9GcQSpVxgJs4ZlEJEcKFshLFQgzWVBX-hlg50lMeLnENe0pkQSx5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6076" name="Picture 12" descr="https://faculty.elgin.edu/dkernler/statistics/ch01/images/strata-samp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208" y="1252738"/>
            <a:ext cx="1694491" cy="1382032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3923223" y="1594882"/>
            <a:ext cx="1765196" cy="43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样本抽取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pic>
        <p:nvPicPr>
          <p:cNvPr id="216078" name="Picture 14" descr="http://businessforecastblog.com/wp-content/uploads/2014/03/aridgeregmatformul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7508" y="3445833"/>
            <a:ext cx="3193681" cy="1206124"/>
          </a:xfrm>
          <a:prstGeom prst="rect">
            <a:avLst/>
          </a:prstGeom>
          <a:noFill/>
        </p:spPr>
      </p:pic>
      <p:sp>
        <p:nvSpPr>
          <p:cNvPr id="41" name="左弧形箭头 40"/>
          <p:cNvSpPr/>
          <p:nvPr/>
        </p:nvSpPr>
        <p:spPr>
          <a:xfrm rot="19916535">
            <a:off x="747823" y="2714847"/>
            <a:ext cx="350875" cy="10632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 rot="18411080">
            <a:off x="2339162" y="2902689"/>
            <a:ext cx="616689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3393172">
            <a:off x="3671777" y="2799909"/>
            <a:ext cx="616689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660952" y="3289004"/>
            <a:ext cx="1765196" cy="43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算法择优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6609" y="3405962"/>
            <a:ext cx="1765196" cy="43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确定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" name="矩形 47"/>
          <p:cNvSpPr/>
          <p:nvPr/>
        </p:nvSpPr>
        <p:spPr>
          <a:xfrm>
            <a:off x="0" y="2091069"/>
            <a:ext cx="1765196" cy="43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确定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Y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482485" y="1113483"/>
            <a:ext cx="3002295" cy="2251721"/>
            <a:chOff x="6141705" y="1262339"/>
            <a:chExt cx="3002295" cy="2251721"/>
          </a:xfrm>
        </p:grpSpPr>
        <p:pic>
          <p:nvPicPr>
            <p:cNvPr id="216080" name="Picture 16" descr="http://scikit-learn.org/stable/_images/plot_kernel_ridge_regression_001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41705" y="1262339"/>
              <a:ext cx="3002295" cy="2251721"/>
            </a:xfrm>
            <a:prstGeom prst="rect">
              <a:avLst/>
            </a:prstGeom>
            <a:noFill/>
          </p:spPr>
        </p:pic>
        <p:sp>
          <p:nvSpPr>
            <p:cNvPr id="46" name="矩形 45"/>
            <p:cNvSpPr/>
            <p:nvPr/>
          </p:nvSpPr>
          <p:spPr>
            <a:xfrm>
              <a:off x="6684146" y="2633329"/>
              <a:ext cx="1765196" cy="435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模型确定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左弧形箭头 43"/>
          <p:cNvSpPr/>
          <p:nvPr/>
        </p:nvSpPr>
        <p:spPr>
          <a:xfrm rot="15039398">
            <a:off x="5696007" y="3039529"/>
            <a:ext cx="379390" cy="11326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Shape 1296"/>
          <p:cNvSpPr/>
          <p:nvPr/>
        </p:nvSpPr>
        <p:spPr>
          <a:xfrm>
            <a:off x="640551" y="1360965"/>
            <a:ext cx="4122835" cy="1148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Shape 1296"/>
          <p:cNvSpPr/>
          <p:nvPr/>
        </p:nvSpPr>
        <p:spPr>
          <a:xfrm>
            <a:off x="4262711" y="1119963"/>
            <a:ext cx="4360294" cy="35902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defTabSz="457200">
              <a:buFont typeface="Wingdings" pitchFamily="2" charset="2"/>
              <a:buChar char="p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有效的样本量取决于总体的分布、   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方差以及统计功效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20040" defTabSz="457200">
              <a:buFont typeface="Wingdings" pitchFamily="2" charset="2"/>
              <a:buChar char="p"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如何在有限的样本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上提高精度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缩小抽样的误差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2860" indent="-34290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   提高样本的信息量</a:t>
            </a:r>
          </a:p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Shape 1296"/>
          <p:cNvSpPr/>
          <p:nvPr/>
        </p:nvSpPr>
        <p:spPr>
          <a:xfrm>
            <a:off x="3989808" y="2367514"/>
            <a:ext cx="2510229" cy="15452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zh-CN" altLang="en-US" sz="16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Shape 1296"/>
          <p:cNvSpPr/>
          <p:nvPr/>
        </p:nvSpPr>
        <p:spPr>
          <a:xfrm>
            <a:off x="4266256" y="3441404"/>
            <a:ext cx="3272229" cy="9994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defTabSz="457200"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627" y="1616149"/>
            <a:ext cx="3519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200" b="1" dirty="0" smtClean="0">
                <a:latin typeface="+mj-ea"/>
                <a:ea typeface="+mj-ea"/>
              </a:rPr>
              <a:t>  要全体不要抽样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2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200" b="1" dirty="0" smtClean="0">
                <a:latin typeface="+mj-ea"/>
                <a:ea typeface="+mj-ea"/>
              </a:rPr>
              <a:t>  </a:t>
            </a:r>
            <a:r>
              <a:rPr lang="zh-CN" altLang="en-US" sz="2200" b="1" dirty="0" smtClean="0">
                <a:latin typeface="+mj-ea"/>
                <a:ea typeface="+mj-ea"/>
              </a:rPr>
              <a:t>要效率不要绝对精确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2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200" b="1" dirty="0" smtClean="0">
                <a:latin typeface="+mj-ea"/>
                <a:ea typeface="+mj-ea"/>
              </a:rPr>
              <a:t>  </a:t>
            </a:r>
            <a:r>
              <a:rPr lang="zh-CN" altLang="en-US" sz="2200" b="1" dirty="0" smtClean="0">
                <a:latin typeface="+mj-ea"/>
                <a:ea typeface="+mj-ea"/>
              </a:rPr>
              <a:t>要相关不要因果。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样本选取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5101" y="1258187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三大改变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3001" y="1828803"/>
            <a:ext cx="3247250" cy="1652374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defTabSz="514261">
              <a:lnSpc>
                <a:spcPct val="13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根据需求调整判断标准</a:t>
            </a:r>
          </a:p>
          <a:p>
            <a:pPr defTabSz="514261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MSE: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常用于回归模型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准确度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常用于分类模型</a:t>
            </a:r>
          </a:p>
          <a:p>
            <a:pPr defTabSz="51426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增加限制条件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Lasso</a:t>
            </a:r>
          </a:p>
        </p:txBody>
      </p:sp>
      <p:sp>
        <p:nvSpPr>
          <p:cNvPr id="22" name="文本框 13"/>
          <p:cNvSpPr txBox="1"/>
          <p:nvPr/>
        </p:nvSpPr>
        <p:spPr>
          <a:xfrm>
            <a:off x="520995" y="1085771"/>
            <a:ext cx="3296093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2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模型的好坏需要鉴定标准</a:t>
            </a:r>
            <a:endParaRPr lang="en-US" altLang="zh-CN" sz="22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误差函数 </a:t>
            </a:r>
            <a:r>
              <a:rPr lang="en-US" altLang="zh-CN" sz="22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zh-CN" altLang="en-US" sz="22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C:\Users\Lenovo\AppData\Roaming\Tencent\Users\642175910\QQ\WinTemp\RichOle\[OTG4X@5{BQGWQ__3RD[M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053" y="691117"/>
            <a:ext cx="3904445" cy="3904445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614362" y="4096991"/>
            <a:ext cx="3202726" cy="882933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marL="0" lvl="1"/>
            <a:r>
              <a:rPr lang="zh-CN" altLang="en-US" sz="2000" b="1" dirty="0" smtClean="0">
                <a:latin typeface="+mj-ea"/>
                <a:ea typeface="+mj-ea"/>
              </a:rPr>
              <a:t>并非数据值的接近程度</a:t>
            </a:r>
          </a:p>
          <a:p>
            <a:pPr marL="0" lvl="1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而是走势的接近程度（波动）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0" lvl="1">
              <a:buNone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3203" y="3597349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趋势预测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Shape 1296"/>
          <p:cNvSpPr/>
          <p:nvPr/>
        </p:nvSpPr>
        <p:spPr>
          <a:xfrm>
            <a:off x="640551" y="1360965"/>
            <a:ext cx="4122835" cy="19670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Shape 1296"/>
          <p:cNvSpPr/>
          <p:nvPr/>
        </p:nvSpPr>
        <p:spPr>
          <a:xfrm>
            <a:off x="835482" y="2619151"/>
            <a:ext cx="4122835" cy="19670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3"/>
          <p:cNvSpPr txBox="1"/>
          <p:nvPr/>
        </p:nvSpPr>
        <p:spPr>
          <a:xfrm>
            <a:off x="931345" y="1053875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956154" y="2056879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0078" y="2445487"/>
            <a:ext cx="7191931" cy="2252539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defTabSz="51426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能够处理大量特征的分类，并且还不用做特征选择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容易并行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实现简单且准确率高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解决了决策树存在的过度拟合的问题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训练速度快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5423" y="1438270"/>
            <a:ext cx="8048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随机森林指的是利用多棵树对样本进行训练并预测的一种分类器。</a:t>
            </a:r>
            <a:endParaRPr lang="zh-CN" altLang="en-US" sz="2200" b="1" dirty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Shape 1296"/>
          <p:cNvSpPr/>
          <p:nvPr/>
        </p:nvSpPr>
        <p:spPr>
          <a:xfrm>
            <a:off x="640551" y="1360965"/>
            <a:ext cx="4122835" cy="19670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Shape 1296"/>
          <p:cNvSpPr/>
          <p:nvPr/>
        </p:nvSpPr>
        <p:spPr>
          <a:xfrm>
            <a:off x="792951" y="1513365"/>
            <a:ext cx="4122835" cy="19670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indent="-320040" algn="l" defTabSz="457200">
              <a:buClrTx/>
              <a:defRPr sz="3700" spc="0">
                <a:solidFill>
                  <a:srgbClr val="010101"/>
                </a:solidFill>
                <a:effectLst/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1880" y="2902687"/>
            <a:ext cx="405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j-ea"/>
                <a:ea typeface="+mj-ea"/>
              </a:rPr>
              <a:t>基尼不纯度</a:t>
            </a:r>
            <a:r>
              <a:rPr lang="en-US" altLang="zh-CN" sz="1800" b="1" dirty="0" smtClean="0">
                <a:latin typeface="+mj-ea"/>
                <a:ea typeface="+mj-ea"/>
              </a:rPr>
              <a:t>(Gini Index)</a:t>
            </a:r>
            <a:r>
              <a:rPr lang="zh-CN" altLang="en-US" sz="1800" b="1" dirty="0" smtClean="0">
                <a:latin typeface="+mj-ea"/>
                <a:ea typeface="+mj-ea"/>
              </a:rPr>
              <a:t>：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r>
              <a:rPr lang="zh-CN" altLang="en-US" sz="1800" b="1" dirty="0" smtClean="0">
                <a:latin typeface="+mj-ea"/>
                <a:ea typeface="+mj-ea"/>
              </a:rPr>
              <a:t>表示一个随机选中的样本在子集中被分错的可能性。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966641" y="1084520"/>
          <a:ext cx="1787191" cy="300185"/>
        </p:xfrm>
        <a:graphic>
          <a:graphicData uri="http://schemas.openxmlformats.org/presentationml/2006/ole">
            <p:oleObj spid="_x0000_s230402" name="Equation" r:id="rId4" imgW="1612800" imgH="228600" progId="Equation.DSMT4">
              <p:embed/>
            </p:oleObj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184299" y="1477927"/>
            <a:ext cx="3781645" cy="3133058"/>
            <a:chOff x="237462" y="1552353"/>
            <a:chExt cx="3909235" cy="3207488"/>
          </a:xfrm>
        </p:grpSpPr>
        <p:grpSp>
          <p:nvGrpSpPr>
            <p:cNvPr id="74" name="组合 73"/>
            <p:cNvGrpSpPr/>
            <p:nvPr/>
          </p:nvGrpSpPr>
          <p:grpSpPr>
            <a:xfrm>
              <a:off x="1509824" y="1552353"/>
              <a:ext cx="1041990" cy="499731"/>
              <a:chOff x="1509824" y="1552353"/>
              <a:chExt cx="1041990" cy="49973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09824" y="1552353"/>
                <a:ext cx="946298" cy="499731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84251" y="1648046"/>
                <a:ext cx="967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X1&lt;6.94</a:t>
                </a:r>
                <a:endParaRPr lang="zh-CN" altLang="en-US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257647" y="2449032"/>
              <a:ext cx="1020725" cy="499731"/>
              <a:chOff x="2257647" y="2449032"/>
              <a:chExt cx="1020725" cy="499731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257647" y="2449032"/>
                <a:ext cx="946298" cy="499731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10809" y="2544725"/>
                <a:ext cx="967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X3&lt;10.8</a:t>
                </a:r>
                <a:endParaRPr lang="zh-CN" altLang="en-US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769089" y="2438399"/>
              <a:ext cx="1024270" cy="499731"/>
              <a:chOff x="769089" y="2438399"/>
              <a:chExt cx="1024270" cy="49973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69089" y="2438399"/>
                <a:ext cx="946298" cy="499731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5796" y="2537638"/>
                <a:ext cx="967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X2=“men”</a:t>
                </a:r>
                <a:endParaRPr lang="zh-CN" altLang="en-US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407042" y="3437860"/>
              <a:ext cx="1049081" cy="499731"/>
              <a:chOff x="1407042" y="3437860"/>
              <a:chExt cx="1049081" cy="49973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407042" y="3437860"/>
                <a:ext cx="946298" cy="499731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88560" y="3519378"/>
                <a:ext cx="967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X5&lt;5.2</a:t>
                </a:r>
                <a:endParaRPr lang="zh-CN" altLang="en-US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37462" y="3395331"/>
              <a:ext cx="1052624" cy="499731"/>
              <a:chOff x="237462" y="3395331"/>
              <a:chExt cx="1052624" cy="499731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37462" y="3395331"/>
                <a:ext cx="946298" cy="499731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2523" y="3459127"/>
                <a:ext cx="967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X4&lt;6.2</a:t>
                </a:r>
                <a:endParaRPr lang="zh-CN" altLang="en-US" dirty="0"/>
              </a:p>
            </p:txBody>
          </p:sp>
        </p:grpSp>
        <p:cxnSp>
          <p:nvCxnSpPr>
            <p:cNvPr id="36" name="直接箭头连接符 35"/>
            <p:cNvCxnSpPr>
              <a:stCxn id="21" idx="3"/>
              <a:endCxn id="25" idx="0"/>
            </p:cNvCxnSpPr>
            <p:nvPr/>
          </p:nvCxnSpPr>
          <p:spPr>
            <a:xfrm flipH="1">
              <a:off x="1242238" y="1978900"/>
              <a:ext cx="406168" cy="45949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1" idx="5"/>
              <a:endCxn id="26" idx="0"/>
            </p:cNvCxnSpPr>
            <p:nvPr/>
          </p:nvCxnSpPr>
          <p:spPr>
            <a:xfrm>
              <a:off x="2317540" y="1978900"/>
              <a:ext cx="413256" cy="470132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29" idx="0"/>
            </p:cNvCxnSpPr>
            <p:nvPr/>
          </p:nvCxnSpPr>
          <p:spPr>
            <a:xfrm flipH="1">
              <a:off x="710611" y="2945219"/>
              <a:ext cx="416440" cy="450112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5" idx="5"/>
              <a:endCxn id="28" idx="0"/>
            </p:cNvCxnSpPr>
            <p:nvPr/>
          </p:nvCxnSpPr>
          <p:spPr>
            <a:xfrm>
              <a:off x="1576805" y="2864946"/>
              <a:ext cx="303386" cy="572914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870791" y="2966484"/>
              <a:ext cx="393405" cy="64858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2828260" y="3615070"/>
              <a:ext cx="1318437" cy="404037"/>
              <a:chOff x="2828260" y="3615070"/>
              <a:chExt cx="1318437" cy="404037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828260" y="3615070"/>
                <a:ext cx="1180214" cy="404037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831806" y="3682411"/>
                <a:ext cx="1314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Y=45.90 ±1.6</a:t>
                </a:r>
                <a:endParaRPr lang="zh-CN" altLang="en-US" dirty="0"/>
              </a:p>
            </p:txBody>
          </p:sp>
        </p:grpSp>
        <p:cxnSp>
          <p:nvCxnSpPr>
            <p:cNvPr id="61" name="直接箭头连接符 60"/>
            <p:cNvCxnSpPr>
              <a:endCxn id="60" idx="0"/>
            </p:cNvCxnSpPr>
            <p:nvPr/>
          </p:nvCxnSpPr>
          <p:spPr>
            <a:xfrm flipH="1">
              <a:off x="1181986" y="3948223"/>
              <a:ext cx="682256" cy="407581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59" idx="0"/>
            </p:cNvCxnSpPr>
            <p:nvPr/>
          </p:nvCxnSpPr>
          <p:spPr>
            <a:xfrm>
              <a:off x="2016642" y="3941134"/>
              <a:ext cx="639725" cy="400493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591879" y="4355804"/>
              <a:ext cx="1314892" cy="404037"/>
              <a:chOff x="591879" y="4355804"/>
              <a:chExt cx="1314892" cy="40403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591879" y="4355804"/>
                <a:ext cx="1180214" cy="404037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1880" y="4408969"/>
                <a:ext cx="1314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Y=45.65 ±8.7</a:t>
                </a:r>
                <a:endParaRPr lang="zh-CN" altLang="en-US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062717" y="4341627"/>
              <a:ext cx="1314891" cy="404037"/>
              <a:chOff x="2062717" y="4341627"/>
              <a:chExt cx="1314891" cy="40403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066260" y="4341627"/>
                <a:ext cx="1180214" cy="404037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062717" y="4391248"/>
                <a:ext cx="1314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Y=47.25 ±1.1</a:t>
                </a:r>
                <a:endParaRPr lang="zh-CN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988827" y="1945758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True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7582" y="2970027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22428" y="3026734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True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6931" y="3955312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True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23459" y="1906772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False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29562" y="2931042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False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7394" y="3951767"/>
              <a:ext cx="59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False</a:t>
              </a:r>
            </a:p>
          </p:txBody>
        </p:sp>
      </p:grp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4018" y="714437"/>
            <a:ext cx="2658139" cy="19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4462832" y="3870251"/>
          <a:ext cx="3947521" cy="537018"/>
        </p:xfrm>
        <a:graphic>
          <a:graphicData uri="http://schemas.openxmlformats.org/presentationml/2006/ole">
            <p:oleObj spid="_x0000_s230403" name="Equation" r:id="rId6" imgW="2082600" imgH="291960" progId="Equation.DSMT4">
              <p:embed/>
            </p:oleObj>
          </a:graphicData>
        </a:graphic>
      </p:graphicFrame>
      <p:sp>
        <p:nvSpPr>
          <p:cNvPr id="86" name="圆角矩形 85"/>
          <p:cNvSpPr/>
          <p:nvPr/>
        </p:nvSpPr>
        <p:spPr>
          <a:xfrm>
            <a:off x="1212110" y="1541720"/>
            <a:ext cx="1360969" cy="350875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>
            <a:stCxn id="86" idx="3"/>
          </p:cNvCxnSpPr>
          <p:nvPr/>
        </p:nvCxnSpPr>
        <p:spPr>
          <a:xfrm>
            <a:off x="2573079" y="1717158"/>
            <a:ext cx="2073349" cy="113236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57109" y="2151320"/>
            <a:ext cx="1431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j-ea"/>
                <a:ea typeface="+mj-ea"/>
              </a:rPr>
              <a:t>二分类标准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65531" y="1128303"/>
            <a:ext cx="27475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机器学习常用算法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</a:p>
        </p:txBody>
      </p:sp>
      <p:sp>
        <p:nvSpPr>
          <p:cNvPr id="11" name="文本框 13"/>
          <p:cNvSpPr txBox="1"/>
          <p:nvPr/>
        </p:nvSpPr>
        <p:spPr>
          <a:xfrm>
            <a:off x="4751977" y="1017476"/>
            <a:ext cx="2967259" cy="33162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Apriori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决策树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随机森林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贝叶斯分类器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神经网络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数据降维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支持向量机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广义相加模型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63526" y="2179673"/>
            <a:ext cx="53162" cy="967563"/>
          </a:xfrm>
          <a:prstGeom prst="leftBrace">
            <a:avLst>
              <a:gd name="adj1" fmla="val 8333"/>
              <a:gd name="adj2" fmla="val 4922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5543" y="2001794"/>
            <a:ext cx="149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监督学习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0485" y="2824046"/>
            <a:ext cx="1789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无监督学习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2530903" y="2020186"/>
            <a:ext cx="45719" cy="1403498"/>
          </a:xfrm>
          <a:prstGeom prst="leftBrace">
            <a:avLst>
              <a:gd name="adj1" fmla="val 8333"/>
              <a:gd name="adj2" fmla="val 4922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789273" y="1813951"/>
            <a:ext cx="149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分类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71552" y="2476714"/>
            <a:ext cx="149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回归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50286" y="3189096"/>
            <a:ext cx="149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关联规则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18694" y="1128303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1627" y="1576493"/>
            <a:ext cx="73258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+mj-ea"/>
                <a:ea typeface="+mj-ea"/>
              </a:rPr>
              <a:t>识别大规模文档集（</a:t>
            </a:r>
            <a:r>
              <a:rPr lang="en-US" altLang="zh-CN" sz="2200" b="1" dirty="0" smtClean="0">
                <a:latin typeface="+mj-ea"/>
                <a:ea typeface="+mj-ea"/>
              </a:rPr>
              <a:t>document collection</a:t>
            </a:r>
            <a:r>
              <a:rPr lang="zh-CN" altLang="en-US" sz="2200" b="1" dirty="0" smtClean="0">
                <a:latin typeface="+mj-ea"/>
                <a:ea typeface="+mj-ea"/>
              </a:rPr>
              <a:t>）或语料库（</a:t>
            </a:r>
            <a:r>
              <a:rPr lang="en-US" altLang="zh-CN" sz="2200" b="1" dirty="0" smtClean="0">
                <a:latin typeface="+mj-ea"/>
                <a:ea typeface="+mj-ea"/>
              </a:rPr>
              <a:t>corpus</a:t>
            </a:r>
            <a:r>
              <a:rPr lang="zh-CN" altLang="en-US" sz="2200" b="1" dirty="0" smtClean="0">
                <a:latin typeface="+mj-ea"/>
                <a:ea typeface="+mj-ea"/>
              </a:rPr>
              <a:t>）中潜藏的主题信息。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endParaRPr lang="en-US" altLang="zh-CN" sz="2200" b="1" dirty="0" smtClean="0">
              <a:latin typeface="+mj-ea"/>
              <a:ea typeface="+mj-ea"/>
            </a:endParaRPr>
          </a:p>
        </p:txBody>
      </p:sp>
      <p:sp>
        <p:nvSpPr>
          <p:cNvPr id="27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主题模型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58139" y="2512823"/>
            <a:ext cx="39340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200" b="1" dirty="0" smtClean="0">
                <a:latin typeface="+mj-ea"/>
              </a:rPr>
              <a:t>    关键词提取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文本聚类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标签传播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推荐系统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200" b="1" dirty="0" smtClean="0">
                <a:latin typeface="+mj-ea"/>
                <a:ea typeface="+mj-ea"/>
              </a:rPr>
              <a:t>    </a:t>
            </a:r>
            <a:r>
              <a:rPr lang="zh-CN" altLang="en-US" sz="2200" b="1" dirty="0" smtClean="0">
                <a:latin typeface="+mj-ea"/>
                <a:ea typeface="+mj-ea"/>
              </a:rPr>
              <a:t>图像分类</a:t>
            </a:r>
            <a:endParaRPr lang="en-US" altLang="zh-CN" sz="2200" b="1" dirty="0" smtClean="0">
              <a:latin typeface="+mj-ea"/>
              <a:ea typeface="+mj-ea"/>
            </a:endParaRPr>
          </a:p>
        </p:txBody>
      </p:sp>
      <p:sp>
        <p:nvSpPr>
          <p:cNvPr id="29" name="文本框 13"/>
          <p:cNvSpPr txBox="1"/>
          <p:nvPr/>
        </p:nvSpPr>
        <p:spPr>
          <a:xfrm>
            <a:off x="711606" y="3258359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应用范围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mcburton.net/blog/joy-of-tm/images/image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1758" y="1339700"/>
            <a:ext cx="4678325" cy="3084152"/>
          </a:xfrm>
          <a:prstGeom prst="rect">
            <a:avLst/>
          </a:prstGeom>
          <a:noFill/>
        </p:spPr>
      </p:pic>
      <p:sp>
        <p:nvSpPr>
          <p:cNvPr id="14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主题模型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6567" y="1511518"/>
            <a:ext cx="382772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200" dirty="0" smtClean="0"/>
              <a:t> </a:t>
            </a:r>
            <a:r>
              <a:rPr lang="zh-CN" altLang="en-US" sz="2200" b="1" dirty="0" smtClean="0"/>
              <a:t>非监督机器学习减少人工 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    </a:t>
            </a:r>
            <a:r>
              <a:rPr lang="zh-CN" altLang="en-US" sz="2200" b="1" dirty="0" smtClean="0"/>
              <a:t>部分带来的抽样误差</a:t>
            </a:r>
            <a:endParaRPr lang="en-US" altLang="zh-CN" sz="2200" b="1" dirty="0" smtClean="0"/>
          </a:p>
          <a:p>
            <a:pPr>
              <a:buFont typeface="Wingdings" pitchFamily="2" charset="2"/>
              <a:buChar char="n"/>
            </a:pP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文本信息转化为了易于建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    </a:t>
            </a:r>
            <a:r>
              <a:rPr lang="zh-CN" altLang="en-US" sz="2200" b="1" dirty="0" smtClean="0"/>
              <a:t>模的数字信息</a:t>
            </a:r>
            <a:endParaRPr lang="en-US" altLang="zh-CN" sz="2200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文本框 13"/>
          <p:cNvSpPr txBox="1"/>
          <p:nvPr/>
        </p:nvSpPr>
        <p:spPr>
          <a:xfrm>
            <a:off x="413895" y="1078685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459970" y="3091781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3526" y="3460810"/>
            <a:ext cx="34449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Dirichlet</a:t>
            </a:r>
            <a:r>
              <a:rPr lang="zh-CN" altLang="en-US" sz="2200" b="1" dirty="0" smtClean="0"/>
              <a:t>分布随机向量各分量间的弱相关性几乎是不相关的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603289" y="1360968"/>
          <a:ext cx="2315653" cy="1945758"/>
        </p:xfrm>
        <a:graphic>
          <a:graphicData uri="http://schemas.openxmlformats.org/presentationml/2006/ole">
            <p:oleObj spid="_x0000_s229378" name="Equation" r:id="rId4" imgW="1307880" imgH="939600" progId="Equation.DSMT4">
              <p:embed/>
            </p:oleObj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3609975" y="1424763"/>
          <a:ext cx="2063369" cy="1847076"/>
        </p:xfrm>
        <a:graphic>
          <a:graphicData uri="http://schemas.openxmlformats.org/presentationml/2006/ole">
            <p:oleObj spid="_x0000_s229379" name="Equation" r:id="rId5" imgW="1193760" imgH="914400" progId="Equation.DSMT4">
              <p:embed/>
            </p:oleObj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6045200" y="1349375"/>
          <a:ext cx="2271713" cy="2160588"/>
        </p:xfrm>
        <a:graphic>
          <a:graphicData uri="http://schemas.openxmlformats.org/presentationml/2006/ole">
            <p:oleObj spid="_x0000_s229380" name="Equation" r:id="rId6" imgW="1434960" imgH="11682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0753" y="2817628"/>
            <a:ext cx="40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文档</a:t>
            </a:r>
            <a:endParaRPr lang="zh-CN" alt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93312" y="2966484"/>
            <a:ext cx="40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文档</a:t>
            </a:r>
            <a:endParaRPr lang="zh-CN" alt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00129" y="723014"/>
            <a:ext cx="34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84873" y="3026735"/>
            <a:ext cx="40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/>
              <a:t>主题</a:t>
            </a:r>
            <a:endParaRPr lang="zh-CN" altLang="en-US" sz="1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28168" y="2215118"/>
            <a:ext cx="9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19647" y="2048540"/>
            <a:ext cx="43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=</a:t>
            </a:r>
            <a:endParaRPr lang="zh-CN" altLang="en-US" sz="36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19153" y="4006419"/>
            <a:ext cx="1527544" cy="20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9795" y="4245935"/>
            <a:ext cx="2147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Gibbs Sampling</a:t>
            </a:r>
            <a:endParaRPr lang="zh-CN" altLang="en-US" sz="2200" b="1" dirty="0"/>
          </a:p>
        </p:txBody>
      </p:sp>
      <p:sp>
        <p:nvSpPr>
          <p:cNvPr id="35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主题模型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571" y="3799368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输入：已知</a:t>
            </a:r>
            <a:endParaRPr lang="en-US" altLang="zh-CN" sz="2400" b="1" dirty="0" smtClean="0"/>
          </a:p>
        </p:txBody>
      </p:sp>
      <p:sp>
        <p:nvSpPr>
          <p:cNvPr id="18" name="矩形 17"/>
          <p:cNvSpPr/>
          <p:nvPr/>
        </p:nvSpPr>
        <p:spPr>
          <a:xfrm>
            <a:off x="4461937" y="3781647"/>
            <a:ext cx="2427961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输出：模拟结果</a:t>
            </a:r>
            <a:endParaRPr lang="en-US" altLang="zh-CN" sz="2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214036" y="694661"/>
            <a:ext cx="34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04389" y="719470"/>
            <a:ext cx="34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</a:t>
            </a:r>
            <a:endParaRPr lang="en-US" altLang="zh-CN" b="1" dirty="0" smtClean="0"/>
          </a:p>
          <a:p>
            <a:r>
              <a:rPr lang="en-US" altLang="zh-CN" b="1" dirty="0" smtClean="0"/>
              <a:t> p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87384" y="886046"/>
            <a:ext cx="3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词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0027" y="900222"/>
            <a:ext cx="3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词 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72400" y="882501"/>
            <a:ext cx="340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词 </a:t>
            </a:r>
            <a:r>
              <a:rPr lang="en-US" altLang="zh-CN" b="1" dirty="0" smtClean="0"/>
              <a:t>q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07570" y="1449572"/>
            <a:ext cx="68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96938" y="1803991"/>
            <a:ext cx="68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21748" y="3104708"/>
            <a:ext cx="68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p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311115" y="2232838"/>
            <a:ext cx="68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主题 </a:t>
            </a:r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41" name="圆角矩形 40"/>
          <p:cNvSpPr/>
          <p:nvPr/>
        </p:nvSpPr>
        <p:spPr>
          <a:xfrm>
            <a:off x="6687879" y="1796902"/>
            <a:ext cx="563526" cy="350875"/>
          </a:xfrm>
          <a:prstGeom prst="roundRect">
            <a:avLst/>
          </a:prstGeom>
          <a:noFill/>
          <a:ln w="38100">
            <a:solidFill>
              <a:srgbClr val="E73A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46"/>
          <p:cNvGrpSpPr/>
          <p:nvPr/>
        </p:nvGrpSpPr>
        <p:grpSpPr>
          <a:xfrm>
            <a:off x="7169888" y="439478"/>
            <a:ext cx="1166039" cy="350875"/>
            <a:chOff x="7169888" y="439478"/>
            <a:chExt cx="1166039" cy="350875"/>
          </a:xfrm>
        </p:grpSpPr>
        <p:sp>
          <p:nvSpPr>
            <p:cNvPr id="36" name="TextBox 35"/>
            <p:cNvSpPr txBox="1"/>
            <p:nvPr/>
          </p:nvSpPr>
          <p:spPr>
            <a:xfrm>
              <a:off x="7251405" y="467833"/>
              <a:ext cx="108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机器学习</a:t>
              </a:r>
              <a:endParaRPr lang="zh-CN" altLang="en-US" b="1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169888" y="439478"/>
              <a:ext cx="1027814" cy="350875"/>
            </a:xfrm>
            <a:prstGeom prst="roundRect">
              <a:avLst/>
            </a:prstGeom>
            <a:noFill/>
            <a:ln w="38100">
              <a:solidFill>
                <a:srgbClr val="E73A1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687572" y="942752"/>
            <a:ext cx="1166039" cy="350875"/>
            <a:chOff x="7169888" y="439478"/>
            <a:chExt cx="1166039" cy="350875"/>
          </a:xfrm>
        </p:grpSpPr>
        <p:sp>
          <p:nvSpPr>
            <p:cNvPr id="49" name="TextBox 48"/>
            <p:cNvSpPr txBox="1"/>
            <p:nvPr/>
          </p:nvSpPr>
          <p:spPr>
            <a:xfrm>
              <a:off x="7251405" y="467833"/>
              <a:ext cx="108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机器学习</a:t>
              </a:r>
              <a:endParaRPr lang="zh-CN" altLang="en-US" b="1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7169888" y="439478"/>
              <a:ext cx="1027814" cy="350875"/>
            </a:xfrm>
            <a:prstGeom prst="roundRect">
              <a:avLst/>
            </a:prstGeom>
            <a:noFill/>
            <a:ln w="38100">
              <a:solidFill>
                <a:srgbClr val="E73A1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737190" y="1470838"/>
            <a:ext cx="432391" cy="350875"/>
          </a:xfrm>
          <a:prstGeom prst="roundRect">
            <a:avLst/>
          </a:prstGeom>
          <a:noFill/>
          <a:ln w="38100">
            <a:solidFill>
              <a:srgbClr val="E73A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150241" y="1470837"/>
            <a:ext cx="563526" cy="350875"/>
          </a:xfrm>
          <a:prstGeom prst="roundRect">
            <a:avLst/>
          </a:prstGeom>
          <a:noFill/>
          <a:ln w="38100">
            <a:solidFill>
              <a:srgbClr val="E73A1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3" idx="3"/>
          </p:cNvCxnSpPr>
          <p:nvPr/>
        </p:nvCxnSpPr>
        <p:spPr>
          <a:xfrm>
            <a:off x="4713767" y="1646275"/>
            <a:ext cx="1304261" cy="320749"/>
          </a:xfrm>
          <a:prstGeom prst="straightConnector1">
            <a:avLst/>
          </a:prstGeom>
          <a:ln w="19050">
            <a:solidFill>
              <a:srgbClr val="E73A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219507" y="914400"/>
            <a:ext cx="350874" cy="871870"/>
          </a:xfrm>
          <a:prstGeom prst="straightConnector1">
            <a:avLst/>
          </a:prstGeom>
          <a:ln w="19050">
            <a:solidFill>
              <a:srgbClr val="E73A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233376" y="627321"/>
            <a:ext cx="5847908" cy="850604"/>
          </a:xfrm>
          <a:prstGeom prst="straightConnector1">
            <a:avLst/>
          </a:prstGeom>
          <a:ln w="19050">
            <a:solidFill>
              <a:srgbClr val="E73A1C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1506278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文档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0028" y="1424761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文档 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005469" y="1928035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文档 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1974109"/>
            <a:ext cx="7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文档 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68" name="圆角矩形 67"/>
          <p:cNvSpPr/>
          <p:nvPr/>
        </p:nvSpPr>
        <p:spPr>
          <a:xfrm>
            <a:off x="3600892" y="1442484"/>
            <a:ext cx="2076894" cy="3508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113720" y="1807535"/>
            <a:ext cx="2076894" cy="3508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680252" y="2183218"/>
            <a:ext cx="7088" cy="158070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72"/>
          <p:cNvGrpSpPr/>
          <p:nvPr/>
        </p:nvGrpSpPr>
        <p:grpSpPr>
          <a:xfrm>
            <a:off x="7503042" y="3834809"/>
            <a:ext cx="1166039" cy="350875"/>
            <a:chOff x="7169888" y="439478"/>
            <a:chExt cx="1166039" cy="350875"/>
          </a:xfrm>
        </p:grpSpPr>
        <p:sp>
          <p:nvSpPr>
            <p:cNvPr id="74" name="TextBox 73"/>
            <p:cNvSpPr txBox="1"/>
            <p:nvPr/>
          </p:nvSpPr>
          <p:spPr>
            <a:xfrm>
              <a:off x="7251405" y="467833"/>
              <a:ext cx="108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Dirichlet</a:t>
              </a: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7169888" y="439478"/>
              <a:ext cx="1027814" cy="350875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3"/>
          <p:cNvSpPr txBox="1"/>
          <p:nvPr/>
        </p:nvSpPr>
        <p:spPr>
          <a:xfrm>
            <a:off x="871869" y="1819419"/>
            <a:ext cx="6996223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40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大数据时代将数据转变为知识需要统计学作为支撑</a:t>
            </a:r>
            <a:endParaRPr lang="en-US" altLang="zh-CN" sz="2800" b="1" dirty="0" smtClean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prstClr val="black"/>
                </a:solidFill>
                <a:latin typeface="Century Gothic" pitchFamily="34" charset="0"/>
                <a:ea typeface="微软雅黑" pitchFamily="34" charset="-122"/>
              </a:rPr>
              <a:t>大数据特点</a:t>
            </a:r>
            <a:endParaRPr lang="zh-CN" altLang="en-US" sz="2800" b="1" dirty="0">
              <a:solidFill>
                <a:prstClr val="black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7" name="空心弧 16"/>
          <p:cNvSpPr/>
          <p:nvPr/>
        </p:nvSpPr>
        <p:spPr>
          <a:xfrm>
            <a:off x="2381436" y="3086355"/>
            <a:ext cx="4114289" cy="4114289"/>
          </a:xfrm>
          <a:prstGeom prst="blockArc">
            <a:avLst>
              <a:gd name="adj1" fmla="val 10800000"/>
              <a:gd name="adj2" fmla="val 12657440"/>
              <a:gd name="adj3" fmla="val 15833"/>
            </a:avLst>
          </a:prstGeom>
          <a:solidFill>
            <a:srgbClr val="2FFF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>
              <a:defRPr/>
            </a:pPr>
            <a:endParaRPr lang="zh-CN" altLang="en-US" sz="1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2359598" y="2969111"/>
            <a:ext cx="4348778" cy="4348778"/>
          </a:xfrm>
          <a:prstGeom prst="blockArc">
            <a:avLst>
              <a:gd name="adj1" fmla="val 12923143"/>
              <a:gd name="adj2" fmla="val 14993673"/>
              <a:gd name="adj3" fmla="val 13287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flipH="1">
            <a:off x="2625991" y="2912710"/>
            <a:ext cx="4114289" cy="4114289"/>
          </a:xfrm>
          <a:prstGeom prst="blockArc">
            <a:avLst>
              <a:gd name="adj1" fmla="val 12728155"/>
              <a:gd name="adj2" fmla="val 14863318"/>
              <a:gd name="adj3" fmla="val 14117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2519664" y="2926070"/>
            <a:ext cx="4434859" cy="4434859"/>
          </a:xfrm>
          <a:prstGeom prst="blockArc">
            <a:avLst>
              <a:gd name="adj1" fmla="val 10800000"/>
              <a:gd name="adj2" fmla="val 12686555"/>
              <a:gd name="adj3" fmla="val 14111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弦形 20"/>
          <p:cNvSpPr/>
          <p:nvPr/>
        </p:nvSpPr>
        <p:spPr>
          <a:xfrm rot="5400000">
            <a:off x="3629451" y="4071857"/>
            <a:ext cx="2144867" cy="2143286"/>
          </a:xfrm>
          <a:prstGeom prst="chord">
            <a:avLst>
              <a:gd name="adj1" fmla="val 5414886"/>
              <a:gd name="adj2" fmla="val 16200000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1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4149787" y="4524735"/>
            <a:ext cx="114197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  <a:latin typeface="Century Gothic" pitchFamily="34" charset="0"/>
                <a:ea typeface="微软雅黑" pitchFamily="34" charset="-122"/>
              </a:rPr>
              <a:t>5V</a:t>
            </a:r>
            <a:r>
              <a:rPr lang="zh-CN" altLang="en-US" sz="2400" b="1" dirty="0" smtClean="0">
                <a:solidFill>
                  <a:prstClr val="black"/>
                </a:solidFill>
                <a:latin typeface="Century Gothic" pitchFamily="34" charset="0"/>
                <a:ea typeface="微软雅黑" pitchFamily="34" charset="-122"/>
              </a:rPr>
              <a:t>特点</a:t>
            </a:r>
            <a:endParaRPr lang="zh-CN" altLang="en-US" sz="2400" b="1" dirty="0">
              <a:solidFill>
                <a:prstClr val="black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1854375" y="2417764"/>
            <a:ext cx="5453052" cy="5451472"/>
          </a:xfrm>
          <a:prstGeom prst="blockArc">
            <a:avLst>
              <a:gd name="adj1" fmla="val 10800000"/>
              <a:gd name="adj2" fmla="val 12704288"/>
              <a:gd name="adj3" fmla="val 1833"/>
            </a:avLst>
          </a:prstGeom>
          <a:solidFill>
            <a:srgbClr val="2FFF8D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>
              <a:defRPr/>
            </a:pPr>
            <a:endParaRPr lang="zh-CN" altLang="en-US" sz="1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空心弧 27"/>
          <p:cNvSpPr/>
          <p:nvPr/>
        </p:nvSpPr>
        <p:spPr>
          <a:xfrm flipH="1">
            <a:off x="1833256" y="2448580"/>
            <a:ext cx="5449891" cy="5453052"/>
          </a:xfrm>
          <a:prstGeom prst="blockArc">
            <a:avLst>
              <a:gd name="adj1" fmla="val 10800000"/>
              <a:gd name="adj2" fmla="val 12590657"/>
              <a:gd name="adj3" fmla="val 1164"/>
            </a:avLst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1717490" y="2548890"/>
            <a:ext cx="5553151" cy="5554761"/>
          </a:xfrm>
          <a:prstGeom prst="blockArc">
            <a:avLst>
              <a:gd name="adj1" fmla="val 13214754"/>
              <a:gd name="adj2" fmla="val 14915282"/>
              <a:gd name="adj3" fmla="val 1764"/>
            </a:avLst>
          </a:prstGeom>
          <a:solidFill>
            <a:srgbClr val="00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flipH="1">
            <a:off x="1820324" y="2418554"/>
            <a:ext cx="5451471" cy="5449891"/>
          </a:xfrm>
          <a:prstGeom prst="blockArc">
            <a:avLst>
              <a:gd name="adj1" fmla="val 12956007"/>
              <a:gd name="adj2" fmla="val 14783329"/>
              <a:gd name="adj3" fmla="val 1291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7360" y="3147257"/>
            <a:ext cx="1982363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514350"/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数量大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"/>
          <p:cNvSpPr txBox="1"/>
          <p:nvPr/>
        </p:nvSpPr>
        <p:spPr>
          <a:xfrm>
            <a:off x="180754" y="3525011"/>
            <a:ext cx="1913860" cy="13496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/>
              <a:t>数据的大小可以反映其潜在价值信息。</a:t>
            </a:r>
            <a:endParaRPr lang="en-US" altLang="zh-CN" sz="1600" b="1" dirty="0" smtClean="0"/>
          </a:p>
          <a:p>
            <a:pPr>
              <a:lnSpc>
                <a:spcPct val="130000"/>
              </a:lnSpc>
            </a:pPr>
            <a:r>
              <a:rPr lang="zh-CN" altLang="en-US" sz="1600" b="1" dirty="0" smtClean="0"/>
              <a:t>数据量从</a:t>
            </a:r>
            <a:r>
              <a:rPr lang="en-US" altLang="zh-CN" sz="1600" b="1" dirty="0" smtClean="0"/>
              <a:t>TB</a:t>
            </a:r>
            <a:r>
              <a:rPr lang="zh-CN" altLang="en-US" sz="1600" b="1" dirty="0" smtClean="0"/>
              <a:t>级别，跃升到</a:t>
            </a:r>
            <a:r>
              <a:rPr lang="en-US" altLang="zh-CN" sz="1600" b="1" dirty="0" smtClean="0"/>
              <a:t>PB</a:t>
            </a:r>
            <a:r>
              <a:rPr lang="zh-CN" altLang="en-US" sz="1600" b="1" dirty="0" smtClean="0"/>
              <a:t>级别。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54740" y="1340591"/>
            <a:ext cx="1982363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514350"/>
            <a:r>
              <a:rPr lang="zh-CN" altLang="en-US" sz="2200" b="1" dirty="0" smtClean="0"/>
              <a:t>速度快</a:t>
            </a:r>
            <a:endParaRPr lang="zh-CN" altLang="en-US" sz="22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"/>
          <p:cNvSpPr txBox="1"/>
          <p:nvPr/>
        </p:nvSpPr>
        <p:spPr>
          <a:xfrm>
            <a:off x="1010095" y="1736679"/>
            <a:ext cx="1977654" cy="131843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/>
              <a:t>传播快，处理速度快。各种各样的传感器，无一不是数据来源或者承载的方式。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51247" y="1506802"/>
            <a:ext cx="1982363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514350"/>
            <a:r>
              <a:rPr lang="zh-CN" altLang="en-US" sz="2200" b="1" dirty="0" smtClean="0"/>
              <a:t>价值高</a:t>
            </a:r>
            <a:endParaRPr lang="zh-CN" altLang="en-US" sz="22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4"/>
          <p:cNvSpPr txBox="1"/>
          <p:nvPr/>
        </p:nvSpPr>
        <p:spPr>
          <a:xfrm>
            <a:off x="6113024" y="1902891"/>
            <a:ext cx="2031515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/>
              <a:t>价值密度低。</a:t>
            </a:r>
            <a:endParaRPr lang="en-US" altLang="zh-CN" sz="1600" b="1" dirty="0" smtClean="0"/>
          </a:p>
          <a:p>
            <a:pPr>
              <a:lnSpc>
                <a:spcPct val="130000"/>
              </a:lnSpc>
            </a:pPr>
            <a:r>
              <a:rPr lang="zh-CN" altLang="en-US" sz="1600" b="1" dirty="0" smtClean="0"/>
              <a:t>需合理运用大数据，以低成本创造高价值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61637" y="3393796"/>
            <a:ext cx="1982363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514350"/>
            <a:r>
              <a:rPr lang="zh-CN" altLang="en-US" sz="2200" b="1" dirty="0" smtClean="0"/>
              <a:t>真实性</a:t>
            </a:r>
            <a:endParaRPr lang="zh-CN" altLang="en-US" sz="22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4"/>
          <p:cNvSpPr txBox="1"/>
          <p:nvPr/>
        </p:nvSpPr>
        <p:spPr>
          <a:xfrm>
            <a:off x="7272669" y="3800516"/>
            <a:ext cx="1584251" cy="99835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/>
              <a:t>真实性待考量，</a:t>
            </a:r>
            <a:endParaRPr lang="en-US" altLang="zh-CN" sz="1600" b="1" dirty="0" smtClean="0"/>
          </a:p>
          <a:p>
            <a:pPr>
              <a:lnSpc>
                <a:spcPct val="130000"/>
              </a:lnSpc>
            </a:pPr>
            <a:r>
              <a:rPr lang="zh-CN" altLang="en-US" sz="1600" b="1" dirty="0" smtClean="0"/>
              <a:t>数据的质量需提高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空心弧 31"/>
          <p:cNvSpPr/>
          <p:nvPr/>
        </p:nvSpPr>
        <p:spPr>
          <a:xfrm flipH="1">
            <a:off x="2004621" y="2424223"/>
            <a:ext cx="5451471" cy="5632971"/>
          </a:xfrm>
          <a:prstGeom prst="blockArc">
            <a:avLst>
              <a:gd name="adj1" fmla="val 13116649"/>
              <a:gd name="adj2" fmla="val 17350117"/>
              <a:gd name="adj3" fmla="val 0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 flipH="1">
            <a:off x="1972722" y="2488019"/>
            <a:ext cx="5451471" cy="5803093"/>
          </a:xfrm>
          <a:prstGeom prst="blockArc">
            <a:avLst>
              <a:gd name="adj1" fmla="val 15470707"/>
              <a:gd name="adj2" fmla="val 17337679"/>
              <a:gd name="adj3" fmla="val 1614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空心弧 33"/>
          <p:cNvSpPr/>
          <p:nvPr/>
        </p:nvSpPr>
        <p:spPr>
          <a:xfrm flipH="1">
            <a:off x="2565735" y="2904135"/>
            <a:ext cx="4114289" cy="4478730"/>
          </a:xfrm>
          <a:prstGeom prst="blockArc">
            <a:avLst>
              <a:gd name="adj1" fmla="val 15195700"/>
              <a:gd name="adj2" fmla="val 17377475"/>
              <a:gd name="adj3" fmla="val 13473"/>
            </a:avLst>
          </a:prstGeom>
          <a:solidFill>
            <a:srgbClr val="00A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4524" y="3200400"/>
            <a:ext cx="1792565" cy="1095154"/>
          </a:xfrm>
          <a:prstGeom prst="rect">
            <a:avLst/>
          </a:prstGeom>
          <a:effectLst/>
        </p:spPr>
        <p:txBody>
          <a:bodyPr spcFirstLastPara="1" wrap="none" lIns="68580" tIns="34290" rIns="68580" bIns="34290">
            <a:prstTxWarp prst="textArchUp">
              <a:avLst>
                <a:gd name="adj" fmla="val 14192359"/>
              </a:avLst>
            </a:prstTxWarp>
            <a:spAutoFit/>
          </a:bodyPr>
          <a:lstStyle/>
          <a:p>
            <a:pPr>
              <a:defRPr/>
            </a:pPr>
            <a:r>
              <a:rPr lang="en-US" altLang="zh-CN" sz="1800" b="1" dirty="0" smtClean="0"/>
              <a:t>Variety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19150272">
            <a:off x="2903770" y="3542590"/>
            <a:ext cx="1499372" cy="1095154"/>
          </a:xfrm>
          <a:prstGeom prst="rect">
            <a:avLst/>
          </a:prstGeom>
          <a:effectLst/>
        </p:spPr>
        <p:txBody>
          <a:bodyPr spcFirstLastPara="1" wrap="none" lIns="68580" tIns="34290" rIns="68580" bIns="34290">
            <a:prstTxWarp prst="textArchUp">
              <a:avLst>
                <a:gd name="adj" fmla="val 14192359"/>
              </a:avLst>
            </a:prstTxWarp>
            <a:spAutoFit/>
          </a:bodyPr>
          <a:lstStyle/>
          <a:p>
            <a:pPr>
              <a:defRPr/>
            </a:pPr>
            <a:r>
              <a:rPr lang="en-US" altLang="zh-CN" sz="1800" b="1" dirty="0" smtClean="0"/>
              <a:t>Velocity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rot="2281635">
            <a:off x="4643733" y="3474220"/>
            <a:ext cx="1792565" cy="1095154"/>
          </a:xfrm>
          <a:prstGeom prst="rect">
            <a:avLst/>
          </a:prstGeom>
          <a:effectLst/>
        </p:spPr>
        <p:txBody>
          <a:bodyPr spcFirstLastPara="1" wrap="none" lIns="68580" tIns="34290" rIns="68580" bIns="34290">
            <a:prstTxWarp prst="textArchUp">
              <a:avLst>
                <a:gd name="adj" fmla="val 14192359"/>
              </a:avLst>
            </a:prstTxWarp>
            <a:spAutoFit/>
          </a:bodyPr>
          <a:lstStyle/>
          <a:p>
            <a:pPr>
              <a:defRPr/>
            </a:pPr>
            <a:r>
              <a:rPr lang="en-US" altLang="zh-CN" sz="1800" b="1" dirty="0" smtClean="0"/>
              <a:t>Value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28736">
            <a:off x="5178905" y="4232676"/>
            <a:ext cx="1792565" cy="1095154"/>
          </a:xfrm>
          <a:prstGeom prst="rect">
            <a:avLst/>
          </a:prstGeom>
          <a:effectLst/>
        </p:spPr>
        <p:txBody>
          <a:bodyPr spcFirstLastPara="1" wrap="none" lIns="68580" tIns="34290" rIns="68580" bIns="34290">
            <a:prstTxWarp prst="textArchUp">
              <a:avLst>
                <a:gd name="adj" fmla="val 14192359"/>
              </a:avLst>
            </a:prstTxWarp>
            <a:spAutoFit/>
          </a:bodyPr>
          <a:lstStyle/>
          <a:p>
            <a:pPr>
              <a:defRPr/>
            </a:pPr>
            <a:r>
              <a:rPr lang="en-US" altLang="zh-CN" sz="1800" b="1" dirty="0" smtClean="0"/>
              <a:t>Veracity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38"/>
          <p:cNvSpPr txBox="1"/>
          <p:nvPr/>
        </p:nvSpPr>
        <p:spPr>
          <a:xfrm>
            <a:off x="3963261" y="801873"/>
            <a:ext cx="1982363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514350"/>
            <a:r>
              <a:rPr lang="zh-CN" altLang="en-US" sz="2200" b="1" dirty="0" smtClean="0"/>
              <a:t>类型多</a:t>
            </a:r>
            <a:endParaRPr lang="zh-CN" altLang="en-US" sz="2200" b="1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4"/>
          <p:cNvSpPr txBox="1"/>
          <p:nvPr/>
        </p:nvSpPr>
        <p:spPr>
          <a:xfrm>
            <a:off x="3561907" y="1229861"/>
            <a:ext cx="1988287" cy="13496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/>
              <a:t>数据类型繁多，如网络日志、文本信息、视频、图片、地理位置等等。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7333166">
            <a:off x="2393926" y="4421016"/>
            <a:ext cx="1643647" cy="1040927"/>
          </a:xfrm>
          <a:prstGeom prst="rect">
            <a:avLst/>
          </a:prstGeom>
          <a:effectLst/>
        </p:spPr>
        <p:txBody>
          <a:bodyPr spcFirstLastPara="1" wrap="none" lIns="68580" tIns="34290" rIns="68580" bIns="34290">
            <a:prstTxWarp prst="textArchUp">
              <a:avLst>
                <a:gd name="adj" fmla="val 14277961"/>
              </a:avLst>
            </a:prstTxWarp>
            <a:spAutoFit/>
          </a:bodyPr>
          <a:lstStyle/>
          <a:p>
            <a:pPr algn="ctr">
              <a:defRPr/>
            </a:pPr>
            <a:r>
              <a:rPr lang="en-US" altLang="zh-CN" sz="1800" b="1" dirty="0" smtClean="0"/>
              <a:t>Volume</a:t>
            </a:r>
            <a:endParaRPr lang="en-US" altLang="zh-CN" sz="2000" b="1" dirty="0" smtClean="0"/>
          </a:p>
          <a:p>
            <a:pPr>
              <a:defRPr/>
            </a:pP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885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1917" y="1883829"/>
            <a:ext cx="1267014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kumimoji="1" lang="en-US" altLang="zh-CN" sz="30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3000" b="1" dirty="0" smtClean="0">
                <a:solidFill>
                  <a:schemeClr val="bg1"/>
                </a:solidFill>
              </a:rPr>
              <a:t>YOU</a:t>
            </a:r>
            <a:endParaRPr kumimoji="1" lang="en-US" altLang="zh-CN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70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2" name="Picture 4" descr="http://pic.qiantucdn.com/58pic/18/07/85/16458PIC2MQ_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1536" y="1531088"/>
            <a:ext cx="2314537" cy="1379575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0673" y="3586715"/>
            <a:ext cx="1765196" cy="43593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数据获取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433237" y="648587"/>
            <a:ext cx="2466753" cy="3625704"/>
            <a:chOff x="0" y="882501"/>
            <a:chExt cx="2466753" cy="3625704"/>
          </a:xfrm>
        </p:grpSpPr>
        <p:sp>
          <p:nvSpPr>
            <p:cNvPr id="12" name="文本框 13"/>
            <p:cNvSpPr txBox="1"/>
            <p:nvPr/>
          </p:nvSpPr>
          <p:spPr>
            <a:xfrm>
              <a:off x="786810" y="1394115"/>
              <a:ext cx="1679943" cy="290079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公共安全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教育培训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电信媒体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智能交通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能源公用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医疗卫生</a:t>
              </a:r>
              <a:endParaRPr lang="en-US" altLang="zh-CN" sz="2200" b="1" dirty="0" smtClean="0">
                <a:latin typeface="+mj-ea"/>
                <a:ea typeface="+mj-ea"/>
              </a:endParaRPr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>
                  <a:latin typeface="+mj-ea"/>
                  <a:ea typeface="+mj-ea"/>
                </a:rPr>
                <a:t>政府服务</a:t>
              </a:r>
              <a:endParaRPr lang="en-US" altLang="zh-CN" sz="2200" b="1" dirty="0" smtClean="0">
                <a:latin typeface="+mj-ea"/>
                <a:ea typeface="+mj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0" y="882501"/>
              <a:ext cx="2360429" cy="3625704"/>
              <a:chOff x="0" y="882501"/>
              <a:chExt cx="2360429" cy="362570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882501"/>
                <a:ext cx="1765196" cy="43593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落地应用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510364" y="1275907"/>
                <a:ext cx="1850065" cy="3232298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140496" y="1449573"/>
            <a:ext cx="2101895" cy="2447669"/>
            <a:chOff x="2725286" y="1130596"/>
            <a:chExt cx="2101895" cy="2447669"/>
          </a:xfrm>
        </p:grpSpPr>
        <p:sp>
          <p:nvSpPr>
            <p:cNvPr id="13" name="圆角矩形 12"/>
            <p:cNvSpPr/>
            <p:nvPr/>
          </p:nvSpPr>
          <p:spPr>
            <a:xfrm>
              <a:off x="2725286" y="1130596"/>
              <a:ext cx="1765196" cy="4359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2400" b="1" dirty="0" smtClean="0"/>
                <a:t>价值提取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74827" y="1631578"/>
              <a:ext cx="1552354" cy="194668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/>
                <a:t>数据融合</a:t>
              </a:r>
              <a:endParaRPr lang="en-US" altLang="zh-CN" sz="2200" b="1" dirty="0" smtClean="0"/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/>
                <a:t>数据挖掘</a:t>
              </a:r>
              <a:endParaRPr lang="en-US" altLang="zh-CN" sz="2200" b="1" dirty="0" smtClean="0"/>
            </a:p>
            <a:p>
              <a:pPr defTabSz="514350">
                <a:spcBef>
                  <a:spcPts val="600"/>
                </a:spcBef>
              </a:pPr>
              <a:r>
                <a:rPr lang="zh-CN" altLang="en-US" sz="2200" b="1" dirty="0" smtClean="0"/>
                <a:t>价值转化</a:t>
              </a:r>
              <a:endParaRPr lang="en-US" altLang="zh-CN" sz="2200" b="1" dirty="0" smtClean="0"/>
            </a:p>
            <a:p>
              <a:pPr defTabSz="514350">
                <a:spcBef>
                  <a:spcPts val="600"/>
                </a:spcBef>
              </a:pPr>
              <a:endParaRPr lang="en-US" altLang="zh-CN" sz="1800" dirty="0" smtClean="0"/>
            </a:p>
            <a:p>
              <a:pPr defTabSz="514350">
                <a:spcBef>
                  <a:spcPts val="600"/>
                </a:spcBef>
              </a:pPr>
              <a:endParaRPr lang="en-US" altLang="zh-CN" sz="1800" dirty="0" smtClean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104707" y="1520456"/>
              <a:ext cx="1616147" cy="1477925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右箭头 20"/>
          <p:cNvSpPr/>
          <p:nvPr/>
        </p:nvSpPr>
        <p:spPr>
          <a:xfrm rot="19185768">
            <a:off x="1403499" y="2881423"/>
            <a:ext cx="1116419" cy="1701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1556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mattturck.com/wp-content/uploads/2016/01/matt_turck_big_data_landscape_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33" y="346849"/>
            <a:ext cx="5720318" cy="4477675"/>
          </a:xfrm>
          <a:prstGeom prst="rect">
            <a:avLst/>
          </a:prstGeom>
          <a:noFill/>
        </p:spPr>
      </p:pic>
      <p:sp>
        <p:nvSpPr>
          <p:cNvPr id="138241" name="AutoShape 1" descr="C:\Users\Lenovo\AppData\Roaming\Tencent\Users\642175910\QQ\WinTemp\RichOle\*(0TJ_PPPK0%TDG{%WR5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42" name="AutoShape 2" descr="C:\Users\Lenovo\AppData\Roaming\Tencent\Users\642175910\QQ\WinTemp\RichOle\*(0TJ_PPPK0%TDG{%WR5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43" name="AutoShape 3" descr="C:\Users\Lenovo\AppData\Roaming\Tencent\Users\642175910\QQ\WinTemp\RichOle\*(0TJ_PPPK0%TDG{%WR5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44" name="AutoShape 4" descr="C:\Users\Lenovo\AppData\Roaming\Tencent\Users\642175910\QQ\WinTemp\RichOle\*(0TJ_PPPK0%TDG{%WR5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8245" name="Picture 5" descr="C:\Users\Lenovo\AppData\Roaming\Tencent\Users\642175910\QQ\WinTemp\RichOle\6P]%FTEY$VLRD_CIJN_KA3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9264" y="520997"/>
            <a:ext cx="1295400" cy="1924050"/>
          </a:xfrm>
          <a:prstGeom prst="rect">
            <a:avLst/>
          </a:prstGeom>
          <a:noFill/>
        </p:spPr>
      </p:pic>
      <p:pic>
        <p:nvPicPr>
          <p:cNvPr id="138246" name="Picture 6" descr="C:\Users\Lenovo\AppData\Roaming\Tencent\Users\642175910\QQ\WinTemp\RichOle\E7NM$0JB0Q5~`1P9EOZDL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9777" y="2668772"/>
            <a:ext cx="1628775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1556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Statistics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54" y="1084520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统计学概念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510364" y="1648046"/>
            <a:ext cx="3678864" cy="2706509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defTabSz="514261">
              <a:lnSpc>
                <a:spcPts val="2300"/>
              </a:lnSpc>
            </a:pP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How </a:t>
            </a:r>
            <a:r>
              <a:rPr lang="en-US" altLang="zh-CN" sz="2400" b="1" dirty="0" smtClean="0">
                <a:ea typeface="微软雅黑" panose="020B0503020204020204" pitchFamily="34" charset="-122"/>
                <a:cs typeface="Arial" pitchFamily="34" charset="0"/>
              </a:rPr>
              <a:t>uncertainty</a:t>
            </a: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 can be quantified and expressed</a:t>
            </a:r>
          </a:p>
          <a:p>
            <a:pPr defTabSz="514261">
              <a:lnSpc>
                <a:spcPts val="2300"/>
              </a:lnSpc>
            </a:pPr>
            <a:endParaRPr lang="en-US" altLang="zh-CN" sz="2200" b="1" dirty="0" smtClean="0">
              <a:ea typeface="微软雅黑" panose="020B0503020204020204" pitchFamily="34" charset="-122"/>
              <a:cs typeface="Arial" pitchFamily="34" charset="0"/>
            </a:endParaRPr>
          </a:p>
          <a:p>
            <a:pPr defTabSz="514261">
              <a:lnSpc>
                <a:spcPts val="2300"/>
              </a:lnSpc>
            </a:pP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Incorporated into many kinds of operating systems to </a:t>
            </a:r>
            <a:r>
              <a:rPr lang="en-US" altLang="zh-CN" sz="2400" b="1" dirty="0" smtClean="0">
                <a:ea typeface="微软雅黑" panose="020B0503020204020204" pitchFamily="34" charset="-122"/>
                <a:cs typeface="Arial" pitchFamily="34" charset="0"/>
              </a:rPr>
              <a:t>monitor</a:t>
            </a: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 and </a:t>
            </a:r>
            <a:r>
              <a:rPr lang="en-US" altLang="zh-CN" sz="2400" b="1" dirty="0" smtClean="0">
                <a:ea typeface="微软雅黑" panose="020B0503020204020204" pitchFamily="34" charset="-122"/>
                <a:cs typeface="Arial" pitchFamily="34" charset="0"/>
              </a:rPr>
              <a:t>control</a:t>
            </a: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 levels of variation or uncertainty</a:t>
            </a:r>
          </a:p>
          <a:p>
            <a:pPr defTabSz="514261">
              <a:lnSpc>
                <a:spcPts val="2300"/>
              </a:lnSpc>
            </a:pPr>
            <a:endParaRPr lang="en-US" altLang="zh-CN" sz="2200" b="1" dirty="0" smtClean="0">
              <a:ea typeface="微软雅黑" panose="020B0503020204020204" pitchFamily="34" charset="-122"/>
              <a:cs typeface="Arial" pitchFamily="34" charset="0"/>
            </a:endParaRPr>
          </a:p>
          <a:p>
            <a:pPr defTabSz="514261">
              <a:lnSpc>
                <a:spcPts val="2300"/>
              </a:lnSpc>
            </a:pPr>
            <a:r>
              <a:rPr lang="en-US" altLang="zh-CN" sz="2200" b="1" dirty="0" smtClean="0">
                <a:ea typeface="微软雅黑" panose="020B0503020204020204" pitchFamily="34" charset="-122"/>
                <a:cs typeface="Arial" pitchFamily="34" charset="0"/>
              </a:rPr>
              <a:t>Inductive reasoning.</a:t>
            </a:r>
            <a:endParaRPr lang="zh-CN" altLang="en-US" sz="2200" b="1" dirty="0" smtClean="0"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31488" y="1408038"/>
            <a:ext cx="3125971" cy="2901947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defTabSz="514261">
              <a:lnSpc>
                <a:spcPct val="130000"/>
              </a:lnSpc>
            </a:pPr>
            <a:endParaRPr lang="en-US" altLang="zh-CN" sz="1200" dirty="0" smtClean="0"/>
          </a:p>
          <a:p>
            <a:pPr defTabSz="514261">
              <a:buFont typeface="Wingdings" pitchFamily="2" charset="2"/>
              <a:buChar char="p"/>
            </a:pPr>
            <a:r>
              <a:rPr lang="zh-CN" altLang="en-US" sz="2000" dirty="0" smtClean="0">
                <a:latin typeface="+mj-ea"/>
                <a:ea typeface="+mj-ea"/>
              </a:rPr>
              <a:t>   </a:t>
            </a:r>
            <a:r>
              <a:rPr lang="zh-CN" altLang="en-US" sz="2200" b="1" dirty="0" smtClean="0">
                <a:latin typeface="+mj-ea"/>
                <a:ea typeface="+mj-ea"/>
              </a:rPr>
              <a:t>研究如何把数据当中     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defTabSz="514261"/>
            <a:r>
              <a:rPr lang="en-US" altLang="zh-CN" sz="2200" b="1" dirty="0" smtClean="0">
                <a:latin typeface="+mj-ea"/>
                <a:ea typeface="+mj-ea"/>
              </a:rPr>
              <a:t>     </a:t>
            </a:r>
            <a:r>
              <a:rPr lang="zh-CN" altLang="en-US" sz="2200" b="1" dirty="0" smtClean="0">
                <a:latin typeface="+mj-ea"/>
                <a:ea typeface="+mj-ea"/>
              </a:rPr>
              <a:t>的不确定性量化出来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defTabSz="514261"/>
            <a:endParaRPr lang="en-US" altLang="zh-CN" sz="2200" b="1" dirty="0" smtClean="0">
              <a:latin typeface="+mj-ea"/>
              <a:ea typeface="+mj-ea"/>
            </a:endParaRPr>
          </a:p>
          <a:p>
            <a:pPr defTabSz="514261">
              <a:buFont typeface="Wingdings" pitchFamily="2" charset="2"/>
              <a:buChar char="p"/>
            </a:pPr>
            <a:r>
              <a:rPr lang="zh-CN" altLang="en-US" sz="2200" b="1" dirty="0" smtClean="0">
                <a:latin typeface="+mj-ea"/>
                <a:ea typeface="+mj-ea"/>
              </a:rPr>
              <a:t>  研究如何监视和控制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defTabSz="514261"/>
            <a:r>
              <a:rPr lang="en-US" altLang="zh-CN" sz="2200" b="1" dirty="0" smtClean="0">
                <a:latin typeface="+mj-ea"/>
                <a:ea typeface="+mj-ea"/>
              </a:rPr>
              <a:t>     </a:t>
            </a:r>
            <a:r>
              <a:rPr lang="zh-CN" altLang="en-US" sz="2200" b="1" dirty="0" smtClean="0">
                <a:latin typeface="+mj-ea"/>
                <a:ea typeface="+mj-ea"/>
              </a:rPr>
              <a:t>变化和不确定性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pPr defTabSz="514261"/>
            <a:endParaRPr lang="en-US" altLang="zh-CN" sz="2200" b="1" dirty="0" smtClean="0">
              <a:latin typeface="+mj-ea"/>
              <a:ea typeface="+mj-ea"/>
            </a:endParaRPr>
          </a:p>
          <a:p>
            <a:pPr defTabSz="514261">
              <a:buFont typeface="Wingdings" pitchFamily="2" charset="2"/>
              <a:buChar char="p"/>
            </a:pPr>
            <a:r>
              <a:rPr lang="zh-CN" altLang="en-US" sz="2200" b="1" dirty="0" smtClean="0">
                <a:latin typeface="+mj-ea"/>
                <a:ea typeface="+mj-ea"/>
              </a:rPr>
              <a:t>  归纳推理</a:t>
            </a:r>
            <a:endParaRPr lang="en-US" altLang="zh-CN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lnSpc>
                <a:spcPct val="130000"/>
              </a:lnSpc>
            </a:pPr>
            <a:endParaRPr lang="zh-CN" alt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4806915" y="1083115"/>
            <a:ext cx="235145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endParaRPr lang="zh-CN" altLang="en-US" sz="2400" b="1" dirty="0">
              <a:solidFill>
                <a:srgbClr val="007A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570729" y="3767790"/>
            <a:ext cx="61674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5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261" name="AutoShape 5" descr="https://encrypted-tbn3.gstatic.com/images?q=tbn:ANd9GcT6BPGrtM9xHE5APL2O07bIO3YxOB0z5gKjLlZ93ZBwCcliqi0TA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263" name="AutoShape 7" descr="https://encrypted-tbn3.gstatic.com/images?q=tbn:ANd9GcT6BPGrtM9xHE5APL2O07bIO3YxOB0z5gKjLlZ93ZBwCcliqi0TA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5"/>
          <p:cNvSpPr txBox="1"/>
          <p:nvPr/>
        </p:nvSpPr>
        <p:spPr>
          <a:xfrm>
            <a:off x="2093360" y="3222082"/>
            <a:ext cx="179286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数据采集</a:t>
            </a:r>
            <a:endParaRPr lang="en-US" altLang="zh-CN" sz="2200" b="1" dirty="0" smtClean="0"/>
          </a:p>
        </p:txBody>
      </p:sp>
      <p:sp>
        <p:nvSpPr>
          <p:cNvPr id="224267" name="AutoShape 11" descr="https://encrypted-tbn2.gstatic.com/images?q=tbn:ANd9GcQZC0yAwZaduyq0DtbVm871ESIoyvieHAUfkX6N1_VG8Ccf5U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4269" name="Picture 13" descr="http://datablog.is.ed.ac.uk/files/2013/12/bitsissue8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848" y="1453929"/>
            <a:ext cx="2165062" cy="2756563"/>
          </a:xfrm>
          <a:prstGeom prst="rect">
            <a:avLst/>
          </a:prstGeom>
          <a:noFill/>
        </p:spPr>
      </p:pic>
      <p:sp>
        <p:nvSpPr>
          <p:cNvPr id="23" name="文本框 15"/>
          <p:cNvSpPr txBox="1"/>
          <p:nvPr/>
        </p:nvSpPr>
        <p:spPr>
          <a:xfrm>
            <a:off x="1416421" y="1875292"/>
            <a:ext cx="179286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数据存储</a:t>
            </a:r>
            <a:endParaRPr lang="en-US" altLang="zh-CN" sz="2200" b="1" dirty="0" smtClean="0"/>
          </a:p>
        </p:txBody>
      </p:sp>
      <p:sp>
        <p:nvSpPr>
          <p:cNvPr id="35" name="左弧形箭头 34"/>
          <p:cNvSpPr/>
          <p:nvPr/>
        </p:nvSpPr>
        <p:spPr>
          <a:xfrm rot="3501355" flipH="1">
            <a:off x="4847969" y="3441303"/>
            <a:ext cx="325269" cy="1151527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273" name="AutoShape 17" descr="http://previews.123rf.com/images/bloomua/bloomua1505/bloomua150500082/39953424-Thin-line-icon-with-flat-design-element-of-laboratory-analysis-with-medical-microscope-chemical-test-Stock-Vect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Picture 7" descr="http://www.hembroffsrc.com/assets/informatix-survey_analysis-repor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8115" y="744278"/>
            <a:ext cx="2247384" cy="1628940"/>
          </a:xfrm>
          <a:prstGeom prst="rect">
            <a:avLst/>
          </a:prstGeom>
          <a:noFill/>
        </p:spPr>
      </p:pic>
      <p:sp>
        <p:nvSpPr>
          <p:cNvPr id="38" name="文本框 15"/>
          <p:cNvSpPr txBox="1"/>
          <p:nvPr/>
        </p:nvSpPr>
        <p:spPr>
          <a:xfrm>
            <a:off x="2936879" y="4033700"/>
            <a:ext cx="179286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决策建议</a:t>
            </a:r>
            <a:endParaRPr lang="en-US" altLang="zh-CN" sz="2200" b="1" dirty="0" smtClean="0"/>
          </a:p>
        </p:txBody>
      </p:sp>
      <p:sp>
        <p:nvSpPr>
          <p:cNvPr id="224275" name="AutoShape 19" descr="http://previews.123rf.com/images/bloomua/bloomua1505/bloomua150500082/39953424-Thin-line-icon-with-flat-design-element-of-laboratory-analysis-with-medical-microscope-chemical-test-Stock-Vect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277" name="AutoShape 21" descr="http://previews.123rf.com/images/bloomua/bloomua1505/bloomua150500082/39953424-Thin-line-icon-with-flat-design-element-of-laboratory-analysis-with-medical-microscope-chemical-test-Stock-Vect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左弧形箭头 38"/>
          <p:cNvSpPr/>
          <p:nvPr/>
        </p:nvSpPr>
        <p:spPr>
          <a:xfrm rot="14935050" flipH="1">
            <a:off x="2893981" y="788442"/>
            <a:ext cx="393728" cy="1221320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15"/>
          <p:cNvSpPr txBox="1"/>
          <p:nvPr/>
        </p:nvSpPr>
        <p:spPr>
          <a:xfrm>
            <a:off x="3897352" y="517869"/>
            <a:ext cx="179286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分析和挖掘</a:t>
            </a:r>
            <a:endParaRPr lang="en-US" altLang="zh-CN" sz="2200" b="1" dirty="0" smtClean="0"/>
          </a:p>
        </p:txBody>
      </p:sp>
      <p:sp>
        <p:nvSpPr>
          <p:cNvPr id="41" name="左弧形箭头 40"/>
          <p:cNvSpPr/>
          <p:nvPr/>
        </p:nvSpPr>
        <p:spPr>
          <a:xfrm rot="260548" flipH="1">
            <a:off x="5417440" y="2014732"/>
            <a:ext cx="393728" cy="1221320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Picture 15" descr="https://upload.wikimedia.org/wikipedia/commons/9/9b/Social_Network_Analysis_Visualiz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4432" y="3253563"/>
            <a:ext cx="1840708" cy="1371600"/>
          </a:xfrm>
          <a:prstGeom prst="rect">
            <a:avLst/>
          </a:prstGeom>
          <a:noFill/>
        </p:spPr>
      </p:pic>
      <p:sp>
        <p:nvSpPr>
          <p:cNvPr id="43" name="文本框 15"/>
          <p:cNvSpPr txBox="1"/>
          <p:nvPr/>
        </p:nvSpPr>
        <p:spPr>
          <a:xfrm>
            <a:off x="4822385" y="3186642"/>
            <a:ext cx="1792866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200" b="1" dirty="0" smtClean="0"/>
              <a:t>数据可视化</a:t>
            </a:r>
            <a:endParaRPr lang="en-US" altLang="zh-CN" sz="2200" b="1" dirty="0" smtClean="0"/>
          </a:p>
        </p:txBody>
      </p:sp>
      <p:sp>
        <p:nvSpPr>
          <p:cNvPr id="45" name="左弧形箭头 44"/>
          <p:cNvSpPr/>
          <p:nvPr/>
        </p:nvSpPr>
        <p:spPr>
          <a:xfrm rot="8778591" flipH="1">
            <a:off x="2339208" y="2279908"/>
            <a:ext cx="342077" cy="993269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43599" y="542261"/>
            <a:ext cx="2977117" cy="20697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800" b="1" dirty="0" smtClean="0">
                <a:latin typeface="+mj-ea"/>
                <a:ea typeface="+mj-ea"/>
              </a:rPr>
              <a:t> 描述性分析和分类汇总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800" b="1" dirty="0" smtClean="0">
                <a:latin typeface="+mj-ea"/>
                <a:ea typeface="+mj-ea"/>
              </a:rPr>
              <a:t> </a:t>
            </a:r>
            <a:r>
              <a:rPr lang="zh-CN" altLang="en-US" sz="1800" b="1" dirty="0" smtClean="0">
                <a:latin typeface="+mj-ea"/>
                <a:ea typeface="+mj-ea"/>
              </a:rPr>
              <a:t>预处理：数据重构以</a:t>
            </a:r>
            <a:r>
              <a:rPr lang="zh-CN" altLang="en-US" sz="1800" b="1" dirty="0" smtClean="0">
                <a:latin typeface="+mj-ea"/>
                <a:ea typeface="+mj-ea"/>
              </a:rPr>
              <a:t>满 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r>
              <a:rPr lang="en-US" altLang="zh-CN" sz="1800" b="1" dirty="0" smtClean="0">
                <a:latin typeface="+mj-ea"/>
                <a:ea typeface="+mj-ea"/>
              </a:rPr>
              <a:t>   </a:t>
            </a:r>
            <a:r>
              <a:rPr lang="zh-CN" altLang="en-US" sz="1800" b="1" dirty="0" smtClean="0">
                <a:latin typeface="+mj-ea"/>
                <a:ea typeface="+mj-ea"/>
              </a:rPr>
              <a:t>足大多数常见的分析需求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solidFill>
                <a:srgbClr val="103154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800" b="1" dirty="0" smtClean="0">
                <a:latin typeface="+mj-ea"/>
                <a:ea typeface="+mj-ea"/>
              </a:rPr>
              <a:t> 数据挖掘：借助算法达到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r>
              <a:rPr lang="en-US" altLang="zh-CN" sz="1800" b="1" dirty="0" smtClean="0">
                <a:latin typeface="+mj-ea"/>
                <a:ea typeface="+mj-ea"/>
              </a:rPr>
              <a:t>    </a:t>
            </a:r>
            <a:r>
              <a:rPr lang="zh-CN" altLang="en-US" sz="1800" b="1" dirty="0" smtClean="0">
                <a:latin typeface="+mj-ea"/>
                <a:ea typeface="+mj-ea"/>
              </a:rPr>
              <a:t>预测（</a:t>
            </a:r>
            <a:r>
              <a:rPr lang="en-US" altLang="zh-CN" sz="1800" b="1" dirty="0" smtClean="0">
                <a:latin typeface="+mj-ea"/>
                <a:ea typeface="+mj-ea"/>
              </a:rPr>
              <a:t>Predict</a:t>
            </a:r>
            <a:r>
              <a:rPr lang="zh-CN" altLang="en-US" sz="1800" b="1" dirty="0" smtClean="0">
                <a:latin typeface="+mj-ea"/>
                <a:ea typeface="+mj-ea"/>
              </a:rPr>
              <a:t>）的效果</a:t>
            </a:r>
            <a:endParaRPr lang="zh-CN" altLang="en-US" sz="1800" b="1" dirty="0">
              <a:solidFill>
                <a:srgbClr val="103154"/>
              </a:solidFill>
              <a:latin typeface="+mj-ea"/>
              <a:ea typeface="+mj-ea"/>
            </a:endParaRPr>
          </a:p>
        </p:txBody>
      </p:sp>
      <p:pic>
        <p:nvPicPr>
          <p:cNvPr id="224281" name="Picture 25" descr="http://www.kfinsolutions.com/images/home/solution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6096" y="2993626"/>
            <a:ext cx="1141597" cy="1031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79116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67832" y="1714417"/>
            <a:ext cx="2987749" cy="2760370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defTabSz="514261">
              <a:buFont typeface="Wingdings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数据真实性需质疑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/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有效数据占比小。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/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>
              <a:buFont typeface="Wingdings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数据不定因素较多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/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单纯</a:t>
            </a:r>
            <a:r>
              <a:rPr lang="zh-CN" altLang="en-US" sz="2200" b="1" dirty="0" smtClean="0"/>
              <a:t>演绎不符合实际</a:t>
            </a:r>
            <a:endParaRPr lang="en-US" altLang="zh-CN" sz="2200" b="1" dirty="0" smtClean="0"/>
          </a:p>
          <a:p>
            <a:pPr defTabSz="514261"/>
            <a:endParaRPr lang="en-US" altLang="zh-CN" sz="2200" dirty="0" smtClean="0"/>
          </a:p>
          <a:p>
            <a:pPr defTabSz="514261">
              <a:buFont typeface="Wingdings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数据展示需要归纳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261"/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加深理解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97348" y="2317899"/>
            <a:ext cx="793897" cy="449161"/>
          </a:xfrm>
          <a:prstGeom prst="rect">
            <a:avLst/>
          </a:prstGeom>
        </p:spPr>
        <p:txBody>
          <a:bodyPr wrap="square" lIns="51428" tIns="25717" rIns="51428" bIns="25717">
            <a:spAutoFit/>
          </a:bodyPr>
          <a:lstStyle/>
          <a:p>
            <a:pPr marL="457200" indent="-457200" defTabSz="51426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600074" y="407881"/>
            <a:ext cx="4790633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统计分析和数据挖掘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1686" y="1144772"/>
            <a:ext cx="1765196" cy="4359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400" b="1" dirty="0" smtClean="0"/>
              <a:t>难点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702943" y="1013638"/>
            <a:ext cx="2707951" cy="822251"/>
            <a:chOff x="4756105" y="1151861"/>
            <a:chExt cx="2707951" cy="822251"/>
          </a:xfrm>
        </p:grpSpPr>
        <p:sp>
          <p:nvSpPr>
            <p:cNvPr id="24" name="圆角矩形 23"/>
            <p:cNvSpPr/>
            <p:nvPr/>
          </p:nvSpPr>
          <p:spPr>
            <a:xfrm>
              <a:off x="4756105" y="1151861"/>
              <a:ext cx="1765196" cy="435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理解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31788" y="1538178"/>
              <a:ext cx="2332268" cy="4359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what happened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06487" y="2388783"/>
            <a:ext cx="2707951" cy="822251"/>
            <a:chOff x="4756105" y="1151861"/>
            <a:chExt cx="2707951" cy="822251"/>
          </a:xfrm>
        </p:grpSpPr>
        <p:sp>
          <p:nvSpPr>
            <p:cNvPr id="30" name="圆角矩形 29"/>
            <p:cNvSpPr/>
            <p:nvPr/>
          </p:nvSpPr>
          <p:spPr>
            <a:xfrm>
              <a:off x="4756105" y="1151861"/>
              <a:ext cx="1765196" cy="435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预测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131788" y="1538178"/>
              <a:ext cx="2332268" cy="4359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will happen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41928" y="3732029"/>
            <a:ext cx="2707951" cy="822251"/>
            <a:chOff x="4756105" y="1151861"/>
            <a:chExt cx="2707951" cy="822251"/>
          </a:xfrm>
        </p:grpSpPr>
        <p:sp>
          <p:nvSpPr>
            <p:cNvPr id="33" name="圆角矩形 32"/>
            <p:cNvSpPr/>
            <p:nvPr/>
          </p:nvSpPr>
          <p:spPr>
            <a:xfrm>
              <a:off x="4756105" y="1151861"/>
              <a:ext cx="1765196" cy="435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建议</a:t>
              </a: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131788" y="1538178"/>
              <a:ext cx="2332268" cy="4359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decisions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5" name="右弧形箭头 34"/>
          <p:cNvSpPr/>
          <p:nvPr/>
        </p:nvSpPr>
        <p:spPr>
          <a:xfrm>
            <a:off x="7634176" y="1743739"/>
            <a:ext cx="329610" cy="1063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左弧形箭头 35"/>
          <p:cNvSpPr/>
          <p:nvPr/>
        </p:nvSpPr>
        <p:spPr>
          <a:xfrm>
            <a:off x="4561367" y="3349256"/>
            <a:ext cx="308345" cy="9569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3530010" y="2817628"/>
            <a:ext cx="850605" cy="95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4672012" y="3813483"/>
            <a:ext cx="1793081" cy="1330018"/>
            <a:chOff x="6229349" y="5084644"/>
            <a:chExt cx="2390774" cy="1773357"/>
          </a:xfrm>
        </p:grpSpPr>
        <p:sp>
          <p:nvSpPr>
            <p:cNvPr id="15" name="矩形 14"/>
            <p:cNvSpPr/>
            <p:nvPr/>
          </p:nvSpPr>
          <p:spPr>
            <a:xfrm>
              <a:off x="6229349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19900" y="6267450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229349" y="5675763"/>
              <a:ext cx="590551" cy="5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819900" y="5084644"/>
              <a:ext cx="590551" cy="59055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10451" y="6267450"/>
              <a:ext cx="590551" cy="5905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29572" y="5722251"/>
              <a:ext cx="590551" cy="59055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8" descr="http://img.blog.csdn.net/201510171513027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567" y="946299"/>
            <a:ext cx="6943061" cy="3519376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1275907" y="1063255"/>
            <a:ext cx="669851" cy="3540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04616" y="946298"/>
            <a:ext cx="645041" cy="3583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924493" y="1446028"/>
            <a:ext cx="5624623" cy="2126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549656" y="3902149"/>
            <a:ext cx="978195" cy="1063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93664" y="1010094"/>
            <a:ext cx="4997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节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点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处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实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现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分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步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式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计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算</a:t>
            </a:r>
            <a:endParaRPr lang="en-US" altLang="zh-CN" sz="2200" b="1" dirty="0" smtClean="0"/>
          </a:p>
        </p:txBody>
      </p:sp>
      <p:sp>
        <p:nvSpPr>
          <p:cNvPr id="32" name="文本框 5"/>
          <p:cNvSpPr txBox="1"/>
          <p:nvPr/>
        </p:nvSpPr>
        <p:spPr>
          <a:xfrm>
            <a:off x="600075" y="407881"/>
            <a:ext cx="30432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8641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1068</Words>
  <Application>Microsoft Office PowerPoint</Application>
  <PresentationFormat>全屏显示(16:9)</PresentationFormat>
  <Paragraphs>351</Paragraphs>
  <Slides>30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第一PPT模板网：www.1ppt.com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Lenovo</cp:lastModifiedBy>
  <cp:revision>495</cp:revision>
  <dcterms:created xsi:type="dcterms:W3CDTF">2015-08-05T01:47:03Z</dcterms:created>
  <dcterms:modified xsi:type="dcterms:W3CDTF">2016-07-15T14:08:01Z</dcterms:modified>
</cp:coreProperties>
</file>