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88" r:id="rId4"/>
    <p:sldId id="271" r:id="rId5"/>
    <p:sldId id="294" r:id="rId6"/>
    <p:sldId id="300" r:id="rId7"/>
    <p:sldId id="301" r:id="rId8"/>
    <p:sldId id="290" r:id="rId9"/>
    <p:sldId id="295" r:id="rId10"/>
    <p:sldId id="304" r:id="rId11"/>
    <p:sldId id="303" r:id="rId12"/>
    <p:sldId id="297" r:id="rId13"/>
    <p:sldId id="296" r:id="rId14"/>
    <p:sldId id="298" r:id="rId15"/>
    <p:sldId id="305" r:id="rId16"/>
    <p:sldId id="306" r:id="rId17"/>
    <p:sldId id="307" r:id="rId18"/>
    <p:sldId id="308" r:id="rId19"/>
    <p:sldId id="309" r:id="rId20"/>
    <p:sldId id="31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B2C8375-8386-465F-BC2A-430FF8652F01}">
          <p14:sldIdLst>
            <p14:sldId id="257"/>
            <p14:sldId id="256"/>
            <p14:sldId id="288"/>
            <p14:sldId id="271"/>
            <p14:sldId id="294"/>
            <p14:sldId id="300"/>
            <p14:sldId id="301"/>
            <p14:sldId id="290"/>
            <p14:sldId id="295"/>
            <p14:sldId id="304"/>
            <p14:sldId id="303"/>
            <p14:sldId id="297"/>
            <p14:sldId id="296"/>
            <p14:sldId id="298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附录" id="{3C6236D0-9C2C-49E6-AC85-3A3A1C4BF9E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FF"/>
    <a:srgbClr val="00C6DA"/>
    <a:srgbClr val="00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2696" autoAdjust="0"/>
  </p:normalViewPr>
  <p:slideViewPr>
    <p:cSldViewPr>
      <p:cViewPr varScale="1">
        <p:scale>
          <a:sx n="54" d="100"/>
          <a:sy n="54" d="100"/>
        </p:scale>
        <p:origin x="13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BA19-439C-463D-84BE-D3143451AD7A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3D994-624C-4884-AE00-E66FE3C83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6/en/server-system-variables.html#sysvar_metadata_locks_hash_instanc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ysqllover.com/?p=9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9F142EF-5D61-4F77-8DD7-7BB3B2AB80FE}" type="datetime1">
              <a:rPr lang="zh-CN" altLang="en-US" smtClean="0"/>
              <a:pPr/>
              <a:t>2016/7/16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C61B2E-D6A8-4B69-BA7B-753D6D7A0B99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42211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 the MVCC code 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Reuse read views for AC-NL-RO selects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pool of read views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MVCC class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trx_id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trx_t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map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the active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trx_id_ts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vector. 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Pre-allocate a small cache of record and table locks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extra work when a transaction is tagged as read-only (during commit). 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code cleanup</a:t>
            </a:r>
          </a:p>
          <a:p>
            <a:pPr marL="228600" indent="-228600">
              <a:buAutoNum type="arabicPeriod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rid of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trx_sys_t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ro_trx_list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Adding and removing a transaction from the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ro_trx_list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very costly.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D994-624C-4884-AE00-E66FE3C835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D994-624C-4884-AE00-E66FE3C835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8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D994-624C-4884-AE00-E66FE3C835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5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D994-624C-4884-AE00-E66FE3C835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0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+mn-ea"/>
              </a:rPr>
              <a:t>table_open_cache_instances</a:t>
            </a:r>
            <a:r>
              <a:rPr lang="en-US" altLang="zh-CN" sz="1200" dirty="0" smtClean="0">
                <a:latin typeface="+mn-ea"/>
              </a:rPr>
              <a:t> :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根据线程的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确定线程将要使用的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table_cache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thread_id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%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table_cache_instances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从该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tabel_cache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元素中查找相关系连的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table_cache_element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，如果存在转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，如果不存在转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中查找的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table_cache_element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free_tables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中出取一个并返回，并调整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table_cache_element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free_tables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used_tables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元素；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中不存在，则重新创建一个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并加入对应的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table_cache_element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used_tables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的列表；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 smtClean="0">
                <a:latin typeface="+mn-ea"/>
                <a:hlinkClick r:id="rId3"/>
              </a:rPr>
              <a:t>metadata_locks_hash_instances</a:t>
            </a:r>
            <a:r>
              <a:rPr lang="en-US" altLang="zh-CN" sz="1200" dirty="0" smtClean="0">
                <a:latin typeface="+mn-ea"/>
              </a:rPr>
              <a:t>: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中有一个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binlog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乱序的问题，详情及复现方法可以参考这篇文章：</a:t>
            </a:r>
            <a:r>
              <a:rPr lang="en-US" altLang="zh-CN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alter table rename </a:t>
            </a:r>
            <a:r>
              <a:rPr lang="zh-CN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操作导致复制中断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MDL_LOCK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就是为了解决上述问题而在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中引入的。简单的说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MDL Lock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Server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层中的表锁，主要是为了控制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DDL &amp; DML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的并发而设计的， 但是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的设计中只有一把大锁，所以到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中添加了参数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metadata_locks_hash_instances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来控制分区的数量，进而实现大锁的拆分，虽然锁的拆分提高了并发的性能，但是仍然存在着不少的性能问题，所以在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5.7.4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MDL Lock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的实现方式采用了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 free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算法，彻底的解决了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层表锁的性能问题，而参数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metadata_locks_hash_instances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也将会在之后的某个版本中被删除掉；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参考文档：</a:t>
            </a:r>
            <a:r>
              <a:rPr lang="en-US" altLang="zh-CN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metadata_locks_hash_instances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由于实例中的表的数目比较多，而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metadata_locks_hash_instances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的参数设置仅为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，因此，为了将底锁的冲突的可能性，我们将此值设置为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Schema: 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information_schema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中的信息都是从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的内存对象中读出来的，只有在需要的时候才会读取这些信息，如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processlist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profile,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innodb_trx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等，不需要额外的存储或者函数调用，而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schema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则是通过一系列的回调函数来将这些信息额外的存储起来，使用的时候进行显示，因此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schema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消耗更多的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&amp; memory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资源；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Information_schema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中的表是没有表定义文件的，表结构是在内存中写死的，而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performation_schema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中的表是有表定义文件的；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实现方式不同，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Information_schema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只是对内存的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traverse copy,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performance_schema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则使用固定的接口来进行实现；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作用不同，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Information_schema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主要是轻量级的使用，即使在使用的时候也很少会有性能影响，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performance_schema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的内部监控系统，可以很好的定位性能问题，但也很影响性能；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D994-624C-4884-AE00-E66FE3C835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内部，当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线程获取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资源而得不到满足时，会最多进行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innodb_sync_spin_loops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次尝试获取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资源，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每次失败后会调用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ut_delay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ut_rnd_interval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srv_spin_wait_delay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，导致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ut_delay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占用了过多的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由于这两个值的设定取决于实例的负载以及资源的竟争情况，所以不断的尝试设置这两个参数的值，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经过多次的尝试最终将这两个参数分别设置为：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innodb_spin_wait_delay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innodb_sync_spin_loops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20 (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请注意这两个值不是推荐值！！！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ut_delay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的占用资源降下来，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最终降低了不必要的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消耗的同时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也稳定在了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20+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D994-624C-4884-AE00-E66FE3C835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2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read_view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的创建和销毁都需要获取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trx_sys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当并发量很大的时候，事务链表会比较长，又由于遍历本身也是一个费时的工作，所以此处便成为了瓶颈，既然我们遇到了这个问题，那么社区应该也有类似的问题。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D994-624C-4884-AE00-E66FE3C835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7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D994-624C-4884-AE00-E66FE3C835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3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D994-624C-4884-AE00-E66FE3C835B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2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5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0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1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4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88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2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1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0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7247-201F-464C-A534-EECB638A30A9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DF32-93A1-4C18-912E-04F409B2C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3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6/en/server-system-variables.html#sysvar_metadata_locks_hash_instan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ctrTitle"/>
          </p:nvPr>
        </p:nvSpPr>
        <p:spPr>
          <a:xfrm>
            <a:off x="2111375" y="1122363"/>
            <a:ext cx="8091488" cy="2387600"/>
          </a:xfrm>
        </p:spPr>
        <p:txBody>
          <a:bodyPr anchor="b"/>
          <a:lstStyle/>
          <a:p>
            <a:r>
              <a:rPr lang="zh-CN" altLang="en-US" sz="4500" b="1" dirty="0">
                <a:solidFill>
                  <a:schemeClr val="bg1"/>
                </a:solidFill>
              </a:rPr>
              <a:t>腾讯大数据套件</a:t>
            </a:r>
            <a:r>
              <a:rPr lang="en-US" altLang="zh-CN" sz="4500" b="1" dirty="0">
                <a:solidFill>
                  <a:schemeClr val="bg1"/>
                </a:solidFill>
              </a:rPr>
              <a:t/>
            </a:r>
            <a:br>
              <a:rPr lang="en-US" altLang="zh-CN" sz="4500" b="1" dirty="0">
                <a:solidFill>
                  <a:schemeClr val="bg1"/>
                </a:solidFill>
              </a:rPr>
            </a:b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43999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03118" y="2924053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按需运营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35828" y="3789040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Cloud </a:t>
            </a:r>
            <a:r>
              <a:rPr lang="en-US" altLang="zh-CN" sz="2800" b="1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3413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527302"/>
            <a:ext cx="7886700" cy="66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量性能优化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并行优化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图片 11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484785"/>
            <a:ext cx="713105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152650" y="3861048"/>
            <a:ext cx="8237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解决方法：</a:t>
            </a:r>
            <a:endParaRPr lang="en-US" altLang="zh-CN" sz="2000" b="1" dirty="0"/>
          </a:p>
          <a:p>
            <a:r>
              <a:rPr lang="zh-CN" altLang="en-US" sz="2000" dirty="0"/>
              <a:t>将读写分离开来，多个写入的线程还是在锁保护下串行执行，每一个写入线程写入完成后更新当前</a:t>
            </a:r>
            <a:r>
              <a:rPr lang="en-US" altLang="zh-CN" sz="2000" dirty="0" err="1"/>
              <a:t>Binlog</a:t>
            </a:r>
            <a:r>
              <a:rPr lang="zh-CN" altLang="en-US" sz="2000" dirty="0"/>
              <a:t>的长度信息，多个</a:t>
            </a:r>
            <a:r>
              <a:rPr lang="en-US" altLang="zh-CN" sz="2000" dirty="0"/>
              <a:t>Dump</a:t>
            </a:r>
            <a:r>
              <a:rPr lang="zh-CN" altLang="en-US" sz="2000" dirty="0"/>
              <a:t>线程以</a:t>
            </a:r>
            <a:r>
              <a:rPr lang="en-US" altLang="zh-CN" sz="2000" dirty="0" err="1"/>
              <a:t>Binlog</a:t>
            </a:r>
            <a:r>
              <a:rPr lang="zh-CN" altLang="en-US" sz="2000" dirty="0"/>
              <a:t>文件的长度信息为读取边界，多个</a:t>
            </a:r>
            <a:r>
              <a:rPr lang="en-US" altLang="zh-CN" sz="2000" dirty="0"/>
              <a:t>Dump</a:t>
            </a:r>
            <a:r>
              <a:rPr lang="zh-CN" altLang="en-US" sz="2000" dirty="0"/>
              <a:t>线程之间并行执行。以这种方式来让复制拓扑中的</a:t>
            </a:r>
            <a:r>
              <a:rPr lang="en-US" altLang="zh-CN" sz="2000" dirty="0"/>
              <a:t>Dump</a:t>
            </a:r>
            <a:r>
              <a:rPr lang="zh-CN" altLang="en-US" sz="2000" dirty="0"/>
              <a:t>线程发送得更快！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优化结果：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/>
              <a:t>经过测试，优化后的内核，不仅提升了事务提交线程的性能，在</a:t>
            </a:r>
            <a:r>
              <a:rPr lang="en-US" altLang="zh-CN" sz="2000" dirty="0"/>
              <a:t>Dump</a:t>
            </a:r>
            <a:r>
              <a:rPr lang="zh-CN" altLang="en-US" sz="2000" dirty="0"/>
              <a:t>线程较多的情况下，对主从复制性能有较大提升</a:t>
            </a:r>
            <a:r>
              <a:rPr lang="zh-CN" altLang="en-US" sz="2000" dirty="0"/>
              <a:t>。</a:t>
            </a:r>
            <a:endParaRPr lang="en-US" altLang="zh-CN" sz="2000" b="1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10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527302"/>
            <a:ext cx="7886700" cy="66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量性能优化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主备交互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9" name="组合 1"/>
          <p:cNvGrpSpPr>
            <a:grpSpLocks/>
          </p:cNvGrpSpPr>
          <p:nvPr/>
        </p:nvGrpSpPr>
        <p:grpSpPr bwMode="auto">
          <a:xfrm>
            <a:off x="1485900" y="1196753"/>
            <a:ext cx="9436100" cy="3155282"/>
            <a:chOff x="0" y="0"/>
            <a:chExt cx="9563100" cy="3751487"/>
          </a:xfrm>
        </p:grpSpPr>
        <p:grpSp>
          <p:nvGrpSpPr>
            <p:cNvPr id="10" name="组合 6"/>
            <p:cNvGrpSpPr>
              <a:grpSpLocks/>
            </p:cNvGrpSpPr>
            <p:nvPr/>
          </p:nvGrpSpPr>
          <p:grpSpPr bwMode="auto">
            <a:xfrm>
              <a:off x="0" y="0"/>
              <a:ext cx="4860925" cy="3251200"/>
              <a:chOff x="0" y="0"/>
              <a:chExt cx="4617041" cy="3558722"/>
            </a:xfrm>
          </p:grpSpPr>
          <p:cxnSp>
            <p:nvCxnSpPr>
              <p:cNvPr id="27" name="直接箭头连接符 6"/>
              <p:cNvCxnSpPr>
                <a:cxnSpLocks noChangeShapeType="1"/>
              </p:cNvCxnSpPr>
              <p:nvPr/>
            </p:nvCxnSpPr>
            <p:spPr bwMode="auto">
              <a:xfrm>
                <a:off x="1061631" y="595654"/>
                <a:ext cx="2450900" cy="0"/>
              </a:xfrm>
              <a:prstGeom prst="straightConnector1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连接符 44"/>
              <p:cNvCxnSpPr>
                <a:cxnSpLocks noChangeShapeType="1"/>
              </p:cNvCxnSpPr>
              <p:nvPr/>
            </p:nvCxnSpPr>
            <p:spPr bwMode="auto">
              <a:xfrm>
                <a:off x="1084146" y="307565"/>
                <a:ext cx="0" cy="3251157"/>
              </a:xfrm>
              <a:prstGeom prst="line">
                <a:avLst/>
              </a:prstGeom>
              <a:noFill/>
              <a:ln w="38100">
                <a:solidFill>
                  <a:srgbClr val="77D9E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连接符 44"/>
              <p:cNvCxnSpPr>
                <a:cxnSpLocks noChangeShapeType="1"/>
              </p:cNvCxnSpPr>
              <p:nvPr/>
            </p:nvCxnSpPr>
            <p:spPr bwMode="auto">
              <a:xfrm>
                <a:off x="3534404" y="307565"/>
                <a:ext cx="0" cy="3251157"/>
              </a:xfrm>
              <a:prstGeom prst="line">
                <a:avLst/>
              </a:prstGeom>
              <a:noFill/>
              <a:ln w="38100">
                <a:solidFill>
                  <a:srgbClr val="B3EAF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TextBox 7"/>
              <p:cNvSpPr txBox="1">
                <a:spLocks noChangeArrowheads="1"/>
              </p:cNvSpPr>
              <p:nvPr/>
            </p:nvSpPr>
            <p:spPr bwMode="auto">
              <a:xfrm>
                <a:off x="0" y="10450"/>
                <a:ext cx="2166141" cy="44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master dump</a:t>
                </a: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线程</a:t>
                </a:r>
              </a:p>
            </p:txBody>
          </p:sp>
          <p:sp>
            <p:nvSpPr>
              <p:cNvPr id="31" name="TextBox 7"/>
              <p:cNvSpPr txBox="1">
                <a:spLocks noChangeArrowheads="1"/>
              </p:cNvSpPr>
              <p:nvPr/>
            </p:nvSpPr>
            <p:spPr bwMode="auto">
              <a:xfrm>
                <a:off x="2450900" y="0"/>
                <a:ext cx="2166141" cy="44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slave IO</a:t>
                </a:r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线程</a:t>
                </a:r>
              </a:p>
            </p:txBody>
          </p:sp>
          <p:cxnSp>
            <p:nvCxnSpPr>
              <p:cNvPr id="32" name="直接箭头连接符 6"/>
              <p:cNvCxnSpPr>
                <a:cxnSpLocks noChangeShapeType="1"/>
              </p:cNvCxnSpPr>
              <p:nvPr/>
            </p:nvCxnSpPr>
            <p:spPr bwMode="auto">
              <a:xfrm flipH="1">
                <a:off x="1061631" y="1388017"/>
                <a:ext cx="2493778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" name="TextBox 7"/>
              <p:cNvSpPr txBox="1">
                <a:spLocks noChangeArrowheads="1"/>
              </p:cNvSpPr>
              <p:nvPr/>
            </p:nvSpPr>
            <p:spPr bwMode="auto">
              <a:xfrm>
                <a:off x="1369609" y="281059"/>
                <a:ext cx="2076802" cy="44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Send Tx1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TextBox 7"/>
              <p:cNvSpPr txBox="1">
                <a:spLocks noChangeArrowheads="1"/>
              </p:cNvSpPr>
              <p:nvPr/>
            </p:nvSpPr>
            <p:spPr bwMode="auto">
              <a:xfrm>
                <a:off x="485609" y="802813"/>
                <a:ext cx="597461" cy="44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wait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TextBox 7"/>
              <p:cNvSpPr txBox="1">
                <a:spLocks noChangeArrowheads="1"/>
              </p:cNvSpPr>
              <p:nvPr/>
            </p:nvSpPr>
            <p:spPr bwMode="auto">
              <a:xfrm>
                <a:off x="1349375" y="1073861"/>
                <a:ext cx="2076802" cy="44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ACK Tx1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6" name="直接箭头连接符 6"/>
              <p:cNvCxnSpPr>
                <a:cxnSpLocks noChangeShapeType="1"/>
              </p:cNvCxnSpPr>
              <p:nvPr/>
            </p:nvCxnSpPr>
            <p:spPr bwMode="auto">
              <a:xfrm>
                <a:off x="1074809" y="2354278"/>
                <a:ext cx="2450900" cy="0"/>
              </a:xfrm>
              <a:prstGeom prst="straightConnector1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直接箭头连接符 6"/>
              <p:cNvCxnSpPr>
                <a:cxnSpLocks noChangeShapeType="1"/>
              </p:cNvCxnSpPr>
              <p:nvPr/>
            </p:nvCxnSpPr>
            <p:spPr bwMode="auto">
              <a:xfrm flipH="1">
                <a:off x="1074809" y="3146641"/>
                <a:ext cx="2493778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" name="TextBox 7"/>
              <p:cNvSpPr txBox="1">
                <a:spLocks noChangeArrowheads="1"/>
              </p:cNvSpPr>
              <p:nvPr/>
            </p:nvSpPr>
            <p:spPr bwMode="auto">
              <a:xfrm>
                <a:off x="1382787" y="2039684"/>
                <a:ext cx="2076802" cy="44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Send TxN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Box 7"/>
              <p:cNvSpPr txBox="1">
                <a:spLocks noChangeArrowheads="1"/>
              </p:cNvSpPr>
              <p:nvPr/>
            </p:nvSpPr>
            <p:spPr bwMode="auto">
              <a:xfrm>
                <a:off x="1362553" y="2832485"/>
                <a:ext cx="2076802" cy="44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ACK TxN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TextBox 7"/>
              <p:cNvSpPr txBox="1">
                <a:spLocks noChangeArrowheads="1"/>
              </p:cNvSpPr>
              <p:nvPr/>
            </p:nvSpPr>
            <p:spPr bwMode="auto">
              <a:xfrm>
                <a:off x="485609" y="2561055"/>
                <a:ext cx="597461" cy="440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wait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" name="直接箭头连接符 6"/>
            <p:cNvCxnSpPr>
              <a:cxnSpLocks noChangeShapeType="1"/>
            </p:cNvCxnSpPr>
            <p:nvPr/>
          </p:nvCxnSpPr>
          <p:spPr bwMode="auto">
            <a:xfrm>
              <a:off x="5821363" y="542925"/>
              <a:ext cx="2579687" cy="0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44"/>
            <p:cNvCxnSpPr>
              <a:cxnSpLocks noChangeShapeType="1"/>
            </p:cNvCxnSpPr>
            <p:nvPr/>
          </p:nvCxnSpPr>
          <p:spPr bwMode="auto">
            <a:xfrm>
              <a:off x="5845175" y="280987"/>
              <a:ext cx="0" cy="2970213"/>
            </a:xfrm>
            <a:prstGeom prst="line">
              <a:avLst/>
            </a:prstGeom>
            <a:noFill/>
            <a:ln w="38100">
              <a:solidFill>
                <a:srgbClr val="77D9E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44"/>
            <p:cNvCxnSpPr>
              <a:cxnSpLocks noChangeShapeType="1"/>
            </p:cNvCxnSpPr>
            <p:nvPr/>
          </p:nvCxnSpPr>
          <p:spPr bwMode="auto">
            <a:xfrm>
              <a:off x="8423275" y="280987"/>
              <a:ext cx="0" cy="2970213"/>
            </a:xfrm>
            <a:prstGeom prst="line">
              <a:avLst/>
            </a:prstGeom>
            <a:noFill/>
            <a:ln w="38100">
              <a:solidFill>
                <a:srgbClr val="B3EAF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7"/>
            <p:cNvSpPr txBox="1">
              <a:spLocks noChangeArrowheads="1"/>
            </p:cNvSpPr>
            <p:nvPr/>
          </p:nvSpPr>
          <p:spPr bwMode="auto">
            <a:xfrm>
              <a:off x="4703763" y="9525"/>
              <a:ext cx="2279650" cy="4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 dump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7283450" y="0"/>
              <a:ext cx="2279650" cy="4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slave IO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</a:p>
          </p:txBody>
        </p:sp>
        <p:cxnSp>
          <p:nvCxnSpPr>
            <p:cNvPr id="16" name="直接箭头连接符 6"/>
            <p:cNvCxnSpPr>
              <a:cxnSpLocks noChangeShapeType="1"/>
            </p:cNvCxnSpPr>
            <p:nvPr/>
          </p:nvCxnSpPr>
          <p:spPr bwMode="auto">
            <a:xfrm flipH="1">
              <a:off x="6673850" y="2171700"/>
              <a:ext cx="1762125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6145213" y="255588"/>
              <a:ext cx="2185987" cy="4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Send Tx1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6315075" y="1809750"/>
              <a:ext cx="2185988" cy="4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ACK Tx1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6"/>
            <p:cNvCxnSpPr>
              <a:cxnSpLocks noChangeShapeType="1"/>
            </p:cNvCxnSpPr>
            <p:nvPr/>
          </p:nvCxnSpPr>
          <p:spPr bwMode="auto">
            <a:xfrm flipH="1">
              <a:off x="6661150" y="2873375"/>
              <a:ext cx="179863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6297613" y="2563813"/>
              <a:ext cx="2185987" cy="4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ACK TxN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44"/>
            <p:cNvCxnSpPr>
              <a:cxnSpLocks noChangeShapeType="1"/>
            </p:cNvCxnSpPr>
            <p:nvPr/>
          </p:nvCxnSpPr>
          <p:spPr bwMode="auto">
            <a:xfrm>
              <a:off x="6661150" y="309562"/>
              <a:ext cx="0" cy="2968625"/>
            </a:xfrm>
            <a:prstGeom prst="line">
              <a:avLst/>
            </a:prstGeom>
            <a:noFill/>
            <a:ln w="38100">
              <a:solidFill>
                <a:srgbClr val="77D9E8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7"/>
            <p:cNvSpPr txBox="1">
              <a:spLocks noChangeArrowheads="1"/>
            </p:cNvSpPr>
            <p:nvPr/>
          </p:nvSpPr>
          <p:spPr bwMode="auto">
            <a:xfrm>
              <a:off x="5645150" y="2951163"/>
              <a:ext cx="2279650" cy="4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 ACK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</a:p>
          </p:txBody>
        </p:sp>
        <p:cxnSp>
          <p:nvCxnSpPr>
            <p:cNvPr id="23" name="直接箭头连接符 6"/>
            <p:cNvCxnSpPr>
              <a:cxnSpLocks noChangeShapeType="1"/>
            </p:cNvCxnSpPr>
            <p:nvPr/>
          </p:nvCxnSpPr>
          <p:spPr bwMode="auto">
            <a:xfrm>
              <a:off x="5856288" y="976313"/>
              <a:ext cx="2579687" cy="0"/>
            </a:xfrm>
            <a:prstGeom prst="straightConnector1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6180138" y="666750"/>
              <a:ext cx="2185987" cy="4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Send TxN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53"/>
            <p:cNvSpPr txBox="1">
              <a:spLocks noChangeArrowheads="1"/>
            </p:cNvSpPr>
            <p:nvPr/>
          </p:nvSpPr>
          <p:spPr bwMode="auto">
            <a:xfrm>
              <a:off x="2066925" y="3311524"/>
              <a:ext cx="708025" cy="43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现状</a:t>
              </a:r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53"/>
            <p:cNvSpPr txBox="1">
              <a:spLocks noChangeArrowheads="1"/>
            </p:cNvSpPr>
            <p:nvPr/>
          </p:nvSpPr>
          <p:spPr bwMode="auto">
            <a:xfrm>
              <a:off x="7037388" y="3312368"/>
              <a:ext cx="708025" cy="43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燕尾形箭头 4"/>
          <p:cNvSpPr>
            <a:spLocks noChangeArrowheads="1"/>
          </p:cNvSpPr>
          <p:nvPr/>
        </p:nvSpPr>
        <p:spPr bwMode="auto">
          <a:xfrm>
            <a:off x="5734051" y="3021014"/>
            <a:ext cx="866775" cy="554037"/>
          </a:xfrm>
          <a:prstGeom prst="notchedRightArrow">
            <a:avLst>
              <a:gd name="adj1" fmla="val 50000"/>
              <a:gd name="adj2" fmla="val 34643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en-US">
              <a:latin typeface="Constantia" panose="02030602050306030303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23392" y="4350003"/>
            <a:ext cx="82374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+mn-ea"/>
              </a:rPr>
              <a:t>问题分析：</a:t>
            </a:r>
            <a:endParaRPr lang="en-US" altLang="zh-CN" sz="1400" b="1" dirty="0">
              <a:latin typeface="+mn-ea"/>
            </a:endParaRPr>
          </a:p>
          <a:p>
            <a:r>
              <a:rPr lang="zh-CN" altLang="en-US" sz="1400" dirty="0"/>
              <a:t>如上图所示，在原生</a:t>
            </a:r>
            <a:r>
              <a:rPr lang="en-US" altLang="zh-CN" sz="1400" dirty="0"/>
              <a:t>MySQL</a:t>
            </a:r>
            <a:r>
              <a:rPr lang="zh-CN" altLang="en-US" sz="1400" dirty="0"/>
              <a:t>中主备库之间的数据发送和</a:t>
            </a:r>
            <a:r>
              <a:rPr lang="en-US" altLang="zh-CN" sz="1400" dirty="0"/>
              <a:t>ACK</a:t>
            </a:r>
            <a:r>
              <a:rPr lang="zh-CN" altLang="en-US" sz="1400" dirty="0"/>
              <a:t>回应是简单的串行执行，在上一个事件</a:t>
            </a:r>
            <a:r>
              <a:rPr lang="en-US" altLang="zh-CN" sz="1400" dirty="0"/>
              <a:t>ACK</a:t>
            </a:r>
            <a:r>
              <a:rPr lang="zh-CN" altLang="en-US" sz="1400" dirty="0"/>
              <a:t>回应到达之前，不允许继续发送下一个事件；这个行为在跨园区</a:t>
            </a:r>
            <a:r>
              <a:rPr lang="en-US" altLang="zh-CN" sz="1400" dirty="0"/>
              <a:t>(RTT 2-3ms)</a:t>
            </a:r>
            <a:r>
              <a:rPr lang="zh-CN" altLang="en-US" sz="1400" dirty="0"/>
              <a:t>的情况性能非常差，而且也不能很好地利用带宽优势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zh-CN" altLang="en-US" sz="1400" b="1" dirty="0">
                <a:latin typeface="+mn-ea"/>
              </a:rPr>
              <a:t>优化方法：</a:t>
            </a:r>
            <a:endParaRPr lang="en-US" altLang="zh-CN" sz="1400" b="1" dirty="0">
              <a:latin typeface="+mn-ea"/>
            </a:endParaRPr>
          </a:p>
          <a:p>
            <a:r>
              <a:rPr lang="zh-CN" altLang="en-US" sz="1400" dirty="0"/>
              <a:t>将发送和</a:t>
            </a:r>
            <a:r>
              <a:rPr lang="en-US" altLang="zh-CN" sz="1400" dirty="0"/>
              <a:t>ACK</a:t>
            </a:r>
            <a:r>
              <a:rPr lang="zh-CN" altLang="en-US" sz="1400" dirty="0"/>
              <a:t>回应的接收独立到不同的线程中，由于发送和接收都是基于</a:t>
            </a:r>
            <a:r>
              <a:rPr lang="en-US" altLang="zh-CN" sz="1400" dirty="0"/>
              <a:t>TCP</a:t>
            </a:r>
            <a:r>
              <a:rPr lang="zh-CN" altLang="en-US" sz="1400" dirty="0"/>
              <a:t>流的传输，所以时序性是有保障的；这样发送线程可以在未收</a:t>
            </a:r>
            <a:r>
              <a:rPr lang="en-US" altLang="zh-CN" sz="1400" dirty="0"/>
              <a:t>ACK</a:t>
            </a:r>
            <a:r>
              <a:rPr lang="zh-CN" altLang="en-US" sz="1400" dirty="0"/>
              <a:t>之前继续发送，接受线程收到</a:t>
            </a:r>
            <a:r>
              <a:rPr lang="en-US" altLang="zh-CN" sz="1400" dirty="0"/>
              <a:t>ACK</a:t>
            </a:r>
            <a:r>
              <a:rPr lang="zh-CN" altLang="en-US" sz="1400" dirty="0"/>
              <a:t>后唤醒等待的线程执行相应的任务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lang="zh-CN" altLang="en-US" sz="1400" b="1" dirty="0"/>
              <a:t>优化结果：</a:t>
            </a:r>
            <a:endParaRPr lang="en-US" altLang="zh-CN" sz="1400" b="1" dirty="0"/>
          </a:p>
          <a:p>
            <a:r>
              <a:rPr lang="zh-CN" altLang="en-US" sz="1400" dirty="0"/>
              <a:t>根据实际用例测试，优化后的</a:t>
            </a:r>
            <a:r>
              <a:rPr lang="en-US" altLang="zh-CN" sz="1400" dirty="0"/>
              <a:t>TPS</a:t>
            </a:r>
            <a:r>
              <a:rPr lang="zh-CN" altLang="en-US" sz="1400" dirty="0"/>
              <a:t>提升为</a:t>
            </a:r>
            <a:r>
              <a:rPr lang="en-US" altLang="zh-CN" sz="1400" dirty="0"/>
              <a:t>15%</a:t>
            </a:r>
            <a:r>
              <a:rPr lang="zh-CN" altLang="en-US" sz="1400" dirty="0"/>
              <a:t>左右。</a:t>
            </a:r>
            <a:endParaRPr lang="zh-CN" altLang="en-US" sz="1400" b="1" dirty="0"/>
          </a:p>
          <a:p>
            <a:endParaRPr lang="zh-CN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0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按需按量优化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强一致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27"/>
          <p:cNvGrpSpPr>
            <a:grpSpLocks/>
          </p:cNvGrpSpPr>
          <p:nvPr/>
        </p:nvGrpSpPr>
        <p:grpSpPr bwMode="auto">
          <a:xfrm>
            <a:off x="1524001" y="1412776"/>
            <a:ext cx="8963025" cy="3498850"/>
            <a:chOff x="0" y="0"/>
            <a:chExt cx="8963026" cy="3498850"/>
          </a:xfrm>
        </p:grpSpPr>
        <p:cxnSp>
          <p:nvCxnSpPr>
            <p:cNvPr id="8" name="直接连接符 44"/>
            <p:cNvCxnSpPr>
              <a:cxnSpLocks noChangeShapeType="1"/>
            </p:cNvCxnSpPr>
            <p:nvPr/>
          </p:nvCxnSpPr>
          <p:spPr bwMode="auto">
            <a:xfrm>
              <a:off x="4149726" y="0"/>
              <a:ext cx="0" cy="349885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组合 20"/>
            <p:cNvGrpSpPr>
              <a:grpSpLocks/>
            </p:cNvGrpSpPr>
            <p:nvPr/>
          </p:nvGrpSpPr>
          <p:grpSpPr bwMode="auto">
            <a:xfrm>
              <a:off x="0" y="114300"/>
              <a:ext cx="4011613" cy="3384550"/>
              <a:chOff x="0" y="0"/>
              <a:chExt cx="4011552" cy="3385550"/>
            </a:xfrm>
          </p:grpSpPr>
          <p:pic>
            <p:nvPicPr>
              <p:cNvPr id="42" name="图示 67"/>
              <p:cNvPicPr>
                <a:picLocks noGrp="1"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2307" y="270323"/>
                <a:ext cx="2491945" cy="3041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3" name="组合 5"/>
              <p:cNvGrpSpPr>
                <a:grpSpLocks/>
              </p:cNvGrpSpPr>
              <p:nvPr/>
            </p:nvGrpSpPr>
            <p:grpSpPr bwMode="auto">
              <a:xfrm>
                <a:off x="41066" y="72034"/>
                <a:ext cx="3809551" cy="3313516"/>
                <a:chOff x="0" y="0"/>
                <a:chExt cx="3810825" cy="3313541"/>
              </a:xfrm>
            </p:grpSpPr>
            <p:cxnSp>
              <p:nvCxnSpPr>
                <p:cNvPr id="47" name="直接箭头连接符 65"/>
                <p:cNvCxnSpPr>
                  <a:cxnSpLocks noChangeShapeType="1"/>
                </p:cNvCxnSpPr>
                <p:nvPr/>
              </p:nvCxnSpPr>
              <p:spPr bwMode="auto">
                <a:xfrm>
                  <a:off x="368960" y="576739"/>
                  <a:ext cx="972601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0" y="137605"/>
                  <a:ext cx="1548616" cy="338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1.Trx Commit</a:t>
                  </a: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圆角矩形 4"/>
                <p:cNvSpPr>
                  <a:spLocks noChangeArrowheads="1"/>
                </p:cNvSpPr>
                <p:nvPr/>
              </p:nvSpPr>
              <p:spPr bwMode="auto">
                <a:xfrm>
                  <a:off x="1347788" y="0"/>
                  <a:ext cx="2463037" cy="3313541"/>
                </a:xfrm>
                <a:prstGeom prst="roundRect">
                  <a:avLst>
                    <a:gd name="adj" fmla="val 16667"/>
                  </a:avLst>
                </a:prstGeom>
                <a:noFill/>
                <a:ln w="28575">
                  <a:solidFill>
                    <a:srgbClr val="0070C0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eaLnBrk="0" hangingPunct="0"/>
                  <a:endParaRPr lang="zh-CN" altLang="en-US">
                    <a:latin typeface="Constantia" panose="02030602050306030303" pitchFamily="18" charset="0"/>
                  </a:endParaRPr>
                </a:p>
              </p:txBody>
            </p:sp>
            <p:cxnSp>
              <p:nvCxnSpPr>
                <p:cNvPr id="50" name="直接箭头连接符 3"/>
                <p:cNvCxnSpPr>
                  <a:cxnSpLocks noChangeShapeType="1"/>
                </p:cNvCxnSpPr>
                <p:nvPr/>
              </p:nvCxnSpPr>
              <p:spPr bwMode="auto">
                <a:xfrm>
                  <a:off x="3533501" y="476387"/>
                  <a:ext cx="0" cy="2601296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prstDash val="sys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44" name="直接箭头连接符 65"/>
              <p:cNvCxnSpPr>
                <a:cxnSpLocks noChangeShapeType="1"/>
              </p:cNvCxnSpPr>
              <p:nvPr/>
            </p:nvCxnSpPr>
            <p:spPr bwMode="auto">
              <a:xfrm flipH="1">
                <a:off x="409902" y="3134208"/>
                <a:ext cx="975130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TextBox 7"/>
              <p:cNvSpPr txBox="1">
                <a:spLocks noChangeArrowheads="1"/>
              </p:cNvSpPr>
              <p:nvPr/>
            </p:nvSpPr>
            <p:spPr bwMode="auto">
              <a:xfrm>
                <a:off x="0" y="2817964"/>
                <a:ext cx="154809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2.Commit OK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TextBox 7"/>
              <p:cNvSpPr txBox="1">
                <a:spLocks noChangeArrowheads="1"/>
              </p:cNvSpPr>
              <p:nvPr/>
            </p:nvSpPr>
            <p:spPr bwMode="auto">
              <a:xfrm>
                <a:off x="2089759" y="0"/>
                <a:ext cx="9678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mysqld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2700" y="1846262"/>
              <a:ext cx="1316038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事务已提交</a:t>
              </a:r>
              <a:endParaRPr 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数据可见</a:t>
              </a:r>
            </a:p>
          </p:txBody>
        </p:sp>
        <p:cxnSp>
          <p:nvCxnSpPr>
            <p:cNvPr id="11" name="曲线连接符 22"/>
            <p:cNvCxnSpPr>
              <a:cxnSpLocks noChangeShapeType="1"/>
            </p:cNvCxnSpPr>
            <p:nvPr/>
          </p:nvCxnSpPr>
          <p:spPr bwMode="auto">
            <a:xfrm>
              <a:off x="1022351" y="2138362"/>
              <a:ext cx="649287" cy="463550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FFC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" name="组合 72"/>
            <p:cNvGrpSpPr>
              <a:grpSpLocks/>
            </p:cNvGrpSpPr>
            <p:nvPr/>
          </p:nvGrpSpPr>
          <p:grpSpPr bwMode="auto">
            <a:xfrm>
              <a:off x="6353176" y="28575"/>
              <a:ext cx="2609850" cy="3378200"/>
              <a:chOff x="0" y="0"/>
              <a:chExt cx="2609645" cy="3377906"/>
            </a:xfrm>
          </p:grpSpPr>
          <p:grpSp>
            <p:nvGrpSpPr>
              <p:cNvPr id="25" name="组合 36"/>
              <p:cNvGrpSpPr>
                <a:grpSpLocks/>
              </p:cNvGrpSpPr>
              <p:nvPr/>
            </p:nvGrpSpPr>
            <p:grpSpPr bwMode="auto">
              <a:xfrm>
                <a:off x="144066" y="0"/>
                <a:ext cx="2322049" cy="1516925"/>
                <a:chOff x="0" y="0"/>
                <a:chExt cx="2322049" cy="1516925"/>
              </a:xfrm>
            </p:grpSpPr>
            <p:sp>
              <p:nvSpPr>
                <p:cNvPr id="36" name="流程图: 磁盘 61"/>
                <p:cNvSpPr>
                  <a:spLocks noChangeArrowheads="1"/>
                </p:cNvSpPr>
                <p:nvPr/>
              </p:nvSpPr>
              <p:spPr bwMode="auto">
                <a:xfrm>
                  <a:off x="386" y="355569"/>
                  <a:ext cx="888930" cy="822253"/>
                </a:xfrm>
                <a:prstGeom prst="flowChartMagneticDisk">
                  <a:avLst/>
                </a:prstGeom>
                <a:solidFill>
                  <a:srgbClr val="81D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1,2,</a:t>
                  </a:r>
                  <a:r>
                    <a:rPr lang="en-US" sz="160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16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折角形 62"/>
                <p:cNvSpPr>
                  <a:spLocks noChangeArrowheads="1"/>
                </p:cNvSpPr>
                <p:nvPr/>
              </p:nvSpPr>
              <p:spPr bwMode="auto">
                <a:xfrm>
                  <a:off x="1551251" y="326997"/>
                  <a:ext cx="720669" cy="903209"/>
                </a:xfrm>
                <a:prstGeom prst="foldedCorner">
                  <a:avLst>
                    <a:gd name="adj" fmla="val 16667"/>
                  </a:avLst>
                </a:prstGeom>
                <a:solidFill>
                  <a:srgbClr val="CCD6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  <a:p>
                  <a:pPr eaLnBrk="0" hangingPunct="0"/>
                  <a:r>
                    <a:rPr lang="en-US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</a:p>
                <a:p>
                  <a:pPr eaLnBrk="0" hangingPunct="0"/>
                  <a:r>
                    <a:rPr lang="en-US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cxnSp>
              <p:nvCxnSpPr>
                <p:cNvPr id="38" name="直接箭头连接符 65"/>
                <p:cNvCxnSpPr>
                  <a:cxnSpLocks noChangeShapeType="1"/>
                  <a:stCxn id="36" idx="4"/>
                </p:cNvCxnSpPr>
                <p:nvPr/>
              </p:nvCxnSpPr>
              <p:spPr bwMode="auto">
                <a:xfrm>
                  <a:off x="889000" y="766476"/>
                  <a:ext cx="661594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9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15992" y="1169904"/>
                  <a:ext cx="96781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data</a:t>
                  </a: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1354234" y="1178371"/>
                  <a:ext cx="96781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binlog</a:t>
                  </a: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15992" y="0"/>
                  <a:ext cx="96781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master</a:t>
                  </a: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" name="组合 90"/>
              <p:cNvGrpSpPr>
                <a:grpSpLocks/>
              </p:cNvGrpSpPr>
              <p:nvPr/>
            </p:nvGrpSpPr>
            <p:grpSpPr bwMode="auto">
              <a:xfrm>
                <a:off x="49644" y="1753632"/>
                <a:ext cx="2490469" cy="1515290"/>
                <a:chOff x="0" y="0"/>
                <a:chExt cx="2490469" cy="1515290"/>
              </a:xfrm>
            </p:grpSpPr>
            <p:sp>
              <p:nvSpPr>
                <p:cNvPr id="30" name="流程图: 磁盘 54"/>
                <p:cNvSpPr>
                  <a:spLocks noChangeArrowheads="1"/>
                </p:cNvSpPr>
                <p:nvPr/>
              </p:nvSpPr>
              <p:spPr bwMode="auto">
                <a:xfrm>
                  <a:off x="93220" y="362321"/>
                  <a:ext cx="890518" cy="822253"/>
                </a:xfrm>
                <a:prstGeom prst="flowChartMagneticDisk">
                  <a:avLst/>
                </a:prstGeom>
                <a:solidFill>
                  <a:srgbClr val="81D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1,2</a:t>
                  </a:r>
                  <a:endParaRPr lang="zh-CN" altLang="en-US" sz="16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折角形 55"/>
                <p:cNvSpPr>
                  <a:spLocks noChangeArrowheads="1"/>
                </p:cNvSpPr>
                <p:nvPr/>
              </p:nvSpPr>
              <p:spPr bwMode="auto">
                <a:xfrm>
                  <a:off x="1637736" y="322637"/>
                  <a:ext cx="720668" cy="901621"/>
                </a:xfrm>
                <a:prstGeom prst="foldedCorner">
                  <a:avLst>
                    <a:gd name="adj" fmla="val 16667"/>
                  </a:avLst>
                </a:prstGeom>
                <a:solidFill>
                  <a:srgbClr val="CCD6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  <a:p>
                  <a:pPr eaLnBrk="0" hangingPunct="0"/>
                  <a:r>
                    <a:rPr lang="en-US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>
                    <a:latin typeface="Constantia" panose="02030602050306030303" pitchFamily="18" charset="0"/>
                  </a:endParaRPr>
                </a:p>
              </p:txBody>
            </p:sp>
            <p:cxnSp>
              <p:nvCxnSpPr>
                <p:cNvPr id="32" name="直接箭头连接符 65"/>
                <p:cNvCxnSpPr>
                  <a:cxnSpLocks noChangeShapeType="1"/>
                  <a:stCxn id="31" idx="1"/>
                  <a:endCxn id="30" idx="4"/>
                </p:cNvCxnSpPr>
                <p:nvPr/>
              </p:nvCxnSpPr>
              <p:spPr bwMode="auto">
                <a:xfrm flipH="1">
                  <a:off x="983422" y="773307"/>
                  <a:ext cx="654779" cy="1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3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110414" y="1176736"/>
                  <a:ext cx="96781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data</a:t>
                  </a: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1522654" y="1167890"/>
                  <a:ext cx="96781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relaylog</a:t>
                  </a: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96781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slave</a:t>
                  </a: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7" name="直接箭头连接符 65"/>
              <p:cNvCxnSpPr>
                <a:cxnSpLocks noChangeShapeType="1"/>
              </p:cNvCxnSpPr>
              <p:nvPr/>
            </p:nvCxnSpPr>
            <p:spPr bwMode="auto">
              <a:xfrm>
                <a:off x="2040139" y="1411591"/>
                <a:ext cx="0" cy="619114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" name="TextBox 7"/>
              <p:cNvSpPr txBox="1">
                <a:spLocks noChangeArrowheads="1"/>
              </p:cNvSpPr>
              <p:nvPr/>
            </p:nvSpPr>
            <p:spPr bwMode="auto">
              <a:xfrm>
                <a:off x="1502767" y="1575999"/>
                <a:ext cx="110687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日志复制</a:t>
                </a:r>
              </a:p>
            </p:txBody>
          </p:sp>
          <p:sp>
            <p:nvSpPr>
              <p:cNvPr id="29" name="圆角矩形 4"/>
              <p:cNvSpPr>
                <a:spLocks noChangeArrowheads="1"/>
              </p:cNvSpPr>
              <p:nvPr/>
            </p:nvSpPr>
            <p:spPr bwMode="auto">
              <a:xfrm>
                <a:off x="0" y="64390"/>
                <a:ext cx="2609645" cy="3313516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70C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eaLnBrk="0" hangingPunct="0"/>
                <a:endParaRPr lang="zh-CN" altLang="en-US">
                  <a:latin typeface="Constantia" panose="02030602050306030303" pitchFamily="18" charset="0"/>
                </a:endParaRPr>
              </a:p>
            </p:txBody>
          </p:sp>
        </p:grpSp>
        <p:cxnSp>
          <p:nvCxnSpPr>
            <p:cNvPr id="13" name="直接箭头连接符 65"/>
            <p:cNvCxnSpPr>
              <a:cxnSpLocks noChangeShapeType="1"/>
            </p:cNvCxnSpPr>
            <p:nvPr/>
          </p:nvCxnSpPr>
          <p:spPr bwMode="auto">
            <a:xfrm>
              <a:off x="5381626" y="661987"/>
              <a:ext cx="971550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7"/>
            <p:cNvSpPr txBox="1">
              <a:spLocks noChangeArrowheads="1"/>
            </p:cNvSpPr>
            <p:nvPr/>
          </p:nvSpPr>
          <p:spPr bwMode="auto">
            <a:xfrm>
              <a:off x="4337051" y="98425"/>
              <a:ext cx="19050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A:insert t1(3)</a:t>
              </a:r>
            </a:p>
            <a:p>
              <a:pPr eaLnBrk="0" hangingPunct="0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等待事务返回</a:t>
              </a:r>
              <a:endParaRPr 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65"/>
            <p:cNvCxnSpPr>
              <a:cxnSpLocks noChangeShapeType="1"/>
            </p:cNvCxnSpPr>
            <p:nvPr/>
          </p:nvCxnSpPr>
          <p:spPr bwMode="auto">
            <a:xfrm>
              <a:off x="5381626" y="1012825"/>
              <a:ext cx="971550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4181476" y="796925"/>
              <a:ext cx="18478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B:select t1</a:t>
              </a:r>
            </a:p>
          </p:txBody>
        </p:sp>
        <p:cxnSp>
          <p:nvCxnSpPr>
            <p:cNvPr id="17" name="直接箭头连接符 65"/>
            <p:cNvCxnSpPr>
              <a:cxnSpLocks noChangeShapeType="1"/>
            </p:cNvCxnSpPr>
            <p:nvPr/>
          </p:nvCxnSpPr>
          <p:spPr bwMode="auto">
            <a:xfrm flipH="1">
              <a:off x="5364163" y="1198562"/>
              <a:ext cx="989013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4181476" y="1135062"/>
              <a:ext cx="14462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(1,2,</a:t>
              </a:r>
              <a:r>
                <a:rPr lang="en-US"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424363" y="1754187"/>
              <a:ext cx="1728788" cy="3381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主异常，切到从</a:t>
              </a:r>
              <a:endParaRPr 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65"/>
            <p:cNvCxnSpPr>
              <a:cxnSpLocks noChangeShapeType="1"/>
            </p:cNvCxnSpPr>
            <p:nvPr/>
          </p:nvCxnSpPr>
          <p:spPr bwMode="auto">
            <a:xfrm>
              <a:off x="5383213" y="2508250"/>
              <a:ext cx="973138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4184651" y="2292350"/>
              <a:ext cx="1846262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B:select t1</a:t>
              </a:r>
            </a:p>
          </p:txBody>
        </p:sp>
        <p:cxnSp>
          <p:nvCxnSpPr>
            <p:cNvPr id="22" name="直接箭头连接符 65"/>
            <p:cNvCxnSpPr>
              <a:cxnSpLocks noChangeShapeType="1"/>
            </p:cNvCxnSpPr>
            <p:nvPr/>
          </p:nvCxnSpPr>
          <p:spPr bwMode="auto">
            <a:xfrm flipH="1">
              <a:off x="5365751" y="2695575"/>
              <a:ext cx="990600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7"/>
            <p:cNvSpPr txBox="1">
              <a:spLocks noChangeArrowheads="1"/>
            </p:cNvSpPr>
            <p:nvPr/>
          </p:nvSpPr>
          <p:spPr bwMode="auto">
            <a:xfrm>
              <a:off x="4233863" y="2632075"/>
              <a:ext cx="12001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</a:t>
              </a: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(1,2)</a:t>
              </a: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4400551" y="3006725"/>
              <a:ext cx="1728787" cy="33813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现在无法读到</a:t>
              </a:r>
              <a:r>
                <a:rPr 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73344" y="6066727"/>
            <a:ext cx="823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问题：</a:t>
            </a:r>
            <a:r>
              <a:rPr lang="en-US" altLang="zh-CN" dirty="0">
                <a:latin typeface="+mn-ea"/>
              </a:rPr>
              <a:t>master</a:t>
            </a:r>
            <a:r>
              <a:rPr lang="zh-CN" altLang="en-US" dirty="0">
                <a:latin typeface="+mn-ea"/>
              </a:rPr>
              <a:t>在本地完成事务提交后再同步</a:t>
            </a:r>
            <a:r>
              <a:rPr lang="en-US" altLang="zh-CN" dirty="0" err="1">
                <a:latin typeface="+mn-ea"/>
              </a:rPr>
              <a:t>binlog</a:t>
            </a:r>
            <a:r>
              <a:rPr lang="zh-CN" altLang="en-US" dirty="0">
                <a:latin typeface="+mn-ea"/>
              </a:rPr>
              <a:t>，导致幻读</a:t>
            </a:r>
            <a:endParaRPr lang="zh-CN" altLang="en-US" b="1" dirty="0">
              <a:latin typeface="+mn-ea"/>
            </a:endParaRPr>
          </a:p>
        </p:txBody>
      </p: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2077674" y="5199972"/>
            <a:ext cx="324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先提交事务后再同步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6138499" y="5209258"/>
            <a:ext cx="324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提交事务后，主切从导致幻读</a:t>
            </a:r>
          </a:p>
        </p:txBody>
      </p:sp>
    </p:spTree>
    <p:extLst>
      <p:ext uri="{BB962C8B-B14F-4D97-AF65-F5344CB8AC3E}">
        <p14:creationId xmlns:p14="http://schemas.microsoft.com/office/powerpoint/2010/main" val="30388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按需按量优化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强一致性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1"/>
          <p:cNvGrpSpPr>
            <a:grpSpLocks/>
          </p:cNvGrpSpPr>
          <p:nvPr/>
        </p:nvGrpSpPr>
        <p:grpSpPr bwMode="auto">
          <a:xfrm>
            <a:off x="1647826" y="1611313"/>
            <a:ext cx="8467725" cy="3384550"/>
            <a:chOff x="0" y="0"/>
            <a:chExt cx="8467087" cy="3384550"/>
          </a:xfrm>
        </p:grpSpPr>
        <p:grpSp>
          <p:nvGrpSpPr>
            <p:cNvPr id="8" name="组合 20"/>
            <p:cNvGrpSpPr>
              <a:grpSpLocks/>
            </p:cNvGrpSpPr>
            <p:nvPr/>
          </p:nvGrpSpPr>
          <p:grpSpPr bwMode="auto">
            <a:xfrm>
              <a:off x="0" y="0"/>
              <a:ext cx="4011613" cy="3384550"/>
              <a:chOff x="0" y="0"/>
              <a:chExt cx="4011552" cy="3385550"/>
            </a:xfrm>
          </p:grpSpPr>
          <p:pic>
            <p:nvPicPr>
              <p:cNvPr id="19" name="图示 116"/>
              <p:cNvPicPr>
                <a:picLocks noGrp="1"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2306" y="270323"/>
                <a:ext cx="2491947" cy="3041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组合 5"/>
              <p:cNvGrpSpPr>
                <a:grpSpLocks/>
              </p:cNvGrpSpPr>
              <p:nvPr/>
            </p:nvGrpSpPr>
            <p:grpSpPr bwMode="auto">
              <a:xfrm>
                <a:off x="41066" y="72034"/>
                <a:ext cx="3809551" cy="3313516"/>
                <a:chOff x="0" y="0"/>
                <a:chExt cx="3810825" cy="3313541"/>
              </a:xfrm>
            </p:grpSpPr>
            <p:cxnSp>
              <p:nvCxnSpPr>
                <p:cNvPr id="24" name="直接箭头连接符 65"/>
                <p:cNvCxnSpPr>
                  <a:cxnSpLocks noChangeShapeType="1"/>
                </p:cNvCxnSpPr>
                <p:nvPr/>
              </p:nvCxnSpPr>
              <p:spPr bwMode="auto">
                <a:xfrm>
                  <a:off x="368960" y="576739"/>
                  <a:ext cx="972601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5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0" y="137605"/>
                  <a:ext cx="1548616" cy="338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1.Trx Commit</a:t>
                  </a: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圆角矩形 4"/>
                <p:cNvSpPr>
                  <a:spLocks noChangeArrowheads="1"/>
                </p:cNvSpPr>
                <p:nvPr/>
              </p:nvSpPr>
              <p:spPr bwMode="auto">
                <a:xfrm>
                  <a:off x="1347788" y="0"/>
                  <a:ext cx="2463037" cy="3313541"/>
                </a:xfrm>
                <a:prstGeom prst="roundRect">
                  <a:avLst>
                    <a:gd name="adj" fmla="val 16667"/>
                  </a:avLst>
                </a:prstGeom>
                <a:noFill/>
                <a:ln w="28575">
                  <a:solidFill>
                    <a:srgbClr val="0070C0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eaLnBrk="0" hangingPunct="0"/>
                  <a:endParaRPr lang="zh-CN" altLang="en-US">
                    <a:latin typeface="Constantia" panose="02030602050306030303" pitchFamily="18" charset="0"/>
                  </a:endParaRPr>
                </a:p>
              </p:txBody>
            </p:sp>
            <p:cxnSp>
              <p:nvCxnSpPr>
                <p:cNvPr id="27" name="直接箭头连接符 3"/>
                <p:cNvCxnSpPr>
                  <a:cxnSpLocks noChangeShapeType="1"/>
                </p:cNvCxnSpPr>
                <p:nvPr/>
              </p:nvCxnSpPr>
              <p:spPr bwMode="auto">
                <a:xfrm>
                  <a:off x="3533501" y="476387"/>
                  <a:ext cx="0" cy="2601296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prstDash val="sys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1" name="直接箭头连接符 65"/>
              <p:cNvCxnSpPr>
                <a:cxnSpLocks noChangeShapeType="1"/>
              </p:cNvCxnSpPr>
              <p:nvPr/>
            </p:nvCxnSpPr>
            <p:spPr bwMode="auto">
              <a:xfrm flipH="1">
                <a:off x="409902" y="3134208"/>
                <a:ext cx="975130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TextBox 7"/>
              <p:cNvSpPr txBox="1">
                <a:spLocks noChangeArrowheads="1"/>
              </p:cNvSpPr>
              <p:nvPr/>
            </p:nvSpPr>
            <p:spPr bwMode="auto">
              <a:xfrm>
                <a:off x="0" y="2817964"/>
                <a:ext cx="154809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2.Commit OK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7"/>
              <p:cNvSpPr txBox="1">
                <a:spLocks noChangeArrowheads="1"/>
              </p:cNvSpPr>
              <p:nvPr/>
            </p:nvSpPr>
            <p:spPr bwMode="auto">
              <a:xfrm>
                <a:off x="2089759" y="0"/>
                <a:ext cx="9678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mysqld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" name="组合 20"/>
            <p:cNvGrpSpPr>
              <a:grpSpLocks/>
            </p:cNvGrpSpPr>
            <p:nvPr/>
          </p:nvGrpSpPr>
          <p:grpSpPr bwMode="auto">
            <a:xfrm>
              <a:off x="4455474" y="0"/>
              <a:ext cx="4011613" cy="3384550"/>
              <a:chOff x="0" y="0"/>
              <a:chExt cx="4011552" cy="3385550"/>
            </a:xfrm>
          </p:grpSpPr>
          <p:pic>
            <p:nvPicPr>
              <p:cNvPr id="10" name="图示 107"/>
              <p:cNvPicPr>
                <a:picLocks noGrp="1"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2306" y="270323"/>
                <a:ext cx="2491947" cy="3041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" name="组合 5"/>
              <p:cNvGrpSpPr>
                <a:grpSpLocks/>
              </p:cNvGrpSpPr>
              <p:nvPr/>
            </p:nvGrpSpPr>
            <p:grpSpPr bwMode="auto">
              <a:xfrm>
                <a:off x="41066" y="72034"/>
                <a:ext cx="3809551" cy="3313516"/>
                <a:chOff x="0" y="0"/>
                <a:chExt cx="3810825" cy="3313541"/>
              </a:xfrm>
            </p:grpSpPr>
            <p:cxnSp>
              <p:nvCxnSpPr>
                <p:cNvPr id="15" name="直接箭头连接符 65"/>
                <p:cNvCxnSpPr>
                  <a:cxnSpLocks noChangeShapeType="1"/>
                </p:cNvCxnSpPr>
                <p:nvPr/>
              </p:nvCxnSpPr>
              <p:spPr bwMode="auto">
                <a:xfrm>
                  <a:off x="368960" y="576739"/>
                  <a:ext cx="972601" cy="0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0" y="137605"/>
                  <a:ext cx="1548616" cy="338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1.Trx Commit</a:t>
                  </a:r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圆角矩形 4"/>
                <p:cNvSpPr>
                  <a:spLocks noChangeArrowheads="1"/>
                </p:cNvSpPr>
                <p:nvPr/>
              </p:nvSpPr>
              <p:spPr bwMode="auto">
                <a:xfrm>
                  <a:off x="1347788" y="0"/>
                  <a:ext cx="2463037" cy="3313541"/>
                </a:xfrm>
                <a:prstGeom prst="roundRect">
                  <a:avLst>
                    <a:gd name="adj" fmla="val 16667"/>
                  </a:avLst>
                </a:prstGeom>
                <a:noFill/>
                <a:ln w="28575">
                  <a:solidFill>
                    <a:srgbClr val="0070C0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eaLnBrk="0" hangingPunct="0"/>
                  <a:endParaRPr lang="zh-CN" altLang="en-US">
                    <a:latin typeface="Constantia" panose="02030602050306030303" pitchFamily="18" charset="0"/>
                  </a:endParaRPr>
                </a:p>
              </p:txBody>
            </p:sp>
            <p:cxnSp>
              <p:nvCxnSpPr>
                <p:cNvPr id="18" name="直接箭头连接符 3"/>
                <p:cNvCxnSpPr>
                  <a:cxnSpLocks noChangeShapeType="1"/>
                </p:cNvCxnSpPr>
                <p:nvPr/>
              </p:nvCxnSpPr>
              <p:spPr bwMode="auto">
                <a:xfrm>
                  <a:off x="3533501" y="476387"/>
                  <a:ext cx="0" cy="2601296"/>
                </a:xfrm>
                <a:prstGeom prst="straightConnector1">
                  <a:avLst/>
                </a:prstGeom>
                <a:noFill/>
                <a:ln w="28575">
                  <a:solidFill>
                    <a:srgbClr val="FF0000"/>
                  </a:solidFill>
                  <a:prstDash val="sysDash"/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2" name="直接箭头连接符 65"/>
              <p:cNvCxnSpPr>
                <a:cxnSpLocks noChangeShapeType="1"/>
              </p:cNvCxnSpPr>
              <p:nvPr/>
            </p:nvCxnSpPr>
            <p:spPr bwMode="auto">
              <a:xfrm flipH="1">
                <a:off x="409902" y="3134208"/>
                <a:ext cx="975130" cy="0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TextBox 7"/>
              <p:cNvSpPr txBox="1">
                <a:spLocks noChangeArrowheads="1"/>
              </p:cNvSpPr>
              <p:nvPr/>
            </p:nvSpPr>
            <p:spPr bwMode="auto">
              <a:xfrm>
                <a:off x="0" y="2817964"/>
                <a:ext cx="154809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2.Commit OK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TextBox 7"/>
              <p:cNvSpPr txBox="1">
                <a:spLocks noChangeArrowheads="1"/>
              </p:cNvSpPr>
              <p:nvPr/>
            </p:nvSpPr>
            <p:spPr bwMode="auto">
              <a:xfrm>
                <a:off x="2089759" y="0"/>
                <a:ext cx="9678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mysqld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8" name="文本框 53"/>
          <p:cNvSpPr txBox="1">
            <a:spLocks noChangeArrowheads="1"/>
          </p:cNvSpPr>
          <p:nvPr/>
        </p:nvSpPr>
        <p:spPr bwMode="auto">
          <a:xfrm>
            <a:off x="3867151" y="5168900"/>
            <a:ext cx="708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53"/>
          <p:cNvSpPr txBox="1">
            <a:spLocks noChangeArrowheads="1"/>
          </p:cNvSpPr>
          <p:nvPr/>
        </p:nvSpPr>
        <p:spPr bwMode="auto">
          <a:xfrm>
            <a:off x="8512175" y="5153025"/>
            <a:ext cx="70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按需按量优化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预分配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2077673" y="1556792"/>
            <a:ext cx="815975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tantia" panose="02030602050306030303" pitchFamily="18" charset="0"/>
              </a:rPr>
              <a:t>Truncate </a:t>
            </a:r>
            <a:r>
              <a:rPr lang="en-US" sz="3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tantia" panose="02030602050306030303" pitchFamily="18" charset="0"/>
              </a:rPr>
              <a:t>Binlog</a:t>
            </a:r>
            <a:endParaRPr 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nstantia" panose="02030602050306030303" pitchFamily="18" charset="0"/>
            </a:endParaRPr>
          </a:p>
          <a:p>
            <a: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tantia" panose="02030602050306030303" pitchFamily="18" charset="0"/>
              </a:rPr>
              <a:t>SAS盘上binlog的预分配</a:t>
            </a:r>
          </a:p>
          <a:p>
            <a:pPr lvl="1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9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tantia" panose="02030602050306030303" pitchFamily="18" charset="0"/>
              </a:rPr>
              <a:t>减少刷盘时文件系统写元数据的开销</a:t>
            </a:r>
          </a:p>
          <a:p>
            <a:pPr lvl="1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9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tantia" panose="02030602050306030303" pitchFamily="18" charset="0"/>
              </a:rPr>
              <a:t>异步刷盘 </a:t>
            </a:r>
            <a:r>
              <a:rPr lang="en-US" sz="29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tantia" panose="02030602050306030303" pitchFamily="18" charset="0"/>
              </a:rPr>
              <a:t>[</a:t>
            </a:r>
            <a:r>
              <a:rPr lang="zh-CN" altLang="en-US" sz="29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tantia" panose="02030602050306030303" pitchFamily="18" charset="0"/>
              </a:rPr>
              <a:t>mmap + msync</a:t>
            </a:r>
            <a:r>
              <a:rPr lang="en-US" sz="29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tantia" panose="02030602050306030303" pitchFamily="18" charset="0"/>
              </a:rPr>
              <a:t>]</a:t>
            </a:r>
          </a:p>
          <a:p>
            <a:pPr lvl="1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l"/>
            </a:pPr>
            <a:r>
              <a:rPr lang="en-US" sz="2900" dirty="0" err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tantia" panose="02030602050306030303" pitchFamily="18" charset="0"/>
              </a:rPr>
              <a:t>pwrite</a:t>
            </a:r>
            <a:r>
              <a:rPr lang="zh-CN" altLang="en-US" sz="29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nstantia" panose="02030602050306030303" pitchFamily="18" charset="0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30211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按需按量优化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高并发调优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2149003" y="1484784"/>
            <a:ext cx="815975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</a:pPr>
            <a:r>
              <a:rPr lang="en-US" altLang="zh-CN" sz="2800" dirty="0" err="1">
                <a:latin typeface="+mn-ea"/>
              </a:rPr>
              <a:t>table_open_cache_instances</a:t>
            </a:r>
            <a:r>
              <a:rPr lang="en-US" altLang="zh-CN" sz="2800" dirty="0">
                <a:latin typeface="+mn-ea"/>
              </a:rPr>
              <a:t> 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</a:pPr>
            <a:r>
              <a:rPr lang="en-US" altLang="zh-CN" sz="2800" dirty="0" err="1">
                <a:latin typeface="+mn-ea"/>
                <a:hlinkClick r:id="rId3"/>
              </a:rPr>
              <a:t>metadata_locks_hash_instances</a:t>
            </a:r>
            <a:endParaRPr lang="en-US" altLang="zh-CN" sz="2800" dirty="0">
              <a:latin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</a:pPr>
            <a:r>
              <a:rPr lang="en-US" altLang="zh-CN" sz="2800" dirty="0" err="1">
                <a:latin typeface="+mn-ea"/>
              </a:rPr>
              <a:t>Performance_schema</a:t>
            </a:r>
            <a:endParaRPr lang="zh-CN" altLang="en-US" sz="2800" dirty="0">
              <a:latin typeface="+mn-ea"/>
              <a:sym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按需按量优化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高并发调优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2149003" y="1484784"/>
            <a:ext cx="815975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</a:pPr>
            <a:r>
              <a:rPr lang="en-US" altLang="zh-CN" sz="2800" dirty="0" err="1"/>
              <a:t>innodb_spin_wait_delay</a:t>
            </a:r>
            <a:endParaRPr lang="en-US" altLang="zh-CN" sz="2800" dirty="0"/>
          </a:p>
          <a:p>
            <a: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</a:pPr>
            <a:endParaRPr lang="en-US" altLang="zh-CN" sz="2800" dirty="0">
              <a:latin typeface="+mn-ea"/>
              <a:sym typeface="Constantia" panose="02030602050306030303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</a:pPr>
            <a:r>
              <a:rPr lang="en-US" altLang="zh-CN" sz="2800" dirty="0" err="1"/>
              <a:t>innodb_sync_spin_loops</a:t>
            </a:r>
            <a:endParaRPr lang="zh-CN" altLang="en-US" sz="2800" dirty="0">
              <a:latin typeface="+mn-ea"/>
              <a:sym typeface="Constantia" panose="02030602050306030303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1879600" y="3861048"/>
            <a:ext cx="815975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zh-CN" altLang="en-US" sz="2800" dirty="0">
                <a:latin typeface="+mn-ea"/>
                <a:sym typeface="Constantia" panose="02030602050306030303" pitchFamily="18" charset="0"/>
              </a:rPr>
              <a:t>解决</a:t>
            </a:r>
            <a:r>
              <a:rPr lang="en-US" altLang="zh-CN" sz="2800" dirty="0" err="1">
                <a:latin typeface="+mn-ea"/>
                <a:sym typeface="Constantia" panose="02030602050306030303" pitchFamily="18" charset="0"/>
              </a:rPr>
              <a:t>ut_delay</a:t>
            </a:r>
            <a:r>
              <a:rPr lang="zh-CN" altLang="en-US" sz="2800" dirty="0">
                <a:latin typeface="+mn-ea"/>
                <a:sym typeface="Constantia" panose="02030602050306030303" pitchFamily="18" charset="0"/>
              </a:rPr>
              <a:t>在高并发的情况下，尽量减少占用</a:t>
            </a:r>
            <a:r>
              <a:rPr lang="en-US" altLang="zh-CN" sz="2800" dirty="0" err="1">
                <a:latin typeface="+mn-ea"/>
                <a:sym typeface="Constantia" panose="02030602050306030303" pitchFamily="18" charset="0"/>
              </a:rPr>
              <a:t>cpu</a:t>
            </a:r>
            <a:endParaRPr lang="zh-CN" altLang="en-US" sz="2800" dirty="0">
              <a:latin typeface="+mn-ea"/>
              <a:sym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2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按需按量优化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高并发调优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092906" y="1772816"/>
            <a:ext cx="815975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read </a:t>
            </a:r>
            <a:r>
              <a:rPr lang="en-US" altLang="zh-CN" sz="2800" b="1" dirty="0">
                <a:latin typeface="+mn-ea"/>
              </a:rPr>
              <a:t>view </a:t>
            </a:r>
            <a:r>
              <a:rPr lang="zh-CN" altLang="en-US" sz="2800" b="1" dirty="0">
                <a:latin typeface="+mn-ea"/>
              </a:rPr>
              <a:t>性能问题</a:t>
            </a:r>
            <a:r>
              <a:rPr lang="en-US" altLang="zh-CN" sz="2800" b="1" dirty="0">
                <a:latin typeface="+mn-ea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对 </a:t>
            </a:r>
            <a:r>
              <a:rPr lang="en-US" altLang="zh-CN" sz="2800" dirty="0" err="1">
                <a:latin typeface="+mn-ea"/>
              </a:rPr>
              <a:t>trx_sys</a:t>
            </a:r>
            <a:r>
              <a:rPr lang="en-US" altLang="zh-CN" sz="2800" dirty="0">
                <a:latin typeface="+mn-ea"/>
              </a:rPr>
              <a:t>-&gt;</a:t>
            </a:r>
            <a:r>
              <a:rPr lang="en-US" altLang="zh-CN" sz="2800" dirty="0" err="1">
                <a:latin typeface="+mn-ea"/>
              </a:rPr>
              <a:t>mutex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全局上锁；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顺序扫描 </a:t>
            </a:r>
            <a:r>
              <a:rPr lang="en-US" altLang="zh-CN" sz="2800" dirty="0" err="1">
                <a:latin typeface="+mn-ea"/>
              </a:rPr>
              <a:t>trx_sys</a:t>
            </a:r>
            <a:r>
              <a:rPr lang="en-US" altLang="zh-CN" sz="2800" dirty="0">
                <a:latin typeface="+mn-ea"/>
              </a:rPr>
              <a:t>-&gt;</a:t>
            </a:r>
            <a:r>
              <a:rPr lang="en-US" altLang="zh-CN" sz="2800" dirty="0" err="1">
                <a:latin typeface="+mn-ea"/>
              </a:rPr>
              <a:t>rw_trx_list</a:t>
            </a:r>
            <a:r>
              <a:rPr lang="zh-CN" altLang="en-US" sz="2800" dirty="0">
                <a:latin typeface="+mn-ea"/>
              </a:rPr>
              <a:t>，对 </a:t>
            </a:r>
            <a:r>
              <a:rPr lang="en-US" altLang="zh-CN" sz="2800" dirty="0" err="1">
                <a:latin typeface="+mn-ea"/>
              </a:rPr>
              <a:t>read_view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中的元素分配内存并进行赋值，主要包括活跃事务</a:t>
            </a:r>
            <a:r>
              <a:rPr lang="en-US" altLang="zh-CN" sz="2800" dirty="0">
                <a:latin typeface="+mn-ea"/>
              </a:rPr>
              <a:t>ID</a:t>
            </a:r>
            <a:r>
              <a:rPr lang="zh-CN" altLang="en-US" sz="2800" dirty="0">
                <a:latin typeface="+mn-ea"/>
              </a:rPr>
              <a:t>的集合的创建，</a:t>
            </a:r>
            <a:r>
              <a:rPr lang="en-US" altLang="zh-CN" sz="2800" dirty="0" err="1">
                <a:latin typeface="+mn-ea"/>
              </a:rPr>
              <a:t>low_limit_id</a:t>
            </a:r>
            <a:r>
              <a:rPr lang="en-US" altLang="zh-CN" sz="2800" dirty="0">
                <a:latin typeface="+mn-ea"/>
              </a:rPr>
              <a:t> , </a:t>
            </a:r>
            <a:r>
              <a:rPr lang="en-US" altLang="zh-CN" sz="2800" dirty="0" err="1">
                <a:latin typeface="+mn-ea"/>
              </a:rPr>
              <a:t>high_limit_id</a:t>
            </a:r>
            <a:r>
              <a:rPr lang="en-US" altLang="zh-CN" sz="2800" dirty="0">
                <a:latin typeface="+mn-ea"/>
              </a:rPr>
              <a:t>, </a:t>
            </a:r>
            <a:r>
              <a:rPr lang="en-US" altLang="zh-CN" sz="2800" dirty="0" err="1">
                <a:latin typeface="+mn-ea"/>
              </a:rPr>
              <a:t>low_limit_no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等；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将该 </a:t>
            </a:r>
            <a:r>
              <a:rPr lang="en-US" altLang="zh-CN" sz="2800" dirty="0" err="1">
                <a:latin typeface="+mn-ea"/>
              </a:rPr>
              <a:t>read_view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添加到有序列表 </a:t>
            </a:r>
            <a:r>
              <a:rPr lang="en-US" altLang="zh-CN" sz="2800" dirty="0" err="1">
                <a:latin typeface="+mn-ea"/>
              </a:rPr>
              <a:t>trx_sys</a:t>
            </a:r>
            <a:r>
              <a:rPr lang="en-US" altLang="zh-CN" sz="2800" dirty="0">
                <a:latin typeface="+mn-ea"/>
              </a:rPr>
              <a:t>-&gt;</a:t>
            </a:r>
            <a:r>
              <a:rPr lang="en-US" altLang="zh-CN" sz="2800" dirty="0" err="1">
                <a:latin typeface="+mn-ea"/>
              </a:rPr>
              <a:t>view_list</a:t>
            </a:r>
            <a:r>
              <a:rPr lang="zh-CN" altLang="en-US" sz="2800" dirty="0">
                <a:latin typeface="+mn-ea"/>
              </a:rPr>
              <a:t>中；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释放 </a:t>
            </a:r>
            <a:r>
              <a:rPr lang="en-US" altLang="zh-CN" sz="2800" dirty="0" err="1">
                <a:latin typeface="+mn-ea"/>
              </a:rPr>
              <a:t>trx_sys</a:t>
            </a:r>
            <a:r>
              <a:rPr lang="en-US" altLang="zh-CN" sz="2800" dirty="0">
                <a:latin typeface="+mn-ea"/>
              </a:rPr>
              <a:t>-&gt;</a:t>
            </a:r>
            <a:r>
              <a:rPr lang="en-US" altLang="zh-CN" sz="2800" dirty="0" err="1">
                <a:latin typeface="+mn-ea"/>
              </a:rPr>
              <a:t>mutex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锁；</a:t>
            </a:r>
          </a:p>
          <a:p>
            <a:endParaRPr lang="en-US" altLang="zh-CN" sz="2800" b="1" dirty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72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按需按量优化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高并发调优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092906" y="1772816"/>
            <a:ext cx="815975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dirty="0" err="1"/>
              <a:t>Percona</a:t>
            </a:r>
            <a:r>
              <a:rPr lang="en-US" altLang="zh-CN" sz="2800" dirty="0"/>
              <a:t> </a:t>
            </a:r>
            <a:r>
              <a:rPr lang="zh-CN" altLang="en-US" sz="2800" dirty="0"/>
              <a:t>对</a:t>
            </a:r>
            <a:r>
              <a:rPr lang="en-US" altLang="zh-CN" sz="2800" dirty="0" err="1"/>
              <a:t>trx_sys</a:t>
            </a:r>
            <a:r>
              <a:rPr lang="zh-CN" altLang="en-US" sz="2800" dirty="0"/>
              <a:t>做了以下修改：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在 </a:t>
            </a:r>
            <a:r>
              <a:rPr lang="en-US" altLang="zh-CN" sz="2400" dirty="0" err="1"/>
              <a:t>trx_sys</a:t>
            </a:r>
            <a:r>
              <a:rPr lang="zh-CN" altLang="en-US" sz="2400" dirty="0"/>
              <a:t>下维护一个全局的事务</a:t>
            </a:r>
            <a:r>
              <a:rPr lang="en-US" altLang="zh-CN" sz="2400" dirty="0"/>
              <a:t>ID</a:t>
            </a:r>
            <a:r>
              <a:rPr lang="zh-CN" altLang="en-US" sz="2400" dirty="0"/>
              <a:t>的有序集合，事务的 创建 </a:t>
            </a:r>
            <a:r>
              <a:rPr lang="en-US" altLang="zh-CN" sz="2400" dirty="0"/>
              <a:t>&amp; </a:t>
            </a:r>
            <a:r>
              <a:rPr lang="zh-CN" altLang="en-US" sz="2400" dirty="0"/>
              <a:t>销毁 的同时将事务的 </a:t>
            </a:r>
            <a:r>
              <a:rPr lang="en-US" altLang="zh-CN" sz="2400" dirty="0"/>
              <a:t>ID </a:t>
            </a:r>
            <a:r>
              <a:rPr lang="zh-CN" altLang="en-US" sz="2400" dirty="0"/>
              <a:t>从这个集合中移除；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在 </a:t>
            </a:r>
            <a:r>
              <a:rPr lang="en-US" altLang="zh-CN" sz="2400" dirty="0" err="1"/>
              <a:t>trx_sys</a:t>
            </a:r>
            <a:r>
              <a:rPr lang="zh-CN" altLang="en-US" sz="2400" dirty="0"/>
              <a:t>下维护一个有序的已分配序列号的事务列表，已记录拥有最小序列号的事务，供 </a:t>
            </a:r>
            <a:r>
              <a:rPr lang="en-US" altLang="zh-CN" sz="2400" dirty="0"/>
              <a:t>purge </a:t>
            </a:r>
            <a:r>
              <a:rPr lang="zh-CN" altLang="en-US" sz="2400" dirty="0"/>
              <a:t>时使用；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减少不必要的内存分配，为每一个 </a:t>
            </a:r>
            <a:r>
              <a:rPr lang="en-US" altLang="zh-CN" sz="2400" dirty="0" err="1"/>
              <a:t>trx_t</a:t>
            </a:r>
            <a:r>
              <a:rPr lang="en-US" altLang="zh-CN" sz="2400" dirty="0"/>
              <a:t> </a:t>
            </a:r>
            <a:r>
              <a:rPr lang="zh-CN" altLang="en-US" sz="2400" dirty="0"/>
              <a:t>缓存一个 </a:t>
            </a:r>
            <a:r>
              <a:rPr lang="en-US" altLang="zh-CN" sz="2400" dirty="0" err="1"/>
              <a:t>read_view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read_view</a:t>
            </a:r>
            <a:r>
              <a:rPr lang="en-US" altLang="zh-CN" sz="2400" dirty="0"/>
              <a:t> </a:t>
            </a:r>
            <a:r>
              <a:rPr lang="zh-CN" altLang="en-US" sz="2400" dirty="0"/>
              <a:t>数组的大小根据创建时的活跃全局事务 </a:t>
            </a:r>
            <a:r>
              <a:rPr lang="en-US" altLang="zh-CN" sz="2400" dirty="0"/>
              <a:t>ID </a:t>
            </a:r>
            <a:r>
              <a:rPr lang="zh-CN" altLang="en-US" sz="2400" dirty="0"/>
              <a:t>集合做必要的调整；</a:t>
            </a:r>
          </a:p>
          <a:p>
            <a:endParaRPr lang="en-US" altLang="zh-CN" sz="2800" b="1" dirty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6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按需按量优化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高并发调优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092906" y="1772816"/>
            <a:ext cx="815975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 dirty="0"/>
              <a:t>5.6 </a:t>
            </a:r>
            <a:r>
              <a:rPr lang="zh-CN" altLang="en-US" sz="2800" dirty="0"/>
              <a:t>做了以下几件事情</a:t>
            </a:r>
            <a:r>
              <a:rPr lang="en-US" altLang="zh-CN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将 </a:t>
            </a:r>
            <a:r>
              <a:rPr lang="en-US" altLang="zh-CN" sz="2800" dirty="0"/>
              <a:t>5.5 </a:t>
            </a:r>
            <a:r>
              <a:rPr lang="zh-CN" altLang="en-US" sz="2800" dirty="0"/>
              <a:t>的 </a:t>
            </a:r>
            <a:r>
              <a:rPr lang="en-US" altLang="zh-CN" sz="2800" dirty="0" err="1"/>
              <a:t>trx_list</a:t>
            </a:r>
            <a:r>
              <a:rPr lang="en-US" altLang="zh-CN" sz="2800" dirty="0"/>
              <a:t> </a:t>
            </a:r>
            <a:r>
              <a:rPr lang="zh-CN" altLang="en-US" sz="2800" dirty="0"/>
              <a:t>拆分为 </a:t>
            </a:r>
            <a:r>
              <a:rPr lang="en-US" altLang="zh-CN" sz="2800" dirty="0" err="1"/>
              <a:t>ro_trx_list</a:t>
            </a:r>
            <a:r>
              <a:rPr lang="en-US" altLang="zh-CN" sz="2800" dirty="0"/>
              <a:t> &amp; </a:t>
            </a:r>
            <a:r>
              <a:rPr lang="en-US" altLang="zh-CN" sz="2800" dirty="0" err="1"/>
              <a:t>rw_trx_list</a:t>
            </a:r>
            <a:r>
              <a:rPr lang="en-US" altLang="zh-CN" sz="2800" dirty="0"/>
              <a:t>, </a:t>
            </a:r>
            <a:r>
              <a:rPr lang="zh-CN" altLang="en-US" sz="2800" dirty="0"/>
              <a:t>由于只读事务不会对数据进行修改，所以在创建视图的同时就只需要扫描 </a:t>
            </a:r>
            <a:r>
              <a:rPr lang="en-US" altLang="zh-CN" sz="2800" dirty="0" err="1"/>
              <a:t>rw_trx_list</a:t>
            </a:r>
            <a:r>
              <a:rPr lang="en-US" altLang="zh-CN" sz="2800" dirty="0"/>
              <a:t> </a:t>
            </a:r>
            <a:r>
              <a:rPr lang="zh-CN" altLang="en-US" sz="2800" dirty="0"/>
              <a:t>即可；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auto-commit-non-locking-</a:t>
            </a:r>
            <a:r>
              <a:rPr lang="en-US" altLang="zh-CN" sz="2800" dirty="0" err="1"/>
              <a:t>ro</a:t>
            </a:r>
            <a:r>
              <a:rPr lang="en-US" altLang="zh-CN" sz="2800" dirty="0"/>
              <a:t> transactions </a:t>
            </a:r>
            <a:r>
              <a:rPr lang="zh-CN" altLang="en-US" sz="2800" dirty="0"/>
              <a:t>的特殊优化；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添加语法 </a:t>
            </a:r>
            <a:r>
              <a:rPr lang="en-US" altLang="zh-CN" sz="2800" dirty="0"/>
              <a:t>START TRANSACTION READ ONLY </a:t>
            </a:r>
            <a:r>
              <a:rPr lang="zh-CN" altLang="en-US" sz="2800" dirty="0"/>
              <a:t>用于声名事务是只读事务</a:t>
            </a:r>
            <a:r>
              <a:rPr lang="zh-CN" altLang="en-US" sz="2800" dirty="0"/>
              <a:t>；</a:t>
            </a:r>
            <a:endParaRPr lang="zh-CN" altLang="en-US" sz="2400" dirty="0"/>
          </a:p>
          <a:p>
            <a:endParaRPr lang="en-US" altLang="zh-CN" sz="2800" b="1" dirty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861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Agenda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海量精细化运营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按需按量性能优化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7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按需按量优化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高并发调优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2092906" y="1772816"/>
            <a:ext cx="815975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dirty="0"/>
              <a:t>我们做</a:t>
            </a:r>
            <a:r>
              <a:rPr lang="zh-CN" altLang="en-US" sz="2800" dirty="0"/>
              <a:t>了以下几件事情</a:t>
            </a:r>
            <a:r>
              <a:rPr lang="en-US" altLang="zh-CN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backport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percona</a:t>
            </a:r>
            <a:r>
              <a:rPr lang="en-US" altLang="zh-CN" sz="2800" dirty="0"/>
              <a:t> </a:t>
            </a:r>
            <a:r>
              <a:rPr lang="zh-CN" altLang="en-US" sz="2800" dirty="0"/>
              <a:t>的 </a:t>
            </a:r>
            <a:r>
              <a:rPr lang="en-US" altLang="zh-CN" sz="2800" dirty="0"/>
              <a:t>read view </a:t>
            </a:r>
            <a:r>
              <a:rPr lang="zh-CN" altLang="en-US" sz="2800" dirty="0"/>
              <a:t>相关修改到 </a:t>
            </a:r>
            <a:r>
              <a:rPr lang="en-US" altLang="zh-CN" sz="2800" dirty="0"/>
              <a:t>CDB MySQL</a:t>
            </a:r>
            <a:r>
              <a:rPr lang="zh-CN" altLang="en-US" sz="2800" dirty="0"/>
              <a:t>中；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参照 </a:t>
            </a:r>
            <a:r>
              <a:rPr lang="en-US" altLang="zh-CN" sz="2800" dirty="0"/>
              <a:t>5.7 </a:t>
            </a:r>
            <a:r>
              <a:rPr lang="zh-CN" altLang="en-US" sz="2800" dirty="0"/>
              <a:t>的实现，在 </a:t>
            </a:r>
            <a:r>
              <a:rPr lang="en-US" altLang="zh-CN" sz="2800" dirty="0"/>
              <a:t>5.6 </a:t>
            </a:r>
            <a:r>
              <a:rPr lang="zh-CN" altLang="en-US" sz="2800" dirty="0"/>
              <a:t>中将 </a:t>
            </a:r>
            <a:r>
              <a:rPr lang="en-US" altLang="zh-CN" sz="2800" dirty="0" err="1"/>
              <a:t>ro_trx_list</a:t>
            </a:r>
            <a:r>
              <a:rPr lang="en-US" altLang="zh-CN" sz="2800" dirty="0"/>
              <a:t> </a:t>
            </a:r>
            <a:r>
              <a:rPr lang="zh-CN" altLang="en-US" sz="2800" dirty="0"/>
              <a:t>移除；</a:t>
            </a:r>
          </a:p>
          <a:p>
            <a:endParaRPr lang="en-US" altLang="zh-CN" sz="2800" b="1" dirty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63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精细化运营</a:t>
            </a:r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全网调度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笑脸 2"/>
          <p:cNvSpPr/>
          <p:nvPr/>
        </p:nvSpPr>
        <p:spPr>
          <a:xfrm>
            <a:off x="1703512" y="2924944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15680" y="1556792"/>
            <a:ext cx="936104" cy="338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OSS</a:t>
            </a:r>
            <a:endParaRPr kumimoji="1" lang="zh-CN" altLang="en-US" dirty="0"/>
          </a:p>
        </p:txBody>
      </p:sp>
      <p:sp>
        <p:nvSpPr>
          <p:cNvPr id="7" name="进程 6"/>
          <p:cNvSpPr/>
          <p:nvPr/>
        </p:nvSpPr>
        <p:spPr>
          <a:xfrm>
            <a:off x="5591944" y="1340768"/>
            <a:ext cx="79208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广州</a:t>
            </a:r>
            <a:endParaRPr kumimoji="1" lang="zh-CN" altLang="en-US" dirty="0"/>
          </a:p>
        </p:txBody>
      </p:sp>
      <p:sp>
        <p:nvSpPr>
          <p:cNvPr id="8" name="进程 7"/>
          <p:cNvSpPr/>
          <p:nvPr/>
        </p:nvSpPr>
        <p:spPr>
          <a:xfrm>
            <a:off x="5591944" y="4221088"/>
            <a:ext cx="79208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上海</a:t>
            </a:r>
            <a:endParaRPr kumimoji="1" lang="zh-CN" altLang="en-US" dirty="0"/>
          </a:p>
        </p:txBody>
      </p:sp>
      <p:sp>
        <p:nvSpPr>
          <p:cNvPr id="9" name="进程 8"/>
          <p:cNvSpPr/>
          <p:nvPr/>
        </p:nvSpPr>
        <p:spPr>
          <a:xfrm>
            <a:off x="8328248" y="4221088"/>
            <a:ext cx="79208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北美</a:t>
            </a:r>
            <a:endParaRPr kumimoji="1" lang="zh-CN" altLang="en-US" dirty="0"/>
          </a:p>
        </p:txBody>
      </p:sp>
      <p:sp>
        <p:nvSpPr>
          <p:cNvPr id="10" name="进程 9"/>
          <p:cNvSpPr/>
          <p:nvPr/>
        </p:nvSpPr>
        <p:spPr>
          <a:xfrm>
            <a:off x="7104112" y="2852936"/>
            <a:ext cx="79208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北京</a:t>
            </a:r>
            <a:endParaRPr kumimoji="1" lang="zh-CN" altLang="en-US" dirty="0"/>
          </a:p>
        </p:txBody>
      </p:sp>
      <p:sp>
        <p:nvSpPr>
          <p:cNvPr id="11" name="进程 10"/>
          <p:cNvSpPr/>
          <p:nvPr/>
        </p:nvSpPr>
        <p:spPr>
          <a:xfrm>
            <a:off x="8328248" y="1340768"/>
            <a:ext cx="79208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香港</a:t>
            </a:r>
            <a:endParaRPr kumimoji="1" lang="zh-CN" altLang="en-US" dirty="0"/>
          </a:p>
        </p:txBody>
      </p:sp>
      <p:sp>
        <p:nvSpPr>
          <p:cNvPr id="12" name="进程 11"/>
          <p:cNvSpPr/>
          <p:nvPr/>
        </p:nvSpPr>
        <p:spPr>
          <a:xfrm>
            <a:off x="9423176" y="2852936"/>
            <a:ext cx="792088" cy="7200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新加坡</a:t>
            </a:r>
            <a:endParaRPr kumimoji="1"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279576" y="3068960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/>
          <p:cNvCxnSpPr>
            <a:stCxn id="6" idx="6"/>
          </p:cNvCxnSpPr>
          <p:nvPr/>
        </p:nvCxnSpPr>
        <p:spPr>
          <a:xfrm flipV="1">
            <a:off x="4151784" y="1556792"/>
            <a:ext cx="1440160" cy="169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6" idx="6"/>
            <a:endCxn id="10" idx="1"/>
          </p:cNvCxnSpPr>
          <p:nvPr/>
        </p:nvCxnSpPr>
        <p:spPr>
          <a:xfrm flipV="1">
            <a:off x="4151784" y="3212976"/>
            <a:ext cx="295232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7" idx="3"/>
            <a:endCxn id="11" idx="1"/>
          </p:cNvCxnSpPr>
          <p:nvPr/>
        </p:nvCxnSpPr>
        <p:spPr>
          <a:xfrm>
            <a:off x="6384032" y="1700808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" idx="4"/>
            <a:endCxn id="9" idx="3"/>
          </p:cNvCxnSpPr>
          <p:nvPr/>
        </p:nvCxnSpPr>
        <p:spPr>
          <a:xfrm rot="5400000" flipH="1" flipV="1">
            <a:off x="6222014" y="2042846"/>
            <a:ext cx="360040" cy="5436604"/>
          </a:xfrm>
          <a:prstGeom prst="bentConnector4">
            <a:avLst>
              <a:gd name="adj1" fmla="val -63493"/>
              <a:gd name="adj2" fmla="val 104205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6" idx="6"/>
            <a:endCxn id="8" idx="0"/>
          </p:cNvCxnSpPr>
          <p:nvPr/>
        </p:nvCxnSpPr>
        <p:spPr>
          <a:xfrm>
            <a:off x="4151784" y="3248980"/>
            <a:ext cx="1836204" cy="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6" idx="0"/>
            <a:endCxn id="12" idx="0"/>
          </p:cNvCxnSpPr>
          <p:nvPr/>
        </p:nvCxnSpPr>
        <p:spPr>
          <a:xfrm rot="16200000" flipH="1">
            <a:off x="6103404" y="-862880"/>
            <a:ext cx="1296144" cy="6135488"/>
          </a:xfrm>
          <a:prstGeom prst="bentConnector3">
            <a:avLst>
              <a:gd name="adj1" fmla="val -1763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495600" y="5517232"/>
            <a:ext cx="754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kumimoji="1" lang="zh-CN" altLang="en-US" dirty="0"/>
              <a:t>中心总控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  <a:defRPr/>
            </a:pPr>
            <a:r>
              <a:rPr kumimoji="1" lang="zh-CN" altLang="en-US" dirty="0"/>
              <a:t>每个地域按可用区控制</a:t>
            </a:r>
            <a:endParaRPr kumimoji="1" lang="en-US" altLang="zh-CN" dirty="0"/>
          </a:p>
          <a:p>
            <a:pPr marL="285750" indent="-285750">
              <a:buFont typeface="Arial" charset="0"/>
              <a:buChar char="•"/>
              <a:defRPr/>
            </a:pPr>
            <a:r>
              <a:rPr kumimoji="1" lang="zh-CN" altLang="en-US" dirty="0"/>
              <a:t>各个地域，可用区实时同步数据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0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404664"/>
            <a:ext cx="7886700" cy="669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精细化运营</a:t>
            </a:r>
            <a:r>
              <a:rPr lang="en-US" altLang="zh-CN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异地灾备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Picture 10" descr="http://10.198.14.14/open_proj/proj_qcloud_v2/qcloud_2015/css/solution/solution_subpage/img/disaster-recovery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1411288"/>
            <a:ext cx="3779911" cy="410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015880" y="1074115"/>
            <a:ext cx="54933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数据级灾备：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CDB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灾备方案</a:t>
            </a:r>
          </a:p>
          <a:p>
            <a:pPr>
              <a:defRPr/>
            </a:pPr>
            <a:r>
              <a:rPr lang="zh-CN" altLang="en-US" sz="1600" dirty="0">
                <a:solidFill>
                  <a:srgbClr val="454A51"/>
                </a:solidFill>
                <a:latin typeface="+mn-ea"/>
              </a:rPr>
              <a:t>利用专线，让用户可以选择自己的核心数据进行同城或异地热备容灾，在异地业务逻辑就绪的情况下，可以达到同城毫秒级</a:t>
            </a:r>
            <a:r>
              <a:rPr lang="en-US" altLang="zh-CN" sz="1600" dirty="0">
                <a:solidFill>
                  <a:srgbClr val="454A51"/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rgbClr val="454A51"/>
                </a:solidFill>
                <a:latin typeface="+mn-ea"/>
              </a:rPr>
              <a:t>异地分钟级别的切换。</a:t>
            </a:r>
            <a:endParaRPr lang="en-US" altLang="zh-CN" sz="1600" dirty="0">
              <a:solidFill>
                <a:srgbClr val="454A51"/>
              </a:solidFill>
              <a:latin typeface="+mn-ea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CDB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针对数据复制进行了大量内核优化，同步性能远高于开源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MySQL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。</a:t>
            </a:r>
          </a:p>
          <a:p>
            <a:pPr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同城灾备</a:t>
            </a:r>
          </a:p>
          <a:p>
            <a:pPr>
              <a:defRPr/>
            </a:pPr>
            <a:r>
              <a:rPr lang="zh-CN" altLang="en-US" sz="1600" dirty="0">
                <a:solidFill>
                  <a:srgbClr val="454A51"/>
                </a:solidFill>
                <a:latin typeface="+mn-ea"/>
              </a:rPr>
              <a:t>同城不同机房中，通过内部网络联通两个机房，当需要备份时，将本地机房的一个实例，通过网络同步传输到另外机房。本地为主实例，远程为备份实例，外部访问该数据时，首先访问本地的实例，当发生故障或访问不可达时，访问远程实例。</a:t>
            </a:r>
            <a:endParaRPr lang="en-US" altLang="zh-CN" sz="1600" dirty="0">
              <a:solidFill>
                <a:srgbClr val="454A51"/>
              </a:solidFill>
              <a:latin typeface="+mn-ea"/>
            </a:endParaRPr>
          </a:p>
          <a:p>
            <a:pPr>
              <a:defRPr/>
            </a:pP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同城灾备集群提供金融级强一致性同步能力，可实现主节点和灾备节点之间数据的完全一致。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异地灾备</a:t>
            </a:r>
          </a:p>
          <a:p>
            <a:pPr>
              <a:defRPr/>
            </a:pPr>
            <a:r>
              <a:rPr lang="zh-CN" altLang="en-US" sz="1600" dirty="0">
                <a:solidFill>
                  <a:srgbClr val="454A51"/>
                </a:solidFill>
                <a:latin typeface="+mn-ea"/>
              </a:rPr>
              <a:t>多地域之间不同机房互为冗余，可实现当一个机房发生故障或由于不可抗因素导致无法提供服务，快速切换到另外一个机房，访问延迟仅几毫秒，尽可能消除给业务带来的影响。</a:t>
            </a:r>
          </a:p>
          <a:p>
            <a:pPr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两地三中心</a:t>
            </a:r>
          </a:p>
          <a:p>
            <a:pPr>
              <a:defRPr/>
            </a:pPr>
            <a:r>
              <a:rPr lang="zh-CN" altLang="en-US" sz="1600" dirty="0">
                <a:solidFill>
                  <a:srgbClr val="454A51"/>
                </a:solidFill>
                <a:latin typeface="+mn-ea"/>
              </a:rPr>
              <a:t>使用</a:t>
            </a:r>
            <a:r>
              <a:rPr lang="en-US" altLang="zh-CN" sz="1600" dirty="0">
                <a:solidFill>
                  <a:srgbClr val="454A51"/>
                </a:solidFill>
                <a:latin typeface="+mn-ea"/>
              </a:rPr>
              <a:t>CDB</a:t>
            </a:r>
            <a:r>
              <a:rPr lang="zh-CN" altLang="en-US" sz="1600" dirty="0">
                <a:solidFill>
                  <a:srgbClr val="454A51"/>
                </a:solidFill>
                <a:latin typeface="+mn-ea"/>
              </a:rPr>
              <a:t>，仅需页面简单配置几步即可实现两地三中心方案：</a:t>
            </a:r>
            <a:endParaRPr lang="en-US" altLang="zh-CN" sz="1600" dirty="0">
              <a:solidFill>
                <a:srgbClr val="454A51"/>
              </a:solidFill>
              <a:latin typeface="+mn-ea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solidFill>
                  <a:srgbClr val="454A51"/>
                </a:solidFill>
                <a:latin typeface="+mn-ea"/>
              </a:rPr>
              <a:t>购买</a:t>
            </a:r>
            <a:r>
              <a:rPr lang="en-US" altLang="zh-CN" sz="1600" dirty="0">
                <a:solidFill>
                  <a:srgbClr val="454A51"/>
                </a:solidFill>
                <a:latin typeface="+mn-ea"/>
              </a:rPr>
              <a:t>CDB</a:t>
            </a:r>
            <a:r>
              <a:rPr lang="zh-CN" altLang="en-US" sz="1600" dirty="0">
                <a:solidFill>
                  <a:srgbClr val="454A51"/>
                </a:solidFill>
                <a:latin typeface="+mn-ea"/>
              </a:rPr>
              <a:t>同城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强一致性</a:t>
            </a:r>
            <a:r>
              <a:rPr lang="zh-CN" altLang="en-US" sz="1600" dirty="0">
                <a:solidFill>
                  <a:srgbClr val="454A51"/>
                </a:solidFill>
                <a:latin typeface="+mn-ea"/>
              </a:rPr>
              <a:t>集群，提供一地两中心能力。</a:t>
            </a:r>
            <a:endParaRPr lang="en-US" altLang="zh-CN" sz="1600" dirty="0">
              <a:solidFill>
                <a:srgbClr val="454A51"/>
              </a:solidFill>
              <a:latin typeface="+mn-ea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solidFill>
                  <a:srgbClr val="454A51"/>
                </a:solidFill>
                <a:latin typeface="+mn-ea"/>
              </a:rPr>
              <a:t>为该集群添加异地灾备节点，即可实现两地三中心架构。</a:t>
            </a:r>
            <a:endParaRPr lang="en-US" altLang="zh-CN" sz="1600" dirty="0">
              <a:solidFill>
                <a:srgbClr val="454A5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16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量性能优化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图片 11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773239"/>
            <a:ext cx="8499475" cy="251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279576" y="4653137"/>
            <a:ext cx="78790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由于</a:t>
            </a:r>
            <a:r>
              <a:rPr lang="zh-CN" altLang="en-US" dirty="0">
                <a:latin typeface="+mn-ea"/>
              </a:rPr>
              <a:t>腾讯云上的</a:t>
            </a:r>
            <a:r>
              <a:rPr lang="en-US" altLang="zh-CN" dirty="0">
                <a:latin typeface="+mn-ea"/>
              </a:rPr>
              <a:t>DB</a:t>
            </a:r>
            <a:r>
              <a:rPr lang="zh-CN" altLang="en-US" dirty="0">
                <a:latin typeface="+mn-ea"/>
              </a:rPr>
              <a:t>基本都需要跨园区灾备的特性</a:t>
            </a:r>
            <a:r>
              <a:rPr lang="zh-CN" altLang="en-US" dirty="0">
                <a:latin typeface="+mn-ea"/>
              </a:rPr>
              <a:t>，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因此</a:t>
            </a:r>
            <a:r>
              <a:rPr lang="en-US" altLang="zh-CN" dirty="0">
                <a:latin typeface="+mn-ea"/>
              </a:rPr>
              <a:t>CDB for MySQL</a:t>
            </a:r>
            <a:r>
              <a:rPr lang="zh-CN" altLang="en-US" dirty="0">
                <a:latin typeface="+mn-ea"/>
              </a:rPr>
              <a:t>的优化主要针对主从</a:t>
            </a:r>
            <a:r>
              <a:rPr lang="en-US" altLang="zh-CN" dirty="0">
                <a:latin typeface="+mn-ea"/>
              </a:rPr>
              <a:t>DB</a:t>
            </a:r>
            <a:r>
              <a:rPr lang="zh-CN" altLang="en-US" dirty="0">
                <a:latin typeface="+mn-ea"/>
              </a:rPr>
              <a:t>部署在跨园区网络拓扑的前提下</a:t>
            </a:r>
            <a:r>
              <a:rPr lang="zh-CN" altLang="en-US" dirty="0">
                <a:latin typeface="+mn-ea"/>
              </a:rPr>
              <a:t>，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重点</a:t>
            </a:r>
            <a:r>
              <a:rPr lang="zh-CN" altLang="en-US" dirty="0">
                <a:latin typeface="+mn-ea"/>
              </a:rPr>
              <a:t>去解决真实部署环境下的性能难题。经过分析和调研</a:t>
            </a:r>
            <a:r>
              <a:rPr lang="zh-CN" altLang="en-US" dirty="0">
                <a:latin typeface="+mn-ea"/>
              </a:rPr>
              <a:t>，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我们</a:t>
            </a:r>
            <a:r>
              <a:rPr lang="zh-CN" altLang="en-US" dirty="0">
                <a:latin typeface="+mn-ea"/>
              </a:rPr>
              <a:t>将优化的思路归纳为：“消除冗余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、缩短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路径和避免大锁竞争”</a:t>
            </a:r>
          </a:p>
        </p:txBody>
      </p:sp>
    </p:spTree>
    <p:extLst>
      <p:ext uri="{BB962C8B-B14F-4D97-AF65-F5344CB8AC3E}">
        <p14:creationId xmlns:p14="http://schemas.microsoft.com/office/powerpoint/2010/main" val="30256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量性能优化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主从复制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灯片编号占位符 4"/>
          <p:cNvSpPr txBox="1">
            <a:spLocks noGrp="1" noChangeArrowheads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r" eaLnBrk="0" hangingPunct="0"/>
            <a:fld id="{A9906FE3-33E2-41E3-A90F-91104988E905}" type="slidenum">
              <a:rPr lang="zh-CN" altLang="en-US" sz="1200">
                <a:solidFill>
                  <a:srgbClr val="035C75"/>
                </a:solidFill>
              </a:rPr>
              <a:pPr algn="r" eaLnBrk="0" hangingPunct="0"/>
              <a:t>6</a:t>
            </a:fld>
            <a:endParaRPr lang="en-US" sz="1200">
              <a:solidFill>
                <a:srgbClr val="035C7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07016" y="1340768"/>
            <a:ext cx="8237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问题分析：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原生</a:t>
            </a:r>
            <a:r>
              <a:rPr lang="en-US" altLang="zh-CN" sz="2400" dirty="0">
                <a:latin typeface="+mn-ea"/>
              </a:rPr>
              <a:t>MySQL</a:t>
            </a:r>
            <a:r>
              <a:rPr lang="zh-CN" altLang="en-US" sz="2400" dirty="0">
                <a:latin typeface="+mn-ea"/>
              </a:rPr>
              <a:t>的复制架构</a:t>
            </a:r>
            <a:r>
              <a:rPr lang="zh-CN" altLang="en-US" sz="2400" dirty="0">
                <a:latin typeface="+mn-ea"/>
              </a:rPr>
              <a:t>中，</a:t>
            </a:r>
            <a:r>
              <a:rPr lang="en-US" altLang="zh-CN" sz="2400" dirty="0">
                <a:latin typeface="+mn-ea"/>
              </a:rPr>
              <a:t>Master</a:t>
            </a:r>
            <a:r>
              <a:rPr lang="zh-CN" altLang="en-US" sz="2400" dirty="0">
                <a:latin typeface="+mn-ea"/>
              </a:rPr>
              <a:t>侧通过</a:t>
            </a:r>
            <a:r>
              <a:rPr lang="en-US" altLang="zh-CN" sz="2400" dirty="0">
                <a:latin typeface="+mn-ea"/>
              </a:rPr>
              <a:t>Dump</a:t>
            </a:r>
            <a:r>
              <a:rPr lang="zh-CN" altLang="en-US" sz="2400" dirty="0">
                <a:latin typeface="+mn-ea"/>
              </a:rPr>
              <a:t>线程不断发送</a:t>
            </a:r>
            <a:r>
              <a:rPr lang="en-US" altLang="zh-CN" sz="2400" dirty="0" err="1">
                <a:latin typeface="+mn-ea"/>
              </a:rPr>
              <a:t>Binlog</a:t>
            </a:r>
            <a:r>
              <a:rPr lang="zh-CN" altLang="en-US" sz="2400" dirty="0">
                <a:latin typeface="+mn-ea"/>
              </a:rPr>
              <a:t>事件</a:t>
            </a:r>
            <a:r>
              <a:rPr lang="zh-CN" altLang="en-US" sz="2400" dirty="0">
                <a:latin typeface="+mn-ea"/>
              </a:rPr>
              <a:t>给</a:t>
            </a:r>
            <a:r>
              <a:rPr lang="en-US" altLang="zh-CN" sz="2400" dirty="0">
                <a:latin typeface="+mn-ea"/>
              </a:rPr>
              <a:t>Slave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>
                <a:latin typeface="+mn-ea"/>
              </a:rPr>
              <a:t>I/O</a:t>
            </a:r>
            <a:r>
              <a:rPr lang="zh-CN" altLang="en-US" sz="2400" dirty="0">
                <a:latin typeface="+mn-ea"/>
              </a:rPr>
              <a:t>线程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     Slave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>
                <a:latin typeface="+mn-ea"/>
              </a:rPr>
              <a:t>I/O</a:t>
            </a:r>
            <a:r>
              <a:rPr lang="zh-CN" altLang="en-US" sz="2400" dirty="0">
                <a:latin typeface="+mn-ea"/>
              </a:rPr>
              <a:t>线程在接受到</a:t>
            </a:r>
            <a:r>
              <a:rPr lang="en-US" altLang="zh-CN" sz="2400" dirty="0" err="1">
                <a:latin typeface="+mn-ea"/>
              </a:rPr>
              <a:t>Binlog</a:t>
            </a:r>
            <a:r>
              <a:rPr lang="zh-CN" altLang="en-US" sz="2400" dirty="0">
                <a:latin typeface="+mn-ea"/>
              </a:rPr>
              <a:t>事件后</a:t>
            </a:r>
            <a:r>
              <a:rPr lang="zh-CN" altLang="en-US" sz="2400" dirty="0">
                <a:latin typeface="+mn-ea"/>
              </a:rPr>
              <a:t>，有</a:t>
            </a:r>
            <a:r>
              <a:rPr lang="zh-CN" altLang="en-US" sz="2400" dirty="0">
                <a:latin typeface="+mn-ea"/>
              </a:rPr>
              <a:t>两个主要的动作</a:t>
            </a:r>
            <a:r>
              <a:rPr lang="zh-CN" altLang="en-US" sz="2400" dirty="0">
                <a:latin typeface="+mn-ea"/>
              </a:rPr>
              <a:t>：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写入</a:t>
            </a:r>
            <a:r>
              <a:rPr lang="zh-CN" altLang="en-US" sz="2400" dirty="0">
                <a:latin typeface="+mn-ea"/>
              </a:rPr>
              <a:t>到</a:t>
            </a:r>
            <a:r>
              <a:rPr lang="en-US" altLang="zh-CN" sz="2400" dirty="0">
                <a:latin typeface="+mn-ea"/>
              </a:rPr>
              <a:t>Relay Log</a:t>
            </a:r>
            <a:r>
              <a:rPr lang="zh-CN" altLang="en-US" sz="2400" dirty="0">
                <a:latin typeface="+mn-ea"/>
              </a:rPr>
              <a:t>中</a:t>
            </a:r>
            <a:r>
              <a:rPr lang="zh-CN" altLang="en-US" sz="2400" dirty="0">
                <a:latin typeface="+mn-ea"/>
              </a:rPr>
              <a:t>，这个</a:t>
            </a:r>
            <a:r>
              <a:rPr lang="zh-CN" altLang="en-US" sz="2400" dirty="0">
                <a:latin typeface="+mn-ea"/>
              </a:rPr>
              <a:t>过程会和</a:t>
            </a:r>
            <a:r>
              <a:rPr lang="en-US" altLang="zh-CN" sz="2400" dirty="0">
                <a:latin typeface="+mn-ea"/>
              </a:rPr>
              <a:t>Slave SQL</a:t>
            </a:r>
            <a:r>
              <a:rPr lang="zh-CN" altLang="en-US" sz="2400" dirty="0">
                <a:latin typeface="+mn-ea"/>
              </a:rPr>
              <a:t>线程争抢保护</a:t>
            </a:r>
            <a:r>
              <a:rPr lang="en-US" altLang="zh-CN" sz="2400" dirty="0">
                <a:latin typeface="+mn-ea"/>
              </a:rPr>
              <a:t>Relay Log</a:t>
            </a:r>
            <a:r>
              <a:rPr lang="zh-CN" altLang="en-US" sz="2400" dirty="0">
                <a:latin typeface="+mn-ea"/>
              </a:rPr>
              <a:t>的锁。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更新</a:t>
            </a:r>
            <a:r>
              <a:rPr lang="zh-CN" altLang="en-US" sz="2400" dirty="0">
                <a:latin typeface="+mn-ea"/>
              </a:rPr>
              <a:t>复制元数据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包含</a:t>
            </a:r>
            <a:r>
              <a:rPr lang="en-US" altLang="zh-CN" sz="2400" dirty="0">
                <a:latin typeface="+mn-ea"/>
              </a:rPr>
              <a:t>Master</a:t>
            </a:r>
            <a:r>
              <a:rPr lang="zh-CN" altLang="en-US" sz="2400" dirty="0">
                <a:latin typeface="+mn-ea"/>
              </a:rPr>
              <a:t>的位置等信息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。</a:t>
            </a: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34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量性能优化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主从复制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灯片编号占位符 4"/>
          <p:cNvSpPr txBox="1">
            <a:spLocks noGrp="1" noChangeArrowheads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r" eaLnBrk="0" hangingPunct="0"/>
            <a:fld id="{A9906FE3-33E2-41E3-A90F-91104988E905}" type="slidenum">
              <a:rPr lang="zh-CN" altLang="en-US" sz="1200">
                <a:solidFill>
                  <a:srgbClr val="035C75"/>
                </a:solidFill>
              </a:rPr>
              <a:pPr algn="r" eaLnBrk="0" hangingPunct="0"/>
              <a:t>7</a:t>
            </a:fld>
            <a:endParaRPr lang="en-US" sz="1200">
              <a:solidFill>
                <a:srgbClr val="035C7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07016" y="1340769"/>
            <a:ext cx="8237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优化策略：</a:t>
            </a:r>
            <a:endParaRPr lang="en-US" altLang="zh-CN" sz="2400" b="1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Slave I/O</a:t>
            </a:r>
            <a:r>
              <a:rPr lang="zh-CN" altLang="en-US" sz="2400" dirty="0">
                <a:latin typeface="+mn-ea"/>
              </a:rPr>
              <a:t>线程和</a:t>
            </a:r>
            <a:r>
              <a:rPr lang="en-US" altLang="zh-CN" sz="2400" dirty="0">
                <a:latin typeface="+mn-ea"/>
              </a:rPr>
              <a:t>Slave SQL</a:t>
            </a:r>
            <a:r>
              <a:rPr lang="zh-CN" altLang="en-US" sz="2400" dirty="0">
                <a:latin typeface="+mn-ea"/>
              </a:rPr>
              <a:t>线程是典型的单写单读生产者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消费者模型，是可以做到无锁设计的；因此实现思路就是</a:t>
            </a:r>
            <a:r>
              <a:rPr lang="en-US" altLang="zh-CN" sz="2400" dirty="0">
                <a:latin typeface="+mn-ea"/>
              </a:rPr>
              <a:t>Slave I/O</a:t>
            </a:r>
            <a:r>
              <a:rPr lang="zh-CN" altLang="en-US" sz="2400" dirty="0">
                <a:latin typeface="+mn-ea"/>
              </a:rPr>
              <a:t>线程在每次写完数据后，原子更新</a:t>
            </a:r>
            <a:r>
              <a:rPr lang="en-US" altLang="zh-CN" sz="2400" dirty="0">
                <a:latin typeface="+mn-ea"/>
              </a:rPr>
              <a:t>Relay Log</a:t>
            </a:r>
            <a:r>
              <a:rPr lang="zh-CN" altLang="en-US" sz="2400" dirty="0">
                <a:latin typeface="+mn-ea"/>
              </a:rPr>
              <a:t>的长度信息，</a:t>
            </a:r>
            <a:r>
              <a:rPr lang="en-US" altLang="zh-CN" sz="2400" dirty="0">
                <a:latin typeface="+mn-ea"/>
              </a:rPr>
              <a:t>Slave SQL</a:t>
            </a:r>
            <a:r>
              <a:rPr lang="zh-CN" altLang="en-US" sz="2400" dirty="0">
                <a:latin typeface="+mn-ea"/>
              </a:rPr>
              <a:t>线程读取</a:t>
            </a:r>
            <a:r>
              <a:rPr lang="en-US" altLang="zh-CN" sz="2400" dirty="0">
                <a:latin typeface="+mn-ea"/>
              </a:rPr>
              <a:t>Relay Log</a:t>
            </a:r>
            <a:r>
              <a:rPr lang="zh-CN" altLang="en-US" sz="2400" dirty="0">
                <a:latin typeface="+mn-ea"/>
              </a:rPr>
              <a:t>的时以长度信息为边界。这样就将原本竞争激烈的</a:t>
            </a:r>
            <a:r>
              <a:rPr lang="en-US" altLang="zh-CN" sz="2400" dirty="0">
                <a:latin typeface="+mn-ea"/>
              </a:rPr>
              <a:t>Relay Log</a:t>
            </a:r>
            <a:r>
              <a:rPr lang="zh-CN" altLang="en-US" sz="2400" dirty="0">
                <a:latin typeface="+mn-ea"/>
              </a:rPr>
              <a:t>锁化解为无锁；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由于</a:t>
            </a:r>
            <a:r>
              <a:rPr lang="en-US" altLang="zh-CN" sz="2400" dirty="0" err="1">
                <a:latin typeface="+mn-ea"/>
              </a:rPr>
              <a:t>Binlog</a:t>
            </a:r>
            <a:r>
              <a:rPr lang="zh-CN" altLang="en-US" sz="2400" dirty="0">
                <a:latin typeface="+mn-ea"/>
              </a:rPr>
              <a:t>事件中的</a:t>
            </a:r>
            <a:r>
              <a:rPr lang="en-US" altLang="zh-CN" sz="2400" dirty="0">
                <a:latin typeface="+mn-ea"/>
              </a:rPr>
              <a:t>GTID(Global Transaction Identifier)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DB</a:t>
            </a:r>
            <a:r>
              <a:rPr lang="zh-CN" altLang="en-US" sz="2400" dirty="0">
                <a:latin typeface="+mn-ea"/>
              </a:rPr>
              <a:t>事务是一一对应的关系，所以</a:t>
            </a:r>
            <a:r>
              <a:rPr lang="en-US" altLang="zh-CN" sz="2400" dirty="0">
                <a:latin typeface="+mn-ea"/>
              </a:rPr>
              <a:t>Relay Log</a:t>
            </a:r>
            <a:r>
              <a:rPr lang="zh-CN" altLang="en-US" sz="2400" dirty="0">
                <a:latin typeface="+mn-ea"/>
              </a:rPr>
              <a:t>中的数据本身已经包含了所需要的复制元数据，所以我们可以不写</a:t>
            </a:r>
            <a:r>
              <a:rPr lang="en-US" altLang="zh-CN" sz="2400" dirty="0">
                <a:latin typeface="+mn-ea"/>
              </a:rPr>
              <a:t>Master info</a:t>
            </a:r>
            <a:r>
              <a:rPr lang="zh-CN" altLang="en-US" sz="2400" dirty="0">
                <a:latin typeface="+mn-ea"/>
              </a:rPr>
              <a:t>文件，消除了冗余的文件</a:t>
            </a:r>
            <a:r>
              <a:rPr lang="en-US" altLang="zh-CN" sz="2400" dirty="0">
                <a:latin typeface="+mn-ea"/>
              </a:rPr>
              <a:t>I/O</a:t>
            </a:r>
            <a:r>
              <a:rPr lang="zh-CN" altLang="en-US" sz="2400" dirty="0">
                <a:latin typeface="+mn-ea"/>
              </a:rPr>
              <a:t>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由于</a:t>
            </a:r>
            <a:r>
              <a:rPr lang="en-US" altLang="zh-CN" sz="2400" dirty="0">
                <a:latin typeface="+mn-ea"/>
              </a:rPr>
              <a:t>DB</a:t>
            </a:r>
            <a:r>
              <a:rPr lang="zh-CN" altLang="en-US" sz="2400" dirty="0">
                <a:latin typeface="+mn-ea"/>
              </a:rPr>
              <a:t>都是以事务为更新粒度的，因为在</a:t>
            </a:r>
            <a:r>
              <a:rPr lang="en-US" altLang="zh-CN" sz="2400" dirty="0">
                <a:latin typeface="+mn-ea"/>
              </a:rPr>
              <a:t>Relay Log</a:t>
            </a:r>
            <a:r>
              <a:rPr lang="zh-CN" altLang="en-US" sz="2400" dirty="0">
                <a:latin typeface="+mn-ea"/>
              </a:rPr>
              <a:t>文件</a:t>
            </a:r>
            <a:r>
              <a:rPr lang="en-US" altLang="zh-CN" sz="2400" dirty="0">
                <a:latin typeface="+mn-ea"/>
              </a:rPr>
              <a:t>I/O</a:t>
            </a:r>
            <a:r>
              <a:rPr lang="zh-CN" altLang="en-US" sz="2400" dirty="0">
                <a:latin typeface="+mn-ea"/>
              </a:rPr>
              <a:t>上，我们通过合并离散小</a:t>
            </a:r>
            <a:r>
              <a:rPr lang="en-US" altLang="zh-CN" sz="2400" dirty="0">
                <a:latin typeface="+mn-ea"/>
              </a:rPr>
              <a:t>I/O</a:t>
            </a:r>
            <a:r>
              <a:rPr lang="zh-CN" altLang="en-US" sz="2400" dirty="0">
                <a:latin typeface="+mn-ea"/>
              </a:rPr>
              <a:t>为事务粒度的大</a:t>
            </a:r>
            <a:r>
              <a:rPr lang="en-US" altLang="zh-CN" sz="2400" dirty="0">
                <a:latin typeface="+mn-ea"/>
              </a:rPr>
              <a:t>I/O</a:t>
            </a:r>
            <a:r>
              <a:rPr lang="zh-CN" altLang="en-US" sz="2400" dirty="0">
                <a:latin typeface="+mn-ea"/>
              </a:rPr>
              <a:t>等手段，使磁盘</a:t>
            </a:r>
            <a:r>
              <a:rPr lang="en-US" altLang="zh-CN" sz="2400" dirty="0">
                <a:latin typeface="+mn-ea"/>
              </a:rPr>
              <a:t>I/O</a:t>
            </a:r>
            <a:r>
              <a:rPr lang="zh-CN" altLang="en-US" sz="2400" dirty="0">
                <a:latin typeface="+mn-ea"/>
              </a:rPr>
              <a:t>得以大幅提升。</a:t>
            </a:r>
          </a:p>
          <a:p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03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23123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量性能优化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主从复制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灯片编号占位符 4"/>
          <p:cNvSpPr txBox="1">
            <a:spLocks noGrp="1" noChangeArrowheads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r" eaLnBrk="0" hangingPunct="0"/>
            <a:fld id="{A9906FE3-33E2-41E3-A90F-91104988E905}" type="slidenum">
              <a:rPr lang="zh-CN" altLang="en-US" sz="1200">
                <a:solidFill>
                  <a:srgbClr val="035C75"/>
                </a:solidFill>
              </a:rPr>
              <a:pPr algn="r" eaLnBrk="0" hangingPunct="0"/>
              <a:t>8</a:t>
            </a:fld>
            <a:endParaRPr lang="en-US" sz="1200">
              <a:solidFill>
                <a:srgbClr val="035C75"/>
              </a:solidFill>
            </a:endParaRPr>
          </a:p>
        </p:txBody>
      </p:sp>
      <p:pic>
        <p:nvPicPr>
          <p:cNvPr id="8" name="图片 1229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700213"/>
            <a:ext cx="43021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22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1700213"/>
            <a:ext cx="4303712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右箭头 10"/>
          <p:cNvSpPr/>
          <p:nvPr/>
        </p:nvSpPr>
        <p:spPr>
          <a:xfrm>
            <a:off x="5880100" y="3140076"/>
            <a:ext cx="865188" cy="57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zh-CN" altLang="en-US">
              <a:solidFill>
                <a:srgbClr val="CFE8CC"/>
              </a:solidFill>
            </a:endParaRPr>
          </a:p>
        </p:txBody>
      </p:sp>
      <p:sp>
        <p:nvSpPr>
          <p:cNvPr id="13" name="文本框 12293"/>
          <p:cNvSpPr txBox="1">
            <a:spLocks noChangeArrowheads="1"/>
          </p:cNvSpPr>
          <p:nvPr/>
        </p:nvSpPr>
        <p:spPr bwMode="auto">
          <a:xfrm>
            <a:off x="1630364" y="5518151"/>
            <a:ext cx="8929687" cy="95410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FFFF00"/>
                </a:solidFill>
                <a:latin typeface="+mn-ea"/>
              </a:rPr>
              <a:t>1. </a:t>
            </a:r>
            <a:r>
              <a:rPr lang="zh-CN" altLang="zh-CN" sz="2800" dirty="0">
                <a:solidFill>
                  <a:srgbClr val="FFFF00"/>
                </a:solidFill>
                <a:latin typeface="+mn-ea"/>
              </a:rPr>
              <a:t>消除了左图</a:t>
            </a:r>
            <a:r>
              <a:rPr lang="en-US" altLang="zh-CN" sz="2800" dirty="0">
                <a:solidFill>
                  <a:srgbClr val="FFFF00"/>
                </a:solidFill>
                <a:latin typeface="+mn-ea"/>
              </a:rPr>
              <a:t>35.79%</a:t>
            </a:r>
            <a:r>
              <a:rPr lang="zh-CN" altLang="en-US" sz="2800" dirty="0">
                <a:solidFill>
                  <a:srgbClr val="FFFF00"/>
                </a:solidFill>
                <a:latin typeface="+mn-ea"/>
              </a:rPr>
              <a:t>的锁竞争</a:t>
            </a:r>
          </a:p>
          <a:p>
            <a:pPr eaLnBrk="0" hangingPunct="0"/>
            <a:r>
              <a:rPr lang="en-US" altLang="zh-CN" sz="2800" dirty="0">
                <a:solidFill>
                  <a:srgbClr val="FFFF00"/>
                </a:solidFill>
                <a:latin typeface="+mn-ea"/>
              </a:rPr>
              <a:t>2. </a:t>
            </a:r>
            <a:r>
              <a:rPr lang="zh-CN" altLang="en-US" sz="2800" dirty="0">
                <a:solidFill>
                  <a:srgbClr val="FFFF00"/>
                </a:solidFill>
                <a:latin typeface="+mn-ea"/>
              </a:rPr>
              <a:t>合并多个小</a:t>
            </a:r>
            <a:r>
              <a:rPr lang="en-US" altLang="zh-CN" sz="2800" dirty="0">
                <a:solidFill>
                  <a:srgbClr val="FFFF00"/>
                </a:solidFill>
                <a:latin typeface="+mn-ea"/>
              </a:rPr>
              <a:t>IO</a:t>
            </a:r>
            <a:r>
              <a:rPr lang="zh-CN" altLang="en-US" sz="2800" dirty="0">
                <a:solidFill>
                  <a:srgbClr val="FFFF00"/>
                </a:solidFill>
                <a:latin typeface="+mn-ea"/>
              </a:rPr>
              <a:t>到每事务一次</a:t>
            </a:r>
            <a:r>
              <a:rPr lang="en-US" altLang="zh-CN" sz="2800" dirty="0">
                <a:solidFill>
                  <a:srgbClr val="FFFF00"/>
                </a:solidFill>
                <a:latin typeface="+mn-ea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67582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2152650" y="527302"/>
            <a:ext cx="7886700" cy="669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按需按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量性能优化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并行优化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77674" y="679833"/>
            <a:ext cx="45719" cy="394283"/>
          </a:xfrm>
          <a:prstGeom prst="rect">
            <a:avLst/>
          </a:prstGeom>
          <a:solidFill>
            <a:srgbClr val="00C6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图片 112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196976"/>
            <a:ext cx="660558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2152650" y="4653136"/>
            <a:ext cx="8237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问题分析：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dirty="0"/>
              <a:t>在原生</a:t>
            </a:r>
            <a:r>
              <a:rPr lang="en-US" altLang="zh-CN" sz="2000" dirty="0"/>
              <a:t>MySQL</a:t>
            </a:r>
            <a:r>
              <a:rPr lang="zh-CN" altLang="en-US" sz="2000" dirty="0"/>
              <a:t>中多个事务提交线程</a:t>
            </a:r>
            <a:r>
              <a:rPr lang="en-US" altLang="zh-CN" sz="2000" dirty="0" err="1"/>
              <a:t>TrxN</a:t>
            </a:r>
            <a:r>
              <a:rPr lang="zh-CN" altLang="en-US" sz="2000" dirty="0"/>
              <a:t>和多个</a:t>
            </a:r>
            <a:r>
              <a:rPr lang="en-US" altLang="zh-CN" sz="2000" dirty="0"/>
              <a:t>Dump</a:t>
            </a:r>
            <a:r>
              <a:rPr lang="zh-CN" altLang="en-US" sz="2000" dirty="0"/>
              <a:t>线程之间会同时竞争</a:t>
            </a:r>
            <a:r>
              <a:rPr lang="en-US" altLang="zh-CN" sz="2000" dirty="0" err="1"/>
              <a:t>Binlog</a:t>
            </a:r>
            <a:r>
              <a:rPr lang="zh-CN" altLang="en-US" sz="2000" dirty="0"/>
              <a:t>文件资源的保护锁，多个事务提交线程对</a:t>
            </a:r>
            <a:r>
              <a:rPr lang="en-US" altLang="zh-CN" sz="2000" dirty="0" err="1"/>
              <a:t>Binlog</a:t>
            </a:r>
            <a:r>
              <a:rPr lang="zh-CN" altLang="en-US" sz="2000" dirty="0"/>
              <a:t>执行写入，多个</a:t>
            </a:r>
            <a:r>
              <a:rPr lang="en-US" altLang="zh-CN" sz="2000" dirty="0"/>
              <a:t>Dump</a:t>
            </a:r>
            <a:r>
              <a:rPr lang="zh-CN" altLang="en-US" sz="2000" dirty="0"/>
              <a:t>线程从</a:t>
            </a:r>
            <a:r>
              <a:rPr lang="en-US" altLang="zh-CN" sz="2000" dirty="0" err="1"/>
              <a:t>Binlog</a:t>
            </a:r>
            <a:r>
              <a:rPr lang="zh-CN" altLang="en-US" sz="2000" dirty="0"/>
              <a:t>文件读取数据并发送给</a:t>
            </a:r>
            <a:r>
              <a:rPr lang="en-US" altLang="zh-CN" sz="2000" dirty="0"/>
              <a:t>Slave</a:t>
            </a:r>
            <a:r>
              <a:rPr lang="zh-CN" altLang="en-US" sz="2000" dirty="0"/>
              <a:t>。所有的线程之间是串行执行的</a:t>
            </a:r>
            <a:endParaRPr lang="en-US" altLang="zh-CN" sz="2000" b="1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01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6711</TotalTime>
  <Words>1877</Words>
  <Application>Microsoft Office PowerPoint</Application>
  <PresentationFormat>宽屏</PresentationFormat>
  <Paragraphs>211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Constantia</vt:lpstr>
      <vt:lpstr>Microsoft Himalaya</vt:lpstr>
      <vt:lpstr>Wingdings</vt:lpstr>
      <vt:lpstr>Office 主题​​</vt:lpstr>
      <vt:lpstr>腾讯大数据套件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腾讯大数据套件 </dc:title>
  <dc:creator>nancygong(龚红琼)</dc:creator>
  <cp:lastModifiedBy>frankyang(杨繁)</cp:lastModifiedBy>
  <cp:revision>434</cp:revision>
  <dcterms:created xsi:type="dcterms:W3CDTF">2016-01-28T03:36:10Z</dcterms:created>
  <dcterms:modified xsi:type="dcterms:W3CDTF">2016-07-16T03:15:57Z</dcterms:modified>
</cp:coreProperties>
</file>