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3" r:id="rId2"/>
    <p:sldId id="258" r:id="rId3"/>
    <p:sldId id="262" r:id="rId4"/>
    <p:sldId id="260" r:id="rId5"/>
    <p:sldId id="270" r:id="rId6"/>
    <p:sldId id="264" r:id="rId7"/>
    <p:sldId id="269" r:id="rId8"/>
    <p:sldId id="268"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5F3A1F-3ED1-4CD7-8DC7-2E6C09B945D1}"/>
              </a:ext>
            </a:extLst>
          </p:cNvPr>
          <p:cNvSpPr>
            <a:spLocks noGrp="1"/>
          </p:cNvSpPr>
          <p:nvPr>
            <p:ph type="body" idx="1"/>
          </p:nvPr>
        </p:nvSpPr>
        <p:spPr/>
        <p:txBody>
          <a:bodyPr>
            <a:normAutofit fontScale="92500"/>
          </a:bodyPr>
          <a:lstStyle/>
          <a:p>
            <a:r>
              <a:rPr lang="en-US" dirty="0"/>
              <a:t>Airline Delays:</a:t>
            </a:r>
          </a:p>
          <a:p>
            <a:r>
              <a:rPr lang="en-US" sz="2400" dirty="0"/>
              <a:t>Team Members: Wei Zhu, Desiree Diaz, Adam Katz, Irene Okada</a:t>
            </a:r>
            <a:endParaRPr lang="en-US" sz="2400" dirty="0">
              <a:solidFill>
                <a:schemeClr val="tx1">
                  <a:lumMod val="85000"/>
                  <a:lumOff val="15000"/>
                </a:schemeClr>
              </a:solidFill>
            </a:endParaRPr>
          </a:p>
          <a:p>
            <a:endParaRPr lang="en-US" dirty="0"/>
          </a:p>
        </p:txBody>
      </p:sp>
      <p:pic>
        <p:nvPicPr>
          <p:cNvPr id="1026" name="Picture 2">
            <a:extLst>
              <a:ext uri="{FF2B5EF4-FFF2-40B4-BE49-F238E27FC236}">
                <a16:creationId xmlns:a16="http://schemas.microsoft.com/office/drawing/2014/main" id="{A5102340-D4EA-4FFB-8A6E-C3B3F7DC2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5" y="0"/>
            <a:ext cx="11940465" cy="433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05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1B59AB-EED7-42F2-BCBD-FF45FDFE35D1}"/>
              </a:ext>
            </a:extLst>
          </p:cNvPr>
          <p:cNvSpPr>
            <a:spLocks noGrp="1"/>
          </p:cNvSpPr>
          <p:nvPr>
            <p:ph type="title"/>
          </p:nvPr>
        </p:nvSpPr>
        <p:spPr>
          <a:xfrm>
            <a:off x="1097280" y="286603"/>
            <a:ext cx="10058400" cy="837347"/>
          </a:xfrm>
        </p:spPr>
        <p:txBody>
          <a:bodyPr>
            <a:normAutofit/>
          </a:bodyPr>
          <a:lstStyle/>
          <a:p>
            <a:r>
              <a:rPr lang="en-US" sz="2400" dirty="0"/>
              <a:t>Added </a:t>
            </a:r>
            <a:r>
              <a:rPr lang="en-US" sz="2400" dirty="0" err="1"/>
              <a:t>js</a:t>
            </a:r>
            <a:r>
              <a:rPr lang="en-US" sz="2400" dirty="0"/>
              <a:t> library feature</a:t>
            </a:r>
          </a:p>
        </p:txBody>
      </p:sp>
      <p:pic>
        <p:nvPicPr>
          <p:cNvPr id="8" name="Content Placeholder 7">
            <a:extLst>
              <a:ext uri="{FF2B5EF4-FFF2-40B4-BE49-F238E27FC236}">
                <a16:creationId xmlns:a16="http://schemas.microsoft.com/office/drawing/2014/main" id="{987F505A-7B42-4ED6-A525-F5F80E7380D4}"/>
              </a:ext>
            </a:extLst>
          </p:cNvPr>
          <p:cNvPicPr>
            <a:picLocks noGrp="1" noChangeAspect="1"/>
          </p:cNvPicPr>
          <p:nvPr>
            <p:ph sz="half" idx="1"/>
          </p:nvPr>
        </p:nvPicPr>
        <p:blipFill>
          <a:blip r:embed="rId2"/>
          <a:stretch>
            <a:fillRect/>
          </a:stretch>
        </p:blipFill>
        <p:spPr>
          <a:xfrm>
            <a:off x="235751" y="2305050"/>
            <a:ext cx="5501474" cy="2561103"/>
          </a:xfrm>
          <a:prstGeom prst="rect">
            <a:avLst/>
          </a:prstGeom>
        </p:spPr>
      </p:pic>
      <p:sp>
        <p:nvSpPr>
          <p:cNvPr id="7" name="Content Placeholder 6">
            <a:extLst>
              <a:ext uri="{FF2B5EF4-FFF2-40B4-BE49-F238E27FC236}">
                <a16:creationId xmlns:a16="http://schemas.microsoft.com/office/drawing/2014/main" id="{DB68A820-76E3-4D97-81C3-943F3330D5E7}"/>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Js plug in that allows data compilation</a:t>
            </a:r>
          </a:p>
          <a:p>
            <a:pPr>
              <a:buFont typeface="Arial" panose="020B0604020202020204" pitchFamily="34" charset="0"/>
              <a:buChar char="•"/>
            </a:pPr>
            <a:r>
              <a:rPr lang="en-US" dirty="0"/>
              <a:t>Pagination and search features.</a:t>
            </a:r>
          </a:p>
        </p:txBody>
      </p:sp>
    </p:spTree>
    <p:extLst>
      <p:ext uri="{BB962C8B-B14F-4D97-AF65-F5344CB8AC3E}">
        <p14:creationId xmlns:p14="http://schemas.microsoft.com/office/powerpoint/2010/main" val="58499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l"/>
            <a:r>
              <a:rPr lang="en-US" sz="3200" b="0" i="0" u="sng" dirty="0">
                <a:solidFill>
                  <a:srgbClr val="474747"/>
                </a:solidFill>
                <a:effectLst/>
                <a:latin typeface="le-monde-livre-std"/>
              </a:rPr>
              <a:t>Problem statement:</a:t>
            </a:r>
            <a:br>
              <a:rPr lang="en-US" sz="3200" b="0" i="0" u="sng" dirty="0">
                <a:solidFill>
                  <a:srgbClr val="474747"/>
                </a:solidFill>
                <a:effectLst/>
                <a:latin typeface="le-monde-livre-std"/>
              </a:rPr>
            </a:br>
            <a:r>
              <a:rPr lang="en-US" sz="2700" b="0" i="0" dirty="0">
                <a:solidFill>
                  <a:srgbClr val="474747"/>
                </a:solidFill>
                <a:effectLst/>
                <a:latin typeface="le-monde-livre-std"/>
              </a:rPr>
              <a:t>Airline delays are a problem. Our goal was to create the beginnings of an informative user- friendly platform that is a resource for customers to view the delay status of airlines and airports. Included are search features that meet project requirements.</a:t>
            </a:r>
            <a:br>
              <a:rPr lang="en-US" sz="2700" b="0" i="0" dirty="0">
                <a:solidFill>
                  <a:srgbClr val="474747"/>
                </a:solidFill>
                <a:effectLst/>
                <a:latin typeface="le-monde-livre-std"/>
              </a:rPr>
            </a:br>
            <a:r>
              <a:rPr lang="en-US" sz="2700" b="0" i="0" dirty="0">
                <a:solidFill>
                  <a:srgbClr val="474747"/>
                </a:solidFill>
                <a:effectLst/>
                <a:latin typeface="le-monde-livre-std"/>
              </a:rPr>
              <a:t>Data source was Kaggle and due to the volume of data we focused on one day; Jan 1 2018.</a:t>
            </a:r>
            <a:br>
              <a:rPr lang="en-US" sz="2700" b="0" i="0" dirty="0">
                <a:solidFill>
                  <a:srgbClr val="474747"/>
                </a:solidFill>
                <a:effectLst/>
                <a:latin typeface="le-monde-livre-std"/>
              </a:rPr>
            </a:br>
            <a:endParaRPr lang="en-US" sz="2700" b="0" i="0" dirty="0">
              <a:solidFill>
                <a:srgbClr val="474747"/>
              </a:solidFill>
              <a:effectLst/>
              <a:latin typeface="le-monde-livre-std"/>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FE8-7B36-4D73-8D21-F2D193A86176}"/>
              </a:ext>
            </a:extLst>
          </p:cNvPr>
          <p:cNvSpPr>
            <a:spLocks noGrp="1"/>
          </p:cNvSpPr>
          <p:nvPr>
            <p:ph type="title"/>
          </p:nvPr>
        </p:nvSpPr>
        <p:spPr>
          <a:xfrm>
            <a:off x="1097280" y="286603"/>
            <a:ext cx="10058400" cy="1450757"/>
          </a:xfrm>
        </p:spPr>
        <p:txBody>
          <a:bodyPr anchor="b">
            <a:normAutofit/>
          </a:bodyPr>
          <a:lstStyle/>
          <a:p>
            <a:r>
              <a:rPr lang="en-US" dirty="0"/>
              <a:t>Project Elements we included</a:t>
            </a:r>
          </a:p>
        </p:txBody>
      </p:sp>
      <p:sp>
        <p:nvSpPr>
          <p:cNvPr id="14" name="Content Placeholder 3">
            <a:extLst>
              <a:ext uri="{FF2B5EF4-FFF2-40B4-BE49-F238E27FC236}">
                <a16:creationId xmlns:a16="http://schemas.microsoft.com/office/drawing/2014/main" id="{3865A546-3353-4FA8-9C8A-CD86C9373641}"/>
              </a:ext>
            </a:extLst>
          </p:cNvPr>
          <p:cNvSpPr>
            <a:spLocks noGrp="1"/>
          </p:cNvSpPr>
          <p:nvPr>
            <p:ph sz="half" idx="2"/>
          </p:nvPr>
        </p:nvSpPr>
        <p:spPr>
          <a:xfrm>
            <a:off x="6515944" y="2120900"/>
            <a:ext cx="4639736" cy="3748194"/>
          </a:xfrm>
        </p:spPr>
        <p:txBody>
          <a:bodyPr/>
          <a:lstStyle/>
          <a:p>
            <a:pPr>
              <a:buFont typeface="Arial" panose="020B0604020202020204" pitchFamily="34" charset="0"/>
              <a:buChar char="•"/>
            </a:pPr>
            <a:r>
              <a:rPr lang="en-US" dirty="0"/>
              <a:t>Combination of web scrape/leaflet/</a:t>
            </a:r>
            <a:r>
              <a:rPr lang="en-US" dirty="0" err="1"/>
              <a:t>plotly</a:t>
            </a:r>
            <a:r>
              <a:rPr lang="en-US" dirty="0"/>
              <a:t>/</a:t>
            </a:r>
            <a:r>
              <a:rPr lang="en-US" dirty="0" err="1"/>
              <a:t>js</a:t>
            </a:r>
            <a:endParaRPr lang="en-US" dirty="0"/>
          </a:p>
          <a:p>
            <a:pPr>
              <a:buFont typeface="Arial" panose="020B0604020202020204" pitchFamily="34" charset="0"/>
              <a:buChar char="•"/>
            </a:pPr>
            <a:r>
              <a:rPr lang="en-US" dirty="0"/>
              <a:t>Landing page; flask-</a:t>
            </a:r>
            <a:r>
              <a:rPr lang="en-US" dirty="0" err="1"/>
              <a:t>api</a:t>
            </a:r>
            <a:r>
              <a:rPr lang="en-US" dirty="0"/>
              <a:t>, Scrape, html, </a:t>
            </a:r>
            <a:r>
              <a:rPr lang="en-US" dirty="0" err="1"/>
              <a:t>css</a:t>
            </a:r>
            <a:r>
              <a:rPr lang="en-US" dirty="0"/>
              <a:t>, database (mongo)</a:t>
            </a:r>
          </a:p>
          <a:p>
            <a:pPr>
              <a:buFont typeface="Arial" panose="020B0604020202020204" pitchFamily="34" charset="0"/>
              <a:buChar char="•"/>
            </a:pPr>
            <a:r>
              <a:rPr lang="en-US" dirty="0"/>
              <a:t>Leaflet heatmaps of airport delays</a:t>
            </a:r>
          </a:p>
          <a:p>
            <a:pPr>
              <a:buFont typeface="Arial" panose="020B0604020202020204" pitchFamily="34" charset="0"/>
              <a:buChar char="•"/>
            </a:pPr>
            <a:r>
              <a:rPr lang="en-US" dirty="0"/>
              <a:t>Dashboard and heatmaps using </a:t>
            </a:r>
            <a:r>
              <a:rPr lang="en-US" dirty="0" err="1"/>
              <a:t>plotly</a:t>
            </a:r>
            <a:r>
              <a:rPr lang="en-US" dirty="0"/>
              <a:t> , </a:t>
            </a:r>
            <a:r>
              <a:rPr lang="en-US" dirty="0" err="1"/>
              <a:t>js</a:t>
            </a:r>
            <a:r>
              <a:rPr lang="en-US" dirty="0"/>
              <a:t>, leaflet</a:t>
            </a:r>
          </a:p>
          <a:p>
            <a:pPr>
              <a:buFont typeface="Arial" panose="020B0604020202020204" pitchFamily="34" charset="0"/>
              <a:buChar char="•"/>
            </a:pPr>
            <a:r>
              <a:rPr lang="en-US" dirty="0"/>
              <a:t>New JS feature: search table; datatables.net</a:t>
            </a:r>
          </a:p>
          <a:p>
            <a:r>
              <a:rPr lang="en-US" dirty="0"/>
              <a:t> plug-in for </a:t>
            </a:r>
            <a:r>
              <a:rPr lang="en-US" dirty="0" err="1"/>
              <a:t>js</a:t>
            </a:r>
            <a:endParaRPr lang="en-US" dirty="0"/>
          </a:p>
        </p:txBody>
      </p:sp>
      <p:pic>
        <p:nvPicPr>
          <p:cNvPr id="2050" name="Picture 2" descr="Pin on Wallpapers">
            <a:extLst>
              <a:ext uri="{FF2B5EF4-FFF2-40B4-BE49-F238E27FC236}">
                <a16:creationId xmlns:a16="http://schemas.microsoft.com/office/drawing/2014/main" id="{6D5200B6-269B-4F75-9E39-75304D6EF95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254846"/>
            <a:ext cx="4640262" cy="348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534B-613B-4CC0-ABEE-DA90B79B1654}"/>
              </a:ext>
            </a:extLst>
          </p:cNvPr>
          <p:cNvSpPr>
            <a:spLocks noGrp="1"/>
          </p:cNvSpPr>
          <p:nvPr>
            <p:ph type="title"/>
          </p:nvPr>
        </p:nvSpPr>
        <p:spPr/>
        <p:txBody>
          <a:bodyPr>
            <a:normAutofit/>
          </a:bodyPr>
          <a:lstStyle/>
          <a:p>
            <a:r>
              <a:rPr lang="en-US" sz="2400" dirty="0"/>
              <a:t>Overview- airline delays are a problem </a:t>
            </a:r>
            <a:br>
              <a:rPr lang="en-US" sz="2400" dirty="0"/>
            </a:br>
            <a:r>
              <a:rPr lang="en-US" sz="2400" dirty="0"/>
              <a:t>(Natl. Bureau of Transportation)</a:t>
            </a:r>
          </a:p>
        </p:txBody>
      </p:sp>
      <p:sp>
        <p:nvSpPr>
          <p:cNvPr id="3" name="Text Placeholder 2">
            <a:extLst>
              <a:ext uri="{FF2B5EF4-FFF2-40B4-BE49-F238E27FC236}">
                <a16:creationId xmlns:a16="http://schemas.microsoft.com/office/drawing/2014/main" id="{EC3B6BB0-65E3-40EE-998D-1B97ED7BC659}"/>
              </a:ext>
            </a:extLst>
          </p:cNvPr>
          <p:cNvSpPr>
            <a:spLocks noGrp="1"/>
          </p:cNvSpPr>
          <p:nvPr>
            <p:ph type="body" idx="4294967295"/>
          </p:nvPr>
        </p:nvSpPr>
        <p:spPr>
          <a:xfrm>
            <a:off x="0" y="2057400"/>
            <a:ext cx="4640263" cy="736600"/>
          </a:xfrm>
        </p:spPr>
        <p:txBody>
          <a:bodyPr/>
          <a:lstStyle/>
          <a:p>
            <a:r>
              <a:rPr lang="en-US" dirty="0"/>
              <a:t>Natl. Avg delay rate: 21%</a:t>
            </a:r>
          </a:p>
        </p:txBody>
      </p:sp>
      <p:pic>
        <p:nvPicPr>
          <p:cNvPr id="12" name="Content Placeholder 11">
            <a:extLst>
              <a:ext uri="{FF2B5EF4-FFF2-40B4-BE49-F238E27FC236}">
                <a16:creationId xmlns:a16="http://schemas.microsoft.com/office/drawing/2014/main" id="{35722306-6B59-478B-8539-1CED84C06F86}"/>
              </a:ext>
            </a:extLst>
          </p:cNvPr>
          <p:cNvPicPr>
            <a:picLocks noGrp="1" noChangeAspect="1"/>
          </p:cNvPicPr>
          <p:nvPr>
            <p:ph sz="half" idx="4294967295"/>
          </p:nvPr>
        </p:nvPicPr>
        <p:blipFill>
          <a:blip r:embed="rId2"/>
          <a:stretch>
            <a:fillRect/>
          </a:stretch>
        </p:blipFill>
        <p:spPr>
          <a:xfrm>
            <a:off x="2657475" y="2608263"/>
            <a:ext cx="5590381" cy="3781910"/>
          </a:xfrm>
        </p:spPr>
      </p:pic>
    </p:spTree>
    <p:extLst>
      <p:ext uri="{BB962C8B-B14F-4D97-AF65-F5344CB8AC3E}">
        <p14:creationId xmlns:p14="http://schemas.microsoft.com/office/powerpoint/2010/main" val="392976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124A-73AE-4975-96C5-50C64BB96CA0}"/>
              </a:ext>
            </a:extLst>
          </p:cNvPr>
          <p:cNvSpPr>
            <a:spLocks noGrp="1"/>
          </p:cNvSpPr>
          <p:nvPr>
            <p:ph type="title"/>
          </p:nvPr>
        </p:nvSpPr>
        <p:spPr/>
        <p:txBody>
          <a:bodyPr/>
          <a:lstStyle/>
          <a:p>
            <a:r>
              <a:rPr lang="en-US" dirty="0"/>
              <a:t>Break slide</a:t>
            </a:r>
          </a:p>
        </p:txBody>
      </p:sp>
    </p:spTree>
    <p:extLst>
      <p:ext uri="{BB962C8B-B14F-4D97-AF65-F5344CB8AC3E}">
        <p14:creationId xmlns:p14="http://schemas.microsoft.com/office/powerpoint/2010/main" val="30073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C9AD-1687-4839-BD8B-91380DFBBCBE}"/>
              </a:ext>
            </a:extLst>
          </p:cNvPr>
          <p:cNvSpPr>
            <a:spLocks noGrp="1"/>
          </p:cNvSpPr>
          <p:nvPr>
            <p:ph type="title"/>
          </p:nvPr>
        </p:nvSpPr>
        <p:spPr/>
        <p:txBody>
          <a:bodyPr>
            <a:normAutofit/>
          </a:bodyPr>
          <a:lstStyle/>
          <a:p>
            <a:r>
              <a:rPr lang="en-US" sz="2400" dirty="0"/>
              <a:t>Element 1: Home page</a:t>
            </a:r>
          </a:p>
        </p:txBody>
      </p:sp>
      <p:sp>
        <p:nvSpPr>
          <p:cNvPr id="3" name="Content Placeholder 2">
            <a:extLst>
              <a:ext uri="{FF2B5EF4-FFF2-40B4-BE49-F238E27FC236}">
                <a16:creationId xmlns:a16="http://schemas.microsoft.com/office/drawing/2014/main" id="{16EB736C-B604-469B-86BA-D36E5BE71E6E}"/>
              </a:ext>
            </a:extLst>
          </p:cNvPr>
          <p:cNvSpPr>
            <a:spLocks noGrp="1"/>
          </p:cNvSpPr>
          <p:nvPr>
            <p:ph sz="half" idx="1"/>
          </p:nvPr>
        </p:nvSpPr>
        <p:spPr>
          <a:xfrm>
            <a:off x="692458" y="2120900"/>
            <a:ext cx="5403542" cy="3748194"/>
          </a:xfrm>
        </p:spPr>
        <p:txBody>
          <a:bodyPr>
            <a:normAutofit fontScale="92500" lnSpcReduction="20000"/>
          </a:bodyPr>
          <a:lstStyle/>
          <a:p>
            <a:r>
              <a:rPr lang="en-US" dirty="0"/>
              <a:t>(screenshot of website)</a:t>
            </a:r>
          </a:p>
        </p:txBody>
      </p:sp>
      <p:sp>
        <p:nvSpPr>
          <p:cNvPr id="4" name="Content Placeholder 3">
            <a:extLst>
              <a:ext uri="{FF2B5EF4-FFF2-40B4-BE49-F238E27FC236}">
                <a16:creationId xmlns:a16="http://schemas.microsoft.com/office/drawing/2014/main" id="{CC4DB7D0-2527-4D5A-8002-B4A1AA98C6D7}"/>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Welcome page</a:t>
            </a:r>
          </a:p>
          <a:p>
            <a:pPr>
              <a:buFont typeface="Arial" panose="020B0604020202020204" pitchFamily="34" charset="0"/>
              <a:buChar char="•"/>
            </a:pPr>
            <a:r>
              <a:rPr lang="en-US" dirty="0"/>
              <a:t>Customer navigation </a:t>
            </a:r>
          </a:p>
          <a:p>
            <a:pPr>
              <a:buFont typeface="Arial" panose="020B0604020202020204" pitchFamily="34" charset="0"/>
              <a:buChar char="•"/>
            </a:pPr>
            <a:r>
              <a:rPr lang="en-US" dirty="0"/>
              <a:t>Provide information to user about delayed flights and airport information</a:t>
            </a:r>
          </a:p>
          <a:p>
            <a:pPr>
              <a:buFont typeface="Arial" panose="020B0604020202020204" pitchFamily="34" charset="0"/>
              <a:buChar char="•"/>
            </a:pPr>
            <a:r>
              <a:rPr lang="en-US" dirty="0"/>
              <a:t>Created using mongo DB with flask to scrape items on website</a:t>
            </a:r>
          </a:p>
          <a:p>
            <a:pPr>
              <a:buFont typeface="Arial" panose="020B0604020202020204" pitchFamily="34" charset="0"/>
              <a:buChar char="•"/>
            </a:pPr>
            <a:r>
              <a:rPr lang="en-US" dirty="0"/>
              <a:t>Clicking on button activates scrape and updates news</a:t>
            </a:r>
          </a:p>
          <a:p>
            <a:pPr>
              <a:buFont typeface="Arial" panose="020B0604020202020204" pitchFamily="34" charset="0"/>
              <a:buChar char="•"/>
            </a:pPr>
            <a:r>
              <a:rPr lang="en-US" dirty="0"/>
              <a:t>Active links to further information</a:t>
            </a:r>
          </a:p>
          <a:p>
            <a:pPr>
              <a:buFont typeface="Arial" panose="020B0604020202020204" pitchFamily="34" charset="0"/>
              <a:buChar char="•"/>
            </a:pPr>
            <a:r>
              <a:rPr lang="en-US" dirty="0"/>
              <a:t>Dropdown links for resource</a:t>
            </a:r>
          </a:p>
          <a:p>
            <a:endParaRPr lang="en-US" dirty="0"/>
          </a:p>
        </p:txBody>
      </p:sp>
      <p:pic>
        <p:nvPicPr>
          <p:cNvPr id="5" name="Picture 4">
            <a:extLst>
              <a:ext uri="{FF2B5EF4-FFF2-40B4-BE49-F238E27FC236}">
                <a16:creationId xmlns:a16="http://schemas.microsoft.com/office/drawing/2014/main" id="{22FB9487-28C4-44AA-93BB-B59F98CBCCD5}"/>
              </a:ext>
            </a:extLst>
          </p:cNvPr>
          <p:cNvPicPr>
            <a:picLocks noChangeAspect="1"/>
          </p:cNvPicPr>
          <p:nvPr/>
        </p:nvPicPr>
        <p:blipFill>
          <a:blip r:embed="rId2"/>
          <a:stretch>
            <a:fillRect/>
          </a:stretch>
        </p:blipFill>
        <p:spPr>
          <a:xfrm>
            <a:off x="798990" y="1838175"/>
            <a:ext cx="4973473" cy="3710369"/>
          </a:xfrm>
          <a:prstGeom prst="rect">
            <a:avLst/>
          </a:prstGeom>
        </p:spPr>
      </p:pic>
    </p:spTree>
    <p:extLst>
      <p:ext uri="{BB962C8B-B14F-4D97-AF65-F5344CB8AC3E}">
        <p14:creationId xmlns:p14="http://schemas.microsoft.com/office/powerpoint/2010/main" val="374815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73EA-9C4D-4FEF-917B-6E6CF371FF14}"/>
              </a:ext>
            </a:extLst>
          </p:cNvPr>
          <p:cNvSpPr>
            <a:spLocks noGrp="1"/>
          </p:cNvSpPr>
          <p:nvPr>
            <p:ph type="title"/>
          </p:nvPr>
        </p:nvSpPr>
        <p:spPr/>
        <p:txBody>
          <a:bodyPr>
            <a:normAutofit/>
          </a:bodyPr>
          <a:lstStyle/>
          <a:p>
            <a:r>
              <a:rPr lang="en-US" sz="2400" dirty="0"/>
              <a:t>Dashboard</a:t>
            </a:r>
          </a:p>
        </p:txBody>
      </p:sp>
      <p:sp>
        <p:nvSpPr>
          <p:cNvPr id="4" name="Content Placeholder 3">
            <a:extLst>
              <a:ext uri="{FF2B5EF4-FFF2-40B4-BE49-F238E27FC236}">
                <a16:creationId xmlns:a16="http://schemas.microsoft.com/office/drawing/2014/main" id="{2E0A28B8-46C5-4214-B506-96FDDD9B16E2}"/>
              </a:ext>
            </a:extLst>
          </p:cNvPr>
          <p:cNvSpPr>
            <a:spLocks noGrp="1"/>
          </p:cNvSpPr>
          <p:nvPr>
            <p:ph sz="half" idx="1"/>
          </p:nvPr>
        </p:nvSpPr>
        <p:spPr/>
        <p:txBody>
          <a:bodyPr/>
          <a:lstStyle/>
          <a:p>
            <a:r>
              <a:rPr lang="en-US" dirty="0"/>
              <a:t>Dashboard 1</a:t>
            </a:r>
          </a:p>
        </p:txBody>
      </p:sp>
      <p:sp>
        <p:nvSpPr>
          <p:cNvPr id="5" name="Content Placeholder 4">
            <a:extLst>
              <a:ext uri="{FF2B5EF4-FFF2-40B4-BE49-F238E27FC236}">
                <a16:creationId xmlns:a16="http://schemas.microsoft.com/office/drawing/2014/main" id="{94669361-38B9-41ED-8769-020A82194FBD}"/>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Reflecting airport and airline delays</a:t>
            </a:r>
          </a:p>
          <a:p>
            <a:pPr>
              <a:buFont typeface="Arial" panose="020B0604020202020204" pitchFamily="34" charset="0"/>
              <a:buChar char="•"/>
            </a:pPr>
            <a:r>
              <a:rPr lang="en-US" dirty="0"/>
              <a:t>Graphs updated by selected input</a:t>
            </a:r>
          </a:p>
          <a:p>
            <a:pPr>
              <a:buFont typeface="Arial" panose="020B0604020202020204" pitchFamily="34" charset="0"/>
              <a:buChar char="•"/>
            </a:pPr>
            <a:r>
              <a:rPr lang="en-US" dirty="0"/>
              <a:t>Featuring </a:t>
            </a:r>
            <a:r>
              <a:rPr lang="en-US" dirty="0" err="1"/>
              <a:t>plotly</a:t>
            </a:r>
            <a:r>
              <a:rPr lang="en-US" dirty="0"/>
              <a:t>/</a:t>
            </a:r>
            <a:r>
              <a:rPr lang="en-US" dirty="0" err="1"/>
              <a:t>js</a:t>
            </a:r>
            <a:endParaRPr lang="en-US" dirty="0"/>
          </a:p>
        </p:txBody>
      </p:sp>
      <p:pic>
        <p:nvPicPr>
          <p:cNvPr id="6" name="Picture 5">
            <a:extLst>
              <a:ext uri="{FF2B5EF4-FFF2-40B4-BE49-F238E27FC236}">
                <a16:creationId xmlns:a16="http://schemas.microsoft.com/office/drawing/2014/main" id="{89E16D08-5695-4242-B42D-842F803C88F3}"/>
              </a:ext>
            </a:extLst>
          </p:cNvPr>
          <p:cNvPicPr>
            <a:picLocks noChangeAspect="1"/>
          </p:cNvPicPr>
          <p:nvPr/>
        </p:nvPicPr>
        <p:blipFill>
          <a:blip r:embed="rId2"/>
          <a:stretch>
            <a:fillRect/>
          </a:stretch>
        </p:blipFill>
        <p:spPr>
          <a:xfrm>
            <a:off x="966479" y="2498511"/>
            <a:ext cx="5129521" cy="2176256"/>
          </a:xfrm>
          <a:prstGeom prst="rect">
            <a:avLst/>
          </a:prstGeom>
        </p:spPr>
      </p:pic>
    </p:spTree>
    <p:extLst>
      <p:ext uri="{BB962C8B-B14F-4D97-AF65-F5344CB8AC3E}">
        <p14:creationId xmlns:p14="http://schemas.microsoft.com/office/powerpoint/2010/main" val="8333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73EA-9C4D-4FEF-917B-6E6CF371FF14}"/>
              </a:ext>
            </a:extLst>
          </p:cNvPr>
          <p:cNvSpPr>
            <a:spLocks noGrp="1"/>
          </p:cNvSpPr>
          <p:nvPr>
            <p:ph type="title"/>
          </p:nvPr>
        </p:nvSpPr>
        <p:spPr/>
        <p:txBody>
          <a:bodyPr>
            <a:normAutofit/>
          </a:bodyPr>
          <a:lstStyle/>
          <a:p>
            <a:r>
              <a:rPr lang="en-US" sz="2400" dirty="0"/>
              <a:t>Dashboard</a:t>
            </a:r>
          </a:p>
        </p:txBody>
      </p:sp>
      <p:sp>
        <p:nvSpPr>
          <p:cNvPr id="4" name="Content Placeholder 3">
            <a:extLst>
              <a:ext uri="{FF2B5EF4-FFF2-40B4-BE49-F238E27FC236}">
                <a16:creationId xmlns:a16="http://schemas.microsoft.com/office/drawing/2014/main" id="{2E0A28B8-46C5-4214-B506-96FDDD9B16E2}"/>
              </a:ext>
            </a:extLst>
          </p:cNvPr>
          <p:cNvSpPr>
            <a:spLocks noGrp="1"/>
          </p:cNvSpPr>
          <p:nvPr>
            <p:ph sz="half" idx="1"/>
          </p:nvPr>
        </p:nvSpPr>
        <p:spPr/>
        <p:txBody>
          <a:bodyPr/>
          <a:lstStyle/>
          <a:p>
            <a:r>
              <a:rPr lang="en-US" dirty="0"/>
              <a:t>Dashboard 2</a:t>
            </a:r>
          </a:p>
        </p:txBody>
      </p:sp>
      <p:sp>
        <p:nvSpPr>
          <p:cNvPr id="5" name="Content Placeholder 4">
            <a:extLst>
              <a:ext uri="{FF2B5EF4-FFF2-40B4-BE49-F238E27FC236}">
                <a16:creationId xmlns:a16="http://schemas.microsoft.com/office/drawing/2014/main" id="{94669361-38B9-41ED-8769-020A82194FBD}"/>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Reflecting airport and airline delays</a:t>
            </a:r>
          </a:p>
          <a:p>
            <a:pPr>
              <a:buFont typeface="Arial" panose="020B0604020202020204" pitchFamily="34" charset="0"/>
              <a:buChar char="•"/>
            </a:pPr>
            <a:r>
              <a:rPr lang="en-US" dirty="0"/>
              <a:t>Graphs updated by selected input</a:t>
            </a:r>
          </a:p>
          <a:p>
            <a:pPr>
              <a:buFont typeface="Arial" panose="020B0604020202020204" pitchFamily="34" charset="0"/>
              <a:buChar char="•"/>
            </a:pPr>
            <a:r>
              <a:rPr lang="en-US" dirty="0"/>
              <a:t>Featuring </a:t>
            </a:r>
            <a:r>
              <a:rPr lang="en-US" dirty="0" err="1"/>
              <a:t>plotly</a:t>
            </a:r>
            <a:r>
              <a:rPr lang="en-US" dirty="0"/>
              <a:t>/</a:t>
            </a:r>
            <a:r>
              <a:rPr lang="en-US" dirty="0" err="1"/>
              <a:t>js</a:t>
            </a:r>
            <a:endParaRPr lang="en-US" dirty="0"/>
          </a:p>
        </p:txBody>
      </p:sp>
      <p:pic>
        <p:nvPicPr>
          <p:cNvPr id="7" name="Picture 6">
            <a:extLst>
              <a:ext uri="{FF2B5EF4-FFF2-40B4-BE49-F238E27FC236}">
                <a16:creationId xmlns:a16="http://schemas.microsoft.com/office/drawing/2014/main" id="{958F8EB7-A67E-42AA-958B-414250F682CB}"/>
              </a:ext>
            </a:extLst>
          </p:cNvPr>
          <p:cNvPicPr>
            <a:picLocks noChangeAspect="1"/>
          </p:cNvPicPr>
          <p:nvPr/>
        </p:nvPicPr>
        <p:blipFill>
          <a:blip r:embed="rId2"/>
          <a:stretch>
            <a:fillRect/>
          </a:stretch>
        </p:blipFill>
        <p:spPr>
          <a:xfrm>
            <a:off x="1" y="2120900"/>
            <a:ext cx="6532844" cy="3615891"/>
          </a:xfrm>
          <a:prstGeom prst="rect">
            <a:avLst/>
          </a:prstGeom>
        </p:spPr>
      </p:pic>
    </p:spTree>
    <p:extLst>
      <p:ext uri="{BB962C8B-B14F-4D97-AF65-F5344CB8AC3E}">
        <p14:creationId xmlns:p14="http://schemas.microsoft.com/office/powerpoint/2010/main" val="365695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B84766-3AFB-4F8F-9D1A-CB67D27DA37A}"/>
              </a:ext>
            </a:extLst>
          </p:cNvPr>
          <p:cNvSpPr>
            <a:spLocks noGrp="1"/>
          </p:cNvSpPr>
          <p:nvPr>
            <p:ph type="title"/>
          </p:nvPr>
        </p:nvSpPr>
        <p:spPr>
          <a:xfrm>
            <a:off x="1097280" y="286603"/>
            <a:ext cx="10058400" cy="1450757"/>
          </a:xfrm>
        </p:spPr>
        <p:txBody>
          <a:bodyPr anchor="b">
            <a:normAutofit/>
          </a:bodyPr>
          <a:lstStyle/>
          <a:p>
            <a:r>
              <a:rPr lang="en-US" dirty="0"/>
              <a:t>Airport map</a:t>
            </a:r>
          </a:p>
        </p:txBody>
      </p:sp>
      <p:sp>
        <p:nvSpPr>
          <p:cNvPr id="9" name="Content Placeholder 8">
            <a:extLst>
              <a:ext uri="{FF2B5EF4-FFF2-40B4-BE49-F238E27FC236}">
                <a16:creationId xmlns:a16="http://schemas.microsoft.com/office/drawing/2014/main" id="{2AE7D1B6-7E5B-4D51-802E-DA1CC8C1309B}"/>
              </a:ext>
            </a:extLst>
          </p:cNvPr>
          <p:cNvSpPr>
            <a:spLocks noGrp="1"/>
          </p:cNvSpPr>
          <p:nvPr>
            <p:ph sz="half" idx="1"/>
          </p:nvPr>
        </p:nvSpPr>
        <p:spPr>
          <a:xfrm>
            <a:off x="1097280" y="2120900"/>
            <a:ext cx="4639736" cy="3748193"/>
          </a:xfrm>
        </p:spPr>
        <p:txBody>
          <a:bodyPr>
            <a:normAutofit/>
          </a:bodyPr>
          <a:lstStyle/>
          <a:p>
            <a:endParaRPr lang="en-US"/>
          </a:p>
          <a:p>
            <a:pPr>
              <a:buFont typeface="Arial" panose="020B0604020202020204" pitchFamily="34" charset="0"/>
              <a:buChar char="•"/>
            </a:pPr>
            <a:r>
              <a:rPr lang="en-US"/>
              <a:t>Heatmap using js mapbox and leaflet</a:t>
            </a:r>
          </a:p>
          <a:p>
            <a:pPr>
              <a:buFont typeface="Arial" panose="020B0604020202020204" pitchFamily="34" charset="0"/>
              <a:buChar char="•"/>
            </a:pPr>
            <a:r>
              <a:rPr lang="en-US"/>
              <a:t>Overlay of weather and darkview maps</a:t>
            </a:r>
          </a:p>
          <a:p>
            <a:pPr>
              <a:buFont typeface="Arial" panose="020B0604020202020204" pitchFamily="34" charset="0"/>
              <a:buChar char="•"/>
            </a:pPr>
            <a:r>
              <a:rPr lang="en-US"/>
              <a:t>Includes legend</a:t>
            </a:r>
          </a:p>
          <a:p>
            <a:pPr>
              <a:buFont typeface="Arial" panose="020B0604020202020204" pitchFamily="34" charset="0"/>
              <a:buChar char="•"/>
            </a:pPr>
            <a:r>
              <a:rPr lang="en-US"/>
              <a:t>Legend control and hovertext with flight info</a:t>
            </a:r>
          </a:p>
          <a:p>
            <a:endParaRPr lang="en-US" dirty="0"/>
          </a:p>
        </p:txBody>
      </p:sp>
      <p:pic>
        <p:nvPicPr>
          <p:cNvPr id="2" name="Content Placeholder 1">
            <a:extLst>
              <a:ext uri="{FF2B5EF4-FFF2-40B4-BE49-F238E27FC236}">
                <a16:creationId xmlns:a16="http://schemas.microsoft.com/office/drawing/2014/main" id="{C7C1AF2B-4965-4524-A51E-47397B4812CD}"/>
              </a:ext>
            </a:extLst>
          </p:cNvPr>
          <p:cNvPicPr>
            <a:picLocks noGrp="1" noChangeAspect="1"/>
          </p:cNvPicPr>
          <p:nvPr>
            <p:ph sz="half" idx="2"/>
          </p:nvPr>
        </p:nvPicPr>
        <p:blipFill>
          <a:blip r:embed="rId2"/>
          <a:stretch>
            <a:fillRect/>
          </a:stretch>
        </p:blipFill>
        <p:spPr>
          <a:xfrm>
            <a:off x="6515944" y="2591477"/>
            <a:ext cx="4639736" cy="2807040"/>
          </a:xfrm>
          <a:prstGeom prst="rect">
            <a:avLst/>
          </a:prstGeom>
          <a:noFill/>
        </p:spPr>
      </p:pic>
    </p:spTree>
    <p:extLst>
      <p:ext uri="{BB962C8B-B14F-4D97-AF65-F5344CB8AC3E}">
        <p14:creationId xmlns:p14="http://schemas.microsoft.com/office/powerpoint/2010/main" val="143377299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TotalTime>
  <Words>294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le-monde-livre-std</vt:lpstr>
      <vt:lpstr>1_RetrospectVTI</vt:lpstr>
      <vt:lpstr>PowerPoint Presentation</vt:lpstr>
      <vt:lpstr>Problem statement: Airline delays are a problem. Our goal was to create the beginnings of an informative user- friendly platform that is a resource for customers to view the delay status of airlines and airports. Included are search features that meet project requirements. Data source was Kaggle and due to the volume of data we focused on one day; Jan 1 2018. </vt:lpstr>
      <vt:lpstr>Project Elements we included</vt:lpstr>
      <vt:lpstr>Overview- airline delays are a problem  (Natl. Bureau of Transportation)</vt:lpstr>
      <vt:lpstr>Break slide</vt:lpstr>
      <vt:lpstr>Element 1: Home page</vt:lpstr>
      <vt:lpstr>Dashboard</vt:lpstr>
      <vt:lpstr>Dashboard</vt:lpstr>
      <vt:lpstr>Airport map</vt:lpstr>
      <vt:lpstr>Added js library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okada</dc:creator>
  <cp:lastModifiedBy>i okada</cp:lastModifiedBy>
  <cp:revision>1</cp:revision>
  <dcterms:created xsi:type="dcterms:W3CDTF">2021-01-21T01:52:21Z</dcterms:created>
  <dcterms:modified xsi:type="dcterms:W3CDTF">2021-01-21T01:53:25Z</dcterms:modified>
</cp:coreProperties>
</file>