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656" r:id="rId5"/>
    <p:sldId id="655" r:id="rId6"/>
    <p:sldId id="681" r:id="rId7"/>
    <p:sldId id="682" r:id="rId8"/>
    <p:sldId id="683" r:id="rId9"/>
    <p:sldId id="657" r:id="rId10"/>
    <p:sldId id="684" r:id="rId11"/>
    <p:sldId id="686" r:id="rId12"/>
    <p:sldId id="687" r:id="rId13"/>
    <p:sldId id="658" r:id="rId14"/>
    <p:sldId id="659" r:id="rId15"/>
    <p:sldId id="660" r:id="rId16"/>
    <p:sldId id="661" r:id="rId17"/>
    <p:sldId id="662" r:id="rId18"/>
    <p:sldId id="663" r:id="rId19"/>
    <p:sldId id="664" r:id="rId20"/>
    <p:sldId id="665" r:id="rId21"/>
    <p:sldId id="666" r:id="rId22"/>
    <p:sldId id="667" r:id="rId23"/>
    <p:sldId id="668" r:id="rId24"/>
    <p:sldId id="669" r:id="rId25"/>
    <p:sldId id="670" r:id="rId26"/>
    <p:sldId id="671" r:id="rId27"/>
    <p:sldId id="672" r:id="rId28"/>
    <p:sldId id="673" r:id="rId29"/>
    <p:sldId id="705" r:id="rId30"/>
    <p:sldId id="706" r:id="rId31"/>
    <p:sldId id="707" r:id="rId32"/>
    <p:sldId id="708" r:id="rId33"/>
    <p:sldId id="709" r:id="rId34"/>
    <p:sldId id="710" r:id="rId35"/>
    <p:sldId id="711" r:id="rId36"/>
    <p:sldId id="712" r:id="rId37"/>
    <p:sldId id="713" r:id="rId38"/>
    <p:sldId id="714" r:id="rId39"/>
    <p:sldId id="715" r:id="rId40"/>
    <p:sldId id="716" r:id="rId41"/>
    <p:sldId id="717" r:id="rId42"/>
    <p:sldId id="718" r:id="rId43"/>
    <p:sldId id="719" r:id="rId44"/>
    <p:sldId id="720" r:id="rId45"/>
    <p:sldId id="721" r:id="rId46"/>
    <p:sldId id="722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7062"/>
    <a:srgbClr val="FF0000"/>
    <a:srgbClr val="9DC3E6"/>
    <a:srgbClr val="FFFFFF"/>
    <a:srgbClr val="9CBC59"/>
    <a:srgbClr val="FDF79C"/>
    <a:srgbClr val="A9D18E"/>
    <a:srgbClr val="FFD966"/>
    <a:srgbClr val="ED7D31"/>
    <a:srgbClr val="93E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0" autoAdjust="0"/>
    <p:restoredTop sz="86910" autoAdjust="0"/>
  </p:normalViewPr>
  <p:slideViewPr>
    <p:cSldViewPr snapToGrid="0">
      <p:cViewPr varScale="1">
        <p:scale>
          <a:sx n="98" d="100"/>
          <a:sy n="98" d="100"/>
        </p:scale>
        <p:origin x="1120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bleStyles" Target="tableStyles.xml"/><Relationship Id="rId5" Type="http://schemas.openxmlformats.org/officeDocument/2006/relationships/slide" Target="slides/slide2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14AA2-F1AF-4285-BA07-D885737C3B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1DAA4-A61B-4F50-94A7-00A82C05DD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云存储提供方式：云盘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购买云主机时绑定也可后期增加</a:t>
            </a:r>
            <a:r>
              <a:rPr lang="zh-CN" altLang="en-US"/>
              <a:t>、可搭文件系统、用作</a:t>
            </a:r>
            <a:r>
              <a:rPr lang="zh-CN" altLang="en-US"/>
              <a:t>系统盘</a:t>
            </a:r>
            <a:endParaRPr lang="zh-CN" altLang="en-US"/>
          </a:p>
          <a:p>
            <a:r>
              <a:rPr lang="zh-CN" altLang="en-US"/>
              <a:t>关注的问题：云盘中的负载均衡，重点时流量均衡，不同集群不同服务器的网络</a:t>
            </a:r>
            <a:r>
              <a:rPr lang="en-US" altLang="zh-CN"/>
              <a:t>IO</a:t>
            </a:r>
            <a:r>
              <a:rPr lang="zh-CN" altLang="en-US"/>
              <a:t>的均衡</a:t>
            </a:r>
            <a:endParaRPr lang="zh-CN" altLang="en-US"/>
          </a:p>
          <a:p>
            <a:r>
              <a:rPr lang="en-US" altLang="zh-CN"/>
              <a:t>ppt</a:t>
            </a:r>
            <a:r>
              <a:rPr lang="zh-CN" altLang="en-US"/>
              <a:t>主要内容为小部分，包括对系统架构的认识、问题的理解、以及拿到了线上系统的</a:t>
            </a:r>
            <a:r>
              <a:rPr lang="en-US" altLang="zh-CN"/>
              <a:t>trace</a:t>
            </a:r>
            <a:r>
              <a:rPr lang="zh-CN" altLang="en-US"/>
              <a:t>对其进行分析的结果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分四部分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系统架构：系统是什么样的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问题描述：系统中出现了什么问题，对问题的理解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数据分析：对</a:t>
            </a:r>
            <a:r>
              <a:rPr lang="en-US" altLang="zh-CN"/>
              <a:t>trace</a:t>
            </a:r>
            <a:r>
              <a:rPr lang="zh-CN" altLang="en-US"/>
              <a:t>进行分析的结果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计划：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1DAA4-A61B-4F50-94A7-00A82C05D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云服务商维护了很多集群，每个集群里有很多服务器，我们分层进行介绍，首先看集群内的架构</a:t>
            </a:r>
            <a:endParaRPr lang="zh-CN" altLang="en-US"/>
          </a:p>
          <a:p>
            <a:r>
              <a:rPr lang="zh-CN" altLang="en-US"/>
              <a:t>最底层是文件系统</a:t>
            </a:r>
            <a:endParaRPr lang="zh-CN" altLang="en-US"/>
          </a:p>
          <a:p>
            <a:r>
              <a:rPr lang="zh-CN" altLang="en-US"/>
              <a:t>实际售卖的云盘要求是能</a:t>
            </a:r>
            <a:r>
              <a:rPr lang="en-US" altLang="zh-CN"/>
              <a:t>random access</a:t>
            </a:r>
            <a:r>
              <a:rPr lang="zh-CN" altLang="en-US"/>
              <a:t>的所以在文件系统之上有块存储层，将</a:t>
            </a:r>
            <a:r>
              <a:rPr lang="en-US" altLang="zh-CN"/>
              <a:t>logfile</a:t>
            </a:r>
            <a:r>
              <a:rPr lang="zh-CN" altLang="en-US"/>
              <a:t>抽象成能够</a:t>
            </a:r>
            <a:r>
              <a:rPr lang="en-US" altLang="zh-CN"/>
              <a:t>random-access</a:t>
            </a:r>
            <a:r>
              <a:rPr lang="zh-CN" altLang="en-US"/>
              <a:t>的</a:t>
            </a:r>
            <a:r>
              <a:rPr lang="en-US" altLang="zh-CN"/>
              <a:t>segment</a:t>
            </a:r>
            <a:r>
              <a:rPr lang="zh-CN" altLang="en-US"/>
              <a:t>（具体方式后一页</a:t>
            </a:r>
            <a:r>
              <a:rPr lang="en-US" altLang="zh-CN"/>
              <a:t>p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块存储层分为两个部分：</a:t>
            </a:r>
            <a:r>
              <a:rPr lang="en-US" altLang="zh-CN"/>
              <a:t>block server(</a:t>
            </a:r>
            <a:r>
              <a:rPr lang="zh-CN" altLang="en-US"/>
              <a:t>放置</a:t>
            </a:r>
            <a:r>
              <a:rPr lang="en-US" altLang="zh-CN"/>
              <a:t>segment)</a:t>
            </a:r>
            <a:r>
              <a:rPr lang="zh-CN" altLang="en-US"/>
              <a:t>，</a:t>
            </a:r>
            <a:r>
              <a:rPr lang="en-US" altLang="zh-CN"/>
              <a:t>block master</a:t>
            </a:r>
            <a:r>
              <a:rPr lang="zh-CN" altLang="en-US"/>
              <a:t>负责对</a:t>
            </a:r>
            <a:r>
              <a:rPr lang="en-US" altLang="zh-CN"/>
              <a:t>block server</a:t>
            </a:r>
            <a:r>
              <a:rPr lang="zh-CN" altLang="en-US"/>
              <a:t>进行管控（</a:t>
            </a:r>
            <a:r>
              <a:rPr lang="en-US" altLang="zh-CN"/>
              <a:t>segment</a:t>
            </a:r>
            <a:r>
              <a:rPr lang="zh-CN" altLang="en-US"/>
              <a:t>位置、</a:t>
            </a:r>
            <a:r>
              <a:rPr lang="en-US" altLang="zh-CN"/>
              <a:t>block server</a:t>
            </a:r>
            <a:r>
              <a:rPr lang="zh-CN" altLang="en-US"/>
              <a:t>增删修复</a:t>
            </a:r>
            <a:r>
              <a:rPr lang="zh-CN" altLang="en-US"/>
              <a:t>）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这一页</a:t>
            </a:r>
            <a:r>
              <a:rPr lang="en-US" altLang="zh-CN"/>
              <a:t>p</a:t>
            </a:r>
            <a:r>
              <a:rPr lang="zh-CN" altLang="en-US"/>
              <a:t>讲如何将</a:t>
            </a:r>
            <a:r>
              <a:rPr lang="en-US" altLang="zh-CN"/>
              <a:t>logFile</a:t>
            </a:r>
            <a:r>
              <a:rPr lang="zh-CN" altLang="en-US"/>
              <a:t>抽象成</a:t>
            </a:r>
            <a:r>
              <a:rPr lang="en-US" altLang="zh-CN"/>
              <a:t>random access</a:t>
            </a:r>
            <a:r>
              <a:rPr lang="zh-CN" altLang="en-US"/>
              <a:t>的</a:t>
            </a:r>
            <a:r>
              <a:rPr lang="en-US" altLang="zh-CN"/>
              <a:t>segment</a:t>
            </a:r>
            <a:endParaRPr lang="en-US" altLang="zh-CN"/>
          </a:p>
          <a:p>
            <a:r>
              <a:rPr lang="zh-CN" altLang="en-US"/>
              <a:t>写：在</a:t>
            </a:r>
            <a:r>
              <a:rPr lang="en-US" altLang="zh-CN"/>
              <a:t>logFile</a:t>
            </a:r>
            <a:r>
              <a:rPr lang="zh-CN" altLang="en-US"/>
              <a:t>中追加，每个</a:t>
            </a:r>
            <a:r>
              <a:rPr lang="en-US" altLang="zh-CN"/>
              <a:t>block</a:t>
            </a:r>
            <a:r>
              <a:rPr lang="zh-CN" altLang="en-US"/>
              <a:t>可能有若干次写记录</a:t>
            </a:r>
            <a:endParaRPr lang="zh-CN" altLang="en-US"/>
          </a:p>
          <a:p>
            <a:r>
              <a:rPr lang="zh-CN" altLang="en-US"/>
              <a:t>读：读取每个</a:t>
            </a:r>
            <a:r>
              <a:rPr lang="en-US" altLang="zh-CN"/>
              <a:t>block</a:t>
            </a:r>
            <a:r>
              <a:rPr lang="zh-CN" altLang="en-US"/>
              <a:t>的最新状态</a:t>
            </a:r>
            <a:endParaRPr lang="zh-CN" altLang="en-US"/>
          </a:p>
          <a:p>
            <a:r>
              <a:rPr lang="en-US" altLang="zh-CN"/>
              <a:t>gc</a:t>
            </a:r>
            <a:r>
              <a:rPr lang="zh-CN" altLang="en-US"/>
              <a:t>：回收无用空间</a:t>
            </a:r>
            <a:endParaRPr lang="zh-CN" altLang="en-US"/>
          </a:p>
          <a:p>
            <a:r>
              <a:rPr lang="en-US" altLang="zh-CN"/>
              <a:t>log structure merge,</a:t>
            </a:r>
            <a:r>
              <a:rPr lang="zh-CN" altLang="en-US"/>
              <a:t>类似</a:t>
            </a:r>
            <a:r>
              <a:rPr lang="en-US" altLang="zh-CN"/>
              <a:t>kv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然后把视角放大，看怎么对集群进行使用和管理。</a:t>
            </a:r>
            <a:endParaRPr lang="zh-CN" altLang="en-US"/>
          </a:p>
          <a:p>
            <a:r>
              <a:rPr lang="zh-CN" altLang="en-US"/>
              <a:t>若干地理位置临近的集群合并为一个可用区（几十个集群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river master</a:t>
            </a:r>
            <a:r>
              <a:rPr lang="zh-CN" altLang="en-US"/>
              <a:t>将</a:t>
            </a:r>
            <a:r>
              <a:rPr lang="en-US" altLang="zh-CN"/>
              <a:t>segment</a:t>
            </a:r>
            <a:r>
              <a:rPr lang="zh-CN" altLang="en-US"/>
              <a:t>抽象成云盘，记录每个云盘有哪些</a:t>
            </a:r>
            <a:r>
              <a:rPr lang="en-US" altLang="zh-CN"/>
              <a:t>segment</a:t>
            </a:r>
            <a:r>
              <a:rPr lang="zh-CN" altLang="en-US"/>
              <a:t>，分别放在哪个集群（目前单个云盘放在一个集群，原因可能是规避跨集群访问</a:t>
            </a:r>
            <a:r>
              <a:rPr lang="en-US" altLang="zh-CN"/>
              <a:t>+</a:t>
            </a:r>
            <a:r>
              <a:rPr lang="zh-CN" altLang="en-US"/>
              <a:t>元数据管理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架构就是有很多集群，里面放了大量的云盘。</a:t>
            </a:r>
            <a:endParaRPr lang="zh-CN" altLang="en-US"/>
          </a:p>
          <a:p>
            <a:r>
              <a:rPr lang="zh-CN" altLang="en-US"/>
              <a:t>场景是多用户、大规模</a:t>
            </a:r>
            <a:endParaRPr lang="zh-CN" altLang="en-US"/>
          </a:p>
          <a:p>
            <a:r>
              <a:rPr lang="zh-CN" altLang="en-US"/>
              <a:t>。。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导致两个维度的问题：集群内和集群间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首先看集群内：</a:t>
            </a:r>
            <a:endParaRPr lang="zh-CN" altLang="en-US"/>
          </a:p>
          <a:p>
            <a:r>
              <a:rPr lang="zh-CN" altLang="en-US"/>
              <a:t>不同</a:t>
            </a:r>
            <a:r>
              <a:rPr lang="en-US" altLang="zh-CN"/>
              <a:t>segment</a:t>
            </a:r>
            <a:r>
              <a:rPr lang="zh-CN" altLang="en-US"/>
              <a:t>可能分属不同的云盘，读、写比例和访问热度都不同，动态变化，导致某些</a:t>
            </a:r>
            <a:r>
              <a:rPr lang="en-US" altLang="zh-CN"/>
              <a:t>block server</a:t>
            </a:r>
            <a:r>
              <a:rPr lang="zh-CN" altLang="en-US"/>
              <a:t>的（上下行</a:t>
            </a:r>
            <a:r>
              <a:rPr lang="zh-CN" altLang="en-US"/>
              <a:t>）带宽占满，在那个</a:t>
            </a:r>
            <a:r>
              <a:rPr lang="en-US" altLang="zh-CN"/>
              <a:t>server</a:t>
            </a:r>
            <a:r>
              <a:rPr lang="zh-CN" altLang="en-US"/>
              <a:t>上的用户服务受影响</a:t>
            </a:r>
            <a:endParaRPr lang="zh-CN" altLang="en-US"/>
          </a:p>
          <a:p>
            <a:r>
              <a:rPr lang="zh-CN" altLang="en-US"/>
              <a:t>要解决需要动态进行迁移，粒度是</a:t>
            </a:r>
            <a:r>
              <a:rPr lang="en-US" altLang="zh-CN"/>
              <a:t>segment,</a:t>
            </a:r>
            <a:r>
              <a:rPr lang="zh-CN" altLang="en-US"/>
              <a:t>代价较小（同一个文件系统</a:t>
            </a:r>
            <a:r>
              <a:rPr lang="zh-CN" altLang="en-US"/>
              <a:t>），但是要注意毛刺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然后看集群间的不均衡</a:t>
            </a:r>
            <a:endParaRPr lang="zh-CN" altLang="en-US"/>
          </a:p>
          <a:p>
            <a:r>
              <a:rPr lang="zh-CN" altLang="en-US"/>
              <a:t>集群间需要考虑不同性能指标：容量、计算资源、带宽，我们重点关注带宽资源</a:t>
            </a:r>
            <a:endParaRPr lang="zh-CN" altLang="en-US"/>
          </a:p>
          <a:p>
            <a:r>
              <a:rPr lang="zh-CN" altLang="en-US"/>
              <a:t>集群间流量不均的原因，除了刚才的多用户多应用还有</a:t>
            </a:r>
            <a:endParaRPr lang="zh-CN" altLang="en-US"/>
          </a:p>
          <a:p>
            <a:r>
              <a:rPr lang="zh-CN" altLang="en-US"/>
              <a:t>新建集群、容器应用、同用户云盘</a:t>
            </a:r>
            <a:r>
              <a:rPr lang="en-US" altLang="zh-CN"/>
              <a:t>io pattern</a:t>
            </a:r>
            <a:endParaRPr lang="en-US" altLang="zh-CN"/>
          </a:p>
          <a:p>
            <a:r>
              <a:rPr lang="zh-CN" altLang="en-US"/>
              <a:t>要解决需要进行云盘粒度的迁移，代价较大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下面讲对</a:t>
            </a:r>
            <a:r>
              <a:rPr lang="en-US" altLang="zh-CN"/>
              <a:t>trace</a:t>
            </a:r>
            <a:r>
              <a:rPr lang="zh-CN" altLang="en-US"/>
              <a:t>的一些分析</a:t>
            </a:r>
            <a:endParaRPr lang="zh-CN" altLang="en-US"/>
          </a:p>
          <a:p>
            <a:r>
              <a:rPr lang="zh-CN" altLang="en-US"/>
              <a:t>维度：集群（单个集群负载变化，不同集群负载对比（）</a:t>
            </a:r>
            <a:r>
              <a:rPr lang="zh-CN" altLang="en-US"/>
              <a:t>）、集群内服务器</a:t>
            </a:r>
            <a:r>
              <a:rPr lang="zh-CN" altLang="en-US"/>
              <a:t>、云盘角度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77A7-142F-4646-9A5E-A49C80BCED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77A7-142F-4646-9A5E-A49C80BCED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77A7-142F-4646-9A5E-A49C80BCED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7413"/>
            <a:ext cx="10515600" cy="1325563"/>
          </a:xfrm>
        </p:spPr>
        <p:txBody>
          <a:bodyPr>
            <a:normAutofit/>
          </a:bodyPr>
          <a:lstStyle>
            <a:lvl1pPr>
              <a:defRPr sz="4000" b="1" baseline="0">
                <a:latin typeface="Arial" panose="020B0604020202020204" pitchFamily="34" charset="0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627912"/>
            <a:ext cx="10515600" cy="487173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800" baseline="0">
                <a:latin typeface="Arial" panose="020B0604020202020204" pitchFamily="34" charset="0"/>
                <a:ea typeface="等线" panose="02010600030101010101" pitchFamily="2" charset="-122"/>
              </a:defRPr>
            </a:lvl1pPr>
            <a:lvl2pPr>
              <a:defRPr sz="2400" baseline="0">
                <a:latin typeface="Arial" panose="020B0604020202020204" pitchFamily="34" charset="0"/>
                <a:ea typeface="等线" panose="02010600030101010101" pitchFamily="2" charset="-122"/>
              </a:defRPr>
            </a:lvl2pPr>
            <a:lvl3pPr>
              <a:defRPr sz="2000" baseline="0">
                <a:latin typeface="Arial" panose="020B0604020202020204" pitchFamily="34" charset="0"/>
                <a:ea typeface="等线" panose="02010600030101010101" pitchFamily="2" charset="-122"/>
              </a:defRPr>
            </a:lvl3pPr>
            <a:lvl4pPr>
              <a:defRPr sz="1800" baseline="0">
                <a:latin typeface="Arial" panose="020B0604020202020204" pitchFamily="34" charset="0"/>
                <a:ea typeface="等线" panose="02010600030101010101" pitchFamily="2" charset="-122"/>
              </a:defRPr>
            </a:lvl4pPr>
            <a:lvl5pPr>
              <a:defRPr sz="1800" baseline="0">
                <a:latin typeface="Arial" panose="020B0604020202020204" pitchFamily="34" charset="0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4" y="650562"/>
            <a:ext cx="3148460" cy="54712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 flipV="1">
            <a:off x="838200" y="1147183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77A7-142F-4646-9A5E-A49C80BCED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77A7-142F-4646-9A5E-A49C80BCED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77A7-142F-4646-9A5E-A49C80BCED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77A7-142F-4646-9A5E-A49C80BCED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77A7-142F-4646-9A5E-A49C80BCED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77A7-142F-4646-9A5E-A49C80BCED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77A7-142F-4646-9A5E-A49C80BCED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477A7-142F-4646-9A5E-A49C80BCED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57148" y="1244472"/>
            <a:ext cx="8699635" cy="19488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5300" b="1" dirty="0">
                <a:latin typeface="+mn-lt"/>
                <a:ea typeface="黑体" panose="02010609060101010101" pitchFamily="49" charset="-122"/>
              </a:rPr>
              <a:t>进度总结</a:t>
            </a:r>
            <a:endParaRPr lang="zh-CN" altLang="en-US" sz="5300" b="1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64688"/>
            <a:ext cx="9144000" cy="1593112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朱文喆、毛浩宇、王孟</a:t>
            </a:r>
            <a:endParaRPr lang="zh-CN" altLang="en-US" sz="3600" dirty="0"/>
          </a:p>
          <a:p>
            <a:endParaRPr lang="zh-CN" altLang="en-US" sz="3600" dirty="0"/>
          </a:p>
          <a:p>
            <a:endParaRPr lang="zh-CN" altLang="en-US" dirty="0"/>
          </a:p>
        </p:txBody>
      </p:sp>
      <p:pic>
        <p:nvPicPr>
          <p:cNvPr id="4" name="Picture 2" descr="“USTC”的图片搜索结果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730" y="5600124"/>
            <a:ext cx="4392539" cy="73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/>
              <a:t>1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问题</a:t>
            </a:r>
            <a:endParaRPr lang="zh-CN" altLang="en-US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2800">
                <a:solidFill>
                  <a:schemeClr val="tx1"/>
                </a:solidFill>
              </a:rPr>
              <a:t>集群间</a:t>
            </a:r>
            <a:endParaRPr lang="zh-CN" altLang="en-US" sz="2800">
              <a:solidFill>
                <a:schemeClr val="tx1"/>
              </a:solidFill>
            </a:endParaRPr>
          </a:p>
          <a:p>
            <a:pPr lvl="1"/>
            <a:r>
              <a:rPr lang="zh-CN" altLang="en-US" sz="2800">
                <a:solidFill>
                  <a:schemeClr val="tx1"/>
                </a:solidFill>
              </a:rPr>
              <a:t>放置、迁移粒度：云盘</a:t>
            </a:r>
            <a:endParaRPr lang="zh-CN" altLang="en-US" sz="2800">
              <a:solidFill>
                <a:schemeClr val="tx1"/>
              </a:solidFill>
            </a:endParaRPr>
          </a:p>
          <a:p>
            <a:pPr lvl="1"/>
            <a:endParaRPr lang="zh-CN" altLang="en-US" sz="2800">
              <a:solidFill>
                <a:schemeClr val="tx1"/>
              </a:solidFill>
            </a:endParaRPr>
          </a:p>
          <a:p>
            <a:pPr lvl="1"/>
            <a:r>
              <a:rPr lang="zh-CN" altLang="en-US" sz="2800">
                <a:solidFill>
                  <a:schemeClr val="tx1"/>
                </a:solidFill>
              </a:rPr>
              <a:t>迁移代价：</a:t>
            </a:r>
            <a:r>
              <a:rPr lang="en-US" altLang="zh-CN" sz="2800">
                <a:solidFill>
                  <a:schemeClr val="tx1"/>
                </a:solidFill>
              </a:rPr>
              <a:t>hours</a:t>
            </a:r>
            <a:endParaRPr lang="en-US" altLang="zh-CN" sz="2800">
              <a:solidFill>
                <a:schemeClr val="tx1"/>
              </a:solidFill>
            </a:endParaRPr>
          </a:p>
          <a:p>
            <a:pPr lvl="2"/>
            <a:r>
              <a:rPr lang="zh-CN" altLang="en-US" sz="2400">
                <a:solidFill>
                  <a:schemeClr val="tx1"/>
                </a:solidFill>
              </a:rPr>
              <a:t>通过数据链路跨集群传输</a:t>
            </a:r>
            <a:endParaRPr lang="zh-CN" altLang="en-US" sz="1665">
              <a:solidFill>
                <a:schemeClr val="tx1"/>
              </a:solidFill>
            </a:endParaRPr>
          </a:p>
          <a:p>
            <a:pPr lvl="1"/>
            <a:endParaRPr lang="zh-CN" altLang="en-US" sz="2400">
              <a:solidFill>
                <a:schemeClr val="tx1"/>
              </a:solidFill>
            </a:endParaRPr>
          </a:p>
          <a:p>
            <a:pPr lvl="1"/>
            <a:r>
              <a:rPr lang="zh-CN" altLang="en-US" sz="2800">
                <a:sym typeface="+mn-ea"/>
              </a:rPr>
              <a:t>集群间</a:t>
            </a:r>
            <a:endParaRPr lang="zh-CN" altLang="en-US" sz="2800">
              <a:sym typeface="+mn-ea"/>
            </a:endParaRPr>
          </a:p>
          <a:p>
            <a:pPr lvl="2"/>
            <a:r>
              <a:rPr lang="zh-CN" altLang="en-US" sz="2400">
                <a:sym typeface="+mn-ea"/>
              </a:rPr>
              <a:t>集群性能</a:t>
            </a:r>
            <a:r>
              <a:rPr lang="zh-CN" altLang="en-US" sz="2400">
                <a:sym typeface="+mn-ea"/>
              </a:rPr>
              <a:t>售卖不均</a:t>
            </a:r>
            <a:endParaRPr lang="zh-CN" altLang="en-US" sz="2330">
              <a:sym typeface="+mn-ea"/>
            </a:endParaRPr>
          </a:p>
          <a:p>
            <a:pPr lvl="2"/>
            <a:endParaRPr lang="en-US" altLang="zh-CN" sz="2000">
              <a:solidFill>
                <a:schemeClr val="tx1"/>
              </a:solidFill>
            </a:endParaRPr>
          </a:p>
          <a:p>
            <a:pPr lvl="1"/>
            <a:r>
              <a:rPr lang="zh-CN" altLang="en-US" sz="2800">
                <a:sym typeface="+mn-ea"/>
              </a:rPr>
              <a:t>单用户密集创盘到同一集群</a:t>
            </a:r>
            <a:endParaRPr lang="en-US" altLang="zh-CN" sz="2400">
              <a:solidFill>
                <a:schemeClr val="tx1"/>
              </a:solidFill>
            </a:endParaRPr>
          </a:p>
          <a:p>
            <a:pPr lvl="2"/>
            <a:r>
              <a:rPr lang="en-US" altLang="zh-CN" sz="2400">
                <a:sym typeface="+mn-ea"/>
              </a:rPr>
              <a:t>IO pattern </a:t>
            </a:r>
            <a:r>
              <a:rPr lang="zh-CN" altLang="en-US" sz="2400">
                <a:sym typeface="+mn-ea"/>
              </a:rPr>
              <a:t>一致，易出现瓶颈</a:t>
            </a:r>
            <a:endParaRPr lang="zh-CN" altLang="en-US" sz="24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800">
              <a:sym typeface="+mn-ea"/>
            </a:endParaRPr>
          </a:p>
          <a:p>
            <a:pPr lvl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1915" y="2719070"/>
            <a:ext cx="1801495" cy="2143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7865" y="2719070"/>
            <a:ext cx="1801495" cy="21431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6355" y="2719070"/>
            <a:ext cx="1801495" cy="2143125"/>
          </a:xfrm>
          <a:prstGeom prst="rect">
            <a:avLst/>
          </a:prstGeom>
        </p:spPr>
      </p:pic>
      <p:sp>
        <p:nvSpPr>
          <p:cNvPr id="30" name="椭圆 29"/>
          <p:cNvSpPr/>
          <p:nvPr/>
        </p:nvSpPr>
        <p:spPr>
          <a:xfrm>
            <a:off x="6663690" y="1276985"/>
            <a:ext cx="447675" cy="416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663690" y="1261745"/>
            <a:ext cx="447675" cy="416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663690" y="1873885"/>
            <a:ext cx="447675" cy="416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7163435" y="1529080"/>
            <a:ext cx="447675" cy="416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4" name="直接连接符 33"/>
          <p:cNvCxnSpPr>
            <a:stCxn id="31" idx="4"/>
          </p:cNvCxnSpPr>
          <p:nvPr/>
        </p:nvCxnSpPr>
        <p:spPr>
          <a:xfrm flipH="1">
            <a:off x="6883400" y="1670685"/>
            <a:ext cx="4445" cy="341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1" idx="5"/>
            <a:endCxn id="33" idx="2"/>
          </p:cNvCxnSpPr>
          <p:nvPr/>
        </p:nvCxnSpPr>
        <p:spPr>
          <a:xfrm>
            <a:off x="7045960" y="1609725"/>
            <a:ext cx="117475" cy="120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33" idx="3"/>
            <a:endCxn id="32" idx="7"/>
          </p:cNvCxnSpPr>
          <p:nvPr/>
        </p:nvCxnSpPr>
        <p:spPr>
          <a:xfrm flipH="1">
            <a:off x="7045960" y="1877060"/>
            <a:ext cx="182880" cy="50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6474460" y="2307590"/>
            <a:ext cx="1591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river master</a:t>
            </a:r>
            <a:endParaRPr lang="en-US" altLang="zh-CN"/>
          </a:p>
        </p:txBody>
      </p:sp>
      <p:sp>
        <p:nvSpPr>
          <p:cNvPr id="54" name="圆角矩形 53"/>
          <p:cNvSpPr/>
          <p:nvPr/>
        </p:nvSpPr>
        <p:spPr>
          <a:xfrm>
            <a:off x="6226175" y="1212850"/>
            <a:ext cx="5833745" cy="4008755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422640" y="5367655"/>
            <a:ext cx="1591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azone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目录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系统架构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pPr lvl="0" fontAlgn="auto">
              <a:lnSpc>
                <a:spcPct val="150000"/>
              </a:lnSpc>
            </a:pP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问题描述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pPr lvl="0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数据分析</a:t>
            </a:r>
            <a:endParaRPr lang="zh-CN" altLang="en-US">
              <a:solidFill>
                <a:schemeClr val="tx1"/>
              </a:solidFill>
            </a:endParaRPr>
          </a:p>
          <a:p>
            <a:pPr lvl="0" fontAlgn="auto">
              <a:lnSpc>
                <a:spcPct val="150000"/>
              </a:lnSpc>
            </a:pP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调度模拟器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集群流量负载变化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dirty="0">
                <a:sym typeface="+mn-ea"/>
              </a:rPr>
              <a:t>AY227V</a:t>
            </a:r>
            <a:r>
              <a:rPr lang="zh-CN" altLang="en-US" dirty="0">
                <a:sym typeface="+mn-ea"/>
              </a:rPr>
              <a:t>集群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公有云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流量负载变化</a:t>
            </a:r>
            <a:endParaRPr lang="zh-CN" altLang="en-US" dirty="0">
              <a:solidFill>
                <a:schemeClr val="tx1"/>
              </a:solidFill>
            </a:endParaRPr>
          </a:p>
          <a:p>
            <a:pPr lvl="0"/>
            <a:r>
              <a:rPr lang="zh-CN" altLang="en-US" dirty="0">
                <a:sym typeface="+mn-ea"/>
              </a:rPr>
              <a:t>时间：</a:t>
            </a:r>
            <a:r>
              <a:rPr lang="en-US" altLang="zh-CN" dirty="0">
                <a:sym typeface="+mn-ea"/>
              </a:rPr>
              <a:t>30</a:t>
            </a:r>
            <a:r>
              <a:rPr lang="zh-CN" altLang="en-US" dirty="0">
                <a:sym typeface="+mn-ea"/>
              </a:rPr>
              <a:t>天</a:t>
            </a:r>
            <a:endParaRPr lang="zh-CN" altLang="en-US" dirty="0">
              <a:solidFill>
                <a:schemeClr val="tx1"/>
              </a:solidFill>
            </a:endParaRPr>
          </a:p>
          <a:p>
            <a:pPr lvl="0"/>
            <a:r>
              <a:rPr lang="zh-CN" altLang="en-US" dirty="0">
                <a:sym typeface="+mn-ea"/>
              </a:rPr>
              <a:t>横轴：时间；纵轴：单位时间读写流量</a:t>
            </a:r>
            <a:r>
              <a:rPr lang="en-US" altLang="zh-CN" dirty="0">
                <a:sym typeface="+mn-ea"/>
              </a:rPr>
              <a:t>(byte/s)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395" y="3299460"/>
            <a:ext cx="10186670" cy="31997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集群流量负载变化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dirty="0">
                <a:sym typeface="+mn-ea"/>
              </a:rPr>
              <a:t>AY304M</a:t>
            </a:r>
            <a:r>
              <a:rPr lang="zh-CN" altLang="en-US" dirty="0">
                <a:sym typeface="+mn-ea"/>
              </a:rPr>
              <a:t>集群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私有云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流量负载变化</a:t>
            </a:r>
            <a:endParaRPr lang="zh-CN" altLang="en-US" dirty="0">
              <a:solidFill>
                <a:schemeClr val="tx1"/>
              </a:solidFill>
            </a:endParaRPr>
          </a:p>
          <a:p>
            <a:pPr lvl="0"/>
            <a:r>
              <a:rPr lang="zh-CN" altLang="en-US" dirty="0">
                <a:sym typeface="+mn-ea"/>
              </a:rPr>
              <a:t>时间：</a:t>
            </a:r>
            <a:r>
              <a:rPr lang="en-US" altLang="zh-CN" dirty="0">
                <a:sym typeface="+mn-ea"/>
              </a:rPr>
              <a:t>30</a:t>
            </a:r>
            <a:r>
              <a:rPr lang="zh-CN" altLang="en-US" dirty="0">
                <a:sym typeface="+mn-ea"/>
              </a:rPr>
              <a:t>天</a:t>
            </a:r>
            <a:endParaRPr lang="zh-CN" altLang="en-US" dirty="0">
              <a:solidFill>
                <a:schemeClr val="tx1"/>
              </a:solidFill>
            </a:endParaRPr>
          </a:p>
          <a:p>
            <a:pPr lvl="0"/>
            <a:r>
              <a:rPr lang="zh-CN" altLang="en-US" dirty="0">
                <a:sym typeface="+mn-ea"/>
              </a:rPr>
              <a:t>横轴：时间；纵轴：单位时间读写流量</a:t>
            </a:r>
            <a:r>
              <a:rPr lang="en-US" altLang="zh-CN" dirty="0">
                <a:sym typeface="+mn-ea"/>
              </a:rPr>
              <a:t>(byte/s)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395" y="3415665"/>
            <a:ext cx="10606405" cy="30460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不同集群流量负载对比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dirty="0">
                <a:sym typeface="+mn-ea"/>
              </a:rPr>
              <a:t>30</a:t>
            </a:r>
            <a:r>
              <a:rPr lang="zh-CN" altLang="en-US" dirty="0">
                <a:sym typeface="+mn-ea"/>
              </a:rPr>
              <a:t>天内各集群读写流量</a:t>
            </a:r>
            <a:endParaRPr lang="zh-CN" altLang="en-US" dirty="0">
              <a:solidFill>
                <a:schemeClr val="tx1"/>
              </a:solidFill>
            </a:endParaRPr>
          </a:p>
          <a:p>
            <a:pPr lvl="0"/>
            <a:r>
              <a:rPr lang="zh-CN" altLang="en-US" dirty="0">
                <a:sym typeface="+mn-ea"/>
              </a:rPr>
              <a:t>规模：</a:t>
            </a:r>
            <a:r>
              <a:rPr lang="en-US" altLang="zh-CN" dirty="0">
                <a:sym typeface="+mn-ea"/>
              </a:rPr>
              <a:t>31</a:t>
            </a:r>
            <a:r>
              <a:rPr lang="zh-CN" altLang="en-US" dirty="0">
                <a:sym typeface="+mn-ea"/>
              </a:rPr>
              <a:t>个集群</a:t>
            </a:r>
            <a:endParaRPr lang="zh-CN" altLang="en-US" dirty="0">
              <a:solidFill>
                <a:schemeClr val="tx1"/>
              </a:solidFill>
            </a:endParaRPr>
          </a:p>
          <a:p>
            <a:pPr lvl="0"/>
            <a:r>
              <a:rPr lang="zh-CN" altLang="en-US" dirty="0">
                <a:sym typeface="+mn-ea"/>
              </a:rPr>
              <a:t>横轴：不同集群；纵轴：吞吐量</a:t>
            </a:r>
            <a:r>
              <a:rPr lang="en-US" altLang="zh-CN" dirty="0">
                <a:sym typeface="+mn-ea"/>
              </a:rPr>
              <a:t>(byte)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358515"/>
            <a:ext cx="10844530" cy="30657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结论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sz="2800" dirty="0">
                <a:sym typeface="+mn-ea"/>
              </a:rPr>
              <a:t>私有云集群的流量负载有较强的规律性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读写比例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时间周期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业务场景较为单一</a:t>
            </a:r>
            <a:endParaRPr lang="zh-CN" altLang="en-US" sz="2800" dirty="0"/>
          </a:p>
          <a:p>
            <a:pPr lvl="0"/>
            <a:r>
              <a:rPr lang="zh-CN" altLang="en-US" sz="2800" dirty="0">
                <a:sym typeface="+mn-ea"/>
              </a:rPr>
              <a:t>公有云集群之间存在流量不均衡现象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集群上用户规模大、应用种类多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用户创盘集中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集群内流量分布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dirty="0">
                <a:sym typeface="+mn-ea"/>
              </a:rPr>
              <a:t>AY304M</a:t>
            </a:r>
            <a:r>
              <a:rPr lang="zh-CN" altLang="en-US" dirty="0">
                <a:sym typeface="+mn-ea"/>
              </a:rPr>
              <a:t>集群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私有云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各</a:t>
            </a:r>
            <a:r>
              <a:rPr lang="en-US" altLang="zh-CN" dirty="0">
                <a:sym typeface="+mn-ea"/>
              </a:rPr>
              <a:t>block server</a:t>
            </a:r>
            <a:r>
              <a:rPr lang="zh-CN" altLang="en-US" dirty="0">
                <a:sym typeface="+mn-ea"/>
              </a:rPr>
              <a:t>读写流量</a:t>
            </a:r>
            <a:endParaRPr lang="zh-CN" altLang="en-US" dirty="0">
              <a:solidFill>
                <a:schemeClr val="tx1"/>
              </a:solidFill>
            </a:endParaRPr>
          </a:p>
          <a:p>
            <a:pPr lvl="0"/>
            <a:r>
              <a:rPr lang="zh-CN" altLang="en-US" dirty="0">
                <a:sym typeface="+mn-ea"/>
              </a:rPr>
              <a:t>时间：</a:t>
            </a:r>
            <a:r>
              <a:rPr lang="en-US" altLang="zh-CN" dirty="0">
                <a:sym typeface="+mn-ea"/>
              </a:rPr>
              <a:t>30</a:t>
            </a:r>
            <a:r>
              <a:rPr lang="zh-CN" altLang="en-US" dirty="0">
                <a:sym typeface="+mn-ea"/>
              </a:rPr>
              <a:t>天</a:t>
            </a:r>
            <a:endParaRPr lang="zh-CN" altLang="en-US" dirty="0">
              <a:solidFill>
                <a:schemeClr val="tx1"/>
              </a:solidFill>
            </a:endParaRPr>
          </a:p>
          <a:p>
            <a:pPr lvl="0"/>
            <a:r>
              <a:rPr lang="zh-CN" altLang="en-US" dirty="0">
                <a:sym typeface="+mn-ea"/>
              </a:rPr>
              <a:t>横轴：不同</a:t>
            </a:r>
            <a:r>
              <a:rPr lang="en-US" altLang="zh-CN" dirty="0">
                <a:sym typeface="+mn-ea"/>
              </a:rPr>
              <a:t>block server</a:t>
            </a:r>
            <a:r>
              <a:rPr lang="zh-CN" altLang="en-US" dirty="0">
                <a:sym typeface="+mn-ea"/>
              </a:rPr>
              <a:t>；纵轴：读写流量</a:t>
            </a:r>
            <a:r>
              <a:rPr lang="en-US" altLang="zh-CN" dirty="0">
                <a:sym typeface="+mn-ea"/>
              </a:rPr>
              <a:t>(byte)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565525"/>
            <a:ext cx="10954385" cy="25723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集群内流量分布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dirty="0">
                <a:sym typeface="+mn-ea"/>
              </a:rPr>
              <a:t>AY227V</a:t>
            </a:r>
            <a:r>
              <a:rPr lang="zh-CN" altLang="en-US" dirty="0">
                <a:sym typeface="+mn-ea"/>
              </a:rPr>
              <a:t>集群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公有云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各</a:t>
            </a:r>
            <a:r>
              <a:rPr lang="en-US" altLang="zh-CN" dirty="0">
                <a:sym typeface="+mn-ea"/>
              </a:rPr>
              <a:t>block server</a:t>
            </a:r>
            <a:r>
              <a:rPr lang="zh-CN" altLang="en-US" dirty="0">
                <a:sym typeface="+mn-ea"/>
              </a:rPr>
              <a:t>读写流量</a:t>
            </a:r>
            <a:endParaRPr lang="zh-CN" altLang="en-US" dirty="0">
              <a:solidFill>
                <a:schemeClr val="tx1"/>
              </a:solidFill>
            </a:endParaRPr>
          </a:p>
          <a:p>
            <a:pPr lvl="0"/>
            <a:r>
              <a:rPr lang="zh-CN" altLang="en-US" dirty="0">
                <a:sym typeface="+mn-ea"/>
              </a:rPr>
              <a:t>时间：</a:t>
            </a:r>
            <a:r>
              <a:rPr lang="en-US" altLang="zh-CN" dirty="0">
                <a:sym typeface="+mn-ea"/>
              </a:rPr>
              <a:t>30</a:t>
            </a:r>
            <a:r>
              <a:rPr lang="zh-CN" altLang="en-US" dirty="0">
                <a:sym typeface="+mn-ea"/>
              </a:rPr>
              <a:t>天</a:t>
            </a:r>
            <a:endParaRPr lang="zh-CN" altLang="en-US" dirty="0">
              <a:solidFill>
                <a:schemeClr val="tx1"/>
              </a:solidFill>
            </a:endParaRPr>
          </a:p>
          <a:p>
            <a:pPr lvl="0"/>
            <a:r>
              <a:rPr lang="zh-CN" altLang="en-US" dirty="0">
                <a:sym typeface="+mn-ea"/>
              </a:rPr>
              <a:t>横轴：不同</a:t>
            </a:r>
            <a:r>
              <a:rPr lang="en-US" altLang="zh-CN" dirty="0">
                <a:sym typeface="+mn-ea"/>
              </a:rPr>
              <a:t>block server</a:t>
            </a:r>
            <a:r>
              <a:rPr lang="zh-CN" altLang="en-US" dirty="0">
                <a:sym typeface="+mn-ea"/>
              </a:rPr>
              <a:t>；纵轴：读写流量</a:t>
            </a:r>
            <a:r>
              <a:rPr lang="en-US" altLang="zh-CN" dirty="0">
                <a:sym typeface="+mn-ea"/>
              </a:rPr>
              <a:t>(byte)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215" y="3703320"/>
            <a:ext cx="10455275" cy="23317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结论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sz="2800" dirty="0">
                <a:sym typeface="+mn-ea"/>
              </a:rPr>
              <a:t>私有云集群内流量较为均衡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了解具体业务需求，方便做流量管控</a:t>
            </a:r>
            <a:endParaRPr lang="zh-CN" altLang="en-US" sz="2800" dirty="0"/>
          </a:p>
          <a:p>
            <a:pPr lvl="0"/>
            <a:r>
              <a:rPr lang="zh-CN" altLang="en-US" sz="2800" dirty="0">
                <a:sym typeface="+mn-ea"/>
              </a:rPr>
              <a:t>公有云集群内</a:t>
            </a:r>
            <a:r>
              <a:rPr lang="en-US" altLang="zh-CN" sz="2800" dirty="0">
                <a:sym typeface="+mn-ea"/>
              </a:rPr>
              <a:t>block server</a:t>
            </a:r>
            <a:r>
              <a:rPr lang="zh-CN" altLang="en-US" sz="2800" dirty="0">
                <a:sym typeface="+mn-ea"/>
              </a:rPr>
              <a:t>之间的读写流量不均衡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不了解上层应用，简单数据放置策略效果不好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云盘</a:t>
            </a:r>
            <a:r>
              <a:rPr lang="en-US" altLang="zh-CN" dirty="0">
                <a:sym typeface="+mn-ea"/>
              </a:rPr>
              <a:t>IO</a:t>
            </a:r>
            <a:r>
              <a:rPr lang="zh-CN" altLang="en-US" dirty="0">
                <a:sym typeface="+mn-ea"/>
              </a:rPr>
              <a:t>分析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sz="2800" dirty="0">
                <a:sym typeface="+mn-ea"/>
              </a:rPr>
              <a:t>云盘数量</a:t>
            </a:r>
            <a:r>
              <a:rPr lang="en-US" altLang="zh-CN" sz="2800" dirty="0">
                <a:sym typeface="+mn-ea"/>
              </a:rPr>
              <a:t>600</a:t>
            </a:r>
            <a:r>
              <a:rPr lang="en-US" altLang="zh-CN" sz="2800" dirty="0">
                <a:sym typeface="+mn-ea"/>
              </a:rPr>
              <a:t>+,</a:t>
            </a:r>
            <a:r>
              <a:rPr lang="zh-CN" altLang="en-US" sz="2800" dirty="0">
                <a:sym typeface="+mn-ea"/>
              </a:rPr>
              <a:t>随机抽样</a:t>
            </a:r>
            <a:r>
              <a:rPr lang="en-US" altLang="zh-CN" sz="2800" dirty="0">
                <a:sym typeface="+mn-ea"/>
              </a:rPr>
              <a:t>60</a:t>
            </a:r>
            <a:r>
              <a:rPr lang="zh-CN" altLang="en-US" sz="2800" dirty="0">
                <a:sym typeface="+mn-ea"/>
              </a:rPr>
              <a:t>块云盘</a:t>
            </a:r>
            <a:endParaRPr lang="zh-CN" altLang="en-US" sz="2800" dirty="0"/>
          </a:p>
          <a:p>
            <a:pPr lvl="0"/>
            <a:r>
              <a:rPr lang="zh-CN" altLang="en-US" sz="2800" dirty="0">
                <a:sym typeface="+mn-ea"/>
              </a:rPr>
              <a:t>观察被抽到云盘</a:t>
            </a:r>
            <a:r>
              <a:rPr lang="en-US" altLang="zh-CN" sz="2800" dirty="0">
                <a:sym typeface="+mn-ea"/>
              </a:rPr>
              <a:t>2</a:t>
            </a:r>
            <a:r>
              <a:rPr lang="zh-CN" altLang="en-US" sz="2800" dirty="0">
                <a:sym typeface="+mn-ea"/>
              </a:rPr>
              <a:t>小时内的负载曲线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读写比例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周期性规律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目录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系统架构</a:t>
            </a:r>
            <a:endParaRPr lang="zh-CN" altLang="en-US">
              <a:solidFill>
                <a:schemeClr val="tx1"/>
              </a:solidFill>
            </a:endParaRPr>
          </a:p>
          <a:p>
            <a:pPr lvl="0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问题描述</a:t>
            </a:r>
            <a:endParaRPr lang="zh-CN" altLang="en-US">
              <a:solidFill>
                <a:schemeClr val="tx1"/>
              </a:solidFill>
            </a:endParaRPr>
          </a:p>
          <a:p>
            <a:pPr lvl="0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数据分析</a:t>
            </a:r>
            <a:endParaRPr lang="zh-CN" altLang="en-US">
              <a:solidFill>
                <a:schemeClr val="tx1"/>
              </a:solidFill>
            </a:endParaRPr>
          </a:p>
          <a:p>
            <a:pPr lvl="0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</a:rPr>
              <a:t>调度模拟器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读写比例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写多读少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b="1" dirty="0">
                <a:sym typeface="+mn-ea"/>
              </a:rPr>
              <a:t>43</a:t>
            </a:r>
            <a:r>
              <a:rPr lang="en-US" altLang="zh-CN" dirty="0">
                <a:sym typeface="+mn-ea"/>
              </a:rPr>
              <a:t>/60</a:t>
            </a:r>
            <a:endParaRPr lang="en-US" altLang="zh-CN" dirty="0"/>
          </a:p>
          <a:p>
            <a:pPr lvl="0"/>
            <a:r>
              <a:rPr lang="zh-CN" altLang="en-US" dirty="0">
                <a:sym typeface="+mn-ea"/>
              </a:rPr>
              <a:t>横轴：时间；纵轴：单位时间读写流量</a:t>
            </a:r>
            <a:r>
              <a:rPr lang="en-US" altLang="zh-CN" dirty="0">
                <a:sym typeface="+mn-ea"/>
              </a:rPr>
              <a:t>(byte/s)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7025" y="2787015"/>
            <a:ext cx="8601710" cy="39344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读写比例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读多写少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b="1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/60</a:t>
            </a:r>
            <a:endParaRPr lang="en-US" altLang="zh-CN" dirty="0"/>
          </a:p>
          <a:p>
            <a:pPr lvl="0"/>
            <a:r>
              <a:rPr lang="zh-CN" altLang="en-US" dirty="0">
                <a:sym typeface="+mn-ea"/>
              </a:rPr>
              <a:t>横轴：时间；纵轴：单位时间读写流量</a:t>
            </a:r>
            <a:r>
              <a:rPr lang="en-US" altLang="zh-CN" dirty="0">
                <a:sym typeface="+mn-ea"/>
              </a:rPr>
              <a:t>(byte/s)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4790" y="2733040"/>
            <a:ext cx="8733155" cy="39452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读写比例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读写均衡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b="1" dirty="0">
                <a:sym typeface="+mn-ea"/>
              </a:rPr>
              <a:t>8</a:t>
            </a:r>
            <a:r>
              <a:rPr lang="en-US" altLang="zh-CN" dirty="0">
                <a:sym typeface="+mn-ea"/>
              </a:rPr>
              <a:t>/60</a:t>
            </a:r>
            <a:endParaRPr lang="en-US" altLang="zh-CN" dirty="0"/>
          </a:p>
          <a:p>
            <a:pPr lvl="0"/>
            <a:r>
              <a:rPr lang="zh-CN" altLang="en-US" dirty="0">
                <a:sym typeface="+mn-ea"/>
              </a:rPr>
              <a:t>横轴：时间；纵轴：单位时间读写流量</a:t>
            </a:r>
            <a:r>
              <a:rPr lang="en-US" altLang="zh-CN" dirty="0">
                <a:sym typeface="+mn-ea"/>
              </a:rPr>
              <a:t>(byte/s)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4650" y="2773045"/>
            <a:ext cx="8447405" cy="381571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周期性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读有规律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b="1" dirty="0">
                <a:sym typeface="+mn-ea"/>
              </a:rPr>
              <a:t>7</a:t>
            </a:r>
            <a:r>
              <a:rPr lang="en-US" altLang="zh-CN" dirty="0">
                <a:sym typeface="+mn-ea"/>
              </a:rPr>
              <a:t>/60</a:t>
            </a:r>
            <a:endParaRPr lang="en-US" altLang="zh-CN" dirty="0"/>
          </a:p>
          <a:p>
            <a:pPr lvl="0"/>
            <a:r>
              <a:rPr lang="zh-CN" altLang="en-US" dirty="0">
                <a:sym typeface="+mn-ea"/>
              </a:rPr>
              <a:t>横轴：时间；纵轴：单位时间读写流量</a:t>
            </a:r>
            <a:r>
              <a:rPr lang="en-US" altLang="zh-CN" dirty="0">
                <a:sym typeface="+mn-ea"/>
              </a:rPr>
              <a:t>(byte/s)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1645" y="2849880"/>
            <a:ext cx="8493760" cy="383667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周期性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写有规律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b="1" dirty="0">
                <a:sym typeface="+mn-ea"/>
              </a:rPr>
              <a:t>11</a:t>
            </a:r>
            <a:r>
              <a:rPr lang="en-US" altLang="zh-CN" dirty="0">
                <a:sym typeface="+mn-ea"/>
              </a:rPr>
              <a:t>/60</a:t>
            </a:r>
            <a:endParaRPr lang="en-US" altLang="zh-CN" dirty="0"/>
          </a:p>
          <a:p>
            <a:pPr lvl="0"/>
            <a:r>
              <a:rPr lang="zh-CN" altLang="en-US" dirty="0">
                <a:sym typeface="+mn-ea"/>
              </a:rPr>
              <a:t>横轴：时间；纵轴：单位时间读写流量</a:t>
            </a:r>
            <a:r>
              <a:rPr lang="en-US" altLang="zh-CN" dirty="0">
                <a:sym typeface="+mn-ea"/>
              </a:rPr>
              <a:t>(byte/s)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1645" y="2849880"/>
            <a:ext cx="8493760" cy="38366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310" y="2827020"/>
            <a:ext cx="8319770" cy="375856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周期性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无明显周期性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b="1" dirty="0">
                <a:sym typeface="+mn-ea"/>
              </a:rPr>
              <a:t>43</a:t>
            </a:r>
            <a:r>
              <a:rPr lang="en-US" altLang="zh-CN" dirty="0">
                <a:sym typeface="+mn-ea"/>
              </a:rPr>
              <a:t>/60</a:t>
            </a:r>
            <a:endParaRPr lang="en-US" altLang="zh-CN" dirty="0"/>
          </a:p>
          <a:p>
            <a:pPr lvl="0"/>
            <a:r>
              <a:rPr lang="zh-CN" altLang="en-US" dirty="0">
                <a:sym typeface="+mn-ea"/>
              </a:rPr>
              <a:t>横轴：时间；纵轴：单位时间读写流量</a:t>
            </a:r>
            <a:r>
              <a:rPr lang="en-US" altLang="zh-CN" dirty="0">
                <a:sym typeface="+mn-ea"/>
              </a:rPr>
              <a:t>(byte/s)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2315" y="2787015"/>
            <a:ext cx="8044815" cy="363410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目录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系统架构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pPr lvl="0" fontAlgn="auto">
              <a:lnSpc>
                <a:spcPct val="150000"/>
              </a:lnSpc>
            </a:pP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问题描述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pPr lvl="0" fontAlgn="auto">
              <a:lnSpc>
                <a:spcPct val="150000"/>
              </a:lnSpc>
            </a:pP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数据分析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pPr lvl="0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</a:rPr>
              <a:t>调度模拟器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模拟器功能</a:t>
            </a:r>
            <a:r>
              <a:rPr lang="en-US" altLang="zh-CN" dirty="0"/>
              <a:t>-</a:t>
            </a:r>
            <a:r>
              <a:rPr lang="zh-CN" altLang="en-US" dirty="0"/>
              <a:t>输入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一个</a:t>
            </a:r>
            <a:r>
              <a:rPr lang="en-US" altLang="zh-CN" dirty="0">
                <a:sym typeface="+mn-ea"/>
              </a:rPr>
              <a:t>CSV</a:t>
            </a:r>
            <a:r>
              <a:rPr lang="zh-CN" altLang="en-US" dirty="0">
                <a:sym typeface="+mn-ea"/>
              </a:rPr>
              <a:t>文件或</a:t>
            </a:r>
            <a:r>
              <a:rPr lang="en-US" altLang="zh-CN" dirty="0">
                <a:sym typeface="+mn-ea"/>
              </a:rPr>
              <a:t>JSON</a:t>
            </a:r>
            <a:r>
              <a:rPr lang="zh-CN" altLang="en-US" dirty="0">
                <a:sym typeface="+mn-ea"/>
              </a:rPr>
              <a:t>文件，记载有一段时间内每个</a:t>
            </a:r>
            <a:r>
              <a:rPr lang="en-US" altLang="zh-CN" dirty="0">
                <a:sym typeface="+mn-ea"/>
              </a:rPr>
              <a:t>segment</a:t>
            </a:r>
            <a:r>
              <a:rPr lang="zh-CN" altLang="en-US" dirty="0">
                <a:sym typeface="+mn-ea"/>
              </a:rPr>
              <a:t>在每个小时间段（一般为</a:t>
            </a:r>
            <a:r>
              <a:rPr lang="en-US" altLang="zh-CN" dirty="0">
                <a:sym typeface="+mn-ea"/>
              </a:rPr>
              <a:t>5s</a:t>
            </a:r>
            <a:r>
              <a:rPr lang="zh-CN" altLang="en-US" dirty="0">
                <a:sym typeface="+mn-ea"/>
              </a:rPr>
              <a:t>）内的读写。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每个</a:t>
            </a:r>
            <a:r>
              <a:rPr lang="en-US" altLang="zh-CN" dirty="0">
                <a:sym typeface="+mn-ea"/>
              </a:rPr>
              <a:t>segment</a:t>
            </a:r>
            <a:r>
              <a:rPr lang="zh-CN" altLang="en-US" dirty="0">
                <a:sym typeface="+mn-ea"/>
              </a:rPr>
              <a:t>用</a:t>
            </a:r>
            <a:r>
              <a:rPr lang="en-US" altLang="zh-CN" dirty="0">
                <a:sym typeface="+mn-ea"/>
              </a:rPr>
              <a:t>device</a:t>
            </a:r>
            <a:r>
              <a:rPr lang="zh-CN" altLang="en-US" dirty="0">
                <a:sym typeface="+mn-ea"/>
              </a:rPr>
              <a:t>编号和</a:t>
            </a:r>
            <a:r>
              <a:rPr lang="en-US" altLang="zh-CN" dirty="0">
                <a:sym typeface="+mn-ea"/>
              </a:rPr>
              <a:t>segment</a:t>
            </a:r>
            <a:r>
              <a:rPr lang="zh-CN" altLang="en-US" dirty="0">
                <a:sym typeface="+mn-ea"/>
              </a:rPr>
              <a:t>编号进行区分。</a:t>
            </a:r>
            <a:endParaRPr lang="en-US" altLang="zh-CN" dirty="0">
              <a:sym typeface="+mn-ea"/>
            </a:endParaRPr>
          </a:p>
          <a:p>
            <a:pPr marL="457200" lvl="1" indent="0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lvl="0"/>
            <a:r>
              <a:rPr lang="zh-CN" altLang="en-US" dirty="0">
                <a:sym typeface="+mn-ea"/>
              </a:rPr>
              <a:t>字段：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Device</a:t>
            </a:r>
            <a:r>
              <a:rPr lang="zh-CN" altLang="en-US" dirty="0">
                <a:sym typeface="+mn-ea"/>
              </a:rPr>
              <a:t>（云盘编号）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Segment</a:t>
            </a:r>
            <a:r>
              <a:rPr lang="zh-CN" altLang="en-US" dirty="0">
                <a:sym typeface="+mn-ea"/>
              </a:rPr>
              <a:t>编号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时间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读流量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写流量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Host</a:t>
            </a:r>
            <a:r>
              <a:rPr lang="zh-CN" altLang="en-US" dirty="0">
                <a:sym typeface="+mn-ea"/>
              </a:rPr>
              <a:t>（该</a:t>
            </a:r>
            <a:r>
              <a:rPr lang="en-US" altLang="zh-CN" dirty="0">
                <a:sym typeface="+mn-ea"/>
              </a:rPr>
              <a:t>segment</a:t>
            </a:r>
            <a:r>
              <a:rPr lang="zh-CN" altLang="en-US" dirty="0">
                <a:sym typeface="+mn-ea"/>
              </a:rPr>
              <a:t>在原有策略下会放在哪个</a:t>
            </a:r>
            <a:r>
              <a:rPr lang="en-US" altLang="zh-CN" dirty="0">
                <a:sym typeface="+mn-ea"/>
              </a:rPr>
              <a:t>Block server</a:t>
            </a:r>
            <a:r>
              <a:rPr lang="zh-CN" altLang="en-US" dirty="0">
                <a:sym typeface="+mn-ea"/>
              </a:rPr>
              <a:t>上）</a:t>
            </a:r>
            <a:endParaRPr lang="en-US" altLang="zh-CN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此字段用于进行初始放置。</a:t>
            </a:r>
            <a:endParaRPr lang="en-US" altLang="zh-CN" dirty="0">
              <a:sym typeface="+mn-ea"/>
            </a:endParaRPr>
          </a:p>
          <a:p>
            <a:pPr lvl="1"/>
            <a:endParaRPr lang="en-US" altLang="zh-CN" dirty="0">
              <a:sym typeface="+mn-ea"/>
            </a:endParaRPr>
          </a:p>
          <a:p>
            <a:pPr marL="0" lv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27</a:t>
            </a:r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模拟器功能</a:t>
            </a:r>
            <a:r>
              <a:rPr lang="en-US" altLang="zh-CN" dirty="0"/>
              <a:t>-</a:t>
            </a:r>
            <a:r>
              <a:rPr lang="zh-CN" altLang="en-US" dirty="0"/>
              <a:t>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集群的负载均衡程度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一般用方差衡量不同</a:t>
            </a:r>
            <a:r>
              <a:rPr lang="en-US" altLang="zh-CN" dirty="0">
                <a:sym typeface="+mn-ea"/>
              </a:rPr>
              <a:t>Block server</a:t>
            </a:r>
            <a:r>
              <a:rPr lang="zh-CN" altLang="en-US" dirty="0">
                <a:sym typeface="+mn-ea"/>
              </a:rPr>
              <a:t>的负载不均衡程度。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可以输出方差随时间变化的折线图。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集群在某一时刻的快照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快照包括当前时刻不同</a:t>
            </a:r>
            <a:r>
              <a:rPr lang="en-US" altLang="zh-CN" dirty="0">
                <a:sym typeface="+mn-ea"/>
              </a:rPr>
              <a:t>Block server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I/O</a:t>
            </a:r>
            <a:r>
              <a:rPr lang="zh-CN" altLang="en-US" dirty="0">
                <a:sym typeface="+mn-ea"/>
              </a:rPr>
              <a:t>吞吐率和</a:t>
            </a:r>
            <a:r>
              <a:rPr lang="en-US" altLang="zh-CN" dirty="0">
                <a:sym typeface="+mn-ea"/>
              </a:rPr>
              <a:t>segment</a:t>
            </a:r>
            <a:r>
              <a:rPr lang="zh-CN" altLang="en-US" dirty="0">
                <a:sym typeface="+mn-ea"/>
              </a:rPr>
              <a:t>数量。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方差没有快照直观。</a:t>
            </a:r>
            <a:endParaRPr lang="en-US" altLang="zh-CN" dirty="0">
              <a:sym typeface="+mn-ea"/>
            </a:endParaRPr>
          </a:p>
          <a:p>
            <a:pPr marL="0" lv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28</a:t>
            </a:r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>
                <a:sym typeface="+mn-ea"/>
              </a:rPr>
              <a:t>CSV/JSON</a:t>
            </a:r>
            <a:r>
              <a:rPr lang="zh-CN" altLang="en-US" dirty="0">
                <a:sym typeface="+mn-ea"/>
              </a:rPr>
              <a:t>读取模块</a:t>
            </a:r>
            <a:endParaRPr lang="en-US" altLang="zh-CN" dirty="0">
              <a:sym typeface="+mn-ea"/>
            </a:endParaRPr>
          </a:p>
          <a:p>
            <a:pPr lvl="0"/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Cluster</a:t>
            </a:r>
            <a:r>
              <a:rPr lang="zh-CN" altLang="en-US" dirty="0">
                <a:sym typeface="+mn-ea"/>
              </a:rPr>
              <a:t>模拟器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功能：输出图表</a:t>
            </a:r>
            <a:r>
              <a:rPr lang="zh-CN" altLang="en-US" dirty="0">
                <a:sym typeface="+mn-ea"/>
              </a:rPr>
              <a:t>、提供接口。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接口：移动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segment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位置、向某个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segment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施加负载。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endParaRPr lang="en-US" altLang="zh-CN" dirty="0"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调度器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按照特定算法进行</a:t>
            </a:r>
            <a:r>
              <a:rPr lang="en-US" altLang="zh-CN" dirty="0">
                <a:solidFill>
                  <a:schemeClr val="tx1"/>
                </a:solidFill>
              </a:rPr>
              <a:t>rebalance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9615-B175-41AD-8861-C0C34AA09152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目录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系统架构</a:t>
            </a:r>
            <a:endParaRPr lang="zh-CN" altLang="en-US">
              <a:solidFill>
                <a:schemeClr val="tx1"/>
              </a:solidFill>
            </a:endParaRPr>
          </a:p>
          <a:p>
            <a:pPr lvl="0" fontAlgn="auto">
              <a:lnSpc>
                <a:spcPct val="150000"/>
              </a:lnSpc>
            </a:pP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问题描述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pPr lvl="0" fontAlgn="auto">
              <a:lnSpc>
                <a:spcPct val="150000"/>
              </a:lnSpc>
            </a:pP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数据分析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pPr lvl="0" fontAlgn="auto">
              <a:lnSpc>
                <a:spcPct val="150000"/>
              </a:lnSpc>
            </a:pP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调度模拟器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无调度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算法思路：完成初始放置后，</a:t>
            </a:r>
            <a:r>
              <a:rPr lang="en-US" altLang="zh-CN" dirty="0">
                <a:sym typeface="+mn-ea"/>
              </a:rPr>
              <a:t>segment</a:t>
            </a:r>
            <a:r>
              <a:rPr lang="zh-CN" altLang="en-US" dirty="0">
                <a:sym typeface="+mn-ea"/>
              </a:rPr>
              <a:t>的位置不再变化。</a:t>
            </a:r>
            <a:endParaRPr lang="en-US" altLang="zh-CN" dirty="0">
              <a:sym typeface="+mn-ea"/>
            </a:endParaRPr>
          </a:p>
          <a:p>
            <a:pPr lvl="0"/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这是当前使用的调度策略。可作为</a:t>
            </a:r>
            <a:r>
              <a:rPr lang="en-US" altLang="zh-CN" dirty="0">
                <a:sym typeface="+mn-ea"/>
              </a:rPr>
              <a:t>baseline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9615-B175-41AD-8861-C0C34AA09152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向前看的贪心调度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627912"/>
            <a:ext cx="10751545" cy="4871737"/>
          </a:xfrm>
        </p:spPr>
        <p:txBody>
          <a:bodyPr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此调度策略用于逼近算法上界。为得到近似上界，此算法需假设我们已知未来一段时间的读写，按照未来的情况进行调度。</a:t>
            </a:r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调度效果：最小化流量方差。</a:t>
            </a:r>
            <a:endParaRPr lang="en-US" altLang="zh-CN" dirty="0">
              <a:sym typeface="+mn-ea"/>
            </a:endParaRPr>
          </a:p>
          <a:p>
            <a:pPr lvl="0"/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算法思路：贪心策略。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每隔一段时间进行一次调度。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调度时，取出所有</a:t>
            </a:r>
            <a:r>
              <a:rPr lang="en-US" altLang="zh-CN" dirty="0">
                <a:sym typeface="+mn-ea"/>
              </a:rPr>
              <a:t>segment</a:t>
            </a:r>
            <a:r>
              <a:rPr lang="zh-CN" altLang="en-US" dirty="0">
                <a:sym typeface="+mn-ea"/>
              </a:rPr>
              <a:t>，完全打乱重放。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放置的顺序是未来一段时间的读写吞吐量。优先放置吞吐量大的</a:t>
            </a:r>
            <a:r>
              <a:rPr lang="en-US" altLang="zh-CN" dirty="0">
                <a:sym typeface="+mn-ea"/>
              </a:rPr>
              <a:t>segment</a:t>
            </a:r>
            <a:r>
              <a:rPr lang="zh-CN" altLang="en-US" dirty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每个</a:t>
            </a:r>
            <a:r>
              <a:rPr lang="en-US" altLang="zh-CN" dirty="0">
                <a:sym typeface="+mn-ea"/>
              </a:rPr>
              <a:t>segment</a:t>
            </a:r>
            <a:r>
              <a:rPr lang="zh-CN" altLang="en-US" dirty="0">
                <a:sym typeface="+mn-ea"/>
              </a:rPr>
              <a:t>会被放置到当前负载最小的</a:t>
            </a:r>
            <a:r>
              <a:rPr lang="en-US" altLang="zh-CN" dirty="0">
                <a:sym typeface="+mn-ea"/>
              </a:rPr>
              <a:t>block server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9615-B175-41AD-8861-C0C34AA09152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向后看的贪心调度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627912"/>
            <a:ext cx="10751545" cy="4871737"/>
          </a:xfrm>
        </p:spPr>
        <p:txBody>
          <a:bodyPr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此调度策略是一种简单的基于预测的调度策略。此算法需假设我们已知过去一段时间的读写，据此进行调度。</a:t>
            </a:r>
            <a:endParaRPr lang="en-US" altLang="zh-CN" dirty="0">
              <a:sym typeface="+mn-ea"/>
            </a:endParaRPr>
          </a:p>
          <a:p>
            <a:pPr lvl="0"/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算法思路：贪心策略。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每隔一段时间进行一次调度。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调度时，取出所有</a:t>
            </a:r>
            <a:r>
              <a:rPr lang="en-US" altLang="zh-CN" dirty="0">
                <a:sym typeface="+mn-ea"/>
              </a:rPr>
              <a:t>segment</a:t>
            </a:r>
            <a:r>
              <a:rPr lang="zh-CN" altLang="en-US" dirty="0">
                <a:sym typeface="+mn-ea"/>
              </a:rPr>
              <a:t>，完全打乱重放。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放置的顺序是过去一段时间的读写吞吐量。优先放置吞吐量大的</a:t>
            </a:r>
            <a:r>
              <a:rPr lang="en-US" altLang="zh-CN" dirty="0">
                <a:sym typeface="+mn-ea"/>
              </a:rPr>
              <a:t>segment</a:t>
            </a:r>
            <a:r>
              <a:rPr lang="zh-CN" altLang="en-US" dirty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每个</a:t>
            </a:r>
            <a:r>
              <a:rPr lang="en-US" altLang="zh-CN" dirty="0">
                <a:sym typeface="+mn-ea"/>
              </a:rPr>
              <a:t>segment</a:t>
            </a:r>
            <a:r>
              <a:rPr lang="zh-CN" altLang="en-US" dirty="0">
                <a:sym typeface="+mn-ea"/>
              </a:rPr>
              <a:t>会被放置到当前负载最小的</a:t>
            </a:r>
            <a:r>
              <a:rPr lang="en-US" altLang="zh-CN" dirty="0">
                <a:sym typeface="+mn-ea"/>
              </a:rPr>
              <a:t>block server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9615-B175-41AD-8861-C0C34AA09152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无调度与两种贪心调度效果比较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627912"/>
            <a:ext cx="10751545" cy="4871737"/>
          </a:xfrm>
        </p:spPr>
        <p:txBody>
          <a:bodyPr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此调度策略是一种简单的基于预测的调度策略。此算法需假设我们已知过去一段时间的读写，据此进行调度。</a:t>
            </a:r>
            <a:endParaRPr lang="en-US" altLang="zh-CN" dirty="0">
              <a:sym typeface="+mn-ea"/>
            </a:endParaRPr>
          </a:p>
          <a:p>
            <a:pPr lvl="0"/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算法思路：贪心策略。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每隔一段时间进行一次调度。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调度时，取出所有</a:t>
            </a:r>
            <a:r>
              <a:rPr lang="en-US" altLang="zh-CN" dirty="0">
                <a:sym typeface="+mn-ea"/>
              </a:rPr>
              <a:t>segment</a:t>
            </a:r>
            <a:r>
              <a:rPr lang="zh-CN" altLang="en-US" dirty="0">
                <a:sym typeface="+mn-ea"/>
              </a:rPr>
              <a:t>，完全打乱重放。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放置的顺序是过去一段时间的读写吞吐量。优先放置吞吐量大的</a:t>
            </a:r>
            <a:r>
              <a:rPr lang="en-US" altLang="zh-CN" dirty="0">
                <a:sym typeface="+mn-ea"/>
              </a:rPr>
              <a:t>segment</a:t>
            </a:r>
            <a:r>
              <a:rPr lang="zh-CN" altLang="en-US" dirty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每个</a:t>
            </a:r>
            <a:r>
              <a:rPr lang="en-US" altLang="zh-CN" dirty="0">
                <a:sym typeface="+mn-ea"/>
              </a:rPr>
              <a:t>segment</a:t>
            </a:r>
            <a:r>
              <a:rPr lang="zh-CN" altLang="en-US" dirty="0">
                <a:sym typeface="+mn-ea"/>
              </a:rPr>
              <a:t>会被放置到当前负载最小的</a:t>
            </a:r>
            <a:r>
              <a:rPr lang="en-US" altLang="zh-CN" dirty="0">
                <a:sym typeface="+mn-ea"/>
              </a:rPr>
              <a:t>block server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9615-B175-41AD-8861-C0C34AA09152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盘古调度策略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627912"/>
            <a:ext cx="10751545" cy="4871737"/>
          </a:xfrm>
        </p:spPr>
        <p:txBody>
          <a:bodyPr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此调度策略也是利用过去的数据进行预测。</a:t>
            </a:r>
            <a:endParaRPr lang="en-US" altLang="zh-CN" dirty="0">
              <a:sym typeface="+mn-ea"/>
            </a:endParaRPr>
          </a:p>
          <a:p>
            <a:pPr lvl="0"/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算法思路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每隔一段时间进行一次调度。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调度时，从负载最高的</a:t>
            </a:r>
            <a:r>
              <a:rPr lang="en-US" altLang="zh-CN" dirty="0">
                <a:sym typeface="+mn-ea"/>
              </a:rPr>
              <a:t>block server</a:t>
            </a:r>
            <a:r>
              <a:rPr lang="zh-CN" altLang="en-US" dirty="0">
                <a:sym typeface="+mn-ea"/>
              </a:rPr>
              <a:t>中取出一些</a:t>
            </a:r>
            <a:r>
              <a:rPr lang="en-US" altLang="zh-CN" dirty="0">
                <a:sym typeface="+mn-ea"/>
              </a:rPr>
              <a:t>segment</a:t>
            </a:r>
            <a:r>
              <a:rPr lang="zh-CN" altLang="en-US" dirty="0">
                <a:sym typeface="+mn-ea"/>
              </a:rPr>
              <a:t>放到负载低的</a:t>
            </a:r>
            <a:r>
              <a:rPr lang="en-US" altLang="zh-CN" dirty="0">
                <a:sym typeface="+mn-ea"/>
              </a:rPr>
              <a:t>segment</a:t>
            </a:r>
            <a:r>
              <a:rPr lang="zh-CN" altLang="en-US" dirty="0">
                <a:sym typeface="+mn-ea"/>
              </a:rPr>
              <a:t>中。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仍需确认一些算法细节。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9615-B175-41AD-8861-C0C34AA09152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7413"/>
            <a:ext cx="10515600" cy="132556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算法评价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9615-B175-41AD-8861-C0C34AA09152}" type="slidenum">
              <a:rPr lang="en-US" altLang="zh-CN" dirty="0"/>
            </a:fld>
            <a:endParaRPr lang="en-US" altLang="zh-CN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内容占位符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8" y="1210894"/>
            <a:ext cx="11310730" cy="410331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38200" y="5314208"/>
            <a:ext cx="93593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只考虑优化写流量。每</a:t>
            </a:r>
            <a:r>
              <a:rPr lang="en-US" altLang="zh-CN" dirty="0">
                <a:sym typeface="+mn-ea"/>
              </a:rPr>
              <a:t>10min</a:t>
            </a:r>
            <a:r>
              <a:rPr lang="zh-CN" altLang="en-US" dirty="0">
                <a:sym typeface="+mn-ea"/>
              </a:rPr>
              <a:t>调度一次。</a:t>
            </a:r>
            <a:r>
              <a:rPr lang="zh-CN" altLang="en-US" dirty="0"/>
              <a:t>横轴时间，纵轴方差。</a:t>
            </a:r>
            <a:endParaRPr lang="en-US" altLang="zh-CN" dirty="0"/>
          </a:p>
          <a:p>
            <a:r>
              <a:rPr lang="zh-CN" altLang="en-US" dirty="0"/>
              <a:t>绿色：无调度；</a:t>
            </a:r>
            <a:endParaRPr lang="en-US" altLang="zh-CN" dirty="0"/>
          </a:p>
          <a:p>
            <a:r>
              <a:rPr lang="zh-CN" altLang="en-US" dirty="0"/>
              <a:t>橙色：向前看的贪心策略</a:t>
            </a:r>
            <a:endParaRPr lang="en-US" altLang="zh-CN" dirty="0"/>
          </a:p>
          <a:p>
            <a:r>
              <a:rPr lang="zh-CN" altLang="en-US" dirty="0"/>
              <a:t>蓝色：向后看的贪心策略</a:t>
            </a:r>
            <a:endParaRPr lang="en-US" altLang="zh-CN" dirty="0"/>
          </a:p>
          <a:p>
            <a:r>
              <a:rPr lang="zh-CN" altLang="en-US" dirty="0"/>
              <a:t>可以看到，进行调度之后写方差确有降低。贪心调度策略是有效的。</a:t>
            </a:r>
            <a:endParaRPr lang="en-US" altLang="zh-C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算法评价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38200" y="5314208"/>
            <a:ext cx="93593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只考虑优化写流量。每</a:t>
            </a:r>
            <a:r>
              <a:rPr lang="en-US" altLang="zh-CN" dirty="0">
                <a:sym typeface="+mn-ea"/>
              </a:rPr>
              <a:t>5min</a:t>
            </a:r>
            <a:r>
              <a:rPr lang="zh-CN" altLang="en-US" dirty="0">
                <a:sym typeface="+mn-ea"/>
              </a:rPr>
              <a:t>调度一次。</a:t>
            </a:r>
            <a:r>
              <a:rPr lang="zh-CN" altLang="en-US" dirty="0"/>
              <a:t>横轴时间，纵轴方差。</a:t>
            </a:r>
            <a:endParaRPr lang="en-US" altLang="zh-CN" dirty="0"/>
          </a:p>
          <a:p>
            <a:r>
              <a:rPr lang="zh-CN" altLang="en-US" dirty="0"/>
              <a:t>绿色：无调度；</a:t>
            </a:r>
            <a:endParaRPr lang="en-US" altLang="zh-CN" dirty="0"/>
          </a:p>
          <a:p>
            <a:r>
              <a:rPr lang="zh-CN" altLang="en-US" dirty="0"/>
              <a:t>橙色：向前看的贪心策略</a:t>
            </a:r>
            <a:endParaRPr lang="en-US" altLang="zh-CN" dirty="0"/>
          </a:p>
          <a:p>
            <a:r>
              <a:rPr lang="zh-CN" altLang="en-US" dirty="0"/>
              <a:t>蓝色：向后看的贪心策略</a:t>
            </a:r>
            <a:endParaRPr lang="en-US" altLang="zh-CN" dirty="0"/>
          </a:p>
          <a:p>
            <a:r>
              <a:rPr lang="zh-CN" altLang="en-US" dirty="0"/>
              <a:t>可以看到，</a:t>
            </a:r>
            <a:r>
              <a:rPr lang="en-US" altLang="zh-CN" dirty="0"/>
              <a:t>5min</a:t>
            </a:r>
            <a:r>
              <a:rPr lang="zh-CN" altLang="en-US" dirty="0"/>
              <a:t>与</a:t>
            </a:r>
            <a:r>
              <a:rPr lang="en-US" altLang="zh-CN" dirty="0"/>
              <a:t>10min</a:t>
            </a:r>
            <a:r>
              <a:rPr lang="zh-CN" altLang="en-US" dirty="0"/>
              <a:t>相比，写方差更低。</a:t>
            </a:r>
            <a:endParaRPr lang="en-US" altLang="zh-CN" dirty="0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0" t="7606" r="8719" b="8752"/>
          <a:stretch>
            <a:fillRect/>
          </a:stretch>
        </p:blipFill>
        <p:spPr>
          <a:xfrm>
            <a:off x="838200" y="1239164"/>
            <a:ext cx="10515600" cy="4075044"/>
          </a:xfr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6329615-B175-41AD-8861-C0C34AA09152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负载均衡的衡量指标：方差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627912"/>
            <a:ext cx="10751545" cy="4871737"/>
          </a:xfrm>
        </p:spPr>
        <p:txBody>
          <a:bodyPr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方差虽然可以较好衡量负载均衡程度，但不甚直观。</a:t>
            </a:r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下面展示调度前后的</a:t>
            </a:r>
            <a:r>
              <a:rPr lang="en-US" altLang="zh-CN" dirty="0">
                <a:sym typeface="+mn-ea"/>
              </a:rPr>
              <a:t>block server </a:t>
            </a:r>
            <a:r>
              <a:rPr lang="en-US" altLang="zh-CN" dirty="0" err="1">
                <a:sym typeface="+mn-ea"/>
              </a:rPr>
              <a:t>io</a:t>
            </a:r>
            <a:r>
              <a:rPr lang="zh-CN" altLang="en-US" dirty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olidFill>
                  <a:schemeClr val="tx1"/>
                </a:solidFill>
                <a:sym typeface="+mn-ea"/>
              </a:rPr>
              <a:t>下面两张图可以看出，方差降低确实标志着负载更加均衡。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9615-B175-41AD-8861-C0C34AA09152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未调度的</a:t>
            </a:r>
            <a:r>
              <a:rPr lang="en-US" altLang="zh-CN" dirty="0"/>
              <a:t>block server </a:t>
            </a:r>
            <a:r>
              <a:rPr lang="en-US" altLang="zh-CN" dirty="0" err="1"/>
              <a:t>io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6165" y="5501308"/>
            <a:ext cx="10939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横轴</a:t>
            </a:r>
            <a:r>
              <a:rPr lang="en-US" altLang="zh-CN" dirty="0"/>
              <a:t>BS</a:t>
            </a:r>
            <a:r>
              <a:rPr lang="zh-CN" altLang="en-US" dirty="0"/>
              <a:t>，纵轴</a:t>
            </a:r>
            <a:r>
              <a:rPr lang="en-US" altLang="zh-CN" dirty="0"/>
              <a:t>IO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蓝色：读； 橙色：写。</a:t>
            </a:r>
            <a:endParaRPr lang="en-US" altLang="zh-CN" dirty="0"/>
          </a:p>
          <a:p>
            <a:r>
              <a:rPr lang="zh-CN" altLang="en-US" dirty="0"/>
              <a:t>读和写的流量均不甚均衡。</a:t>
            </a:r>
            <a:endParaRPr lang="en-US" altLang="zh-CN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4" t="8014" r="8824" b="8957"/>
          <a:stretch>
            <a:fillRect/>
          </a:stretch>
        </p:blipFill>
        <p:spPr>
          <a:xfrm>
            <a:off x="838200" y="1406386"/>
            <a:ext cx="10515599" cy="4045227"/>
          </a:xfr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9615-B175-41AD-8861-C0C34AA09152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调度后的</a:t>
            </a:r>
            <a:r>
              <a:rPr lang="en-US" altLang="zh-CN" dirty="0"/>
              <a:t>block server </a:t>
            </a:r>
            <a:r>
              <a:rPr lang="en-US" altLang="zh-CN" dirty="0" err="1"/>
              <a:t>io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4" t="6585" r="8508" b="8345"/>
          <a:stretch>
            <a:fillRect/>
          </a:stretch>
        </p:blipFill>
        <p:spPr>
          <a:xfrm>
            <a:off x="838200" y="1356691"/>
            <a:ext cx="10515600" cy="4144617"/>
          </a:xfrm>
        </p:spPr>
      </p:pic>
      <p:sp>
        <p:nvSpPr>
          <p:cNvPr id="6" name="文本框 5"/>
          <p:cNvSpPr txBox="1"/>
          <p:nvPr/>
        </p:nvSpPr>
        <p:spPr>
          <a:xfrm>
            <a:off x="626165" y="5501308"/>
            <a:ext cx="10939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横轴</a:t>
            </a:r>
            <a:r>
              <a:rPr lang="en-US" altLang="zh-CN" dirty="0"/>
              <a:t>BS</a:t>
            </a:r>
            <a:r>
              <a:rPr lang="zh-CN" altLang="en-US" dirty="0"/>
              <a:t>，纵轴</a:t>
            </a:r>
            <a:r>
              <a:rPr lang="en-US" altLang="zh-CN" dirty="0"/>
              <a:t>IO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蓝色：读； 橙色：写。</a:t>
            </a:r>
            <a:endParaRPr lang="en-US" altLang="zh-CN" dirty="0"/>
          </a:p>
          <a:p>
            <a:r>
              <a:rPr lang="zh-CN" altLang="en-US" dirty="0"/>
              <a:t>因为只看了写流量，没看读的，所以导致读流量不均衡。但写流量明显打平。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9615-B175-41AD-8861-C0C34AA09152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系统架构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集群内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 sz="2800">
                <a:sym typeface="+mn-ea"/>
              </a:rPr>
              <a:t>底层存储</a:t>
            </a:r>
            <a:r>
              <a:rPr lang="en-US" altLang="zh-CN" sz="2800">
                <a:sym typeface="+mn-ea"/>
              </a:rPr>
              <a:t>: </a:t>
            </a:r>
            <a:r>
              <a:rPr lang="zh-CN" altLang="en-US" sz="2800">
                <a:sym typeface="+mn-ea"/>
              </a:rPr>
              <a:t>盘古</a:t>
            </a:r>
            <a:endParaRPr lang="zh-CN" altLang="en-US" sz="2800">
              <a:solidFill>
                <a:schemeClr val="tx1"/>
              </a:solidFill>
            </a:endParaRPr>
          </a:p>
          <a:p>
            <a:pPr lvl="1"/>
            <a:r>
              <a:rPr lang="zh-CN" altLang="en-US" sz="2800" b="1">
                <a:sym typeface="+mn-ea"/>
              </a:rPr>
              <a:t>分布式文件系统</a:t>
            </a:r>
            <a:endParaRPr lang="en-US" altLang="zh-CN" sz="2800">
              <a:solidFill>
                <a:schemeClr val="tx1"/>
              </a:solidFill>
            </a:endParaRPr>
          </a:p>
          <a:p>
            <a:pPr lvl="1"/>
            <a:r>
              <a:rPr lang="zh-CN" altLang="en-US" sz="2800">
                <a:sym typeface="+mn-ea"/>
              </a:rPr>
              <a:t>提供</a:t>
            </a:r>
            <a:r>
              <a:rPr lang="en-US" altLang="zh-CN" sz="2800">
                <a:sym typeface="+mn-ea"/>
              </a:rPr>
              <a:t>append-only</a:t>
            </a:r>
            <a:r>
              <a:rPr lang="zh-CN" altLang="en-US" sz="2800">
                <a:sym typeface="+mn-ea"/>
              </a:rPr>
              <a:t>的</a:t>
            </a:r>
            <a:r>
              <a:rPr lang="en-US" altLang="zh-CN" sz="2800">
                <a:sym typeface="+mn-ea"/>
              </a:rPr>
              <a:t>LogFile</a:t>
            </a:r>
            <a:endParaRPr lang="en-US" altLang="zh-CN" sz="2800">
              <a:solidFill>
                <a:schemeClr val="tx1"/>
              </a:solidFill>
            </a:endParaRPr>
          </a:p>
          <a:p>
            <a:pPr lvl="1"/>
            <a:r>
              <a:rPr lang="zh-CN" altLang="en-US" sz="2800">
                <a:sym typeface="+mn-ea"/>
              </a:rPr>
              <a:t>三副本</a:t>
            </a:r>
            <a:endParaRPr lang="zh-CN" altLang="en-US" sz="2800">
              <a:solidFill>
                <a:schemeClr val="tx1"/>
              </a:solidFill>
            </a:endParaRPr>
          </a:p>
          <a:p>
            <a:pPr lvl="1"/>
            <a:endParaRPr lang="zh-CN" altLang="en-US" sz="2800">
              <a:solidFill>
                <a:schemeClr val="tx1"/>
              </a:solidFill>
            </a:endParaRPr>
          </a:p>
          <a:p>
            <a:r>
              <a:rPr lang="zh-CN" altLang="en-US" sz="2800">
                <a:sym typeface="+mn-ea"/>
              </a:rPr>
              <a:t>块存储层</a:t>
            </a:r>
            <a:endParaRPr lang="zh-CN" altLang="en-US" sz="2800">
              <a:solidFill>
                <a:schemeClr val="tx1"/>
              </a:solidFill>
            </a:endParaRPr>
          </a:p>
          <a:p>
            <a:pPr lvl="1"/>
            <a:r>
              <a:rPr lang="zh-CN" altLang="en-US" sz="2800" b="1">
                <a:sym typeface="+mn-ea"/>
              </a:rPr>
              <a:t>实现</a:t>
            </a:r>
            <a:r>
              <a:rPr lang="en-US" altLang="zh-CN" sz="2800" b="1">
                <a:sym typeface="+mn-ea"/>
              </a:rPr>
              <a:t>random-access</a:t>
            </a:r>
            <a:r>
              <a:rPr lang="zh-CN" altLang="en-US" sz="2800" b="1">
                <a:sym typeface="+mn-ea"/>
              </a:rPr>
              <a:t>的抽象</a:t>
            </a:r>
            <a:endParaRPr lang="en-US" altLang="zh-CN" sz="2800">
              <a:solidFill>
                <a:schemeClr val="tx1"/>
              </a:solidFill>
            </a:endParaRPr>
          </a:p>
          <a:p>
            <a:pPr lvl="1"/>
            <a:r>
              <a:rPr lang="zh-CN" altLang="en-US" sz="2800">
                <a:sym typeface="+mn-ea"/>
              </a:rPr>
              <a:t>向上提供</a:t>
            </a:r>
            <a:r>
              <a:rPr lang="en-US" altLang="zh-CN" sz="2800">
                <a:sym typeface="+mn-ea"/>
              </a:rPr>
              <a:t>segment(32GB)</a:t>
            </a:r>
            <a:endParaRPr lang="en-US" altLang="zh-CN" sz="2800">
              <a:solidFill>
                <a:schemeClr val="tx1"/>
              </a:solidFill>
            </a:endParaRPr>
          </a:p>
          <a:p>
            <a:pPr lvl="1"/>
            <a:endParaRPr lang="zh-CN" altLang="en-US" sz="2800">
              <a:solidFill>
                <a:schemeClr val="tx1"/>
              </a:solidFill>
            </a:endParaRPr>
          </a:p>
          <a:p>
            <a:r>
              <a:rPr lang="en-US" altLang="zh-CN" sz="2800">
                <a:solidFill>
                  <a:schemeClr val="tx1"/>
                </a:solidFill>
              </a:rPr>
              <a:t>block master</a:t>
            </a:r>
            <a:r>
              <a:rPr lang="zh-CN" altLang="en-US" sz="2800">
                <a:solidFill>
                  <a:schemeClr val="tx1"/>
                </a:solidFill>
              </a:rPr>
              <a:t>为管控节点</a:t>
            </a:r>
            <a:endParaRPr lang="zh-CN" altLang="en-US" sz="2800">
              <a:solidFill>
                <a:schemeClr val="tx1"/>
              </a:solidFill>
            </a:endParaRPr>
          </a:p>
          <a:p>
            <a:pPr lvl="1"/>
            <a:r>
              <a:rPr lang="zh-CN" altLang="en-US" sz="2800">
                <a:sym typeface="+mn-ea"/>
              </a:rPr>
              <a:t>保存</a:t>
            </a:r>
            <a:r>
              <a:rPr lang="en-US" altLang="zh-CN" sz="2800">
                <a:sym typeface="+mn-ea"/>
              </a:rPr>
              <a:t>segment</a:t>
            </a:r>
            <a:r>
              <a:rPr lang="zh-CN" altLang="en-US" sz="2800">
                <a:sym typeface="+mn-ea"/>
              </a:rPr>
              <a:t>位置信息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 sz="2800">
                <a:sym typeface="+mn-ea"/>
              </a:rPr>
              <a:t>节点新建、删除、故障恢复</a:t>
            </a:r>
            <a:endParaRPr lang="zh-CN" altLang="en-US" sz="2800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7656830" y="5702300"/>
            <a:ext cx="3332480" cy="514350"/>
          </a:xfrm>
          <a:prstGeom prst="roundRect">
            <a:avLst/>
          </a:prstGeom>
          <a:solidFill>
            <a:srgbClr val="9CBC59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盘古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796020" y="6421755"/>
            <a:ext cx="1404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cluster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7687310" y="2931795"/>
            <a:ext cx="819150" cy="220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943975" y="2931795"/>
            <a:ext cx="819150" cy="220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0200640" y="2931795"/>
            <a:ext cx="819150" cy="220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7717790" y="3030220"/>
            <a:ext cx="758190" cy="386715"/>
          </a:xfrm>
          <a:prstGeom prst="roundRect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seg</a:t>
            </a:r>
            <a:endParaRPr lang="en-US" altLang="zh-CN"/>
          </a:p>
        </p:txBody>
      </p:sp>
      <p:sp>
        <p:nvSpPr>
          <p:cNvPr id="31" name="椭圆 30"/>
          <p:cNvSpPr/>
          <p:nvPr/>
        </p:nvSpPr>
        <p:spPr>
          <a:xfrm>
            <a:off x="7559040" y="1347470"/>
            <a:ext cx="447675" cy="416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7559040" y="1332230"/>
            <a:ext cx="447675" cy="416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7559040" y="1944370"/>
            <a:ext cx="447675" cy="416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8058785" y="1599565"/>
            <a:ext cx="447675" cy="416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5" name="直接连接符 34"/>
          <p:cNvCxnSpPr>
            <a:stCxn id="32" idx="4"/>
          </p:cNvCxnSpPr>
          <p:nvPr/>
        </p:nvCxnSpPr>
        <p:spPr>
          <a:xfrm flipH="1">
            <a:off x="7778750" y="1748790"/>
            <a:ext cx="4445" cy="341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32" idx="5"/>
            <a:endCxn id="34" idx="2"/>
          </p:cNvCxnSpPr>
          <p:nvPr/>
        </p:nvCxnSpPr>
        <p:spPr>
          <a:xfrm>
            <a:off x="7941310" y="1687830"/>
            <a:ext cx="117475" cy="120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4" idx="3"/>
            <a:endCxn id="33" idx="7"/>
          </p:cNvCxnSpPr>
          <p:nvPr/>
        </p:nvCxnSpPr>
        <p:spPr>
          <a:xfrm flipH="1">
            <a:off x="7941310" y="1955165"/>
            <a:ext cx="182880" cy="50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301230" y="2439035"/>
            <a:ext cx="1591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block master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7395210" y="5206365"/>
            <a:ext cx="1404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block server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8704580" y="5206365"/>
            <a:ext cx="1404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block server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9949180" y="5206365"/>
            <a:ext cx="1404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block server</a:t>
            </a:r>
            <a:endParaRPr lang="en-US" altLang="zh-CN"/>
          </a:p>
        </p:txBody>
      </p:sp>
      <p:sp>
        <p:nvSpPr>
          <p:cNvPr id="43" name="圆角矩形 42"/>
          <p:cNvSpPr/>
          <p:nvPr/>
        </p:nvSpPr>
        <p:spPr>
          <a:xfrm>
            <a:off x="7718425" y="3543935"/>
            <a:ext cx="758190" cy="386715"/>
          </a:xfrm>
          <a:prstGeom prst="roundRect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seg</a:t>
            </a:r>
            <a:endParaRPr lang="en-US" altLang="zh-CN"/>
          </a:p>
        </p:txBody>
      </p:sp>
      <p:sp>
        <p:nvSpPr>
          <p:cNvPr id="44" name="圆角矩形 43"/>
          <p:cNvSpPr/>
          <p:nvPr/>
        </p:nvSpPr>
        <p:spPr>
          <a:xfrm>
            <a:off x="7717790" y="4049395"/>
            <a:ext cx="758190" cy="386715"/>
          </a:xfrm>
          <a:prstGeom prst="roundRect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seg</a:t>
            </a:r>
            <a:endParaRPr lang="en-US" altLang="zh-CN"/>
          </a:p>
        </p:txBody>
      </p:sp>
      <p:sp>
        <p:nvSpPr>
          <p:cNvPr id="45" name="圆角矩形 44"/>
          <p:cNvSpPr/>
          <p:nvPr/>
        </p:nvSpPr>
        <p:spPr>
          <a:xfrm>
            <a:off x="7718425" y="4559935"/>
            <a:ext cx="758190" cy="386715"/>
          </a:xfrm>
          <a:prstGeom prst="roundRect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seg</a:t>
            </a:r>
            <a:endParaRPr lang="en-US" altLang="zh-CN"/>
          </a:p>
        </p:txBody>
      </p:sp>
      <p:sp>
        <p:nvSpPr>
          <p:cNvPr id="46" name="圆角矩形 45"/>
          <p:cNvSpPr/>
          <p:nvPr/>
        </p:nvSpPr>
        <p:spPr>
          <a:xfrm>
            <a:off x="8974455" y="3030220"/>
            <a:ext cx="758190" cy="386715"/>
          </a:xfrm>
          <a:prstGeom prst="roundRect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seg</a:t>
            </a:r>
            <a:endParaRPr lang="en-US" altLang="zh-CN"/>
          </a:p>
        </p:txBody>
      </p:sp>
      <p:sp>
        <p:nvSpPr>
          <p:cNvPr id="47" name="圆角矩形 46"/>
          <p:cNvSpPr/>
          <p:nvPr/>
        </p:nvSpPr>
        <p:spPr>
          <a:xfrm>
            <a:off x="8974455" y="3543935"/>
            <a:ext cx="758190" cy="386715"/>
          </a:xfrm>
          <a:prstGeom prst="roundRect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seg</a:t>
            </a:r>
            <a:endParaRPr lang="en-US" altLang="zh-CN"/>
          </a:p>
        </p:txBody>
      </p:sp>
      <p:sp>
        <p:nvSpPr>
          <p:cNvPr id="48" name="圆角矩形 47"/>
          <p:cNvSpPr/>
          <p:nvPr/>
        </p:nvSpPr>
        <p:spPr>
          <a:xfrm>
            <a:off x="8974455" y="4049395"/>
            <a:ext cx="758190" cy="386715"/>
          </a:xfrm>
          <a:prstGeom prst="roundRect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seg</a:t>
            </a:r>
            <a:endParaRPr lang="en-US" altLang="zh-CN"/>
          </a:p>
        </p:txBody>
      </p:sp>
      <p:sp>
        <p:nvSpPr>
          <p:cNvPr id="49" name="圆角矩形 48"/>
          <p:cNvSpPr/>
          <p:nvPr/>
        </p:nvSpPr>
        <p:spPr>
          <a:xfrm>
            <a:off x="8974455" y="4559935"/>
            <a:ext cx="758190" cy="386715"/>
          </a:xfrm>
          <a:prstGeom prst="roundRect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seg</a:t>
            </a:r>
            <a:endParaRPr lang="en-US" altLang="zh-CN"/>
          </a:p>
        </p:txBody>
      </p:sp>
      <p:sp>
        <p:nvSpPr>
          <p:cNvPr id="50" name="圆角矩形 49"/>
          <p:cNvSpPr/>
          <p:nvPr/>
        </p:nvSpPr>
        <p:spPr>
          <a:xfrm>
            <a:off x="10231120" y="3030220"/>
            <a:ext cx="758190" cy="386715"/>
          </a:xfrm>
          <a:prstGeom prst="roundRect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seg</a:t>
            </a:r>
            <a:endParaRPr lang="en-US" altLang="zh-CN"/>
          </a:p>
        </p:txBody>
      </p:sp>
      <p:sp>
        <p:nvSpPr>
          <p:cNvPr id="51" name="圆角矩形 50"/>
          <p:cNvSpPr/>
          <p:nvPr/>
        </p:nvSpPr>
        <p:spPr>
          <a:xfrm>
            <a:off x="10231120" y="3543935"/>
            <a:ext cx="758190" cy="386715"/>
          </a:xfrm>
          <a:prstGeom prst="roundRect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seg</a:t>
            </a:r>
            <a:endParaRPr lang="en-US" altLang="zh-CN"/>
          </a:p>
        </p:txBody>
      </p:sp>
      <p:sp>
        <p:nvSpPr>
          <p:cNvPr id="52" name="圆角矩形 51"/>
          <p:cNvSpPr/>
          <p:nvPr/>
        </p:nvSpPr>
        <p:spPr>
          <a:xfrm>
            <a:off x="10231120" y="4049395"/>
            <a:ext cx="758190" cy="386715"/>
          </a:xfrm>
          <a:prstGeom prst="roundRect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seg</a:t>
            </a:r>
            <a:endParaRPr lang="en-US" altLang="zh-CN"/>
          </a:p>
        </p:txBody>
      </p:sp>
      <p:sp>
        <p:nvSpPr>
          <p:cNvPr id="53" name="圆角矩形 52"/>
          <p:cNvSpPr/>
          <p:nvPr/>
        </p:nvSpPr>
        <p:spPr>
          <a:xfrm>
            <a:off x="10231120" y="4559935"/>
            <a:ext cx="758190" cy="386715"/>
          </a:xfrm>
          <a:prstGeom prst="roundRect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seg</a:t>
            </a:r>
            <a:endParaRPr lang="en-US" altLang="zh-CN"/>
          </a:p>
        </p:txBody>
      </p:sp>
      <p:sp>
        <p:nvSpPr>
          <p:cNvPr id="54" name="圆角矩形 53"/>
          <p:cNvSpPr/>
          <p:nvPr/>
        </p:nvSpPr>
        <p:spPr>
          <a:xfrm>
            <a:off x="7301230" y="1212850"/>
            <a:ext cx="4147185" cy="5208905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对模拟调度结果的一些观察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627912"/>
            <a:ext cx="10751545" cy="4871737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随调度频率增加，“向前看的贪心策略”可以逼近算法上界。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“向后看的贪心策略”确实会对负载均衡产生有利影响。方差明显降低。</a:t>
            </a:r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在使用过去的数据进行预测时，观察结果会对调度效果产生影响。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如果观察时间太短，调度会过于依赖局部特性，导致预测效果变差。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读与写不能兼顾，只对写流量进行优化可能会增大读流量方差。</a:t>
            </a:r>
            <a:endParaRPr lang="en-US" altLang="zh-CN" dirty="0">
              <a:sym typeface="+mn-ea"/>
            </a:endParaRPr>
          </a:p>
          <a:p>
            <a:pPr lvl="0"/>
            <a:endParaRPr lang="en-US" altLang="zh-CN" dirty="0">
              <a:sym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9615-B175-41AD-8861-C0C34AA09152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未调度的</a:t>
            </a:r>
            <a:r>
              <a:rPr lang="en-US" altLang="zh-CN" sz="3600" dirty="0"/>
              <a:t>block server</a:t>
            </a:r>
            <a:r>
              <a:rPr lang="zh-CN" altLang="en-US" sz="3600" dirty="0"/>
              <a:t>中</a:t>
            </a:r>
            <a:r>
              <a:rPr lang="en-US" altLang="zh-CN" sz="3600" dirty="0"/>
              <a:t>segment</a:t>
            </a:r>
            <a:r>
              <a:rPr lang="zh-CN" altLang="en-US" sz="3600" dirty="0"/>
              <a:t>数量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626165" y="5501308"/>
            <a:ext cx="1093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横轴</a:t>
            </a:r>
            <a:r>
              <a:rPr lang="en-US" altLang="zh-CN" dirty="0"/>
              <a:t>BS</a:t>
            </a:r>
            <a:r>
              <a:rPr lang="zh-CN" altLang="en-US" dirty="0"/>
              <a:t>，纵轴</a:t>
            </a:r>
            <a:r>
              <a:rPr lang="en-US" altLang="zh-CN" dirty="0"/>
              <a:t>segment</a:t>
            </a:r>
            <a:r>
              <a:rPr lang="zh-CN" altLang="en-US" dirty="0"/>
              <a:t>数量。</a:t>
            </a:r>
            <a:endParaRPr lang="en-US" altLang="zh-CN" dirty="0"/>
          </a:p>
          <a:p>
            <a:r>
              <a:rPr lang="en-US" altLang="zh-CN" dirty="0"/>
              <a:t>Segment</a:t>
            </a:r>
            <a:r>
              <a:rPr lang="zh-CN" altLang="en-US" dirty="0"/>
              <a:t>数量基本平均。</a:t>
            </a:r>
            <a:endParaRPr lang="en-US" altLang="zh-CN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7606" r="9036" b="8548"/>
          <a:stretch>
            <a:fillRect/>
          </a:stretch>
        </p:blipFill>
        <p:spPr>
          <a:xfrm>
            <a:off x="838200" y="1386508"/>
            <a:ext cx="10515599" cy="4084983"/>
          </a:xfr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9615-B175-41AD-8861-C0C34AA09152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调度后的</a:t>
            </a:r>
            <a:r>
              <a:rPr lang="en-US" altLang="zh-CN" sz="3600" dirty="0"/>
              <a:t>block server</a:t>
            </a:r>
            <a:r>
              <a:rPr lang="zh-CN" altLang="en-US" sz="3600" dirty="0"/>
              <a:t>中</a:t>
            </a:r>
            <a:r>
              <a:rPr lang="en-US" altLang="zh-CN" sz="3600" dirty="0"/>
              <a:t>segment</a:t>
            </a:r>
            <a:r>
              <a:rPr lang="zh-CN" altLang="en-US" sz="3600" dirty="0"/>
              <a:t>数量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626165" y="5213259"/>
            <a:ext cx="10939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横轴</a:t>
            </a:r>
            <a:r>
              <a:rPr lang="en-US" altLang="zh-CN" dirty="0"/>
              <a:t>BS</a:t>
            </a:r>
            <a:r>
              <a:rPr lang="zh-CN" altLang="en-US" dirty="0"/>
              <a:t>，纵轴</a:t>
            </a:r>
            <a:r>
              <a:rPr lang="en-US" altLang="zh-CN" dirty="0"/>
              <a:t>segment</a:t>
            </a:r>
            <a:r>
              <a:rPr lang="zh-CN" altLang="en-US" dirty="0"/>
              <a:t>数量。</a:t>
            </a:r>
            <a:endParaRPr lang="en-US" altLang="zh-CN" dirty="0"/>
          </a:p>
          <a:p>
            <a:r>
              <a:rPr lang="en-US" altLang="zh-CN" dirty="0"/>
              <a:t>Segment</a:t>
            </a:r>
            <a:r>
              <a:rPr lang="zh-CN" altLang="en-US" dirty="0"/>
              <a:t>数量基本平均。但有一个</a:t>
            </a:r>
            <a:r>
              <a:rPr lang="en-US" altLang="zh-CN" dirty="0"/>
              <a:t>bs</a:t>
            </a:r>
            <a:r>
              <a:rPr lang="zh-CN" altLang="en-US" dirty="0"/>
              <a:t>上出现大量</a:t>
            </a:r>
            <a:r>
              <a:rPr lang="en-US" altLang="zh-CN" dirty="0"/>
              <a:t>segment</a:t>
            </a:r>
            <a:r>
              <a:rPr lang="zh-CN" altLang="en-US" dirty="0"/>
              <a:t>，有的只有一个</a:t>
            </a:r>
            <a:r>
              <a:rPr lang="en-US" altLang="zh-CN" dirty="0"/>
              <a:t>segment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-US" altLang="zh-CN" dirty="0" err="1"/>
              <a:t>blockserver</a:t>
            </a:r>
            <a:r>
              <a:rPr lang="zh-CN" altLang="en-US" dirty="0"/>
              <a:t>出现大量</a:t>
            </a:r>
            <a:r>
              <a:rPr lang="en-US" altLang="zh-CN" dirty="0"/>
              <a:t>segment</a:t>
            </a:r>
            <a:r>
              <a:rPr lang="zh-CN" altLang="en-US" dirty="0"/>
              <a:t>的原因是，很多</a:t>
            </a:r>
            <a:r>
              <a:rPr lang="en-US" altLang="zh-CN" dirty="0"/>
              <a:t>segment</a:t>
            </a:r>
            <a:r>
              <a:rPr lang="zh-CN" altLang="en-US" dirty="0"/>
              <a:t>根本没有写流量</a:t>
            </a:r>
            <a:r>
              <a:rPr lang="en-US" altLang="zh-CN" dirty="0"/>
              <a:t>/</a:t>
            </a:r>
            <a:r>
              <a:rPr lang="zh-CN" altLang="en-US" dirty="0"/>
              <a:t>写流量很低，全都放到一起了；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-US" altLang="zh-CN" dirty="0" err="1"/>
              <a:t>blockserver</a:t>
            </a:r>
            <a:r>
              <a:rPr lang="zh-CN" altLang="en-US" dirty="0"/>
              <a:t>只有一个</a:t>
            </a:r>
            <a:r>
              <a:rPr lang="en-US" altLang="zh-CN" dirty="0"/>
              <a:t>segment</a:t>
            </a:r>
            <a:r>
              <a:rPr lang="zh-CN" altLang="en-US" dirty="0"/>
              <a:t>的原因是，一个</a:t>
            </a:r>
            <a:r>
              <a:rPr lang="en-US" altLang="zh-CN" dirty="0"/>
              <a:t>segment</a:t>
            </a:r>
            <a:r>
              <a:rPr lang="zh-CN" altLang="en-US" dirty="0"/>
              <a:t>的写流量过大。但对于“为什么没有</a:t>
            </a:r>
            <a:r>
              <a:rPr lang="en-US" altLang="zh-CN" dirty="0"/>
              <a:t>10-50segment</a:t>
            </a:r>
            <a:r>
              <a:rPr lang="zh-CN" altLang="en-US" dirty="0"/>
              <a:t>的</a:t>
            </a:r>
            <a:r>
              <a:rPr lang="en-US" altLang="zh-CN" dirty="0"/>
              <a:t>BS</a:t>
            </a:r>
            <a:r>
              <a:rPr lang="zh-CN" altLang="en-US" dirty="0"/>
              <a:t>”，原因尚未确定。</a:t>
            </a:r>
            <a:endParaRPr lang="en-US" altLang="zh-CN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9" t="8014" r="9036" b="9364"/>
          <a:stretch>
            <a:fillRect/>
          </a:stretch>
        </p:blipFill>
        <p:spPr>
          <a:xfrm>
            <a:off x="838200" y="1416326"/>
            <a:ext cx="10515600" cy="3682448"/>
          </a:xfr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9615-B175-41AD-8861-C0C34AA09152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对模拟调度结果的一些猜测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627912"/>
            <a:ext cx="10751545" cy="4871737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Segment</a:t>
            </a:r>
            <a:r>
              <a:rPr lang="zh-CN" altLang="en-US" dirty="0">
                <a:sym typeface="+mn-ea"/>
              </a:rPr>
              <a:t>在放置时大概率使用了某种放置策略。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/>
              <a:t>如果是纯随机放置，贪心算法将</a:t>
            </a:r>
            <a:r>
              <a:rPr lang="en-US" altLang="zh-CN" dirty="0"/>
              <a:t>segment</a:t>
            </a:r>
            <a:r>
              <a:rPr lang="zh-CN" altLang="en-US" dirty="0"/>
              <a:t>数量打平的概率较低。</a:t>
            </a:r>
            <a:endParaRPr lang="en-US" altLang="zh-CN" dirty="0">
              <a:sym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9615-B175-41AD-8861-C0C34AA09152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后续工作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627912"/>
            <a:ext cx="10751545" cy="4871737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完成盘古调度策略；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添加限制条件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个</a:t>
            </a:r>
            <a:r>
              <a:rPr lang="en-US" altLang="zh-CN" dirty="0">
                <a:sym typeface="+mn-ea"/>
              </a:rPr>
              <a:t>device</a:t>
            </a:r>
            <a:r>
              <a:rPr lang="zh-CN" altLang="en-US" dirty="0">
                <a:sym typeface="+mn-ea"/>
              </a:rPr>
              <a:t>只能放在</a:t>
            </a:r>
            <a:r>
              <a:rPr lang="en-US" altLang="zh-CN" dirty="0">
                <a:sym typeface="+mn-ea"/>
              </a:rPr>
              <a:t>7</a:t>
            </a:r>
            <a:r>
              <a:rPr lang="zh-CN" altLang="en-US" dirty="0">
                <a:sym typeface="+mn-ea"/>
              </a:rPr>
              <a:t>个</a:t>
            </a:r>
            <a:r>
              <a:rPr lang="en-US" altLang="zh-CN" dirty="0">
                <a:sym typeface="+mn-ea"/>
              </a:rPr>
              <a:t>block server</a:t>
            </a:r>
            <a:r>
              <a:rPr lang="zh-CN" altLang="en-US" dirty="0">
                <a:sym typeface="+mn-ea"/>
              </a:rPr>
              <a:t>上；</a:t>
            </a:r>
            <a:endParaRPr lang="en-US" altLang="zh-CN" dirty="0">
              <a:sym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9615-B175-41AD-8861-C0C34AA09152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系统架构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集群内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 sz="2800">
                <a:sym typeface="+mn-ea"/>
              </a:rPr>
              <a:t>底层存储</a:t>
            </a:r>
            <a:r>
              <a:rPr lang="en-US" altLang="zh-CN" sz="2800">
                <a:sym typeface="+mn-ea"/>
              </a:rPr>
              <a:t>: </a:t>
            </a:r>
            <a:r>
              <a:rPr lang="zh-CN" altLang="en-US" sz="2800">
                <a:sym typeface="+mn-ea"/>
              </a:rPr>
              <a:t>盘古</a:t>
            </a:r>
            <a:endParaRPr lang="zh-CN" altLang="en-US" sz="2800">
              <a:solidFill>
                <a:schemeClr val="tx1"/>
              </a:solidFill>
            </a:endParaRPr>
          </a:p>
          <a:p>
            <a:pPr lvl="1"/>
            <a:r>
              <a:rPr lang="zh-CN" altLang="en-US" sz="2800" b="1">
                <a:sym typeface="+mn-ea"/>
              </a:rPr>
              <a:t>分布式文件系统</a:t>
            </a:r>
            <a:endParaRPr lang="en-US" altLang="zh-CN" sz="2800">
              <a:solidFill>
                <a:schemeClr val="tx1"/>
              </a:solidFill>
            </a:endParaRPr>
          </a:p>
          <a:p>
            <a:pPr lvl="1"/>
            <a:r>
              <a:rPr lang="zh-CN" altLang="en-US" sz="2800">
                <a:sym typeface="+mn-ea"/>
              </a:rPr>
              <a:t>提供</a:t>
            </a:r>
            <a:r>
              <a:rPr lang="en-US" altLang="zh-CN" sz="2800">
                <a:sym typeface="+mn-ea"/>
              </a:rPr>
              <a:t>append-only</a:t>
            </a:r>
            <a:r>
              <a:rPr lang="zh-CN" altLang="en-US" sz="2800">
                <a:sym typeface="+mn-ea"/>
              </a:rPr>
              <a:t>的</a:t>
            </a:r>
            <a:r>
              <a:rPr lang="en-US" altLang="zh-CN" sz="2800">
                <a:sym typeface="+mn-ea"/>
              </a:rPr>
              <a:t>LogFile</a:t>
            </a:r>
            <a:endParaRPr lang="en-US" altLang="zh-CN" sz="2800">
              <a:solidFill>
                <a:schemeClr val="tx1"/>
              </a:solidFill>
            </a:endParaRPr>
          </a:p>
          <a:p>
            <a:pPr lvl="1"/>
            <a:r>
              <a:rPr lang="zh-CN" altLang="en-US" sz="2800">
                <a:sym typeface="+mn-ea"/>
              </a:rPr>
              <a:t>三副本</a:t>
            </a:r>
            <a:endParaRPr lang="zh-CN" altLang="en-US" sz="2800">
              <a:solidFill>
                <a:schemeClr val="tx1"/>
              </a:solidFill>
            </a:endParaRPr>
          </a:p>
          <a:p>
            <a:pPr lvl="1"/>
            <a:endParaRPr lang="zh-CN" altLang="en-US" sz="2800">
              <a:solidFill>
                <a:schemeClr val="tx1"/>
              </a:solidFill>
            </a:endParaRPr>
          </a:p>
          <a:p>
            <a:r>
              <a:rPr lang="zh-CN" altLang="en-US" sz="2800">
                <a:sym typeface="+mn-ea"/>
              </a:rPr>
              <a:t>块存储层</a:t>
            </a:r>
            <a:endParaRPr lang="zh-CN" altLang="en-US" sz="2800">
              <a:solidFill>
                <a:schemeClr val="tx1"/>
              </a:solidFill>
            </a:endParaRPr>
          </a:p>
          <a:p>
            <a:pPr lvl="1"/>
            <a:r>
              <a:rPr lang="zh-CN" altLang="en-US" sz="2800" b="1">
                <a:sym typeface="+mn-ea"/>
              </a:rPr>
              <a:t>实现</a:t>
            </a:r>
            <a:r>
              <a:rPr lang="en-US" altLang="zh-CN" sz="2800" b="1">
                <a:sym typeface="+mn-ea"/>
              </a:rPr>
              <a:t>random-access</a:t>
            </a:r>
            <a:r>
              <a:rPr lang="zh-CN" altLang="en-US" sz="2800" b="1">
                <a:sym typeface="+mn-ea"/>
              </a:rPr>
              <a:t>的抽象</a:t>
            </a:r>
            <a:endParaRPr lang="en-US" altLang="zh-CN" sz="2800">
              <a:solidFill>
                <a:schemeClr val="tx1"/>
              </a:solidFill>
            </a:endParaRPr>
          </a:p>
          <a:p>
            <a:pPr lvl="1"/>
            <a:r>
              <a:rPr lang="zh-CN" altLang="en-US" sz="2800">
                <a:sym typeface="+mn-ea"/>
              </a:rPr>
              <a:t>向上提供</a:t>
            </a:r>
            <a:r>
              <a:rPr lang="en-US" altLang="zh-CN" sz="2800">
                <a:sym typeface="+mn-ea"/>
              </a:rPr>
              <a:t>segment(32GB)</a:t>
            </a:r>
            <a:endParaRPr lang="en-US" altLang="zh-CN" sz="2800">
              <a:solidFill>
                <a:schemeClr val="tx1"/>
              </a:solidFill>
            </a:endParaRPr>
          </a:p>
          <a:p>
            <a:pPr lvl="1"/>
            <a:endParaRPr lang="zh-CN" altLang="en-US" sz="2800">
              <a:solidFill>
                <a:schemeClr val="tx1"/>
              </a:solidFill>
            </a:endParaRPr>
          </a:p>
          <a:p>
            <a:r>
              <a:rPr lang="en-US" altLang="zh-CN" sz="2800">
                <a:sym typeface="+mn-ea"/>
              </a:rPr>
              <a:t>block master</a:t>
            </a:r>
            <a:r>
              <a:rPr lang="zh-CN" altLang="en-US" sz="2800">
                <a:sym typeface="+mn-ea"/>
              </a:rPr>
              <a:t>为管控节点</a:t>
            </a:r>
            <a:endParaRPr lang="zh-CN" altLang="en-US" sz="2800">
              <a:solidFill>
                <a:schemeClr val="tx1"/>
              </a:solidFill>
            </a:endParaRPr>
          </a:p>
          <a:p>
            <a:pPr lvl="1"/>
            <a:r>
              <a:rPr lang="zh-CN" altLang="en-US" sz="2800">
                <a:sym typeface="+mn-ea"/>
              </a:rPr>
              <a:t>保存</a:t>
            </a:r>
            <a:r>
              <a:rPr lang="en-US" altLang="zh-CN" sz="2800">
                <a:sym typeface="+mn-ea"/>
              </a:rPr>
              <a:t>segment</a:t>
            </a:r>
            <a:r>
              <a:rPr lang="zh-CN" altLang="en-US" sz="2800">
                <a:sym typeface="+mn-ea"/>
              </a:rPr>
              <a:t>位置信息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 sz="2800">
                <a:sym typeface="+mn-ea"/>
              </a:rPr>
              <a:t>节点新建、删除、故障恢复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12" name="表格 111"/>
          <p:cNvGraphicFramePr/>
          <p:nvPr/>
        </p:nvGraphicFramePr>
        <p:xfrm>
          <a:off x="6608445" y="3783330"/>
          <a:ext cx="25146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3" name="表格 112"/>
          <p:cNvGraphicFramePr/>
          <p:nvPr/>
        </p:nvGraphicFramePr>
        <p:xfrm>
          <a:off x="9127490" y="3783330"/>
          <a:ext cx="25146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4" name="矩形 113"/>
          <p:cNvSpPr/>
          <p:nvPr/>
        </p:nvSpPr>
        <p:spPr>
          <a:xfrm>
            <a:off x="8048625" y="2865120"/>
            <a:ext cx="473075" cy="3225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8568690" y="2865120"/>
            <a:ext cx="473075" cy="3225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9086850" y="2865120"/>
            <a:ext cx="473075" cy="3225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9602470" y="2865120"/>
            <a:ext cx="473075" cy="3225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18" name="直接箭头连接符 117"/>
          <p:cNvCxnSpPr>
            <a:stCxn id="114" idx="2"/>
          </p:cNvCxnSpPr>
          <p:nvPr/>
        </p:nvCxnSpPr>
        <p:spPr>
          <a:xfrm>
            <a:off x="8285480" y="3180715"/>
            <a:ext cx="1838325" cy="6229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H="1">
            <a:off x="8194040" y="3187700"/>
            <a:ext cx="614045" cy="600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9296400" y="3187700"/>
            <a:ext cx="2115185" cy="6089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9824085" y="3187700"/>
            <a:ext cx="963930" cy="601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8218805" y="4257675"/>
            <a:ext cx="1712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logfile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系统架构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集群间</a:t>
            </a:r>
            <a:endParaRPr lang="zh-CN" altLang="en-US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800">
                <a:solidFill>
                  <a:schemeClr val="tx1"/>
                </a:solidFill>
              </a:rPr>
              <a:t>若干集群合并为可用区</a:t>
            </a:r>
            <a:r>
              <a:rPr lang="en-US" altLang="zh-CN" sz="2800">
                <a:solidFill>
                  <a:schemeClr val="tx1"/>
                </a:solidFill>
              </a:rPr>
              <a:t>(azone)</a:t>
            </a:r>
            <a:endParaRPr lang="zh-CN" altLang="en-US" sz="2800">
              <a:solidFill>
                <a:schemeClr val="tx1"/>
              </a:solidFill>
            </a:endParaRPr>
          </a:p>
          <a:p>
            <a:pPr lvl="1"/>
            <a:endParaRPr lang="zh-CN" altLang="en-US" sz="2800">
              <a:solidFill>
                <a:schemeClr val="tx1"/>
              </a:solidFill>
            </a:endParaRPr>
          </a:p>
          <a:p>
            <a:r>
              <a:rPr lang="en-US" altLang="zh-CN" sz="2800">
                <a:sym typeface="+mn-ea"/>
              </a:rPr>
              <a:t>river master</a:t>
            </a:r>
            <a:r>
              <a:rPr lang="zh-CN" altLang="en-US" sz="2800">
                <a:sym typeface="+mn-ea"/>
              </a:rPr>
              <a:t>做跨集群管控</a:t>
            </a:r>
            <a:endParaRPr lang="zh-CN" altLang="en-US" sz="2800">
              <a:solidFill>
                <a:schemeClr val="tx1"/>
              </a:solidFill>
            </a:endParaRPr>
          </a:p>
          <a:p>
            <a:pPr lvl="1"/>
            <a:r>
              <a:rPr lang="zh-CN" altLang="en-US" sz="2800">
                <a:solidFill>
                  <a:schemeClr val="tx1"/>
                </a:solidFill>
              </a:rPr>
              <a:t>保存云盘位置信息</a:t>
            </a:r>
            <a:endParaRPr lang="zh-CN" altLang="en-US" sz="2800">
              <a:solidFill>
                <a:schemeClr val="tx1"/>
              </a:solidFill>
            </a:endParaRPr>
          </a:p>
          <a:p>
            <a:pPr lvl="1"/>
            <a:r>
              <a:rPr lang="zh-CN" altLang="en-US" sz="2800">
                <a:solidFill>
                  <a:schemeClr val="tx1"/>
                </a:solidFill>
              </a:rPr>
              <a:t>集群的新建、扩容</a:t>
            </a:r>
            <a:endParaRPr lang="en-US" altLang="zh-CN" sz="2800">
              <a:solidFill>
                <a:schemeClr val="tx1"/>
              </a:solidFill>
            </a:endParaRPr>
          </a:p>
          <a:p>
            <a:pPr lvl="1"/>
            <a:endParaRPr lang="zh-CN" altLang="en-US" sz="2800">
              <a:solidFill>
                <a:schemeClr val="tx1"/>
              </a:solidFill>
            </a:endParaRPr>
          </a:p>
          <a:p>
            <a:r>
              <a:rPr lang="zh-CN" altLang="en-US" sz="2800">
                <a:sym typeface="+mn-ea"/>
              </a:rPr>
              <a:t>云盘放在单个集群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 sz="2800">
                <a:sym typeface="+mn-ea"/>
              </a:rPr>
              <a:t>用户创盘时选定</a:t>
            </a:r>
            <a:endParaRPr lang="zh-CN" altLang="en-US" sz="2800">
              <a:sym typeface="+mn-ea"/>
            </a:endParaRPr>
          </a:p>
          <a:p>
            <a:pPr lvl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1915" y="2719070"/>
            <a:ext cx="1801495" cy="2143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7865" y="2719070"/>
            <a:ext cx="1801495" cy="21431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6355" y="2719070"/>
            <a:ext cx="1801495" cy="2143125"/>
          </a:xfrm>
          <a:prstGeom prst="rect">
            <a:avLst/>
          </a:prstGeom>
        </p:spPr>
      </p:pic>
      <p:sp>
        <p:nvSpPr>
          <p:cNvPr id="30" name="椭圆 29"/>
          <p:cNvSpPr/>
          <p:nvPr/>
        </p:nvSpPr>
        <p:spPr>
          <a:xfrm>
            <a:off x="6663690" y="1276985"/>
            <a:ext cx="447675" cy="416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663690" y="1261745"/>
            <a:ext cx="447675" cy="416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663690" y="1873885"/>
            <a:ext cx="447675" cy="416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7163435" y="1529080"/>
            <a:ext cx="447675" cy="416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4" name="直接连接符 33"/>
          <p:cNvCxnSpPr>
            <a:stCxn id="31" idx="4"/>
          </p:cNvCxnSpPr>
          <p:nvPr/>
        </p:nvCxnSpPr>
        <p:spPr>
          <a:xfrm flipH="1">
            <a:off x="6883400" y="1670685"/>
            <a:ext cx="4445" cy="341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1" idx="5"/>
            <a:endCxn id="33" idx="2"/>
          </p:cNvCxnSpPr>
          <p:nvPr/>
        </p:nvCxnSpPr>
        <p:spPr>
          <a:xfrm>
            <a:off x="7045960" y="1609725"/>
            <a:ext cx="117475" cy="120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33" idx="3"/>
            <a:endCxn id="32" idx="7"/>
          </p:cNvCxnSpPr>
          <p:nvPr/>
        </p:nvCxnSpPr>
        <p:spPr>
          <a:xfrm flipH="1">
            <a:off x="7045960" y="1877060"/>
            <a:ext cx="182880" cy="50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6474460" y="2307590"/>
            <a:ext cx="1591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river master</a:t>
            </a:r>
            <a:endParaRPr lang="en-US" altLang="zh-CN"/>
          </a:p>
        </p:txBody>
      </p:sp>
      <p:sp>
        <p:nvSpPr>
          <p:cNvPr id="54" name="圆角矩形 53"/>
          <p:cNvSpPr/>
          <p:nvPr/>
        </p:nvSpPr>
        <p:spPr>
          <a:xfrm>
            <a:off x="6226175" y="1212850"/>
            <a:ext cx="5833745" cy="4008755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422640" y="5367655"/>
            <a:ext cx="1591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azone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目录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系统架构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pPr lvl="0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问题描述</a:t>
            </a:r>
            <a:endParaRPr lang="zh-CN" altLang="en-US">
              <a:solidFill>
                <a:schemeClr val="tx1"/>
              </a:solidFill>
            </a:endParaRPr>
          </a:p>
          <a:p>
            <a:pPr lvl="0" fontAlgn="auto">
              <a:lnSpc>
                <a:spcPct val="150000"/>
              </a:lnSpc>
            </a:pP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数据分析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pPr lvl="0" fontAlgn="auto">
              <a:lnSpc>
                <a:spcPct val="150000"/>
              </a:lnSpc>
            </a:pP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调度模拟器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问题</a:t>
            </a:r>
            <a:endParaRPr lang="zh-CN" altLang="en-US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2800">
                <a:solidFill>
                  <a:schemeClr val="tx1"/>
                </a:solidFill>
              </a:rPr>
              <a:t>多用户、大规模</a:t>
            </a:r>
            <a:endParaRPr lang="zh-CN" altLang="en-US" sz="2800">
              <a:solidFill>
                <a:schemeClr val="tx1"/>
              </a:solidFill>
            </a:endParaRPr>
          </a:p>
          <a:p>
            <a:pPr lvl="1"/>
            <a:r>
              <a:rPr lang="zh-CN" altLang="en-US" sz="2800">
                <a:sym typeface="+mn-ea"/>
              </a:rPr>
              <a:t>可用区内上百个集群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 sz="2800">
                <a:sym typeface="+mn-ea"/>
              </a:rPr>
              <a:t>单个集群几千块盘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800">
                <a:solidFill>
                  <a:schemeClr val="tx1"/>
                </a:solidFill>
              </a:rPr>
              <a:t>应用种类多</a:t>
            </a:r>
            <a:endParaRPr lang="zh-CN" altLang="en-US" sz="2055">
              <a:solidFill>
                <a:schemeClr val="tx1"/>
              </a:solidFill>
            </a:endParaRPr>
          </a:p>
          <a:p>
            <a:pPr lvl="1"/>
            <a:r>
              <a:rPr lang="zh-CN" altLang="en-US" sz="2800">
                <a:solidFill>
                  <a:schemeClr val="tx1"/>
                </a:solidFill>
              </a:rPr>
              <a:t>不同应用IO特征不同</a:t>
            </a:r>
            <a:endParaRPr lang="zh-CN" altLang="en-US" sz="2800">
              <a:solidFill>
                <a:schemeClr val="tx1"/>
              </a:solidFill>
            </a:endParaRPr>
          </a:p>
          <a:p>
            <a:pPr lvl="1"/>
            <a:r>
              <a:rPr lang="en-US" altLang="zh-CN" sz="2800">
                <a:solidFill>
                  <a:schemeClr val="tx1"/>
                </a:solidFill>
              </a:rPr>
              <a:t>IO</a:t>
            </a:r>
            <a:r>
              <a:rPr lang="zh-CN" altLang="en-US" sz="2800">
                <a:solidFill>
                  <a:schemeClr val="tx1"/>
                </a:solidFill>
              </a:rPr>
              <a:t>动态变化</a:t>
            </a:r>
            <a:endParaRPr lang="zh-CN" altLang="en-US" sz="1465">
              <a:solidFill>
                <a:schemeClr val="tx1"/>
              </a:solidFill>
            </a:endParaRPr>
          </a:p>
          <a:p>
            <a:r>
              <a:rPr lang="zh-CN" altLang="en-US" sz="2800">
                <a:solidFill>
                  <a:schemeClr val="tx1"/>
                </a:solidFill>
              </a:rPr>
              <a:t>集群内</a:t>
            </a:r>
            <a:endParaRPr lang="zh-CN" altLang="en-US" sz="2800">
              <a:solidFill>
                <a:schemeClr val="tx1"/>
              </a:solidFill>
            </a:endParaRPr>
          </a:p>
          <a:p>
            <a:pPr lvl="1"/>
            <a:r>
              <a:rPr lang="zh-CN" altLang="en-US" sz="2800">
                <a:solidFill>
                  <a:schemeClr val="tx1"/>
                </a:solidFill>
              </a:rPr>
              <a:t>不同block server读写流量不均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800">
                <a:sym typeface="+mn-ea"/>
              </a:rPr>
              <a:t>集群间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 sz="2800">
                <a:sym typeface="+mn-ea"/>
              </a:rPr>
              <a:t>集群性能</a:t>
            </a:r>
            <a:r>
              <a:rPr lang="zh-CN" altLang="en-US" sz="2800">
                <a:sym typeface="+mn-ea"/>
              </a:rPr>
              <a:t>售卖不均</a:t>
            </a:r>
            <a:endParaRPr lang="zh-CN" altLang="en-US" sz="2800">
              <a:sym typeface="+mn-ea"/>
            </a:endParaRPr>
          </a:p>
          <a:p>
            <a:pPr lvl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问题</a:t>
            </a:r>
            <a:endParaRPr lang="zh-CN" altLang="en-US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800">
                <a:solidFill>
                  <a:schemeClr val="tx1"/>
                </a:solidFill>
              </a:rPr>
              <a:t>集群内</a:t>
            </a:r>
            <a:endParaRPr lang="zh-CN" altLang="en-US" sz="2800">
              <a:solidFill>
                <a:schemeClr val="tx1"/>
              </a:solidFill>
            </a:endParaRPr>
          </a:p>
          <a:p>
            <a:pPr lvl="1"/>
            <a:r>
              <a:rPr lang="zh-CN" altLang="en-US" sz="2800">
                <a:solidFill>
                  <a:schemeClr val="tx1"/>
                </a:solidFill>
              </a:rPr>
              <a:t>放置、迁移</a:t>
            </a:r>
            <a:r>
              <a:rPr lang="zh-CN" altLang="en-US" sz="2800">
                <a:solidFill>
                  <a:schemeClr val="tx1"/>
                </a:solidFill>
              </a:rPr>
              <a:t>粒度：segment</a:t>
            </a:r>
            <a:endParaRPr lang="zh-CN" altLang="en-US" sz="2800">
              <a:solidFill>
                <a:schemeClr val="tx1"/>
              </a:solidFill>
            </a:endParaRPr>
          </a:p>
          <a:p>
            <a:pPr lvl="1"/>
            <a:endParaRPr lang="zh-CN" altLang="en-US" sz="2800">
              <a:solidFill>
                <a:schemeClr val="tx1"/>
              </a:solidFill>
            </a:endParaRPr>
          </a:p>
          <a:p>
            <a:pPr lvl="1"/>
            <a:r>
              <a:rPr lang="zh-CN" altLang="en-US" sz="2800">
                <a:solidFill>
                  <a:schemeClr val="tx1"/>
                </a:solidFill>
              </a:rPr>
              <a:t>迁移代价小：10s of ms</a:t>
            </a:r>
            <a:endParaRPr lang="zh-CN" altLang="en-US" sz="2800">
              <a:solidFill>
                <a:schemeClr val="tx1"/>
              </a:solidFill>
            </a:endParaRPr>
          </a:p>
          <a:p>
            <a:pPr lvl="2"/>
            <a:r>
              <a:rPr lang="en-US" altLang="zh-CN" sz="2330">
                <a:solidFill>
                  <a:schemeClr val="tx1"/>
                </a:solidFill>
              </a:rPr>
              <a:t>从文件系统拉取元数据、索引</a:t>
            </a:r>
            <a:endParaRPr lang="zh-CN" altLang="en-US" sz="2000">
              <a:solidFill>
                <a:schemeClr val="tx1"/>
              </a:solidFill>
            </a:endParaRPr>
          </a:p>
          <a:p>
            <a:pPr lvl="1"/>
            <a:endParaRPr lang="zh-CN" altLang="en-US" sz="2400">
              <a:solidFill>
                <a:schemeClr val="tx1"/>
              </a:solidFill>
            </a:endParaRPr>
          </a:p>
          <a:p>
            <a:pPr lvl="1"/>
            <a:r>
              <a:rPr lang="zh-CN" altLang="en-US" sz="2800">
                <a:sym typeface="+mn-ea"/>
              </a:rPr>
              <a:t>不同block server读写流量不均</a:t>
            </a:r>
            <a:endParaRPr lang="zh-CN" altLang="en-US" sz="2800">
              <a:sym typeface="+mn-ea"/>
            </a:endParaRPr>
          </a:p>
          <a:p>
            <a:pPr lvl="2"/>
            <a:r>
              <a:rPr lang="en-US" altLang="zh-CN" sz="2330">
                <a:sym typeface="+mn-ea"/>
              </a:rPr>
              <a:t>segment</a:t>
            </a:r>
            <a:r>
              <a:rPr lang="zh-CN" altLang="en-US" sz="2330">
                <a:sym typeface="+mn-ea"/>
              </a:rPr>
              <a:t>访问热度不同</a:t>
            </a:r>
            <a:endParaRPr lang="zh-CN" altLang="en-US" sz="2330">
              <a:sym typeface="+mn-ea"/>
            </a:endParaRPr>
          </a:p>
          <a:p>
            <a:pPr lvl="2"/>
            <a:r>
              <a:rPr lang="en-US" altLang="zh-CN" sz="2330">
                <a:sym typeface="+mn-ea"/>
              </a:rPr>
              <a:t>segment</a:t>
            </a:r>
            <a:r>
              <a:rPr lang="zh-CN" altLang="en-US" sz="2330">
                <a:sym typeface="+mn-ea"/>
              </a:rPr>
              <a:t>读写比例不同</a:t>
            </a:r>
            <a:endParaRPr lang="zh-CN" altLang="en-US">
              <a:sym typeface="+mn-ea"/>
            </a:endParaRPr>
          </a:p>
          <a:p>
            <a:pPr lvl="1"/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lvl="1"/>
            <a:endParaRPr lang="en-US" altLang="zh-CN" sz="240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 sz="24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800">
              <a:sym typeface="+mn-ea"/>
            </a:endParaRPr>
          </a:p>
          <a:p>
            <a:pPr lvl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7656830" y="5702300"/>
            <a:ext cx="3332480" cy="514350"/>
          </a:xfrm>
          <a:prstGeom prst="roundRect">
            <a:avLst/>
          </a:prstGeom>
          <a:solidFill>
            <a:srgbClr val="9CBC59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盘古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687310" y="2931795"/>
            <a:ext cx="819150" cy="220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943975" y="2931795"/>
            <a:ext cx="819150" cy="220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0200640" y="2931795"/>
            <a:ext cx="819150" cy="220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7717790" y="3030220"/>
            <a:ext cx="758190" cy="38671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seg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7559040" y="1347470"/>
            <a:ext cx="447675" cy="416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559040" y="1332230"/>
            <a:ext cx="447675" cy="416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559040" y="1944370"/>
            <a:ext cx="447675" cy="416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058785" y="1599565"/>
            <a:ext cx="447675" cy="416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11" idx="4"/>
          </p:cNvCxnSpPr>
          <p:nvPr/>
        </p:nvCxnSpPr>
        <p:spPr>
          <a:xfrm flipH="1">
            <a:off x="7778750" y="1748790"/>
            <a:ext cx="4445" cy="341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1" idx="5"/>
            <a:endCxn id="13" idx="2"/>
          </p:cNvCxnSpPr>
          <p:nvPr/>
        </p:nvCxnSpPr>
        <p:spPr>
          <a:xfrm>
            <a:off x="7941310" y="1687830"/>
            <a:ext cx="117475" cy="120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3" idx="3"/>
            <a:endCxn id="12" idx="7"/>
          </p:cNvCxnSpPr>
          <p:nvPr/>
        </p:nvCxnSpPr>
        <p:spPr>
          <a:xfrm flipH="1">
            <a:off x="7941310" y="1955165"/>
            <a:ext cx="182880" cy="50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301230" y="2439035"/>
            <a:ext cx="1591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block master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7395210" y="5206365"/>
            <a:ext cx="1404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block server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8704580" y="5206365"/>
            <a:ext cx="1404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block server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9949180" y="5206365"/>
            <a:ext cx="1404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block server</a:t>
            </a:r>
            <a:endParaRPr lang="en-US" altLang="zh-CN"/>
          </a:p>
        </p:txBody>
      </p:sp>
      <p:sp>
        <p:nvSpPr>
          <p:cNvPr id="43" name="圆角矩形 42"/>
          <p:cNvSpPr/>
          <p:nvPr/>
        </p:nvSpPr>
        <p:spPr>
          <a:xfrm>
            <a:off x="7718425" y="3543935"/>
            <a:ext cx="758190" cy="386715"/>
          </a:xfrm>
          <a:prstGeom prst="roundRect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seg</a:t>
            </a:r>
            <a:endParaRPr lang="en-US" altLang="zh-CN"/>
          </a:p>
        </p:txBody>
      </p:sp>
      <p:sp>
        <p:nvSpPr>
          <p:cNvPr id="44" name="圆角矩形 43"/>
          <p:cNvSpPr/>
          <p:nvPr/>
        </p:nvSpPr>
        <p:spPr>
          <a:xfrm>
            <a:off x="7717790" y="4049395"/>
            <a:ext cx="758190" cy="386715"/>
          </a:xfrm>
          <a:prstGeom prst="roundRect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seg</a:t>
            </a:r>
            <a:endParaRPr lang="en-US" altLang="zh-CN"/>
          </a:p>
        </p:txBody>
      </p:sp>
      <p:sp>
        <p:nvSpPr>
          <p:cNvPr id="45" name="圆角矩形 44"/>
          <p:cNvSpPr/>
          <p:nvPr/>
        </p:nvSpPr>
        <p:spPr>
          <a:xfrm>
            <a:off x="7718425" y="4559935"/>
            <a:ext cx="758190" cy="386715"/>
          </a:xfrm>
          <a:prstGeom prst="roundRect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seg</a:t>
            </a:r>
            <a:endParaRPr lang="en-US" altLang="zh-CN"/>
          </a:p>
        </p:txBody>
      </p:sp>
      <p:sp>
        <p:nvSpPr>
          <p:cNvPr id="46" name="圆角矩形 45"/>
          <p:cNvSpPr/>
          <p:nvPr/>
        </p:nvSpPr>
        <p:spPr>
          <a:xfrm>
            <a:off x="8974455" y="3030220"/>
            <a:ext cx="758190" cy="38671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seg</a:t>
            </a:r>
            <a:endParaRPr lang="en-US" altLang="zh-CN"/>
          </a:p>
        </p:txBody>
      </p:sp>
      <p:sp>
        <p:nvSpPr>
          <p:cNvPr id="47" name="圆角矩形 46"/>
          <p:cNvSpPr/>
          <p:nvPr/>
        </p:nvSpPr>
        <p:spPr>
          <a:xfrm>
            <a:off x="8974455" y="3543935"/>
            <a:ext cx="758190" cy="38671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seg</a:t>
            </a:r>
            <a:endParaRPr lang="en-US" altLang="zh-CN"/>
          </a:p>
        </p:txBody>
      </p:sp>
      <p:sp>
        <p:nvSpPr>
          <p:cNvPr id="48" name="圆角矩形 47"/>
          <p:cNvSpPr/>
          <p:nvPr/>
        </p:nvSpPr>
        <p:spPr>
          <a:xfrm>
            <a:off x="8974455" y="4049395"/>
            <a:ext cx="758190" cy="386715"/>
          </a:xfrm>
          <a:prstGeom prst="roundRect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seg</a:t>
            </a:r>
            <a:endParaRPr lang="en-US" altLang="zh-CN"/>
          </a:p>
        </p:txBody>
      </p:sp>
      <p:sp>
        <p:nvSpPr>
          <p:cNvPr id="49" name="圆角矩形 48"/>
          <p:cNvSpPr/>
          <p:nvPr/>
        </p:nvSpPr>
        <p:spPr>
          <a:xfrm>
            <a:off x="8974455" y="4559935"/>
            <a:ext cx="758190" cy="386715"/>
          </a:xfrm>
          <a:prstGeom prst="roundRect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seg</a:t>
            </a:r>
            <a:endParaRPr lang="en-US" altLang="zh-CN"/>
          </a:p>
        </p:txBody>
      </p:sp>
      <p:sp>
        <p:nvSpPr>
          <p:cNvPr id="50" name="圆角矩形 49"/>
          <p:cNvSpPr/>
          <p:nvPr/>
        </p:nvSpPr>
        <p:spPr>
          <a:xfrm>
            <a:off x="10231120" y="3030220"/>
            <a:ext cx="758190" cy="386715"/>
          </a:xfrm>
          <a:prstGeom prst="roundRect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seg</a:t>
            </a:r>
            <a:endParaRPr lang="en-US" altLang="zh-CN"/>
          </a:p>
        </p:txBody>
      </p:sp>
      <p:sp>
        <p:nvSpPr>
          <p:cNvPr id="51" name="圆角矩形 50"/>
          <p:cNvSpPr/>
          <p:nvPr/>
        </p:nvSpPr>
        <p:spPr>
          <a:xfrm>
            <a:off x="10231120" y="3543935"/>
            <a:ext cx="758190" cy="386715"/>
          </a:xfrm>
          <a:prstGeom prst="roundRect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seg</a:t>
            </a:r>
            <a:endParaRPr lang="en-US" altLang="zh-CN"/>
          </a:p>
        </p:txBody>
      </p:sp>
      <p:sp>
        <p:nvSpPr>
          <p:cNvPr id="52" name="圆角矩形 51"/>
          <p:cNvSpPr/>
          <p:nvPr/>
        </p:nvSpPr>
        <p:spPr>
          <a:xfrm>
            <a:off x="10231120" y="4049395"/>
            <a:ext cx="758190" cy="386715"/>
          </a:xfrm>
          <a:prstGeom prst="roundRect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seg</a:t>
            </a:r>
            <a:endParaRPr lang="en-US" altLang="zh-CN"/>
          </a:p>
        </p:txBody>
      </p:sp>
      <p:sp>
        <p:nvSpPr>
          <p:cNvPr id="53" name="圆角矩形 52"/>
          <p:cNvSpPr/>
          <p:nvPr/>
        </p:nvSpPr>
        <p:spPr>
          <a:xfrm>
            <a:off x="10231120" y="4559935"/>
            <a:ext cx="758190" cy="386715"/>
          </a:xfrm>
          <a:prstGeom prst="roundRect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seg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7301230" y="1212850"/>
            <a:ext cx="4147185" cy="5208905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3741</Words>
  <Application>WPS 演示</Application>
  <PresentationFormat>Widescreen</PresentationFormat>
  <Paragraphs>561</Paragraphs>
  <Slides>44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Arial</vt:lpstr>
      <vt:lpstr>宋体</vt:lpstr>
      <vt:lpstr>Wingdings</vt:lpstr>
      <vt:lpstr>等线</vt:lpstr>
      <vt:lpstr>黑体</vt:lpstr>
      <vt:lpstr>微软雅黑</vt:lpstr>
      <vt:lpstr>Arial Unicode MS</vt:lpstr>
      <vt:lpstr>等线 Light</vt:lpstr>
      <vt:lpstr>Office 主题​​</vt:lpstr>
      <vt:lpstr>云盘架构及IO Pattern 分析</vt:lpstr>
      <vt:lpstr>目录</vt:lpstr>
      <vt:lpstr>目录</vt:lpstr>
      <vt:lpstr>系统架构-集群内</vt:lpstr>
      <vt:lpstr>系统架构-集群内</vt:lpstr>
      <vt:lpstr>系统架构-集群间</vt:lpstr>
      <vt:lpstr>目录</vt:lpstr>
      <vt:lpstr>问题</vt:lpstr>
      <vt:lpstr>问题</vt:lpstr>
      <vt:lpstr>问题</vt:lpstr>
      <vt:lpstr>目录</vt:lpstr>
      <vt:lpstr>集群流量负载变化</vt:lpstr>
      <vt:lpstr>集群流量负载变化</vt:lpstr>
      <vt:lpstr>不同集群流量负载对比</vt:lpstr>
      <vt:lpstr>结论</vt:lpstr>
      <vt:lpstr>集群内流量分布</vt:lpstr>
      <vt:lpstr>集群内流量分布</vt:lpstr>
      <vt:lpstr>结论</vt:lpstr>
      <vt:lpstr>云盘IO分析</vt:lpstr>
      <vt:lpstr>读写比例-写多读少</vt:lpstr>
      <vt:lpstr>读写比例-读多写少</vt:lpstr>
      <vt:lpstr>读写比例-读写均衡</vt:lpstr>
      <vt:lpstr>周期性-读有规律</vt:lpstr>
      <vt:lpstr>周期性-写有规律</vt:lpstr>
      <vt:lpstr>周期性-无明显周期性</vt:lpstr>
      <vt:lpstr>目录</vt:lpstr>
      <vt:lpstr>模拟器功能-输入</vt:lpstr>
      <vt:lpstr>模拟器功能-输出</vt:lpstr>
      <vt:lpstr>模块</vt:lpstr>
      <vt:lpstr>无调度</vt:lpstr>
      <vt:lpstr>向前看的贪心调度</vt:lpstr>
      <vt:lpstr>向后看的贪心调度</vt:lpstr>
      <vt:lpstr>无调度与两种贪心调度效果比较</vt:lpstr>
      <vt:lpstr>盘古调度策略</vt:lpstr>
      <vt:lpstr>算法评价</vt:lpstr>
      <vt:lpstr>算法评价</vt:lpstr>
      <vt:lpstr>负载均衡的衡量指标：方差</vt:lpstr>
      <vt:lpstr>未调度的block server io</vt:lpstr>
      <vt:lpstr>调度后的block server io</vt:lpstr>
      <vt:lpstr>对模拟调度结果的一些观察</vt:lpstr>
      <vt:lpstr>未调度的block server中segment数量</vt:lpstr>
      <vt:lpstr>调度后的block server中segment数量</vt:lpstr>
      <vt:lpstr>对模拟调度结果的一些猜测</vt:lpstr>
      <vt:lpstr>后续工作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I~swear</cp:lastModifiedBy>
  <cp:revision>362</cp:revision>
  <dcterms:created xsi:type="dcterms:W3CDTF">2019-03-18T11:04:00Z</dcterms:created>
  <dcterms:modified xsi:type="dcterms:W3CDTF">2020-01-20T16:44:43Z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2052-11.1.0.9198</vt:lpwstr>
  </property>
</Properties>
</file>