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614" r:id="rId3"/>
    <p:sldId id="661" r:id="rId4"/>
    <p:sldId id="623" r:id="rId5"/>
    <p:sldId id="675" r:id="rId6"/>
    <p:sldId id="676" r:id="rId8"/>
    <p:sldId id="727" r:id="rId9"/>
    <p:sldId id="865" r:id="rId10"/>
    <p:sldId id="772" r:id="rId11"/>
    <p:sldId id="728" r:id="rId12"/>
    <p:sldId id="729" r:id="rId13"/>
    <p:sldId id="730" r:id="rId14"/>
    <p:sldId id="773" r:id="rId15"/>
    <p:sldId id="774" r:id="rId16"/>
    <p:sldId id="731" r:id="rId17"/>
    <p:sldId id="902" r:id="rId18"/>
    <p:sldId id="903" r:id="rId19"/>
    <p:sldId id="904" r:id="rId20"/>
    <p:sldId id="905" r:id="rId21"/>
    <p:sldId id="906" r:id="rId22"/>
    <p:sldId id="907" r:id="rId23"/>
    <p:sldId id="908" r:id="rId24"/>
    <p:sldId id="909" r:id="rId25"/>
    <p:sldId id="910" r:id="rId26"/>
    <p:sldId id="911" r:id="rId27"/>
    <p:sldId id="912" r:id="rId28"/>
    <p:sldId id="913" r:id="rId29"/>
    <p:sldId id="914" r:id="rId30"/>
    <p:sldId id="915" r:id="rId31"/>
    <p:sldId id="847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62A"/>
    <a:srgbClr val="E40D08"/>
    <a:srgbClr val="FE6C68"/>
    <a:srgbClr val="FF6776"/>
    <a:srgbClr val="558ED5"/>
    <a:srgbClr val="D9E0ED"/>
    <a:srgbClr val="9EB8D9"/>
    <a:srgbClr val="99B6D9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2160" y="852"/>
      </p:cViewPr>
      <p:guideLst>
        <p:guide orient="horz" pos="1192"/>
        <p:guide pos="29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内容：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为了解决</a:t>
            </a:r>
            <a:r>
              <a:rPr lang="en-US" altLang="zh-CN"/>
              <a:t>tango</a:t>
            </a:r>
            <a:r>
              <a:rPr lang="zh-CN" altLang="en-US"/>
              <a:t>的缺点（同步开销大），</a:t>
            </a:r>
            <a:r>
              <a:rPr lang="en-US" altLang="zh-CN"/>
              <a:t>v-corfu</a:t>
            </a:r>
            <a:r>
              <a:rPr lang="zh-CN" altLang="en-US"/>
              <a:t>做了</a:t>
            </a:r>
            <a:endParaRPr lang="zh-CN" altLang="en-US"/>
          </a:p>
          <a:p>
            <a:r>
              <a:rPr lang="en-US" altLang="zh-CN"/>
              <a:t>	a.</a:t>
            </a:r>
            <a:r>
              <a:rPr lang="zh-CN" altLang="en-US"/>
              <a:t>新增加一组</a:t>
            </a:r>
            <a:r>
              <a:rPr lang="en-US" altLang="zh-CN"/>
              <a:t>stream node,</a:t>
            </a:r>
            <a:r>
              <a:rPr lang="zh-CN" altLang="en-US"/>
              <a:t>按照</a:t>
            </a:r>
            <a:r>
              <a:rPr lang="en-US" altLang="zh-CN"/>
              <a:t>partition</a:t>
            </a:r>
            <a:r>
              <a:rPr lang="zh-CN" altLang="en-US"/>
              <a:t>的方式进行放置</a:t>
            </a:r>
            <a:endParaRPr lang="zh-CN" altLang="en-US"/>
          </a:p>
          <a:p>
            <a:r>
              <a:rPr lang="en-US" altLang="zh-CN"/>
              <a:t>	b.</a:t>
            </a:r>
            <a:r>
              <a:rPr lang="zh-CN" altLang="en-US"/>
              <a:t>读写、同步流程</a:t>
            </a:r>
            <a:endParaRPr lang="zh-CN" altLang="en-US"/>
          </a:p>
          <a:p>
            <a:r>
              <a:rPr lang="en-US" altLang="zh-CN"/>
              <a:t>	c.</a:t>
            </a:r>
            <a:r>
              <a:rPr lang="zh-CN" altLang="en-US"/>
              <a:t>相比于</a:t>
            </a:r>
            <a:r>
              <a:rPr lang="en-US" altLang="zh-CN"/>
              <a:t>tango</a:t>
            </a:r>
            <a:r>
              <a:rPr lang="zh-CN" altLang="en-US"/>
              <a:t>，改进如何</a:t>
            </a:r>
            <a:endParaRPr lang="zh-CN" altLang="en-US"/>
          </a:p>
          <a:p>
            <a:r>
              <a:rPr lang="en-US" altLang="zh-CN"/>
              <a:t>	d.</a:t>
            </a:r>
            <a:r>
              <a:rPr lang="zh-CN" altLang="en-US"/>
              <a:t>新增加了什么问题（容易出现负载不均衡）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注：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　一个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layout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实例：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{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"layoutServers":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"localhost:9000",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"localhost:9001",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"localhost:9002",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"localhost:9003",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"localhost:9004",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"localhost:9005",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"localhost:9006"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],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"sequencers":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"localhost:9000",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"localhost:9001"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],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"segments":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{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"replicationMode": "CHAIN_REPLICATION",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"start": 0,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"end": 20000,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"stripes":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{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"logServers":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    "localhost:9002",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    "localhost:9003"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]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},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{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"logServers":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    "localhost:9004"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]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}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]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},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{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"replicationMode": "CHAIN_REPLICATION",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"start": 20000,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"end": -1,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"stripes":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{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"logServers":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    "localhost:9005"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]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},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{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"logServers": [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    "localhost:9006"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]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    }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    ]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],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    "epoch": 775825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  <a:sym typeface="+mn-ea"/>
              </a:rPr>
              <a:t>}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　每个Server上都存有一份上述形式的layout，发送给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client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layout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如上图所示。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　segments项中，每个{}包围的部分是一个segment，其内容表示该segment的REPLICATION_MODE、地址区间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[start, end)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（end为-1表示正无穷）以及各stripe对应的logUnitServer的地址。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　同一个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logServers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中的不同地址表示同一日志的多份拷贝。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10 mod 4  = 2</a:t>
            </a:r>
            <a:r>
              <a:rPr lang="zh-CN" altLang="en-US">
                <a:ea typeface="宋体" panose="02010600030101010101" pitchFamily="2" charset="-122"/>
              </a:rPr>
              <a:t>，因此写在</a:t>
            </a:r>
            <a:r>
              <a:rPr lang="en-US" altLang="zh-CN">
                <a:ea typeface="宋体" panose="02010600030101010101" pitchFamily="2" charset="-122"/>
              </a:rPr>
              <a:t>node2</a:t>
            </a:r>
            <a:r>
              <a:rPr lang="zh-CN" altLang="en-US">
                <a:ea typeface="宋体" panose="02010600030101010101" pitchFamily="2" charset="-122"/>
              </a:rPr>
              <a:t>上。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　硬盘上记录存储形式就是普通二进制文件。每</a:t>
            </a:r>
            <a:r>
              <a:rPr lang="en-US" altLang="zh-CN">
                <a:ea typeface="宋体" panose="02010600030101010101" pitchFamily="2" charset="-122"/>
              </a:rPr>
              <a:t>10000</a:t>
            </a:r>
            <a:r>
              <a:rPr lang="zh-CN" altLang="en-US">
                <a:ea typeface="宋体" panose="02010600030101010101" pitchFamily="2" charset="-122"/>
              </a:rPr>
              <a:t>条记录创建一个新文件。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注：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/>
              <a:t>-1 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stopAddress</a:t>
            </a:r>
            <a:r>
              <a:rPr lang="zh-CN" altLang="en-US">
                <a:ea typeface="宋体" panose="02010600030101010101" pitchFamily="2" charset="-122"/>
              </a:rPr>
              <a:t>的默认值（因为实现中地址从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开始）。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</a:rPr>
              <a:t>startAddress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　若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有该对象的旧版本，则</a:t>
            </a:r>
            <a:r>
              <a:rPr lang="en-US" altLang="zh-CN">
                <a:ea typeface="宋体" panose="02010600030101010101" pitchFamily="2" charset="-122"/>
              </a:rPr>
              <a:t>stopAddress</a:t>
            </a:r>
            <a:r>
              <a:rPr lang="zh-CN" altLang="en-US">
                <a:ea typeface="宋体" panose="02010600030101010101" pitchFamily="2" charset="-122"/>
              </a:rPr>
              <a:t>为对应的旧版本号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即旧</a:t>
            </a:r>
            <a:r>
              <a:rPr lang="en-US" altLang="zh-CN">
                <a:ea typeface="宋体" panose="02010600030101010101" pitchFamily="2" charset="-122"/>
              </a:rPr>
              <a:t>token)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向</a:t>
            </a:r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zh-CN" altLang="en-US">
                <a:ea typeface="宋体" panose="02010600030101010101" pitchFamily="2" charset="-122"/>
              </a:rPr>
              <a:t>查询的地址区间为</a:t>
            </a:r>
            <a:r>
              <a:rPr lang="en-US" altLang="zh-CN">
                <a:ea typeface="宋体" panose="02010600030101010101" pitchFamily="2" charset="-122"/>
              </a:rPr>
              <a:t>(stopAddress, startAddress]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注：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　一个</a:t>
            </a:r>
            <a:r>
              <a:rPr lang="en-US" altLang="zh-CN">
                <a:ea typeface="宋体" panose="02010600030101010101" pitchFamily="2" charset="-122"/>
              </a:rPr>
              <a:t>batch</a:t>
            </a:r>
            <a:r>
              <a:rPr lang="zh-CN" altLang="en-US">
                <a:ea typeface="宋体" panose="02010600030101010101" pitchFamily="2" charset="-122"/>
              </a:rPr>
              <a:t>默认最多为</a:t>
            </a:r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条记录。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注：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back pointer</a:t>
            </a:r>
            <a:r>
              <a:rPr lang="zh-CN" altLang="en-US">
                <a:ea typeface="宋体" panose="02010600030101010101" pitchFamily="2" charset="-122"/>
              </a:rPr>
              <a:t>存储在每条记录当中（硬盘上），因此需要多次向</a:t>
            </a:r>
            <a:r>
              <a:rPr lang="en-US" altLang="zh-CN">
                <a:ea typeface="宋体" panose="02010600030101010101" pitchFamily="2" charset="-122"/>
              </a:rPr>
              <a:t>log unit server</a:t>
            </a:r>
            <a:r>
              <a:rPr lang="zh-CN" altLang="en-US">
                <a:ea typeface="宋体" panose="02010600030101010101" pitchFamily="2" charset="-122"/>
              </a:rPr>
              <a:t>发起读请求，直到遇到</a:t>
            </a:r>
            <a:r>
              <a:rPr lang="en-US" altLang="zh-CN">
                <a:ea typeface="宋体" panose="02010600030101010101" pitchFamily="2" charset="-122"/>
              </a:rPr>
              <a:t>stopAddress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　此处</a:t>
            </a:r>
            <a:r>
              <a:rPr lang="en-US" altLang="zh-CN">
                <a:ea typeface="宋体" panose="02010600030101010101" pitchFamily="2" charset="-122"/>
              </a:rPr>
              <a:t>stopAddress</a:t>
            </a:r>
            <a:r>
              <a:rPr lang="zh-CN" altLang="en-US">
                <a:ea typeface="宋体" panose="02010600030101010101" pitchFamily="2" charset="-122"/>
              </a:rPr>
              <a:t>意义同</a:t>
            </a:r>
            <a:r>
              <a:rPr lang="en-US" altLang="zh-CN">
                <a:ea typeface="宋体" panose="02010600030101010101" pitchFamily="2" charset="-122"/>
              </a:rPr>
              <a:t>P20</a:t>
            </a:r>
            <a:r>
              <a:rPr lang="zh-CN" altLang="en-US">
                <a:ea typeface="宋体" panose="02010600030101010101" pitchFamily="2" charset="-122"/>
              </a:rPr>
              <a:t>备注。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　对比</a:t>
            </a:r>
            <a:r>
              <a:rPr lang="en-US" altLang="zh-CN">
                <a:ea typeface="宋体" panose="02010600030101010101" pitchFamily="2" charset="-122"/>
              </a:rPr>
              <a:t>Address Space</a:t>
            </a:r>
            <a:r>
              <a:rPr lang="zh-CN" altLang="en-US">
                <a:ea typeface="宋体" panose="02010600030101010101" pitchFamily="2" charset="-122"/>
              </a:rPr>
              <a:t>方式，</a:t>
            </a:r>
            <a:r>
              <a:rPr lang="en-US" altLang="zh-CN">
                <a:ea typeface="宋体" panose="02010600030101010101" pitchFamily="2" charset="-122"/>
              </a:rPr>
              <a:t>sequencer</a:t>
            </a:r>
            <a:r>
              <a:rPr lang="zh-CN" altLang="en-US">
                <a:ea typeface="宋体" panose="02010600030101010101" pitchFamily="2" charset="-122"/>
              </a:rPr>
              <a:t>的负担降低了，但是对</a:t>
            </a:r>
            <a:r>
              <a:rPr lang="en-US" altLang="zh-CN">
                <a:ea typeface="宋体" panose="02010600030101010101" pitchFamily="2" charset="-122"/>
              </a:rPr>
              <a:t>log unit server</a:t>
            </a:r>
            <a:r>
              <a:rPr lang="zh-CN" altLang="en-US">
                <a:ea typeface="宋体" panose="02010600030101010101" pitchFamily="2" charset="-122"/>
              </a:rPr>
              <a:t>的请求变多了。使用哪种可根据实际工作情况来进行调整。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注：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　上图为修改三个对象</a:t>
            </a:r>
            <a:r>
              <a:rPr lang="en-US" altLang="zh-CN">
                <a:ea typeface="宋体" panose="02010600030101010101" pitchFamily="2" charset="-122"/>
              </a:rPr>
              <a:t>A B C</a:t>
            </a:r>
            <a:r>
              <a:rPr lang="zh-CN" altLang="en-US">
                <a:ea typeface="宋体" panose="02010600030101010101" pitchFamily="2" charset="-122"/>
              </a:rPr>
              <a:t>的事务，</a:t>
            </a:r>
            <a:r>
              <a:rPr lang="en-US" altLang="zh-CN">
                <a:ea typeface="宋体" panose="02010600030101010101" pitchFamily="2" charset="-122"/>
              </a:rPr>
              <a:t>TXBegin</a:t>
            </a:r>
            <a:r>
              <a:rPr lang="zh-CN" altLang="en-US">
                <a:ea typeface="宋体" panose="02010600030101010101" pitchFamily="2" charset="-122"/>
              </a:rPr>
              <a:t>的时刻为</a:t>
            </a:r>
            <a:r>
              <a:rPr lang="en-US" altLang="zh-CN">
                <a:ea typeface="宋体" panose="02010600030101010101" pitchFamily="2" charset="-122"/>
              </a:rPr>
              <a:t>t1</a:t>
            </a:r>
            <a:r>
              <a:rPr lang="zh-CN" altLang="en-US">
                <a:ea typeface="宋体" panose="02010600030101010101" pitchFamily="2" charset="-122"/>
              </a:rPr>
              <a:t>。（时刻指</a:t>
            </a:r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zh-CN" altLang="en-US">
                <a:ea typeface="宋体" panose="02010600030101010101" pitchFamily="2" charset="-122"/>
              </a:rPr>
              <a:t>中</a:t>
            </a:r>
            <a:r>
              <a:rPr lang="en-US" altLang="zh-CN">
                <a:ea typeface="宋体" panose="02010600030101010101" pitchFamily="2" charset="-122"/>
              </a:rPr>
              <a:t>log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globalTail</a:t>
            </a:r>
            <a:r>
              <a:rPr lang="zh-CN" altLang="en-US">
                <a:ea typeface="宋体" panose="02010600030101010101" pitchFamily="2" charset="-122"/>
              </a:rPr>
              <a:t>，即</a:t>
            </a:r>
            <a:r>
              <a:rPr lang="en-US" altLang="zh-CN">
                <a:ea typeface="宋体" panose="02010600030101010101" pitchFamily="2" charset="-122"/>
              </a:rPr>
              <a:t>token</a:t>
            </a:r>
            <a:r>
              <a:rPr lang="zh-CN" altLang="en-US">
                <a:ea typeface="宋体" panose="02010600030101010101" pitchFamily="2" charset="-122"/>
              </a:rPr>
              <a:t>，下同）。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　第一次调用</a:t>
            </a:r>
            <a:r>
              <a:rPr lang="en-US" altLang="zh-CN">
                <a:ea typeface="宋体" panose="02010600030101010101" pitchFamily="2" charset="-122"/>
              </a:rPr>
              <a:t>get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en-US" altLang="zh-CN">
                <a:ea typeface="宋体" panose="02010600030101010101" pitchFamily="2" charset="-122"/>
              </a:rPr>
              <a:t>put</a:t>
            </a:r>
            <a:r>
              <a:rPr lang="zh-CN" altLang="en-US">
                <a:ea typeface="宋体" panose="02010600030101010101" pitchFamily="2" charset="-122"/>
              </a:rPr>
              <a:t>等操作的时候，记录下时刻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　事务过程中的操作会统一记录到本地的一个</a:t>
            </a:r>
            <a:r>
              <a:rPr lang="en-US" altLang="zh-CN">
                <a:ea typeface="宋体" panose="02010600030101010101" pitchFamily="2" charset="-122"/>
              </a:rPr>
              <a:t>entry</a:t>
            </a:r>
            <a:r>
              <a:rPr lang="zh-CN" altLang="en-US">
                <a:ea typeface="宋体" panose="02010600030101010101" pitchFamily="2" charset="-122"/>
              </a:rPr>
              <a:t>中（此时并不写给</a:t>
            </a:r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zh-CN" altLang="en-US">
                <a:ea typeface="宋体" panose="02010600030101010101" pitchFamily="2" charset="-122"/>
              </a:rPr>
              <a:t>），记录下读或写的对象，并将对象本地状态同步到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，然后将该事务本身的修改应该到本地对象。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en-US" altLang="zh-CN">
                <a:ea typeface="宋体" panose="02010600030101010101" pitchFamily="2" charset="-122"/>
              </a:rPr>
              <a:t>TXEnd</a:t>
            </a:r>
            <a:r>
              <a:rPr lang="zh-CN" altLang="en-US">
                <a:ea typeface="宋体" panose="02010600030101010101" pitchFamily="2" charset="-122"/>
              </a:rPr>
              <a:t>会尝试进行</a:t>
            </a:r>
            <a:r>
              <a:rPr lang="en-US" altLang="zh-CN">
                <a:ea typeface="宋体" panose="02010600030101010101" pitchFamily="2" charset="-122"/>
              </a:rPr>
              <a:t>commit</a:t>
            </a:r>
            <a:r>
              <a:rPr lang="zh-CN" altLang="en-US">
                <a:ea typeface="宋体" panose="02010600030101010101" pitchFamily="2" charset="-122"/>
              </a:rPr>
              <a:t>。首先会向</a:t>
            </a:r>
            <a:r>
              <a:rPr lang="en-US" altLang="zh-CN">
                <a:ea typeface="宋体" panose="02010600030101010101" pitchFamily="2" charset="-122"/>
              </a:rPr>
              <a:t>sequencer</a:t>
            </a:r>
            <a:r>
              <a:rPr lang="zh-CN" altLang="en-US">
                <a:ea typeface="宋体" panose="02010600030101010101" pitchFamily="2" charset="-122"/>
              </a:rPr>
              <a:t>申请</a:t>
            </a:r>
            <a:r>
              <a:rPr lang="en-US" altLang="zh-CN">
                <a:ea typeface="宋体" panose="02010600030101010101" pitchFamily="2" charset="-122"/>
              </a:rPr>
              <a:t>token</a:t>
            </a:r>
            <a:r>
              <a:rPr lang="zh-CN" altLang="en-US">
                <a:ea typeface="宋体" panose="02010600030101010101" pitchFamily="2" charset="-122"/>
              </a:rPr>
              <a:t>，记作</a:t>
            </a:r>
            <a:r>
              <a:rPr lang="en-US" altLang="zh-CN">
                <a:ea typeface="宋体" panose="02010600030101010101" pitchFamily="2" charset="-122"/>
              </a:rPr>
              <a:t>t3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　上图是以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optimistic transaction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为例，其特点为事务的读集合中的对象不能在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(t2, t3]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被其他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client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写，否则不能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commit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注：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　对于</a:t>
            </a:r>
            <a:r>
              <a:rPr lang="en-US" altLang="zh-CN">
                <a:ea typeface="宋体" panose="02010600030101010101" pitchFamily="2" charset="-122"/>
              </a:rPr>
              <a:t>optimistic trans</a:t>
            </a:r>
            <a:r>
              <a:rPr lang="zh-CN" altLang="en-US">
                <a:ea typeface="宋体" panose="02010600030101010101" pitchFamily="2" charset="-122"/>
              </a:rPr>
              <a:t>，读集合作为</a:t>
            </a:r>
            <a:r>
              <a:rPr lang="en-US" altLang="zh-CN">
                <a:ea typeface="宋体" panose="02010600030101010101" pitchFamily="2" charset="-122"/>
              </a:rPr>
              <a:t>conflict info</a:t>
            </a:r>
            <a:r>
              <a:rPr lang="zh-CN" altLang="en-US">
                <a:ea typeface="宋体" panose="02010600030101010101" pitchFamily="2" charset="-122"/>
              </a:rPr>
              <a:t>，其中的对象不能在</a:t>
            </a:r>
            <a:r>
              <a:rPr lang="en-US" altLang="zh-CN">
                <a:ea typeface="宋体" panose="02010600030101010101" pitchFamily="2" charset="-122"/>
              </a:rPr>
              <a:t>(t2, t3]</a:t>
            </a:r>
            <a:r>
              <a:rPr lang="zh-CN" altLang="en-US">
                <a:ea typeface="宋体" panose="02010600030101010101" pitchFamily="2" charset="-122"/>
              </a:rPr>
              <a:t>中被修改，否则</a:t>
            </a:r>
            <a:r>
              <a:rPr lang="en-US" altLang="zh-CN">
                <a:ea typeface="宋体" panose="02010600030101010101" pitchFamily="2" charset="-122"/>
              </a:rPr>
              <a:t>abort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　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对于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write after write trans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，写集合作为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conflict info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，其中的对象不能在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(t2, t3]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中被修改，否则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abort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　还有一类事务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snapshot trans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，为只读事务，此处不再赘述。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　一条事务只会被写成日志文件中的一条</a:t>
            </a:r>
            <a:r>
              <a:rPr lang="en-US" altLang="zh-CN">
                <a:ea typeface="宋体" panose="02010600030101010101" pitchFamily="2" charset="-122"/>
              </a:rPr>
              <a:t>entry</a:t>
            </a:r>
            <a:r>
              <a:rPr lang="zh-CN" altLang="en-US">
                <a:ea typeface="宋体" panose="02010600030101010101" pitchFamily="2" charset="-122"/>
              </a:rPr>
              <a:t>，不管操作多少。由于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的多次写只产生一次</a:t>
            </a:r>
            <a:r>
              <a:rPr lang="en-US" altLang="zh-CN">
                <a:ea typeface="宋体" panose="02010600030101010101" pitchFamily="2" charset="-122"/>
              </a:rPr>
              <a:t>IO</a:t>
            </a:r>
            <a:r>
              <a:rPr lang="zh-CN" altLang="en-US">
                <a:ea typeface="宋体" panose="02010600030101010101" pitchFamily="2" charset="-122"/>
              </a:rPr>
              <a:t>，相当于加快了写的速度。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2479080" cy="146729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6"/>
          <p:cNvSpPr>
            <a:spLocks noGrp="1"/>
          </p:cNvSpPr>
          <p:nvPr>
            <p:ph type="pic" sz="quarter" idx="10"/>
          </p:nvPr>
        </p:nvSpPr>
        <p:spPr>
          <a:xfrm>
            <a:off x="4371975" y="1635326"/>
            <a:ext cx="4251325" cy="285705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707799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2"/>
          </p:nvPr>
        </p:nvSpPr>
        <p:spPr>
          <a:xfrm>
            <a:off x="2531836" y="3137323"/>
            <a:ext cx="1568677" cy="135506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2479080" cy="1467293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0561" y="1973829"/>
            <a:ext cx="4754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分布式共享日志研究</a:t>
            </a:r>
            <a:endParaRPr lang="zh-CN" altLang="en-US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613" y="2969777"/>
            <a:ext cx="4693615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报告人：朱文喆 王孟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2019.11.01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endParaRPr lang="zh-CN" altLang="en-US" sz="10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12"/>
          <p:cNvSpPr txBox="1"/>
          <p:nvPr/>
        </p:nvSpPr>
        <p:spPr>
          <a:xfrm>
            <a:off x="651563" y="318656"/>
            <a:ext cx="2665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Comparison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570" y="828040"/>
            <a:ext cx="7851775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Design own fault tolerance protocols</a:t>
            </a: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High cost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Hard to get right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Implement SMR over a consensus protocol(eg. Paxos)</a:t>
            </a: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High programming costs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Highly available data structure(eg. Zookeeper)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Limited data structure, commonly inefficient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A mixture of the above options 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Fragile system 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Deployment nightmare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Distributed shared log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Lower programming costs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Flexible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Easy to use</a:t>
            </a:r>
            <a:endParaRPr lang="en-US" altLang="zh-CN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2650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 store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39991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User-level abstraction</a:t>
            </a:r>
            <a:endParaRPr lang="en-US" altLang="zh-CN" sz="24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In-memory data structure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Backed by the shared log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[5] Tango: distributed data structures over a shared log. [SOSP ’13]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4445" y="514985"/>
            <a:ext cx="3800475" cy="28213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4023360" y="4838065"/>
            <a:ext cx="27800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objects over shared log</a:t>
            </a:r>
            <a:endParaRPr lang="en-US" altLang="zh-CN">
              <a:solidFill>
                <a:schemeClr val="tx2"/>
              </a:solidFill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10585"/>
            <a:ext cx="4282440" cy="1427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963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Stream Implementation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47186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Metadata store</a:t>
            </a:r>
            <a:endParaRPr lang="en-US" altLang="zh-CN" sz="18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The library stores stream metadata as a linked list of offsets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Linked list construction</a:t>
            </a:r>
            <a:endParaRPr lang="en-US" altLang="zh-CN" sz="18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Each entry contains stream headers,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>
                <a:solidFill>
                  <a:schemeClr val="tx2"/>
                </a:solidFill>
              </a:rPr>
              <a:t>which includes a stream id and K backpointers.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</a:rPr>
              <a:t>Backtrack entrys of a stream</a:t>
            </a:r>
            <a:r>
              <a:rPr lang="en-US" altLang="zh-CN" sz="1800">
                <a:solidFill>
                  <a:schemeClr val="tx2"/>
                </a:solidFill>
              </a:rPr>
              <a:t> to construct or update metadata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32830" y="1083945"/>
          <a:ext cx="1806575" cy="3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317500"/>
                <a:gridCol w="325120"/>
                <a:gridCol w="324485"/>
                <a:gridCol w="325120"/>
              </a:tblGrid>
              <a:tr h="345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SID</a:t>
                      </a:r>
                      <a:endParaRPr lang="en-US" altLang="zh-CN" sz="140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99B6D9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 flipV="1">
            <a:off x="6367145" y="1427480"/>
            <a:ext cx="6985" cy="226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43600" y="1708150"/>
            <a:ext cx="1139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Stream ID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7221855" y="999490"/>
            <a:ext cx="206375" cy="1102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92925" y="1708150"/>
            <a:ext cx="1189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/>
                </a:solidFill>
              </a:rPr>
              <a:t>K backpointers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4450" y="1953260"/>
            <a:ext cx="1387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</a:rPr>
              <a:t>stream header</a:t>
            </a:r>
            <a:endParaRPr lang="en-US" altLang="zh-CN">
              <a:solidFill>
                <a:srgbClr val="0070C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5495" y="2753995"/>
            <a:ext cx="2444750" cy="18694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19825" y="4623435"/>
            <a:ext cx="17373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70C0"/>
                </a:solidFill>
              </a:rPr>
              <a:t>streams in shared log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40915" y="4057650"/>
            <a:ext cx="192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C00000"/>
                </a:solidFill>
              </a:rPr>
              <a:t>time comsuming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430655" y="3078480"/>
            <a:ext cx="3249930" cy="60642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1" grpId="0"/>
      <p:bldP spid="22" grpId="1" animBg="1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4962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Shortcomings of Tango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040"/>
            <a:ext cx="760857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>
                <a:solidFill>
                  <a:schemeClr val="tx2"/>
                </a:solidFill>
                <a:sym typeface="+mn-ea"/>
              </a:rPr>
              <a:t>Random stream reads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require reading each stream from the tail in order and updating metadata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>
                <a:solidFill>
                  <a:schemeClr val="tx2"/>
                </a:solidFill>
                <a:sym typeface="+mn-ea"/>
              </a:rPr>
              <a:t>Backpointers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pose performance, concurrency and recovery issues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 i="1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b="1" i="1">
                <a:solidFill>
                  <a:schemeClr val="tx2"/>
                </a:solidFill>
              </a:rPr>
              <a:t>Limitation</a:t>
            </a:r>
            <a:endParaRPr lang="en-US" altLang="zh-CN" sz="1800" i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Limit the applicability: few clients or small global state, such as metadata services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灯片编号占位符 147"/>
          <p:cNvSpPr>
            <a:spLocks noGrp="1"/>
          </p:cNvSpPr>
          <p:nvPr>
            <p:ph type="sldNum" sz="quarter" idx="4"/>
          </p:nvPr>
        </p:nvSpPr>
        <p:spPr>
          <a:xfrm>
            <a:off x="6449060" y="4677920"/>
            <a:ext cx="2025000" cy="237600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34226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V-Corfu Design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8144510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圆角矩形 150"/>
          <p:cNvSpPr/>
          <p:nvPr/>
        </p:nvSpPr>
        <p:spPr>
          <a:xfrm>
            <a:off x="7639050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圆角矩形 151"/>
          <p:cNvSpPr/>
          <p:nvPr/>
        </p:nvSpPr>
        <p:spPr>
          <a:xfrm>
            <a:off x="7129145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圆角矩形 152"/>
          <p:cNvSpPr/>
          <p:nvPr/>
        </p:nvSpPr>
        <p:spPr>
          <a:xfrm>
            <a:off x="6621780" y="2668905"/>
            <a:ext cx="328930" cy="172339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7176770" y="3174365"/>
            <a:ext cx="234315" cy="176530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6" name="圆角矩形 155"/>
          <p:cNvSpPr/>
          <p:nvPr/>
        </p:nvSpPr>
        <p:spPr>
          <a:xfrm>
            <a:off x="6670040" y="385635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7" name="圆角矩形 156"/>
          <p:cNvSpPr/>
          <p:nvPr/>
        </p:nvSpPr>
        <p:spPr>
          <a:xfrm>
            <a:off x="7175500" y="2834005"/>
            <a:ext cx="234315" cy="176530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8" name="圆角矩形 157"/>
          <p:cNvSpPr/>
          <p:nvPr/>
        </p:nvSpPr>
        <p:spPr>
          <a:xfrm>
            <a:off x="6668770" y="349948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59" name="圆角矩形 158"/>
          <p:cNvSpPr/>
          <p:nvPr/>
        </p:nvSpPr>
        <p:spPr>
          <a:xfrm>
            <a:off x="7686040" y="2834005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60" name="圆角矩形 159"/>
          <p:cNvSpPr/>
          <p:nvPr/>
        </p:nvSpPr>
        <p:spPr>
          <a:xfrm>
            <a:off x="7176135" y="3499485"/>
            <a:ext cx="234315" cy="176530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61" name="圆角矩形 160"/>
          <p:cNvSpPr/>
          <p:nvPr/>
        </p:nvSpPr>
        <p:spPr>
          <a:xfrm>
            <a:off x="6670040" y="317436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2" name="圆角矩形 161"/>
          <p:cNvSpPr/>
          <p:nvPr/>
        </p:nvSpPr>
        <p:spPr>
          <a:xfrm>
            <a:off x="7686040" y="3174365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63" name="圆角矩形 162"/>
          <p:cNvSpPr/>
          <p:nvPr/>
        </p:nvSpPr>
        <p:spPr>
          <a:xfrm>
            <a:off x="6670675" y="283400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642493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1'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693166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2'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744093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3'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50570" y="828040"/>
            <a:ext cx="468820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  <a:sym typeface="+mn-ea"/>
              </a:rPr>
              <a:t>Metadata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Corresponding stream node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Write</a:t>
            </a:r>
            <a:endParaRPr lang="en-US" altLang="zh-CN" sz="20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Write to log node and stream node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Synchronization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No Synchronization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[6] vCorfu: A Cloud-Scale Object Store on a Shared Log. [NSDI ’17]</a:t>
            </a:r>
            <a:endParaRPr lang="en-US" altLang="zh-CN" sz="1200" dirty="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6360795" y="464185"/>
            <a:ext cx="2310130" cy="2037080"/>
            <a:chOff x="8099" y="4024"/>
            <a:chExt cx="3638" cy="3208"/>
          </a:xfrm>
        </p:grpSpPr>
        <p:sp>
          <p:nvSpPr>
            <p:cNvPr id="169" name="圆角矩形 168"/>
            <p:cNvSpPr/>
            <p:nvPr/>
          </p:nvSpPr>
          <p:spPr>
            <a:xfrm>
              <a:off x="10908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圆角矩形 169"/>
            <p:cNvSpPr/>
            <p:nvPr/>
          </p:nvSpPr>
          <p:spPr>
            <a:xfrm>
              <a:off x="10112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圆角矩形 170"/>
            <p:cNvSpPr/>
            <p:nvPr/>
          </p:nvSpPr>
          <p:spPr>
            <a:xfrm>
              <a:off x="9309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圆角矩形 171"/>
            <p:cNvSpPr/>
            <p:nvPr/>
          </p:nvSpPr>
          <p:spPr>
            <a:xfrm>
              <a:off x="8510" y="4024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6" name="肘形连接符 175"/>
            <p:cNvCxnSpPr/>
            <p:nvPr/>
          </p:nvCxnSpPr>
          <p:spPr>
            <a:xfrm flipH="1">
              <a:off x="8586" y="5316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endCxn id="173" idx="1"/>
            </p:cNvCxnSpPr>
            <p:nvPr/>
          </p:nvCxnSpPr>
          <p:spPr>
            <a:xfrm>
              <a:off x="8099" y="4412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75" idx="3"/>
            </p:cNvCxnSpPr>
            <p:nvPr/>
          </p:nvCxnSpPr>
          <p:spPr>
            <a:xfrm>
              <a:off x="8955" y="6220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>
              <a:stCxn id="173" idx="3"/>
              <a:endCxn id="174" idx="1"/>
            </p:cNvCxnSpPr>
            <p:nvPr/>
          </p:nvCxnSpPr>
          <p:spPr>
            <a:xfrm flipH="1">
              <a:off x="8586" y="4423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本框 186"/>
            <p:cNvSpPr txBox="1"/>
            <p:nvPr/>
          </p:nvSpPr>
          <p:spPr>
            <a:xfrm>
              <a:off x="8200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8998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800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0596" y="6846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7946390" y="4432935"/>
            <a:ext cx="7245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tx2"/>
                </a:solidFill>
              </a:rPr>
              <a:t>node 4'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6068060" y="296545"/>
            <a:ext cx="3009265" cy="2147570"/>
          </a:xfrm>
          <a:prstGeom prst="round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圆角矩形 192"/>
          <p:cNvSpPr/>
          <p:nvPr/>
        </p:nvSpPr>
        <p:spPr>
          <a:xfrm>
            <a:off x="6068060" y="2538730"/>
            <a:ext cx="3009265" cy="2138680"/>
          </a:xfrm>
          <a:prstGeom prst="round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098540" y="1937385"/>
            <a:ext cx="5702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558ED5"/>
                </a:solidFill>
              </a:rPr>
              <a:t>log node</a:t>
            </a:r>
            <a:endParaRPr lang="en-US" altLang="zh-CN" b="1">
              <a:solidFill>
                <a:srgbClr val="558ED5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026150" y="4032885"/>
            <a:ext cx="7150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558ED5"/>
                </a:solidFill>
              </a:rPr>
              <a:t>stream node</a:t>
            </a:r>
            <a:endParaRPr lang="en-US" altLang="zh-CN" b="1">
              <a:solidFill>
                <a:srgbClr val="558ED5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68770" y="62928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7175500" y="625475"/>
            <a:ext cx="234315" cy="176530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686040" y="62547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192135" y="62547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668770" y="1196340"/>
            <a:ext cx="234315" cy="176530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76770" y="1196340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7686040" y="1196340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8192135" y="1196340"/>
            <a:ext cx="234315" cy="176530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668770" y="176085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383667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CorfuDB analysis</a:t>
            </a:r>
            <a:endParaRPr lang="en-US" altLang="zh-CN" sz="4000" dirty="0">
              <a:solidFill>
                <a:schemeClr val="accent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02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35413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Overview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69570" y="1878330"/>
          <a:ext cx="15646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6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client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layout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objects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4192905" y="1878330"/>
          <a:ext cx="23774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sequencer server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olidFill>
                            <a:schemeClr val="tx2"/>
                          </a:solidFill>
                          <a:sym typeface="+mn-ea"/>
                        </a:rPr>
                        <a:t>latest layout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olidFill>
                            <a:schemeClr val="tx2"/>
                          </a:solidFill>
                          <a:sym typeface="+mn-ea"/>
                        </a:rPr>
                        <a:t>globalTail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olidFill>
                            <a:schemeClr val="tx2"/>
                          </a:solidFill>
                          <a:sym typeface="+mn-ea"/>
                        </a:rPr>
                        <a:t>addressSpaceMap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streamTail2GlobalTailMap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800850" y="1878330"/>
          <a:ext cx="180911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1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log unit server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olidFill>
                            <a:schemeClr val="tx2"/>
                          </a:solidFill>
                          <a:sym typeface="+mn-ea"/>
                        </a:rPr>
                        <a:t>latest layout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knownAddress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159000" y="1878330"/>
          <a:ext cx="180911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1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layout server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2"/>
                          </a:solidFill>
                        </a:rPr>
                        <a:t>latest layout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149" name="TextBox 12"/>
          <p:cNvSpPr txBox="1"/>
          <p:nvPr/>
        </p:nvSpPr>
        <p:spPr>
          <a:xfrm>
            <a:off x="651563" y="318656"/>
            <a:ext cx="45866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Layout Server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175" y="828040"/>
            <a:ext cx="760857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layoutServers</a:t>
            </a:r>
            <a:r>
              <a:rPr lang="en-US" altLang="zh-CN" sz="1800">
                <a:solidFill>
                  <a:schemeClr val="tx2"/>
                </a:solidFill>
              </a:rPr>
              <a:t>:[ip_0:port_0, ..., ip_n:port_n]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sequencers</a:t>
            </a:r>
            <a:r>
              <a:rPr lang="en-US" altLang="zh-CN" sz="1800">
                <a:solidFill>
                  <a:schemeClr val="tx2"/>
                </a:solidFill>
              </a:rPr>
              <a:t>: [ip_i0:port_i0, ..., ip_m:port_m]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segments</a:t>
            </a:r>
            <a:r>
              <a:rPr lang="en-US" altLang="zh-CN" sz="1800">
                <a:solidFill>
                  <a:schemeClr val="tx2"/>
                </a:solidFill>
              </a:rPr>
              <a:t>: [segment_0, ..., segment_k]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   segment_i: {start, end, stripes}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       stripes: [node1, node2, node3, node4]</a:t>
            </a:r>
            <a:endParaRPr lang="en-US" altLang="zh-CN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149" name="TextBox 12"/>
          <p:cNvSpPr txBox="1"/>
          <p:nvPr/>
        </p:nvSpPr>
        <p:spPr>
          <a:xfrm>
            <a:off x="651563" y="318656"/>
            <a:ext cx="55187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Sequencer Server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0570" y="828040"/>
            <a:ext cx="760857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globalTail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: 10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Address Space Map</a:t>
            </a:r>
            <a:endParaRPr lang="en-US" altLang="zh-CN" sz="18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Stream Tail to Global Tail Map</a:t>
            </a:r>
            <a:endParaRPr lang="en-US" altLang="zh-CN" sz="1800" b="1">
              <a:solidFill>
                <a:schemeClr val="tx2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80465" y="2089785"/>
            <a:ext cx="1860550" cy="1174115"/>
            <a:chOff x="1856" y="2710"/>
            <a:chExt cx="2930" cy="1849"/>
          </a:xfrm>
        </p:grpSpPr>
        <p:sp>
          <p:nvSpPr>
            <p:cNvPr id="5" name="圆角矩形 4"/>
            <p:cNvSpPr/>
            <p:nvPr/>
          </p:nvSpPr>
          <p:spPr>
            <a:xfrm>
              <a:off x="3310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79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048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17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856" y="2710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A:</a:t>
              </a:r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56" y="3379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B:</a:t>
              </a: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309" y="344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678" y="344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047" y="344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56" y="4088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C:</a:t>
              </a: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308" y="4184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677" y="4184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79830" y="3811270"/>
            <a:ext cx="1157605" cy="1174115"/>
            <a:chOff x="1856" y="2710"/>
            <a:chExt cx="1823" cy="1849"/>
          </a:xfrm>
        </p:grpSpPr>
        <p:sp>
          <p:nvSpPr>
            <p:cNvPr id="54" name="圆角矩形 53"/>
            <p:cNvSpPr/>
            <p:nvPr/>
          </p:nvSpPr>
          <p:spPr>
            <a:xfrm>
              <a:off x="3310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856" y="2710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A:</a:t>
              </a:r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856" y="3379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B:</a:t>
              </a: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309" y="344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856" y="4088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C:</a:t>
              </a:r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308" y="4184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49536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Log Unit Server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50570" y="828040"/>
            <a:ext cx="76085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knownAddress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: Map&lt;Long, AddressMetaData&gt;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AddressMetaData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: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offset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length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checksum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267687" y="1833838"/>
            <a:ext cx="16725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Background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2219572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1893483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67687" y="2727670"/>
            <a:ext cx="237553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CorfuDB analysis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3113404"/>
            <a:ext cx="2143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278731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41107" y="1450838"/>
            <a:ext cx="2242724" cy="22427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563029" y="2028462"/>
            <a:ext cx="119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846520"/>
            <a:ext cx="3808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2599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Write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pic>
        <p:nvPicPr>
          <p:cNvPr id="24" name="图片 23" descr="writ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644650"/>
            <a:ext cx="228346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2599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Write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23315" y="1246505"/>
            <a:ext cx="2266950" cy="3515360"/>
            <a:chOff x="1769" y="1963"/>
            <a:chExt cx="3570" cy="5536"/>
          </a:xfrm>
        </p:grpSpPr>
        <p:pic>
          <p:nvPicPr>
            <p:cNvPr id="4" name="图片 3" descr="write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69" y="1963"/>
              <a:ext cx="3489" cy="2325"/>
            </a:xfrm>
            <a:prstGeom prst="rect">
              <a:avLst/>
            </a:prstGeom>
          </p:spPr>
        </p:pic>
        <p:pic>
          <p:nvPicPr>
            <p:cNvPr id="7" name="图片 6" descr="write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9" y="4545"/>
              <a:ext cx="3570" cy="2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25996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Write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50570" y="828040"/>
            <a:ext cx="760857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Replica: Chain Replication Protocol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3" name="图片 2" descr="writ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1503680"/>
            <a:ext cx="3331845" cy="34963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438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Read &amp; Sync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50570" y="828040"/>
            <a:ext cx="760857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Address Space Map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5" name="图片 4" descr="addressspac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772920"/>
            <a:ext cx="271462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438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Read &amp; Sync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50570" y="828040"/>
            <a:ext cx="760857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Address Space Map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7" name="图片 6" descr="addressspace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753870"/>
            <a:ext cx="21717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438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Read &amp; Sync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50570" y="828040"/>
            <a:ext cx="760857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Back Pointer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3" name="图片 2" descr="backpointer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2165350"/>
            <a:ext cx="20097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438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Read &amp; Sync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08725" y="988695"/>
            <a:ext cx="2309495" cy="3183255"/>
            <a:chOff x="2161" y="2209"/>
            <a:chExt cx="3637" cy="5013"/>
          </a:xfrm>
        </p:grpSpPr>
        <p:sp>
          <p:nvSpPr>
            <p:cNvPr id="45" name="圆角矩形 44"/>
            <p:cNvSpPr/>
            <p:nvPr/>
          </p:nvSpPr>
          <p:spPr>
            <a:xfrm>
              <a:off x="4970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4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371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72" y="2209"/>
              <a:ext cx="518" cy="271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75000"/>
                      <a:lumOff val="2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9EB8D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8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48" y="4266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cxnSp>
          <p:nvCxnSpPr>
            <p:cNvPr id="40" name="肘形连接符 39"/>
            <p:cNvCxnSpPr/>
            <p:nvPr/>
          </p:nvCxnSpPr>
          <p:spPr>
            <a:xfrm flipH="1">
              <a:off x="2648" y="3501"/>
              <a:ext cx="369" cy="904"/>
            </a:xfrm>
            <a:prstGeom prst="bentConnector5">
              <a:avLst>
                <a:gd name="adj1" fmla="val -756368"/>
                <a:gd name="adj2" fmla="val 50000"/>
                <a:gd name="adj3" fmla="val 201626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11" idx="1"/>
            </p:cNvCxnSpPr>
            <p:nvPr/>
          </p:nvCxnSpPr>
          <p:spPr>
            <a:xfrm>
              <a:off x="2161" y="2597"/>
              <a:ext cx="485" cy="11"/>
            </a:xfrm>
            <a:prstGeom prst="line">
              <a:avLst/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9" idx="3"/>
            </p:cNvCxnSpPr>
            <p:nvPr/>
          </p:nvCxnSpPr>
          <p:spPr>
            <a:xfrm>
              <a:off x="3017" y="4405"/>
              <a:ext cx="938" cy="9"/>
            </a:xfrm>
            <a:prstGeom prst="straightConnector1">
              <a:avLst/>
            </a:prstGeom>
            <a:ln w="76200">
              <a:solidFill>
                <a:srgbClr val="D9E0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1" idx="3"/>
              <a:endCxn id="15" idx="1"/>
            </p:cNvCxnSpPr>
            <p:nvPr/>
          </p:nvCxnSpPr>
          <p:spPr>
            <a:xfrm flipH="1">
              <a:off x="2648" y="2608"/>
              <a:ext cx="367" cy="893"/>
            </a:xfrm>
            <a:prstGeom prst="bentConnector5">
              <a:avLst>
                <a:gd name="adj1" fmla="val -763487"/>
                <a:gd name="adj2" fmla="val 50056"/>
                <a:gd name="adj3" fmla="val 202180"/>
              </a:avLst>
            </a:prstGeom>
            <a:ln w="76200">
              <a:solidFill>
                <a:srgbClr val="D9E0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44" y="2469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44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446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44" y="3362"/>
              <a:ext cx="369" cy="278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9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9" y="3362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646" y="2469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1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060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2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62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3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658" y="5031"/>
              <a:ext cx="11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solidFill>
                    <a:schemeClr val="tx2"/>
                  </a:solidFill>
                </a:rPr>
                <a:t>node 4</a:t>
              </a:r>
              <a:endParaRPr lang="en-US" altLang="zh-CN" sz="1000" b="1">
                <a:solidFill>
                  <a:schemeClr val="tx2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3" y="5901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92" y="5804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A: 1-&gt; 3-&gt; 4-&gt; 9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45" y="6376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4" y="6279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B: 2-&gt; 5-&gt; 8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245" y="6849"/>
              <a:ext cx="369" cy="278"/>
            </a:xfrm>
            <a:prstGeom prst="roundRect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94" y="6752"/>
              <a:ext cx="2935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</a:rPr>
                <a:t>Object C: 6-&gt; 7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750570" y="828040"/>
            <a:ext cx="760857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Back Pointer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4" name="图片 3" descr="backpointer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1605915"/>
            <a:ext cx="306705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4050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Transaction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44575" y="1985010"/>
            <a:ext cx="1860550" cy="1174115"/>
            <a:chOff x="1856" y="2710"/>
            <a:chExt cx="2930" cy="1849"/>
          </a:xfrm>
        </p:grpSpPr>
        <p:sp>
          <p:nvSpPr>
            <p:cNvPr id="5" name="圆角矩形 4"/>
            <p:cNvSpPr/>
            <p:nvPr/>
          </p:nvSpPr>
          <p:spPr>
            <a:xfrm>
              <a:off x="3310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79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048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17" y="2807"/>
              <a:ext cx="369" cy="278"/>
            </a:xfrm>
            <a:prstGeom prst="roundRect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856" y="2710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A:</a:t>
              </a:r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56" y="3379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B:</a:t>
              </a: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309" y="344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678" y="344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047" y="3442"/>
              <a:ext cx="369" cy="278"/>
            </a:xfrm>
            <a:prstGeom prst="roundRect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56" y="4088"/>
              <a:ext cx="1453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2"/>
                  </a:solidFill>
                  <a:sym typeface="+mn-ea"/>
                </a:rPr>
                <a:t>Object C:</a:t>
              </a: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308" y="4184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677" y="4184"/>
              <a:ext cx="369" cy="278"/>
            </a:xfrm>
            <a:prstGeom prst="round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68550" y="1069975"/>
            <a:ext cx="10737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/>
                </a:solidFill>
              </a:rPr>
              <a:t>TXBegin()</a:t>
            </a:r>
            <a:endParaRPr lang="en-US" altLang="zh-CN">
              <a:solidFill>
                <a:schemeClr val="tx2"/>
              </a:solidFill>
            </a:endParaRPr>
          </a:p>
          <a:p>
            <a:pPr algn="ctr"/>
            <a:r>
              <a:rPr lang="en-US" altLang="zh-CN">
                <a:solidFill>
                  <a:schemeClr val="tx2"/>
                </a:solidFill>
              </a:rPr>
              <a:t>t1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07385" y="204660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808095" y="2449830"/>
            <a:ext cx="234315" cy="176530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441700" y="2921635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4935855" y="1728470"/>
            <a:ext cx="0" cy="204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54525" y="862330"/>
            <a:ext cx="107378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/>
                </a:solidFill>
              </a:rPr>
              <a:t>first read</a:t>
            </a:r>
            <a:endParaRPr lang="en-US" altLang="zh-CN">
              <a:solidFill>
                <a:schemeClr val="tx2"/>
              </a:solidFill>
            </a:endParaRPr>
          </a:p>
          <a:p>
            <a:pPr algn="ctr"/>
            <a:r>
              <a:rPr lang="en-US" altLang="zh-CN">
                <a:solidFill>
                  <a:schemeClr val="tx2"/>
                </a:solidFill>
              </a:rPr>
              <a:t>or write</a:t>
            </a:r>
            <a:endParaRPr lang="en-US" altLang="zh-CN">
              <a:solidFill>
                <a:schemeClr val="tx2"/>
              </a:solidFill>
            </a:endParaRPr>
          </a:p>
          <a:p>
            <a:pPr algn="ctr"/>
            <a:r>
              <a:rPr lang="en-US" altLang="zh-CN">
                <a:solidFill>
                  <a:schemeClr val="tx2"/>
                </a:solidFill>
              </a:rPr>
              <a:t>t2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112260" y="2046605"/>
            <a:ext cx="234315" cy="176530"/>
          </a:xfrm>
          <a:prstGeom prst="roundRect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4454525" y="2449830"/>
            <a:ext cx="234315" cy="176530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905125" y="2921635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701540" y="2921000"/>
            <a:ext cx="234315" cy="176530"/>
          </a:xfrm>
          <a:prstGeom prst="round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8301355" y="1728470"/>
            <a:ext cx="0" cy="204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83500" y="902335"/>
            <a:ext cx="12357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/>
                </a:solidFill>
              </a:rPr>
              <a:t>TXEnd()</a:t>
            </a:r>
            <a:endParaRPr lang="en-US" altLang="zh-CN">
              <a:solidFill>
                <a:schemeClr val="tx2"/>
              </a:solidFill>
            </a:endParaRPr>
          </a:p>
          <a:p>
            <a:pPr algn="ctr"/>
            <a:r>
              <a:rPr lang="en-US" altLang="zh-CN">
                <a:solidFill>
                  <a:schemeClr val="tx2"/>
                </a:solidFill>
              </a:rPr>
              <a:t>try to commit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9205" y="2609215"/>
            <a:ext cx="309943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for each read/write operation: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  1. write operation stored in the entry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  2. add object to corresponding set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  3. sync object to t2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  4. sync updates to local object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90545" y="3232785"/>
            <a:ext cx="16687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some updates in log server by other clients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4575" y="3603625"/>
            <a:ext cx="186055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local state of objects</a:t>
            </a:r>
            <a:endParaRPr lang="en-US" altLang="zh-CN">
              <a:solidFill>
                <a:schemeClr val="tx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05125" y="1728470"/>
            <a:ext cx="0" cy="204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125345" y="4298950"/>
            <a:ext cx="5112385" cy="762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69205" y="1576705"/>
            <a:ext cx="2674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</a:rPr>
              <a:t>in one transcation: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   one single entry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   one read object set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   one write object set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90315" y="4393565"/>
            <a:ext cx="15621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/>
                </a:solidFill>
              </a:rPr>
              <a:t>time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40500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Impl: Transaction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0570" y="828040"/>
            <a:ext cx="760857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</a:rPr>
              <a:t>Try To Commit</a:t>
            </a:r>
            <a:endParaRPr lang="en-US" altLang="zh-CN" sz="18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multi operations but only one entry in log files.(only one single I/O)</a:t>
            </a: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22" name="图片 21" descr="tra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570355"/>
            <a:ext cx="35433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750570" y="828040"/>
            <a:ext cx="74993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2"/>
                </a:solidFill>
                <a:sym typeface="+mn-ea"/>
              </a:rPr>
              <a:t>CorfuDB contains only one 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group</a:t>
            </a:r>
            <a:r>
              <a:rPr lang="zh-CN" altLang="en-US" sz="1800">
                <a:solidFill>
                  <a:schemeClr val="tx2"/>
                </a:solidFill>
                <a:sym typeface="+mn-ea"/>
              </a:rPr>
              <a:t> of log nodes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, no stream nodes</a:t>
            </a: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M</a:t>
            </a:r>
            <a:r>
              <a:rPr lang="zh-CN" altLang="en-US" sz="1800" b="1">
                <a:solidFill>
                  <a:schemeClr val="tx2"/>
                </a:solidFill>
                <a:sym typeface="+mn-ea"/>
              </a:rPr>
              <a:t>apping </a:t>
            </a:r>
            <a:r>
              <a:rPr lang="en-US" altLang="zh-CN" sz="1800" b="1">
                <a:solidFill>
                  <a:schemeClr val="tx2"/>
                </a:solidFill>
                <a:sym typeface="+mn-ea"/>
              </a:rPr>
              <a:t>: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</a:t>
            </a:r>
            <a:r>
              <a:rPr lang="zh-CN" altLang="en-US" sz="1800">
                <a:solidFill>
                  <a:schemeClr val="tx2"/>
                </a:solidFill>
                <a:sym typeface="+mn-ea"/>
              </a:rPr>
              <a:t>segmented round-robin</a:t>
            </a: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tx2"/>
                </a:solidFill>
                <a:sym typeface="+mn-ea"/>
              </a:rPr>
              <a:t>Client-centric:</a:t>
            </a:r>
            <a:endParaRPr lang="en-US" altLang="zh-CN" sz="1800" b="1">
              <a:solidFill>
                <a:schemeClr val="tx2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M</a:t>
            </a:r>
            <a:r>
              <a:rPr lang="zh-CN" altLang="en-US" sz="1800">
                <a:solidFill>
                  <a:schemeClr val="tx2"/>
                </a:solidFill>
                <a:sym typeface="+mn-ea"/>
              </a:rPr>
              <a:t>etadata is placed on the client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s</a:t>
            </a:r>
            <a:endParaRPr lang="en-US" altLang="zh-CN" sz="1800" b="1">
              <a:solidFill>
                <a:schemeClr val="tx2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M</a:t>
            </a:r>
            <a:r>
              <a:rPr lang="zh-CN" altLang="en-US" sz="1800">
                <a:solidFill>
                  <a:schemeClr val="tx2"/>
                </a:solidFill>
                <a:sym typeface="+mn-ea"/>
              </a:rPr>
              <a:t>apping from the global address to the physical address is done by the client</a:t>
            </a: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2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sz="1800">
                <a:solidFill>
                  <a:schemeClr val="tx2"/>
                </a:solidFill>
                <a:sym typeface="+mn-ea"/>
              </a:rPr>
              <a:t>Storage unit index is a hash table</a:t>
            </a:r>
            <a:endParaRPr sz="1800">
              <a:solidFill>
                <a:schemeClr val="tx2"/>
              </a:solidFill>
              <a:sym typeface="+mn-ea"/>
            </a:endParaRPr>
          </a:p>
        </p:txBody>
      </p:sp>
      <p:sp>
        <p:nvSpPr>
          <p:cNvPr id="149" name="TextBox 12"/>
          <p:cNvSpPr txBox="1"/>
          <p:nvPr/>
        </p:nvSpPr>
        <p:spPr>
          <a:xfrm>
            <a:off x="651563" y="318656"/>
            <a:ext cx="36245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defTabSz="685800">
              <a:lnSpc>
                <a:spcPct val="80000"/>
              </a:lnSpc>
              <a:defRPr/>
            </a:pP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</a:t>
            </a:r>
            <a:r>
              <a:rPr lang="zh-CN" alt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Summary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516229" y="1930220"/>
            <a:ext cx="266573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Background</a:t>
            </a:r>
            <a:endParaRPr lang="en-US" altLang="zh-CN" sz="4000" dirty="0">
              <a:solidFill>
                <a:schemeClr val="accent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13449" y="1995975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01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9106"/>
            <a:ext cx="4824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SSD is replacing HDD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570" y="828675"/>
            <a:ext cx="77323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Advantage 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Space efficiency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Energy consumption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Performance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Maintenance cost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Data reduction</a:t>
            </a:r>
            <a:endParaRPr lang="en-US" altLang="zh-CN" sz="20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2"/>
              </a:solidFill>
            </a:endParaRPr>
          </a:p>
          <a:p>
            <a:r>
              <a:rPr lang="en-US" altLang="zh-CN" sz="2400" b="1">
                <a:solidFill>
                  <a:schemeClr val="tx2"/>
                </a:solidFill>
                <a:sym typeface="+mn-ea"/>
              </a:rPr>
              <a:t>New system design problems</a:t>
            </a:r>
            <a:r>
              <a:rPr lang="en-US" altLang="zh-CN" sz="2000" b="1">
                <a:solidFill>
                  <a:schemeClr val="tx2"/>
                </a:solidFill>
                <a:sym typeface="+mn-ea"/>
              </a:rPr>
              <a:t> 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Appended writing is faster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Working life</a:t>
            </a:r>
            <a:endParaRPr lang="en-US" altLang="zh-CN" sz="200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660" y="1300480"/>
            <a:ext cx="323850" cy="1032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3195" y="1301750"/>
            <a:ext cx="323850" cy="1032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5460" y="1301750"/>
            <a:ext cx="323850" cy="1032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995" y="1303020"/>
            <a:ext cx="323850" cy="1032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1301750"/>
            <a:ext cx="323850" cy="1032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0510" y="1303020"/>
            <a:ext cx="323850" cy="10325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2775" y="1303020"/>
            <a:ext cx="323850" cy="10325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310" y="1304290"/>
            <a:ext cx="323850" cy="10325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8575" y="1304290"/>
            <a:ext cx="323850" cy="10325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2110" y="1305560"/>
            <a:ext cx="323850" cy="103251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6463665" y="2409825"/>
            <a:ext cx="281940" cy="42100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7305" y="2875280"/>
            <a:ext cx="455295" cy="14516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62855" y="828675"/>
            <a:ext cx="34385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2"/>
                </a:solidFill>
              </a:rPr>
              <a:t>10 cabinet</a:t>
            </a:r>
            <a:r>
              <a:rPr lang="en-US" altLang="zh-CN">
                <a:solidFill>
                  <a:schemeClr val="tx2"/>
                </a:solidFill>
              </a:rPr>
              <a:t>, 1000 HDD, 420U space</a:t>
            </a:r>
            <a:endParaRPr lang="en-US" altLang="zh-CN">
              <a:solidFill>
                <a:schemeClr val="tx2"/>
              </a:solidFill>
            </a:endParaRPr>
          </a:p>
          <a:p>
            <a:pPr algn="ctr"/>
            <a:r>
              <a:rPr lang="en-US" altLang="zh-CN">
                <a:solidFill>
                  <a:schemeClr val="tx2"/>
                </a:solidFill>
              </a:rPr>
              <a:t>56.62KW, 2 mantainer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3160" y="4326890"/>
            <a:ext cx="34385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2"/>
                </a:solidFill>
              </a:rPr>
              <a:t>1 cabinet</a:t>
            </a:r>
            <a:r>
              <a:rPr lang="en-US" altLang="zh-CN">
                <a:solidFill>
                  <a:schemeClr val="tx2"/>
                </a:solidFill>
              </a:rPr>
              <a:t>, &lt;100 HDD, 42U space</a:t>
            </a:r>
            <a:endParaRPr lang="en-US" altLang="zh-CN">
              <a:solidFill>
                <a:schemeClr val="tx2"/>
              </a:solidFill>
            </a:endParaRPr>
          </a:p>
          <a:p>
            <a:pPr algn="ctr"/>
            <a:r>
              <a:rPr lang="en-US" altLang="zh-CN">
                <a:solidFill>
                  <a:schemeClr val="tx2"/>
                </a:solidFill>
              </a:rPr>
              <a:t>6.65KW, 1 mantainer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12"/>
          <p:cNvSpPr txBox="1"/>
          <p:nvPr/>
        </p:nvSpPr>
        <p:spPr>
          <a:xfrm>
            <a:off x="658548" y="319106"/>
            <a:ext cx="29895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Log Structure</a:t>
            </a:r>
            <a:r>
              <a:rPr lang="en-US" altLang="zh-CN" sz="36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555" y="828490"/>
            <a:ext cx="787019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Design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Append-only 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Random read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2"/>
                </a:solidFill>
                <a:sym typeface="+mn-ea"/>
              </a:rPr>
              <a:t>Suitable for SSD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Lower write latency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Less erasure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805430" y="2032635"/>
            <a:ext cx="3533140" cy="431800"/>
          </a:xfrm>
          <a:prstGeom prst="rightArrow">
            <a:avLst/>
          </a:prstGeom>
          <a:solidFill>
            <a:srgbClr val="D9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81960" y="215773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83585" y="215900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583940" y="215900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885565" y="216027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185920" y="216027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486275" y="216027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4787900" y="21615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431790" y="216281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082540" y="2066290"/>
            <a:ext cx="3803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12" name="图片 11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08145" y="2820485"/>
            <a:ext cx="397510" cy="39751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2" idx="0"/>
            <a:endCxn id="7" idx="2"/>
          </p:cNvCxnSpPr>
          <p:nvPr/>
        </p:nvCxnSpPr>
        <p:spPr>
          <a:xfrm flipH="1" flipV="1">
            <a:off x="3099435" y="2334260"/>
            <a:ext cx="1307465" cy="48641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9" idx="2"/>
          </p:cNvCxnSpPr>
          <p:nvPr/>
        </p:nvCxnSpPr>
        <p:spPr>
          <a:xfrm flipH="1" flipV="1">
            <a:off x="3701415" y="2335530"/>
            <a:ext cx="705485" cy="48514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10" idx="2"/>
          </p:cNvCxnSpPr>
          <p:nvPr/>
        </p:nvCxnSpPr>
        <p:spPr>
          <a:xfrm flipH="1" flipV="1">
            <a:off x="4003040" y="2336800"/>
            <a:ext cx="403860" cy="48387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0"/>
            <a:endCxn id="15" idx="2"/>
          </p:cNvCxnSpPr>
          <p:nvPr/>
        </p:nvCxnSpPr>
        <p:spPr>
          <a:xfrm flipH="1" flipV="1">
            <a:off x="4303395" y="2336800"/>
            <a:ext cx="103505" cy="48387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6" idx="2"/>
          </p:cNvCxnSpPr>
          <p:nvPr/>
        </p:nvCxnSpPr>
        <p:spPr>
          <a:xfrm flipV="1">
            <a:off x="4406900" y="2336800"/>
            <a:ext cx="196850" cy="48387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0"/>
            <a:endCxn id="17" idx="2"/>
          </p:cNvCxnSpPr>
          <p:nvPr/>
        </p:nvCxnSpPr>
        <p:spPr>
          <a:xfrm flipV="1">
            <a:off x="4406900" y="2338070"/>
            <a:ext cx="498475" cy="48260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18" idx="2"/>
          </p:cNvCxnSpPr>
          <p:nvPr/>
        </p:nvCxnSpPr>
        <p:spPr>
          <a:xfrm flipV="1">
            <a:off x="4406900" y="2339340"/>
            <a:ext cx="1142365" cy="48133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727065" y="2675255"/>
            <a:ext cx="666115" cy="22733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write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5727065" y="3000375"/>
            <a:ext cx="666115" cy="22733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727065" y="2675255"/>
            <a:ext cx="666115" cy="22733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write</a:t>
            </a:r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27065" y="3000375"/>
            <a:ext cx="666115" cy="22733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</a:t>
            </a:r>
            <a:endParaRPr lang="en-US" altLang="zh-CN"/>
          </a:p>
        </p:txBody>
      </p:sp>
      <p:pic>
        <p:nvPicPr>
          <p:cNvPr id="49" name="图片 48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08145" y="2820485"/>
            <a:ext cx="397510" cy="397510"/>
          </a:xfrm>
          <a:prstGeom prst="rect">
            <a:avLst/>
          </a:prstGeom>
        </p:spPr>
      </p:pic>
      <p:cxnSp>
        <p:nvCxnSpPr>
          <p:cNvPr id="50" name="直接箭头连接符 49"/>
          <p:cNvCxnSpPr>
            <a:stCxn id="49" idx="0"/>
            <a:endCxn id="7" idx="2"/>
          </p:cNvCxnSpPr>
          <p:nvPr/>
        </p:nvCxnSpPr>
        <p:spPr>
          <a:xfrm flipH="1" flipV="1">
            <a:off x="3099435" y="2334260"/>
            <a:ext cx="1307465" cy="48641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0"/>
            <a:endCxn id="9" idx="2"/>
          </p:cNvCxnSpPr>
          <p:nvPr/>
        </p:nvCxnSpPr>
        <p:spPr>
          <a:xfrm flipH="1" flipV="1">
            <a:off x="3701415" y="2335530"/>
            <a:ext cx="705485" cy="48514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9" idx="0"/>
            <a:endCxn id="16" idx="2"/>
          </p:cNvCxnSpPr>
          <p:nvPr/>
        </p:nvCxnSpPr>
        <p:spPr>
          <a:xfrm flipV="1">
            <a:off x="4406900" y="2336800"/>
            <a:ext cx="196850" cy="48387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0"/>
            <a:endCxn id="8" idx="2"/>
          </p:cNvCxnSpPr>
          <p:nvPr/>
        </p:nvCxnSpPr>
        <p:spPr>
          <a:xfrm flipH="1" flipV="1">
            <a:off x="3401060" y="2335530"/>
            <a:ext cx="1005840" cy="48514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3750" y="2830010"/>
            <a:ext cx="397510" cy="397510"/>
          </a:xfrm>
          <a:prstGeom prst="rect">
            <a:avLst/>
          </a:prstGeom>
        </p:spPr>
      </p:pic>
      <p:pic>
        <p:nvPicPr>
          <p:cNvPr id="11" name="图片 10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18255" y="2820485"/>
            <a:ext cx="397510" cy="39751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815080" y="2830195"/>
            <a:ext cx="1183005" cy="44259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9" grpId="0"/>
      <p:bldP spid="18" grpId="0" animBg="1"/>
      <p:bldP spid="35" grpId="1" animBg="1"/>
      <p:bldP spid="36" grpId="0" animBg="1"/>
      <p:bldP spid="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104890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1525" y="1381575"/>
            <a:ext cx="397510" cy="397510"/>
          </a:xfrm>
          <a:prstGeom prst="rect">
            <a:avLst/>
          </a:prstGeom>
        </p:spPr>
      </p:pic>
      <p:pic>
        <p:nvPicPr>
          <p:cNvPr id="5" name="图片 4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44130" y="1381575"/>
            <a:ext cx="397510" cy="397510"/>
          </a:xfrm>
          <a:prstGeom prst="rect">
            <a:avLst/>
          </a:prstGeom>
        </p:spPr>
      </p:pic>
      <p:pic>
        <p:nvPicPr>
          <p:cNvPr id="6" name="图片 5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95110" y="1381575"/>
            <a:ext cx="397510" cy="39751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2020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7171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2294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39075" y="2919730"/>
            <a:ext cx="3797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/>
                </a:solidFill>
              </a:rPr>
              <a:t>...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7730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primary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3045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backup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5190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backup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85785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backup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5374005" y="1564640"/>
            <a:ext cx="730885" cy="951230"/>
          </a:xfrm>
          <a:prstGeom prst="curvedRightArrow">
            <a:avLst>
              <a:gd name="adj1" fmla="val 8150"/>
              <a:gd name="adj2" fmla="val 22025"/>
              <a:gd name="adj3" fmla="val 25021"/>
            </a:avLst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20790" y="1284605"/>
            <a:ext cx="1998980" cy="59182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000240" y="98552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clients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5495" y="1753235"/>
            <a:ext cx="77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1.request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72200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788150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440295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8390890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右箭头 26"/>
          <p:cNvSpPr/>
          <p:nvPr/>
        </p:nvSpPr>
        <p:spPr>
          <a:xfrm>
            <a:off x="7099935" y="2382520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882255" y="2382520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6436360" y="2382520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896100" y="1840865"/>
            <a:ext cx="77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2.replicate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左大括号 30"/>
          <p:cNvSpPr/>
          <p:nvPr/>
        </p:nvSpPr>
        <p:spPr>
          <a:xfrm rot="5400000">
            <a:off x="7267575" y="1386205"/>
            <a:ext cx="104775" cy="1496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172835" y="258191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172200" y="281241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6172200" y="30422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 flipH="1">
            <a:off x="6132830" y="330835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88785" y="258318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6788150" y="28136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6788150" y="304355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 flipH="1">
            <a:off x="6748780" y="330962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438390" y="258318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437755" y="28136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437755" y="304355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 flipH="1">
            <a:off x="7398385" y="330962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395970" y="258191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8395335" y="281241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8395335" y="30422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 flipH="1">
            <a:off x="8355965" y="330835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Box 12"/>
          <p:cNvSpPr txBox="1"/>
          <p:nvPr/>
        </p:nvSpPr>
        <p:spPr>
          <a:xfrm>
            <a:off x="658548" y="319106"/>
            <a:ext cx="2665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Consistency</a:t>
            </a:r>
            <a:r>
              <a:rPr lang="en-US" altLang="zh-CN" sz="36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0570" y="828040"/>
            <a:ext cx="818515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2"/>
                </a:solidFill>
                <a:sym typeface="+mn-ea"/>
              </a:rPr>
              <a:t>Conventional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Paxos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,</a:t>
            </a: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Raft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,</a:t>
            </a: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Viewstamp-replication</a:t>
            </a:r>
            <a:endParaRPr lang="en-US" altLang="zh-CN" sz="1800" i="1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Sort requests by a single node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Replicate state to other nodes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Cons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Single node bottleneck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[1] Paxos made simple.[ ACM Sigact News, 2001]</a:t>
            </a: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[2] Viewstamped replication revisited.[ 2012]</a:t>
            </a: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[3] In search of an understandable consensus algorithm.[ ATC, 2014]</a:t>
            </a:r>
            <a:endParaRPr lang="en-US" altLang="zh-CN" sz="1200" dirty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200">
              <a:solidFill>
                <a:schemeClr val="tx2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926455" y="1893570"/>
            <a:ext cx="688975" cy="2575560"/>
          </a:xfrm>
          <a:prstGeom prst="ellipse">
            <a:avLst/>
          </a:prstGeom>
          <a:noFill/>
          <a:ln>
            <a:solidFill>
              <a:srgbClr val="E40D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30" grpId="0"/>
      <p:bldP spid="31" grpId="0" animBg="1"/>
      <p:bldP spid="20" grpId="0" animBg="1"/>
      <p:bldP spid="29" grpId="0" animBg="1"/>
      <p:bldP spid="21" grpId="0" animBg="1"/>
      <p:bldP spid="27" grpId="0" animBg="1"/>
      <p:bldP spid="22" grpId="0" animBg="1"/>
      <p:bldP spid="28" grpId="0" animBg="1"/>
      <p:bldP spid="23" grpId="0" animBg="1"/>
      <p:bldP spid="33" grpId="0" animBg="1"/>
      <p:bldP spid="37" grpId="0" animBg="1"/>
      <p:bldP spid="41" grpId="0" animBg="1"/>
      <p:bldP spid="49" grpId="0" animBg="1"/>
      <p:bldP spid="33" grpId="1" animBg="1"/>
      <p:bldP spid="37" grpId="1" animBg="1"/>
      <p:bldP spid="41" grpId="1" animBg="1"/>
      <p:bldP spid="49" grpId="1" animBg="1"/>
      <p:bldP spid="34" grpId="0" animBg="1"/>
      <p:bldP spid="38" grpId="0" animBg="1"/>
      <p:bldP spid="42" grpId="0" animBg="1"/>
      <p:bldP spid="50" grpId="0" animBg="1"/>
      <p:bldP spid="33" grpId="2" animBg="1"/>
      <p:bldP spid="37" grpId="2" animBg="1"/>
      <p:bldP spid="41" grpId="2" animBg="1"/>
      <p:bldP spid="49" grpId="2" animBg="1"/>
      <p:bldP spid="34" grpId="1" animBg="1"/>
      <p:bldP spid="38" grpId="1" animBg="1"/>
      <p:bldP spid="42" grpId="1" animBg="1"/>
      <p:bldP spid="50" grpId="1" animBg="1"/>
      <p:bldP spid="35" grpId="0" animBg="1"/>
      <p:bldP spid="39" grpId="0" animBg="1"/>
      <p:bldP spid="43" grpId="0" animBg="1"/>
      <p:bldP spid="51" grpId="0" animBg="1"/>
      <p:bldP spid="36" grpId="0"/>
      <p:bldP spid="40" grpId="0"/>
      <p:bldP spid="44" grpId="0"/>
      <p:bldP spid="52" grpId="0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993130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1525" y="1381575"/>
            <a:ext cx="397510" cy="397510"/>
          </a:xfrm>
          <a:prstGeom prst="rect">
            <a:avLst/>
          </a:prstGeom>
        </p:spPr>
      </p:pic>
      <p:pic>
        <p:nvPicPr>
          <p:cNvPr id="5" name="图片 4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44130" y="1381575"/>
            <a:ext cx="397510" cy="397510"/>
          </a:xfrm>
          <a:prstGeom prst="rect">
            <a:avLst/>
          </a:prstGeom>
        </p:spPr>
      </p:pic>
      <p:pic>
        <p:nvPicPr>
          <p:cNvPr id="6" name="图片 5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95110" y="1381575"/>
            <a:ext cx="397510" cy="39751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2020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7171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2294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39075" y="2919730"/>
            <a:ext cx="3797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/>
                </a:solidFill>
              </a:rPr>
              <a:t>...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9940" y="4014470"/>
            <a:ext cx="701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primary 2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3045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backup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5190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backup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85785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backup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20790" y="1284605"/>
            <a:ext cx="1998980" cy="59182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000240" y="98552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clients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60440" y="2339340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788150" y="2339340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440295" y="2339340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8390890" y="2339340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右箭头 26"/>
          <p:cNvSpPr/>
          <p:nvPr/>
        </p:nvSpPr>
        <p:spPr>
          <a:xfrm>
            <a:off x="7099935" y="2382520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882255" y="2382520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6363335" y="2383155"/>
            <a:ext cx="394970" cy="133985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896100" y="1840865"/>
            <a:ext cx="778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2.replicate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左大括号 30"/>
          <p:cNvSpPr/>
          <p:nvPr/>
        </p:nvSpPr>
        <p:spPr>
          <a:xfrm rot="5400000">
            <a:off x="7267575" y="1386205"/>
            <a:ext cx="104775" cy="1496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061075" y="2581910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 flipH="1">
            <a:off x="6021070" y="2952115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88785" y="2583180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6788150" y="2813685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6788150" y="304355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 flipH="1">
            <a:off x="6758305" y="330962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438390" y="2583180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437755" y="2813685"/>
            <a:ext cx="23685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437755" y="304355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 flipH="1">
            <a:off x="7398385" y="330962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395970" y="2581910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8395335" y="2812415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8395335" y="304228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 flipH="1">
            <a:off x="8355965" y="330835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Box 12"/>
          <p:cNvSpPr txBox="1"/>
          <p:nvPr/>
        </p:nvSpPr>
        <p:spPr>
          <a:xfrm>
            <a:off x="658548" y="319106"/>
            <a:ext cx="2665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Consistency</a:t>
            </a:r>
            <a:r>
              <a:rPr lang="en-US" altLang="zh-CN" sz="36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0570" y="828040"/>
            <a:ext cx="469773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2"/>
                </a:solidFill>
                <a:sym typeface="+mn-ea"/>
              </a:rPr>
              <a:t>Conventional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Partition requests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Each partition sort requests respectively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Replicate state to other nodes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Cons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No global order</a:t>
            </a:r>
            <a:endParaRPr lang="en-US" altLang="zh-CN" sz="1200">
              <a:solidFill>
                <a:schemeClr val="tx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512435" y="225806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23840" y="4015740"/>
            <a:ext cx="695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primary 1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9745" y="2340610"/>
            <a:ext cx="234315" cy="176530"/>
          </a:xfrm>
          <a:prstGeom prst="roundRect">
            <a:avLst/>
          </a:prstGeom>
          <a:solidFill>
            <a:srgbClr val="0FB62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580380" y="2583180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 flipH="1">
            <a:off x="5540375" y="2953385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直角上箭头 46"/>
          <p:cNvSpPr/>
          <p:nvPr/>
        </p:nvSpPr>
        <p:spPr>
          <a:xfrm rot="10800000">
            <a:off x="5624830" y="1468120"/>
            <a:ext cx="695960" cy="789940"/>
          </a:xfrm>
          <a:prstGeom prst="bentUpArrow">
            <a:avLst>
              <a:gd name="adj1" fmla="val 10401"/>
              <a:gd name="adj2" fmla="val 9284"/>
              <a:gd name="adj3" fmla="val 12620"/>
            </a:avLst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上箭头 47"/>
          <p:cNvSpPr/>
          <p:nvPr/>
        </p:nvSpPr>
        <p:spPr>
          <a:xfrm rot="10800000">
            <a:off x="6061075" y="1595120"/>
            <a:ext cx="260350" cy="661035"/>
          </a:xfrm>
          <a:prstGeom prst="bentUpArrow">
            <a:avLst>
              <a:gd name="adj1" fmla="val 30000"/>
              <a:gd name="adj2" fmla="val 27261"/>
              <a:gd name="adj3" fmla="val 34761"/>
            </a:avLst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625465" y="1223010"/>
            <a:ext cx="669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1.request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7101205" y="2607310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7883525" y="2607310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600000">
            <a:off x="5768975" y="2548890"/>
            <a:ext cx="996950" cy="113665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7101205" y="2837815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7883525" y="2837815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1200000">
            <a:off x="6220460" y="2735580"/>
            <a:ext cx="569595" cy="132715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7101205" y="3061335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7883525" y="3061335"/>
            <a:ext cx="321945" cy="13462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 rot="1500000">
            <a:off x="5765800" y="2869565"/>
            <a:ext cx="1043305" cy="135255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6359525" y="451675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7" name="圆角矩形 66"/>
          <p:cNvSpPr/>
          <p:nvPr/>
        </p:nvSpPr>
        <p:spPr>
          <a:xfrm>
            <a:off x="6740525" y="451675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7128510" y="451675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圆角矩形 69"/>
          <p:cNvSpPr/>
          <p:nvPr/>
        </p:nvSpPr>
        <p:spPr>
          <a:xfrm>
            <a:off x="7517765" y="4516755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1" name="直接箭头连接符 70"/>
          <p:cNvCxnSpPr>
            <a:stCxn id="66" idx="3"/>
            <a:endCxn id="67" idx="1"/>
          </p:cNvCxnSpPr>
          <p:nvPr/>
        </p:nvCxnSpPr>
        <p:spPr>
          <a:xfrm>
            <a:off x="6593840" y="4605020"/>
            <a:ext cx="146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3"/>
            <a:endCxn id="69" idx="1"/>
          </p:cNvCxnSpPr>
          <p:nvPr/>
        </p:nvCxnSpPr>
        <p:spPr>
          <a:xfrm>
            <a:off x="6974840" y="4605020"/>
            <a:ext cx="153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3"/>
            <a:endCxn id="70" idx="1"/>
          </p:cNvCxnSpPr>
          <p:nvPr/>
        </p:nvCxnSpPr>
        <p:spPr>
          <a:xfrm>
            <a:off x="7362825" y="4605020"/>
            <a:ext cx="154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6360795" y="4762500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7" name="圆角矩形 76"/>
          <p:cNvSpPr/>
          <p:nvPr/>
        </p:nvSpPr>
        <p:spPr>
          <a:xfrm>
            <a:off x="6741795" y="4762500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7129780" y="4762500"/>
            <a:ext cx="234315" cy="17653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7519035" y="4762500"/>
            <a:ext cx="234315" cy="176530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80" name="直接箭头连接符 79"/>
          <p:cNvCxnSpPr>
            <a:stCxn id="76" idx="3"/>
            <a:endCxn id="77" idx="1"/>
          </p:cNvCxnSpPr>
          <p:nvPr/>
        </p:nvCxnSpPr>
        <p:spPr>
          <a:xfrm>
            <a:off x="6595110" y="4850765"/>
            <a:ext cx="146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7" idx="3"/>
            <a:endCxn id="78" idx="1"/>
          </p:cNvCxnSpPr>
          <p:nvPr/>
        </p:nvCxnSpPr>
        <p:spPr>
          <a:xfrm>
            <a:off x="6976110" y="4850765"/>
            <a:ext cx="153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3"/>
            <a:endCxn id="79" idx="1"/>
          </p:cNvCxnSpPr>
          <p:nvPr/>
        </p:nvCxnSpPr>
        <p:spPr>
          <a:xfrm>
            <a:off x="7364095" y="4850765"/>
            <a:ext cx="154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乘号 82"/>
          <p:cNvSpPr/>
          <p:nvPr/>
        </p:nvSpPr>
        <p:spPr>
          <a:xfrm>
            <a:off x="7839075" y="4753610"/>
            <a:ext cx="234950" cy="246380"/>
          </a:xfrm>
          <a:prstGeom prst="mathMultiply">
            <a:avLst>
              <a:gd name="adj1" fmla="val 218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20" grpId="1" animBg="1"/>
      <p:bldP spid="21" grpId="0" animBg="1"/>
      <p:bldP spid="27" grpId="0" animBg="1"/>
      <p:bldP spid="22" grpId="0" animBg="1"/>
      <p:bldP spid="28" grpId="0" animBg="1"/>
      <p:bldP spid="23" grpId="0" animBg="1"/>
      <p:bldP spid="25" grpId="0" animBg="1"/>
      <p:bldP spid="25" grpId="1" animBg="1"/>
      <p:bldP spid="59" grpId="0" animBg="1"/>
      <p:bldP spid="37" grpId="0" animBg="1"/>
      <p:bldP spid="57" grpId="0" animBg="1"/>
      <p:bldP spid="41" grpId="0" animBg="1"/>
      <p:bldP spid="58" grpId="0" animBg="1"/>
      <p:bldP spid="49" grpId="0" animBg="1"/>
      <p:bldP spid="33" grpId="0" animBg="1"/>
      <p:bldP spid="62" grpId="0" animBg="1"/>
      <p:bldP spid="38" grpId="0" animBg="1"/>
      <p:bldP spid="60" grpId="0" animBg="1"/>
      <p:bldP spid="42" grpId="0" animBg="1"/>
      <p:bldP spid="61" grpId="0" animBg="1"/>
      <p:bldP spid="50" grpId="0" animBg="1"/>
      <p:bldP spid="26" grpId="0" animBg="1"/>
      <p:bldP spid="65" grpId="0" animBg="1"/>
      <p:bldP spid="39" grpId="0" animBg="1"/>
      <p:bldP spid="63" grpId="0" animBg="1"/>
      <p:bldP spid="43" grpId="0" animBg="1"/>
      <p:bldP spid="64" grpId="0" animBg="1"/>
      <p:bldP spid="51" grpId="0" animBg="1"/>
      <p:bldP spid="46" grpId="0"/>
      <p:bldP spid="36" grpId="0"/>
      <p:bldP spid="40" grpId="0"/>
      <p:bldP spid="44" grpId="0"/>
      <p:bldP spid="52" grpId="0"/>
      <p:bldP spid="66" grpId="0" animBg="1"/>
      <p:bldP spid="67" grpId="0" animBg="1"/>
      <p:bldP spid="69" grpId="0" animBg="1"/>
      <p:bldP spid="70" grpId="0" animBg="1"/>
      <p:bldP spid="76" grpId="0" animBg="1"/>
      <p:bldP spid="77" grpId="0" animBg="1"/>
      <p:bldP spid="78" grpId="0" animBg="1"/>
      <p:bldP spid="79" grpId="0" animBg="1"/>
      <p:bldP spid="83" grpId="0" bldLvl="0" animBg="1"/>
      <p:bldP spid="47" grpId="0" bldLvl="0" animBg="1"/>
      <p:bldP spid="4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104890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1525" y="1381575"/>
            <a:ext cx="397510" cy="397510"/>
          </a:xfrm>
          <a:prstGeom prst="rect">
            <a:avLst/>
          </a:prstGeom>
        </p:spPr>
      </p:pic>
      <p:pic>
        <p:nvPicPr>
          <p:cNvPr id="5" name="图片 4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44130" y="1381575"/>
            <a:ext cx="397510" cy="397510"/>
          </a:xfrm>
          <a:prstGeom prst="rect">
            <a:avLst/>
          </a:prstGeom>
        </p:spPr>
      </p:pic>
      <p:pic>
        <p:nvPicPr>
          <p:cNvPr id="6" name="图片 5" descr="458897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95110" y="1381575"/>
            <a:ext cx="397510" cy="39751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2020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37171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2294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39075" y="2919730"/>
            <a:ext cx="3797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2"/>
                </a:solidFill>
              </a:rPr>
              <a:t>...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7730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node 1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3045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node 2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5190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node 3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85785" y="40144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node n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20790" y="1284605"/>
            <a:ext cx="1998980" cy="59182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000240" y="98552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clients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2715" y="1230630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1.request token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72200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788150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7440295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8390890" y="233934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6172835" y="258191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172200" y="281241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6172200" y="30422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 flipH="1">
            <a:off x="6132830" y="330835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88785" y="258318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6788150" y="28136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6788150" y="304355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 flipH="1">
            <a:off x="6748780" y="330962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438390" y="258318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437755" y="28136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437755" y="304355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 flipH="1">
            <a:off x="7398385" y="330962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395970" y="2581910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8395335" y="281241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8395335" y="3042285"/>
            <a:ext cx="234315" cy="176530"/>
          </a:xfrm>
          <a:prstGeom prst="roundRect">
            <a:avLst/>
          </a:prstGeom>
          <a:solidFill>
            <a:srgbClr val="9EB8D9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 flipH="1">
            <a:off x="8355965" y="3308350"/>
            <a:ext cx="398145" cy="546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Box 12"/>
          <p:cNvSpPr txBox="1"/>
          <p:nvPr/>
        </p:nvSpPr>
        <p:spPr>
          <a:xfrm>
            <a:off x="658548" y="319106"/>
            <a:ext cx="2665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Consistency</a:t>
            </a:r>
            <a:r>
              <a:rPr lang="en-US" altLang="zh-CN" sz="36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50570" y="828040"/>
            <a:ext cx="807974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2"/>
                </a:solidFill>
                <a:sym typeface="+mn-ea"/>
              </a:rPr>
              <a:t>Corfu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Separate sorting from data writing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Auxiliary-driven reconfiguration protocol</a:t>
            </a: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</a:rPr>
              <a:t>Replicate by chain-replication</a:t>
            </a: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Pros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Remove single node bottleneck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2"/>
              </a:solidFill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2"/>
              </a:solidFill>
              <a:sym typeface="+mn-ea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sym typeface="+mn-ea"/>
              </a:rPr>
              <a:t>[4] CORFU: A Shared Log Design for Flash Clusters. [NSDI ’12]</a:t>
            </a:r>
            <a:endParaRPr lang="en-US" altLang="zh-CN" sz="1200">
              <a:solidFill>
                <a:schemeClr val="tx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95545" y="2256790"/>
            <a:ext cx="370205" cy="16694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98695" y="4014470"/>
            <a:ext cx="763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sequencer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直角上箭头 25"/>
          <p:cNvSpPr/>
          <p:nvPr/>
        </p:nvSpPr>
        <p:spPr>
          <a:xfrm rot="10800000">
            <a:off x="5043170" y="1487170"/>
            <a:ext cx="1217295" cy="699770"/>
          </a:xfrm>
          <a:prstGeom prst="bentUpArrow">
            <a:avLst>
              <a:gd name="adj1" fmla="val 13339"/>
              <a:gd name="adj2" fmla="val 18874"/>
              <a:gd name="adj3" fmla="val 16518"/>
            </a:avLst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 rot="18960000">
            <a:off x="5156835" y="1904365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2.token reply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右箭头 44"/>
          <p:cNvSpPr/>
          <p:nvPr/>
        </p:nvSpPr>
        <p:spPr>
          <a:xfrm rot="18960000">
            <a:off x="5278755" y="2000250"/>
            <a:ext cx="1048385" cy="23241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7108825" y="1967230"/>
            <a:ext cx="346710" cy="232410"/>
          </a:xfrm>
          <a:prstGeom prst="rightArrow">
            <a:avLst/>
          </a:prstGeom>
          <a:noFill/>
          <a:ln>
            <a:solidFill>
              <a:srgbClr val="558E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387590" y="1960880"/>
            <a:ext cx="1442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3.write and replicate</a:t>
            </a:r>
            <a:endParaRPr lang="en-US" altLang="zh-CN" sz="1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45" grpId="0" animBg="1"/>
      <p:bldP spid="32" grpId="0"/>
      <p:bldP spid="57" grpId="0" animBg="1"/>
      <p:bldP spid="58" grpId="0"/>
      <p:bldP spid="20" grpId="0" animBg="1"/>
      <p:bldP spid="21" grpId="0" animBg="1"/>
      <p:bldP spid="22" grpId="0" animBg="1"/>
      <p:bldP spid="23" grpId="0" animBg="1"/>
      <p:bldP spid="33" grpId="0" animBg="1"/>
      <p:bldP spid="37" grpId="0" animBg="1"/>
      <p:bldP spid="41" grpId="0" animBg="1"/>
      <p:bldP spid="49" grpId="0" animBg="1"/>
      <p:bldP spid="33" grpId="1" animBg="1"/>
      <p:bldP spid="37" grpId="1" animBg="1"/>
      <p:bldP spid="41" grpId="1" animBg="1"/>
      <p:bldP spid="49" grpId="1" animBg="1"/>
      <p:bldP spid="34" grpId="0" animBg="1"/>
      <p:bldP spid="38" grpId="0" animBg="1"/>
      <p:bldP spid="42" grpId="0" animBg="1"/>
      <p:bldP spid="50" grpId="0" animBg="1"/>
      <p:bldP spid="35" grpId="0" animBg="1"/>
      <p:bldP spid="39" grpId="0" animBg="1"/>
      <p:bldP spid="43" grpId="0" animBg="1"/>
      <p:bldP spid="51" grpId="0" animBg="1"/>
      <p:bldP spid="36" grpId="0"/>
      <p:bldP spid="40" grpId="0"/>
      <p:bldP spid="44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12"/>
          <p:cNvSpPr txBox="1"/>
          <p:nvPr/>
        </p:nvSpPr>
        <p:spPr>
          <a:xfrm>
            <a:off x="651563" y="318656"/>
            <a:ext cx="2933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685800">
              <a:lnSpc>
                <a:spcPct val="80000"/>
              </a:lnSpc>
              <a:defRPr/>
            </a:pPr>
            <a:r>
              <a:rPr lang="en-US" altLang="zh-CN" sz="4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Corfu Design</a:t>
            </a:r>
            <a:r>
              <a:rPr lang="en-US" altLang="zh-CN" sz="2000" spc="45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spc="45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950" y="828040"/>
            <a:ext cx="439991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2"/>
                </a:solidFill>
              </a:rPr>
              <a:t>Functions</a:t>
            </a:r>
            <a:endParaRPr lang="en-US" altLang="zh-CN" sz="24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Storage functions</a:t>
            </a:r>
            <a:endParaRPr lang="en-US" altLang="zh-CN" sz="2000" b="1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Reads and writes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on an address space of fixed-size pages.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‘Write-once’ semantics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on the flash unit’s address space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i="1">
                <a:solidFill>
                  <a:schemeClr val="tx2"/>
                </a:solidFill>
                <a:sym typeface="+mn-ea"/>
              </a:rPr>
              <a:t>‘Seal’ command</a:t>
            </a:r>
            <a:endParaRPr lang="en-US" altLang="zh-CN" sz="200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Client functions</a:t>
            </a:r>
            <a:endParaRPr lang="en-US" altLang="zh-CN" sz="20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mapping function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tail-finding mechanism</a:t>
            </a:r>
            <a:endParaRPr lang="en-US" altLang="zh-CN" sz="180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2"/>
                </a:solidFill>
                <a:sym typeface="+mn-ea"/>
              </a:rPr>
              <a:t>A replication protocol</a:t>
            </a:r>
            <a:endParaRPr lang="en-US" altLang="zh-CN" sz="180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800" dirty="0" smtClean="0">
              <a:solidFill>
                <a:schemeClr val="tx2"/>
              </a:solidFill>
              <a:sym typeface="+mn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0" y="690880"/>
            <a:ext cx="3684270" cy="34143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_Office 主题​​">
  <a:themeElements>
    <a:clrScheme name="自定义 610">
      <a:dk1>
        <a:srgbClr val="A5A5A5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3B3B3"/>
      </a:accent2>
      <a:accent3>
        <a:srgbClr val="000000"/>
      </a:accent3>
      <a:accent4>
        <a:srgbClr val="B3B3B3"/>
      </a:accent4>
      <a:accent5>
        <a:srgbClr val="000000"/>
      </a:accent5>
      <a:accent6>
        <a:srgbClr val="B3B3B3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WPS 演示</Application>
  <PresentationFormat>全屏显示(16:9)</PresentationFormat>
  <Paragraphs>1081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黑体</vt:lpstr>
      <vt:lpstr>Times New Roman</vt:lpstr>
      <vt:lpstr>Calibri Light</vt:lpstr>
      <vt:lpstr>方正宋刻本秀楷简体</vt:lpstr>
      <vt:lpstr>Calibri</vt:lpstr>
      <vt:lpstr>微软雅黑</vt:lpstr>
      <vt:lpstr>Arial Unicode MS</vt:lpstr>
      <vt:lpstr>等线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I~swear</cp:lastModifiedBy>
  <cp:revision>283</cp:revision>
  <dcterms:created xsi:type="dcterms:W3CDTF">2019-10-28T13:50:00Z</dcterms:created>
  <dcterms:modified xsi:type="dcterms:W3CDTF">2019-11-01T10:06:29Z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