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3"/>
  </p:sldMasterIdLst>
  <p:notesMasterIdLst>
    <p:notesMasterId r:id="rId20"/>
  </p:notesMasterIdLst>
  <p:sldIdLst>
    <p:sldId id="614" r:id="rId4"/>
    <p:sldId id="684" r:id="rId5"/>
    <p:sldId id="690" r:id="rId6"/>
    <p:sldId id="694" r:id="rId7"/>
    <p:sldId id="695" r:id="rId8"/>
    <p:sldId id="691" r:id="rId9"/>
    <p:sldId id="698" r:id="rId10"/>
    <p:sldId id="699" r:id="rId11"/>
    <p:sldId id="702" r:id="rId12"/>
    <p:sldId id="700" r:id="rId13"/>
    <p:sldId id="705" r:id="rId14"/>
    <p:sldId id="706" r:id="rId15"/>
    <p:sldId id="704" r:id="rId16"/>
    <p:sldId id="701" r:id="rId17"/>
    <p:sldId id="696" r:id="rId18"/>
    <p:sldId id="707" r:id="rId19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22" r:id="rId32"/>
    <p:sldId id="719" r:id="rId33"/>
    <p:sldId id="720" r:id="rId34"/>
    <p:sldId id="721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62A"/>
    <a:srgbClr val="E40D08"/>
    <a:srgbClr val="FE6C68"/>
    <a:srgbClr val="FF6776"/>
    <a:srgbClr val="558ED5"/>
    <a:srgbClr val="D9E0ED"/>
    <a:srgbClr val="9EB8D9"/>
    <a:srgbClr val="99B6D9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54" autoAdjust="0"/>
  </p:normalViewPr>
  <p:slideViewPr>
    <p:cSldViewPr snapToGrid="0" showGuides="1">
      <p:cViewPr>
        <p:scale>
          <a:sx n="90" d="100"/>
          <a:sy n="90" d="100"/>
        </p:scale>
        <p:origin x="996" y="348"/>
      </p:cViewPr>
      <p:guideLst>
        <p:guide orient="horz" pos="1396"/>
        <p:guide pos="3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我们看了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CorfuDB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的源码之后，我们觉得这个东西具有很多的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特性，比如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然而它还真有点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的特性，比如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streamlog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，但是他在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inmemorystreamlog.java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里都说了，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streamlog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只能用于内存模式。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corfudb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有两种模式，一种是磁盘模式，另一种是内存模式）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然后我们又看代码试图找到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corfudb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是在什么地方做这个文件存储的地址管理的。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我们一开始认为是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corfu_server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，但是在调试的时候一直不能进断点，这说明不在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corfu_server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我们可以看到，</a:t>
            </a:r>
            <a:r>
              <a:rPr lang="en-US" altLang="zh-CN" smtClean="0"/>
              <a:t>CorfuDB</a:t>
            </a:r>
            <a:r>
              <a:rPr lang="zh-CN" altLang="en-US" smtClean="0"/>
              <a:t>可以把对象封装成一个</a:t>
            </a:r>
            <a:r>
              <a:rPr lang="en-US" altLang="zh-CN" smtClean="0"/>
              <a:t>map</a:t>
            </a:r>
            <a:r>
              <a:rPr lang="zh-CN" altLang="en-US" smtClean="0"/>
              <a:t>。对这个</a:t>
            </a:r>
            <a:r>
              <a:rPr lang="en-US" altLang="zh-CN" smtClean="0"/>
              <a:t>map</a:t>
            </a:r>
            <a:r>
              <a:rPr lang="zh-CN" altLang="en-US" smtClean="0"/>
              <a:t>进行操作就可以直接修改整个数据库。</a:t>
            </a:r>
            <a:endParaRPr lang="en-US" altLang="zh-CN" smtClean="0"/>
          </a:p>
          <a:p>
            <a:r>
              <a:rPr lang="zh-CN" altLang="en-US" smtClean="0"/>
              <a:t>当然，</a:t>
            </a:r>
            <a:r>
              <a:rPr lang="en-US" altLang="zh-CN" smtClean="0"/>
              <a:t>corfudb</a:t>
            </a:r>
            <a:r>
              <a:rPr lang="zh-CN" altLang="en-US" smtClean="0"/>
              <a:t>可以把对象封装成更多的类型，比如</a:t>
            </a:r>
            <a:r>
              <a:rPr lang="en-US" altLang="zh-CN" smtClean="0"/>
              <a:t>smrmap</a:t>
            </a:r>
            <a:r>
              <a:rPr lang="zh-CN" altLang="en-US" smtClean="0"/>
              <a:t>，</a:t>
            </a:r>
            <a:r>
              <a:rPr lang="en-US" altLang="zh-CN" smtClean="0"/>
              <a:t>fgmap</a:t>
            </a:r>
            <a:r>
              <a:rPr lang="zh-CN" altLang="en-US" smtClean="0"/>
              <a:t>，</a:t>
            </a:r>
            <a:r>
              <a:rPr lang="en-US" altLang="zh-CN" smtClean="0"/>
              <a:t>corfutable</a:t>
            </a:r>
            <a:r>
              <a:rPr lang="zh-CN" altLang="en-US" smtClean="0"/>
              <a:t>，</a:t>
            </a:r>
            <a:r>
              <a:rPr lang="en-US" altLang="zh-CN" smtClean="0"/>
              <a:t>corfuqueue</a:t>
            </a:r>
            <a:r>
              <a:rPr lang="zh-CN" altLang="en-US" smtClean="0"/>
              <a:t>等等。</a:t>
            </a:r>
            <a:endParaRPr lang="en-US" altLang="zh-CN" smtClean="0"/>
          </a:p>
          <a:p>
            <a:r>
              <a:rPr lang="zh-CN" altLang="en-US" smtClean="0"/>
              <a:t>当然，这里的</a:t>
            </a:r>
            <a:r>
              <a:rPr lang="en-US" altLang="zh-CN" smtClean="0"/>
              <a:t>corfutable</a:t>
            </a:r>
            <a:r>
              <a:rPr lang="zh-CN" altLang="en-US" smtClean="0"/>
              <a:t>是用</a:t>
            </a:r>
            <a:r>
              <a:rPr lang="en-US" altLang="zh-CN" smtClean="0"/>
              <a:t>smrmap</a:t>
            </a:r>
            <a:r>
              <a:rPr lang="zh-CN" altLang="en-US" smtClean="0"/>
              <a:t>实现的。</a:t>
            </a:r>
            <a:endParaRPr lang="en-US" altLang="zh-CN" smtClean="0"/>
          </a:p>
          <a:p>
            <a:r>
              <a:rPr lang="zh-CN" altLang="en-US" smtClean="0"/>
              <a:t>在初始化语句中，有一个</a:t>
            </a:r>
            <a:r>
              <a:rPr lang="en-US" altLang="zh-CN" smtClean="0"/>
              <a:t>setstreamname</a:t>
            </a:r>
            <a:r>
              <a:rPr lang="zh-CN" altLang="en-US" smtClean="0"/>
              <a:t>方法，这个方法确定了对象的名称，</a:t>
            </a:r>
            <a:r>
              <a:rPr lang="en-US" altLang="zh-CN" smtClean="0"/>
              <a:t>corfu</a:t>
            </a:r>
            <a:r>
              <a:rPr lang="zh-CN" altLang="en-US" smtClean="0"/>
              <a:t>用这个来区分不同的对象。</a:t>
            </a:r>
            <a:endParaRPr lang="en-US" altLang="zh-CN" smtClean="0"/>
          </a:p>
          <a:p>
            <a:r>
              <a:rPr lang="zh-CN" altLang="en-US" smtClean="0"/>
              <a:t>我们也发现，在获取</a:t>
            </a:r>
            <a:r>
              <a:rPr lang="en-US" altLang="zh-CN" smtClean="0"/>
              <a:t>name</a:t>
            </a:r>
            <a:r>
              <a:rPr lang="zh-CN" altLang="en-US" smtClean="0"/>
              <a:t>之后，</a:t>
            </a:r>
            <a:r>
              <a:rPr lang="en-US" altLang="zh-CN" smtClean="0"/>
              <a:t>corfu</a:t>
            </a:r>
            <a:r>
              <a:rPr lang="zh-CN" altLang="en-US" smtClean="0"/>
              <a:t>会把这个字符串</a:t>
            </a:r>
            <a:r>
              <a:rPr lang="en-US" altLang="zh-CN" smtClean="0"/>
              <a:t>hash</a:t>
            </a:r>
            <a:r>
              <a:rPr lang="zh-CN" altLang="en-US" smtClean="0"/>
              <a:t>一下作为</a:t>
            </a:r>
            <a:r>
              <a:rPr lang="en-US" altLang="zh-CN" smtClean="0"/>
              <a:t>streamid</a:t>
            </a:r>
            <a:r>
              <a:rPr lang="zh-CN" altLang="en-US" smtClean="0"/>
              <a:t>去区分不同的对象。</a:t>
            </a:r>
            <a:endParaRPr lang="en-US" altLang="zh-CN" smtClean="0"/>
          </a:p>
          <a:p>
            <a:r>
              <a:rPr lang="zh-CN" altLang="en-US" smtClean="0"/>
              <a:t>这里，主要的操作就是</a:t>
            </a:r>
            <a:r>
              <a:rPr lang="en-US" altLang="zh-CN" smtClean="0"/>
              <a:t>map.put</a:t>
            </a:r>
            <a:r>
              <a:rPr lang="zh-CN" altLang="en-US" smtClean="0"/>
              <a:t>和</a:t>
            </a:r>
            <a:r>
              <a:rPr lang="en-US" altLang="zh-CN" smtClean="0"/>
              <a:t>map.get.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可以发现，起作用的是</a:t>
            </a:r>
            <a:r>
              <a:rPr lang="en-US" altLang="zh-CN" smtClean="0"/>
              <a:t>access</a:t>
            </a:r>
            <a:r>
              <a:rPr lang="zh-CN" altLang="en-US" smtClean="0"/>
              <a:t>方法 。所以就接着看</a:t>
            </a:r>
            <a:r>
              <a:rPr lang="en-US" altLang="zh-CN" smtClean="0"/>
              <a:t>access</a:t>
            </a:r>
            <a:r>
              <a:rPr lang="zh-CN" altLang="en-US" smtClean="0"/>
              <a:t>方法。</a:t>
            </a:r>
            <a:r>
              <a:rPr lang="en-US" altLang="zh-CN" smtClean="0"/>
              <a:t>Access</a:t>
            </a:r>
            <a:r>
              <a:rPr lang="zh-CN" altLang="en-US" smtClean="0"/>
              <a:t>里面还有</a:t>
            </a:r>
            <a:r>
              <a:rPr lang="en-US" altLang="zh-CN" smtClean="0"/>
              <a:t>accessinner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accessinner</a:t>
            </a:r>
            <a:r>
              <a:rPr lang="zh-CN" altLang="en-US" smtClean="0"/>
              <a:t>方法里面，我们认为与存放相关的主要就是这个</a:t>
            </a:r>
            <a:r>
              <a:rPr lang="en-US" altLang="zh-CN" smtClean="0"/>
              <a:t>query</a:t>
            </a:r>
            <a:r>
              <a:rPr lang="zh-CN" altLang="en-US" smtClean="0"/>
              <a:t>方法的调用。</a:t>
            </a:r>
            <a:endParaRPr lang="en-US" altLang="zh-CN" smtClean="0"/>
          </a:p>
          <a:p>
            <a:r>
              <a:rPr lang="zh-CN" altLang="en-US" smtClean="0"/>
              <a:t>然后我们一层一层寻找到了</a:t>
            </a: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org.corfudb.runtime.view.sequencerview.query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这个方法。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 smtClean="0"/>
              <a:t>这个</a:t>
            </a:r>
            <a:r>
              <a:rPr lang="en-US" altLang="zh-CN" smtClean="0"/>
              <a:t>query</a:t>
            </a:r>
            <a:r>
              <a:rPr lang="zh-CN" altLang="en-US" smtClean="0"/>
              <a:t>方法的流程是：</a:t>
            </a:r>
            <a:endParaRPr lang="en-US" altLang="zh-CN" smtClean="0"/>
          </a:p>
          <a:p>
            <a:r>
              <a:rPr lang="zh-CN" altLang="en-US" smtClean="0"/>
              <a:t>首先从</a:t>
            </a:r>
            <a:r>
              <a:rPr lang="en-US" altLang="zh-CN" smtClean="0"/>
              <a:t>layout</a:t>
            </a:r>
            <a:r>
              <a:rPr lang="zh-CN" altLang="en-US" smtClean="0"/>
              <a:t>中获得</a:t>
            </a:r>
            <a:r>
              <a:rPr lang="en-US" altLang="zh-CN" smtClean="0"/>
              <a:t>sequencer</a:t>
            </a:r>
            <a:r>
              <a:rPr lang="zh-CN" altLang="en-US" smtClean="0"/>
              <a:t>的位置，然后向</a:t>
            </a:r>
            <a:r>
              <a:rPr lang="en-US" altLang="zh-CN" smtClean="0"/>
              <a:t>sequencer</a:t>
            </a:r>
            <a:r>
              <a:rPr lang="zh-CN" altLang="en-US" smtClean="0"/>
              <a:t>发送请求获得</a:t>
            </a:r>
            <a:r>
              <a:rPr lang="en-US" altLang="zh-CN" smtClean="0"/>
              <a:t>nexttoken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请求返回的东西是一个</a:t>
            </a:r>
            <a:r>
              <a:rPr lang="en-US" altLang="zh-CN" smtClean="0"/>
              <a:t>tokenresponse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取得了这个</a:t>
            </a:r>
            <a:r>
              <a:rPr lang="en-US" altLang="zh-CN" smtClean="0"/>
              <a:t>tokenresponse</a:t>
            </a:r>
            <a:r>
              <a:rPr lang="zh-CN" altLang="en-US" smtClean="0"/>
              <a:t>之后，再从这个</a:t>
            </a:r>
            <a:r>
              <a:rPr lang="en-US" altLang="zh-CN" smtClean="0"/>
              <a:t>response</a:t>
            </a:r>
            <a:r>
              <a:rPr lang="zh-CN" altLang="en-US" smtClean="0"/>
              <a:t>里解析出流的尾地址。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accessinner</a:t>
            </a:r>
            <a:r>
              <a:rPr lang="zh-CN" altLang="en-US" smtClean="0"/>
              <a:t>方法里面，我们认为与存放相关的主要就是这个</a:t>
            </a:r>
            <a:r>
              <a:rPr lang="en-US" altLang="zh-CN" smtClean="0"/>
              <a:t>query</a:t>
            </a:r>
            <a:r>
              <a:rPr lang="zh-CN" altLang="en-US" smtClean="0"/>
              <a:t>方法的调用。</a:t>
            </a:r>
            <a:endParaRPr lang="en-US" altLang="zh-CN" smtClean="0"/>
          </a:p>
          <a:p>
            <a:r>
              <a:rPr lang="zh-CN" altLang="en-US" smtClean="0"/>
              <a:t>然后我们一层一层寻找到了</a:t>
            </a: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org.corfudb.runtime.view.sequencerview.query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这个方法。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 smtClean="0"/>
              <a:t>这个</a:t>
            </a:r>
            <a:r>
              <a:rPr lang="en-US" altLang="zh-CN" smtClean="0"/>
              <a:t>query</a:t>
            </a:r>
            <a:r>
              <a:rPr lang="zh-CN" altLang="en-US" smtClean="0"/>
              <a:t>方法的流程是：</a:t>
            </a:r>
            <a:endParaRPr lang="en-US" altLang="zh-CN" smtClean="0"/>
          </a:p>
          <a:p>
            <a:r>
              <a:rPr lang="zh-CN" altLang="en-US" smtClean="0"/>
              <a:t>首先从</a:t>
            </a:r>
            <a:r>
              <a:rPr lang="en-US" altLang="zh-CN" smtClean="0"/>
              <a:t>layout</a:t>
            </a:r>
            <a:r>
              <a:rPr lang="zh-CN" altLang="en-US" smtClean="0"/>
              <a:t>中获得</a:t>
            </a:r>
            <a:r>
              <a:rPr lang="en-US" altLang="zh-CN" smtClean="0"/>
              <a:t>sequencer</a:t>
            </a:r>
            <a:r>
              <a:rPr lang="zh-CN" altLang="en-US" smtClean="0"/>
              <a:t>的位置，然后向</a:t>
            </a:r>
            <a:r>
              <a:rPr lang="en-US" altLang="zh-CN" smtClean="0"/>
              <a:t>sequencer</a:t>
            </a:r>
            <a:r>
              <a:rPr lang="zh-CN" altLang="en-US" smtClean="0"/>
              <a:t>发送请求获得</a:t>
            </a:r>
            <a:r>
              <a:rPr lang="en-US" altLang="zh-CN" smtClean="0"/>
              <a:t>nexttoken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请求返回的东西是一个</a:t>
            </a:r>
            <a:r>
              <a:rPr lang="en-US" altLang="zh-CN" smtClean="0"/>
              <a:t>tokenresponse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取得了这个</a:t>
            </a:r>
            <a:r>
              <a:rPr lang="en-US" altLang="zh-CN" smtClean="0"/>
              <a:t>tokenresponse</a:t>
            </a:r>
            <a:r>
              <a:rPr lang="zh-CN" altLang="en-US" smtClean="0"/>
              <a:t>之后，再从这个</a:t>
            </a:r>
            <a:r>
              <a:rPr lang="en-US" altLang="zh-CN" smtClean="0"/>
              <a:t>response</a:t>
            </a:r>
            <a:r>
              <a:rPr lang="zh-CN" altLang="en-US" smtClean="0"/>
              <a:t>里解析出流的尾地址。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所以说我们看到，是</a:t>
            </a:r>
            <a:r>
              <a:rPr lang="en-US" altLang="zh-CN" smtClean="0"/>
              <a:t>sequencer</a:t>
            </a:r>
            <a:r>
              <a:rPr lang="zh-CN" altLang="en-US" smtClean="0"/>
              <a:t>负责管理这些内容的。</a:t>
            </a:r>
            <a:endParaRPr lang="en-US" altLang="zh-CN" smtClean="0"/>
          </a:p>
          <a:p>
            <a:r>
              <a:rPr lang="zh-CN" altLang="en-US" smtClean="0"/>
              <a:t>我们观察了一下</a:t>
            </a:r>
            <a:r>
              <a:rPr lang="en-US" altLang="zh-CN" smtClean="0"/>
              <a:t>sequencer</a:t>
            </a:r>
            <a:r>
              <a:rPr lang="zh-CN" altLang="en-US" smtClean="0"/>
              <a:t>的源码之后，发现地址分配可能与</a:t>
            </a:r>
            <a:r>
              <a:rPr lang="en-US" altLang="zh-CN" smtClean="0"/>
              <a:t>handleAllocation</a:t>
            </a:r>
            <a:r>
              <a:rPr lang="zh-CN" altLang="en-US" smtClean="0"/>
              <a:t>方法和</a:t>
            </a:r>
            <a:r>
              <a:rPr lang="en-US" altLang="zh-CN" smtClean="0"/>
              <a:t>streamAddressSpace</a:t>
            </a:r>
            <a:r>
              <a:rPr lang="zh-CN" altLang="en-US" smtClean="0"/>
              <a:t>类有关。</a:t>
            </a:r>
            <a:endParaRPr lang="en-US" altLang="zh-CN" smtClean="0"/>
          </a:p>
          <a:p>
            <a:r>
              <a:rPr lang="zh-CN" altLang="en-US" smtClean="0"/>
              <a:t>哪个方法是用来分配空间的，这里面用了</a:t>
            </a:r>
            <a:r>
              <a:rPr lang="en-US" altLang="zh-CN" smtClean="0"/>
              <a:t>streamaddressspace</a:t>
            </a:r>
            <a:r>
              <a:rPr lang="zh-CN" altLang="en-US" smtClean="0"/>
              <a:t>这个类，这个类负责处理一个</a:t>
            </a:r>
            <a:r>
              <a:rPr lang="en-US" altLang="zh-CN" smtClean="0"/>
              <a:t>stream</a:t>
            </a:r>
            <a:r>
              <a:rPr lang="zh-CN" altLang="en-US" smtClean="0"/>
              <a:t>的所有地址。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如果不出意外，我们以后的工作应该都会在</a:t>
            </a:r>
            <a:r>
              <a:rPr lang="en-US" altLang="zh-CN" smtClean="0"/>
              <a:t>sequencer</a:t>
            </a:r>
            <a:r>
              <a:rPr lang="zh-CN" altLang="en-US" smtClean="0"/>
              <a:t>上进行。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的映射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是一个对客户端负载比较重的任务，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客户端维护一个投影的本地副本，将日志分割为不相交的范围，每个范围映射到单个闪存单元地址空间的区段列表。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默认映射函数是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有的情况下，可能需要复制以进行备份。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zh-CN" altLang="en-US" smtClean="0"/>
              <a:t>在右边的图片里，</a:t>
            </a:r>
            <a:r>
              <a:rPr lang="en-US" altLang="zh-CN" smtClean="0"/>
              <a:t>F0,F1,F2,F3…</a:t>
            </a:r>
            <a:r>
              <a:rPr lang="zh-CN" altLang="en-US" smtClean="0"/>
              <a:t>是</a:t>
            </a:r>
            <a:r>
              <a:rPr lang="en-US" altLang="zh-CN" smtClean="0"/>
              <a:t>flash</a:t>
            </a:r>
            <a:r>
              <a:rPr lang="zh-CN" altLang="en-US" smtClean="0"/>
              <a:t>单元。如果需要备份的话，会有</a:t>
            </a:r>
            <a:r>
              <a:rPr lang="en-US" altLang="zh-CN" smtClean="0"/>
              <a:t>F0</a:t>
            </a:r>
            <a:r>
              <a:rPr lang="zh-CN" altLang="en-US" smtClean="0"/>
              <a:t>和</a:t>
            </a:r>
            <a:r>
              <a:rPr lang="en-US" altLang="zh-CN" smtClean="0"/>
              <a:t>F0’</a:t>
            </a:r>
            <a:r>
              <a:rPr lang="zh-CN" altLang="en-US" smtClean="0"/>
              <a:t>来存储同样的数据。</a:t>
            </a:r>
            <a:endParaRPr lang="en-US" altLang="zh-CN" smtClean="0"/>
          </a:p>
          <a:p>
            <a:r>
              <a:rPr lang="zh-CN" altLang="en-US" smtClean="0"/>
              <a:t>当我们读的时候，先看这个地址在哪个段里（比如，如果我们要找</a:t>
            </a:r>
            <a:r>
              <a:rPr lang="en-US" altLang="zh-CN" smtClean="0"/>
              <a:t>45K</a:t>
            </a:r>
            <a:r>
              <a:rPr lang="zh-CN" altLang="en-US" smtClean="0"/>
              <a:t>的话，我们会发现它在</a:t>
            </a:r>
            <a:r>
              <a:rPr lang="en-US" altLang="zh-CN" smtClean="0"/>
              <a:t>F2/F3</a:t>
            </a:r>
            <a:r>
              <a:rPr lang="zh-CN" altLang="en-US" smtClean="0"/>
              <a:t>里），然后根据相对位置进行寻址。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在读取的时候，一切都好说。但是在写的时候，就有可能存在冲突。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如果采用直接竞争的方法，一旦规模大了，写入频率高了，效率会很低。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所以就引入一个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senquencer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来分配令牌确定位置，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统一管理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的空闲空间。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Senquencer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来分配令牌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令牌对应空的日志位置。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但是这种基于序列的方式引入了一种故障：如果客户端获得令牌后，客户端不能及时使用令牌，会在日志中留下洞。这些洞会对严格按序使用日志的应用产生影响。所以这时候就要往这些洞里面填上垃圾数据。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可以将某个地址标记为充满垃圾，而不是真正往块内写上垃圾。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但是填坑又会重新引入冲突：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如果客户端真的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坏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了，那数据以后就不会写了，这样的话系统就应该自己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把洞填上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但是我们事实上没有办法知道客户端是坏了还是仅仅有点慢。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所以说可以认为令牌实际上是提供了一个超时上限。如果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客户机的响应时间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了这个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上限，那么还是会产生冲突。所以这种方法不能完全消除冲突。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这个东西有很多用处，如果要用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进行对象存储，第一种实现手段是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首先遇到的问题是：如果用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进行对象存储，首先得知道这个对象存在什么地方。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用流来存储对象（准确的说，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只能处理元数据）在播放这个流的时候，可以跳过无关的对象。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这种实现其实是为了降低日志的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playback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开销。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的实现方法是这样的：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它给每个项附了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，指向前面的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个条目。比如这个图里面，上面是流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的，下面虚线是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同时存在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如果客户端要追加一个条目，首先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会知道这个流的前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个条目在哪，然后装进头里附加给这个后面的内容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就得到了维护。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我们可以看到，这个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的短板是显而易见的：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它就像链表一样，随机读是很慢的，时间复杂度是线性的。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的短板在于：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的存在使得它的随机读变得很难。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让他的可扩展性变大了，但是牺牲了性能。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所以它只能用来存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materialized stream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解决了这一问题。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是用这种方法来解决问题的：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里，每一个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实际就是一个标签。你得按照标签，用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backpointer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去找。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里，不同的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是存在其地址的。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换句话说，不同的流是不会像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一样放在一起的。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还用了一个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View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实现了本地副本的同步，这样也可以提高效率，还能提供强一致性。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在右侧的图里面，实线是写，虚线是读。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可以看到，读的时候不需要请求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sequencer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我刚才说过，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提供了一个流日志，使得不同的流不会像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tango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一样搅在一起增大时间开销；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vcorfu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照样提供了一个全局日志：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全局日志提供了整个系统的快照，可以用于执行长期运行的只读事务，且便于备份。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全局日志还提供了一个容错级别。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当客户机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流追加内容时，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会向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发出请求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请求中包括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sequencer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返回一个日志令牌和流令牌。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日志令牌是一个指针，指向全局日志的下一个地址。流令牌是一个指针，指向流的下一个地址。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客户机通过这些来确定要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写在哪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与corfu不同，vcorfu的副本集在追加时是动态排列的。它把每个条目复制到日志副本上和流副本上。前者用日志地址索引，后者用流id与流地址进行索引。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机首先写日志副本，然后写流副本。加入某个地址之前已经写某个地址了，那么后面对这个地址的写操作会被拒绝。客户机必须使用一个新的日志令牌进行重试。假如两个副本都写成了，就给之前的所有副本发个commit请求。最后一个副本在写入的时候就已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然而我们事实上用了名本地副本来提高访问速度：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所以，在修改之前，要先通过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txbegin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来告诉数据库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写了之后要通过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txend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告诉数据库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Txend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之后，会进行检查，看写缓冲区里面有没有东西。如果有，就对上面进行修改。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这样还可以实现很高的隔离性。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797FE-5169-4D9F-BC10-936C19AC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b="9944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58483"/>
            <a:ext cx="9144000" cy="458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4371975" y="1635326"/>
            <a:ext cx="4251325" cy="285705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707799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2"/>
          </p:nvPr>
        </p:nvSpPr>
        <p:spPr>
          <a:xfrm>
            <a:off x="2531836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3881-B88E-4BAD-A8C9-2F4FBB01C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0561" y="1973829"/>
            <a:ext cx="4754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分布式共享日志研究</a:t>
            </a:r>
            <a:endParaRPr lang="zh-CN" altLang="en-US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613" y="2969777"/>
            <a:ext cx="46936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报告人：朱文喆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写：</a:t>
            </a:r>
            <a:r>
              <a:rPr lang="en-US" altLang="zh-CN">
                <a:solidFill>
                  <a:schemeClr val="tx2"/>
                </a:solidFill>
              </a:rPr>
              <a:t>start-&gt; 1-&gt; 1-&gt; 1-&gt; ?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找到最下层的节点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在其子节点选择一个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3.</a:t>
            </a:r>
            <a:r>
              <a:rPr lang="zh-CN" altLang="en-US">
                <a:solidFill>
                  <a:schemeClr val="tx2"/>
                </a:solidFill>
              </a:rPr>
              <a:t>执行写入</a:t>
            </a:r>
            <a:endParaRPr lang="zh-CN" altLang="en-US">
              <a:solidFill>
                <a:schemeClr val="tx2"/>
              </a:solidFill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805170" y="1932305"/>
            <a:ext cx="18408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5806440" y="2122170"/>
            <a:ext cx="1861185" cy="139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3234055" y="20510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234055" y="248475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40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23405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3234055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96" name="直接连接符 95"/>
          <p:cNvCxnSpPr>
            <a:stCxn id="91" idx="4"/>
            <a:endCxn id="92" idx="0"/>
          </p:cNvCxnSpPr>
          <p:nvPr/>
        </p:nvCxnSpPr>
        <p:spPr>
          <a:xfrm>
            <a:off x="3321685" y="2226945"/>
            <a:ext cx="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2" idx="4"/>
            <a:endCxn id="93" idx="0"/>
          </p:cNvCxnSpPr>
          <p:nvPr/>
        </p:nvCxnSpPr>
        <p:spPr>
          <a:xfrm>
            <a:off x="3321685" y="2660650"/>
            <a:ext cx="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3" idx="4"/>
            <a:endCxn id="94" idx="0"/>
          </p:cNvCxnSpPr>
          <p:nvPr/>
        </p:nvCxnSpPr>
        <p:spPr>
          <a:xfrm>
            <a:off x="3321685" y="3151505"/>
            <a:ext cx="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5" idx="4"/>
            <a:endCxn id="91" idx="0"/>
          </p:cNvCxnSpPr>
          <p:nvPr/>
        </p:nvCxnSpPr>
        <p:spPr>
          <a:xfrm>
            <a:off x="3321685" y="1881505"/>
            <a:ext cx="0" cy="16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0D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94" grpId="0" bldLvl="0" animBg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同步：</a:t>
            </a:r>
            <a:r>
              <a:rPr lang="en-US" altLang="zh-CN">
                <a:solidFill>
                  <a:schemeClr val="tx2"/>
                </a:solidFill>
              </a:rPr>
              <a:t>start-&gt;1 -&gt;  ?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查询已经写了几次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234055" y="20510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234055" y="248475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40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23405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3234055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96" name="直接连接符 95"/>
          <p:cNvCxnSpPr>
            <a:stCxn id="91" idx="4"/>
            <a:endCxn id="92" idx="0"/>
          </p:cNvCxnSpPr>
          <p:nvPr/>
        </p:nvCxnSpPr>
        <p:spPr>
          <a:xfrm>
            <a:off x="3321685" y="2226945"/>
            <a:ext cx="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2" idx="4"/>
            <a:endCxn id="93" idx="0"/>
          </p:cNvCxnSpPr>
          <p:nvPr/>
        </p:nvCxnSpPr>
        <p:spPr>
          <a:xfrm>
            <a:off x="3321685" y="2660650"/>
            <a:ext cx="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3" idx="4"/>
            <a:endCxn id="94" idx="0"/>
          </p:cNvCxnSpPr>
          <p:nvPr/>
        </p:nvCxnSpPr>
        <p:spPr>
          <a:xfrm>
            <a:off x="3321685" y="3151505"/>
            <a:ext cx="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5" idx="4"/>
            <a:endCxn id="91" idx="0"/>
          </p:cNvCxnSpPr>
          <p:nvPr/>
        </p:nvCxnSpPr>
        <p:spPr>
          <a:xfrm>
            <a:off x="3321685" y="1881505"/>
            <a:ext cx="0" cy="16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sym typeface="+mn-ea"/>
              </a:rPr>
              <a:t>负载均衡：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种放置方式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234055" y="20510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234055" y="248475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40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23405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3234055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96" name="直接连接符 95"/>
          <p:cNvCxnSpPr>
            <a:stCxn id="91" idx="4"/>
            <a:endCxn id="92" idx="0"/>
          </p:cNvCxnSpPr>
          <p:nvPr/>
        </p:nvCxnSpPr>
        <p:spPr>
          <a:xfrm>
            <a:off x="3321685" y="2226945"/>
            <a:ext cx="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2" idx="4"/>
            <a:endCxn id="93" idx="0"/>
          </p:cNvCxnSpPr>
          <p:nvPr/>
        </p:nvCxnSpPr>
        <p:spPr>
          <a:xfrm>
            <a:off x="3321685" y="2660650"/>
            <a:ext cx="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3" idx="4"/>
            <a:endCxn id="94" idx="0"/>
          </p:cNvCxnSpPr>
          <p:nvPr/>
        </p:nvCxnSpPr>
        <p:spPr>
          <a:xfrm>
            <a:off x="3321685" y="3151505"/>
            <a:ext cx="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5" idx="4"/>
            <a:endCxn id="91" idx="0"/>
          </p:cNvCxnSpPr>
          <p:nvPr/>
        </p:nvCxnSpPr>
        <p:spPr>
          <a:xfrm>
            <a:off x="3321685" y="1881505"/>
            <a:ext cx="0" cy="16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920" y="2227580"/>
            <a:ext cx="78740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955" y="2227580"/>
            <a:ext cx="1397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9050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685" y="2227580"/>
            <a:ext cx="75057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9375" y="2660015"/>
            <a:ext cx="20955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895" y="2659380"/>
            <a:ext cx="22352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945" y="2660015"/>
            <a:ext cx="673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6300" y="3151505"/>
            <a:ext cx="12192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9375" y="3151505"/>
            <a:ext cx="11303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9275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7580" y="3151505"/>
            <a:ext cx="10668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895" y="3151505"/>
            <a:ext cx="13462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945" y="3151505"/>
            <a:ext cx="2336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3325" y="3151505"/>
            <a:ext cx="2667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27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写：</a:t>
            </a:r>
            <a:r>
              <a:rPr lang="en-US" altLang="zh-CN">
                <a:solidFill>
                  <a:schemeClr val="tx2"/>
                </a:solidFill>
              </a:rPr>
              <a:t>1-&gt; 2-&gt; 1-&gt; 1-&gt; ?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找到最下层的节点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在其子节点选择一个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3.</a:t>
            </a:r>
            <a:r>
              <a:rPr lang="zh-CN" altLang="en-US">
                <a:solidFill>
                  <a:schemeClr val="tx2"/>
                </a:solidFill>
              </a:rPr>
              <a:t>执行写入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同步：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查询写到哪个</a:t>
            </a:r>
            <a:r>
              <a:rPr lang="en-US" altLang="zh-CN">
                <a:solidFill>
                  <a:schemeClr val="tx2"/>
                </a:solidFill>
              </a:rPr>
              <a:t>level</a:t>
            </a:r>
            <a:endParaRPr lang="en-US" altLang="zh-CN">
              <a:solidFill>
                <a:schemeClr val="tx2"/>
              </a:solidFill>
            </a:endParaRPr>
          </a:p>
          <a:p>
            <a:endParaRPr lang="en-US" altLang="zh-CN">
              <a:solidFill>
                <a:schemeClr val="tx2"/>
              </a:solidFill>
            </a:endParaRPr>
          </a:p>
          <a:p>
            <a:endParaRPr lang="en-US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负载均衡：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种放置方式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34055" y="20510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234055" y="248475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40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23405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234055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74" name="直接连接符 73"/>
          <p:cNvCxnSpPr>
            <a:stCxn id="73" idx="4"/>
            <a:endCxn id="33" idx="0"/>
          </p:cNvCxnSpPr>
          <p:nvPr/>
        </p:nvCxnSpPr>
        <p:spPr>
          <a:xfrm>
            <a:off x="3321685" y="1881505"/>
            <a:ext cx="0" cy="16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3" idx="4"/>
            <a:endCxn id="68" idx="0"/>
          </p:cNvCxnSpPr>
          <p:nvPr/>
        </p:nvCxnSpPr>
        <p:spPr>
          <a:xfrm>
            <a:off x="3321685" y="2226945"/>
            <a:ext cx="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8" idx="4"/>
            <a:endCxn id="69" idx="0"/>
          </p:cNvCxnSpPr>
          <p:nvPr/>
        </p:nvCxnSpPr>
        <p:spPr>
          <a:xfrm>
            <a:off x="3321685" y="2660650"/>
            <a:ext cx="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9" idx="4"/>
            <a:endCxn id="72" idx="0"/>
          </p:cNvCxnSpPr>
          <p:nvPr/>
        </p:nvCxnSpPr>
        <p:spPr>
          <a:xfrm>
            <a:off x="3321685" y="3151505"/>
            <a:ext cx="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805170" y="1932305"/>
            <a:ext cx="18408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5806440" y="2122170"/>
            <a:ext cx="1861185" cy="139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1" animBg="1"/>
      <p:bldP spid="4" grpId="2" bldLvl="0" animBg="1"/>
      <p:bldP spid="5" grpId="0" bldLvl="0" animBg="1"/>
      <p:bldP spid="5" grpId="1" bldLvl="0" animBg="1"/>
      <p:bldP spid="6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34" grpId="0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33" grpId="0" bldLvl="0" animBg="1"/>
      <p:bldP spid="68" grpId="0" bldLvl="0" animBg="1"/>
      <p:bldP spid="69" grpId="0" bldLvl="0" animBg="1"/>
      <p:bldP spid="72" grpId="0" bldLvl="0" animBg="1"/>
      <p:bldP spid="7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651563" y="31865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Comparison</a:t>
            </a:r>
            <a:endParaRPr lang="en-US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70" y="828040"/>
            <a:ext cx="43535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Overhead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2"/>
                </a:solidFill>
                <a:sym typeface="+mn-ea"/>
              </a:rPr>
              <a:t>写入：决定下一跳</a:t>
            </a: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2"/>
                </a:solidFill>
                <a:sym typeface="+mn-ea"/>
              </a:rPr>
              <a:t>存储当前路径</a:t>
            </a: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2"/>
                </a:solidFill>
                <a:sym typeface="+mn-ea"/>
              </a:rPr>
              <a:t>同步：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find tail+ backtrack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Comparison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Fully determined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network:    O(1)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placement:    1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Fully free: O(1)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network:    O(n)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placement:    k^n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3380" y="1669415"/>
            <a:ext cx="16357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主要开销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单位：读取</a:t>
            </a:r>
            <a:r>
              <a:rPr lang="en-US" altLang="zh-CN">
                <a:solidFill>
                  <a:srgbClr val="FF0000"/>
                </a:solidFill>
              </a:rPr>
              <a:t>log</a:t>
            </a:r>
            <a:r>
              <a:rPr lang="zh-CN" altLang="en-US">
                <a:solidFill>
                  <a:srgbClr val="FF0000"/>
                </a:solidFill>
              </a:rPr>
              <a:t>次数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81020" y="1698625"/>
            <a:ext cx="1219835" cy="37973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058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Trade off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2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285" y="2227580"/>
            <a:ext cx="78803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320" y="2227580"/>
            <a:ext cx="146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8415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050" y="2227580"/>
            <a:ext cx="7512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8740" y="2660015"/>
            <a:ext cx="21018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260" y="2659380"/>
            <a:ext cx="224155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310" y="2660015"/>
            <a:ext cx="6794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5665" y="3151505"/>
            <a:ext cx="122555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8740" y="3151505"/>
            <a:ext cx="113665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8640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6945" y="3151505"/>
            <a:ext cx="10731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260" y="3151505"/>
            <a:ext cx="13525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310" y="3151505"/>
            <a:ext cx="23431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2690" y="3151505"/>
            <a:ext cx="2730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746750" y="1574165"/>
            <a:ext cx="2928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sym typeface="+mn-ea"/>
              </a:rPr>
              <a:t>同步：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 start-&gt; ?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找到最后写入的位置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找到上一个写入的位置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3.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若同步完成，结束，否则返回上一步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  <a:sym typeface="+mn-ea"/>
              </a:rPr>
              <a:t>终止条件：能确定唯一节点或同步至当前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level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81500" y="1778635"/>
            <a:ext cx="9785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finish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1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679" y="1493708"/>
            <a:ext cx="772064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42900"/>
            <a:r>
              <a:rPr lang="en-US" altLang="zh-CN" sz="45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Placement Strategies</a:t>
            </a:r>
            <a:endParaRPr lang="en-US" altLang="zh-CN" sz="45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 defTabSz="342900"/>
            <a:r>
              <a:rPr lang="en-US" altLang="zh-CN" sz="45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in Corfu</a:t>
            </a:r>
            <a:endParaRPr lang="zh-CN" altLang="en-US" sz="45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68138" y="3792507"/>
            <a:ext cx="173125" cy="173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015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4305951" y="3816438"/>
            <a:ext cx="97496" cy="125263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342900">
              <a:defRPr/>
            </a:pPr>
            <a:endParaRPr lang="zh-CN" altLang="en-US" sz="1015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3447" y="3779027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01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毛浩宇</a:t>
            </a:r>
            <a:endParaRPr lang="zh-CN" altLang="en-US" sz="101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10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42337"/>
            <a:ext cx="69912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7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 Projection of Corfu</a:t>
            </a:r>
            <a:endParaRPr lang="zh-CN" altLang="en-US" sz="27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2871"/>
          <a:stretch>
            <a:fillRect/>
          </a:stretch>
        </p:blipFill>
        <p:spPr>
          <a:xfrm>
            <a:off x="3648135" y="586540"/>
            <a:ext cx="5081468" cy="44730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340" y="1090098"/>
            <a:ext cx="274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Default function: 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Round-Robin.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zh-CN" altLang="en-US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69842" y="4752753"/>
            <a:ext cx="435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79899"/>
            <a:ext cx="69912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7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Tail finding in Corfu</a:t>
            </a:r>
            <a:endParaRPr lang="zh-CN" altLang="en-US" sz="27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833" y="913803"/>
            <a:ext cx="652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afety-under-contention? 	Poor performance.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Sequencer: assign tokens.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Sequencer CANNOT eliminate contention entirely.</a:t>
            </a:r>
            <a:endParaRPr lang="zh-CN" altLang="en-US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56120" y="1140166"/>
            <a:ext cx="5181614" cy="3588245"/>
            <a:chOff x="5141494" y="1520221"/>
            <a:chExt cx="6908818" cy="4784327"/>
          </a:xfrm>
        </p:grpSpPr>
        <p:sp>
          <p:nvSpPr>
            <p:cNvPr id="4" name="椭圆 3"/>
            <p:cNvSpPr/>
            <p:nvPr/>
          </p:nvSpPr>
          <p:spPr>
            <a:xfrm>
              <a:off x="9063789" y="4308127"/>
              <a:ext cx="2326105" cy="1996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CN" sz="1800">
                  <a:solidFill>
                    <a:prstClr val="white"/>
                  </a:solidFill>
                  <a:latin typeface="Calibri" panose="020F0502020204030204"/>
                  <a:ea typeface="等线" panose="02010600030101010101" charset="-122"/>
                </a:rPr>
                <a:t>Sequencer</a:t>
              </a: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41494" y="4308127"/>
              <a:ext cx="2326105" cy="1996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CN" sz="1800">
                  <a:solidFill>
                    <a:prstClr val="white"/>
                  </a:solidFill>
                  <a:latin typeface="Calibri" panose="020F0502020204030204"/>
                  <a:ea typeface="等线" panose="02010600030101010101" charset="-122"/>
                </a:rPr>
                <a:t>Client A</a:t>
              </a: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063788" y="1520221"/>
              <a:ext cx="2326105" cy="19964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altLang="zh-CN" sz="1800">
                  <a:solidFill>
                    <a:prstClr val="white"/>
                  </a:solidFill>
                  <a:latin typeface="Calibri" panose="020F0502020204030204"/>
                  <a:ea typeface="等线" panose="02010600030101010101" charset="-122"/>
                </a:rPr>
                <a:t>Client B</a:t>
              </a: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338060" y="4764411"/>
              <a:ext cx="195207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902382" y="4395079"/>
              <a:ext cx="7958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CN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Query</a:t>
              </a:r>
              <a:endParaRPr lang="en-US" altLang="zh-CN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7325372" y="5829300"/>
              <a:ext cx="1864348" cy="65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759744" y="5440119"/>
              <a:ext cx="110871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CN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Token(tail)</a:t>
              </a:r>
              <a:endParaRPr lang="en-US" altLang="zh-CN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9734473" y="3428562"/>
              <a:ext cx="0" cy="96651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963056" y="3726910"/>
              <a:ext cx="7958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CN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Query</a:t>
              </a:r>
              <a:endParaRPr lang="en-US" altLang="zh-CN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10789843" y="3428562"/>
              <a:ext cx="0" cy="96651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801272" y="3772949"/>
              <a:ext cx="124904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altLang="zh-CN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Token(tail)</a:t>
              </a:r>
              <a:endParaRPr lang="en-US" altLang="zh-CN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617971" y="4728411"/>
            <a:ext cx="387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74584"/>
            <a:ext cx="699123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7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Metadata store: Tango</a:t>
            </a:r>
            <a:endParaRPr lang="zh-CN" altLang="en-US" sz="27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8" y="782660"/>
            <a:ext cx="768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Tango maps each object to a stream over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the shared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log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When playing streams, unnecessary objects can be skipped.</a:t>
            </a:r>
            <a:endParaRPr lang="zh-CN" altLang="en-US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861" y="1590573"/>
            <a:ext cx="5888059" cy="32942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01740" y="4688959"/>
            <a:ext cx="403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196024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Analysis</a:t>
            </a:r>
            <a:endParaRPr lang="en-US" altLang="zh-CN" sz="4000" dirty="0">
              <a:solidFill>
                <a:schemeClr val="accent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03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Tango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8" y="782660"/>
            <a:ext cx="86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Each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entry in the shared log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has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a small stream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header, including: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A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stream ID 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B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ackpointers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the last K entries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belonging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the same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stream</a:t>
            </a:r>
            <a:endParaRPr lang="zh-CN" altLang="en-US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t="9278" b="3128"/>
          <a:stretch>
            <a:fillRect/>
          </a:stretch>
        </p:blipFill>
        <p:spPr>
          <a:xfrm>
            <a:off x="186688" y="1959905"/>
            <a:ext cx="4275081" cy="28635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829470" y="3854268"/>
            <a:ext cx="908995" cy="908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CN" sz="1500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rPr>
              <a:t>client</a:t>
            </a: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298982" y="3854268"/>
            <a:ext cx="908995" cy="908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CN" sz="1500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rPr>
              <a:t>Sequ-encer</a:t>
            </a: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30466" y="2252292"/>
            <a:ext cx="546071" cy="41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CN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rPr>
              <a:t>8</a:t>
            </a:r>
            <a:endParaRPr lang="en-US" altLang="zh-CN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22423" y="4004819"/>
            <a:ext cx="546071" cy="41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CN">
                <a:solidFill>
                  <a:prstClr val="white"/>
                </a:solidFill>
                <a:latin typeface="Calibri" panose="020F0502020204030204"/>
                <a:ea typeface="等线" panose="02010600030101010101" charset="-122"/>
              </a:rPr>
              <a:t>8</a:t>
            </a:r>
            <a:endParaRPr lang="en-US" altLang="zh-CN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cxnSp>
        <p:nvCxnSpPr>
          <p:cNvPr id="32" name="曲线连接符 31"/>
          <p:cNvCxnSpPr>
            <a:stCxn id="27" idx="0"/>
          </p:cNvCxnSpPr>
          <p:nvPr/>
        </p:nvCxnSpPr>
        <p:spPr>
          <a:xfrm rot="16200000" flipH="1" flipV="1">
            <a:off x="4025459" y="3620737"/>
            <a:ext cx="85918" cy="854081"/>
          </a:xfrm>
          <a:prstGeom prst="curvedConnector4">
            <a:avLst>
              <a:gd name="adj1" fmla="val -339587"/>
              <a:gd name="adj2" fmla="val 955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6200000" flipH="1" flipV="1">
            <a:off x="3425975" y="3021255"/>
            <a:ext cx="85917" cy="2053048"/>
          </a:xfrm>
          <a:prstGeom prst="curvedConnector4">
            <a:avLst>
              <a:gd name="adj1" fmla="val -731694"/>
              <a:gd name="adj2" fmla="val 1011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弧形 90"/>
          <p:cNvSpPr/>
          <p:nvPr/>
        </p:nvSpPr>
        <p:spPr>
          <a:xfrm>
            <a:off x="2315879" y="3028950"/>
            <a:ext cx="1215552" cy="2114550"/>
          </a:xfrm>
          <a:prstGeom prst="arc">
            <a:avLst>
              <a:gd name="adj1" fmla="val 10953161"/>
              <a:gd name="adj2" fmla="val 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2" name="弧形 91"/>
          <p:cNvSpPr/>
          <p:nvPr/>
        </p:nvSpPr>
        <p:spPr>
          <a:xfrm>
            <a:off x="2923655" y="2079874"/>
            <a:ext cx="4160781" cy="2343664"/>
          </a:xfrm>
          <a:prstGeom prst="arc">
            <a:avLst>
              <a:gd name="adj1" fmla="val 11198221"/>
              <a:gd name="adj2" fmla="val 1105862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/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cxnSp>
        <p:nvCxnSpPr>
          <p:cNvPr id="94" name="直接箭头连接符 93"/>
          <p:cNvCxnSpPr>
            <a:stCxn id="6" idx="2"/>
            <a:endCxn id="24" idx="6"/>
          </p:cNvCxnSpPr>
          <p:nvPr/>
        </p:nvCxnSpPr>
        <p:spPr>
          <a:xfrm flipH="1">
            <a:off x="7207976" y="4308765"/>
            <a:ext cx="6214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7194382" y="4004818"/>
            <a:ext cx="773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Append</a:t>
            </a:r>
            <a:endParaRPr lang="en-US" altLang="zh-CN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01740" y="4763263"/>
            <a:ext cx="403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7" grpId="0" animBg="1"/>
      <p:bldP spid="91" grpId="0" animBg="1"/>
      <p:bldP spid="91" grpId="1" animBg="1"/>
      <p:bldP spid="92" grpId="0" animBg="1"/>
      <p:bldP spid="92" grpId="1" animBg="1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Shortcomings of Tango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9" y="951102"/>
            <a:ext cx="86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Tango clients cannot randomly read from anywhere in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stream.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518" y="1679013"/>
            <a:ext cx="8618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How to overcome it?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Materialized stream.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3637" y="4752753"/>
            <a:ext cx="372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vCorfu Design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9" y="800087"/>
            <a:ext cx="390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vCorfu overcomes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tango‘s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limitations and can be used as general object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store.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Improvements: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Materialized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stream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9982" y="800088"/>
            <a:ext cx="4907291" cy="38854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12372" y="4847558"/>
            <a:ext cx="393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Materialized Stream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9" y="800087"/>
            <a:ext cx="4840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vCorfu replicates the data and partitions it in two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ways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: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Log Replicas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Stream Replicas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3003"/>
          <a:stretch>
            <a:fillRect/>
          </a:stretch>
        </p:blipFill>
        <p:spPr>
          <a:xfrm>
            <a:off x="5295260" y="1034716"/>
            <a:ext cx="3336036" cy="36696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Transaction in vCorfu 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011" y="1167420"/>
            <a:ext cx="4915586" cy="3279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518" y="1053622"/>
            <a:ext cx="6272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Get a log token and a stream token from the sequencer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Write log replicas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Write Stream replicas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Commit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518" y="684770"/>
            <a:ext cx="8438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TXBegin():informs the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runtime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TXEnd(): checks if there are any writes in the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defTabSz="342900"/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	write buffer.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CorfuDB 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519" y="1053622"/>
            <a:ext cx="8361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Tango?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vCorfu?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“The 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stream log is only stored in-memory and not persisted</a:t>
            </a: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.”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Which module is in charge of data placement?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Server?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Client?</a:t>
            </a:r>
            <a:endParaRPr lang="en-US" altLang="zh-CN" sz="2400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 simple program using Corfu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9" y="636312"/>
            <a:ext cx="887029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public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static void main( String[] args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){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CorfuRuntime rt = new CorfuRuntime("localhost:9000").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connect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Map&lt;String,Integer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&gt; map = rt.getObjectsView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()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build()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.setStreamName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("B")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setType(SMRMap.class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.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open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Integer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previous = map.</a:t>
            </a:r>
            <a:r>
              <a:rPr lang="en-US" altLang="zh-CN" sz="15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get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("b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");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if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(previous == null)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{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map.put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("b", 1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System.out.println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("This is the first time we were run!");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}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else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{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map.put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("b", ++previous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System.out.println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("This is the " + previous + " time we were run!");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en-US" altLang="zh-CN" sz="15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5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zh-CN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9" y="-8262"/>
            <a:ext cx="6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map.get()</a:t>
            </a:r>
            <a:endParaRPr lang="zh-CN" altLang="en-US" sz="24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9" y="636312"/>
            <a:ext cx="8870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Integer </a:t>
            </a:r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previous = map.get("b</a:t>
            </a:r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");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public V get(@ConflictParameter Object key) {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Object[] conflictField_CORFUSMR = new Object[]{key};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return this.proxy_CORFUSMR.</a:t>
            </a:r>
            <a:r>
              <a:rPr lang="en-US" altLang="zh-CN" sz="21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access</a:t>
            </a:r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((o_CORFUSMR) -&gt; {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    return o_CORFUSMR.get(key);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}, conflictField_CORFUSMR);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</a:t>
            </a:r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=&gt;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org.corfudb.runtime.object.CorfuCompileProxy.access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21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org.corfudb.runtime.object.CorfuCompileProxy.accessInner</a:t>
            </a:r>
            <a:endParaRPr lang="en-US" altLang="zh-CN" sz="21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8" y="-8262"/>
            <a:ext cx="887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org.corfudb.runtime.object.CorfuCompileProxy.accessInner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9" y="636313"/>
            <a:ext cx="887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final long timestamp = rt.getSequencerView()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                 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query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(getStreamID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());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8538" y="1343061"/>
          <a:ext cx="8678256" cy="172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256"/>
              </a:tblGrid>
              <a:tr h="5199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org.corfudb.runtime.view.sequencerview.query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206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return layoutHelper(e -&gt; CFUtils.getUninterruptibly(e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.getPrimarySequencerClient().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nextToken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(Arrays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.asList(streamId), 0))).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getStreamTail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(streamId);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8538" y="3275125"/>
          <a:ext cx="8678256" cy="152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256"/>
              </a:tblGrid>
              <a:tr h="45946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org.corfudb.runtime.clients.SequencerClient.nextToken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0660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return sendMessageWithFuture(CorfuMsgType.TOKEN_REQ.payloadMsg(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     new TokenRequest(numTokens, streamIDs)));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5558590" y="2565594"/>
            <a:ext cx="216569" cy="709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8" y="-8262"/>
            <a:ext cx="887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org.corfudb.runtime.object.CorfuCompileProxy.accessInner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9" y="636313"/>
            <a:ext cx="887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final long timestamp = rt.getSequencerView()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                         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query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(getStreamID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());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8538" y="1343061"/>
          <a:ext cx="8678256" cy="172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256"/>
              </a:tblGrid>
              <a:tr h="51999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org.corfudb.runtime.view.sequencerview.query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2064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return layoutHelper(e -&gt; CFUtils.getUninterruptibly(e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.getPrimarySequencerClient().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nextToken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(Arrays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.asList(streamId), 0))).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getStreamTail</a:t>
                      </a: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(streamId);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8538" y="3275125"/>
          <a:ext cx="8678256" cy="152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256"/>
              </a:tblGrid>
              <a:tr h="45946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org.corfudb.runtime.clients.SequencerClient.nextToken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0660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return sendMessageWithFuture(CorfuMsgType.TOKEN_REQ.payloadMsg(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                new TokenRequest(numTokens, streamIDs)));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>
            <a:off x="5558590" y="2565594"/>
            <a:ext cx="216569" cy="709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48538" y="3293381"/>
          <a:ext cx="8678256" cy="152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256"/>
              </a:tblGrid>
              <a:tr h="45946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org.corfudb.runtime.clients.protocols.wireprotocol.getStreamTail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10660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return streamTails.get(streamId);  //streamTails is a map</a:t>
                      </a:r>
                      <a:endPara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5775158" y="2863845"/>
            <a:ext cx="184436" cy="451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650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Object store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0570" y="828040"/>
            <a:ext cx="4351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Metadata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Stores stream metadata as a linked list of offsets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Write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Construct a stream</a:t>
            </a:r>
            <a:r>
              <a:rPr lang="en-US" altLang="zh-CN" sz="1800" i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head 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for each entry, which includes k backpointers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Synchronization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Find the last entry of the stream and backtrack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[1] Tango: distributed data structures 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over a shared log. [SOSP ’13]</a:t>
            </a:r>
            <a:endParaRPr lang="en-US" altLang="zh-CN" sz="180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/>
        </p:nvGraphicFramePr>
        <p:xfrm>
          <a:off x="4304030" y="4137025"/>
          <a:ext cx="1806575" cy="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317500"/>
                <a:gridCol w="325120"/>
                <a:gridCol w="324485"/>
                <a:gridCol w="325120"/>
              </a:tblGrid>
              <a:tr h="34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SID</a:t>
                      </a:r>
                      <a:endParaRPr lang="en-US" altLang="zh-CN" sz="140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H="1" flipV="1">
            <a:off x="4538345" y="4480560"/>
            <a:ext cx="6985" cy="22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121785" y="4761230"/>
            <a:ext cx="1139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2"/>
                </a:solidFill>
              </a:rPr>
              <a:t>Stream ID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48" name="左大括号 47"/>
          <p:cNvSpPr/>
          <p:nvPr/>
        </p:nvSpPr>
        <p:spPr>
          <a:xfrm rot="16200000">
            <a:off x="5393055" y="4052570"/>
            <a:ext cx="206375" cy="110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071110" y="476123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2"/>
                </a:solidFill>
              </a:rPr>
              <a:t>K backpointers</a:t>
            </a:r>
            <a:endParaRPr lang="en-US" altLang="zh-CN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8" y="-8262"/>
            <a:ext cx="887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Conclusion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8" y="1108567"/>
            <a:ext cx="887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CN" sz="24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It is sequencer that manages data placement.</a:t>
            </a:r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342900"/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org.corfudb.infrastructure.SequencerServer.handleAllocation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o</a:t>
            </a: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rg.corfudb.runtime.view.stream.StreamAddressSpace</a:t>
            </a:r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518" y="-8262"/>
            <a:ext cx="887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en-US" altLang="zh-CN" sz="2400" b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What to do next</a:t>
            </a:r>
            <a:endParaRPr lang="en-US" altLang="zh-CN" sz="24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7143752" y="2267343"/>
            <a:ext cx="598885" cy="59650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/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518" y="1108568"/>
            <a:ext cx="887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微软雅黑" panose="020B0503020204020204" charset="-122"/>
                <a:sym typeface="Arial" panose="020B0604020202020204" pitchFamily="34" charset="0"/>
              </a:rPr>
              <a:t>Read &amp; modify codes of sequencer.</a:t>
            </a:r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342900" indent="-342900" defTabSz="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1296" y="4704349"/>
            <a:ext cx="374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fld id="{63E197F7-0565-44E8-B835-EB181531D6D6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49060" y="4677920"/>
            <a:ext cx="2025000" cy="23760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650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Object store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14451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763905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129145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62178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68770" y="283400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7176770" y="3174365"/>
            <a:ext cx="234315" cy="176530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6670040" y="385635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175500" y="2834005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668770" y="349948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86040" y="283400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176135" y="3499485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670040" y="317436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7686040" y="317436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6668770" y="283400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642493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1'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93166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2'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4093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3'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70" y="828040"/>
            <a:ext cx="435356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Metadata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Corresponding stream node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Write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Write to log node and stream node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Synchronization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No Synchronization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[2] vCorfu: A Cloud-Scale Object Store on a Shared Log. [NSDI ’17]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361430" y="464185"/>
            <a:ext cx="2309495" cy="2037080"/>
            <a:chOff x="8099" y="4024"/>
            <a:chExt cx="3637" cy="3208"/>
          </a:xfrm>
        </p:grpSpPr>
        <p:sp>
          <p:nvSpPr>
            <p:cNvPr id="26" name="圆角矩形 25"/>
            <p:cNvSpPr/>
            <p:nvPr/>
          </p:nvSpPr>
          <p:spPr>
            <a:xfrm>
              <a:off x="10908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112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309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510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8584" y="4284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586" y="5177"/>
              <a:ext cx="369" cy="278"/>
            </a:xfrm>
            <a:prstGeom prst="roundRect">
              <a:avLst/>
            </a:prstGeom>
            <a:solidFill>
              <a:srgbClr val="9EB8D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586" y="6081"/>
              <a:ext cx="369" cy="278"/>
            </a:xfrm>
            <a:prstGeom prst="roundRect">
              <a:avLst/>
            </a:prstGeom>
            <a:solidFill>
              <a:srgbClr val="9EB8D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34" name="肘形连接符 33"/>
            <p:cNvCxnSpPr/>
            <p:nvPr/>
          </p:nvCxnSpPr>
          <p:spPr>
            <a:xfrm flipH="1">
              <a:off x="8586" y="5316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30" idx="1"/>
            </p:cNvCxnSpPr>
            <p:nvPr/>
          </p:nvCxnSpPr>
          <p:spPr>
            <a:xfrm>
              <a:off x="8099" y="4412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8955" y="6220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0" idx="3"/>
              <a:endCxn id="31" idx="1"/>
            </p:cNvCxnSpPr>
            <p:nvPr/>
          </p:nvCxnSpPr>
          <p:spPr>
            <a:xfrm flipH="1">
              <a:off x="8586" y="4423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51"/>
            <p:cNvSpPr/>
            <p:nvPr/>
          </p:nvSpPr>
          <p:spPr>
            <a:xfrm>
              <a:off x="9382" y="4284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0982" y="4284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9383" y="5177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0982" y="5177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0187" y="4284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187" y="5177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8584" y="4284"/>
              <a:ext cx="369" cy="278"/>
            </a:xfrm>
            <a:prstGeom prst="roundRect">
              <a:avLst/>
            </a:prstGeom>
            <a:solidFill>
              <a:srgbClr val="9EB8D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00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998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800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96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94639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4'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068060" y="296545"/>
            <a:ext cx="3009265" cy="214757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6068060" y="2538730"/>
            <a:ext cx="3009265" cy="213868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098540" y="1937385"/>
            <a:ext cx="570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558ED5"/>
                </a:solidFill>
              </a:rPr>
              <a:t>log node</a:t>
            </a:r>
            <a:endParaRPr lang="en-US" altLang="zh-CN" b="1">
              <a:solidFill>
                <a:srgbClr val="558ED5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26150" y="4032885"/>
            <a:ext cx="7150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558ED5"/>
                </a:solidFill>
              </a:rPr>
              <a:t>stream node</a:t>
            </a:r>
            <a:endParaRPr lang="en-US" altLang="zh-CN" b="1">
              <a:solidFill>
                <a:srgbClr val="558E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Comparison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85570" y="1111250"/>
          <a:ext cx="63988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placement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Random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Partition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write overhead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stream header construction</a:t>
                      </a: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50">
                          <a:solidFill>
                            <a:schemeClr val="tx2"/>
                          </a:solidFill>
                          <a:sym typeface="+mn-ea"/>
                        </a:rPr>
                        <a:t>Synchronization overhead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find tail+ backtrack, O(n)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none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9E0E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load balance</a:t>
                      </a:r>
                      <a:endParaRPr lang="en-US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2"/>
                          </a:solidFill>
                        </a:rPr>
                        <a:t>不易出现访问热点</a:t>
                      </a: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2"/>
                          </a:solidFill>
                        </a:rPr>
                        <a:t>易出现访问热点</a:t>
                      </a:r>
                      <a:endParaRPr lang="zh-CN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EB8D9"/>
                    </a:solidFill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073910" y="3071495"/>
            <a:ext cx="5210810" cy="1755140"/>
            <a:chOff x="3266" y="4837"/>
            <a:chExt cx="8206" cy="2764"/>
          </a:xfrm>
        </p:grpSpPr>
        <p:sp>
          <p:nvSpPr>
            <p:cNvPr id="12" name="右箭头 11"/>
            <p:cNvSpPr/>
            <p:nvPr/>
          </p:nvSpPr>
          <p:spPr>
            <a:xfrm>
              <a:off x="4333" y="5515"/>
              <a:ext cx="6276" cy="507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2000">
                  <a:schemeClr val="tx1"/>
                </a:gs>
                <a:gs pos="100000">
                  <a:schemeClr val="tx2"/>
                </a:gs>
                <a:gs pos="38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4347" y="5239"/>
              <a:ext cx="241" cy="357"/>
            </a:xfrm>
            <a:prstGeom prst="downArrow">
              <a:avLst/>
            </a:prstGeom>
            <a:solidFill>
              <a:srgbClr val="9EB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10265" y="5239"/>
              <a:ext cx="241" cy="357"/>
            </a:xfrm>
            <a:prstGeom prst="downArrow">
              <a:avLst/>
            </a:prstGeom>
            <a:solidFill>
              <a:srgbClr val="9EB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10" y="4837"/>
              <a:ext cx="1414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partition</a:t>
              </a:r>
              <a:endParaRPr lang="en-US" altLang="zh-CN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6" y="4837"/>
              <a:ext cx="1414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charset="0"/>
                  <a:cs typeface="Times New Roman" panose="02020603050405020304" charset="0"/>
                </a:rPr>
                <a:t>random</a:t>
              </a:r>
              <a:endParaRPr lang="en-US" altLang="zh-CN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266" y="6149"/>
              <a:ext cx="2172" cy="1452"/>
              <a:chOff x="2244" y="5770"/>
              <a:chExt cx="2172" cy="145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244" y="5770"/>
                <a:ext cx="2172" cy="145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2"/>
                    </a:solidFill>
                  </a:rPr>
                  <a:t>Fully determined</a:t>
                </a:r>
                <a:endParaRPr lang="en-US" altLang="zh-CN">
                  <a:solidFill>
                    <a:schemeClr val="tx2"/>
                  </a:solidFill>
                </a:endParaRPr>
              </a:p>
              <a:p>
                <a:endParaRPr lang="en-US" altLang="zh-CN">
                  <a:solidFill>
                    <a:schemeClr val="tx2"/>
                  </a:solidFill>
                </a:endParaRPr>
              </a:p>
              <a:p>
                <a:r>
                  <a:rPr lang="en-US" altLang="zh-CN" b="1">
                    <a:solidFill>
                      <a:schemeClr val="tx2"/>
                    </a:solidFill>
                  </a:rPr>
                  <a:t>performance</a:t>
                </a:r>
                <a:endParaRPr lang="en-US" altLang="zh-CN" b="1">
                  <a:solidFill>
                    <a:schemeClr val="tx2"/>
                  </a:solidFill>
                </a:endParaRPr>
              </a:p>
              <a:p>
                <a:r>
                  <a:rPr lang="en-US" altLang="zh-CN" b="1">
                    <a:solidFill>
                      <a:schemeClr val="tx2"/>
                    </a:solidFill>
                  </a:rPr>
                  <a:t>load balance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pic>
            <p:nvPicPr>
              <p:cNvPr id="15" name="图片 14" descr="cross_mark_212.58503401361px_1215171_easyicon.net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47" y="6918"/>
                <a:ext cx="200" cy="235"/>
              </a:xfrm>
              <a:prstGeom prst="rect">
                <a:avLst/>
              </a:prstGeom>
            </p:spPr>
          </p:pic>
          <p:pic>
            <p:nvPicPr>
              <p:cNvPr id="16" name="图片 15" descr="Checkmark_yes_512px_1187207_easyicon.ne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25" y="6511"/>
                <a:ext cx="296" cy="296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9436" y="6149"/>
              <a:ext cx="2036" cy="1452"/>
              <a:chOff x="10436" y="5770"/>
              <a:chExt cx="2036" cy="1452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0436" y="5770"/>
                <a:ext cx="2036" cy="145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2"/>
                    </a:solidFill>
                  </a:rPr>
                  <a:t>Fully free</a:t>
                </a:r>
                <a:endParaRPr lang="en-US" altLang="zh-CN">
                  <a:solidFill>
                    <a:schemeClr val="tx2"/>
                  </a:solidFill>
                </a:endParaRPr>
              </a:p>
              <a:p>
                <a:endParaRPr lang="en-US" altLang="zh-CN">
                  <a:solidFill>
                    <a:schemeClr val="tx2"/>
                  </a:solidFill>
                </a:endParaRPr>
              </a:p>
              <a:p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performance</a:t>
                </a:r>
                <a:endParaRPr lang="en-US" altLang="zh-CN" b="1">
                  <a:solidFill>
                    <a:schemeClr val="tx2"/>
                  </a:solidFill>
                </a:endParaRPr>
              </a:p>
              <a:p>
                <a:r>
                  <a:rPr lang="en-US" altLang="zh-CN" b="1">
                    <a:solidFill>
                      <a:schemeClr val="tx2"/>
                    </a:solidFill>
                    <a:sym typeface="+mn-ea"/>
                  </a:rPr>
                  <a:t>load balance</a:t>
                </a:r>
                <a:endParaRPr lang="en-US" altLang="zh-CN">
                  <a:solidFill>
                    <a:schemeClr val="tx2"/>
                  </a:solidFill>
                </a:endParaRPr>
              </a:p>
            </p:txBody>
          </p:sp>
          <p:pic>
            <p:nvPicPr>
              <p:cNvPr id="17" name="图片 16" descr="Checkmark_yes_512px_1187207_easyicon.ne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98" y="6818"/>
                <a:ext cx="296" cy="296"/>
              </a:xfrm>
              <a:prstGeom prst="rect">
                <a:avLst/>
              </a:prstGeom>
            </p:spPr>
          </p:pic>
          <p:pic>
            <p:nvPicPr>
              <p:cNvPr id="18" name="图片 17" descr="cross_mark_212.58503401361px_1215171_easyicon.net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109" y="6572"/>
                <a:ext cx="200" cy="2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nalysis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285" y="2227580"/>
            <a:ext cx="78803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320" y="2227580"/>
            <a:ext cx="146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8415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050" y="2227580"/>
            <a:ext cx="7512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8740" y="2660015"/>
            <a:ext cx="21018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260" y="2659380"/>
            <a:ext cx="224155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310" y="2660015"/>
            <a:ext cx="6794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5665" y="3151505"/>
            <a:ext cx="122555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8740" y="3151505"/>
            <a:ext cx="113665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8640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6945" y="3151505"/>
            <a:ext cx="10731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260" y="3151505"/>
            <a:ext cx="13525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310" y="3151505"/>
            <a:ext cx="23431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2690" y="3151505"/>
            <a:ext cx="2730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Write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  <a:r>
              <a:rPr lang="en-US" altLang="zh-CN">
                <a:solidFill>
                  <a:schemeClr val="tx2"/>
                </a:solidFill>
              </a:rPr>
              <a:t>start-&gt; 1-&gt; 2-&gt; 1-&gt; 1-&gt; ?</a:t>
            </a:r>
            <a:endParaRPr lang="en-US" altLang="zh-CN">
              <a:solidFill>
                <a:schemeClr val="tx2"/>
              </a:solidFill>
            </a:endParaRPr>
          </a:p>
          <a:p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找到最下层的节点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在其子节点选择一个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3.</a:t>
            </a:r>
            <a:r>
              <a:rPr lang="zh-CN" altLang="en-US">
                <a:solidFill>
                  <a:schemeClr val="tx2"/>
                </a:solidFill>
              </a:rPr>
              <a:t>执行写入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283460" y="395224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548890" y="395224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83" name="直接连接符 82"/>
          <p:cNvCxnSpPr>
            <a:stCxn id="39" idx="4"/>
            <a:endCxn id="81" idx="0"/>
          </p:cNvCxnSpPr>
          <p:nvPr/>
        </p:nvCxnSpPr>
        <p:spPr>
          <a:xfrm flipH="1">
            <a:off x="2371090" y="3637915"/>
            <a:ext cx="13970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9" idx="4"/>
            <a:endCxn id="82" idx="0"/>
          </p:cNvCxnSpPr>
          <p:nvPr/>
        </p:nvCxnSpPr>
        <p:spPr>
          <a:xfrm>
            <a:off x="2510790" y="3637915"/>
            <a:ext cx="12573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526415" y="395160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6C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6C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6C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6C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6C6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76" grpId="0" animBg="1"/>
      <p:bldP spid="77" grpId="0" animBg="1"/>
      <p:bldP spid="78" grpId="0" animBg="1"/>
      <p:bldP spid="79" grpId="0" animBg="1"/>
      <p:bldP spid="81" grpId="0" bldLvl="0" animBg="1" uiExpand="1" build="allAtOnce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2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285" y="2227580"/>
            <a:ext cx="78803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320" y="2227580"/>
            <a:ext cx="146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8415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050" y="2227580"/>
            <a:ext cx="7512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8740" y="2660015"/>
            <a:ext cx="21018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260" y="2659380"/>
            <a:ext cx="224155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310" y="2660015"/>
            <a:ext cx="6794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rgbClr val="FF0000"/>
                </a:solidFill>
                <a:uFillTx/>
              </a:rPr>
              <a:t>1</a:t>
            </a:r>
            <a:endParaRPr lang="en-US" altLang="zh-CN" sz="1300">
              <a:solidFill>
                <a:srgbClr val="FF0000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5665" y="3151505"/>
            <a:ext cx="122555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8740" y="3151505"/>
            <a:ext cx="113665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8640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6945" y="3151505"/>
            <a:ext cx="10731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260" y="3151505"/>
            <a:ext cx="13525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310" y="3151505"/>
            <a:ext cx="23431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2690" y="3151505"/>
            <a:ext cx="2730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同步：</a:t>
            </a:r>
            <a:r>
              <a:rPr lang="en-US" altLang="zh-CN">
                <a:solidFill>
                  <a:schemeClr val="tx2"/>
                </a:solidFill>
              </a:rPr>
              <a:t> start-&gt; ?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zh-CN" altLang="en-US">
                <a:solidFill>
                  <a:schemeClr val="tx2"/>
                </a:solidFill>
              </a:rPr>
              <a:t>找到最后写入的位置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找到上一个写入的位置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3.</a:t>
            </a:r>
            <a:r>
              <a:rPr lang="zh-CN" altLang="en-US">
                <a:solidFill>
                  <a:schemeClr val="tx2"/>
                </a:solidFill>
              </a:rPr>
              <a:t>若同步完成，结束，否则返回上一步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终止条件：能确定唯一节点或同步至当前</a:t>
            </a:r>
            <a:r>
              <a:rPr lang="en-US" altLang="zh-CN">
                <a:solidFill>
                  <a:schemeClr val="tx2"/>
                </a:solidFill>
              </a:rPr>
              <a:t>level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rot="780000">
            <a:off x="2520315" y="1434465"/>
            <a:ext cx="347345" cy="2687955"/>
          </a:xfrm>
          <a:prstGeom prst="ellipse">
            <a:avLst/>
          </a:prstGeom>
          <a:noFill/>
          <a:ln>
            <a:solidFill>
              <a:srgbClr val="0FB62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9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B62A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285" y="2227580"/>
            <a:ext cx="78803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320" y="2227580"/>
            <a:ext cx="146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8415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050" y="2227580"/>
            <a:ext cx="751205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8740" y="2660015"/>
            <a:ext cx="21018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260" y="2659380"/>
            <a:ext cx="224155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310" y="2660015"/>
            <a:ext cx="67945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5665" y="3151505"/>
            <a:ext cx="122555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8740" y="3151505"/>
            <a:ext cx="113665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8640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6945" y="3151505"/>
            <a:ext cx="10731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260" y="3151505"/>
            <a:ext cx="13525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310" y="3151505"/>
            <a:ext cx="23431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2690" y="3151505"/>
            <a:ext cx="27305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5746750" y="1574165"/>
            <a:ext cx="292862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tx2"/>
                </a:solidFill>
              </a:rPr>
              <a:t>负载均衡：</a:t>
            </a:r>
            <a:endParaRPr 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共</a:t>
            </a:r>
            <a:r>
              <a:rPr lang="en-US" altLang="zh-CN">
                <a:solidFill>
                  <a:schemeClr val="tx2"/>
                </a:solidFill>
              </a:rPr>
              <a:t>2^4</a:t>
            </a:r>
            <a:r>
              <a:rPr lang="zh-CN" altLang="en-US">
                <a:solidFill>
                  <a:schemeClr val="tx2"/>
                </a:solidFill>
              </a:rPr>
              <a:t>种放置方式</a:t>
            </a:r>
            <a:endParaRPr lang="zh-CN" altLang="en-US">
              <a:solidFill>
                <a:schemeClr val="tx2"/>
              </a:solidFill>
            </a:endParaRPr>
          </a:p>
          <a:p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555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Modeling 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A</a:t>
            </a:r>
            <a:r>
              <a:rPr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nalysis</a:t>
            </a:r>
            <a:r>
              <a:rPr lang="en-US" altLang="zh-CN" sz="4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4690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2669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1420" y="20516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865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129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0785" y="248348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92625" y="24841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194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5803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111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8259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1663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579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24680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95236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19" name="直接连接符 18"/>
          <p:cNvCxnSpPr>
            <a:stCxn id="3" idx="3"/>
            <a:endCxn id="4" idx="7"/>
          </p:cNvCxnSpPr>
          <p:nvPr/>
        </p:nvCxnSpPr>
        <p:spPr>
          <a:xfrm flipH="1">
            <a:off x="2876550" y="1855470"/>
            <a:ext cx="38354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5"/>
            <a:endCxn id="5" idx="1"/>
          </p:cNvCxnSpPr>
          <p:nvPr/>
        </p:nvCxnSpPr>
        <p:spPr>
          <a:xfrm>
            <a:off x="3384550" y="1855470"/>
            <a:ext cx="382270" cy="22225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4"/>
            <a:endCxn id="6" idx="0"/>
          </p:cNvCxnSpPr>
          <p:nvPr/>
        </p:nvCxnSpPr>
        <p:spPr>
          <a:xfrm flipH="1">
            <a:off x="2026920" y="2227580"/>
            <a:ext cx="78740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8" idx="0"/>
          </p:cNvCxnSpPr>
          <p:nvPr/>
        </p:nvCxnSpPr>
        <p:spPr>
          <a:xfrm>
            <a:off x="2814955" y="2227580"/>
            <a:ext cx="1397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0"/>
          </p:cNvCxnSpPr>
          <p:nvPr/>
        </p:nvCxnSpPr>
        <p:spPr>
          <a:xfrm flipH="1">
            <a:off x="3829050" y="2227580"/>
            <a:ext cx="635" cy="25590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3829685" y="2227580"/>
            <a:ext cx="750570" cy="25654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0"/>
          </p:cNvCxnSpPr>
          <p:nvPr/>
        </p:nvCxnSpPr>
        <p:spPr>
          <a:xfrm flipH="1">
            <a:off x="1679575" y="2660015"/>
            <a:ext cx="3467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12" idx="0"/>
          </p:cNvCxnSpPr>
          <p:nvPr/>
        </p:nvCxnSpPr>
        <p:spPr>
          <a:xfrm>
            <a:off x="2026285" y="2660015"/>
            <a:ext cx="11938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13" idx="0"/>
          </p:cNvCxnSpPr>
          <p:nvPr/>
        </p:nvCxnSpPr>
        <p:spPr>
          <a:xfrm flipH="1">
            <a:off x="2619375" y="2660015"/>
            <a:ext cx="20955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4"/>
            <a:endCxn id="14" idx="0"/>
          </p:cNvCxnSpPr>
          <p:nvPr/>
        </p:nvCxnSpPr>
        <p:spPr>
          <a:xfrm>
            <a:off x="2828925" y="2660015"/>
            <a:ext cx="24130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15" idx="0"/>
          </p:cNvCxnSpPr>
          <p:nvPr/>
        </p:nvCxnSpPr>
        <p:spPr>
          <a:xfrm flipH="1">
            <a:off x="3604895" y="2659380"/>
            <a:ext cx="22352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6" idx="0"/>
          </p:cNvCxnSpPr>
          <p:nvPr/>
        </p:nvCxnSpPr>
        <p:spPr>
          <a:xfrm>
            <a:off x="3828415" y="2659380"/>
            <a:ext cx="217170" cy="31623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4"/>
            <a:endCxn id="17" idx="0"/>
          </p:cNvCxnSpPr>
          <p:nvPr/>
        </p:nvCxnSpPr>
        <p:spPr>
          <a:xfrm flipH="1">
            <a:off x="4512945" y="2660015"/>
            <a:ext cx="6731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4"/>
            <a:endCxn id="18" idx="0"/>
          </p:cNvCxnSpPr>
          <p:nvPr/>
        </p:nvCxnSpPr>
        <p:spPr>
          <a:xfrm>
            <a:off x="4580255" y="2660015"/>
            <a:ext cx="459740" cy="315595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6936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972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8277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0590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23160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4477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0385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38805" y="346202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093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65188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89699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45915" y="346329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8150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65899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925060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92725" y="346456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2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51" name="直接连接符 50"/>
          <p:cNvCxnSpPr>
            <a:stCxn id="11" idx="4"/>
            <a:endCxn id="34" idx="0"/>
          </p:cNvCxnSpPr>
          <p:nvPr/>
        </p:nvCxnSpPr>
        <p:spPr>
          <a:xfrm flipH="1">
            <a:off x="1356995" y="3151505"/>
            <a:ext cx="3225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1" idx="4"/>
            <a:endCxn id="35" idx="0"/>
          </p:cNvCxnSpPr>
          <p:nvPr/>
        </p:nvCxnSpPr>
        <p:spPr>
          <a:xfrm>
            <a:off x="1679575" y="3151505"/>
            <a:ext cx="1778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4"/>
            <a:endCxn id="36" idx="0"/>
          </p:cNvCxnSpPr>
          <p:nvPr/>
        </p:nvCxnSpPr>
        <p:spPr>
          <a:xfrm flipH="1">
            <a:off x="1970405" y="3151505"/>
            <a:ext cx="17526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4"/>
            <a:endCxn id="37" idx="0"/>
          </p:cNvCxnSpPr>
          <p:nvPr/>
        </p:nvCxnSpPr>
        <p:spPr>
          <a:xfrm>
            <a:off x="2146300" y="3151505"/>
            <a:ext cx="12192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39" idx="0"/>
          </p:cNvCxnSpPr>
          <p:nvPr/>
        </p:nvCxnSpPr>
        <p:spPr>
          <a:xfrm flipH="1">
            <a:off x="2510790" y="3151505"/>
            <a:ext cx="10795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4"/>
            <a:endCxn id="40" idx="0"/>
          </p:cNvCxnSpPr>
          <p:nvPr/>
        </p:nvCxnSpPr>
        <p:spPr>
          <a:xfrm>
            <a:off x="2619375" y="3151505"/>
            <a:ext cx="11303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41" idx="0"/>
          </p:cNvCxnSpPr>
          <p:nvPr/>
        </p:nvCxnSpPr>
        <p:spPr>
          <a:xfrm flipH="1">
            <a:off x="2991485" y="3151505"/>
            <a:ext cx="7874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089275" y="3173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4"/>
            <a:endCxn id="42" idx="0"/>
          </p:cNvCxnSpPr>
          <p:nvPr/>
        </p:nvCxnSpPr>
        <p:spPr>
          <a:xfrm>
            <a:off x="3070225" y="3151505"/>
            <a:ext cx="156210" cy="31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5" idx="4"/>
            <a:endCxn id="43" idx="0"/>
          </p:cNvCxnSpPr>
          <p:nvPr/>
        </p:nvCxnSpPr>
        <p:spPr>
          <a:xfrm flipH="1">
            <a:off x="3497580" y="3151505"/>
            <a:ext cx="10668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5" idx="4"/>
            <a:endCxn id="44" idx="0"/>
          </p:cNvCxnSpPr>
          <p:nvPr/>
        </p:nvCxnSpPr>
        <p:spPr>
          <a:xfrm>
            <a:off x="3604895" y="3151505"/>
            <a:ext cx="13462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4"/>
            <a:endCxn id="45" idx="0"/>
          </p:cNvCxnSpPr>
          <p:nvPr/>
        </p:nvCxnSpPr>
        <p:spPr>
          <a:xfrm flipH="1">
            <a:off x="3984625" y="3151505"/>
            <a:ext cx="60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6" idx="4"/>
            <a:endCxn id="46" idx="0"/>
          </p:cNvCxnSpPr>
          <p:nvPr/>
        </p:nvCxnSpPr>
        <p:spPr>
          <a:xfrm>
            <a:off x="4045585" y="3151505"/>
            <a:ext cx="187960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4"/>
            <a:endCxn id="47" idx="0"/>
          </p:cNvCxnSpPr>
          <p:nvPr/>
        </p:nvCxnSpPr>
        <p:spPr>
          <a:xfrm flipH="1">
            <a:off x="4469130" y="3151505"/>
            <a:ext cx="431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7" idx="4"/>
            <a:endCxn id="48" idx="0"/>
          </p:cNvCxnSpPr>
          <p:nvPr/>
        </p:nvCxnSpPr>
        <p:spPr>
          <a:xfrm>
            <a:off x="4512945" y="3151505"/>
            <a:ext cx="23368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4"/>
            <a:endCxn id="49" idx="0"/>
          </p:cNvCxnSpPr>
          <p:nvPr/>
        </p:nvCxnSpPr>
        <p:spPr>
          <a:xfrm flipH="1">
            <a:off x="5013325" y="3151505"/>
            <a:ext cx="2667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4"/>
            <a:endCxn id="50" idx="0"/>
          </p:cNvCxnSpPr>
          <p:nvPr/>
        </p:nvCxnSpPr>
        <p:spPr>
          <a:xfrm>
            <a:off x="5039995" y="3151505"/>
            <a:ext cx="340360" cy="3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下箭头 70"/>
          <p:cNvSpPr/>
          <p:nvPr/>
        </p:nvSpPr>
        <p:spPr>
          <a:xfrm>
            <a:off x="512445" y="1705610"/>
            <a:ext cx="262890" cy="2745740"/>
          </a:xfrm>
          <a:prstGeom prst="down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26415" y="205105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527050" y="248412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527050" y="2974975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6415" y="3464560"/>
            <a:ext cx="234315" cy="176530"/>
          </a:xfrm>
          <a:prstGeom prst="roundRect">
            <a:avLst/>
          </a:prstGeom>
          <a:solidFill>
            <a:srgbClr val="9EB8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3234055" y="20510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234055" y="2484755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34055" y="297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234055" y="346075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>
                <a:solidFill>
                  <a:schemeClr val="tx2"/>
                </a:solidFill>
                <a:uFillTx/>
              </a:rPr>
              <a:t>1</a:t>
            </a:r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234055" y="1705610"/>
            <a:ext cx="175260" cy="175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00">
              <a:solidFill>
                <a:schemeClr val="tx2"/>
              </a:solidFill>
              <a:uFillTx/>
            </a:endParaRPr>
          </a:p>
        </p:txBody>
      </p:sp>
      <p:cxnSp>
        <p:nvCxnSpPr>
          <p:cNvPr id="74" name="直接连接符 73"/>
          <p:cNvCxnSpPr>
            <a:stCxn id="73" idx="4"/>
            <a:endCxn id="33" idx="0"/>
          </p:cNvCxnSpPr>
          <p:nvPr/>
        </p:nvCxnSpPr>
        <p:spPr>
          <a:xfrm>
            <a:off x="3321685" y="1881505"/>
            <a:ext cx="0" cy="16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3" idx="4"/>
            <a:endCxn id="68" idx="0"/>
          </p:cNvCxnSpPr>
          <p:nvPr/>
        </p:nvCxnSpPr>
        <p:spPr>
          <a:xfrm>
            <a:off x="3321685" y="2226945"/>
            <a:ext cx="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8" idx="4"/>
            <a:endCxn id="69" idx="0"/>
          </p:cNvCxnSpPr>
          <p:nvPr/>
        </p:nvCxnSpPr>
        <p:spPr>
          <a:xfrm>
            <a:off x="3321685" y="2660650"/>
            <a:ext cx="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9" idx="4"/>
            <a:endCxn id="72" idx="0"/>
          </p:cNvCxnSpPr>
          <p:nvPr/>
        </p:nvCxnSpPr>
        <p:spPr>
          <a:xfrm>
            <a:off x="3321685" y="3151505"/>
            <a:ext cx="0" cy="3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213735" y="3830955"/>
            <a:ext cx="390525" cy="314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...</a:t>
            </a:r>
            <a:endParaRPr lang="en-US" altLang="zh-CN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1" animBg="1"/>
      <p:bldP spid="4" grpId="2" bldLvl="0" animBg="1"/>
      <p:bldP spid="5" grpId="0" bldLvl="0" animBg="1"/>
      <p:bldP spid="5" grpId="1" bldLvl="0" animBg="1"/>
      <p:bldP spid="6" grpId="0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34" grpId="0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33" grpId="0" bldLvl="0" animBg="1"/>
      <p:bldP spid="68" grpId="0" bldLvl="0" animBg="1"/>
      <p:bldP spid="69" grpId="0" bldLvl="0" animBg="1"/>
      <p:bldP spid="72" grpId="0" bldLvl="0" animBg="1"/>
      <p:bldP spid="73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自定义 610">
      <a:dk1>
        <a:srgbClr val="A5A5A5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3B3B3"/>
      </a:accent2>
      <a:accent3>
        <a:srgbClr val="000000"/>
      </a:accent3>
      <a:accent4>
        <a:srgbClr val="B3B3B3"/>
      </a:accent4>
      <a:accent5>
        <a:srgbClr val="000000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5594</Words>
  <Application>WPS 演示</Application>
  <PresentationFormat>全屏显示(16:9)</PresentationFormat>
  <Paragraphs>1021</Paragraphs>
  <Slides>31</Slides>
  <Notes>23</Notes>
  <HiddenSlides>3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黑体</vt:lpstr>
      <vt:lpstr>Times New Roman</vt:lpstr>
      <vt:lpstr>Calibri Light</vt:lpstr>
      <vt:lpstr>方正宋刻本秀楷简体</vt:lpstr>
      <vt:lpstr>Calibri</vt:lpstr>
      <vt:lpstr>微软雅黑</vt:lpstr>
      <vt:lpstr>Arial Unicode MS</vt:lpstr>
      <vt:lpstr>等线</vt:lpstr>
      <vt:lpstr>Calibri</vt:lpstr>
      <vt:lpstr>Consolas</vt:lpstr>
      <vt:lpstr>等线 Light</vt:lpstr>
      <vt:lpstr>3_Office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I~swear</cp:lastModifiedBy>
  <cp:revision>125</cp:revision>
  <dcterms:created xsi:type="dcterms:W3CDTF">2017-05-02T06:39:00Z</dcterms:created>
  <dcterms:modified xsi:type="dcterms:W3CDTF">2019-10-08T02:39:42Z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