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25" r:id="rId5"/>
    <p:sldId id="726" r:id="rId6"/>
    <p:sldId id="727" r:id="rId7"/>
    <p:sldId id="729" r:id="rId8"/>
    <p:sldId id="735" r:id="rId9"/>
    <p:sldId id="736" r:id="rId10"/>
    <p:sldId id="737" r:id="rId11"/>
    <p:sldId id="738" r:id="rId12"/>
    <p:sldId id="728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46" r:id="rId21"/>
    <p:sldId id="747" r:id="rId22"/>
    <p:sldId id="748" r:id="rId23"/>
    <p:sldId id="749" r:id="rId24"/>
    <p:sldId id="750" r:id="rId25"/>
    <p:sldId id="751" r:id="rId26"/>
    <p:sldId id="752" r:id="rId27"/>
    <p:sldId id="753" r:id="rId28"/>
    <p:sldId id="754" r:id="rId29"/>
    <p:sldId id="755" r:id="rId30"/>
    <p:sldId id="756" r:id="rId31"/>
    <p:sldId id="75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062"/>
    <a:srgbClr val="FF0000"/>
    <a:srgbClr val="9DC3E6"/>
    <a:srgbClr val="FFFFFF"/>
    <a:srgbClr val="9CBC59"/>
    <a:srgbClr val="FDF79C"/>
    <a:srgbClr val="A9D18E"/>
    <a:srgbClr val="FFD966"/>
    <a:srgbClr val="ED7D31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6910" autoAdjust="0"/>
  </p:normalViewPr>
  <p:slideViewPr>
    <p:cSldViewPr snapToGrid="0">
      <p:cViewPr varScale="1">
        <p:scale>
          <a:sx n="98" d="100"/>
          <a:sy n="98" d="100"/>
        </p:scale>
        <p:origin x="11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zhzhu\Desktop\tjm-sz-a_output_ans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云盘数量分布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'[tjm-sz-a_output_ansi.xlsx]导出计数_阿里uid'!$G$2:$G$6</c:f>
              <c:strCache>
                <c:ptCount val="5"/>
                <c:pt idx="0">
                  <c:v>[1000,+∞)</c:v>
                </c:pt>
                <c:pt idx="1">
                  <c:v>[100,1000)</c:v>
                </c:pt>
                <c:pt idx="2">
                  <c:v>[10,100)</c:v>
                </c:pt>
                <c:pt idx="3" c:formatCode="m&quot;月&quot;d&quot;日&quot;">
                  <c:v>[2,10)</c:v>
                </c:pt>
                <c:pt idx="4">
                  <c:v>[1,2)</c:v>
                </c:pt>
              </c:strCache>
            </c:strRef>
          </c:cat>
          <c:val>
            <c:numRef>
              <c:f>'[tjm-sz-a_output_ansi.xlsx]导出计数_阿里uid'!$H$2:$H$6</c:f>
              <c:numCache>
                <c:formatCode>General</c:formatCode>
                <c:ptCount val="5"/>
                <c:pt idx="0">
                  <c:v>21833</c:v>
                </c:pt>
                <c:pt idx="1">
                  <c:v>10811</c:v>
                </c:pt>
                <c:pt idx="2">
                  <c:v>14233</c:v>
                </c:pt>
                <c:pt idx="3">
                  <c:v>21783</c:v>
                </c:pt>
                <c:pt idx="4">
                  <c:v>21730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14AA2-F1AF-4285-BA07-D885737C3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云存储提供方式：云盘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购买云主机时绑定也可后期增加</a:t>
            </a:r>
            <a:r>
              <a:rPr lang="zh-CN" altLang="en-US"/>
              <a:t>、可搭文件系统、用作</a:t>
            </a:r>
            <a:r>
              <a:rPr lang="zh-CN" altLang="en-US"/>
              <a:t>系统盘</a:t>
            </a:r>
            <a:endParaRPr lang="zh-CN" altLang="en-US"/>
          </a:p>
          <a:p>
            <a:r>
              <a:rPr lang="zh-CN" altLang="en-US"/>
              <a:t>关注的问题：云盘中的负载均衡，重点时流量均衡，不同集群不同服务器的网络</a:t>
            </a:r>
            <a:r>
              <a:rPr lang="en-US" altLang="zh-CN"/>
              <a:t>IO</a:t>
            </a:r>
            <a:r>
              <a:rPr lang="zh-CN" altLang="en-US"/>
              <a:t>的均衡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主要内容为小部分，包括对系统架构的认识、问题的理解、以及拿到了线上系统的</a:t>
            </a:r>
            <a:r>
              <a:rPr lang="en-US" altLang="zh-CN"/>
              <a:t>trace</a:t>
            </a:r>
            <a:r>
              <a:rPr lang="zh-CN" altLang="en-US"/>
              <a:t>对其进行分析的结果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1DAA4-A61B-4F50-94A7-00A82C05D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413"/>
            <a:ext cx="10515600" cy="1325563"/>
          </a:xfrm>
        </p:spPr>
        <p:txBody>
          <a:bodyPr>
            <a:normAutofit/>
          </a:bodyPr>
          <a:lstStyle>
            <a:lvl1pPr>
              <a:defRPr sz="4000" b="1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27912"/>
            <a:ext cx="10515600" cy="48717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Ø"/>
              <a:defRPr sz="2800" baseline="0"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>
              <a:defRPr sz="2400" baseline="0">
                <a:latin typeface="Arial" panose="020B0604020202020204" pitchFamily="34" charset="0"/>
                <a:ea typeface="等线" panose="02010600030101010101" pitchFamily="2" charset="-122"/>
              </a:defRPr>
            </a:lvl2pPr>
            <a:lvl3pPr>
              <a:defRPr sz="2000" baseline="0">
                <a:latin typeface="Arial" panose="020B0604020202020204" pitchFamily="34" charset="0"/>
                <a:ea typeface="等线" panose="02010600030101010101" pitchFamily="2" charset="-122"/>
              </a:defRPr>
            </a:lvl3pPr>
            <a:lvl4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4pPr>
            <a:lvl5pPr>
              <a:defRPr sz="1800" baseline="0">
                <a:latin typeface="Arial" panose="020B0604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4" y="650562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147183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77A7-142F-4646-9A5E-A49C80BCED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7148" y="1244472"/>
            <a:ext cx="8699635" cy="1948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300" b="1" dirty="0">
                <a:latin typeface="+mn-lt"/>
                <a:ea typeface="黑体" panose="02010609060101010101" pitchFamily="49" charset="-122"/>
              </a:rPr>
              <a:t>进度汇报</a:t>
            </a:r>
            <a:endParaRPr lang="zh-CN" altLang="en-US" sz="53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4688"/>
            <a:ext cx="9144000" cy="159311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朱文喆、毛浩宇、王孟</a:t>
            </a:r>
            <a:endParaRPr lang="zh-CN" altLang="en-US" sz="3600" dirty="0"/>
          </a:p>
          <a:p>
            <a:endParaRPr lang="zh-CN" altLang="en-US" sz="3600" dirty="0"/>
          </a:p>
          <a:p>
            <a:endParaRPr lang="zh-CN" altLang="en-US" dirty="0"/>
          </a:p>
        </p:txBody>
      </p:sp>
      <p:pic>
        <p:nvPicPr>
          <p:cNvPr id="4" name="Picture 2" descr="“USTC”的图片搜索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30" y="5600124"/>
            <a:ext cx="4392539" cy="73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基本结论</a:t>
            </a:r>
            <a:endParaRPr lang="zh-CN" altLang="en-US"/>
          </a:p>
          <a:p>
            <a:pPr lvl="1"/>
            <a:r>
              <a:rPr lang="zh-CN" altLang="en-US"/>
              <a:t>同用户所有云盘在流量大小、变化趋势上可能有较高相似性</a:t>
            </a:r>
            <a:endParaRPr lang="zh-CN" altLang="en-US"/>
          </a:p>
          <a:p>
            <a:r>
              <a:rPr lang="zh-CN" altLang="en-US"/>
              <a:t>难点</a:t>
            </a:r>
            <a:endParaRPr lang="zh-CN" altLang="en-US"/>
          </a:p>
          <a:p>
            <a:pPr lvl="1"/>
            <a:r>
              <a:rPr lang="zh-CN" altLang="en-US" sz="2400"/>
              <a:t>对多云盘</a:t>
            </a:r>
            <a:r>
              <a:rPr lang="en-US" altLang="zh-CN" sz="2400"/>
              <a:t>pattern</a:t>
            </a:r>
            <a:r>
              <a:rPr lang="zh-CN" altLang="en-US" sz="2400"/>
              <a:t>的自动化分析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所用调度策略介绍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2976"/>
            <a:ext cx="10515600" cy="4871737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算法上界（假设已知所有</a:t>
            </a:r>
            <a:r>
              <a:rPr lang="en-US" altLang="zh-CN" dirty="0"/>
              <a:t>segment</a:t>
            </a:r>
            <a:r>
              <a:rPr lang="zh-CN" altLang="en-US" dirty="0"/>
              <a:t>未来读写流量）</a:t>
            </a:r>
            <a:endParaRPr lang="en-US" altLang="zh-CN" dirty="0"/>
          </a:p>
          <a:p>
            <a:pPr lvl="2"/>
            <a:r>
              <a:rPr lang="zh-CN" altLang="en-US" dirty="0"/>
              <a:t>最小化流量方差（数据规模大，复杂度高）</a:t>
            </a:r>
            <a:endParaRPr lang="en-US" altLang="zh-CN" dirty="0"/>
          </a:p>
          <a:p>
            <a:pPr lvl="2"/>
            <a:r>
              <a:rPr lang="zh-CN" altLang="en-US" dirty="0"/>
              <a:t>贪心算法尽量逼近</a:t>
            </a:r>
            <a:endParaRPr lang="en-US" altLang="zh-CN" dirty="0"/>
          </a:p>
          <a:p>
            <a:pPr lvl="3"/>
            <a:r>
              <a:rPr lang="zh-CN" altLang="en-US" dirty="0"/>
              <a:t>每次调度，将</a:t>
            </a:r>
            <a:r>
              <a:rPr lang="en-US" altLang="zh-CN" dirty="0"/>
              <a:t>segment</a:t>
            </a:r>
            <a:r>
              <a:rPr lang="zh-CN" altLang="en-US" dirty="0"/>
              <a:t>流量从高到低排序</a:t>
            </a:r>
            <a:endParaRPr lang="en-US" altLang="zh-CN" dirty="0"/>
          </a:p>
          <a:p>
            <a:pPr lvl="3"/>
            <a:r>
              <a:rPr lang="zh-CN" altLang="en-US" dirty="0"/>
              <a:t>依次放置</a:t>
            </a:r>
            <a:r>
              <a:rPr lang="en-US" altLang="zh-CN" dirty="0"/>
              <a:t>segment</a:t>
            </a:r>
            <a:r>
              <a:rPr lang="zh-CN" altLang="en-US" dirty="0"/>
              <a:t>到当前负载最低的</a:t>
            </a:r>
            <a:r>
              <a:rPr lang="en-US" altLang="zh-CN" dirty="0"/>
              <a:t>block server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调度策略（假设已知</a:t>
            </a:r>
            <a:r>
              <a:rPr lang="en-US" altLang="zh-CN" dirty="0">
                <a:solidFill>
                  <a:schemeClr val="tx1"/>
                </a:solidFill>
              </a:rPr>
              <a:t>segment</a:t>
            </a:r>
            <a:r>
              <a:rPr lang="zh-CN" altLang="en-US" dirty="0">
                <a:solidFill>
                  <a:schemeClr val="tx1"/>
                </a:solidFill>
              </a:rPr>
              <a:t>历史流量）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贪心策略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/>
              <a:t>利用过去的数据进行预测。</a:t>
            </a:r>
            <a:endParaRPr lang="en-US" altLang="zh-CN" dirty="0"/>
          </a:p>
          <a:p>
            <a:pPr lvl="3"/>
            <a:r>
              <a:rPr lang="zh-CN" altLang="en-US" dirty="0"/>
              <a:t>每次调度，将</a:t>
            </a:r>
            <a:r>
              <a:rPr lang="en-US" altLang="zh-CN" dirty="0"/>
              <a:t>segment</a:t>
            </a:r>
            <a:r>
              <a:rPr lang="zh-CN" altLang="en-US" dirty="0"/>
              <a:t>流量从高到低排序</a:t>
            </a:r>
            <a:endParaRPr lang="en-US" altLang="zh-CN" dirty="0"/>
          </a:p>
          <a:p>
            <a:pPr lvl="3"/>
            <a:r>
              <a:rPr lang="zh-CN" altLang="en-US" dirty="0"/>
              <a:t>依次放置</a:t>
            </a:r>
            <a:r>
              <a:rPr lang="en-US" altLang="zh-CN" dirty="0"/>
              <a:t>segment</a:t>
            </a:r>
            <a:r>
              <a:rPr lang="zh-CN" altLang="en-US" dirty="0"/>
              <a:t>到当前负载最低的</a:t>
            </a:r>
            <a:r>
              <a:rPr lang="en-US" altLang="zh-CN" dirty="0"/>
              <a:t>block server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部分贪心策略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初始随机放置，只对流量前百分之几的</a:t>
            </a:r>
            <a:r>
              <a:rPr lang="en-US" altLang="zh-CN" dirty="0">
                <a:solidFill>
                  <a:srgbClr val="FF0000"/>
                </a:solidFill>
              </a:rPr>
              <a:t>segment</a:t>
            </a:r>
            <a:r>
              <a:rPr lang="zh-CN" altLang="en-US" dirty="0">
                <a:solidFill>
                  <a:srgbClr val="FF0000"/>
                </a:solidFill>
              </a:rPr>
              <a:t>做贪心，其余一律不管。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盘古策略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每次调度，从负载最高的</a:t>
            </a:r>
            <a:r>
              <a:rPr lang="en-US" altLang="zh-CN" dirty="0">
                <a:solidFill>
                  <a:srgbClr val="FF0000"/>
                </a:solidFill>
              </a:rPr>
              <a:t>block server</a:t>
            </a:r>
            <a:r>
              <a:rPr lang="zh-CN" altLang="en-US" dirty="0">
                <a:solidFill>
                  <a:srgbClr val="FF0000"/>
                </a:solidFill>
              </a:rPr>
              <a:t>中取出一些</a:t>
            </a:r>
            <a:r>
              <a:rPr lang="en-US" altLang="zh-CN" dirty="0">
                <a:solidFill>
                  <a:srgbClr val="FF0000"/>
                </a:solidFill>
              </a:rPr>
              <a:t>segment</a:t>
            </a:r>
            <a:r>
              <a:rPr lang="zh-CN" altLang="en-US" dirty="0">
                <a:solidFill>
                  <a:srgbClr val="FF0000"/>
                </a:solidFill>
              </a:rPr>
              <a:t>放到负载低的</a:t>
            </a:r>
            <a:r>
              <a:rPr lang="en-US" altLang="zh-CN" dirty="0">
                <a:solidFill>
                  <a:srgbClr val="FF0000"/>
                </a:solidFill>
              </a:rPr>
              <a:t>segment</a:t>
            </a:r>
            <a:r>
              <a:rPr lang="zh-CN" altLang="en-US" dirty="0">
                <a:solidFill>
                  <a:srgbClr val="FF0000"/>
                </a:solidFill>
              </a:rPr>
              <a:t>里。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为方便起见，</a:t>
            </a:r>
            <a:r>
              <a:rPr lang="zh-CN" altLang="en-US">
                <a:solidFill>
                  <a:srgbClr val="FF0000"/>
                </a:solidFill>
              </a:rPr>
              <a:t>这里我使用“</a:t>
            </a:r>
            <a:r>
              <a:rPr lang="zh-CN" altLang="en-US" dirty="0">
                <a:solidFill>
                  <a:srgbClr val="FF0000"/>
                </a:solidFill>
              </a:rPr>
              <a:t>对负载最高和最低的若干</a:t>
            </a:r>
            <a:r>
              <a:rPr lang="en-US" altLang="zh-CN" dirty="0">
                <a:solidFill>
                  <a:srgbClr val="FF0000"/>
                </a:solidFill>
              </a:rPr>
              <a:t>block server</a:t>
            </a:r>
            <a:r>
              <a:rPr lang="zh-CN" altLang="en-US" dirty="0">
                <a:solidFill>
                  <a:srgbClr val="FF0000"/>
                </a:solidFill>
              </a:rPr>
              <a:t>做贪心策略”的方法。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492976"/>
            <a:ext cx="10515600" cy="487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不同</a:t>
            </a:r>
            <a:r>
              <a:rPr lang="en-US" altLang="zh-CN" dirty="0"/>
              <a:t>block server IO</a:t>
            </a:r>
            <a:r>
              <a:rPr lang="zh-CN" altLang="en-US" dirty="0"/>
              <a:t>的方差</a:t>
            </a:r>
            <a:endParaRPr lang="en-US" altLang="zh-CN" dirty="0"/>
          </a:p>
          <a:p>
            <a:pPr lvl="2"/>
            <a:r>
              <a:rPr lang="zh-CN" altLang="en-US" dirty="0"/>
              <a:t>用于衡量不同</a:t>
            </a:r>
            <a:r>
              <a:rPr lang="en-US" altLang="zh-CN" dirty="0"/>
              <a:t>block server</a:t>
            </a:r>
            <a:r>
              <a:rPr lang="zh-CN" altLang="en-US" dirty="0"/>
              <a:t>负载不均衡程度。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不同</a:t>
            </a:r>
            <a:r>
              <a:rPr lang="en-US" altLang="zh-CN" dirty="0"/>
              <a:t>block server</a:t>
            </a:r>
            <a:r>
              <a:rPr lang="zh-CN" altLang="en-US" dirty="0"/>
              <a:t>上</a:t>
            </a:r>
            <a:r>
              <a:rPr lang="en-US" altLang="zh-CN" dirty="0"/>
              <a:t>segment</a:t>
            </a:r>
            <a:r>
              <a:rPr lang="zh-CN" altLang="en-US" dirty="0"/>
              <a:t>的数量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纯贪心策略，每</a:t>
            </a:r>
            <a:r>
              <a:rPr lang="en-US" altLang="zh-CN" dirty="0"/>
              <a:t>10min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1210894"/>
            <a:ext cx="11310730" cy="4103314"/>
          </a:xfrm>
        </p:spPr>
      </p:pic>
      <p:sp>
        <p:nvSpPr>
          <p:cNvPr id="10" name="文本框 9"/>
          <p:cNvSpPr txBox="1"/>
          <p:nvPr/>
        </p:nvSpPr>
        <p:spPr>
          <a:xfrm>
            <a:off x="838200" y="5314208"/>
            <a:ext cx="935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绿色：无调度；</a:t>
            </a:r>
            <a:endParaRPr lang="en-US" altLang="zh-CN" dirty="0"/>
          </a:p>
          <a:p>
            <a:r>
              <a:rPr lang="zh-CN" altLang="en-US" dirty="0"/>
              <a:t>橙色：向前看的贪心策略</a:t>
            </a:r>
            <a:endParaRPr lang="en-US" altLang="zh-CN" dirty="0"/>
          </a:p>
          <a:p>
            <a:r>
              <a:rPr lang="zh-CN" altLang="en-US" dirty="0"/>
              <a:t>蓝色：向后看的贪心策略</a:t>
            </a:r>
            <a:endParaRPr lang="en-US" altLang="zh-CN" dirty="0"/>
          </a:p>
          <a:p>
            <a:r>
              <a:rPr lang="zh-CN" altLang="en-US" dirty="0"/>
              <a:t>可以看到，进行调度之后写方差确有降低。此调度策略是有效的。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10min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6616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绿色：向前看的贪心策略；</a:t>
            </a:r>
            <a:endParaRPr lang="en-US" altLang="zh-CN" dirty="0"/>
          </a:p>
          <a:p>
            <a:r>
              <a:rPr lang="zh-CN" altLang="en-US" dirty="0"/>
              <a:t>蓝色：向后看的贪心策略。</a:t>
            </a:r>
            <a:endParaRPr lang="en-US" altLang="zh-CN" dirty="0"/>
          </a:p>
          <a:p>
            <a:r>
              <a:rPr lang="zh-CN" altLang="en-US" dirty="0"/>
              <a:t>可以看到，进行调度之后读的方差也有降低。</a:t>
            </a:r>
            <a:endParaRPr lang="en-US" altLang="zh-CN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9" y="1267327"/>
            <a:ext cx="11366349" cy="4046882"/>
          </a:xfr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5min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0331" y="5213259"/>
            <a:ext cx="1242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绿色：向前看的贪心策略；</a:t>
            </a:r>
            <a:endParaRPr lang="en-US" altLang="zh-CN" dirty="0"/>
          </a:p>
          <a:p>
            <a:r>
              <a:rPr lang="zh-CN" altLang="en-US" dirty="0"/>
              <a:t>蓝色：向后看的贪心策略。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10min</a:t>
            </a:r>
            <a:r>
              <a:rPr lang="zh-CN" altLang="en-US" dirty="0"/>
              <a:t>间隔比较之后发现，方差普遍比</a:t>
            </a:r>
            <a:r>
              <a:rPr lang="en-US" altLang="zh-CN" dirty="0"/>
              <a:t>5min</a:t>
            </a:r>
            <a:r>
              <a:rPr lang="zh-CN" altLang="en-US" dirty="0"/>
              <a:t>间隔更低，但依然无法处理一些峰值（图中</a:t>
            </a:r>
            <a:r>
              <a:rPr lang="en-US" altLang="zh-CN" dirty="0"/>
              <a:t>6e18</a:t>
            </a:r>
            <a:r>
              <a:rPr lang="zh-CN" altLang="en-US" dirty="0"/>
              <a:t>的峰就比</a:t>
            </a:r>
            <a:r>
              <a:rPr lang="en-US" altLang="zh-CN" dirty="0"/>
              <a:t>10min</a:t>
            </a:r>
            <a:r>
              <a:rPr lang="zh-CN" altLang="en-US" dirty="0"/>
              <a:t>更高）。</a:t>
            </a:r>
            <a:endParaRPr lang="en-US" altLang="zh-CN" dirty="0"/>
          </a:p>
        </p:txBody>
      </p:sp>
      <p:pic>
        <p:nvPicPr>
          <p:cNvPr id="8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5974" r="9074" b="9773"/>
          <a:stretch>
            <a:fillRect/>
          </a:stretch>
        </p:blipFill>
        <p:spPr>
          <a:xfrm>
            <a:off x="924339" y="1180835"/>
            <a:ext cx="10515600" cy="40570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纯贪心策略，每</a:t>
            </a:r>
            <a:r>
              <a:rPr lang="en-US" altLang="zh-CN" dirty="0"/>
              <a:t>5min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935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绿色：无调度；</a:t>
            </a:r>
            <a:endParaRPr lang="en-US" altLang="zh-CN" dirty="0"/>
          </a:p>
          <a:p>
            <a:r>
              <a:rPr lang="zh-CN" altLang="en-US" dirty="0"/>
              <a:t>橙色：向前看的贪心策略</a:t>
            </a:r>
            <a:endParaRPr lang="en-US" altLang="zh-CN" dirty="0"/>
          </a:p>
          <a:p>
            <a:r>
              <a:rPr lang="zh-CN" altLang="en-US" dirty="0"/>
              <a:t>蓝色：向后看的贪心策略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5min</a:t>
            </a:r>
            <a:r>
              <a:rPr lang="zh-CN" altLang="en-US" dirty="0"/>
              <a:t>与</a:t>
            </a:r>
            <a:r>
              <a:rPr lang="en-US" altLang="zh-CN" dirty="0"/>
              <a:t>10min</a:t>
            </a:r>
            <a:r>
              <a:rPr lang="zh-CN" altLang="en-US" dirty="0"/>
              <a:t>相比，写方差更低。</a:t>
            </a:r>
            <a:endParaRPr lang="en-US" altLang="zh-CN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7606" r="8719" b="8752"/>
          <a:stretch>
            <a:fillRect/>
          </a:stretch>
        </p:blipFill>
        <p:spPr>
          <a:xfrm>
            <a:off x="838200" y="1239164"/>
            <a:ext cx="10515600" cy="407504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</a:t>
            </a:r>
            <a:r>
              <a:rPr lang="en-US" altLang="zh-CN" dirty="0"/>
              <a:t>2min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0331" y="5213259"/>
            <a:ext cx="1093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绿色：向前看的贪心策略；</a:t>
            </a:r>
            <a:endParaRPr lang="en-US" altLang="zh-CN" dirty="0"/>
          </a:p>
          <a:p>
            <a:r>
              <a:rPr lang="zh-CN" altLang="en-US" dirty="0"/>
              <a:t>蓝色：向后看的贪心策略。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5min</a:t>
            </a:r>
            <a:r>
              <a:rPr lang="zh-CN" altLang="en-US" dirty="0"/>
              <a:t>间隔比较之后发现，读方差没有比</a:t>
            </a:r>
            <a:r>
              <a:rPr lang="en-US" altLang="zh-CN" dirty="0"/>
              <a:t>5min</a:t>
            </a:r>
            <a:r>
              <a:rPr lang="zh-CN" altLang="en-US" dirty="0"/>
              <a:t>间隔更好，且对峰值的处理更差（图中出现</a:t>
            </a:r>
            <a:r>
              <a:rPr lang="en-US" altLang="zh-CN" dirty="0"/>
              <a:t>1e19</a:t>
            </a:r>
            <a:r>
              <a:rPr lang="zh-CN" altLang="en-US" dirty="0"/>
              <a:t>的峰）。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9" t="7402" r="8613" b="9161"/>
          <a:stretch>
            <a:fillRect/>
          </a:stretch>
        </p:blipFill>
        <p:spPr>
          <a:xfrm>
            <a:off x="490331" y="1320566"/>
            <a:ext cx="11211338" cy="3892693"/>
          </a:xfr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纯贪心策略，每</a:t>
            </a:r>
            <a:r>
              <a:rPr lang="en-US" altLang="zh-CN" dirty="0"/>
              <a:t>2min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9359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绿色：无调度；</a:t>
            </a:r>
            <a:endParaRPr lang="en-US" altLang="zh-CN" dirty="0"/>
          </a:p>
          <a:p>
            <a:r>
              <a:rPr lang="zh-CN" altLang="en-US" dirty="0"/>
              <a:t>橙色：向前看的贪心策略</a:t>
            </a:r>
            <a:endParaRPr lang="en-US" altLang="zh-CN" dirty="0"/>
          </a:p>
          <a:p>
            <a:r>
              <a:rPr lang="zh-CN" altLang="en-US" dirty="0"/>
              <a:t>蓝色：向后看的贪心策略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5min</a:t>
            </a:r>
            <a:r>
              <a:rPr lang="zh-CN" altLang="en-US" dirty="0"/>
              <a:t>与</a:t>
            </a:r>
            <a:r>
              <a:rPr lang="en-US" altLang="zh-CN" dirty="0"/>
              <a:t>10min</a:t>
            </a:r>
            <a:r>
              <a:rPr lang="zh-CN" altLang="en-US" dirty="0"/>
              <a:t>相比，向前看的写方差更低，但是向后看的写方差明显升高。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5" t="6994" r="8613" b="8956"/>
          <a:stretch>
            <a:fillRect/>
          </a:stretch>
        </p:blipFill>
        <p:spPr>
          <a:xfrm>
            <a:off x="838200" y="1219286"/>
            <a:ext cx="10515600" cy="409492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推测与结论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492976"/>
            <a:ext cx="10515600" cy="487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在使用过去的数据进行预测时，观察时间会对调度效果产生很大影响。</a:t>
            </a:r>
            <a:endParaRPr lang="en-US" altLang="zh-CN" dirty="0"/>
          </a:p>
          <a:p>
            <a:pPr lvl="1"/>
            <a:r>
              <a:rPr lang="zh-CN" altLang="en-US" dirty="0"/>
              <a:t>推测：观察时间太短，则会过度依赖局部特性。</a:t>
            </a:r>
            <a:endParaRPr lang="en-US" altLang="zh-CN" dirty="0"/>
          </a:p>
          <a:p>
            <a:pPr lvl="1"/>
            <a:r>
              <a:rPr lang="zh-CN" altLang="en-US" dirty="0"/>
              <a:t>改善方法：缩短调度间隔的同时，不要缩短历史行为的观察时间。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贪心策略确实会对负载均衡产生积极影响。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公有云共</a:t>
            </a:r>
            <a:r>
              <a:rPr lang="en-US" altLang="zh-CN"/>
              <a:t>90390</a:t>
            </a:r>
            <a:r>
              <a:rPr lang="zh-CN" altLang="en-US"/>
              <a:t>块云盘</a:t>
            </a:r>
            <a:endParaRPr lang="zh-CN" altLang="en-US"/>
          </a:p>
          <a:p>
            <a:r>
              <a:rPr lang="zh-CN" altLang="en-US"/>
              <a:t>仅</a:t>
            </a:r>
            <a:r>
              <a:rPr lang="zh-CN" altLang="en-US"/>
              <a:t>有</a:t>
            </a:r>
            <a:r>
              <a:rPr lang="en-US" altLang="zh-CN"/>
              <a:t>24%</a:t>
            </a:r>
            <a:r>
              <a:rPr lang="zh-CN" altLang="en-US"/>
              <a:t>的云盘为单块云盘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3091815" y="3074035"/>
          <a:ext cx="6168390" cy="34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部分贪心策略，每</a:t>
            </a:r>
            <a:r>
              <a:rPr lang="en-US" altLang="zh-CN" dirty="0"/>
              <a:t>5min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1077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绿色：前</a:t>
            </a:r>
            <a:r>
              <a:rPr lang="en-US" altLang="zh-CN" dirty="0"/>
              <a:t>10%</a:t>
            </a:r>
            <a:r>
              <a:rPr lang="zh-CN" altLang="en-US" dirty="0"/>
              <a:t>数据的部分贪心策略；  黄色：前</a:t>
            </a:r>
            <a:r>
              <a:rPr lang="en-US" altLang="zh-CN" dirty="0"/>
              <a:t>5%</a:t>
            </a:r>
            <a:r>
              <a:rPr lang="zh-CN" altLang="en-US" dirty="0"/>
              <a:t>数据；</a:t>
            </a:r>
            <a:r>
              <a:rPr lang="en-US" altLang="zh-CN" dirty="0"/>
              <a:t>  </a:t>
            </a:r>
            <a:r>
              <a:rPr lang="zh-CN" altLang="en-US" dirty="0"/>
              <a:t>蓝色：前</a:t>
            </a:r>
            <a:r>
              <a:rPr lang="en-US" altLang="zh-CN" dirty="0"/>
              <a:t>3%</a:t>
            </a:r>
            <a:r>
              <a:rPr lang="zh-CN" altLang="en-US" dirty="0"/>
              <a:t>数据；</a:t>
            </a:r>
            <a:endParaRPr lang="en-US" altLang="zh-CN" dirty="0"/>
          </a:p>
          <a:p>
            <a:r>
              <a:rPr lang="zh-CN" altLang="en-US" dirty="0"/>
              <a:t>红色：全部数据的贪心策略（作为对照）。</a:t>
            </a:r>
            <a:endParaRPr lang="en-US" altLang="zh-CN" dirty="0"/>
          </a:p>
          <a:p>
            <a:r>
              <a:rPr lang="zh-CN" altLang="en-US" dirty="0"/>
              <a:t>可以看到，只对前</a:t>
            </a:r>
            <a:r>
              <a:rPr lang="en-US" altLang="zh-CN" dirty="0"/>
              <a:t>5%</a:t>
            </a:r>
            <a:r>
              <a:rPr lang="zh-CN" altLang="en-US" dirty="0"/>
              <a:t>和前</a:t>
            </a:r>
            <a:r>
              <a:rPr lang="en-US" altLang="zh-CN" dirty="0"/>
              <a:t>10%</a:t>
            </a:r>
            <a:r>
              <a:rPr lang="zh-CN" altLang="en-US" dirty="0"/>
              <a:t>数据进行调度，效果就会很好。就表现而言，这很类似“</a:t>
            </a:r>
            <a:r>
              <a:rPr lang="en-US" altLang="zh-CN" dirty="0"/>
              <a:t>80-20</a:t>
            </a:r>
            <a:r>
              <a:rPr lang="zh-CN" altLang="en-US" dirty="0"/>
              <a:t>定律”。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6994" r="8931" b="9569"/>
          <a:stretch>
            <a:fillRect/>
          </a:stretch>
        </p:blipFill>
        <p:spPr>
          <a:xfrm>
            <a:off x="838200" y="1249104"/>
            <a:ext cx="10515600" cy="406510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部分贪心策略，每</a:t>
            </a:r>
            <a:r>
              <a:rPr lang="en-US" altLang="zh-CN" dirty="0"/>
              <a:t>5min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199" y="5314208"/>
            <a:ext cx="10880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绿色：前</a:t>
            </a:r>
            <a:r>
              <a:rPr lang="en-US" altLang="zh-CN" dirty="0"/>
              <a:t>30%</a:t>
            </a:r>
            <a:r>
              <a:rPr lang="zh-CN" altLang="en-US" dirty="0"/>
              <a:t>数据的部分贪心策略；  黄色：前</a:t>
            </a:r>
            <a:r>
              <a:rPr lang="en-US" altLang="zh-CN" dirty="0"/>
              <a:t>20%</a:t>
            </a:r>
            <a:r>
              <a:rPr lang="zh-CN" altLang="en-US" dirty="0"/>
              <a:t>数据；</a:t>
            </a:r>
            <a:r>
              <a:rPr lang="en-US" altLang="zh-CN" dirty="0"/>
              <a:t>  </a:t>
            </a:r>
            <a:r>
              <a:rPr lang="zh-CN" altLang="en-US" dirty="0"/>
              <a:t>蓝色：前</a:t>
            </a:r>
            <a:r>
              <a:rPr lang="en-US" altLang="zh-CN" dirty="0"/>
              <a:t>10%</a:t>
            </a:r>
            <a:r>
              <a:rPr lang="zh-CN" altLang="en-US" dirty="0"/>
              <a:t>数据。</a:t>
            </a:r>
            <a:endParaRPr lang="en-US" altLang="zh-CN" dirty="0"/>
          </a:p>
          <a:p>
            <a:r>
              <a:rPr lang="zh-CN" altLang="en-US" dirty="0"/>
              <a:t>红色：全部数据的贪心策略（作为对照）。</a:t>
            </a:r>
            <a:endParaRPr lang="en-US" altLang="zh-CN" dirty="0"/>
          </a:p>
          <a:p>
            <a:r>
              <a:rPr lang="zh-CN" altLang="en-US" dirty="0"/>
              <a:t>可以看到，三者差别不大。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7875" r="8928" b="8850"/>
          <a:stretch>
            <a:fillRect/>
          </a:stretch>
        </p:blipFill>
        <p:spPr>
          <a:xfrm>
            <a:off x="838200" y="1213115"/>
            <a:ext cx="10515599" cy="41010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推测与结论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838199" y="1492976"/>
            <a:ext cx="10740887" cy="487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其他观察：</a:t>
            </a:r>
            <a:endParaRPr lang="en-US" altLang="zh-CN" dirty="0"/>
          </a:p>
          <a:p>
            <a:pPr lvl="1"/>
            <a:r>
              <a:rPr lang="zh-CN" altLang="en-US" dirty="0"/>
              <a:t>贪心策略中，</a:t>
            </a:r>
            <a:r>
              <a:rPr lang="en-US" altLang="zh-CN" dirty="0"/>
              <a:t>segment</a:t>
            </a:r>
            <a:r>
              <a:rPr lang="zh-CN" altLang="en-US" dirty="0"/>
              <a:t>移动次数与数据量成正比。</a:t>
            </a:r>
            <a:endParaRPr lang="en-US" altLang="zh-CN" dirty="0"/>
          </a:p>
          <a:p>
            <a:pPr lvl="1"/>
            <a:r>
              <a:rPr lang="zh-CN" altLang="en-US" dirty="0"/>
              <a:t>原因：贪心策略基本上是全部打乱重排。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推测：</a:t>
            </a:r>
            <a:endParaRPr lang="en-US" altLang="zh-CN" dirty="0"/>
          </a:p>
          <a:p>
            <a:pPr lvl="1"/>
            <a:r>
              <a:rPr lang="zh-CN" altLang="en-US" dirty="0"/>
              <a:t>前</a:t>
            </a:r>
            <a:r>
              <a:rPr lang="en-US" altLang="zh-CN" dirty="0"/>
              <a:t>10%</a:t>
            </a:r>
            <a:r>
              <a:rPr lang="zh-CN" altLang="en-US" dirty="0"/>
              <a:t>的数据贡献了大部分的方差。这类似于“</a:t>
            </a:r>
            <a:r>
              <a:rPr lang="en-US" altLang="zh-CN" dirty="0"/>
              <a:t>80-20</a:t>
            </a:r>
            <a:r>
              <a:rPr lang="zh-CN" altLang="en-US" dirty="0"/>
              <a:t>定律”。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盘古策略，每</a:t>
            </a:r>
            <a:r>
              <a:rPr lang="en-US" altLang="zh-CN" dirty="0"/>
              <a:t>5min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1077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绿色：前后</a:t>
            </a:r>
            <a:r>
              <a:rPr lang="en-US" altLang="zh-CN" dirty="0"/>
              <a:t>30%block server</a:t>
            </a:r>
            <a:r>
              <a:rPr lang="zh-CN" altLang="en-US" dirty="0"/>
              <a:t>的盘古策略；  黄色：前后</a:t>
            </a:r>
            <a:r>
              <a:rPr lang="en-US" altLang="zh-CN" dirty="0"/>
              <a:t>20%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蓝色：前后</a:t>
            </a:r>
            <a:r>
              <a:rPr lang="en-US" altLang="zh-CN" dirty="0"/>
              <a:t>10%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红色：贪心策略（作为对照）。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30%</a:t>
            </a:r>
            <a:r>
              <a:rPr lang="zh-CN" altLang="en-US" dirty="0"/>
              <a:t>的收敛最快。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6994" r="8931" b="9569"/>
          <a:stretch>
            <a:fillRect/>
          </a:stretch>
        </p:blipFill>
        <p:spPr>
          <a:xfrm>
            <a:off x="838200" y="1249104"/>
            <a:ext cx="10515599" cy="406510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盘古策略，每</a:t>
            </a:r>
            <a:r>
              <a:rPr lang="en-US" altLang="zh-CN" dirty="0"/>
              <a:t>2min</a:t>
            </a:r>
            <a:r>
              <a:rPr lang="zh-CN" altLang="en-US" dirty="0"/>
              <a:t>调度一次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5314208"/>
            <a:ext cx="10770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横轴时间，纵轴方差。</a:t>
            </a:r>
            <a:endParaRPr lang="en-US" altLang="zh-CN" dirty="0"/>
          </a:p>
          <a:p>
            <a:r>
              <a:rPr lang="zh-CN" altLang="en-US" dirty="0"/>
              <a:t>紫色：无调度；</a:t>
            </a:r>
            <a:endParaRPr lang="en-US" altLang="zh-CN" dirty="0"/>
          </a:p>
          <a:p>
            <a:r>
              <a:rPr lang="zh-CN" altLang="en-US" dirty="0"/>
              <a:t>绿色：前后</a:t>
            </a:r>
            <a:r>
              <a:rPr lang="en-US" altLang="zh-CN" dirty="0"/>
              <a:t>30%block server</a:t>
            </a:r>
            <a:r>
              <a:rPr lang="zh-CN" altLang="en-US" dirty="0"/>
              <a:t>的盘古策略；  黄色：前后</a:t>
            </a:r>
            <a:r>
              <a:rPr lang="en-US" altLang="zh-CN" dirty="0"/>
              <a:t>20%</a:t>
            </a:r>
            <a:r>
              <a:rPr lang="zh-CN" altLang="en-US" dirty="0"/>
              <a:t>；</a:t>
            </a:r>
            <a:r>
              <a:rPr lang="en-US" altLang="zh-CN" dirty="0"/>
              <a:t>  </a:t>
            </a:r>
            <a:r>
              <a:rPr lang="zh-CN" altLang="en-US" dirty="0"/>
              <a:t>蓝色：前后</a:t>
            </a:r>
            <a:r>
              <a:rPr lang="en-US" altLang="zh-CN" dirty="0"/>
              <a:t>10%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红色：贪心策略（作为对照）。</a:t>
            </a:r>
            <a:endParaRPr lang="en-US" altLang="zh-CN" dirty="0"/>
          </a:p>
          <a:p>
            <a:r>
              <a:rPr lang="zh-CN" altLang="en-US" dirty="0"/>
              <a:t>可以看到，</a:t>
            </a:r>
            <a:r>
              <a:rPr lang="en-US" altLang="zh-CN" dirty="0"/>
              <a:t>30%</a:t>
            </a:r>
            <a:r>
              <a:rPr lang="zh-CN" altLang="en-US" dirty="0"/>
              <a:t>的效果最好。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4" t="8218" r="9248" b="9160"/>
          <a:stretch>
            <a:fillRect/>
          </a:stretch>
        </p:blipFill>
        <p:spPr>
          <a:xfrm>
            <a:off x="838200" y="1288861"/>
            <a:ext cx="10515599" cy="402534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未调度的</a:t>
            </a:r>
            <a:r>
              <a:rPr lang="en-US" altLang="zh-CN" dirty="0"/>
              <a:t>block server </a:t>
            </a:r>
            <a:r>
              <a:rPr lang="en-US" altLang="zh-CN" dirty="0" err="1"/>
              <a:t>io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501308"/>
            <a:ext cx="1093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之前是用方差进行衡量的，现在用一个快照进行观察，以使结果更为直观。</a:t>
            </a:r>
            <a:endParaRPr lang="en-US" altLang="zh-CN" dirty="0"/>
          </a:p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蓝色：读； 橙色：写。</a:t>
            </a:r>
            <a:endParaRPr lang="en-US" altLang="zh-CN" dirty="0"/>
          </a:p>
          <a:p>
            <a:r>
              <a:rPr lang="zh-CN" altLang="en-US" dirty="0"/>
              <a:t>读和写的流量均不甚均衡。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8014" r="8824" b="8957"/>
          <a:stretch>
            <a:fillRect/>
          </a:stretch>
        </p:blipFill>
        <p:spPr>
          <a:xfrm>
            <a:off x="838200" y="1406386"/>
            <a:ext cx="10515599" cy="4045227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调度后的</a:t>
            </a:r>
            <a:r>
              <a:rPr lang="en-US" altLang="zh-CN" dirty="0"/>
              <a:t>block server </a:t>
            </a:r>
            <a:r>
              <a:rPr lang="en-US" altLang="zh-CN" dirty="0" err="1"/>
              <a:t>io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4" t="6585" r="8508" b="8345"/>
          <a:stretch>
            <a:fillRect/>
          </a:stretch>
        </p:blipFill>
        <p:spPr>
          <a:xfrm>
            <a:off x="838200" y="1356691"/>
            <a:ext cx="10515600" cy="4144617"/>
          </a:xfrm>
        </p:spPr>
      </p:pic>
      <p:sp>
        <p:nvSpPr>
          <p:cNvPr id="6" name="文本框 5"/>
          <p:cNvSpPr txBox="1"/>
          <p:nvPr/>
        </p:nvSpPr>
        <p:spPr>
          <a:xfrm>
            <a:off x="626165" y="5501308"/>
            <a:ext cx="10939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IO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蓝色：读； 橙色：写。</a:t>
            </a:r>
            <a:endParaRPr lang="en-US" altLang="zh-CN" dirty="0"/>
          </a:p>
          <a:p>
            <a:r>
              <a:rPr lang="zh-CN" altLang="en-US" dirty="0"/>
              <a:t>因为只看了写流量，没看读的，所以导致读流量不均衡。</a:t>
            </a:r>
            <a:endParaRPr lang="en-US" altLang="zh-CN" dirty="0"/>
          </a:p>
          <a:p>
            <a:r>
              <a:rPr lang="zh-CN" altLang="en-US" dirty="0"/>
              <a:t>但写流量明显打平。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未调度的</a:t>
            </a:r>
            <a:r>
              <a:rPr lang="en-US" altLang="zh-CN" sz="3600" dirty="0"/>
              <a:t>block server</a:t>
            </a:r>
            <a:r>
              <a:rPr lang="zh-CN" altLang="en-US" sz="3600" dirty="0"/>
              <a:t>中</a:t>
            </a:r>
            <a:r>
              <a:rPr lang="en-US" altLang="zh-CN" sz="3600" dirty="0"/>
              <a:t>segment</a:t>
            </a:r>
            <a:r>
              <a:rPr lang="zh-CN" altLang="en-US" sz="3600" dirty="0"/>
              <a:t>数量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501308"/>
            <a:ext cx="1093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segment</a:t>
            </a:r>
            <a:r>
              <a:rPr lang="zh-CN" altLang="en-US" dirty="0"/>
              <a:t>数量。</a:t>
            </a:r>
            <a:endParaRPr lang="en-US" altLang="zh-CN" dirty="0"/>
          </a:p>
          <a:p>
            <a:r>
              <a:rPr lang="en-US" altLang="zh-CN" dirty="0"/>
              <a:t>Segment</a:t>
            </a:r>
            <a:r>
              <a:rPr lang="zh-CN" altLang="en-US" dirty="0"/>
              <a:t>数量基本平均。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7606" r="9036" b="8548"/>
          <a:stretch>
            <a:fillRect/>
          </a:stretch>
        </p:blipFill>
        <p:spPr>
          <a:xfrm>
            <a:off x="838200" y="1386508"/>
            <a:ext cx="10515599" cy="408498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调度后的</a:t>
            </a:r>
            <a:r>
              <a:rPr lang="en-US" altLang="zh-CN" sz="3600" dirty="0"/>
              <a:t>block server</a:t>
            </a:r>
            <a:r>
              <a:rPr lang="zh-CN" altLang="en-US" sz="3600" dirty="0"/>
              <a:t>中</a:t>
            </a:r>
            <a:r>
              <a:rPr lang="en-US" altLang="zh-CN" sz="3600" dirty="0"/>
              <a:t>segment</a:t>
            </a:r>
            <a:r>
              <a:rPr lang="zh-CN" altLang="en-US" sz="3600" dirty="0"/>
              <a:t>数量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6165" y="5213259"/>
            <a:ext cx="10939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横轴</a:t>
            </a:r>
            <a:r>
              <a:rPr lang="en-US" altLang="zh-CN" dirty="0"/>
              <a:t>BS</a:t>
            </a:r>
            <a:r>
              <a:rPr lang="zh-CN" altLang="en-US" dirty="0"/>
              <a:t>，纵轴</a:t>
            </a:r>
            <a:r>
              <a:rPr lang="en-US" altLang="zh-CN" dirty="0"/>
              <a:t>segment</a:t>
            </a:r>
            <a:r>
              <a:rPr lang="zh-CN" altLang="en-US" dirty="0"/>
              <a:t>数量。</a:t>
            </a:r>
            <a:endParaRPr lang="en-US" altLang="zh-CN" dirty="0"/>
          </a:p>
          <a:p>
            <a:r>
              <a:rPr lang="en-US" altLang="zh-CN" dirty="0"/>
              <a:t>Segment</a:t>
            </a:r>
            <a:r>
              <a:rPr lang="zh-CN" altLang="en-US" dirty="0"/>
              <a:t>数量基本平均。但有一个</a:t>
            </a:r>
            <a:r>
              <a:rPr lang="en-US" altLang="zh-CN" dirty="0"/>
              <a:t>bs</a:t>
            </a:r>
            <a:r>
              <a:rPr lang="zh-CN" altLang="en-US" dirty="0"/>
              <a:t>上出现大量</a:t>
            </a:r>
            <a:r>
              <a:rPr lang="en-US" altLang="zh-CN" dirty="0"/>
              <a:t>segment</a:t>
            </a:r>
            <a:r>
              <a:rPr lang="zh-CN" altLang="en-US" dirty="0"/>
              <a:t>，有的只有一个</a:t>
            </a:r>
            <a:r>
              <a:rPr lang="en-US" altLang="zh-CN" dirty="0"/>
              <a:t>segment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blockserver</a:t>
            </a:r>
            <a:r>
              <a:rPr lang="zh-CN" altLang="en-US" dirty="0"/>
              <a:t>出现大量</a:t>
            </a:r>
            <a:r>
              <a:rPr lang="en-US" altLang="zh-CN" dirty="0"/>
              <a:t>segment</a:t>
            </a:r>
            <a:r>
              <a:rPr lang="zh-CN" altLang="en-US" dirty="0"/>
              <a:t>的原因是，很多</a:t>
            </a:r>
            <a:r>
              <a:rPr lang="en-US" altLang="zh-CN" dirty="0"/>
              <a:t>segment</a:t>
            </a:r>
            <a:r>
              <a:rPr lang="zh-CN" altLang="en-US" dirty="0"/>
              <a:t>根本没有写流量，全都放到一起了；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blockserver</a:t>
            </a:r>
            <a:r>
              <a:rPr lang="zh-CN" altLang="en-US" dirty="0"/>
              <a:t>只有一个</a:t>
            </a:r>
            <a:r>
              <a:rPr lang="en-US" altLang="zh-CN" dirty="0"/>
              <a:t>segment</a:t>
            </a:r>
            <a:r>
              <a:rPr lang="zh-CN" altLang="en-US" dirty="0"/>
              <a:t>的原因是，一个</a:t>
            </a:r>
            <a:r>
              <a:rPr lang="en-US" altLang="zh-CN" dirty="0"/>
              <a:t>segment</a:t>
            </a:r>
            <a:r>
              <a:rPr lang="zh-CN" altLang="en-US" dirty="0"/>
              <a:t>的读流量过大。但对于“为什么没有</a:t>
            </a:r>
            <a:r>
              <a:rPr lang="en-US" altLang="zh-CN" dirty="0"/>
              <a:t>10-50segment</a:t>
            </a:r>
            <a:r>
              <a:rPr lang="zh-CN" altLang="en-US" dirty="0"/>
              <a:t>的</a:t>
            </a:r>
            <a:r>
              <a:rPr lang="en-US" altLang="zh-CN" dirty="0"/>
              <a:t>BS</a:t>
            </a:r>
            <a:r>
              <a:rPr lang="zh-CN" altLang="en-US" dirty="0"/>
              <a:t>”，原因尚未确定。</a:t>
            </a:r>
            <a:endParaRPr lang="en-US"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8014" r="9036" b="9364"/>
          <a:stretch>
            <a:fillRect/>
          </a:stretch>
        </p:blipFill>
        <p:spPr>
          <a:xfrm>
            <a:off x="838200" y="1416326"/>
            <a:ext cx="10515600" cy="368244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推测与结论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492976"/>
            <a:ext cx="10515600" cy="4871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不同</a:t>
            </a:r>
            <a:r>
              <a:rPr lang="en-US" altLang="zh-CN" dirty="0"/>
              <a:t>segment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差异很大。有的甚至根本没有读</a:t>
            </a:r>
            <a:r>
              <a:rPr lang="en-US" altLang="zh-CN" dirty="0"/>
              <a:t>/</a:t>
            </a:r>
            <a:r>
              <a:rPr lang="zh-CN" altLang="en-US" dirty="0"/>
              <a:t>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猜测：</a:t>
            </a:r>
            <a:r>
              <a:rPr lang="en-US" altLang="zh-CN" dirty="0"/>
              <a:t>segment</a:t>
            </a:r>
            <a:r>
              <a:rPr lang="zh-CN" altLang="en-US" dirty="0"/>
              <a:t>在放置时使用了某种</a:t>
            </a:r>
            <a:r>
              <a:rPr lang="zh-CN" altLang="en-US"/>
              <a:t>策略。因为如果</a:t>
            </a:r>
            <a:r>
              <a:rPr lang="zh-CN" altLang="en-US" dirty="0"/>
              <a:t>是纯随机放置，贪心算法将</a:t>
            </a:r>
            <a:r>
              <a:rPr lang="en-US" altLang="zh-CN" dirty="0"/>
              <a:t>segment</a:t>
            </a:r>
            <a:r>
              <a:rPr lang="zh-CN" altLang="en-US" dirty="0"/>
              <a:t>数量打平的概率较低。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对云盘的使用</a:t>
            </a:r>
            <a:r>
              <a:rPr lang="en-US" altLang="zh-CN"/>
              <a:t>pattern</a:t>
            </a:r>
            <a:r>
              <a:rPr lang="zh-CN" altLang="en-US"/>
              <a:t>进行分析的两种角度</a:t>
            </a:r>
            <a:endParaRPr lang="zh-CN" altLang="en-US"/>
          </a:p>
          <a:p>
            <a:r>
              <a:rPr lang="zh-CN" altLang="en-US"/>
              <a:t>对每块云盘进行单独分析</a:t>
            </a:r>
            <a:endParaRPr lang="zh-CN" altLang="en-US"/>
          </a:p>
          <a:p>
            <a:pPr lvl="1"/>
            <a:r>
              <a:rPr lang="zh-CN" altLang="en-US"/>
              <a:t>读写规律性</a:t>
            </a:r>
            <a:endParaRPr lang="zh-CN" altLang="en-US"/>
          </a:p>
          <a:p>
            <a:pPr lvl="1"/>
            <a:r>
              <a:rPr lang="zh-CN" altLang="en-US"/>
              <a:t>读写比例</a:t>
            </a:r>
            <a:endParaRPr lang="zh-CN" altLang="en-US"/>
          </a:p>
          <a:p>
            <a:pPr lvl="1"/>
            <a:r>
              <a:rPr lang="zh-CN" altLang="en-US"/>
              <a:t>分类</a:t>
            </a:r>
            <a:endParaRPr lang="zh-CN" altLang="en-US"/>
          </a:p>
          <a:p>
            <a:r>
              <a:rPr lang="zh-CN" altLang="en-US"/>
              <a:t>将多块云盘放到一起分析</a:t>
            </a:r>
            <a:endParaRPr lang="zh-CN" altLang="en-US"/>
          </a:p>
          <a:p>
            <a:pPr lvl="1"/>
            <a:r>
              <a:rPr lang="zh-CN" altLang="en-US"/>
              <a:t>多云盘</a:t>
            </a:r>
            <a:r>
              <a:rPr lang="zh-CN" altLang="en-US"/>
              <a:t>云盘流量变化相同</a:t>
            </a:r>
            <a:endParaRPr lang="zh-CN" altLang="en-US"/>
          </a:p>
          <a:p>
            <a:pPr lvl="1"/>
            <a:r>
              <a:rPr lang="zh-CN" altLang="en-US"/>
              <a:t>其它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AY227V</a:t>
            </a:r>
            <a:r>
              <a:rPr lang="zh-CN" altLang="en-US"/>
              <a:t>集群内</a:t>
            </a:r>
            <a:endParaRPr lang="zh-CN" altLang="en-US"/>
          </a:p>
          <a:p>
            <a:r>
              <a:rPr lang="en-US" altLang="zh-CN"/>
              <a:t>547</a:t>
            </a:r>
            <a:r>
              <a:rPr lang="zh-CN" altLang="en-US"/>
              <a:t>块云盘</a:t>
            </a:r>
            <a:endParaRPr lang="zh-CN" altLang="en-US"/>
          </a:p>
          <a:p>
            <a:r>
              <a:rPr lang="zh-CN" altLang="en-US"/>
              <a:t>一小时流量</a:t>
            </a:r>
            <a:r>
              <a:rPr lang="en-US" altLang="zh-CN"/>
              <a:t>trace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en-US" altLang="zh-CN"/>
              <a:t>uid </a:t>
            </a:r>
            <a:r>
              <a:rPr lang="en-US" altLang="zh-CN">
                <a:sym typeface="+mn-ea"/>
              </a:rPr>
              <a:t>1852751946388850 </a:t>
            </a:r>
            <a:endParaRPr lang="en-US" altLang="zh-CN" b="0"/>
          </a:p>
          <a:p>
            <a:r>
              <a:rPr lang="en-US" altLang="zh-CN"/>
              <a:t>25</a:t>
            </a:r>
            <a:r>
              <a:rPr lang="zh-CN" altLang="en-US"/>
              <a:t>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汇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2658745"/>
            <a:ext cx="8463280" cy="406273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/>
        </p:nvGraphicFramePr>
        <p:xfrm>
          <a:off x="4463097" y="3315970"/>
          <a:ext cx="3265170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88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en-US" altLang="zh-CN"/>
              <a:t>uid 1440808230907640</a:t>
            </a:r>
            <a:endParaRPr lang="en-US" altLang="zh-CN" b="0"/>
          </a:p>
          <a:p>
            <a:r>
              <a:rPr lang="en-US" altLang="zh-CN"/>
              <a:t>20</a:t>
            </a:r>
            <a:r>
              <a:rPr lang="zh-CN" altLang="en-US"/>
              <a:t>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463097" y="3315970"/>
          <a:ext cx="32654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88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汇总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14220" y="2794635"/>
            <a:ext cx="7925435" cy="3804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en-US" altLang="zh-CN"/>
              <a:t>uid 1925520320016880</a:t>
            </a:r>
            <a:endParaRPr lang="en-US" altLang="zh-CN" b="0"/>
          </a:p>
          <a:p>
            <a:r>
              <a:rPr lang="en-US" altLang="zh-CN"/>
              <a:t>20</a:t>
            </a:r>
            <a:r>
              <a:rPr lang="zh-CN" altLang="en-US"/>
              <a:t>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463097" y="3315970"/>
          <a:ext cx="32654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88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 descr="汇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1075" y="2740660"/>
            <a:ext cx="7927340" cy="380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en-US" altLang="zh-CN"/>
              <a:t>uid 1195318810047980</a:t>
            </a:r>
            <a:endParaRPr lang="en-US" altLang="zh-CN"/>
          </a:p>
          <a:p>
            <a:r>
              <a:rPr lang="en-US" altLang="zh-CN"/>
              <a:t>16</a:t>
            </a:r>
            <a:r>
              <a:rPr lang="zh-CN" altLang="en-US"/>
              <a:t>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463097" y="3315970"/>
          <a:ext cx="32654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88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汇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9955" y="2787015"/>
            <a:ext cx="7831455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</a:t>
            </a:r>
            <a:r>
              <a:rPr lang="en-US" altLang="zh-CN"/>
              <a:t>-</a:t>
            </a:r>
            <a:r>
              <a:rPr lang="zh-CN" altLang="en-US"/>
              <a:t>多云盘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</a:t>
            </a:r>
            <a:r>
              <a:rPr lang="en-US" altLang="zh-CN"/>
              <a:t>uid 1318686709224370</a:t>
            </a:r>
            <a:endParaRPr lang="en-US" altLang="zh-CN"/>
          </a:p>
          <a:p>
            <a:r>
              <a:rPr lang="en-US" altLang="zh-CN"/>
              <a:t>11</a:t>
            </a:r>
            <a:r>
              <a:rPr lang="zh-CN" altLang="en-US"/>
              <a:t>块云盘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1874408-B32D-400C-9AB8-CDD740478E2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4463097" y="3315970"/>
          <a:ext cx="3265488" cy="17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488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 descr="汇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795" y="2825750"/>
            <a:ext cx="7861935" cy="37738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998353660"/>
  <p:tag name="KSO_WM_UNIT_PLACING_PICTURE_USER_VIEWPORT" val="{&quot;height&quot;:7603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2534</Words>
  <Application>WPS 演示</Application>
  <PresentationFormat>Widescreen</PresentationFormat>
  <Paragraphs>258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等线</vt:lpstr>
      <vt:lpstr>黑体</vt:lpstr>
      <vt:lpstr>微软雅黑</vt:lpstr>
      <vt:lpstr>Arial Unicode MS</vt:lpstr>
      <vt:lpstr>等线 Light</vt:lpstr>
      <vt:lpstr>Office 主题​​</vt:lpstr>
      <vt:lpstr>进度总结</vt:lpstr>
      <vt:lpstr>PowerPoint 演示文稿</vt:lpstr>
      <vt:lpstr>PowerPoint 演示文稿</vt:lpstr>
      <vt:lpstr>PowerPoint 演示文稿</vt:lpstr>
      <vt:lpstr>PowerPoint 演示文稿</vt:lpstr>
      <vt:lpstr>数据分析-多云盘</vt:lpstr>
      <vt:lpstr>数据分析-多云盘</vt:lpstr>
      <vt:lpstr>数据分析-多云盘</vt:lpstr>
      <vt:lpstr>数据分析-多云盘</vt:lpstr>
      <vt:lpstr>PowerPoint 演示文稿</vt:lpstr>
      <vt:lpstr>所用调度策略介绍</vt:lpstr>
      <vt:lpstr>评价指标</vt:lpstr>
      <vt:lpstr>纯贪心策略，每10min调度一次</vt:lpstr>
      <vt:lpstr>每10min调度一次</vt:lpstr>
      <vt:lpstr>每5min调度一次</vt:lpstr>
      <vt:lpstr>纯贪心策略，每5min调度一次</vt:lpstr>
      <vt:lpstr>每2min调度一次</vt:lpstr>
      <vt:lpstr>纯贪心策略，每2min调度一次</vt:lpstr>
      <vt:lpstr>推测与结论</vt:lpstr>
      <vt:lpstr>部分贪心策略，每5min调度一次</vt:lpstr>
      <vt:lpstr>部分贪心策略，每5min调度一次</vt:lpstr>
      <vt:lpstr>推测与结论</vt:lpstr>
      <vt:lpstr>盘古策略，每5min调度一次</vt:lpstr>
      <vt:lpstr>盘古策略，每2min调度一次</vt:lpstr>
      <vt:lpstr>未调度的block server io</vt:lpstr>
      <vt:lpstr>调度后的block server io</vt:lpstr>
      <vt:lpstr>未调度的block server中segment数量</vt:lpstr>
      <vt:lpstr>调度后的block server中segment数量</vt:lpstr>
      <vt:lpstr>推测与结论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I~swear</cp:lastModifiedBy>
  <cp:revision>365</cp:revision>
  <dcterms:created xsi:type="dcterms:W3CDTF">2019-03-18T11:04:00Z</dcterms:created>
  <dcterms:modified xsi:type="dcterms:W3CDTF">2020-02-14T01:11:03Z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