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302" r:id="rId3"/>
    <p:sldId id="502" r:id="rId4"/>
    <p:sldId id="345" r:id="rId5"/>
    <p:sldId id="541" r:id="rId6"/>
    <p:sldId id="557" r:id="rId7"/>
    <p:sldId id="573" r:id="rId8"/>
    <p:sldId id="543" r:id="rId9"/>
    <p:sldId id="544" r:id="rId10"/>
    <p:sldId id="546" r:id="rId12"/>
    <p:sldId id="547" r:id="rId13"/>
    <p:sldId id="549" r:id="rId14"/>
    <p:sldId id="556" r:id="rId15"/>
    <p:sldId id="575" r:id="rId16"/>
    <p:sldId id="552" r:id="rId17"/>
    <p:sldId id="555" r:id="rId18"/>
    <p:sldId id="559" r:id="rId19"/>
    <p:sldId id="576" r:id="rId20"/>
    <p:sldId id="577" r:id="rId21"/>
    <p:sldId id="578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2160" y="852"/>
      </p:cViewPr>
      <p:guideLst>
        <p:guide orient="horz" pos="1530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默认是</a:t>
            </a:r>
            <a:r>
              <a:rPr lang="en-US" altLang="zh-CN"/>
              <a:t>round robin,</a:t>
            </a:r>
            <a:r>
              <a:rPr lang="zh-CN" altLang="en-US"/>
              <a:t>好处是可以直接通过计算得到物理位置，缺点是不够灵活，可以考虑动态调节，但是需要增加一步查找过程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每个用户更新全局的</a:t>
            </a:r>
            <a:r>
              <a:rPr lang="en-US" altLang="zh-CN"/>
              <a:t>projection</a:t>
            </a:r>
            <a:r>
              <a:rPr lang="zh-CN" altLang="en-US"/>
              <a:t>是否有必要，是否会造成性能下降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04" y="1391608"/>
            <a:ext cx="1493468" cy="31989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29" y="1391608"/>
            <a:ext cx="1493468" cy="3198995"/>
          </a:xfrm>
          <a:prstGeom prst="rect">
            <a:avLst/>
          </a:prstGeom>
        </p:spPr>
      </p:pic>
      <p:sp>
        <p:nvSpPr>
          <p:cNvPr id="4" name="Рисунок 11"/>
          <p:cNvSpPr>
            <a:spLocks noGrp="1"/>
          </p:cNvSpPr>
          <p:nvPr>
            <p:ph type="pic" sz="quarter" idx="11"/>
          </p:nvPr>
        </p:nvSpPr>
        <p:spPr>
          <a:xfrm>
            <a:off x="3040983" y="1833166"/>
            <a:ext cx="1299410" cy="22955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1"/>
          <p:cNvSpPr>
            <a:spLocks noGrp="1"/>
          </p:cNvSpPr>
          <p:nvPr>
            <p:ph type="pic" sz="quarter" idx="12"/>
          </p:nvPr>
        </p:nvSpPr>
        <p:spPr>
          <a:xfrm>
            <a:off x="4803358" y="1833166"/>
            <a:ext cx="1299410" cy="22955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0" y="1309737"/>
            <a:ext cx="2552700" cy="3316515"/>
          </a:xfrm>
          <a:prstGeom prst="rect">
            <a:avLst/>
          </a:prstGeom>
        </p:spPr>
      </p:pic>
      <p:sp>
        <p:nvSpPr>
          <p:cNvPr id="4" name="Рисунок 4"/>
          <p:cNvSpPr>
            <a:spLocks noGrp="1"/>
          </p:cNvSpPr>
          <p:nvPr>
            <p:ph type="pic" sz="quarter" idx="10"/>
          </p:nvPr>
        </p:nvSpPr>
        <p:spPr>
          <a:xfrm>
            <a:off x="1209374" y="1610743"/>
            <a:ext cx="2008872" cy="271067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03" y="1309737"/>
            <a:ext cx="2552700" cy="3316515"/>
          </a:xfrm>
          <a:prstGeom prst="rect">
            <a:avLst/>
          </a:prstGeom>
        </p:spPr>
      </p:pic>
      <p:sp>
        <p:nvSpPr>
          <p:cNvPr id="6" name="Рисунок 4"/>
          <p:cNvSpPr>
            <a:spLocks noGrp="1"/>
          </p:cNvSpPr>
          <p:nvPr>
            <p:ph type="pic" sz="quarter" idx="11"/>
          </p:nvPr>
        </p:nvSpPr>
        <p:spPr>
          <a:xfrm>
            <a:off x="5949817" y="1610743"/>
            <a:ext cx="2008872" cy="271067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6740690" y="1481818"/>
            <a:ext cx="1903998" cy="2921741"/>
          </a:xfrm>
          <a:prstGeom prst="parallelogram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9"/>
          <p:cNvSpPr>
            <a:spLocks noGrp="1"/>
          </p:cNvSpPr>
          <p:nvPr>
            <p:ph type="pic" sz="quarter" idx="11"/>
          </p:nvPr>
        </p:nvSpPr>
        <p:spPr>
          <a:xfrm>
            <a:off x="5251781" y="1481818"/>
            <a:ext cx="1903998" cy="2921741"/>
          </a:xfrm>
          <a:prstGeom prst="parallelogram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2"/>
          </p:nvPr>
        </p:nvSpPr>
        <p:spPr>
          <a:xfrm>
            <a:off x="3753851" y="1481818"/>
            <a:ext cx="1903998" cy="2921741"/>
          </a:xfrm>
          <a:prstGeom prst="parallelogram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1"/>
          </p:nvPr>
        </p:nvSpPr>
        <p:spPr>
          <a:xfrm>
            <a:off x="1050797" y="1920890"/>
            <a:ext cx="1491877" cy="1491646"/>
          </a:xfrm>
          <a:custGeom>
            <a:avLst/>
            <a:gdLst>
              <a:gd name="connsiteX0" fmla="*/ 1801429 w 3602857"/>
              <a:gd name="connsiteY0" fmla="*/ 0 h 3602856"/>
              <a:gd name="connsiteX1" fmla="*/ 2269908 w 3602857"/>
              <a:gd name="connsiteY1" fmla="*/ 194050 h 3602856"/>
              <a:gd name="connsiteX2" fmla="*/ 3408807 w 3602857"/>
              <a:gd name="connsiteY2" fmla="*/ 1332949 h 3602856"/>
              <a:gd name="connsiteX3" fmla="*/ 3408807 w 3602857"/>
              <a:gd name="connsiteY3" fmla="*/ 2269908 h 3602856"/>
              <a:gd name="connsiteX4" fmla="*/ 2269908 w 3602857"/>
              <a:gd name="connsiteY4" fmla="*/ 3408806 h 3602856"/>
              <a:gd name="connsiteX5" fmla="*/ 1332950 w 3602857"/>
              <a:gd name="connsiteY5" fmla="*/ 3408806 h 3602856"/>
              <a:gd name="connsiteX6" fmla="*/ 194051 w 3602857"/>
              <a:gd name="connsiteY6" fmla="*/ 2269908 h 3602856"/>
              <a:gd name="connsiteX7" fmla="*/ 194051 w 3602857"/>
              <a:gd name="connsiteY7" fmla="*/ 1332949 h 3602856"/>
              <a:gd name="connsiteX8" fmla="*/ 1332950 w 3602857"/>
              <a:gd name="connsiteY8" fmla="*/ 194050 h 3602856"/>
              <a:gd name="connsiteX9" fmla="*/ 1801429 w 3602857"/>
              <a:gd name="connsiteY9" fmla="*/ 0 h 36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57" h="3602856">
                <a:moveTo>
                  <a:pt x="1801429" y="0"/>
                </a:moveTo>
                <a:cubicBezTo>
                  <a:pt x="1970985" y="0"/>
                  <a:pt x="2140541" y="64683"/>
                  <a:pt x="2269908" y="194050"/>
                </a:cubicBezTo>
                <a:lnTo>
                  <a:pt x="3408807" y="1332949"/>
                </a:lnTo>
                <a:cubicBezTo>
                  <a:pt x="3667541" y="1591683"/>
                  <a:pt x="3667541" y="2011174"/>
                  <a:pt x="3408807" y="2269908"/>
                </a:cubicBezTo>
                <a:lnTo>
                  <a:pt x="2269908" y="3408806"/>
                </a:lnTo>
                <a:cubicBezTo>
                  <a:pt x="2011175" y="3667540"/>
                  <a:pt x="1591683" y="3667540"/>
                  <a:pt x="1332950" y="3408806"/>
                </a:cubicBezTo>
                <a:lnTo>
                  <a:pt x="194051" y="2269908"/>
                </a:lnTo>
                <a:cubicBezTo>
                  <a:pt x="-64683" y="2011174"/>
                  <a:pt x="-64683" y="1591683"/>
                  <a:pt x="194051" y="1332949"/>
                </a:cubicBezTo>
                <a:lnTo>
                  <a:pt x="1332950" y="194050"/>
                </a:lnTo>
                <a:cubicBezTo>
                  <a:pt x="1462317" y="64683"/>
                  <a:pt x="1631873" y="0"/>
                  <a:pt x="1801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9" name="Рисунок 18"/>
          <p:cNvSpPr>
            <a:spLocks noGrp="1"/>
          </p:cNvSpPr>
          <p:nvPr>
            <p:ph type="pic" sz="quarter" idx="12"/>
          </p:nvPr>
        </p:nvSpPr>
        <p:spPr>
          <a:xfrm>
            <a:off x="2959808" y="1920890"/>
            <a:ext cx="1491877" cy="1491646"/>
          </a:xfrm>
          <a:custGeom>
            <a:avLst/>
            <a:gdLst>
              <a:gd name="connsiteX0" fmla="*/ 1801429 w 3602857"/>
              <a:gd name="connsiteY0" fmla="*/ 0 h 3602856"/>
              <a:gd name="connsiteX1" fmla="*/ 2269908 w 3602857"/>
              <a:gd name="connsiteY1" fmla="*/ 194050 h 3602856"/>
              <a:gd name="connsiteX2" fmla="*/ 3408807 w 3602857"/>
              <a:gd name="connsiteY2" fmla="*/ 1332949 h 3602856"/>
              <a:gd name="connsiteX3" fmla="*/ 3408807 w 3602857"/>
              <a:gd name="connsiteY3" fmla="*/ 2269908 h 3602856"/>
              <a:gd name="connsiteX4" fmla="*/ 2269908 w 3602857"/>
              <a:gd name="connsiteY4" fmla="*/ 3408806 h 3602856"/>
              <a:gd name="connsiteX5" fmla="*/ 1332950 w 3602857"/>
              <a:gd name="connsiteY5" fmla="*/ 3408806 h 3602856"/>
              <a:gd name="connsiteX6" fmla="*/ 194051 w 3602857"/>
              <a:gd name="connsiteY6" fmla="*/ 2269908 h 3602856"/>
              <a:gd name="connsiteX7" fmla="*/ 194051 w 3602857"/>
              <a:gd name="connsiteY7" fmla="*/ 1332949 h 3602856"/>
              <a:gd name="connsiteX8" fmla="*/ 1332950 w 3602857"/>
              <a:gd name="connsiteY8" fmla="*/ 194050 h 3602856"/>
              <a:gd name="connsiteX9" fmla="*/ 1801429 w 3602857"/>
              <a:gd name="connsiteY9" fmla="*/ 0 h 36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57" h="3602856">
                <a:moveTo>
                  <a:pt x="1801429" y="0"/>
                </a:moveTo>
                <a:cubicBezTo>
                  <a:pt x="1970985" y="0"/>
                  <a:pt x="2140541" y="64683"/>
                  <a:pt x="2269908" y="194050"/>
                </a:cubicBezTo>
                <a:lnTo>
                  <a:pt x="3408807" y="1332949"/>
                </a:lnTo>
                <a:cubicBezTo>
                  <a:pt x="3667541" y="1591683"/>
                  <a:pt x="3667541" y="2011174"/>
                  <a:pt x="3408807" y="2269908"/>
                </a:cubicBezTo>
                <a:lnTo>
                  <a:pt x="2269908" y="3408806"/>
                </a:lnTo>
                <a:cubicBezTo>
                  <a:pt x="2011175" y="3667540"/>
                  <a:pt x="1591683" y="3667540"/>
                  <a:pt x="1332950" y="3408806"/>
                </a:cubicBezTo>
                <a:lnTo>
                  <a:pt x="194051" y="2269908"/>
                </a:lnTo>
                <a:cubicBezTo>
                  <a:pt x="-64683" y="2011174"/>
                  <a:pt x="-64683" y="1591683"/>
                  <a:pt x="194051" y="1332949"/>
                </a:cubicBezTo>
                <a:lnTo>
                  <a:pt x="1332950" y="194050"/>
                </a:lnTo>
                <a:cubicBezTo>
                  <a:pt x="1462317" y="64683"/>
                  <a:pt x="1631873" y="0"/>
                  <a:pt x="1801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3"/>
          </p:nvPr>
        </p:nvSpPr>
        <p:spPr>
          <a:xfrm>
            <a:off x="4868818" y="1920890"/>
            <a:ext cx="1491877" cy="1491646"/>
          </a:xfrm>
          <a:custGeom>
            <a:avLst/>
            <a:gdLst>
              <a:gd name="connsiteX0" fmla="*/ 1801429 w 3602857"/>
              <a:gd name="connsiteY0" fmla="*/ 0 h 3602856"/>
              <a:gd name="connsiteX1" fmla="*/ 2269908 w 3602857"/>
              <a:gd name="connsiteY1" fmla="*/ 194050 h 3602856"/>
              <a:gd name="connsiteX2" fmla="*/ 3408807 w 3602857"/>
              <a:gd name="connsiteY2" fmla="*/ 1332949 h 3602856"/>
              <a:gd name="connsiteX3" fmla="*/ 3408807 w 3602857"/>
              <a:gd name="connsiteY3" fmla="*/ 2269908 h 3602856"/>
              <a:gd name="connsiteX4" fmla="*/ 2269908 w 3602857"/>
              <a:gd name="connsiteY4" fmla="*/ 3408806 h 3602856"/>
              <a:gd name="connsiteX5" fmla="*/ 1332950 w 3602857"/>
              <a:gd name="connsiteY5" fmla="*/ 3408806 h 3602856"/>
              <a:gd name="connsiteX6" fmla="*/ 194051 w 3602857"/>
              <a:gd name="connsiteY6" fmla="*/ 2269908 h 3602856"/>
              <a:gd name="connsiteX7" fmla="*/ 194051 w 3602857"/>
              <a:gd name="connsiteY7" fmla="*/ 1332949 h 3602856"/>
              <a:gd name="connsiteX8" fmla="*/ 1332950 w 3602857"/>
              <a:gd name="connsiteY8" fmla="*/ 194050 h 3602856"/>
              <a:gd name="connsiteX9" fmla="*/ 1801429 w 3602857"/>
              <a:gd name="connsiteY9" fmla="*/ 0 h 36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57" h="3602856">
                <a:moveTo>
                  <a:pt x="1801429" y="0"/>
                </a:moveTo>
                <a:cubicBezTo>
                  <a:pt x="1970985" y="0"/>
                  <a:pt x="2140541" y="64683"/>
                  <a:pt x="2269908" y="194050"/>
                </a:cubicBezTo>
                <a:lnTo>
                  <a:pt x="3408807" y="1332949"/>
                </a:lnTo>
                <a:cubicBezTo>
                  <a:pt x="3667541" y="1591683"/>
                  <a:pt x="3667541" y="2011174"/>
                  <a:pt x="3408807" y="2269908"/>
                </a:cubicBezTo>
                <a:lnTo>
                  <a:pt x="2269908" y="3408806"/>
                </a:lnTo>
                <a:cubicBezTo>
                  <a:pt x="2011175" y="3667540"/>
                  <a:pt x="1591683" y="3667540"/>
                  <a:pt x="1332950" y="3408806"/>
                </a:cubicBezTo>
                <a:lnTo>
                  <a:pt x="194051" y="2269908"/>
                </a:lnTo>
                <a:cubicBezTo>
                  <a:pt x="-64683" y="2011174"/>
                  <a:pt x="-64683" y="1591683"/>
                  <a:pt x="194051" y="1332949"/>
                </a:cubicBezTo>
                <a:lnTo>
                  <a:pt x="1332950" y="194050"/>
                </a:lnTo>
                <a:cubicBezTo>
                  <a:pt x="1462317" y="64683"/>
                  <a:pt x="1631873" y="0"/>
                  <a:pt x="1801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Рисунок 20"/>
          <p:cNvSpPr>
            <a:spLocks noGrp="1"/>
          </p:cNvSpPr>
          <p:nvPr>
            <p:ph type="pic" sz="quarter" idx="14"/>
          </p:nvPr>
        </p:nvSpPr>
        <p:spPr>
          <a:xfrm>
            <a:off x="6777828" y="1920890"/>
            <a:ext cx="1491877" cy="1491646"/>
          </a:xfrm>
          <a:custGeom>
            <a:avLst/>
            <a:gdLst>
              <a:gd name="connsiteX0" fmla="*/ 1801429 w 3602857"/>
              <a:gd name="connsiteY0" fmla="*/ 0 h 3602856"/>
              <a:gd name="connsiteX1" fmla="*/ 2269908 w 3602857"/>
              <a:gd name="connsiteY1" fmla="*/ 194050 h 3602856"/>
              <a:gd name="connsiteX2" fmla="*/ 3408807 w 3602857"/>
              <a:gd name="connsiteY2" fmla="*/ 1332949 h 3602856"/>
              <a:gd name="connsiteX3" fmla="*/ 3408807 w 3602857"/>
              <a:gd name="connsiteY3" fmla="*/ 2269908 h 3602856"/>
              <a:gd name="connsiteX4" fmla="*/ 2269908 w 3602857"/>
              <a:gd name="connsiteY4" fmla="*/ 3408806 h 3602856"/>
              <a:gd name="connsiteX5" fmla="*/ 1332950 w 3602857"/>
              <a:gd name="connsiteY5" fmla="*/ 3408806 h 3602856"/>
              <a:gd name="connsiteX6" fmla="*/ 194051 w 3602857"/>
              <a:gd name="connsiteY6" fmla="*/ 2269908 h 3602856"/>
              <a:gd name="connsiteX7" fmla="*/ 194051 w 3602857"/>
              <a:gd name="connsiteY7" fmla="*/ 1332949 h 3602856"/>
              <a:gd name="connsiteX8" fmla="*/ 1332950 w 3602857"/>
              <a:gd name="connsiteY8" fmla="*/ 194050 h 3602856"/>
              <a:gd name="connsiteX9" fmla="*/ 1801429 w 3602857"/>
              <a:gd name="connsiteY9" fmla="*/ 0 h 36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57" h="3602856">
                <a:moveTo>
                  <a:pt x="1801429" y="0"/>
                </a:moveTo>
                <a:cubicBezTo>
                  <a:pt x="1970985" y="0"/>
                  <a:pt x="2140541" y="64683"/>
                  <a:pt x="2269908" y="194050"/>
                </a:cubicBezTo>
                <a:lnTo>
                  <a:pt x="3408807" y="1332949"/>
                </a:lnTo>
                <a:cubicBezTo>
                  <a:pt x="3667541" y="1591683"/>
                  <a:pt x="3667541" y="2011174"/>
                  <a:pt x="3408807" y="2269908"/>
                </a:cubicBezTo>
                <a:lnTo>
                  <a:pt x="2269908" y="3408806"/>
                </a:lnTo>
                <a:cubicBezTo>
                  <a:pt x="2011175" y="3667540"/>
                  <a:pt x="1591683" y="3667540"/>
                  <a:pt x="1332950" y="3408806"/>
                </a:cubicBezTo>
                <a:lnTo>
                  <a:pt x="194051" y="2269908"/>
                </a:lnTo>
                <a:cubicBezTo>
                  <a:pt x="-64683" y="2011174"/>
                  <a:pt x="-64683" y="1591683"/>
                  <a:pt x="194051" y="1332949"/>
                </a:cubicBezTo>
                <a:lnTo>
                  <a:pt x="1332950" y="194050"/>
                </a:lnTo>
                <a:cubicBezTo>
                  <a:pt x="1462317" y="64683"/>
                  <a:pt x="1631873" y="0"/>
                  <a:pt x="1801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8"/>
          <p:cNvSpPr>
            <a:spLocks noGrp="1"/>
          </p:cNvSpPr>
          <p:nvPr>
            <p:ph type="pic" sz="quarter" idx="10"/>
          </p:nvPr>
        </p:nvSpPr>
        <p:spPr>
          <a:xfrm>
            <a:off x="-18050" y="1320992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8"/>
          <p:cNvSpPr>
            <a:spLocks noGrp="1"/>
          </p:cNvSpPr>
          <p:nvPr>
            <p:ph type="pic" sz="quarter" idx="11"/>
          </p:nvPr>
        </p:nvSpPr>
        <p:spPr>
          <a:xfrm>
            <a:off x="2249906" y="2926643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17862" y="1320992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3"/>
          </p:nvPr>
        </p:nvSpPr>
        <p:spPr>
          <a:xfrm>
            <a:off x="6785817" y="2926643"/>
            <a:ext cx="2358184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8"/>
          <p:cNvSpPr>
            <a:spLocks noGrp="1"/>
          </p:cNvSpPr>
          <p:nvPr>
            <p:ph type="pic" sz="quarter" idx="10"/>
          </p:nvPr>
        </p:nvSpPr>
        <p:spPr>
          <a:xfrm>
            <a:off x="-18050" y="1320992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8"/>
          <p:cNvSpPr>
            <a:spLocks noGrp="1"/>
          </p:cNvSpPr>
          <p:nvPr>
            <p:ph type="pic" sz="quarter" idx="11"/>
          </p:nvPr>
        </p:nvSpPr>
        <p:spPr>
          <a:xfrm>
            <a:off x="2249906" y="2926643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17862" y="1320992"/>
            <a:ext cx="2267956" cy="160907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8"/>
          <p:cNvSpPr>
            <a:spLocks noGrp="1"/>
          </p:cNvSpPr>
          <p:nvPr>
            <p:ph type="pic" sz="quarter" idx="13"/>
          </p:nvPr>
        </p:nvSpPr>
        <p:spPr>
          <a:xfrm>
            <a:off x="6785817" y="2926643"/>
            <a:ext cx="2358184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8"/>
          <p:cNvSpPr>
            <a:spLocks noGrp="1"/>
          </p:cNvSpPr>
          <p:nvPr>
            <p:ph type="pic" sz="quarter" idx="14"/>
          </p:nvPr>
        </p:nvSpPr>
        <p:spPr>
          <a:xfrm>
            <a:off x="-18050" y="2926643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5"/>
          </p:nvPr>
        </p:nvSpPr>
        <p:spPr>
          <a:xfrm>
            <a:off x="2249906" y="1320992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6"/>
          </p:nvPr>
        </p:nvSpPr>
        <p:spPr>
          <a:xfrm>
            <a:off x="6785817" y="1320992"/>
            <a:ext cx="2358184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7"/>
          </p:nvPr>
        </p:nvSpPr>
        <p:spPr>
          <a:xfrm>
            <a:off x="4517862" y="2930063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6"/>
          <p:cNvSpPr>
            <a:spLocks noGrp="1"/>
          </p:cNvSpPr>
          <p:nvPr>
            <p:ph type="pic" sz="quarter" idx="10"/>
          </p:nvPr>
        </p:nvSpPr>
        <p:spPr>
          <a:xfrm>
            <a:off x="4371975" y="1635326"/>
            <a:ext cx="4251325" cy="285705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707799" y="3137323"/>
            <a:ext cx="1568677" cy="135506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2"/>
          </p:nvPr>
        </p:nvSpPr>
        <p:spPr>
          <a:xfrm>
            <a:off x="2531836" y="3137323"/>
            <a:ext cx="1568677" cy="135506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723900" y="1447576"/>
            <a:ext cx="1990725" cy="325704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2881312" y="1447577"/>
            <a:ext cx="1738313" cy="116187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2881312" y="2786343"/>
            <a:ext cx="1738313" cy="191828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3"/>
          </p:nvPr>
        </p:nvSpPr>
        <p:spPr>
          <a:xfrm>
            <a:off x="4786312" y="1447576"/>
            <a:ext cx="1738313" cy="325704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6"/>
          <p:cNvSpPr>
            <a:spLocks noGrp="1"/>
          </p:cNvSpPr>
          <p:nvPr>
            <p:ph type="pic" sz="quarter" idx="15"/>
          </p:nvPr>
        </p:nvSpPr>
        <p:spPr>
          <a:xfrm>
            <a:off x="6691312" y="1447577"/>
            <a:ext cx="1738313" cy="21904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6"/>
          <p:cNvSpPr>
            <a:spLocks noGrp="1"/>
          </p:cNvSpPr>
          <p:nvPr>
            <p:ph type="pic" sz="quarter" idx="16"/>
          </p:nvPr>
        </p:nvSpPr>
        <p:spPr>
          <a:xfrm>
            <a:off x="6691312" y="3799888"/>
            <a:ext cx="1738313" cy="9047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0"/>
            <a:ext cx="2479080" cy="14672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561" y="1973829"/>
            <a:ext cx="3230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cs typeface="+mn-ea"/>
                <a:sym typeface="+mn-lt"/>
              </a:rPr>
              <a:t>共享日志调研</a:t>
            </a:r>
            <a:endParaRPr lang="zh-CN" altLang="en-US" sz="4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613" y="2969777"/>
            <a:ext cx="46936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朱文喆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endParaRPr lang="zh-CN" altLang="en-US" sz="1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2933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Corfu Design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39991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Functions</a:t>
            </a:r>
            <a:endParaRPr lang="en-US" altLang="zh-CN" sz="24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Storage functions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Reads and writes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on an address space of fixed-size pages.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‘Write-once’ semantics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on the flash unit’s address space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‘Seal’ command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Client functions</a:t>
            </a:r>
            <a:endParaRPr lang="en-US" altLang="zh-CN" sz="20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mapping function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tail-finding mechanism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replication protocol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0" y="690880"/>
            <a:ext cx="3684270" cy="341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399280" cy="53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Mapping in Corfu</a:t>
            </a:r>
            <a:endParaRPr lang="en-US" altLang="zh-CN" sz="36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7625" y="852805"/>
            <a:ext cx="3686175" cy="37509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0570" y="828040"/>
            <a:ext cx="44507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Projection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Data structure that carves the address space</a:t>
            </a:r>
            <a:r>
              <a:rPr lang="en-US" altLang="zh-CN" sz="2000">
                <a:solidFill>
                  <a:schemeClr val="tx2"/>
                </a:solidFill>
              </a:rPr>
              <a:t> into disjoint ranges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 b="1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</a:rPr>
              <a:t>Range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Each range</a:t>
            </a:r>
            <a:r>
              <a:rPr lang="en-US" altLang="zh-CN" sz="2000">
                <a:solidFill>
                  <a:schemeClr val="tx2"/>
                </a:solidFill>
              </a:rPr>
              <a:t> is mapped to a list of extents</a:t>
            </a:r>
            <a:r>
              <a:rPr lang="en-US" altLang="zh-CN" sz="2000">
                <a:solidFill>
                  <a:schemeClr val="tx2"/>
                </a:solidFill>
              </a:rPr>
              <a:t> within the address spaces of individual flash units</a:t>
            </a:r>
            <a:endParaRPr lang="en-US" altLang="zh-CN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5491480" cy="53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Changing the mapping</a:t>
            </a:r>
            <a:endParaRPr lang="en-US" altLang="zh-CN" sz="36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828040"/>
            <a:ext cx="469265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Reconfiguration protocol</a:t>
            </a:r>
            <a:endParaRPr lang="en-US" altLang="zh-CN" sz="24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When the mapping is changed,we need a method to reconfigure.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/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tx2"/>
                </a:solidFill>
                <a:sym typeface="+mn-ea"/>
              </a:rPr>
              <a:t>A auxiliary-driven protocol</a:t>
            </a:r>
            <a:endParaRPr lang="en-US" altLang="zh-CN" sz="2400" b="1">
              <a:solidFill>
                <a:schemeClr val="tx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2"/>
                </a:solidFill>
              </a:rPr>
              <a:t>two steps:</a:t>
            </a:r>
            <a:endParaRPr lang="en-US" altLang="zh-CN" sz="200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Sealing the current projection</a:t>
            </a:r>
            <a:endParaRPr lang="en-US" altLang="zh-CN" sz="180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Writing the new projection at the auxiliary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40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7525" y="930275"/>
            <a:ext cx="3393440" cy="336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5120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Finding the tail in Corfu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375793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sym typeface="+mn-ea"/>
              </a:rPr>
              <a:t>Contention method</a:t>
            </a:r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000">
                <a:solidFill>
                  <a:schemeClr val="tx2"/>
                </a:solidFill>
                <a:sym typeface="+mn-ea"/>
              </a:rPr>
              <a:t>Allowing clients to contend for positions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0165" y="829310"/>
            <a:ext cx="375793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sym typeface="+mn-ea"/>
              </a:rPr>
              <a:t>Sequencer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2"/>
                </a:solidFill>
                <a:sym typeface="+mn-ea"/>
              </a:rPr>
              <a:t>Using a dedicated sequencer that assigns clients ‘tokens’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endParaRPr lang="en-US" altLang="zh-CN" sz="1800">
              <a:solidFill>
                <a:schemeClr val="tx2"/>
              </a:solidFill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038860" y="2182495"/>
          <a:ext cx="2686050" cy="3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21"/>
                <a:gridCol w="383722"/>
                <a:gridCol w="383721"/>
                <a:gridCol w="383722"/>
                <a:gridCol w="383540"/>
                <a:gridCol w="383903"/>
                <a:gridCol w="383721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79700" y="3007360"/>
            <a:ext cx="397510" cy="397510"/>
          </a:xfrm>
          <a:prstGeom prst="rect">
            <a:avLst/>
          </a:prstGeom>
        </p:spPr>
      </p:pic>
      <p:pic>
        <p:nvPicPr>
          <p:cNvPr id="6" name="图片 5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31365" y="3007360"/>
            <a:ext cx="397510" cy="397510"/>
          </a:xfrm>
          <a:prstGeom prst="rect">
            <a:avLst/>
          </a:prstGeom>
        </p:spPr>
      </p:pic>
      <p:pic>
        <p:nvPicPr>
          <p:cNvPr id="8" name="图片 7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27400" y="3007360"/>
            <a:ext cx="397510" cy="39751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0"/>
          </p:cNvCxnSpPr>
          <p:nvPr/>
        </p:nvCxnSpPr>
        <p:spPr>
          <a:xfrm flipV="1">
            <a:off x="2230120" y="2574925"/>
            <a:ext cx="46291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</p:cNvCxnSpPr>
          <p:nvPr/>
        </p:nvCxnSpPr>
        <p:spPr>
          <a:xfrm flipH="1" flipV="1">
            <a:off x="2813685" y="2560320"/>
            <a:ext cx="6477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0"/>
          </p:cNvCxnSpPr>
          <p:nvPr/>
        </p:nvCxnSpPr>
        <p:spPr>
          <a:xfrm flipH="1" flipV="1">
            <a:off x="2898775" y="2574925"/>
            <a:ext cx="627380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93570" y="276225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09520" y="276225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51810" y="276225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</a:t>
            </a:r>
            <a:endParaRPr lang="en-US" altLang="zh-CN" sz="1000">
              <a:solidFill>
                <a:schemeClr val="tx2"/>
              </a:solidFill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1061085" y="3664585"/>
          <a:ext cx="2686050" cy="3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21"/>
                <a:gridCol w="383722"/>
                <a:gridCol w="383721"/>
                <a:gridCol w="383722"/>
                <a:gridCol w="383540"/>
                <a:gridCol w="383903"/>
                <a:gridCol w="383721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7" name="图片 16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01925" y="4489450"/>
            <a:ext cx="397510" cy="397510"/>
          </a:xfrm>
          <a:prstGeom prst="rect">
            <a:avLst/>
          </a:prstGeom>
        </p:spPr>
      </p:pic>
      <p:pic>
        <p:nvPicPr>
          <p:cNvPr id="18" name="图片 17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53590" y="4489450"/>
            <a:ext cx="397510" cy="397510"/>
          </a:xfrm>
          <a:prstGeom prst="rect">
            <a:avLst/>
          </a:prstGeom>
        </p:spPr>
      </p:pic>
      <p:pic>
        <p:nvPicPr>
          <p:cNvPr id="19" name="图片 18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49625" y="4489450"/>
            <a:ext cx="397510" cy="39751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564130" y="488696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rgbClr val="00B050"/>
                </a:solidFill>
              </a:rPr>
              <a:t>succeed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15795" y="488696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rgbClr val="FF0000"/>
                </a:solidFill>
              </a:rPr>
              <a:t>fail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37230" y="488696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rgbClr val="FF0000"/>
                </a:solidFill>
              </a:rPr>
              <a:t>fai</a:t>
            </a:r>
            <a:r>
              <a:rPr lang="en-US" altLang="zh-CN" sz="1000">
                <a:solidFill>
                  <a:schemeClr val="tx2"/>
                </a:solidFill>
              </a:rPr>
              <a:t>l</a:t>
            </a:r>
            <a:endParaRPr lang="en-US" altLang="zh-CN" sz="1000">
              <a:solidFill>
                <a:schemeClr val="tx2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813685" y="4042410"/>
            <a:ext cx="6477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09520" y="4200525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</a:t>
            </a:r>
            <a:endParaRPr lang="en-US" altLang="zh-CN" sz="1000">
              <a:solidFill>
                <a:schemeClr val="tx2"/>
              </a:solidFill>
            </a:endParaRPr>
          </a:p>
        </p:txBody>
      </p:sp>
      <p:pic>
        <p:nvPicPr>
          <p:cNvPr id="32" name="图片 31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31050" y="3010535"/>
            <a:ext cx="397510" cy="397510"/>
          </a:xfrm>
          <a:prstGeom prst="rect">
            <a:avLst/>
          </a:prstGeom>
        </p:spPr>
      </p:pic>
      <p:pic>
        <p:nvPicPr>
          <p:cNvPr id="33" name="图片 32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82715" y="3010535"/>
            <a:ext cx="397510" cy="397510"/>
          </a:xfrm>
          <a:prstGeom prst="rect">
            <a:avLst/>
          </a:prstGeom>
        </p:spPr>
      </p:pic>
      <p:pic>
        <p:nvPicPr>
          <p:cNvPr id="34" name="图片 33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78750" y="3010535"/>
            <a:ext cx="397510" cy="39751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6763385" y="2302510"/>
            <a:ext cx="1133475" cy="254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Sequencer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42" name="直接箭头连接符 41"/>
          <p:cNvCxnSpPr>
            <a:stCxn id="41" idx="2"/>
            <a:endCxn id="33" idx="0"/>
          </p:cNvCxnSpPr>
          <p:nvPr/>
        </p:nvCxnSpPr>
        <p:spPr>
          <a:xfrm flipH="1">
            <a:off x="6681470" y="2557145"/>
            <a:ext cx="648970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2"/>
            <a:endCxn id="32" idx="0"/>
          </p:cNvCxnSpPr>
          <p:nvPr/>
        </p:nvCxnSpPr>
        <p:spPr>
          <a:xfrm flipH="1">
            <a:off x="7329805" y="2557145"/>
            <a:ext cx="63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4" idx="0"/>
          </p:cNvCxnSpPr>
          <p:nvPr/>
        </p:nvCxnSpPr>
        <p:spPr>
          <a:xfrm>
            <a:off x="7321550" y="2553335"/>
            <a:ext cx="65595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832090" y="2641600"/>
            <a:ext cx="1006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getToken</a:t>
            </a:r>
            <a:endParaRPr lang="en-US" altLang="zh-CN">
              <a:solidFill>
                <a:schemeClr val="accent1"/>
              </a:solidFill>
            </a:endParaRPr>
          </a:p>
        </p:txBody>
      </p:sp>
      <p:graphicFrame>
        <p:nvGraphicFramePr>
          <p:cNvPr id="46" name="表格 45"/>
          <p:cNvGraphicFramePr/>
          <p:nvPr/>
        </p:nvGraphicFramePr>
        <p:xfrm>
          <a:off x="5490210" y="3664585"/>
          <a:ext cx="2686050" cy="3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21"/>
                <a:gridCol w="383722"/>
                <a:gridCol w="383721"/>
                <a:gridCol w="383722"/>
                <a:gridCol w="383540"/>
                <a:gridCol w="383903"/>
                <a:gridCol w="383721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7" name="图片 46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31050" y="4489450"/>
            <a:ext cx="397510" cy="397510"/>
          </a:xfrm>
          <a:prstGeom prst="rect">
            <a:avLst/>
          </a:prstGeom>
        </p:spPr>
      </p:pic>
      <p:pic>
        <p:nvPicPr>
          <p:cNvPr id="48" name="图片 47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82715" y="4489450"/>
            <a:ext cx="397510" cy="397510"/>
          </a:xfrm>
          <a:prstGeom prst="rect">
            <a:avLst/>
          </a:prstGeom>
        </p:spPr>
      </p:pic>
      <p:pic>
        <p:nvPicPr>
          <p:cNvPr id="49" name="图片 48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78750" y="4489450"/>
            <a:ext cx="397510" cy="397510"/>
          </a:xfrm>
          <a:prstGeom prst="rect">
            <a:avLst/>
          </a:prstGeom>
        </p:spPr>
      </p:pic>
      <p:cxnSp>
        <p:nvCxnSpPr>
          <p:cNvPr id="50" name="直接箭头连接符 49"/>
          <p:cNvCxnSpPr>
            <a:stCxn id="48" idx="0"/>
          </p:cNvCxnSpPr>
          <p:nvPr/>
        </p:nvCxnSpPr>
        <p:spPr>
          <a:xfrm flipV="1">
            <a:off x="6681470" y="4057015"/>
            <a:ext cx="46291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7" idx="0"/>
          </p:cNvCxnSpPr>
          <p:nvPr/>
        </p:nvCxnSpPr>
        <p:spPr>
          <a:xfrm flipV="1">
            <a:off x="7329805" y="4056380"/>
            <a:ext cx="240030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9" idx="0"/>
          </p:cNvCxnSpPr>
          <p:nvPr/>
        </p:nvCxnSpPr>
        <p:spPr>
          <a:xfrm flipV="1">
            <a:off x="7977505" y="4056380"/>
            <a:ext cx="17780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344920" y="424434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960870" y="424434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03160" y="4244340"/>
            <a:ext cx="673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655" y="2124075"/>
            <a:ext cx="1005205" cy="4921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step1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3655" y="3605530"/>
            <a:ext cx="1005205" cy="4921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step2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418330" y="2183765"/>
            <a:ext cx="1005205" cy="4921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step1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418330" y="3606165"/>
            <a:ext cx="1005205" cy="4921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step2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4427855" y="901700"/>
            <a:ext cx="6985" cy="36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763385" y="901700"/>
            <a:ext cx="239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FF0000"/>
                </a:solidFill>
              </a:rPr>
              <a:t>better performance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789170" y="702945"/>
            <a:ext cx="4125595" cy="6451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/>
      <p:bldP spid="66" grpId="1" animBg="1"/>
      <p:bldP spid="6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358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Replication in Corfu</a:t>
            </a:r>
            <a:endParaRPr lang="en-US" altLang="zh-CN" sz="36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828040"/>
            <a:ext cx="749363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2"/>
                </a:solidFill>
              </a:rPr>
              <a:t>When writing to replicas of a log position,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two requirements should be satisfied: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Safety-under-contention property</a:t>
            </a:r>
            <a:r>
              <a:rPr lang="en-US" altLang="zh-CN" sz="1800">
                <a:solidFill>
                  <a:schemeClr val="tx2"/>
                </a:solidFill>
              </a:rPr>
              <a:t>  Reading clients should observe a single value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Durability </a:t>
            </a:r>
            <a:r>
              <a:rPr lang="en-US" altLang="zh-CN" sz="1800">
                <a:solidFill>
                  <a:schemeClr val="tx2"/>
                </a:solidFill>
              </a:rPr>
              <a:t> Written data must be visible to reads only after it has sufficient fault tolerance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859405" y="3004185"/>
          <a:ext cx="2686050" cy="3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0"/>
                <a:gridCol w="383722"/>
                <a:gridCol w="383721"/>
                <a:gridCol w="383722"/>
                <a:gridCol w="383540"/>
                <a:gridCol w="384175"/>
                <a:gridCol w="383449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?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55515" y="3829050"/>
            <a:ext cx="397510" cy="397510"/>
          </a:xfrm>
          <a:prstGeom prst="rect">
            <a:avLst/>
          </a:prstGeom>
        </p:spPr>
      </p:pic>
      <p:pic>
        <p:nvPicPr>
          <p:cNvPr id="6" name="图片 5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51910" y="3829050"/>
            <a:ext cx="397510" cy="39751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0"/>
          </p:cNvCxnSpPr>
          <p:nvPr/>
        </p:nvCxnSpPr>
        <p:spPr>
          <a:xfrm flipV="1">
            <a:off x="4057650" y="3396615"/>
            <a:ext cx="46291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</p:cNvCxnSpPr>
          <p:nvPr/>
        </p:nvCxnSpPr>
        <p:spPr>
          <a:xfrm flipH="1" flipV="1">
            <a:off x="4669155" y="3403600"/>
            <a:ext cx="292100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80435" y="3583940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write( a )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21555" y="3583940"/>
            <a:ext cx="842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write( b )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2965" y="4389755"/>
            <a:ext cx="185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2"/>
                </a:solidFill>
              </a:rPr>
              <a:t>Contention in writing</a:t>
            </a:r>
            <a:endParaRPr lang="en-US" altLang="zh-CN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358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Replication in Corfu</a:t>
            </a:r>
            <a:endParaRPr lang="en-US" altLang="zh-CN" sz="36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828040"/>
            <a:ext cx="749363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sym typeface="+mn-ea"/>
              </a:rPr>
              <a:t>A chaining protocol 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Updating replicas in a </a:t>
            </a:r>
            <a:r>
              <a:rPr lang="en-US" altLang="zh-CN" sz="2000" b="1">
                <a:solidFill>
                  <a:schemeClr val="tx2"/>
                </a:solidFill>
              </a:rPr>
              <a:t>deterministic order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Waiting for each flash unit</a:t>
            </a:r>
            <a:r>
              <a:rPr lang="en-US" altLang="zh-CN" sz="2000">
                <a:solidFill>
                  <a:schemeClr val="tx2"/>
                </a:solidFill>
              </a:rPr>
              <a:t> to respond before moving to the next one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Successfully completed when the </a:t>
            </a:r>
            <a:r>
              <a:rPr lang="en-US" altLang="zh-CN" sz="2000" b="1">
                <a:solidFill>
                  <a:schemeClr val="tx2"/>
                </a:solidFill>
              </a:rPr>
              <a:t>last flash unit in the chain is updated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218565" y="3623945"/>
            <a:ext cx="2558415" cy="1304925"/>
            <a:chOff x="1919" y="5707"/>
            <a:chExt cx="4029" cy="2055"/>
          </a:xfrm>
        </p:grpSpPr>
        <p:sp>
          <p:nvSpPr>
            <p:cNvPr id="2" name="矩形 1"/>
            <p:cNvSpPr/>
            <p:nvPr/>
          </p:nvSpPr>
          <p:spPr>
            <a:xfrm>
              <a:off x="1919" y="5707"/>
              <a:ext cx="726" cy="5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5222" y="5707"/>
              <a:ext cx="726" cy="5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03" y="5707"/>
              <a:ext cx="726" cy="5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" name="图片 7" descr="458897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53" y="7136"/>
              <a:ext cx="626" cy="626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8" idx="0"/>
              <a:endCxn id="2" idx="2"/>
            </p:cNvCxnSpPr>
            <p:nvPr/>
          </p:nvCxnSpPr>
          <p:spPr>
            <a:xfrm flipH="1" flipV="1">
              <a:off x="2282" y="6209"/>
              <a:ext cx="1684" cy="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5" idx="2"/>
            </p:cNvCxnSpPr>
            <p:nvPr/>
          </p:nvCxnSpPr>
          <p:spPr>
            <a:xfrm flipV="1">
              <a:off x="3951" y="6209"/>
              <a:ext cx="15" cy="938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0"/>
              <a:endCxn id="4" idx="2"/>
            </p:cNvCxnSpPr>
            <p:nvPr/>
          </p:nvCxnSpPr>
          <p:spPr>
            <a:xfrm flipV="1">
              <a:off x="3966" y="6209"/>
              <a:ext cx="1619" cy="927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147310" y="3623945"/>
            <a:ext cx="1498600" cy="1304925"/>
            <a:chOff x="1919" y="5707"/>
            <a:chExt cx="2360" cy="2055"/>
          </a:xfrm>
        </p:grpSpPr>
        <p:sp>
          <p:nvSpPr>
            <p:cNvPr id="43" name="矩形 42"/>
            <p:cNvSpPr/>
            <p:nvPr/>
          </p:nvSpPr>
          <p:spPr>
            <a:xfrm>
              <a:off x="1919" y="5707"/>
              <a:ext cx="726" cy="5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pic>
          <p:nvPicPr>
            <p:cNvPr id="46" name="图片 45" descr="458897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53" y="7136"/>
              <a:ext cx="626" cy="626"/>
            </a:xfrm>
            <a:prstGeom prst="rect">
              <a:avLst/>
            </a:prstGeom>
          </p:spPr>
        </p:pic>
      </p:grpSp>
      <p:sp>
        <p:nvSpPr>
          <p:cNvPr id="50" name="矩形 49"/>
          <p:cNvSpPr/>
          <p:nvPr/>
        </p:nvSpPr>
        <p:spPr>
          <a:xfrm>
            <a:off x="6216650" y="3623945"/>
            <a:ext cx="461010" cy="3187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7266305" y="3623945"/>
            <a:ext cx="461010" cy="3187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2" name="椭圆 51"/>
          <p:cNvSpPr/>
          <p:nvPr/>
        </p:nvSpPr>
        <p:spPr>
          <a:xfrm>
            <a:off x="1707515" y="4233545"/>
            <a:ext cx="184785" cy="1911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1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323465" y="4241800"/>
            <a:ext cx="184785" cy="1911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2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128010" y="4243070"/>
            <a:ext cx="184785" cy="1911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3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1320" y="4779010"/>
            <a:ext cx="10560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write(a)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74510" y="4779010"/>
            <a:ext cx="10560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succeed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529082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Summary &amp; </a:t>
            </a:r>
            <a:r>
              <a:rPr lang="en-US" altLang="zh-CN" sz="4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Future plans</a:t>
            </a:r>
            <a:endParaRPr lang="en-US" altLang="zh-CN" sz="4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03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5331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&amp; Future plans</a:t>
            </a:r>
            <a:endParaRPr lang="en-US" altLang="zh-CN" sz="4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828040"/>
            <a:ext cx="749363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Load balance in Corfu</a:t>
            </a:r>
            <a:endParaRPr lang="en-US" altLang="zh-CN" sz="18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The map is stored as projection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Each range is using it's own deterministic function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Projection is changed only when errors occur or a new range is needed 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Projection is maintained using a consensus engine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5331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&amp; Future plans</a:t>
            </a:r>
            <a:endParaRPr lang="zh-CN" altLang="en-US" sz="36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828040"/>
            <a:ext cx="74936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Some shortcomings</a:t>
            </a:r>
            <a:endParaRPr lang="en-US" altLang="zh-CN" sz="24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A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simple </a:t>
            </a:r>
            <a:r>
              <a:rPr lang="en-US" altLang="zh-CN" sz="2000">
                <a:solidFill>
                  <a:schemeClr val="tx2"/>
                </a:solidFill>
              </a:rPr>
              <a:t>deterministic function is efficient, but not flexible 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Corfu maintains a static mapping, so it can't balance the load when access pattern changes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1800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</a:rPr>
              <a:t>Ideas for improvement</a:t>
            </a:r>
            <a:endParaRPr lang="en-US" altLang="zh-CN" sz="24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Store mapping as metadata to improve the flexibility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Dynamicly adjust the mapping to fit specific access pattern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5331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&amp; Future plans</a:t>
            </a:r>
            <a:endParaRPr lang="zh-CN" altLang="en-US" sz="36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828040"/>
            <a:ext cx="749363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Future plans</a:t>
            </a:r>
            <a:endParaRPr lang="en-US" altLang="zh-CN" sz="24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Deployment</a:t>
            </a:r>
            <a:r>
              <a:rPr lang="en-US" altLang="zh-CN" sz="2000">
                <a:solidFill>
                  <a:schemeClr val="tx2"/>
                </a:solidFill>
              </a:rPr>
              <a:t> of Corfu in the cluster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Run some benchmarks</a:t>
            </a:r>
            <a:r>
              <a:rPr lang="en-US" altLang="zh-CN" sz="2000">
                <a:solidFill>
                  <a:schemeClr val="tx2"/>
                </a:solidFill>
              </a:rPr>
              <a:t> to test the impact of different workloads on performance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Change mapping policy</a:t>
            </a:r>
            <a:r>
              <a:rPr lang="en-US" altLang="zh-CN" sz="2000">
                <a:solidFill>
                  <a:schemeClr val="tx2"/>
                </a:solidFill>
              </a:rPr>
              <a:t> to test preformance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Analyze the impact of  data migration </a:t>
            </a:r>
            <a:endParaRPr lang="en-US" altLang="zh-CN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041107" y="1450388"/>
            <a:ext cx="2242724" cy="22427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563029" y="2028012"/>
            <a:ext cx="119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846070"/>
            <a:ext cx="3808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267687" y="890413"/>
            <a:ext cx="16471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Background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76147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67687" y="1784245"/>
            <a:ext cx="39090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Corfu-A distributed shared log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69979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267687" y="2678077"/>
            <a:ext cx="32473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Summary &amp; 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Future plans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63811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262445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Background</a:t>
            </a:r>
            <a:endParaRPr lang="en-US" altLang="zh-CN" sz="4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01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2961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Flash Storage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787019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Properties 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Fast random read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Erased before overwriting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Wears out or ages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Non-Volatile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0" y="2510155"/>
            <a:ext cx="3148965" cy="2053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3453130" cy="53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Log Structure</a:t>
            </a:r>
            <a:r>
              <a:rPr lang="en-US" altLang="zh-CN" sz="36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787019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Design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Append-only 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Good write</a:t>
            </a:r>
            <a:r>
              <a:rPr lang="en-US" altLang="zh-CN" sz="2000">
                <a:solidFill>
                  <a:schemeClr val="tx2"/>
                </a:solidFill>
              </a:rPr>
              <a:t> performance  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</a:rPr>
              <a:t>Limitation</a:t>
            </a:r>
            <a:endParaRPr lang="en-US" altLang="zh-CN" sz="20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</a:rPr>
              <a:t>Poor performance when dealing with random reads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/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</a:rPr>
              <a:t>Solution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Hash index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SSTable &amp; LSM tree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3453130" cy="53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Log Structure</a:t>
            </a:r>
            <a:r>
              <a:rPr lang="en-US" altLang="zh-CN" sz="36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768985" y="1346200"/>
          <a:ext cx="2686050" cy="3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直接箭头连接符 3"/>
          <p:cNvCxnSpPr/>
          <p:nvPr/>
        </p:nvCxnSpPr>
        <p:spPr>
          <a:xfrm flipV="1">
            <a:off x="2636520" y="1734820"/>
            <a:ext cx="698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82190" y="2000250"/>
            <a:ext cx="7162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append</a:t>
            </a:r>
            <a:endParaRPr lang="en-US" altLang="zh-CN">
              <a:solidFill>
                <a:schemeClr val="tx2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005840" y="1744980"/>
            <a:ext cx="26225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445260" y="1753870"/>
            <a:ext cx="1905" cy="26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594485" y="1734820"/>
            <a:ext cx="687705" cy="280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59510" y="2014855"/>
            <a:ext cx="7162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read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190" y="2567940"/>
            <a:ext cx="3075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Append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Random read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63260" y="1346200"/>
            <a:ext cx="2076450" cy="836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Flash</a:t>
            </a:r>
            <a:endParaRPr lang="en-US" altLang="zh-CN" sz="2000">
              <a:solidFill>
                <a:schemeClr val="tx2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14190" y="2273935"/>
            <a:ext cx="601980" cy="604520"/>
            <a:chOff x="5958" y="3218"/>
            <a:chExt cx="1796" cy="1796"/>
          </a:xfrm>
          <a:solidFill>
            <a:schemeClr val="accent2">
              <a:lumMod val="50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6797" y="3218"/>
              <a:ext cx="119" cy="17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5400000">
              <a:off x="6797" y="3205"/>
              <a:ext cx="119" cy="17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9445" y="2567940"/>
            <a:ext cx="3075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Fast sequential write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Fast random read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8985" y="3886200"/>
            <a:ext cx="6592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2"/>
                </a:solidFill>
                <a:sym typeface="+mn-ea"/>
              </a:rPr>
              <a:t>Flash provides the most suitable hardware support for log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516890" y="1107440"/>
            <a:ext cx="3529965" cy="250952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288280" y="1107440"/>
            <a:ext cx="3529965" cy="250952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1840" y="1734820"/>
            <a:ext cx="581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2"/>
                </a:solidFill>
              </a:rPr>
              <a:t>Log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367530" cy="53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Why Shared Log?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7870190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Pros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Strong consistency</a:t>
            </a:r>
            <a:endParaRPr lang="en-US" altLang="zh-CN" sz="2400">
              <a:solidFill>
                <a:schemeClr val="tx2"/>
              </a:solidFill>
            </a:endParaRPr>
          </a:p>
          <a:p>
            <a:pPr marL="342900" indent="-342900"/>
            <a:endParaRPr lang="en-US" altLang="zh-CN" sz="24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000">
                <a:solidFill>
                  <a:schemeClr val="tx2"/>
                </a:solidFill>
              </a:rPr>
              <a:t>Shared log can be used for</a:t>
            </a:r>
            <a:endParaRPr lang="en-US" altLang="zh-CN" sz="24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Failure atomicity and node recovery 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Consistent remote mirroring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Consensus engine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8575" y="1626235"/>
            <a:ext cx="4135755" cy="1891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5440680" cy="53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Why Distributed Log?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375793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sym typeface="+mn-ea"/>
              </a:rPr>
              <a:t>Partitioned Log</a:t>
            </a:r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000">
                <a:solidFill>
                  <a:schemeClr val="tx2"/>
                </a:solidFill>
              </a:rPr>
              <a:t>Multiple, independent logs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</a:rPr>
              <a:t>Pros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Scalability</a:t>
            </a:r>
            <a:endParaRPr lang="en-US" altLang="zh-CN" sz="20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</a:rPr>
              <a:t>Cons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total order no longer exists 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Strongly consistent operations are limited to a single partition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The age distribution of the drives depends on the workload</a:t>
            </a:r>
            <a:endParaRPr lang="en-US" altLang="zh-CN" sz="1800">
              <a:solidFill>
                <a:schemeClr val="tx2"/>
              </a:solidFill>
            </a:endParaRPr>
          </a:p>
          <a:p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0165" y="829310"/>
            <a:ext cx="375793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sym typeface="+mn-ea"/>
              </a:rPr>
              <a:t>Distributed Log</a:t>
            </a:r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000">
                <a:solidFill>
                  <a:schemeClr val="tx2"/>
                </a:solidFill>
                <a:sym typeface="+mn-ea"/>
              </a:rPr>
              <a:t>A single log abstraction</a:t>
            </a:r>
            <a:endParaRPr lang="en-US" altLang="zh-CN" sz="2000">
              <a:solidFill>
                <a:schemeClr val="tx2"/>
              </a:solidFill>
            </a:endParaRPr>
          </a:p>
          <a:p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</a:rPr>
              <a:t>Pros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Strong consistency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Better control</a:t>
            </a:r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</a:rPr>
              <a:t>Cons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More complex data placement policy</a:t>
            </a:r>
            <a:endParaRPr lang="en-US" altLang="zh-CN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639572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Corfu-A distributed shared log</a:t>
            </a:r>
            <a:endParaRPr lang="en-US" altLang="zh-CN" sz="4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02</a:t>
            </a:r>
            <a:endParaRPr lang="zh-CN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主题​​">
  <a:themeElements>
    <a:clrScheme name="自定义 610">
      <a:dk1>
        <a:srgbClr val="A5A5A5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3B3B3"/>
      </a:accent2>
      <a:accent3>
        <a:srgbClr val="000000"/>
      </a:accent3>
      <a:accent4>
        <a:srgbClr val="B3B3B3"/>
      </a:accent4>
      <a:accent5>
        <a:srgbClr val="000000"/>
      </a:accent5>
      <a:accent6>
        <a:srgbClr val="B3B3B3"/>
      </a:accent6>
      <a:hlink>
        <a:srgbClr val="E7E7E7"/>
      </a:hlink>
      <a:folHlink>
        <a:srgbClr val="D8786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3311</Words>
  <Application>WPS 演示</Application>
  <PresentationFormat>全屏显示(16:9)</PresentationFormat>
  <Paragraphs>296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方正宋刻本秀楷简体</vt:lpstr>
      <vt:lpstr>Calibri</vt:lpstr>
      <vt:lpstr>Times New Roman</vt:lpstr>
      <vt:lpstr>微软雅黑</vt:lpstr>
      <vt:lpstr>Arial Unicode MS</vt:lpstr>
      <vt:lpstr>等线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I~swear</cp:lastModifiedBy>
  <cp:revision>97</cp:revision>
  <dcterms:created xsi:type="dcterms:W3CDTF">2017-05-02T06:39:00Z</dcterms:created>
  <dcterms:modified xsi:type="dcterms:W3CDTF">2019-08-09T01:19:08Z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