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302" r:id="rId3"/>
    <p:sldId id="345" r:id="rId4"/>
    <p:sldId id="587" r:id="rId5"/>
    <p:sldId id="588" r:id="rId6"/>
    <p:sldId id="589" r:id="rId7"/>
    <p:sldId id="593" r:id="rId8"/>
    <p:sldId id="595" r:id="rId10"/>
    <p:sldId id="602" r:id="rId11"/>
    <p:sldId id="590" r:id="rId12"/>
    <p:sldId id="603" r:id="rId13"/>
    <p:sldId id="597" r:id="rId14"/>
    <p:sldId id="598" r:id="rId15"/>
    <p:sldId id="591" r:id="rId16"/>
    <p:sldId id="600" r:id="rId17"/>
    <p:sldId id="601" r:id="rId18"/>
    <p:sldId id="559" r:id="rId19"/>
    <p:sldId id="578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9EB8D9"/>
    <a:srgbClr val="D9E0ED"/>
    <a:srgbClr val="99B6D9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2160" y="852"/>
      </p:cViewPr>
      <p:guideLst>
        <p:guide orient="horz" pos="1460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tx2"/>
                </a:solidFill>
                <a:sym typeface="+mn-ea"/>
              </a:rPr>
              <a:t>为什么只检测读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-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写冲突，写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-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写冲突？</a:t>
            </a:r>
            <a:endParaRPr lang="zh-CN" altLang="en-US">
              <a:solidFill>
                <a:schemeClr val="tx2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04" y="1391608"/>
            <a:ext cx="1493468" cy="31989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329" y="1391608"/>
            <a:ext cx="1493468" cy="3198995"/>
          </a:xfrm>
          <a:prstGeom prst="rect">
            <a:avLst/>
          </a:prstGeom>
        </p:spPr>
      </p:pic>
      <p:sp>
        <p:nvSpPr>
          <p:cNvPr id="4" name="Рисунок 11"/>
          <p:cNvSpPr>
            <a:spLocks noGrp="1"/>
          </p:cNvSpPr>
          <p:nvPr>
            <p:ph type="pic" sz="quarter" idx="11"/>
          </p:nvPr>
        </p:nvSpPr>
        <p:spPr>
          <a:xfrm>
            <a:off x="3040983" y="1833166"/>
            <a:ext cx="1299410" cy="22955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11"/>
          <p:cNvSpPr>
            <a:spLocks noGrp="1"/>
          </p:cNvSpPr>
          <p:nvPr>
            <p:ph type="pic" sz="quarter" idx="12"/>
          </p:nvPr>
        </p:nvSpPr>
        <p:spPr>
          <a:xfrm>
            <a:off x="4803358" y="1833166"/>
            <a:ext cx="1299410" cy="22955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60" y="1309737"/>
            <a:ext cx="2552700" cy="3316515"/>
          </a:xfrm>
          <a:prstGeom prst="rect">
            <a:avLst/>
          </a:prstGeom>
        </p:spPr>
      </p:pic>
      <p:sp>
        <p:nvSpPr>
          <p:cNvPr id="4" name="Рисунок 4"/>
          <p:cNvSpPr>
            <a:spLocks noGrp="1"/>
          </p:cNvSpPr>
          <p:nvPr>
            <p:ph type="pic" sz="quarter" idx="10"/>
          </p:nvPr>
        </p:nvSpPr>
        <p:spPr>
          <a:xfrm>
            <a:off x="1209374" y="1610743"/>
            <a:ext cx="2008872" cy="271067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03" y="1309737"/>
            <a:ext cx="2552700" cy="3316515"/>
          </a:xfrm>
          <a:prstGeom prst="rect">
            <a:avLst/>
          </a:prstGeom>
        </p:spPr>
      </p:pic>
      <p:sp>
        <p:nvSpPr>
          <p:cNvPr id="6" name="Рисунок 4"/>
          <p:cNvSpPr>
            <a:spLocks noGrp="1"/>
          </p:cNvSpPr>
          <p:nvPr>
            <p:ph type="pic" sz="quarter" idx="11"/>
          </p:nvPr>
        </p:nvSpPr>
        <p:spPr>
          <a:xfrm>
            <a:off x="5949817" y="1610743"/>
            <a:ext cx="2008872" cy="271067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6740690" y="1481818"/>
            <a:ext cx="1903998" cy="2921741"/>
          </a:xfrm>
          <a:prstGeom prst="parallelogram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9"/>
          <p:cNvSpPr>
            <a:spLocks noGrp="1"/>
          </p:cNvSpPr>
          <p:nvPr>
            <p:ph type="pic" sz="quarter" idx="11"/>
          </p:nvPr>
        </p:nvSpPr>
        <p:spPr>
          <a:xfrm>
            <a:off x="5251781" y="1481818"/>
            <a:ext cx="1903998" cy="2921741"/>
          </a:xfrm>
          <a:prstGeom prst="parallelogram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9"/>
          <p:cNvSpPr>
            <a:spLocks noGrp="1"/>
          </p:cNvSpPr>
          <p:nvPr>
            <p:ph type="pic" sz="quarter" idx="12"/>
          </p:nvPr>
        </p:nvSpPr>
        <p:spPr>
          <a:xfrm>
            <a:off x="3753851" y="1481818"/>
            <a:ext cx="1903998" cy="2921741"/>
          </a:xfrm>
          <a:prstGeom prst="parallelogram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1"/>
          </p:nvPr>
        </p:nvSpPr>
        <p:spPr>
          <a:xfrm>
            <a:off x="1050797" y="1920890"/>
            <a:ext cx="1491877" cy="1491646"/>
          </a:xfrm>
          <a:custGeom>
            <a:avLst/>
            <a:gdLst>
              <a:gd name="connsiteX0" fmla="*/ 1801429 w 3602857"/>
              <a:gd name="connsiteY0" fmla="*/ 0 h 3602856"/>
              <a:gd name="connsiteX1" fmla="*/ 2269908 w 3602857"/>
              <a:gd name="connsiteY1" fmla="*/ 194050 h 3602856"/>
              <a:gd name="connsiteX2" fmla="*/ 3408807 w 3602857"/>
              <a:gd name="connsiteY2" fmla="*/ 1332949 h 3602856"/>
              <a:gd name="connsiteX3" fmla="*/ 3408807 w 3602857"/>
              <a:gd name="connsiteY3" fmla="*/ 2269908 h 3602856"/>
              <a:gd name="connsiteX4" fmla="*/ 2269908 w 3602857"/>
              <a:gd name="connsiteY4" fmla="*/ 3408806 h 3602856"/>
              <a:gd name="connsiteX5" fmla="*/ 1332950 w 3602857"/>
              <a:gd name="connsiteY5" fmla="*/ 3408806 h 3602856"/>
              <a:gd name="connsiteX6" fmla="*/ 194051 w 3602857"/>
              <a:gd name="connsiteY6" fmla="*/ 2269908 h 3602856"/>
              <a:gd name="connsiteX7" fmla="*/ 194051 w 3602857"/>
              <a:gd name="connsiteY7" fmla="*/ 1332949 h 3602856"/>
              <a:gd name="connsiteX8" fmla="*/ 1332950 w 3602857"/>
              <a:gd name="connsiteY8" fmla="*/ 194050 h 3602856"/>
              <a:gd name="connsiteX9" fmla="*/ 1801429 w 3602857"/>
              <a:gd name="connsiteY9" fmla="*/ 0 h 36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2857" h="3602856">
                <a:moveTo>
                  <a:pt x="1801429" y="0"/>
                </a:moveTo>
                <a:cubicBezTo>
                  <a:pt x="1970985" y="0"/>
                  <a:pt x="2140541" y="64683"/>
                  <a:pt x="2269908" y="194050"/>
                </a:cubicBezTo>
                <a:lnTo>
                  <a:pt x="3408807" y="1332949"/>
                </a:lnTo>
                <a:cubicBezTo>
                  <a:pt x="3667541" y="1591683"/>
                  <a:pt x="3667541" y="2011174"/>
                  <a:pt x="3408807" y="2269908"/>
                </a:cubicBezTo>
                <a:lnTo>
                  <a:pt x="2269908" y="3408806"/>
                </a:lnTo>
                <a:cubicBezTo>
                  <a:pt x="2011175" y="3667540"/>
                  <a:pt x="1591683" y="3667540"/>
                  <a:pt x="1332950" y="3408806"/>
                </a:cubicBezTo>
                <a:lnTo>
                  <a:pt x="194051" y="2269908"/>
                </a:lnTo>
                <a:cubicBezTo>
                  <a:pt x="-64683" y="2011174"/>
                  <a:pt x="-64683" y="1591683"/>
                  <a:pt x="194051" y="1332949"/>
                </a:cubicBezTo>
                <a:lnTo>
                  <a:pt x="1332950" y="194050"/>
                </a:lnTo>
                <a:cubicBezTo>
                  <a:pt x="1462317" y="64683"/>
                  <a:pt x="1631873" y="0"/>
                  <a:pt x="18014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9" name="Рисунок 18"/>
          <p:cNvSpPr>
            <a:spLocks noGrp="1"/>
          </p:cNvSpPr>
          <p:nvPr>
            <p:ph type="pic" sz="quarter" idx="12"/>
          </p:nvPr>
        </p:nvSpPr>
        <p:spPr>
          <a:xfrm>
            <a:off x="2959808" y="1920890"/>
            <a:ext cx="1491877" cy="1491646"/>
          </a:xfrm>
          <a:custGeom>
            <a:avLst/>
            <a:gdLst>
              <a:gd name="connsiteX0" fmla="*/ 1801429 w 3602857"/>
              <a:gd name="connsiteY0" fmla="*/ 0 h 3602856"/>
              <a:gd name="connsiteX1" fmla="*/ 2269908 w 3602857"/>
              <a:gd name="connsiteY1" fmla="*/ 194050 h 3602856"/>
              <a:gd name="connsiteX2" fmla="*/ 3408807 w 3602857"/>
              <a:gd name="connsiteY2" fmla="*/ 1332949 h 3602856"/>
              <a:gd name="connsiteX3" fmla="*/ 3408807 w 3602857"/>
              <a:gd name="connsiteY3" fmla="*/ 2269908 h 3602856"/>
              <a:gd name="connsiteX4" fmla="*/ 2269908 w 3602857"/>
              <a:gd name="connsiteY4" fmla="*/ 3408806 h 3602856"/>
              <a:gd name="connsiteX5" fmla="*/ 1332950 w 3602857"/>
              <a:gd name="connsiteY5" fmla="*/ 3408806 h 3602856"/>
              <a:gd name="connsiteX6" fmla="*/ 194051 w 3602857"/>
              <a:gd name="connsiteY6" fmla="*/ 2269908 h 3602856"/>
              <a:gd name="connsiteX7" fmla="*/ 194051 w 3602857"/>
              <a:gd name="connsiteY7" fmla="*/ 1332949 h 3602856"/>
              <a:gd name="connsiteX8" fmla="*/ 1332950 w 3602857"/>
              <a:gd name="connsiteY8" fmla="*/ 194050 h 3602856"/>
              <a:gd name="connsiteX9" fmla="*/ 1801429 w 3602857"/>
              <a:gd name="connsiteY9" fmla="*/ 0 h 36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2857" h="3602856">
                <a:moveTo>
                  <a:pt x="1801429" y="0"/>
                </a:moveTo>
                <a:cubicBezTo>
                  <a:pt x="1970985" y="0"/>
                  <a:pt x="2140541" y="64683"/>
                  <a:pt x="2269908" y="194050"/>
                </a:cubicBezTo>
                <a:lnTo>
                  <a:pt x="3408807" y="1332949"/>
                </a:lnTo>
                <a:cubicBezTo>
                  <a:pt x="3667541" y="1591683"/>
                  <a:pt x="3667541" y="2011174"/>
                  <a:pt x="3408807" y="2269908"/>
                </a:cubicBezTo>
                <a:lnTo>
                  <a:pt x="2269908" y="3408806"/>
                </a:lnTo>
                <a:cubicBezTo>
                  <a:pt x="2011175" y="3667540"/>
                  <a:pt x="1591683" y="3667540"/>
                  <a:pt x="1332950" y="3408806"/>
                </a:cubicBezTo>
                <a:lnTo>
                  <a:pt x="194051" y="2269908"/>
                </a:lnTo>
                <a:cubicBezTo>
                  <a:pt x="-64683" y="2011174"/>
                  <a:pt x="-64683" y="1591683"/>
                  <a:pt x="194051" y="1332949"/>
                </a:cubicBezTo>
                <a:lnTo>
                  <a:pt x="1332950" y="194050"/>
                </a:lnTo>
                <a:cubicBezTo>
                  <a:pt x="1462317" y="64683"/>
                  <a:pt x="1631873" y="0"/>
                  <a:pt x="18014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13"/>
          </p:nvPr>
        </p:nvSpPr>
        <p:spPr>
          <a:xfrm>
            <a:off x="4868818" y="1920890"/>
            <a:ext cx="1491877" cy="1491646"/>
          </a:xfrm>
          <a:custGeom>
            <a:avLst/>
            <a:gdLst>
              <a:gd name="connsiteX0" fmla="*/ 1801429 w 3602857"/>
              <a:gd name="connsiteY0" fmla="*/ 0 h 3602856"/>
              <a:gd name="connsiteX1" fmla="*/ 2269908 w 3602857"/>
              <a:gd name="connsiteY1" fmla="*/ 194050 h 3602856"/>
              <a:gd name="connsiteX2" fmla="*/ 3408807 w 3602857"/>
              <a:gd name="connsiteY2" fmla="*/ 1332949 h 3602856"/>
              <a:gd name="connsiteX3" fmla="*/ 3408807 w 3602857"/>
              <a:gd name="connsiteY3" fmla="*/ 2269908 h 3602856"/>
              <a:gd name="connsiteX4" fmla="*/ 2269908 w 3602857"/>
              <a:gd name="connsiteY4" fmla="*/ 3408806 h 3602856"/>
              <a:gd name="connsiteX5" fmla="*/ 1332950 w 3602857"/>
              <a:gd name="connsiteY5" fmla="*/ 3408806 h 3602856"/>
              <a:gd name="connsiteX6" fmla="*/ 194051 w 3602857"/>
              <a:gd name="connsiteY6" fmla="*/ 2269908 h 3602856"/>
              <a:gd name="connsiteX7" fmla="*/ 194051 w 3602857"/>
              <a:gd name="connsiteY7" fmla="*/ 1332949 h 3602856"/>
              <a:gd name="connsiteX8" fmla="*/ 1332950 w 3602857"/>
              <a:gd name="connsiteY8" fmla="*/ 194050 h 3602856"/>
              <a:gd name="connsiteX9" fmla="*/ 1801429 w 3602857"/>
              <a:gd name="connsiteY9" fmla="*/ 0 h 36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2857" h="3602856">
                <a:moveTo>
                  <a:pt x="1801429" y="0"/>
                </a:moveTo>
                <a:cubicBezTo>
                  <a:pt x="1970985" y="0"/>
                  <a:pt x="2140541" y="64683"/>
                  <a:pt x="2269908" y="194050"/>
                </a:cubicBezTo>
                <a:lnTo>
                  <a:pt x="3408807" y="1332949"/>
                </a:lnTo>
                <a:cubicBezTo>
                  <a:pt x="3667541" y="1591683"/>
                  <a:pt x="3667541" y="2011174"/>
                  <a:pt x="3408807" y="2269908"/>
                </a:cubicBezTo>
                <a:lnTo>
                  <a:pt x="2269908" y="3408806"/>
                </a:lnTo>
                <a:cubicBezTo>
                  <a:pt x="2011175" y="3667540"/>
                  <a:pt x="1591683" y="3667540"/>
                  <a:pt x="1332950" y="3408806"/>
                </a:cubicBezTo>
                <a:lnTo>
                  <a:pt x="194051" y="2269908"/>
                </a:lnTo>
                <a:cubicBezTo>
                  <a:pt x="-64683" y="2011174"/>
                  <a:pt x="-64683" y="1591683"/>
                  <a:pt x="194051" y="1332949"/>
                </a:cubicBezTo>
                <a:lnTo>
                  <a:pt x="1332950" y="194050"/>
                </a:lnTo>
                <a:cubicBezTo>
                  <a:pt x="1462317" y="64683"/>
                  <a:pt x="1631873" y="0"/>
                  <a:pt x="18014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Рисунок 20"/>
          <p:cNvSpPr>
            <a:spLocks noGrp="1"/>
          </p:cNvSpPr>
          <p:nvPr>
            <p:ph type="pic" sz="quarter" idx="14"/>
          </p:nvPr>
        </p:nvSpPr>
        <p:spPr>
          <a:xfrm>
            <a:off x="6777828" y="1920890"/>
            <a:ext cx="1491877" cy="1491646"/>
          </a:xfrm>
          <a:custGeom>
            <a:avLst/>
            <a:gdLst>
              <a:gd name="connsiteX0" fmla="*/ 1801429 w 3602857"/>
              <a:gd name="connsiteY0" fmla="*/ 0 h 3602856"/>
              <a:gd name="connsiteX1" fmla="*/ 2269908 w 3602857"/>
              <a:gd name="connsiteY1" fmla="*/ 194050 h 3602856"/>
              <a:gd name="connsiteX2" fmla="*/ 3408807 w 3602857"/>
              <a:gd name="connsiteY2" fmla="*/ 1332949 h 3602856"/>
              <a:gd name="connsiteX3" fmla="*/ 3408807 w 3602857"/>
              <a:gd name="connsiteY3" fmla="*/ 2269908 h 3602856"/>
              <a:gd name="connsiteX4" fmla="*/ 2269908 w 3602857"/>
              <a:gd name="connsiteY4" fmla="*/ 3408806 h 3602856"/>
              <a:gd name="connsiteX5" fmla="*/ 1332950 w 3602857"/>
              <a:gd name="connsiteY5" fmla="*/ 3408806 h 3602856"/>
              <a:gd name="connsiteX6" fmla="*/ 194051 w 3602857"/>
              <a:gd name="connsiteY6" fmla="*/ 2269908 h 3602856"/>
              <a:gd name="connsiteX7" fmla="*/ 194051 w 3602857"/>
              <a:gd name="connsiteY7" fmla="*/ 1332949 h 3602856"/>
              <a:gd name="connsiteX8" fmla="*/ 1332950 w 3602857"/>
              <a:gd name="connsiteY8" fmla="*/ 194050 h 3602856"/>
              <a:gd name="connsiteX9" fmla="*/ 1801429 w 3602857"/>
              <a:gd name="connsiteY9" fmla="*/ 0 h 36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2857" h="3602856">
                <a:moveTo>
                  <a:pt x="1801429" y="0"/>
                </a:moveTo>
                <a:cubicBezTo>
                  <a:pt x="1970985" y="0"/>
                  <a:pt x="2140541" y="64683"/>
                  <a:pt x="2269908" y="194050"/>
                </a:cubicBezTo>
                <a:lnTo>
                  <a:pt x="3408807" y="1332949"/>
                </a:lnTo>
                <a:cubicBezTo>
                  <a:pt x="3667541" y="1591683"/>
                  <a:pt x="3667541" y="2011174"/>
                  <a:pt x="3408807" y="2269908"/>
                </a:cubicBezTo>
                <a:lnTo>
                  <a:pt x="2269908" y="3408806"/>
                </a:lnTo>
                <a:cubicBezTo>
                  <a:pt x="2011175" y="3667540"/>
                  <a:pt x="1591683" y="3667540"/>
                  <a:pt x="1332950" y="3408806"/>
                </a:cubicBezTo>
                <a:lnTo>
                  <a:pt x="194051" y="2269908"/>
                </a:lnTo>
                <a:cubicBezTo>
                  <a:pt x="-64683" y="2011174"/>
                  <a:pt x="-64683" y="1591683"/>
                  <a:pt x="194051" y="1332949"/>
                </a:cubicBezTo>
                <a:lnTo>
                  <a:pt x="1332950" y="194050"/>
                </a:lnTo>
                <a:cubicBezTo>
                  <a:pt x="1462317" y="64683"/>
                  <a:pt x="1631873" y="0"/>
                  <a:pt x="18014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8"/>
          <p:cNvSpPr>
            <a:spLocks noGrp="1"/>
          </p:cNvSpPr>
          <p:nvPr>
            <p:ph type="pic" sz="quarter" idx="10"/>
          </p:nvPr>
        </p:nvSpPr>
        <p:spPr>
          <a:xfrm>
            <a:off x="-18050" y="1320992"/>
            <a:ext cx="2267956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8" name="Рисунок 8"/>
          <p:cNvSpPr>
            <a:spLocks noGrp="1"/>
          </p:cNvSpPr>
          <p:nvPr>
            <p:ph type="pic" sz="quarter" idx="11"/>
          </p:nvPr>
        </p:nvSpPr>
        <p:spPr>
          <a:xfrm>
            <a:off x="2249906" y="2926643"/>
            <a:ext cx="2267956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9" name="Рисунок 8"/>
          <p:cNvSpPr>
            <a:spLocks noGrp="1"/>
          </p:cNvSpPr>
          <p:nvPr>
            <p:ph type="pic" sz="quarter" idx="12"/>
          </p:nvPr>
        </p:nvSpPr>
        <p:spPr>
          <a:xfrm>
            <a:off x="4517862" y="1320992"/>
            <a:ext cx="2267956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8"/>
          <p:cNvSpPr>
            <a:spLocks noGrp="1"/>
          </p:cNvSpPr>
          <p:nvPr>
            <p:ph type="pic" sz="quarter" idx="13"/>
          </p:nvPr>
        </p:nvSpPr>
        <p:spPr>
          <a:xfrm>
            <a:off x="6785817" y="2926643"/>
            <a:ext cx="2358184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8"/>
          <p:cNvSpPr>
            <a:spLocks noGrp="1"/>
          </p:cNvSpPr>
          <p:nvPr>
            <p:ph type="pic" sz="quarter" idx="10"/>
          </p:nvPr>
        </p:nvSpPr>
        <p:spPr>
          <a:xfrm>
            <a:off x="-18050" y="1320992"/>
            <a:ext cx="2267956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8"/>
          <p:cNvSpPr>
            <a:spLocks noGrp="1"/>
          </p:cNvSpPr>
          <p:nvPr>
            <p:ph type="pic" sz="quarter" idx="11"/>
          </p:nvPr>
        </p:nvSpPr>
        <p:spPr>
          <a:xfrm>
            <a:off x="2249906" y="2926643"/>
            <a:ext cx="2267956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Рисунок 8"/>
          <p:cNvSpPr>
            <a:spLocks noGrp="1"/>
          </p:cNvSpPr>
          <p:nvPr>
            <p:ph type="pic" sz="quarter" idx="12"/>
          </p:nvPr>
        </p:nvSpPr>
        <p:spPr>
          <a:xfrm>
            <a:off x="4517862" y="1320992"/>
            <a:ext cx="2267956" cy="160907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Рисунок 8"/>
          <p:cNvSpPr>
            <a:spLocks noGrp="1"/>
          </p:cNvSpPr>
          <p:nvPr>
            <p:ph type="pic" sz="quarter" idx="13"/>
          </p:nvPr>
        </p:nvSpPr>
        <p:spPr>
          <a:xfrm>
            <a:off x="6785817" y="2926643"/>
            <a:ext cx="2358184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8"/>
          <p:cNvSpPr>
            <a:spLocks noGrp="1"/>
          </p:cNvSpPr>
          <p:nvPr>
            <p:ph type="pic" sz="quarter" idx="14"/>
          </p:nvPr>
        </p:nvSpPr>
        <p:spPr>
          <a:xfrm>
            <a:off x="-18050" y="2926643"/>
            <a:ext cx="2267956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8"/>
          <p:cNvSpPr>
            <a:spLocks noGrp="1"/>
          </p:cNvSpPr>
          <p:nvPr>
            <p:ph type="pic" sz="quarter" idx="15"/>
          </p:nvPr>
        </p:nvSpPr>
        <p:spPr>
          <a:xfrm>
            <a:off x="2249906" y="1320992"/>
            <a:ext cx="2267956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6"/>
          </p:nvPr>
        </p:nvSpPr>
        <p:spPr>
          <a:xfrm>
            <a:off x="6785817" y="1320992"/>
            <a:ext cx="2358184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7"/>
          </p:nvPr>
        </p:nvSpPr>
        <p:spPr>
          <a:xfrm>
            <a:off x="4517862" y="2930063"/>
            <a:ext cx="2267956" cy="16056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6"/>
          <p:cNvSpPr>
            <a:spLocks noGrp="1"/>
          </p:cNvSpPr>
          <p:nvPr>
            <p:ph type="pic" sz="quarter" idx="10"/>
          </p:nvPr>
        </p:nvSpPr>
        <p:spPr>
          <a:xfrm>
            <a:off x="4371975" y="1635326"/>
            <a:ext cx="4251325" cy="285705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707799" y="3137323"/>
            <a:ext cx="1568677" cy="135506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2"/>
          </p:nvPr>
        </p:nvSpPr>
        <p:spPr>
          <a:xfrm>
            <a:off x="2531836" y="3137323"/>
            <a:ext cx="1568677" cy="135506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723900" y="1447576"/>
            <a:ext cx="1990725" cy="325704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1"/>
          </p:nvPr>
        </p:nvSpPr>
        <p:spPr>
          <a:xfrm>
            <a:off x="2881312" y="1447577"/>
            <a:ext cx="1738313" cy="116187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6"/>
          <p:cNvSpPr>
            <a:spLocks noGrp="1"/>
          </p:cNvSpPr>
          <p:nvPr>
            <p:ph type="pic" sz="quarter" idx="12"/>
          </p:nvPr>
        </p:nvSpPr>
        <p:spPr>
          <a:xfrm>
            <a:off x="2881312" y="2786343"/>
            <a:ext cx="1738313" cy="191828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3"/>
          </p:nvPr>
        </p:nvSpPr>
        <p:spPr>
          <a:xfrm>
            <a:off x="4786312" y="1447576"/>
            <a:ext cx="1738313" cy="325704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6"/>
          <p:cNvSpPr>
            <a:spLocks noGrp="1"/>
          </p:cNvSpPr>
          <p:nvPr>
            <p:ph type="pic" sz="quarter" idx="15"/>
          </p:nvPr>
        </p:nvSpPr>
        <p:spPr>
          <a:xfrm>
            <a:off x="6691312" y="1447577"/>
            <a:ext cx="1738313" cy="219041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6"/>
          <p:cNvSpPr>
            <a:spLocks noGrp="1"/>
          </p:cNvSpPr>
          <p:nvPr>
            <p:ph type="pic" sz="quarter" idx="16"/>
          </p:nvPr>
        </p:nvSpPr>
        <p:spPr>
          <a:xfrm>
            <a:off x="6691312" y="3799888"/>
            <a:ext cx="1738313" cy="9047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" y="0"/>
            <a:ext cx="2479080" cy="14672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.sv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0561" y="1973829"/>
            <a:ext cx="598805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2"/>
                </a:solidFill>
                <a:cs typeface="+mn-ea"/>
                <a:sym typeface="+mn-lt"/>
              </a:rPr>
              <a:t>Tango, vCorfu, CorfuDB</a:t>
            </a:r>
            <a:r>
              <a:rPr lang="zh-CN" altLang="en-US" sz="4000" dirty="0">
                <a:solidFill>
                  <a:schemeClr val="tx2"/>
                </a:solidFill>
                <a:cs typeface="+mn-ea"/>
                <a:sym typeface="+mn-lt"/>
              </a:rPr>
              <a:t>对比</a:t>
            </a:r>
            <a:endParaRPr lang="zh-CN" altLang="en-US" sz="40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613" y="2969777"/>
            <a:ext cx="46936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朱文喆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endParaRPr lang="zh-CN" altLang="en-US" sz="10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43237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Materialized stream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43999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2"/>
                </a:solidFill>
              </a:rPr>
              <a:t>vCorfu replicates the data and partitions it in two ways.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</a:rPr>
              <a:t>Log replicas</a:t>
            </a:r>
            <a:endParaRPr lang="en-US" altLang="zh-CN" sz="1800" b="1" i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Store log entrys in the global order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A single source of scalability, consistency, durability and history</a:t>
            </a:r>
            <a:endParaRPr lang="en-US" altLang="zh-CN" sz="1800" i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Stream replicas</a:t>
            </a:r>
            <a:r>
              <a:rPr lang="en-US" altLang="zh-CN" sz="1800" b="1">
                <a:solidFill>
                  <a:schemeClr val="tx2"/>
                </a:solidFill>
                <a:sym typeface="+mn-ea"/>
              </a:rPr>
              <a:t> </a:t>
            </a:r>
            <a:endParaRPr lang="en-US" altLang="zh-CN" sz="1800" b="1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Store a stream on a single replica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Avoids backpointers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Handle playback</a:t>
            </a:r>
            <a:endParaRPr lang="en-US" altLang="zh-CN" sz="18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1130" y="318770"/>
            <a:ext cx="1495425" cy="1190625"/>
          </a:xfrm>
          <a:prstGeom prst="rect">
            <a:avLst/>
          </a:prstGeom>
        </p:spPr>
      </p:pic>
      <p:pic>
        <p:nvPicPr>
          <p:cNvPr id="8" name="图片 7" descr="472121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9660" y="1880235"/>
            <a:ext cx="914400" cy="9144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29655" y="1755140"/>
            <a:ext cx="987425" cy="2597150"/>
          </a:xfrm>
          <a:prstGeom prst="rect">
            <a:avLst/>
          </a:prstGeom>
          <a:noFill/>
          <a:ln w="31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35700" y="2633345"/>
            <a:ext cx="7829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2"/>
                </a:solidFill>
              </a:rPr>
              <a:t>0)alice, 6am</a:t>
            </a:r>
            <a:endParaRPr lang="en-US" altLang="zh-CN" sz="900">
              <a:solidFill>
                <a:schemeClr val="tx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31890" y="286321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2"/>
                </a:solidFill>
              </a:rPr>
              <a:t>2)nancy, 3pm</a:t>
            </a:r>
            <a:endParaRPr lang="en-US" altLang="zh-CN" sz="900">
              <a:solidFill>
                <a:schemeClr val="tx2"/>
              </a:solidFill>
            </a:endParaRPr>
          </a:p>
        </p:txBody>
      </p:sp>
      <p:pic>
        <p:nvPicPr>
          <p:cNvPr id="22" name="图片 21" descr="472121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0930" y="3027045"/>
            <a:ext cx="914400" cy="9144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236970" y="3780155"/>
            <a:ext cx="782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2"/>
                </a:solidFill>
                <a:sym typeface="+mn-ea"/>
              </a:rPr>
              <a:t>0)alice, 6am</a:t>
            </a:r>
            <a:endParaRPr lang="en-US" altLang="zh-CN" sz="900">
              <a:solidFill>
                <a:schemeClr val="tx2"/>
              </a:solidFill>
            </a:endParaRPr>
          </a:p>
          <a:p>
            <a:endParaRPr lang="en-US" altLang="zh-CN" sz="900">
              <a:solidFill>
                <a:schemeClr val="tx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33160" y="4010025"/>
            <a:ext cx="88328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2"/>
                </a:solidFill>
                <a:sym typeface="+mn-ea"/>
              </a:rPr>
              <a:t>2)nancy, 3pm</a:t>
            </a:r>
            <a:endParaRPr lang="en-US" altLang="zh-CN" sz="900">
              <a:solidFill>
                <a:schemeClr val="tx2"/>
              </a:solidFill>
            </a:endParaRPr>
          </a:p>
        </p:txBody>
      </p:sp>
      <p:pic>
        <p:nvPicPr>
          <p:cNvPr id="25" name="图片 24" descr="472121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745" y="1880235"/>
            <a:ext cx="914400" cy="9144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317740" y="1755140"/>
            <a:ext cx="987425" cy="2597150"/>
          </a:xfrm>
          <a:prstGeom prst="rect">
            <a:avLst/>
          </a:prstGeom>
          <a:noFill/>
          <a:ln w="31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423785" y="2633345"/>
            <a:ext cx="8489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2"/>
                </a:solidFill>
              </a:rPr>
              <a:t>1)nancy, 8am</a:t>
            </a:r>
            <a:endParaRPr lang="en-US" altLang="zh-CN" sz="900">
              <a:solidFill>
                <a:schemeClr val="tx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419975" y="2863215"/>
            <a:ext cx="7829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2"/>
                </a:solidFill>
              </a:rPr>
              <a:t>3)alice, 6pm</a:t>
            </a:r>
            <a:endParaRPr lang="en-US" altLang="zh-CN" sz="900">
              <a:solidFill>
                <a:schemeClr val="tx2"/>
              </a:solidFill>
            </a:endParaRPr>
          </a:p>
        </p:txBody>
      </p:sp>
      <p:pic>
        <p:nvPicPr>
          <p:cNvPr id="29" name="图片 28" descr="472121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9015" y="3027045"/>
            <a:ext cx="914400" cy="9144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425055" y="3780155"/>
            <a:ext cx="8801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2"/>
                </a:solidFill>
                <a:sym typeface="+mn-ea"/>
              </a:rPr>
              <a:t>1)nancy, 8am</a:t>
            </a:r>
            <a:endParaRPr lang="en-US" altLang="zh-CN" sz="900">
              <a:solidFill>
                <a:schemeClr val="tx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21245" y="4010025"/>
            <a:ext cx="782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2"/>
                </a:solidFill>
                <a:sym typeface="+mn-ea"/>
              </a:rPr>
              <a:t>3)alice, 6pm</a:t>
            </a:r>
            <a:endParaRPr lang="en-US" altLang="zh-CN" sz="900">
              <a:solidFill>
                <a:schemeClr val="tx2"/>
              </a:solidFill>
            </a:endParaRPr>
          </a:p>
        </p:txBody>
      </p:sp>
      <p:pic>
        <p:nvPicPr>
          <p:cNvPr id="46" name="图片 45" descr="472121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740" y="1880235"/>
            <a:ext cx="914400" cy="91440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6134735" y="1755140"/>
            <a:ext cx="987425" cy="2597150"/>
          </a:xfrm>
          <a:prstGeom prst="rect">
            <a:avLst/>
          </a:prstGeom>
          <a:noFill/>
          <a:ln w="31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240780" y="2633345"/>
            <a:ext cx="7829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2"/>
                </a:solidFill>
              </a:rPr>
              <a:t>0)alice, 6am</a:t>
            </a:r>
            <a:endParaRPr lang="en-US" altLang="zh-CN" sz="900">
              <a:solidFill>
                <a:schemeClr val="tx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36970" y="286321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2"/>
                </a:solidFill>
              </a:rPr>
              <a:t>2)nancy, 3pm</a:t>
            </a:r>
            <a:endParaRPr lang="en-US" altLang="zh-CN" sz="900">
              <a:solidFill>
                <a:schemeClr val="tx2"/>
              </a:solidFill>
            </a:endParaRPr>
          </a:p>
        </p:txBody>
      </p:sp>
      <p:pic>
        <p:nvPicPr>
          <p:cNvPr id="50" name="图片 49" descr="472121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6010" y="3027045"/>
            <a:ext cx="914400" cy="9144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6242050" y="3780155"/>
            <a:ext cx="782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2"/>
                </a:solidFill>
                <a:sym typeface="+mn-ea"/>
              </a:rPr>
              <a:t>0)alice, 6am</a:t>
            </a:r>
            <a:endParaRPr lang="en-US" altLang="zh-CN" sz="900">
              <a:solidFill>
                <a:schemeClr val="tx2"/>
              </a:solidFill>
            </a:endParaRPr>
          </a:p>
          <a:p>
            <a:endParaRPr lang="en-US" altLang="zh-CN" sz="900">
              <a:solidFill>
                <a:schemeClr val="tx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38240" y="4010025"/>
            <a:ext cx="88328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2"/>
                </a:solidFill>
                <a:sym typeface="+mn-ea"/>
              </a:rPr>
              <a:t>3)</a:t>
            </a:r>
            <a:r>
              <a:rPr lang="en-US" altLang="zh-CN" sz="900">
                <a:solidFill>
                  <a:schemeClr val="tx2"/>
                </a:solidFill>
                <a:sym typeface="+mn-ea"/>
              </a:rPr>
              <a:t>alice, 6pm</a:t>
            </a:r>
            <a:endParaRPr lang="en-US" altLang="zh-CN" sz="900">
              <a:solidFill>
                <a:schemeClr val="tx2"/>
              </a:solidFill>
            </a:endParaRPr>
          </a:p>
        </p:txBody>
      </p:sp>
      <p:pic>
        <p:nvPicPr>
          <p:cNvPr id="53" name="图片 52" descr="472121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2825" y="1880235"/>
            <a:ext cx="914400" cy="91440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7322820" y="1755140"/>
            <a:ext cx="987425" cy="2597150"/>
          </a:xfrm>
          <a:prstGeom prst="rect">
            <a:avLst/>
          </a:prstGeom>
          <a:noFill/>
          <a:ln w="31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428865" y="2633345"/>
            <a:ext cx="8489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2"/>
                </a:solidFill>
              </a:rPr>
              <a:t>1)nancy, 8am</a:t>
            </a:r>
            <a:endParaRPr lang="en-US" altLang="zh-CN" sz="900">
              <a:solidFill>
                <a:schemeClr val="tx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425055" y="2863215"/>
            <a:ext cx="7829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2"/>
                </a:solidFill>
              </a:rPr>
              <a:t>3)alice, 6pm</a:t>
            </a:r>
            <a:endParaRPr lang="en-US" altLang="zh-CN" sz="900">
              <a:solidFill>
                <a:schemeClr val="tx2"/>
              </a:solidFill>
            </a:endParaRPr>
          </a:p>
        </p:txBody>
      </p:sp>
      <p:pic>
        <p:nvPicPr>
          <p:cNvPr id="57" name="图片 56" descr="472121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4095" y="3027045"/>
            <a:ext cx="914400" cy="914400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7430135" y="3780155"/>
            <a:ext cx="8801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2"/>
                </a:solidFill>
                <a:sym typeface="+mn-ea"/>
              </a:rPr>
              <a:t>1)nancy, 8am</a:t>
            </a:r>
            <a:endParaRPr lang="en-US" altLang="zh-CN" sz="900">
              <a:solidFill>
                <a:schemeClr val="tx2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426325" y="4010025"/>
            <a:ext cx="8528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2"/>
                </a:solidFill>
                <a:sym typeface="+mn-ea"/>
              </a:rPr>
              <a:t>2)nancy, 3pm</a:t>
            </a:r>
            <a:endParaRPr lang="en-US" altLang="zh-CN" sz="900">
              <a:solidFill>
                <a:schemeClr val="tx2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641465" y="4535170"/>
            <a:ext cx="120713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/>
                </a:solidFill>
              </a:rPr>
              <a:t>Corfu/Tango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567170" y="4535170"/>
            <a:ext cx="13093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/>
                </a:solidFill>
              </a:rPr>
              <a:t>vCorfu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7" grpId="0"/>
      <p:bldP spid="30" grpId="0"/>
      <p:bldP spid="24" grpId="0"/>
      <p:bldP spid="17" grpId="0"/>
      <p:bldP spid="28" grpId="0"/>
      <p:bldP spid="31" grpId="0"/>
      <p:bldP spid="12" grpId="0" animBg="1"/>
      <p:bldP spid="14" grpId="1"/>
      <p:bldP spid="17" grpId="1"/>
      <p:bldP spid="23" grpId="1"/>
      <p:bldP spid="24" grpId="1"/>
      <p:bldP spid="26" grpId="0" animBg="1"/>
      <p:bldP spid="27" grpId="1"/>
      <p:bldP spid="28" grpId="1"/>
      <p:bldP spid="30" grpId="1"/>
      <p:bldP spid="31" grpId="1"/>
      <p:bldP spid="48" grpId="0"/>
      <p:bldP spid="51" grpId="0"/>
      <p:bldP spid="55" grpId="0"/>
      <p:bldP spid="58" grpId="0"/>
      <p:bldP spid="49" grpId="0"/>
      <p:bldP spid="59" grpId="0"/>
      <p:bldP spid="56" grpId="0"/>
      <p:bldP spid="52" grpId="0"/>
      <p:bldP spid="60" grpId="0"/>
      <p:bldP spid="60" grpId="1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15951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CSMR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43999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2"/>
                </a:solidFill>
              </a:rPr>
              <a:t>CSMR divides the state of a single object</a:t>
            </a:r>
            <a:endParaRPr lang="en-US" altLang="zh-CN" sz="18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2"/>
                </a:solidFill>
              </a:rPr>
              <a:t>into several smaller objects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Reduces the size of each stream.</a:t>
            </a:r>
            <a:endParaRPr lang="en-US" altLang="zh-CN" sz="1800" i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Reduce contention. 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providing for higher concurrency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</a:rPr>
              <a:t>Familiar data structure.</a:t>
            </a:r>
            <a:r>
              <a:rPr lang="en-US" altLang="zh-CN" sz="1800">
                <a:solidFill>
                  <a:schemeClr val="tx2"/>
                </a:solidFill>
              </a:rPr>
              <a:t> R</a:t>
            </a:r>
            <a:r>
              <a:rPr lang="zh-CN" altLang="en-US" sz="1800">
                <a:solidFill>
                  <a:schemeClr val="tx2"/>
                </a:solidFill>
              </a:rPr>
              <a:t>esembles how data structures are constructed in memory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87770" y="1617345"/>
            <a:ext cx="503555" cy="4889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5955" y="902335"/>
            <a:ext cx="503555" cy="4889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755890" y="1617345"/>
            <a:ext cx="503555" cy="4889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30570" y="2646045"/>
            <a:ext cx="503555" cy="4889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867525" y="2646045"/>
            <a:ext cx="503555" cy="4889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6" idx="3"/>
            <a:endCxn id="4" idx="7"/>
          </p:cNvCxnSpPr>
          <p:nvPr/>
        </p:nvCxnSpPr>
        <p:spPr>
          <a:xfrm flipH="1">
            <a:off x="6717665" y="1319530"/>
            <a:ext cx="361950" cy="36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  <a:endCxn id="8" idx="1"/>
          </p:cNvCxnSpPr>
          <p:nvPr/>
        </p:nvCxnSpPr>
        <p:spPr>
          <a:xfrm>
            <a:off x="7435850" y="1319530"/>
            <a:ext cx="393700" cy="36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3"/>
            <a:endCxn id="9" idx="0"/>
          </p:cNvCxnSpPr>
          <p:nvPr/>
        </p:nvCxnSpPr>
        <p:spPr>
          <a:xfrm flipH="1">
            <a:off x="6082665" y="2034540"/>
            <a:ext cx="278765" cy="611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0" idx="0"/>
          </p:cNvCxnSpPr>
          <p:nvPr/>
        </p:nvCxnSpPr>
        <p:spPr>
          <a:xfrm>
            <a:off x="6717665" y="2034540"/>
            <a:ext cx="401955" cy="611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439285" y="3355975"/>
            <a:ext cx="4287520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/>
                </a:solidFill>
              </a:rPr>
              <a:t>class TreeNode{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	int value;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	int getChild( int  partition ){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		return open(getStreamID() + partition)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	}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	...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}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46494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Transaction in vCorfu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77146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2"/>
                </a:solidFill>
              </a:rPr>
              <a:t>vCorfu use the sequencer as a lightweight transaction manager.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</a:rPr>
              <a:t>Steps</a:t>
            </a:r>
            <a:endParaRPr lang="en-US" altLang="zh-CN" sz="18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</a:rPr>
              <a:t>Get log token. </a:t>
            </a:r>
            <a:r>
              <a:rPr lang="en-US" altLang="zh-CN" sz="1800">
                <a:solidFill>
                  <a:schemeClr val="tx2"/>
                </a:solidFill>
              </a:rPr>
              <a:t>Get a snapshot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</a:rPr>
              <a:t>Buffer write operations</a:t>
            </a:r>
            <a:endParaRPr lang="en-US" altLang="zh-CN" sz="1800" i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</a:rPr>
              <a:t>Commit/Abort decision. </a:t>
            </a:r>
            <a:r>
              <a:rPr lang="en-US" altLang="zh-CN" sz="1800">
                <a:solidFill>
                  <a:schemeClr val="tx2"/>
                </a:solidFill>
              </a:rPr>
              <a:t>C</a:t>
            </a:r>
            <a:r>
              <a:rPr lang="en-US" altLang="zh-CN" sz="1800">
                <a:solidFill>
                  <a:schemeClr val="tx2"/>
                </a:solidFill>
              </a:rPr>
              <a:t>heck if impacted streams have changed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</a:rPr>
              <a:t>Write the write buffer. </a:t>
            </a:r>
            <a:r>
              <a:rPr lang="en-US" altLang="zh-CN" sz="1800">
                <a:solidFill>
                  <a:schemeClr val="tx2"/>
                </a:solidFill>
              </a:rPr>
              <a:t>Write if the transaction is commited </a:t>
            </a:r>
            <a:endParaRPr lang="en-US" altLang="zh-CN" sz="1800" i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  <a:sym typeface="+mn-ea"/>
              </a:rPr>
              <a:t>Isolation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</a:rPr>
              <a:t>Opacity.</a:t>
            </a:r>
            <a:r>
              <a:rPr lang="en-US" altLang="zh-CN" sz="1800">
                <a:solidFill>
                  <a:schemeClr val="tx2"/>
                </a:solidFill>
              </a:rPr>
              <a:t> Stronger guarantee than strict serializability</a:t>
            </a:r>
            <a:endParaRPr lang="zh-CN" alt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516229" y="1930220"/>
            <a:ext cx="1909445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CorfuDB</a:t>
            </a:r>
            <a:endParaRPr lang="en-US" altLang="zh-CN" sz="4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13449" y="1995975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03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20739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CorfuDB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7383780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  <a:sym typeface="+mn-ea"/>
              </a:rPr>
              <a:t>Corfu object</a:t>
            </a:r>
            <a:endParaRPr lang="en-US" altLang="zh-CN" sz="2000" b="1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In-memory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Highly available 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Linearizable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Serializable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i="1">
                <a:solidFill>
                  <a:schemeClr val="tx2"/>
                </a:solidFill>
                <a:sym typeface="+mn-ea"/>
              </a:rPr>
              <a:t>Trasaction</a:t>
            </a:r>
            <a:endParaRPr lang="en-US" altLang="zh-CN" sz="2000" b="1" i="1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Snapshot Transactions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Optimistic Transactions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Locking Transactions</a:t>
            </a:r>
            <a:endParaRPr lang="en-US" altLang="zh-CN" sz="180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2515" y="1494155"/>
            <a:ext cx="3922395" cy="1961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17062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Sample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812736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public static void main(String[] args) {</a:t>
            </a:r>
            <a:endParaRPr lang="en-US" altLang="zh-CN" sz="16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	CorfuRuntime runtime = getRuntimeAndConnect(corfuConfigurationString);</a:t>
            </a:r>
            <a:endParaRPr lang="en-US" altLang="zh-CN" sz="16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	Map&lt;String, Integer&gt; map = runtime.getObjectsView()</a:t>
            </a:r>
            <a:endParaRPr lang="en-US" altLang="zh-CN" sz="16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                .build()</a:t>
            </a:r>
            <a:endParaRPr lang="en-US" altLang="zh-CN" sz="16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                .setStreamName("A")     // stream name</a:t>
            </a:r>
            <a:endParaRPr lang="en-US" altLang="zh-CN" sz="16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                .setType(SMRMap.class)  // object class backed by this stream</a:t>
            </a:r>
            <a:endParaRPr lang="en-US" altLang="zh-CN" sz="16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                .open();                // instantiate the object!</a:t>
            </a:r>
            <a:endParaRPr lang="en-US" altLang="zh-CN" sz="1600">
              <a:solidFill>
                <a:schemeClr val="tx2"/>
              </a:solidFill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Integer previous = map.get("a");</a:t>
            </a:r>
            <a:endParaRPr lang="en-US" altLang="zh-CN" sz="1600">
              <a:solidFill>
                <a:schemeClr val="tx2"/>
              </a:solidFill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         if (previous == null) {</a:t>
            </a:r>
            <a:endParaRPr lang="en-US" altLang="zh-CN" sz="1600">
              <a:solidFill>
                <a:schemeClr val="tx2"/>
              </a:solidFill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             System.out.println("This is the first time we were run!");</a:t>
            </a:r>
            <a:endParaRPr lang="en-US" altLang="zh-CN" sz="1600">
              <a:solidFill>
                <a:schemeClr val="tx2"/>
              </a:solidFill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             map.put("a", 1);</a:t>
            </a:r>
            <a:endParaRPr lang="en-US" altLang="zh-CN" sz="1600">
              <a:solidFill>
                <a:schemeClr val="tx2"/>
              </a:solidFill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         }</a:t>
            </a:r>
            <a:endParaRPr lang="en-US" altLang="zh-CN" sz="1600">
              <a:solidFill>
                <a:schemeClr val="tx2"/>
              </a:solidFill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         else {</a:t>
            </a:r>
            <a:endParaRPr lang="en-US" altLang="zh-CN" sz="1600">
              <a:solidFill>
                <a:schemeClr val="tx2"/>
              </a:solidFill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             map.put("a", ++previous);</a:t>
            </a:r>
            <a:endParaRPr lang="en-US" altLang="zh-CN" sz="1600">
              <a:solidFill>
                <a:schemeClr val="tx2"/>
              </a:solidFill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             System.out.println("This is the " + previous + " time we were run!");</a:t>
            </a:r>
            <a:endParaRPr lang="en-US" altLang="zh-CN" sz="1600">
              <a:solidFill>
                <a:schemeClr val="tx2"/>
              </a:solidFill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         }</a:t>
            </a:r>
            <a:endParaRPr lang="en-US" altLang="zh-CN" sz="16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2"/>
                </a:solidFill>
              </a:rPr>
              <a:t>}</a:t>
            </a:r>
            <a:endParaRPr lang="en-US" altLang="zh-CN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516229" y="1930220"/>
            <a:ext cx="2750185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Future plans</a:t>
            </a:r>
            <a:endParaRPr lang="en-US" altLang="zh-CN" sz="4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13449" y="1995975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04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2707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 plans</a:t>
            </a:r>
            <a:endParaRPr lang="zh-CN" altLang="en-US" sz="36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0570" y="828040"/>
            <a:ext cx="74936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000" b="1">
              <a:solidFill>
                <a:schemeClr val="tx2"/>
              </a:solidFill>
            </a:endParaRPr>
          </a:p>
          <a:p>
            <a:r>
              <a:rPr lang="en-US" altLang="zh-CN" sz="2000" b="1">
                <a:solidFill>
                  <a:schemeClr val="tx2"/>
                </a:solidFill>
              </a:rPr>
              <a:t>Read CorfuDB source code</a:t>
            </a:r>
            <a:endParaRPr lang="en-US" altLang="zh-CN" sz="20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Analyze the flow of dataplacement, How to change?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Analyze the transaction process of CorfuDB</a:t>
            </a:r>
            <a:r>
              <a:rPr lang="en-US" altLang="zh-CN" sz="2000">
                <a:solidFill>
                  <a:schemeClr val="tx2"/>
                </a:solidFill>
              </a:rPr>
              <a:t> and their Applicable scenario, test their performance.</a:t>
            </a:r>
            <a:endParaRPr lang="en-US" altLang="zh-CN" sz="20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516229" y="1930220"/>
            <a:ext cx="132080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Corfu</a:t>
            </a:r>
            <a:endParaRPr lang="en-US" altLang="zh-CN" sz="4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13449" y="1995975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01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13677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Corfu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4399915" cy="3569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</a:rPr>
              <a:t>Functions</a:t>
            </a:r>
            <a:endParaRPr lang="en-US" altLang="zh-CN" sz="24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Storage functions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Reads and writes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 on an address space of fixed-size pages.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‘Write-once’ semantics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 on the flash unit’s address space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‘Seal’ command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Client functions</a:t>
            </a:r>
            <a:endParaRPr lang="en-US" altLang="zh-CN" sz="20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A mapping function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A tail-finding mechanism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A replication protocol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0" y="690880"/>
            <a:ext cx="3684270" cy="3414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516229" y="1930220"/>
            <a:ext cx="3462655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Tango  &amp; vCorfu</a:t>
            </a:r>
            <a:endParaRPr lang="en-US" altLang="zh-CN" sz="4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13449" y="1995975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02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30111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Tango Design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4399915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  <a:sym typeface="+mn-ea"/>
              </a:rPr>
              <a:t>User-level abstraction</a:t>
            </a:r>
            <a:endParaRPr lang="en-US" altLang="zh-CN" sz="24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In-memory data structure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Backed by the shared log</a:t>
            </a:r>
            <a:endParaRPr lang="en-US" altLang="zh-CN" sz="1800" i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Properties</a:t>
            </a:r>
            <a:endParaRPr lang="en-US" altLang="zh-CN" sz="20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Strong consistency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Scalability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History version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Availability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Transaction processing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4445" y="514985"/>
            <a:ext cx="3800475" cy="282130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4023360" y="4838065"/>
            <a:ext cx="278003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/>
                </a:solidFill>
              </a:rPr>
              <a:t>objects over shared log</a:t>
            </a:r>
            <a:endParaRPr lang="en-US" altLang="zh-CN">
              <a:solidFill>
                <a:schemeClr val="tx2"/>
              </a:solidFill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65" y="3410585"/>
            <a:ext cx="4282440" cy="1427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44634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Transaction in Tango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43999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2"/>
                </a:solidFill>
              </a:rPr>
              <a:t>Tango povide atomicity and isolation through the shared log.</a:t>
            </a:r>
            <a:endParaRPr lang="en-US" altLang="zh-CN" sz="18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  <a:sym typeface="+mn-ea"/>
              </a:rPr>
              <a:t>Atomicity</a:t>
            </a:r>
            <a:endParaRPr lang="en-US" altLang="zh-CN" sz="18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Apply the updates in memory until making commit decision</a:t>
            </a:r>
            <a:endParaRPr lang="en-US" altLang="zh-CN" sz="1800" i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  <a:sym typeface="+mn-ea"/>
              </a:rPr>
              <a:t>Isolation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Abort transations when detecting read-write conflict.</a:t>
            </a:r>
            <a:endParaRPr lang="en-US" altLang="zh-CN" sz="18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0" y="902335"/>
            <a:ext cx="3620770" cy="2810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49631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Stream</a:t>
            </a: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Implementation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47186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  <a:sym typeface="+mn-ea"/>
              </a:rPr>
              <a:t>Metadata store</a:t>
            </a:r>
            <a:endParaRPr lang="en-US" altLang="zh-CN" sz="18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The library stores stream metadata as a linked list of offsets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</a:rPr>
              <a:t>Linked list construction</a:t>
            </a:r>
            <a:endParaRPr lang="en-US" altLang="zh-CN" sz="18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</a:rPr>
              <a:t>Each entry contains stream headers,</a:t>
            </a:r>
            <a:r>
              <a:rPr lang="en-US" altLang="zh-CN" sz="1800" b="1">
                <a:solidFill>
                  <a:schemeClr val="tx2"/>
                </a:solidFill>
              </a:rPr>
              <a:t> </a:t>
            </a:r>
            <a:r>
              <a:rPr lang="en-US" altLang="zh-CN" sz="1800">
                <a:solidFill>
                  <a:schemeClr val="tx2"/>
                </a:solidFill>
              </a:rPr>
              <a:t>which includes a stream id and K backpointers.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</a:rPr>
              <a:t>Backtrack entrys of a stream</a:t>
            </a:r>
            <a:r>
              <a:rPr lang="en-US" altLang="zh-CN" sz="1800">
                <a:solidFill>
                  <a:schemeClr val="tx2"/>
                </a:solidFill>
              </a:rPr>
              <a:t> to construct or update metadata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132830" y="1083945"/>
          <a:ext cx="1806575" cy="34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317500"/>
                <a:gridCol w="325120"/>
                <a:gridCol w="324485"/>
                <a:gridCol w="325120"/>
              </a:tblGrid>
              <a:tr h="345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SID</a:t>
                      </a:r>
                      <a:endParaRPr lang="en-US" altLang="zh-CN" sz="140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99B6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99B6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solidFill>
                      <a:srgbClr val="99B6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99B6D9"/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H="1" flipV="1">
            <a:off x="6367145" y="1427480"/>
            <a:ext cx="6985" cy="226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43600" y="1708150"/>
            <a:ext cx="11391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/>
                </a:solidFill>
              </a:rPr>
              <a:t>Stream ID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 rot="16200000">
            <a:off x="7221855" y="999490"/>
            <a:ext cx="206375" cy="11029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92925" y="1708150"/>
            <a:ext cx="1189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/>
                </a:solidFill>
              </a:rPr>
              <a:t>K backpointers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94450" y="1953260"/>
            <a:ext cx="13874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70C0"/>
                </a:solidFill>
              </a:rPr>
              <a:t>stream header</a:t>
            </a:r>
            <a:endParaRPr lang="en-US" altLang="zh-CN">
              <a:solidFill>
                <a:srgbClr val="0070C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5495" y="2753995"/>
            <a:ext cx="2444750" cy="186944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219825" y="4623435"/>
            <a:ext cx="17373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70C0"/>
                </a:solidFill>
              </a:rPr>
              <a:t>streams in shared log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40915" y="4057650"/>
            <a:ext cx="192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rgbClr val="C00000"/>
                </a:solidFill>
              </a:rPr>
              <a:t>time comsuming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430655" y="3078480"/>
            <a:ext cx="3249930" cy="60642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/>
      <p:bldP spid="22" grpId="1" animBg="1"/>
      <p:bldP spid="2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4962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Shortcomings of Tango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760857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i="1">
                <a:solidFill>
                  <a:schemeClr val="tx2"/>
                </a:solidFill>
                <a:sym typeface="+mn-ea"/>
              </a:rPr>
              <a:t>Random stream reads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 require reading each stream from the tail in order and updating metadata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i="1">
                <a:solidFill>
                  <a:schemeClr val="tx2"/>
                </a:solidFill>
                <a:sym typeface="+mn-ea"/>
              </a:rPr>
              <a:t>Backpointers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 pose performance, concurrency and recovery issues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1800" i="1">
              <a:solidFill>
                <a:schemeClr val="tx2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800" i="1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chemeClr val="tx2"/>
                </a:solidFill>
              </a:rPr>
              <a:t>Limitation</a:t>
            </a:r>
            <a:endParaRPr lang="en-US" altLang="zh-CN" sz="1800" i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Limit the applicability: few clients or small global state, such as metadata services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31877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vCorfu Design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452882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1800" i="1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Improvements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Materialized stream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Composable state machine replication (CSMR)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Lightweight transaction manager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1800" i="1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70C0"/>
                </a:solidFill>
              </a:rPr>
              <a:t>vCorfu overcomes tango's limitations and can be used as</a:t>
            </a:r>
            <a:r>
              <a:rPr lang="en-US" altLang="zh-CN" sz="1800" b="1">
                <a:solidFill>
                  <a:srgbClr val="0070C0"/>
                </a:solidFill>
              </a:rPr>
              <a:t> general object store</a:t>
            </a:r>
            <a:endParaRPr lang="en-US" altLang="zh-CN" sz="18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9390" y="902335"/>
            <a:ext cx="3549650" cy="2810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主题​​">
  <a:themeElements>
    <a:clrScheme name="自定义 610">
      <a:dk1>
        <a:srgbClr val="A5A5A5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3B3B3"/>
      </a:accent2>
      <a:accent3>
        <a:srgbClr val="000000"/>
      </a:accent3>
      <a:accent4>
        <a:srgbClr val="B3B3B3"/>
      </a:accent4>
      <a:accent5>
        <a:srgbClr val="000000"/>
      </a:accent5>
      <a:accent6>
        <a:srgbClr val="B3B3B3"/>
      </a:accent6>
      <a:hlink>
        <a:srgbClr val="E7E7E7"/>
      </a:hlink>
      <a:folHlink>
        <a:srgbClr val="D87867"/>
      </a:folHlink>
    </a:clrScheme>
    <a:fontScheme name="标准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3721</Words>
  <Application>WPS 演示</Application>
  <PresentationFormat>全屏显示(16:9)</PresentationFormat>
  <Paragraphs>224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等线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I~swear</cp:lastModifiedBy>
  <cp:revision>101</cp:revision>
  <dcterms:created xsi:type="dcterms:W3CDTF">2017-05-02T06:39:00Z</dcterms:created>
  <dcterms:modified xsi:type="dcterms:W3CDTF">2019-08-09T12:42:13Z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