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57" r:id="rId6"/>
    <p:sldId id="260" r:id="rId7"/>
    <p:sldId id="259" r:id="rId8"/>
    <p:sldId id="258" r:id="rId9"/>
    <p:sldId id="263" r:id="rId10"/>
  </p:sldIdLst>
  <p:sldSz cx="6858000" cy="9144000" type="screen4x3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252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audio" Target="../media/media4.mp3"/><Relationship Id="rId8" Type="http://schemas.microsoft.com/office/2007/relationships/media" Target="../media/media3.mp3"/><Relationship Id="rId7" Type="http://schemas.openxmlformats.org/officeDocument/2006/relationships/audio" Target="../media/media3.mp3"/><Relationship Id="rId6" Type="http://schemas.openxmlformats.org/officeDocument/2006/relationships/image" Target="../media/image6.png"/><Relationship Id="rId5" Type="http://schemas.microsoft.com/office/2007/relationships/media" Target="../media/media2.mp3"/><Relationship Id="rId4" Type="http://schemas.openxmlformats.org/officeDocument/2006/relationships/audio" Target="../media/media2.mp3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1.xml"/><Relationship Id="rId10" Type="http://schemas.microsoft.com/office/2007/relationships/media" Target="../media/media4.mp3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873185" y="3367316"/>
            <a:ext cx="34275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36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编程是一门技术</a:t>
            </a:r>
            <a:endParaRPr lang="zh-CN" altLang="en-US" sz="36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8" name="Rectangle 16"/>
          <p:cNvSpPr>
            <a:spLocks noChangeArrowheads="1"/>
          </p:cNvSpPr>
          <p:nvPr/>
        </p:nvSpPr>
        <p:spPr bwMode="auto">
          <a:xfrm>
            <a:off x="923013" y="3203848"/>
            <a:ext cx="53142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为什么要学</a:t>
            </a:r>
            <a:r>
              <a:rPr lang="zh-CN" altLang="en-US" sz="9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编程</a:t>
            </a:r>
            <a:r>
              <a:rPr lang="en-US" altLang="zh-CN" sz="9600" dirty="0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zh-CN" altLang="en-US" sz="9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41941" y="6156176"/>
            <a:ext cx="636424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b="1" dirty="0">
                <a:latin typeface="黑体" panose="02010609060101010101" pitchFamily="49" charset="-122"/>
                <a:ea typeface="黑体" panose="02010609060101010101" pitchFamily="49" charset="-122"/>
              </a:rPr>
              <a:t>比尔</a:t>
            </a:r>
            <a:r>
              <a:rPr lang="en-US" altLang="zh-CN" sz="9600" b="1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9600" b="1" dirty="0">
                <a:latin typeface="黑体" panose="02010609060101010101" pitchFamily="49" charset="-122"/>
                <a:ea typeface="黑体" panose="02010609060101010101" pitchFamily="49" charset="-122"/>
              </a:rPr>
              <a:t>盖茨</a:t>
            </a:r>
            <a:endParaRPr lang="zh-CN" altLang="en-US" sz="9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84" y="1866702"/>
            <a:ext cx="4149080" cy="4149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6" name="Rectangle 14"/>
          <p:cNvSpPr>
            <a:spLocks noChangeArrowheads="1"/>
          </p:cNvSpPr>
          <p:nvPr/>
        </p:nvSpPr>
        <p:spPr bwMode="auto">
          <a:xfrm>
            <a:off x="1922463" y="4573588"/>
            <a:ext cx="2032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机器语言 </a:t>
            </a:r>
            <a:endParaRPr lang="zh-CN" altLang="en-US" sz="3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7" name="Rectangle 15"/>
          <p:cNvSpPr>
            <a:spLocks noChangeArrowheads="1"/>
          </p:cNvSpPr>
          <p:nvPr/>
        </p:nvSpPr>
        <p:spPr bwMode="auto">
          <a:xfrm>
            <a:off x="1914525" y="5667375"/>
            <a:ext cx="20304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汇编语言 </a:t>
            </a:r>
            <a:endParaRPr lang="zh-CN" altLang="en-US" sz="3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8" name="Rectangle 16"/>
          <p:cNvSpPr>
            <a:spLocks noChangeArrowheads="1"/>
          </p:cNvSpPr>
          <p:nvPr/>
        </p:nvSpPr>
        <p:spPr bwMode="auto">
          <a:xfrm>
            <a:off x="1922463" y="6743700"/>
            <a:ext cx="2032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高级语言 </a:t>
            </a:r>
            <a:endParaRPr lang="zh-CN" altLang="en-US" sz="3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79" name="组合 33"/>
          <p:cNvGrpSpPr/>
          <p:nvPr/>
        </p:nvGrpSpPr>
        <p:grpSpPr bwMode="auto">
          <a:xfrm>
            <a:off x="612775" y="752475"/>
            <a:ext cx="1800225" cy="1512888"/>
            <a:chOff x="0" y="0"/>
            <a:chExt cx="1800200" cy="1512252"/>
          </a:xfrm>
        </p:grpSpPr>
        <p:pic>
          <p:nvPicPr>
            <p:cNvPr id="3092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35"/>
            <p:cNvSpPr/>
            <p:nvPr/>
          </p:nvSpPr>
          <p:spPr>
            <a:xfrm>
              <a:off x="611180" y="441139"/>
              <a:ext cx="696902" cy="7077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dirty="0">
                  <a:latin typeface="黑体" panose="02010609060101010101" pitchFamily="49" charset="-122"/>
                  <a:ea typeface="黑体" panose="02010609060101010101" pitchFamily="49" charset="-122"/>
                </a:rPr>
                <a:t>计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080" name="组合 33"/>
          <p:cNvGrpSpPr/>
          <p:nvPr/>
        </p:nvGrpSpPr>
        <p:grpSpPr bwMode="auto">
          <a:xfrm>
            <a:off x="2033588" y="738188"/>
            <a:ext cx="1800225" cy="1512887"/>
            <a:chOff x="0" y="0"/>
            <a:chExt cx="1800200" cy="1512252"/>
          </a:xfrm>
        </p:grpSpPr>
        <p:pic>
          <p:nvPicPr>
            <p:cNvPr id="3090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矩形 35"/>
            <p:cNvSpPr/>
            <p:nvPr/>
          </p:nvSpPr>
          <p:spPr>
            <a:xfrm>
              <a:off x="601654" y="403056"/>
              <a:ext cx="696903" cy="70614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dirty="0">
                  <a:latin typeface="黑体" panose="02010609060101010101" pitchFamily="49" charset="-122"/>
                  <a:ea typeface="黑体" panose="02010609060101010101" pitchFamily="49" charset="-122"/>
                </a:rPr>
                <a:t>算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081" name="组合 33"/>
          <p:cNvGrpSpPr/>
          <p:nvPr/>
        </p:nvGrpSpPr>
        <p:grpSpPr bwMode="auto">
          <a:xfrm>
            <a:off x="3478213" y="698500"/>
            <a:ext cx="1800225" cy="1512888"/>
            <a:chOff x="491068" y="-795369"/>
            <a:chExt cx="1800200" cy="1512252"/>
          </a:xfrm>
        </p:grpSpPr>
        <p:pic>
          <p:nvPicPr>
            <p:cNvPr id="3088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068" y="-795369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矩形 35"/>
            <p:cNvSpPr/>
            <p:nvPr/>
          </p:nvSpPr>
          <p:spPr>
            <a:xfrm>
              <a:off x="1167334" y="-373272"/>
              <a:ext cx="696902" cy="7061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dirty="0">
                  <a:latin typeface="黑体" panose="02010609060101010101" pitchFamily="49" charset="-122"/>
                  <a:ea typeface="黑体" panose="02010609060101010101" pitchFamily="49" charset="-122"/>
                </a:rPr>
                <a:t>机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082" name="组合 33"/>
          <p:cNvGrpSpPr/>
          <p:nvPr/>
        </p:nvGrpSpPr>
        <p:grpSpPr bwMode="auto">
          <a:xfrm>
            <a:off x="2286000" y="2328863"/>
            <a:ext cx="1800225" cy="1512887"/>
            <a:chOff x="0" y="0"/>
            <a:chExt cx="1800200" cy="1512252"/>
          </a:xfrm>
        </p:grpSpPr>
        <p:pic>
          <p:nvPicPr>
            <p:cNvPr id="3086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矩形 35"/>
            <p:cNvSpPr/>
            <p:nvPr/>
          </p:nvSpPr>
          <p:spPr>
            <a:xfrm>
              <a:off x="573080" y="403056"/>
              <a:ext cx="698490" cy="70614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dirty="0">
                  <a:latin typeface="黑体" panose="02010609060101010101" pitchFamily="49" charset="-122"/>
                  <a:ea typeface="黑体" panose="02010609060101010101" pitchFamily="49" charset="-122"/>
                </a:rPr>
                <a:t>语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083" name="组合 33"/>
          <p:cNvGrpSpPr/>
          <p:nvPr/>
        </p:nvGrpSpPr>
        <p:grpSpPr bwMode="auto">
          <a:xfrm>
            <a:off x="3954463" y="2301875"/>
            <a:ext cx="1800225" cy="1512888"/>
            <a:chOff x="0" y="0"/>
            <a:chExt cx="1800200" cy="1512252"/>
          </a:xfrm>
        </p:grpSpPr>
        <p:pic>
          <p:nvPicPr>
            <p:cNvPr id="3084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矩形 35"/>
            <p:cNvSpPr/>
            <p:nvPr/>
          </p:nvSpPr>
          <p:spPr>
            <a:xfrm>
              <a:off x="600067" y="410990"/>
              <a:ext cx="696902" cy="7077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dirty="0">
                  <a:latin typeface="黑体" panose="02010609060101010101" pitchFamily="49" charset="-122"/>
                  <a:ea typeface="黑体" panose="02010609060101010101" pitchFamily="49" charset="-122"/>
                </a:rPr>
                <a:t>言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5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196752" y="3419872"/>
            <a:ext cx="437632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Dev</a:t>
            </a:r>
            <a:r>
              <a:rPr lang="en-US" altLang="zh-CN" sz="96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-C++</a:t>
            </a:r>
            <a:endParaRPr lang="en-US" altLang="zh-CN" sz="96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2" name="De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2656" y="5724128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6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189442" y="3028225"/>
            <a:ext cx="328808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int main</a:t>
            </a:r>
            <a:r>
              <a:rPr lang="en-US" altLang="zh-CN" sz="4000" dirty="0"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  <a:endParaRPr lang="en-US" altLang="zh-CN" sz="4000" dirty="0"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zh-CN" sz="4000" dirty="0"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{</a:t>
            </a:r>
            <a:endParaRPr lang="en-US" altLang="zh-CN" sz="4000" dirty="0"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zh-CN" sz="4000"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 return 0</a:t>
            </a:r>
            <a:r>
              <a:rPr lang="en-US" altLang="zh-CN" sz="4000" dirty="0"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;</a:t>
            </a:r>
            <a:endParaRPr lang="en-US" altLang="zh-CN" sz="4000" dirty="0"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zh-CN" sz="4000" dirty="0"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}</a:t>
            </a:r>
            <a:endParaRPr lang="en-US" altLang="zh-CN" sz="4000" dirty="0"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int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652" y="3139981"/>
            <a:ext cx="609600" cy="609600"/>
          </a:xfrm>
          <a:prstGeom prst="rect">
            <a:avLst/>
          </a:prstGeom>
        </p:spPr>
      </p:pic>
      <p:pic>
        <p:nvPicPr>
          <p:cNvPr id="4" name="main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920581" y="3028225"/>
            <a:ext cx="609600" cy="609600"/>
          </a:xfrm>
          <a:prstGeom prst="rect">
            <a:avLst/>
          </a:prstGeom>
        </p:spPr>
      </p:pic>
      <p:pic>
        <p:nvPicPr>
          <p:cNvPr id="5" name="return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9095" y="4420971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5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63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框 8">
            <a:hlinkClick r:id="rId4" action="ppaction://hlinkfile"/>
          </p:cNvPr>
          <p:cNvSpPr txBox="1"/>
          <p:nvPr/>
        </p:nvSpPr>
        <p:spPr>
          <a:xfrm>
            <a:off x="1587500" y="8459569"/>
            <a:ext cx="468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建议在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Dev-C++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环境中打开学习，学习效果会更佳。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星形: 四角 16"/>
          <p:cNvSpPr/>
          <p:nvPr/>
        </p:nvSpPr>
        <p:spPr>
          <a:xfrm>
            <a:off x="1202320" y="5766772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hlinkClick r:id="rId4" tooltip="点一点" action="ppaction://hlinkfile"/>
          </p:cNvPr>
          <p:cNvSpPr txBox="1"/>
          <p:nvPr/>
        </p:nvSpPr>
        <p:spPr>
          <a:xfrm>
            <a:off x="2343311" y="6086162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课  编程是一门技术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62" y="2364755"/>
            <a:ext cx="45624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371081" y="8598178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3" name="图片 2" descr="712e415382b4003dbb62171f32155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26898" b="25852"/>
          <a:stretch>
            <a:fillRect/>
          </a:stretch>
        </p:blipFill>
        <p:spPr>
          <a:xfrm>
            <a:off x="-55880" y="1187450"/>
            <a:ext cx="6913880" cy="53530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7aaf6479-9bde-47ff-a5ef-14ceaf948b99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全屏显示(4:3)</PresentationFormat>
  <Paragraphs>36</Paragraphs>
  <Slides>8</Slides>
  <Notes>0</Notes>
  <HiddenSlides>0</HiddenSlides>
  <MMClips>4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Arial</vt:lpstr>
      <vt:lpstr>宋体</vt:lpstr>
      <vt:lpstr>Wingdings</vt:lpstr>
      <vt:lpstr>仿宋</vt:lpstr>
      <vt:lpstr>楷体</vt:lpstr>
      <vt:lpstr>黑体</vt:lpstr>
      <vt:lpstr>隶书</vt:lpstr>
      <vt:lpstr>Calibri</vt:lpstr>
      <vt:lpstr>Cambria Math</vt:lpstr>
      <vt:lpstr>Consolas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30</cp:revision>
  <dcterms:created xsi:type="dcterms:W3CDTF">2017-03-13T11:27:00Z</dcterms:created>
  <dcterms:modified xsi:type="dcterms:W3CDTF">2023-03-30T05:25:53Z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38ED58AF09E14F328FEC77E838D5C5DA_12</vt:lpwstr>
  </property>
  <property fmtid="{D5CDD505-2E9C-101B-9397-08002B2CF9AE}" pid="3" name="KSOProductBuildVer">
    <vt:lpwstr>2052-11.1.0.14036</vt:lpwstr>
  </property>
</Properties>
</file>