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4" r:id="rId4"/>
    <p:sldId id="274" r:id="rId5"/>
    <p:sldId id="268" r:id="rId6"/>
    <p:sldId id="258" r:id="rId7"/>
    <p:sldId id="267" r:id="rId8"/>
    <p:sldId id="257" r:id="rId9"/>
    <p:sldId id="265" r:id="rId10"/>
    <p:sldId id="266" r:id="rId11"/>
  </p:sldIdLst>
  <p:sldSz cx="6858000" cy="9144000" type="screen4x3"/>
  <p:notesSz cx="6858000" cy="9144000"/>
  <p:custDataLst>
    <p:tags r:id="rId15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3060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2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250" y="1497013"/>
            <a:ext cx="5143500" cy="31829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7250" y="4802188"/>
            <a:ext cx="5143500" cy="22082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5F854-6705-4E2A-A1B3-E2CC30A3D7D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B5ADD-139C-4D1B-9353-9E4404B710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8AC971-B478-4AAC-9BEE-B69FB73E6DF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C667F-D37A-4374-A998-9883A387E39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2279650"/>
            <a:ext cx="5915025" cy="3803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8313" y="6119813"/>
            <a:ext cx="5915025" cy="200025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1BA90-CBFB-4DDA-95AB-8009015A29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65A07-AFFE-486D-B958-524A4FCD79C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487363"/>
            <a:ext cx="5915025" cy="17668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3075" y="2241550"/>
            <a:ext cx="2900363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3075" y="3340100"/>
            <a:ext cx="2900363" cy="4913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71863" y="2241550"/>
            <a:ext cx="2916237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6237" cy="4913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6BFB7-966D-4069-B942-09245B9E8B2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E498D-9FED-49DC-9AE4-828E442AE9F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7E389-E4D1-42B2-8B45-10E83AF42E2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609600"/>
            <a:ext cx="221138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6238" y="1316038"/>
            <a:ext cx="3471862" cy="6499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3075" y="2743200"/>
            <a:ext cx="2211388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49785-DB74-4A97-A1DD-A68E0CF90D0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609600"/>
            <a:ext cx="221138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16238" y="1316038"/>
            <a:ext cx="3471862" cy="6499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3075" y="2743200"/>
            <a:ext cx="2211388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4B17-A5EF-49E3-A72E-6F459CD988B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26BAD73B-A419-44CA-BB26-44C02589095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microsoft.com/office/2007/relationships/media" Target="../media/media1.mp3"/><Relationship Id="rId4" Type="http://schemas.openxmlformats.org/officeDocument/2006/relationships/audio" Target="../media/media1.mp3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4.v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6" Type="http://schemas.openxmlformats.org/officeDocument/2006/relationships/hyperlink" Target="&#31532;9&#35838;%20%20&#26893;&#26641;&#36896;&#26519;(&#23436;&#25972;).cpp" TargetMode="External"/><Relationship Id="rId5" Type="http://schemas.openxmlformats.org/officeDocument/2006/relationships/hyperlink" Target="&#31532;9&#35838;%20%20&#26893;&#26641;&#36896;&#26519;(&#19981;&#23436;&#25972;).cpp" TargetMode="External"/><Relationship Id="rId4" Type="http://schemas.openxmlformats.org/officeDocument/2006/relationships/hyperlink" Target="&#31532;1&#35838;%20%20&#32534;&#31243;&#26159;&#19968;&#38376;&#25216;&#26415;.cpp" TargetMode="Externa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7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5" descr="小学生C++趣味编程封面V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0" r="4611"/>
          <a:stretch>
            <a:fillRect/>
          </a:stretch>
        </p:blipFill>
        <p:spPr bwMode="auto">
          <a:xfrm>
            <a:off x="0" y="0"/>
            <a:ext cx="7173913" cy="9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8"/>
          <p:cNvSpPr>
            <a:spLocks noChangeArrowheads="1"/>
          </p:cNvSpPr>
          <p:nvPr/>
        </p:nvSpPr>
        <p:spPr bwMode="auto">
          <a:xfrm>
            <a:off x="2348880" y="3347864"/>
            <a:ext cx="264687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9</a:t>
            </a:r>
            <a:r>
              <a:rPr lang="zh-CN" altLang="en-US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课</a:t>
            </a:r>
            <a:endParaRPr lang="en-US" altLang="zh-CN" sz="480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 eaLnBrk="1" hangingPunct="1"/>
            <a:r>
              <a:rPr lang="zh-CN" altLang="en-US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植树造林</a:t>
            </a:r>
            <a:endParaRPr lang="en-US" altLang="zh-CN" sz="4800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矩形 35"/>
          <p:cNvSpPr/>
          <p:nvPr/>
        </p:nvSpPr>
        <p:spPr bwMode="auto">
          <a:xfrm>
            <a:off x="3363641" y="7668857"/>
            <a:ext cx="184731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zh-CN" altLang="en-US" sz="4000" noProof="1">
              <a:effectLst>
                <a:outerShdw blurRad="38100" dist="38100" dir="2700000">
                  <a:srgbClr val="C0C0C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6672" y="2195736"/>
            <a:ext cx="5760616" cy="432048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77" y="2679700"/>
            <a:ext cx="4626005" cy="31683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bf521dc03db02dc6f4c67a80bae760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5085" y="1619885"/>
            <a:ext cx="6779895" cy="88811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91" y="3347864"/>
            <a:ext cx="1944216" cy="2438047"/>
          </a:xfrm>
          <a:prstGeom prst="rect">
            <a:avLst/>
          </a:prstGeom>
        </p:spPr>
      </p:pic>
      <p:sp>
        <p:nvSpPr>
          <p:cNvPr id="5" name="矩形: 圆角 4"/>
          <p:cNvSpPr>
            <a:spLocks noChangeArrowheads="1"/>
          </p:cNvSpPr>
          <p:nvPr/>
        </p:nvSpPr>
        <p:spPr bwMode="auto">
          <a:xfrm>
            <a:off x="2178432" y="2483768"/>
            <a:ext cx="4256405" cy="128490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>
            <a:solidFill>
              <a:srgbClr val="000000"/>
            </a:solidFill>
            <a:rou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indent="720090" algn="just">
              <a:spcAft>
                <a:spcPts val="0"/>
              </a:spcAft>
            </a:pPr>
            <a:r>
              <a:rPr lang="zh-CN" sz="2800" kern="10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试编一程序，</a:t>
            </a:r>
            <a:r>
              <a:rPr lang="zh-CN" altLang="en-US" sz="2800" kern="10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分别计算出各班总的</a:t>
            </a:r>
            <a:r>
              <a:rPr lang="zh-CN" sz="2800" kern="10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棵</a:t>
            </a:r>
            <a:r>
              <a:rPr lang="zh-CN" altLang="en-US" sz="2800" kern="100"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数</a:t>
            </a:r>
            <a:r>
              <a:rPr lang="zh-CN" sz="2800" kern="10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sz="28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3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1772816" y="1835696"/>
            <a:ext cx="396044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altLang="zh-CN" sz="440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cin</a:t>
            </a:r>
            <a:r>
              <a:rPr lang="pt-BR" altLang="zh-CN" sz="4400" dirty="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&gt;&gt;a</a:t>
            </a:r>
            <a:endParaRPr lang="pt-BR" altLang="zh-CN" sz="4400" dirty="0">
              <a:latin typeface="Consolas" panose="020B0609020204030204" pitchFamily="49" charset="0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altLang="zh-CN" sz="440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cin</a:t>
            </a:r>
            <a:r>
              <a:rPr lang="pt-BR" altLang="zh-CN" sz="4400" dirty="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&gt;&gt;b; </a:t>
            </a:r>
            <a:endParaRPr lang="pt-BR" altLang="zh-CN" sz="4400" dirty="0">
              <a:latin typeface="Consolas" panose="020B0609020204030204" pitchFamily="49" charset="0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altLang="zh-CN" sz="440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s</a:t>
            </a:r>
            <a:r>
              <a:rPr lang="pt-BR" altLang="zh-CN" sz="4400" dirty="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=a*b;</a:t>
            </a:r>
            <a:endParaRPr lang="pt-BR" altLang="zh-CN" sz="4400" dirty="0">
              <a:latin typeface="Consolas" panose="020B0609020204030204" pitchFamily="49" charset="0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nn-NO" altLang="zh-CN" sz="4400" dirty="0">
              <a:latin typeface="Consolas" panose="020B0609020204030204" pitchFamily="49" charset="0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pic>
        <p:nvPicPr>
          <p:cNvPr id="2" name="cin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84150" y="2267744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45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3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星形: 四角 4"/>
          <p:cNvSpPr/>
          <p:nvPr/>
        </p:nvSpPr>
        <p:spPr>
          <a:xfrm>
            <a:off x="1083189" y="5524327"/>
            <a:ext cx="1140991" cy="100811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文本框 8">
            <a:hlinkClick r:id="rId4" action="ppaction://hlinkfile"/>
          </p:cNvPr>
          <p:cNvSpPr txBox="1"/>
          <p:nvPr/>
        </p:nvSpPr>
        <p:spPr>
          <a:xfrm>
            <a:off x="1183992" y="8518227"/>
            <a:ext cx="5261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indent="457200"/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建议程序在</a:t>
            </a: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Dev-C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++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环境中打开学习，师生一起讨论，在课堂中动态的生成代码，把程序补充完整，这样学习效果会更佳。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文本框 17">
            <a:hlinkClick r:id="rId5" tooltip="点一点" action="ppaction://hlinkfile"/>
          </p:cNvPr>
          <p:cNvSpPr txBox="1"/>
          <p:nvPr/>
        </p:nvSpPr>
        <p:spPr>
          <a:xfrm>
            <a:off x="2272116" y="5423122"/>
            <a:ext cx="2419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参考程序（不完整）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文本框 18">
            <a:hlinkClick r:id="rId6" tooltip="点一点" action="ppaction://hlinkfile"/>
          </p:cNvPr>
          <p:cNvSpPr txBox="1"/>
          <p:nvPr/>
        </p:nvSpPr>
        <p:spPr>
          <a:xfrm>
            <a:off x="2272116" y="611638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参考程序（完整）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3189" y="2350913"/>
            <a:ext cx="4562475" cy="23145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401331" y="2267744"/>
            <a:ext cx="58359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6000" kern="100" dirty="0">
                <a:latin typeface="Calibri" panose="020F0502020204030204" pitchFamily="34" charset="0"/>
                <a:ea typeface="楷体" panose="02010609060101010101" pitchFamily="49" charset="-122"/>
              </a:rPr>
              <a:t>流提取运算符：</a:t>
            </a:r>
            <a:endParaRPr lang="zh-CN" altLang="en-US" sz="6000" dirty="0"/>
          </a:p>
        </p:txBody>
      </p:sp>
      <p:sp>
        <p:nvSpPr>
          <p:cNvPr id="5" name="矩形 4"/>
          <p:cNvSpPr/>
          <p:nvPr/>
        </p:nvSpPr>
        <p:spPr>
          <a:xfrm>
            <a:off x="2852936" y="4483060"/>
            <a:ext cx="141256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600" kern="100" dirty="0">
                <a:latin typeface="Calibri" panose="020F0502020204030204" pitchFamily="34" charset="0"/>
                <a:ea typeface="楷体" panose="02010609060101010101" pitchFamily="49" charset="-122"/>
              </a:rPr>
              <a:t>&gt;&gt;</a:t>
            </a:r>
            <a:endParaRPr lang="zh-CN" altLang="en-US" sz="9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692696" y="1691680"/>
            <a:ext cx="645666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0" kern="100" dirty="0" err="1">
                <a:latin typeface="Consolas" panose="020B0609020204030204" pitchFamily="49" charset="0"/>
                <a:ea typeface="楷体" panose="02010609060101010101" pitchFamily="49" charset="-122"/>
              </a:rPr>
              <a:t>cin</a:t>
            </a:r>
            <a:r>
              <a:rPr lang="en-US" altLang="zh-CN" sz="8000" kern="100" dirty="0">
                <a:latin typeface="Consolas" panose="020B0609020204030204" pitchFamily="49" charset="0"/>
                <a:ea typeface="楷体" panose="02010609060101010101" pitchFamily="49" charset="-122"/>
              </a:rPr>
              <a:t>&gt;&gt;a&gt;&gt;b;</a:t>
            </a:r>
            <a:endParaRPr lang="zh-CN" altLang="en-US" sz="8000" dirty="0"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2696" y="4329201"/>
            <a:ext cx="491993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600" kern="100">
                <a:latin typeface="Consolas" panose="020B0609020204030204" pitchFamily="49" charset="0"/>
                <a:ea typeface="楷体" panose="02010609060101010101" pitchFamily="49" charset="-122"/>
              </a:rPr>
              <a:t>cin</a:t>
            </a:r>
            <a:r>
              <a:rPr lang="en-US" altLang="zh-CN" sz="9600" kern="100" dirty="0">
                <a:latin typeface="Consolas" panose="020B0609020204030204" pitchFamily="49" charset="0"/>
                <a:ea typeface="楷体" panose="02010609060101010101" pitchFamily="49" charset="-122"/>
              </a:rPr>
              <a:t>&gt;&gt;a;</a:t>
            </a:r>
            <a:endParaRPr lang="zh-CN" altLang="en-US" sz="9600" dirty="0"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0463" y="5898861"/>
            <a:ext cx="491993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600" kern="100">
                <a:latin typeface="Consolas" panose="020B0609020204030204" pitchFamily="49" charset="0"/>
                <a:ea typeface="楷体" panose="02010609060101010101" pitchFamily="49" charset="-122"/>
              </a:rPr>
              <a:t>cin</a:t>
            </a:r>
            <a:r>
              <a:rPr lang="en-US" altLang="zh-CN" sz="9600" kern="100" dirty="0">
                <a:latin typeface="Consolas" panose="020B0609020204030204" pitchFamily="49" charset="0"/>
                <a:ea typeface="楷体" panose="02010609060101010101" pitchFamily="49" charset="-122"/>
              </a:rPr>
              <a:t>&gt;&gt;b;</a:t>
            </a:r>
            <a:endParaRPr lang="zh-CN" altLang="en-US" sz="96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0" name="Rectangle 9"/>
          <p:cNvSpPr>
            <a:spLocks noChangeArrowheads="1"/>
          </p:cNvSpPr>
          <p:nvPr/>
        </p:nvSpPr>
        <p:spPr bwMode="auto">
          <a:xfrm>
            <a:off x="1340768" y="4788024"/>
            <a:ext cx="385772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浙江省金华市环城小学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潘洪波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 2017.4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060848" y="8725892"/>
            <a:ext cx="38577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《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小学生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C++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趣味编程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》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配套课件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PP_MARK_KEY" val="e20975b6-995f-4acc-94eb-2d2ab2c61001"/>
  <p:tag name="COMMONDATA" val="eyJoZGlkIjoiZmU3MjI1MDlmY2ZmMTc2NDlhOWUwNjZjZTRhZmE4M2Y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</Words>
  <Application>WPS 演示</Application>
  <PresentationFormat>全屏显示(4:3)</PresentationFormat>
  <Paragraphs>34</Paragraphs>
  <Slides>9</Slides>
  <Notes>0</Notes>
  <HiddenSlides>0</HiddenSlides>
  <MMClips>1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9</vt:i4>
      </vt:variant>
    </vt:vector>
  </HeadingPairs>
  <TitlesOfParts>
    <vt:vector size="29" baseType="lpstr">
      <vt:lpstr>Arial</vt:lpstr>
      <vt:lpstr>宋体</vt:lpstr>
      <vt:lpstr>Wingdings</vt:lpstr>
      <vt:lpstr>仿宋</vt:lpstr>
      <vt:lpstr>隶书</vt:lpstr>
      <vt:lpstr>Calibri</vt:lpstr>
      <vt:lpstr>楷体</vt:lpstr>
      <vt:lpstr>Times New Roman</vt:lpstr>
      <vt:lpstr>Consolas</vt:lpstr>
      <vt:lpstr>华文楷体</vt:lpstr>
      <vt:lpstr>微软雅黑</vt:lpstr>
      <vt:lpstr>Arial Unicode MS</vt:lpstr>
      <vt:lpstr>默认设计模板</vt:lpstr>
      <vt:lpstr>Photoshop.Image.8</vt:lpstr>
      <vt:lpstr>Photoshop.Image.8</vt:lpstr>
      <vt:lpstr>Photoshop.Image.8</vt:lpstr>
      <vt:lpstr>Photoshop.Image.8</vt:lpstr>
      <vt:lpstr>Photoshop.Image.8</vt:lpstr>
      <vt:lpstr>Photoshop.Image.8</vt:lpstr>
      <vt:lpstr>Photoshop.Image.8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KUKULONG</cp:lastModifiedBy>
  <cp:revision>36</cp:revision>
  <dcterms:created xsi:type="dcterms:W3CDTF">2017-03-13T11:27:00Z</dcterms:created>
  <dcterms:modified xsi:type="dcterms:W3CDTF">2023-09-24T12:08:39Z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02B31284458248B6805CD40429EB9745_12</vt:lpwstr>
  </property>
  <property fmtid="{D5CDD505-2E9C-101B-9397-08002B2CF9AE}" pid="3" name="KSOProductBuildVer">
    <vt:lpwstr>2052-12.1.0.15712</vt:lpwstr>
  </property>
</Properties>
</file>