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87" r:id="rId4"/>
    <p:sldId id="278" r:id="rId5"/>
    <p:sldId id="269" r:id="rId6"/>
    <p:sldId id="272" r:id="rId7"/>
    <p:sldId id="267" r:id="rId8"/>
    <p:sldId id="275" r:id="rId9"/>
    <p:sldId id="277" r:id="rId10"/>
    <p:sldId id="273" r:id="rId11"/>
    <p:sldId id="274" r:id="rId12"/>
    <p:sldId id="276" r:id="rId13"/>
  </p:sldIdLst>
  <p:sldSz cx="6858000" cy="9144000" type="screen4x3"/>
  <p:notesSz cx="6858000" cy="9144000"/>
  <p:custDataLst>
    <p:tags r:id="rId17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1" d="100"/>
          <a:sy n="81" d="100"/>
        </p:scale>
        <p:origin x="3060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gs" Target="tags/tag2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57250" y="1497013"/>
            <a:ext cx="5143500" cy="31829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57250" y="4802188"/>
            <a:ext cx="5143500" cy="220821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45F854-6705-4E2A-A1B3-E2CC30A3D7D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EB5ADD-139C-4D1B-9353-9E4404B710F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4972050" y="366713"/>
            <a:ext cx="1543050" cy="78009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42900" y="366713"/>
            <a:ext cx="4476750" cy="78009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8AC971-B478-4AAC-9BEE-B69FB73E6DF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3C667F-D37A-4374-A998-9883A387E39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3" y="2279650"/>
            <a:ext cx="5915025" cy="3803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68313" y="6119813"/>
            <a:ext cx="5915025" cy="200025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11BA90-CBFB-4DDA-95AB-8009015A29F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42900" y="2133600"/>
            <a:ext cx="3009900" cy="60340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505200" y="2133600"/>
            <a:ext cx="3009900" cy="60340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E65A07-AFFE-486D-B958-524A4FCD79C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3075" y="487363"/>
            <a:ext cx="5915025" cy="17668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73075" y="2241550"/>
            <a:ext cx="2900363" cy="10985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3075" y="3340100"/>
            <a:ext cx="2900363" cy="49133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3471863" y="2241550"/>
            <a:ext cx="2916237" cy="10985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6237" cy="49133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56BFB7-966D-4069-B942-09245B9E8B2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2E498D-9FED-49DC-9AE4-828E442AE9F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17E389-E4D1-42B2-8B45-10E83AF42E2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3075" y="609600"/>
            <a:ext cx="2211388" cy="2133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16238" y="1316038"/>
            <a:ext cx="3471862" cy="64992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73075" y="2743200"/>
            <a:ext cx="2211388" cy="508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149785-DB74-4A97-A1DD-A68E0CF90D0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3075" y="609600"/>
            <a:ext cx="2211388" cy="2133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916238" y="1316038"/>
            <a:ext cx="3471862" cy="64992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73075" y="2743200"/>
            <a:ext cx="2211388" cy="508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924B17-A5EF-49E3-A72E-6F459CD988B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66713"/>
            <a:ext cx="61722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2133600"/>
            <a:ext cx="6172200" cy="603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8326438"/>
            <a:ext cx="1600200" cy="63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26438"/>
            <a:ext cx="2171700" cy="63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26438"/>
            <a:ext cx="1600200" cy="63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26BAD73B-A419-44CA-BB26-44C025890958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8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7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oleObject" Target="../embeddings/oleObject8.bin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9.v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oleObject" Target="../embeddings/oleObject9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5.jpe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2.vml"/><Relationship Id="rId6" Type="http://schemas.openxmlformats.org/officeDocument/2006/relationships/slideLayout" Target="../slideLayouts/slideLayout1.xml"/><Relationship Id="rId5" Type="http://schemas.openxmlformats.org/officeDocument/2006/relationships/hyperlink" Target="&#31532;17&#35838;%20%20&#27431;&#32822;&#27431;&#32822;.cpp" TargetMode="External"/><Relationship Id="rId4" Type="http://schemas.openxmlformats.org/officeDocument/2006/relationships/image" Target="../media/image6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7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8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5.v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oleObject" Target="../embeddings/oleObject5.bin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6.v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9.png"/><Relationship Id="rId6" Type="http://schemas.openxmlformats.org/officeDocument/2006/relationships/hyperlink" Target="&#31532;17&#35838;%20%20&#27431;&#32822;&#27431;&#32822;&#65288;&#23436;&#25972;&#65289;.cpp" TargetMode="External"/><Relationship Id="rId5" Type="http://schemas.openxmlformats.org/officeDocument/2006/relationships/hyperlink" Target="&#31532;17&#35838;%20%20&#27431;&#32822;&#27431;&#32822;(&#19981;&#23436;&#25972;).cpp" TargetMode="External"/><Relationship Id="rId4" Type="http://schemas.openxmlformats.org/officeDocument/2006/relationships/hyperlink" Target="&#31532;1&#35838;%20%20&#32534;&#31243;&#26159;&#19968;&#38376;&#25216;&#26415;.cpp" TargetMode="Externa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oleObject" Target="../embeddings/oleObject6.bin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7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7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oleObject" Target="../embeddings/oleObject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5" descr="小学生C++趣味编程封面V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00" r="4611"/>
          <a:stretch>
            <a:fillRect/>
          </a:stretch>
        </p:blipFill>
        <p:spPr bwMode="auto">
          <a:xfrm>
            <a:off x="0" y="0"/>
            <a:ext cx="7173913" cy="914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8"/>
          <p:cNvSpPr>
            <a:spLocks noChangeArrowheads="1"/>
          </p:cNvSpPr>
          <p:nvPr/>
        </p:nvSpPr>
        <p:spPr bwMode="auto">
          <a:xfrm>
            <a:off x="2420888" y="3203848"/>
            <a:ext cx="2646878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480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第</a:t>
            </a:r>
            <a:r>
              <a:rPr lang="en-US" altLang="zh-CN" sz="480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17</a:t>
            </a:r>
            <a:r>
              <a:rPr lang="zh-CN" altLang="en-US" sz="480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课</a:t>
            </a:r>
            <a:endParaRPr lang="en-US" altLang="zh-CN" sz="4800">
              <a:solidFill>
                <a:schemeClr val="bg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ctr" eaLnBrk="1" hangingPunct="1"/>
            <a:r>
              <a:rPr lang="zh-CN" altLang="en-US" sz="480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欧耶欧耶</a:t>
            </a:r>
            <a:endParaRPr lang="zh-CN" altLang="en-US" sz="4800">
              <a:solidFill>
                <a:schemeClr val="bg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10"/>
          <p:cNvGraphicFramePr>
            <a:graphicFrameLocks noChangeAspect="1"/>
          </p:cNvGraphicFramePr>
          <p:nvPr/>
        </p:nvGraphicFramePr>
        <p:xfrm>
          <a:off x="11709" y="0"/>
          <a:ext cx="3175000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1" name="Image" r:id="rId1" imgW="3175000" imgH="2679700" progId="Photoshop.Image.8">
                  <p:embed/>
                </p:oleObj>
              </mc:Choice>
              <mc:Fallback>
                <p:oleObj name="Image" r:id="rId1" imgW="3175000" imgH="2679700" progId="Photoshop.Image.8">
                  <p:embed/>
                  <p:pic>
                    <p:nvPicPr>
                      <p:cNvPr id="0" name="图片 215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09" y="0"/>
                        <a:ext cx="3175000" cy="267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288" y="8459788"/>
            <a:ext cx="585787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" name="组合 33"/>
          <p:cNvGrpSpPr/>
          <p:nvPr/>
        </p:nvGrpSpPr>
        <p:grpSpPr bwMode="auto">
          <a:xfrm>
            <a:off x="4214938" y="1183685"/>
            <a:ext cx="1800225" cy="1512888"/>
            <a:chOff x="194943" y="-24685"/>
            <a:chExt cx="1800200" cy="1512252"/>
          </a:xfrm>
        </p:grpSpPr>
        <p:pic>
          <p:nvPicPr>
            <p:cNvPr id="8" name="Picture 85" descr="png-1449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4943" y="-24685"/>
              <a:ext cx="1800200" cy="1512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矩形 35"/>
            <p:cNvSpPr/>
            <p:nvPr/>
          </p:nvSpPr>
          <p:spPr>
            <a:xfrm>
              <a:off x="725553" y="253104"/>
              <a:ext cx="877151" cy="922942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zh-CN" altLang="en-US" sz="5400" noProof="1">
                  <a:latin typeface="黑体" panose="02010609060101010101" pitchFamily="49" charset="-122"/>
                  <a:ea typeface="黑体" panose="02010609060101010101" pitchFamily="49" charset="-122"/>
                </a:rPr>
                <a:t>非</a:t>
              </a:r>
              <a:endParaRPr lang="zh-CN" altLang="en-US" sz="5400" noProof="1">
                <a:effectLst>
                  <a:outerShdw blurRad="38100" dist="38100" dir="2700000">
                    <a:srgbClr val="C0C0C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2386650" y="4067944"/>
            <a:ext cx="1600118" cy="31700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0" kern="100">
                <a:latin typeface="Calibri" panose="020F0502020204030204" pitchFamily="34" charset="0"/>
                <a:cs typeface="Times New Roman" panose="02020603050405020304" pitchFamily="18" charset="0"/>
              </a:rPr>
              <a:t>! </a:t>
            </a:r>
            <a:endParaRPr lang="zh-CN" altLang="en-US" sz="20000"/>
          </a:p>
        </p:txBody>
      </p:sp>
      <p:grpSp>
        <p:nvGrpSpPr>
          <p:cNvPr id="22" name="组合 33"/>
          <p:cNvGrpSpPr/>
          <p:nvPr/>
        </p:nvGrpSpPr>
        <p:grpSpPr bwMode="auto">
          <a:xfrm>
            <a:off x="2321644" y="1142117"/>
            <a:ext cx="1800225" cy="1512888"/>
            <a:chOff x="0" y="0"/>
            <a:chExt cx="1800200" cy="1512252"/>
          </a:xfrm>
        </p:grpSpPr>
        <p:pic>
          <p:nvPicPr>
            <p:cNvPr id="23" name="Picture 85" descr="png-1449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800200" cy="1512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" name="矩形 35"/>
            <p:cNvSpPr/>
            <p:nvPr/>
          </p:nvSpPr>
          <p:spPr>
            <a:xfrm>
              <a:off x="518512" y="269970"/>
              <a:ext cx="877151" cy="922942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zh-CN" altLang="en-US" sz="5400" noProof="1">
                  <a:latin typeface="黑体" panose="02010609060101010101" pitchFamily="49" charset="-122"/>
                  <a:ea typeface="黑体" panose="02010609060101010101" pitchFamily="49" charset="-122"/>
                </a:rPr>
                <a:t>辑</a:t>
              </a:r>
              <a:endParaRPr lang="zh-CN" altLang="en-US" sz="5400" noProof="1">
                <a:effectLst>
                  <a:outerShdw blurRad="38100" dist="38100" dir="2700000">
                    <a:srgbClr val="C0C0C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</p:grpSp>
      <p:grpSp>
        <p:nvGrpSpPr>
          <p:cNvPr id="25" name="组合 33"/>
          <p:cNvGrpSpPr/>
          <p:nvPr/>
        </p:nvGrpSpPr>
        <p:grpSpPr bwMode="auto">
          <a:xfrm>
            <a:off x="509321" y="1166812"/>
            <a:ext cx="1800225" cy="1512888"/>
            <a:chOff x="0" y="0"/>
            <a:chExt cx="1800200" cy="1512252"/>
          </a:xfrm>
        </p:grpSpPr>
        <p:pic>
          <p:nvPicPr>
            <p:cNvPr id="26" name="Picture 85" descr="png-1449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800200" cy="1512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" name="矩形 35"/>
            <p:cNvSpPr/>
            <p:nvPr/>
          </p:nvSpPr>
          <p:spPr>
            <a:xfrm>
              <a:off x="518512" y="269970"/>
              <a:ext cx="877151" cy="922942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zh-CN" altLang="en-US" sz="5400" noProof="1">
                  <a:latin typeface="黑体" panose="02010609060101010101" pitchFamily="49" charset="-122"/>
                  <a:ea typeface="黑体" panose="02010609060101010101" pitchFamily="49" charset="-122"/>
                </a:rPr>
                <a:t>逻</a:t>
              </a:r>
              <a:endParaRPr lang="zh-CN" altLang="en-US" sz="5400" noProof="1">
                <a:effectLst>
                  <a:outerShdw blurRad="38100" dist="38100" dir="2700000">
                    <a:srgbClr val="C0C0C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3"/>
          <p:cNvGraphicFramePr>
            <a:graphicFrameLocks noChangeAspect="1"/>
          </p:cNvGraphicFramePr>
          <p:nvPr/>
        </p:nvGraphicFramePr>
        <p:xfrm>
          <a:off x="0" y="0"/>
          <a:ext cx="3175000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5" name="Image" r:id="rId1" imgW="3175000" imgH="2679700" progId="Photoshop.Image.8">
                  <p:embed/>
                </p:oleObj>
              </mc:Choice>
              <mc:Fallback>
                <p:oleObj name="Image" r:id="rId1" imgW="3175000" imgH="2679700" progId="Photoshop.Image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3175000" cy="267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09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288" y="8459788"/>
            <a:ext cx="585787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00" name="Rectangle 9"/>
          <p:cNvSpPr>
            <a:spLocks noChangeArrowheads="1"/>
          </p:cNvSpPr>
          <p:nvPr/>
        </p:nvSpPr>
        <p:spPr bwMode="auto">
          <a:xfrm>
            <a:off x="1587500" y="4788024"/>
            <a:ext cx="3857724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浙江省金华市环城小学</a:t>
            </a:r>
            <a:endParaRPr lang="en-US" altLang="zh-CN">
              <a:latin typeface="楷体" panose="02010609060101010101" pitchFamily="49" charset="-122"/>
              <a:ea typeface="楷体" panose="02010609060101010101" pitchFamily="49" charset="-122"/>
              <a:cs typeface="Calibri" panose="020F0502020204030204" pitchFamily="34" charset="0"/>
            </a:endParaRPr>
          </a:p>
          <a:p>
            <a:pPr algn="ctr" eaLnBrk="1" hangingPunct="1"/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  <a:cs typeface="Calibri" panose="020F0502020204030204" pitchFamily="34" charset="0"/>
            </a:endParaRPr>
          </a:p>
          <a:p>
            <a:pPr algn="ctr" eaLnBrk="1" hangingPunct="1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潘洪波</a:t>
            </a:r>
            <a:endParaRPr lang="en-US" altLang="zh-CN">
              <a:latin typeface="楷体" panose="02010609060101010101" pitchFamily="49" charset="-122"/>
              <a:ea typeface="楷体" panose="02010609060101010101" pitchFamily="49" charset="-122"/>
              <a:cs typeface="Calibri" panose="020F0502020204030204" pitchFamily="34" charset="0"/>
            </a:endParaRPr>
          </a:p>
          <a:p>
            <a:pPr algn="ctr" eaLnBrk="1" hangingPunct="1"/>
            <a:endParaRPr lang="en-US" altLang="zh-CN">
              <a:latin typeface="楷体" panose="02010609060101010101" pitchFamily="49" charset="-122"/>
              <a:ea typeface="楷体" panose="02010609060101010101" pitchFamily="49" charset="-122"/>
              <a:cs typeface="Calibri" panose="020F0502020204030204" pitchFamily="34" charset="0"/>
            </a:endParaRPr>
          </a:p>
          <a:p>
            <a:pPr algn="ctr" eaLnBrk="1" hangingPunct="1"/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 2017.4</a:t>
            </a:r>
            <a:endParaRPr lang="en-US" altLang="zh-CN">
              <a:latin typeface="楷体" panose="02010609060101010101" pitchFamily="49" charset="-122"/>
              <a:ea typeface="楷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2060848" y="8725892"/>
            <a:ext cx="38577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eaLnBrk="1" hangingPunct="1"/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《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小学生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C++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趣味编程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》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配套课件</a:t>
            </a:r>
            <a:endParaRPr lang="en-US" altLang="zh-CN">
              <a:latin typeface="楷体" panose="02010609060101010101" pitchFamily="49" charset="-122"/>
              <a:ea typeface="楷体" panose="02010609060101010101" pitchFamily="49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60985" y="3563620"/>
            <a:ext cx="6066790" cy="901192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10"/>
          <p:cNvGraphicFramePr>
            <a:graphicFrameLocks noChangeAspect="1"/>
          </p:cNvGraphicFramePr>
          <p:nvPr/>
        </p:nvGraphicFramePr>
        <p:xfrm>
          <a:off x="0" y="0"/>
          <a:ext cx="3175000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2" name="Image" r:id="rId1" imgW="3175000" imgH="2679700" progId="Photoshop.Image.8">
                  <p:embed/>
                </p:oleObj>
              </mc:Choice>
              <mc:Fallback>
                <p:oleObj name="Image" r:id="rId1" imgW="3175000" imgH="2679700" progId="Photoshop.Image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3175000" cy="267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288" y="8459788"/>
            <a:ext cx="585787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648" y="3347864"/>
            <a:ext cx="1944216" cy="2438047"/>
          </a:xfrm>
          <a:prstGeom prst="rect">
            <a:avLst/>
          </a:prstGeom>
        </p:spPr>
      </p:pic>
      <p:sp>
        <p:nvSpPr>
          <p:cNvPr id="5" name="矩形: 圆角 4"/>
          <p:cNvSpPr>
            <a:spLocks noChangeArrowheads="1"/>
          </p:cNvSpPr>
          <p:nvPr/>
        </p:nvSpPr>
        <p:spPr bwMode="auto">
          <a:xfrm>
            <a:off x="2279653" y="2195736"/>
            <a:ext cx="3981441" cy="198469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 w="9525">
            <a:solidFill>
              <a:srgbClr val="000000"/>
            </a:solidFill>
            <a:rou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indent="756285" algn="just">
              <a:spcAft>
                <a:spcPts val="0"/>
              </a:spcAft>
            </a:pPr>
            <a:r>
              <a:rPr lang="zh-CN" sz="2800" kern="10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试编一个程序，输入一个整数，若是</a:t>
            </a:r>
            <a:r>
              <a:rPr lang="en-US" sz="2800" kern="10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sz="2800" kern="10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sz="2800" kern="10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sz="2800" kern="10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的公倍数，则输出“欧耶欧耶”。</a:t>
            </a:r>
            <a:endParaRPr lang="zh-CN" sz="2800" kern="100"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10"/>
          <p:cNvGraphicFramePr>
            <a:graphicFrameLocks noChangeAspect="1"/>
          </p:cNvGraphicFramePr>
          <p:nvPr/>
        </p:nvGraphicFramePr>
        <p:xfrm>
          <a:off x="11709" y="0"/>
          <a:ext cx="3175000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0" name="Image" r:id="rId1" imgW="3175000" imgH="2679700" progId="Photoshop.Image.8">
                  <p:embed/>
                </p:oleObj>
              </mc:Choice>
              <mc:Fallback>
                <p:oleObj name="Image" r:id="rId1" imgW="3175000" imgH="2679700" progId="Photoshop.Image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09" y="0"/>
                        <a:ext cx="3175000" cy="267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288" y="8459788"/>
            <a:ext cx="585787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362" y="2057400"/>
            <a:ext cx="5629275" cy="5029200"/>
          </a:xfrm>
          <a:prstGeom prst="rect">
            <a:avLst/>
          </a:prstGeom>
        </p:spPr>
      </p:pic>
      <p:sp>
        <p:nvSpPr>
          <p:cNvPr id="5" name="星形: 四角 4"/>
          <p:cNvSpPr/>
          <p:nvPr/>
        </p:nvSpPr>
        <p:spPr>
          <a:xfrm>
            <a:off x="1052736" y="7284794"/>
            <a:ext cx="1140991" cy="1008112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" name="文本框 5">
            <a:hlinkClick r:id="rId5" tooltip="点一点" action="ppaction://hlinkfile"/>
          </p:cNvPr>
          <p:cNvSpPr txBox="1"/>
          <p:nvPr/>
        </p:nvSpPr>
        <p:spPr>
          <a:xfrm>
            <a:off x="2235224" y="760418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</a:rPr>
              <a:t>17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课  欧耶欧耶</a:t>
            </a:r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10"/>
          <p:cNvGraphicFramePr>
            <a:graphicFrameLocks noChangeAspect="1"/>
          </p:cNvGraphicFramePr>
          <p:nvPr/>
        </p:nvGraphicFramePr>
        <p:xfrm>
          <a:off x="11709" y="0"/>
          <a:ext cx="3175000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6" name="Image" r:id="rId1" imgW="3175000" imgH="2679700" progId="Photoshop.Image.8">
                  <p:embed/>
                </p:oleObj>
              </mc:Choice>
              <mc:Fallback>
                <p:oleObj name="Image" r:id="rId1" imgW="3175000" imgH="2679700" progId="Photoshop.Image.8">
                  <p:embed/>
                  <p:pic>
                    <p:nvPicPr>
                      <p:cNvPr id="0" name="图片 194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09" y="0"/>
                        <a:ext cx="3175000" cy="267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288" y="8459788"/>
            <a:ext cx="585787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矩形 2"/>
          <p:cNvSpPr/>
          <p:nvPr/>
        </p:nvSpPr>
        <p:spPr>
          <a:xfrm>
            <a:off x="1014383" y="3778902"/>
            <a:ext cx="522290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4800" kern="100"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n %3==0 </a:t>
            </a:r>
            <a:r>
              <a:rPr lang="zh-CN" altLang="pt-BR" sz="4800" kern="100"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且 </a:t>
            </a:r>
            <a:r>
              <a:rPr lang="pt-BR" altLang="zh-CN" sz="4800" kern="100"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n%5==0</a:t>
            </a:r>
            <a:endParaRPr lang="zh-CN" altLang="en-US" sz="4800"/>
          </a:p>
        </p:txBody>
      </p:sp>
      <p:grpSp>
        <p:nvGrpSpPr>
          <p:cNvPr id="7" name="组合 33"/>
          <p:cNvGrpSpPr/>
          <p:nvPr/>
        </p:nvGrpSpPr>
        <p:grpSpPr bwMode="auto">
          <a:xfrm>
            <a:off x="4214938" y="1183685"/>
            <a:ext cx="1800225" cy="1512888"/>
            <a:chOff x="194943" y="-24685"/>
            <a:chExt cx="1800200" cy="1512252"/>
          </a:xfrm>
        </p:grpSpPr>
        <p:pic>
          <p:nvPicPr>
            <p:cNvPr id="8" name="Picture 85" descr="png-1449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4943" y="-24685"/>
              <a:ext cx="1800200" cy="1512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矩形 35"/>
            <p:cNvSpPr/>
            <p:nvPr/>
          </p:nvSpPr>
          <p:spPr>
            <a:xfrm>
              <a:off x="725553" y="253104"/>
              <a:ext cx="877151" cy="922942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zh-CN" altLang="en-US" sz="5400" noProof="1">
                  <a:latin typeface="黑体" panose="02010609060101010101" pitchFamily="49" charset="-122"/>
                  <a:ea typeface="黑体" panose="02010609060101010101" pitchFamily="49" charset="-122"/>
                </a:rPr>
                <a:t>与</a:t>
              </a:r>
              <a:endParaRPr lang="zh-CN" altLang="en-US" sz="5400" noProof="1">
                <a:effectLst>
                  <a:outerShdw blurRad="38100" dist="38100" dir="2700000">
                    <a:srgbClr val="C0C0C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574358" y="6043229"/>
            <a:ext cx="610295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5400" kern="100">
                <a:latin typeface="Calibri" panose="020F0502020204030204" pitchFamily="34" charset="0"/>
                <a:cs typeface="Times New Roman" panose="02020603050405020304" pitchFamily="18" charset="0"/>
              </a:rPr>
              <a:t>n %3==0 &amp;&amp; n%5==0</a:t>
            </a:r>
            <a:endParaRPr lang="zh-CN" altLang="en-US" sz="5400"/>
          </a:p>
        </p:txBody>
      </p:sp>
      <p:grpSp>
        <p:nvGrpSpPr>
          <p:cNvPr id="22" name="组合 33"/>
          <p:cNvGrpSpPr/>
          <p:nvPr/>
        </p:nvGrpSpPr>
        <p:grpSpPr bwMode="auto">
          <a:xfrm>
            <a:off x="2321644" y="1142117"/>
            <a:ext cx="1800225" cy="1512888"/>
            <a:chOff x="0" y="0"/>
            <a:chExt cx="1800200" cy="1512252"/>
          </a:xfrm>
        </p:grpSpPr>
        <p:pic>
          <p:nvPicPr>
            <p:cNvPr id="23" name="Picture 85" descr="png-1449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800200" cy="1512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" name="矩形 35"/>
            <p:cNvSpPr/>
            <p:nvPr/>
          </p:nvSpPr>
          <p:spPr>
            <a:xfrm>
              <a:off x="518512" y="269970"/>
              <a:ext cx="877151" cy="922942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zh-CN" altLang="en-US" sz="5400" noProof="1">
                  <a:latin typeface="黑体" panose="02010609060101010101" pitchFamily="49" charset="-122"/>
                  <a:ea typeface="黑体" panose="02010609060101010101" pitchFamily="49" charset="-122"/>
                </a:rPr>
                <a:t>辑</a:t>
              </a:r>
              <a:endParaRPr lang="zh-CN" altLang="en-US" sz="5400" noProof="1">
                <a:effectLst>
                  <a:outerShdw blurRad="38100" dist="38100" dir="2700000">
                    <a:srgbClr val="C0C0C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</p:grpSp>
      <p:grpSp>
        <p:nvGrpSpPr>
          <p:cNvPr id="25" name="组合 33"/>
          <p:cNvGrpSpPr/>
          <p:nvPr/>
        </p:nvGrpSpPr>
        <p:grpSpPr bwMode="auto">
          <a:xfrm>
            <a:off x="509321" y="1166812"/>
            <a:ext cx="1800225" cy="1512888"/>
            <a:chOff x="0" y="0"/>
            <a:chExt cx="1800200" cy="1512252"/>
          </a:xfrm>
        </p:grpSpPr>
        <p:pic>
          <p:nvPicPr>
            <p:cNvPr id="26" name="Picture 85" descr="png-1449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800200" cy="1512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" name="矩形 35"/>
            <p:cNvSpPr/>
            <p:nvPr/>
          </p:nvSpPr>
          <p:spPr>
            <a:xfrm>
              <a:off x="518512" y="269970"/>
              <a:ext cx="877151" cy="922942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zh-CN" altLang="en-US" sz="5400" noProof="1">
                  <a:latin typeface="黑体" panose="02010609060101010101" pitchFamily="49" charset="-122"/>
                  <a:ea typeface="黑体" panose="02010609060101010101" pitchFamily="49" charset="-122"/>
                </a:rPr>
                <a:t>逻</a:t>
              </a:r>
              <a:endParaRPr lang="zh-CN" altLang="en-US" sz="5400" noProof="1">
                <a:effectLst>
                  <a:outerShdw blurRad="38100" dist="38100" dir="2700000">
                    <a:srgbClr val="C0C0C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10"/>
          <p:cNvGraphicFramePr>
            <a:graphicFrameLocks noChangeAspect="1"/>
          </p:cNvGraphicFramePr>
          <p:nvPr/>
        </p:nvGraphicFramePr>
        <p:xfrm>
          <a:off x="11709" y="0"/>
          <a:ext cx="3175000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5" name="Image" r:id="rId1" imgW="3175000" imgH="2679700" progId="Photoshop.Image.8">
                  <p:embed/>
                </p:oleObj>
              </mc:Choice>
              <mc:Fallback>
                <p:oleObj name="Image" r:id="rId1" imgW="3175000" imgH="2679700" progId="Photoshop.Image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09" y="0"/>
                        <a:ext cx="3175000" cy="267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288" y="8459788"/>
            <a:ext cx="585787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3462" y="1471612"/>
            <a:ext cx="4791075" cy="6200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10"/>
          <p:cNvGraphicFramePr>
            <a:graphicFrameLocks noChangeAspect="1"/>
          </p:cNvGraphicFramePr>
          <p:nvPr/>
        </p:nvGraphicFramePr>
        <p:xfrm>
          <a:off x="11709" y="0"/>
          <a:ext cx="3175000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4" name="Image" r:id="rId1" imgW="3175000" imgH="2679700" progId="Photoshop.Image.8">
                  <p:embed/>
                </p:oleObj>
              </mc:Choice>
              <mc:Fallback>
                <p:oleObj name="Image" r:id="rId1" imgW="3175000" imgH="2679700" progId="Photoshop.Image.8">
                  <p:embed/>
                  <p:pic>
                    <p:nvPicPr>
                      <p:cNvPr id="0" name="图片 225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09" y="0"/>
                        <a:ext cx="3175000" cy="267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288" y="8459788"/>
            <a:ext cx="585787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548680" y="3635896"/>
            <a:ext cx="7272808" cy="14832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kern="100">
                <a:latin typeface="Consolas" panose="020B0609020204030204" pitchFamily="49" charset="0"/>
                <a:ea typeface="楷体" panose="02010609060101010101" pitchFamily="49" charset="-122"/>
                <a:cs typeface="Calibri" panose="020F0502020204030204" pitchFamily="34" charset="0"/>
              </a:rPr>
              <a:t>if(n%3==0&amp;&amp;n%5==0) </a:t>
            </a:r>
            <a:endParaRPr lang="en-US" altLang="zh-CN" sz="3200" kern="100">
              <a:latin typeface="Consolas" panose="020B0609020204030204" pitchFamily="49" charset="0"/>
              <a:ea typeface="楷体" panose="02010609060101010101" pitchFamily="49" charset="-122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3200" kern="100">
                <a:latin typeface="Consolas" panose="020B0609020204030204" pitchFamily="49" charset="0"/>
                <a:ea typeface="楷体" panose="02010609060101010101" pitchFamily="49" charset="-122"/>
                <a:cs typeface="Calibri" panose="020F0502020204030204" pitchFamily="34" charset="0"/>
              </a:rPr>
              <a:t>  cout&lt;&lt;"</a:t>
            </a:r>
            <a:r>
              <a:rPr lang="zh-CN" altLang="en-US" sz="3200" kern="100">
                <a:latin typeface="Consolas" panose="020B0609020204030204" pitchFamily="49" charset="0"/>
                <a:ea typeface="楷体" panose="02010609060101010101" pitchFamily="49" charset="-122"/>
                <a:cs typeface="Calibri" panose="020F0502020204030204" pitchFamily="34" charset="0"/>
              </a:rPr>
              <a:t>欧耶欧耶</a:t>
            </a:r>
            <a:r>
              <a:rPr lang="en-US" altLang="zh-CN" sz="3200" kern="100">
                <a:latin typeface="Consolas" panose="020B0609020204030204" pitchFamily="49" charset="0"/>
                <a:ea typeface="楷体" panose="02010609060101010101" pitchFamily="49" charset="-122"/>
                <a:cs typeface="Calibri" panose="020F0502020204030204" pitchFamily="34" charset="0"/>
              </a:rPr>
              <a:t>"&lt;&lt;endl;</a:t>
            </a:r>
            <a:endParaRPr lang="zh-CN" altLang="en-US" sz="3200">
              <a:latin typeface="Consolas" panose="020B0609020204030204" pitchFamily="49" charset="0"/>
              <a:ea typeface="楷体" panose="02010609060101010101" pitchFamily="49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10"/>
          <p:cNvGraphicFramePr>
            <a:graphicFrameLocks noChangeAspect="1"/>
          </p:cNvGraphicFramePr>
          <p:nvPr/>
        </p:nvGraphicFramePr>
        <p:xfrm>
          <a:off x="11709" y="0"/>
          <a:ext cx="3175000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9" name="Image" r:id="rId1" imgW="3175000" imgH="2679700" progId="Photoshop.Image.8">
                  <p:embed/>
                </p:oleObj>
              </mc:Choice>
              <mc:Fallback>
                <p:oleObj name="Image" r:id="rId1" imgW="3175000" imgH="2679700" progId="Photoshop.Image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09" y="0"/>
                        <a:ext cx="3175000" cy="267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288" y="8459788"/>
            <a:ext cx="585787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文本框 8">
            <a:hlinkClick r:id="rId4" action="ppaction://hlinkfile"/>
          </p:cNvPr>
          <p:cNvSpPr txBox="1"/>
          <p:nvPr/>
        </p:nvSpPr>
        <p:spPr>
          <a:xfrm>
            <a:off x="944888" y="8578144"/>
            <a:ext cx="5261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indent="457200"/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建议程序在</a:t>
            </a:r>
            <a:r>
              <a:rPr lang="en-US" altLang="zh-CN" sz="140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Dev-C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++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环境中打开学习，师生一起讨论，在课堂中动态的生成代码，把程序补充完整，这样学习效果会更佳。</a:t>
            </a: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6" name="文本框 17">
            <a:hlinkClick r:id="rId5" tooltip="点一点" action="ppaction://hlinkfile"/>
          </p:cNvPr>
          <p:cNvSpPr txBox="1"/>
          <p:nvPr/>
        </p:nvSpPr>
        <p:spPr>
          <a:xfrm>
            <a:off x="2694746" y="6238931"/>
            <a:ext cx="2419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参考程序（不完整）</a:t>
            </a:r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" name="文本框 18">
            <a:hlinkClick r:id="rId6" tooltip="点一点" action="ppaction://hlinkfile"/>
          </p:cNvPr>
          <p:cNvSpPr txBox="1"/>
          <p:nvPr/>
        </p:nvSpPr>
        <p:spPr>
          <a:xfrm>
            <a:off x="2707967" y="7004827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参考程序（完整）</a:t>
            </a:r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" name="星形: 四角 17"/>
          <p:cNvSpPr/>
          <p:nvPr/>
        </p:nvSpPr>
        <p:spPr>
          <a:xfrm>
            <a:off x="1566976" y="6302489"/>
            <a:ext cx="1140991" cy="1008112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9187" y="2483993"/>
            <a:ext cx="4619625" cy="23431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10"/>
          <p:cNvGraphicFramePr>
            <a:graphicFrameLocks noChangeAspect="1"/>
          </p:cNvGraphicFramePr>
          <p:nvPr/>
        </p:nvGraphicFramePr>
        <p:xfrm>
          <a:off x="11709" y="0"/>
          <a:ext cx="3175000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6" name="Image" r:id="rId1" imgW="3175000" imgH="2679700" progId="Photoshop.Image.8">
                  <p:embed/>
                </p:oleObj>
              </mc:Choice>
              <mc:Fallback>
                <p:oleObj name="Image" r:id="rId1" imgW="3175000" imgH="2679700" progId="Photoshop.Image.8">
                  <p:embed/>
                  <p:pic>
                    <p:nvPicPr>
                      <p:cNvPr id="0" name="图片 204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09" y="0"/>
                        <a:ext cx="3175000" cy="267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288" y="8459788"/>
            <a:ext cx="585787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" name="组合 33"/>
          <p:cNvGrpSpPr/>
          <p:nvPr/>
        </p:nvGrpSpPr>
        <p:grpSpPr bwMode="auto">
          <a:xfrm>
            <a:off x="4214938" y="1183685"/>
            <a:ext cx="1800225" cy="1512888"/>
            <a:chOff x="194943" y="-24685"/>
            <a:chExt cx="1800200" cy="1512252"/>
          </a:xfrm>
        </p:grpSpPr>
        <p:pic>
          <p:nvPicPr>
            <p:cNvPr id="8" name="Picture 85" descr="png-1449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4943" y="-24685"/>
              <a:ext cx="1800200" cy="1512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矩形 35"/>
            <p:cNvSpPr/>
            <p:nvPr/>
          </p:nvSpPr>
          <p:spPr>
            <a:xfrm>
              <a:off x="725553" y="253104"/>
              <a:ext cx="877151" cy="922942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zh-CN" altLang="en-US" sz="5400" noProof="1">
                  <a:latin typeface="黑体" panose="02010609060101010101" pitchFamily="49" charset="-122"/>
                  <a:ea typeface="黑体" panose="02010609060101010101" pitchFamily="49" charset="-122"/>
                </a:rPr>
                <a:t>或</a:t>
              </a:r>
              <a:endParaRPr lang="zh-CN" altLang="en-US" sz="5400" noProof="1">
                <a:effectLst>
                  <a:outerShdw blurRad="38100" dist="38100" dir="2700000">
                    <a:srgbClr val="C0C0C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1948010" y="3879467"/>
            <a:ext cx="2547492" cy="31700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0" kern="100">
                <a:latin typeface="Calibri" panose="020F0502020204030204" pitchFamily="34" charset="0"/>
                <a:cs typeface="Times New Roman" panose="02020603050405020304" pitchFamily="18" charset="0"/>
              </a:rPr>
              <a:t>||</a:t>
            </a:r>
            <a:endParaRPr lang="zh-CN" altLang="en-US" sz="20000"/>
          </a:p>
        </p:txBody>
      </p:sp>
      <p:grpSp>
        <p:nvGrpSpPr>
          <p:cNvPr id="22" name="组合 33"/>
          <p:cNvGrpSpPr/>
          <p:nvPr/>
        </p:nvGrpSpPr>
        <p:grpSpPr bwMode="auto">
          <a:xfrm>
            <a:off x="2321644" y="1142117"/>
            <a:ext cx="1800225" cy="1512888"/>
            <a:chOff x="0" y="0"/>
            <a:chExt cx="1800200" cy="1512252"/>
          </a:xfrm>
        </p:grpSpPr>
        <p:pic>
          <p:nvPicPr>
            <p:cNvPr id="23" name="Picture 85" descr="png-1449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800200" cy="1512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" name="矩形 35"/>
            <p:cNvSpPr/>
            <p:nvPr/>
          </p:nvSpPr>
          <p:spPr>
            <a:xfrm>
              <a:off x="518512" y="269970"/>
              <a:ext cx="877151" cy="922942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zh-CN" altLang="en-US" sz="5400" noProof="1">
                  <a:latin typeface="黑体" panose="02010609060101010101" pitchFamily="49" charset="-122"/>
                  <a:ea typeface="黑体" panose="02010609060101010101" pitchFamily="49" charset="-122"/>
                </a:rPr>
                <a:t>辑</a:t>
              </a:r>
              <a:endParaRPr lang="zh-CN" altLang="en-US" sz="5400" noProof="1">
                <a:effectLst>
                  <a:outerShdw blurRad="38100" dist="38100" dir="2700000">
                    <a:srgbClr val="C0C0C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</p:grpSp>
      <p:grpSp>
        <p:nvGrpSpPr>
          <p:cNvPr id="25" name="组合 33"/>
          <p:cNvGrpSpPr/>
          <p:nvPr/>
        </p:nvGrpSpPr>
        <p:grpSpPr bwMode="auto">
          <a:xfrm>
            <a:off x="509321" y="1166812"/>
            <a:ext cx="1800225" cy="1512888"/>
            <a:chOff x="0" y="0"/>
            <a:chExt cx="1800200" cy="1512252"/>
          </a:xfrm>
        </p:grpSpPr>
        <p:pic>
          <p:nvPicPr>
            <p:cNvPr id="26" name="Picture 85" descr="png-1449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800200" cy="1512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" name="矩形 35"/>
            <p:cNvSpPr/>
            <p:nvPr/>
          </p:nvSpPr>
          <p:spPr>
            <a:xfrm>
              <a:off x="518512" y="269970"/>
              <a:ext cx="877151" cy="922942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zh-CN" altLang="en-US" sz="5400" noProof="1">
                  <a:latin typeface="黑体" panose="02010609060101010101" pitchFamily="49" charset="-122"/>
                  <a:ea typeface="黑体" panose="02010609060101010101" pitchFamily="49" charset="-122"/>
                </a:rPr>
                <a:t>逻</a:t>
              </a:r>
              <a:endParaRPr lang="zh-CN" altLang="en-US" sz="5400" noProof="1">
                <a:effectLst>
                  <a:outerShdw blurRad="38100" dist="38100" dir="2700000">
                    <a:srgbClr val="C0C0C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</p:grp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PP_MARK_KEY" val="0d09a2a8-2442-47ce-a6f3-3140f3aab34f"/>
  <p:tag name="COMMONDATA" val="eyJoZGlkIjoiZGJjZGFmZmFiODhkMmFkNTA3OGFjODgxNzc3YzQ3MzEifQ=="/>
  <p:tag name="commondata" val="eyJoZGlkIjoiZmU3MjI1MDlmY2ZmMTc2NDlhOWUwNjZjZTRhZmE4M2YifQ==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248</Words>
  <Application>WPS 演示</Application>
  <PresentationFormat>全屏显示(4:3)</PresentationFormat>
  <Paragraphs>50</Paragraphs>
  <Slides>11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9</vt:i4>
      </vt:variant>
      <vt:variant>
        <vt:lpstr>幻灯片标题</vt:lpstr>
      </vt:variant>
      <vt:variant>
        <vt:i4>11</vt:i4>
      </vt:variant>
    </vt:vector>
  </HeadingPairs>
  <TitlesOfParts>
    <vt:vector size="34" baseType="lpstr">
      <vt:lpstr>Arial</vt:lpstr>
      <vt:lpstr>宋体</vt:lpstr>
      <vt:lpstr>Wingdings</vt:lpstr>
      <vt:lpstr>仿宋</vt:lpstr>
      <vt:lpstr>楷体</vt:lpstr>
      <vt:lpstr>Times New Roman</vt:lpstr>
      <vt:lpstr>Calibri</vt:lpstr>
      <vt:lpstr>黑体</vt:lpstr>
      <vt:lpstr>隶书</vt:lpstr>
      <vt:lpstr>微软雅黑</vt:lpstr>
      <vt:lpstr>Consolas</vt:lpstr>
      <vt:lpstr>华文楷体</vt:lpstr>
      <vt:lpstr>Arial Unicode MS</vt:lpstr>
      <vt:lpstr>默认设计模板</vt:lpstr>
      <vt:lpstr>Photoshop.Image.8</vt:lpstr>
      <vt:lpstr>Photoshop.Image.8</vt:lpstr>
      <vt:lpstr>Photoshop.Image.8</vt:lpstr>
      <vt:lpstr>Photoshop.Image.8</vt:lpstr>
      <vt:lpstr>Photoshop.Image.8</vt:lpstr>
      <vt:lpstr>Photoshop.Image.8</vt:lpstr>
      <vt:lpstr>Photoshop.Image.8</vt:lpstr>
      <vt:lpstr>Photoshop.Image.8</vt:lpstr>
      <vt:lpstr>Photoshop.Image.8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微软用户</dc:creator>
  <cp:lastModifiedBy>KUKULONG</cp:lastModifiedBy>
  <cp:revision>51</cp:revision>
  <dcterms:created xsi:type="dcterms:W3CDTF">2017-03-13T11:27:00Z</dcterms:created>
  <dcterms:modified xsi:type="dcterms:W3CDTF">2023-10-22T12:24:54Z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709686C2BDF64E60B969D752194F47A7_12</vt:lpwstr>
  </property>
  <property fmtid="{D5CDD505-2E9C-101B-9397-08002B2CF9AE}" pid="3" name="KSOProductBuildVer">
    <vt:lpwstr>2052-12.1.0.15712</vt:lpwstr>
  </property>
</Properties>
</file>