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mp3" ContentType="audio/mp3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4" r:id="rId4"/>
    <p:sldId id="277" r:id="rId5"/>
    <p:sldId id="269" r:id="rId6"/>
    <p:sldId id="258" r:id="rId7"/>
    <p:sldId id="257" r:id="rId8"/>
    <p:sldId id="265" r:id="rId9"/>
    <p:sldId id="266" r:id="rId10"/>
    <p:sldId id="270" r:id="rId11"/>
    <p:sldId id="267" r:id="rId12"/>
    <p:sldId id="268" r:id="rId13"/>
  </p:sldIdLst>
  <p:sldSz cx="6858000" cy="9144000" type="screen4x3"/>
  <p:notesSz cx="6858000" cy="9144000"/>
  <p:custDataLst>
    <p:tags r:id="rId17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3" d="100"/>
          <a:sy n="53" d="100"/>
        </p:scale>
        <p:origin x="2268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2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7250" y="1497013"/>
            <a:ext cx="5143500" cy="31829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7250" y="4802188"/>
            <a:ext cx="5143500" cy="22082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45F854-6705-4E2A-A1B3-E2CC30A3D7D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B5ADD-139C-4D1B-9353-9E4404B710F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8AC971-B478-4AAC-9BEE-B69FB73E6DF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3C667F-D37A-4374-A998-9883A387E39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2279650"/>
            <a:ext cx="5915025" cy="3803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8313" y="6119813"/>
            <a:ext cx="5915025" cy="200025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1BA90-CBFB-4DDA-95AB-8009015A29F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65A07-AFFE-486D-B958-524A4FCD79C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487363"/>
            <a:ext cx="5915025" cy="17668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3075" y="2241550"/>
            <a:ext cx="2900363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3075" y="3340100"/>
            <a:ext cx="2900363" cy="4913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71863" y="2241550"/>
            <a:ext cx="2916237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6237" cy="4913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6BFB7-966D-4069-B942-09245B9E8B2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E498D-9FED-49DC-9AE4-828E442AE9F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7E389-E4D1-42B2-8B45-10E83AF42E2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609600"/>
            <a:ext cx="221138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6238" y="1316038"/>
            <a:ext cx="3471862" cy="6499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3075" y="2743200"/>
            <a:ext cx="2211388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149785-DB74-4A97-A1DD-A68E0CF90D0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609600"/>
            <a:ext cx="221138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16238" y="1316038"/>
            <a:ext cx="3471862" cy="64992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3075" y="2743200"/>
            <a:ext cx="2211388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4B17-A5EF-49E3-A72E-6F459CD988B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26BAD73B-A419-44CA-BB26-44C02589095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8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9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oleObject" Target="../embeddings/oleObject9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jpe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1.xml"/><Relationship Id="rId5" Type="http://schemas.openxmlformats.org/officeDocument/2006/relationships/hyperlink" Target="&#31532;10&#35838;%20%20&#21476;&#22467;&#21450;&#37329;&#23383;&#22612;1.cpp" TargetMode="External"/><Relationship Id="rId4" Type="http://schemas.openxmlformats.org/officeDocument/2006/relationships/image" Target="../media/image6.jpe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3.v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6" Type="http://schemas.openxmlformats.org/officeDocument/2006/relationships/hyperlink" Target="&#31532;10&#35838;%20%20&#21476;&#22467;&#21450;&#37329;&#23383;&#22612;&#65288;&#23436;&#25972;&#65289;.cpp" TargetMode="External"/><Relationship Id="rId5" Type="http://schemas.openxmlformats.org/officeDocument/2006/relationships/hyperlink" Target="&#31532;7&#35838;%20%20&#38463;&#24067;&#25289;&#21345;&#36798;&#24067;&#25289;(&#19981;&#23436;&#25972;).cpp" TargetMode="External"/><Relationship Id="rId4" Type="http://schemas.openxmlformats.org/officeDocument/2006/relationships/hyperlink" Target="&#31532;1&#35838;%20%20&#32534;&#31243;&#26159;&#19968;&#38376;&#25216;&#26415;.cpp" TargetMode="Externa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4.v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microsoft.com/office/2007/relationships/media" Target="../media/media1.mp3"/><Relationship Id="rId4" Type="http://schemas.openxmlformats.org/officeDocument/2006/relationships/audio" Target="../media/media1.mp3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7.vml"/><Relationship Id="rId8" Type="http://schemas.openxmlformats.org/officeDocument/2006/relationships/slideLayout" Target="../slideLayouts/slideLayout1.xml"/><Relationship Id="rId7" Type="http://schemas.openxmlformats.org/officeDocument/2006/relationships/hyperlink" Target="&#31532;10&#35838;%20%20&#21476;&#22467;&#21450;&#37329;&#23383;&#22612;&#65288;&#23436;&#25972;&#65289;.cpp" TargetMode="External"/><Relationship Id="rId6" Type="http://schemas.openxmlformats.org/officeDocument/2006/relationships/hyperlink" Target="&#31532;10&#35838;%20%20&#21476;&#22467;&#21450;&#37329;&#23383;&#22612;(&#19981;&#23436;&#25972;).cpp" TargetMode="External"/><Relationship Id="rId5" Type="http://schemas.openxmlformats.org/officeDocument/2006/relationships/image" Target="../media/image11.png"/><Relationship Id="rId4" Type="http://schemas.openxmlformats.org/officeDocument/2006/relationships/hyperlink" Target="&#31532;1&#35838;%20%20&#32534;&#31243;&#26159;&#19968;&#38376;&#25216;&#26415;.cpp" TargetMode="Externa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5" descr="小学生C++趣味编程封面V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0" r="4611"/>
          <a:stretch>
            <a:fillRect/>
          </a:stretch>
        </p:blipFill>
        <p:spPr bwMode="auto">
          <a:xfrm>
            <a:off x="0" y="0"/>
            <a:ext cx="7173913" cy="9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8"/>
          <p:cNvSpPr>
            <a:spLocks noChangeArrowheads="1"/>
          </p:cNvSpPr>
          <p:nvPr/>
        </p:nvSpPr>
        <p:spPr bwMode="auto">
          <a:xfrm>
            <a:off x="1647963" y="3131840"/>
            <a:ext cx="387798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8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第</a:t>
            </a:r>
            <a:r>
              <a:rPr lang="en-US" altLang="zh-CN" sz="48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10</a:t>
            </a:r>
            <a:r>
              <a:rPr lang="zh-CN" altLang="en-US" sz="48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课</a:t>
            </a:r>
            <a:endParaRPr lang="en-US" altLang="zh-CN" sz="4800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 eaLnBrk="1" hangingPunct="1"/>
            <a:r>
              <a:rPr lang="zh-CN" altLang="en-US" sz="48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古埃及金字塔</a:t>
            </a:r>
            <a:endParaRPr lang="zh-CN" altLang="en-US" sz="4800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764705" y="2669650"/>
            <a:ext cx="532859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000" kern="100" dirty="0">
                <a:latin typeface="Calibri" panose="020F0502020204030204" pitchFamily="34" charset="0"/>
                <a:ea typeface="楷体" panose="02010609060101010101" pitchFamily="49" charset="-122"/>
              </a:rPr>
              <a:t>s=a*h/</a:t>
            </a:r>
            <a:r>
              <a:rPr lang="en-US" altLang="zh-CN" sz="8000" kern="100" dirty="0">
                <a:solidFill>
                  <a:srgbClr val="FF0000"/>
                </a:solidFill>
                <a:latin typeface="Calibri" panose="020F0502020204030204" pitchFamily="34" charset="0"/>
                <a:ea typeface="楷体" panose="02010609060101010101" pitchFamily="49" charset="-122"/>
              </a:rPr>
              <a:t>2</a:t>
            </a:r>
            <a:r>
              <a:rPr lang="en-US" altLang="zh-CN" sz="8000" kern="100" dirty="0">
                <a:latin typeface="Calibri" panose="020F0502020204030204" pitchFamily="34" charset="0"/>
                <a:ea typeface="楷体" panose="02010609060101010101" pitchFamily="49" charset="-122"/>
              </a:rPr>
              <a:t>;</a:t>
            </a:r>
            <a:endParaRPr lang="zh-CN" altLang="en-US" sz="8000" dirty="0"/>
          </a:p>
        </p:txBody>
      </p:sp>
      <p:sp>
        <p:nvSpPr>
          <p:cNvPr id="5" name="矩形 4"/>
          <p:cNvSpPr/>
          <p:nvPr/>
        </p:nvSpPr>
        <p:spPr>
          <a:xfrm>
            <a:off x="624269" y="4932040"/>
            <a:ext cx="549541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600" kern="100" dirty="0">
                <a:latin typeface="Calibri" panose="020F0502020204030204" pitchFamily="34" charset="0"/>
                <a:ea typeface="楷体" panose="02010609060101010101" pitchFamily="49" charset="-122"/>
              </a:rPr>
              <a:t>s=a*h/</a:t>
            </a:r>
            <a:r>
              <a:rPr lang="en-US" altLang="zh-CN" sz="9600" kern="100" dirty="0">
                <a:solidFill>
                  <a:srgbClr val="FF0000"/>
                </a:solidFill>
                <a:latin typeface="Calibri" panose="020F0502020204030204" pitchFamily="34" charset="0"/>
                <a:ea typeface="楷体" panose="02010609060101010101" pitchFamily="49" charset="-122"/>
              </a:rPr>
              <a:t>2.0</a:t>
            </a:r>
            <a:r>
              <a:rPr lang="en-US" altLang="zh-CN" sz="9600" kern="100" dirty="0">
                <a:latin typeface="Calibri" panose="020F0502020204030204" pitchFamily="34" charset="0"/>
                <a:ea typeface="楷体" panose="02010609060101010101" pitchFamily="49" charset="-122"/>
              </a:rPr>
              <a:t>;</a:t>
            </a:r>
            <a:endParaRPr lang="zh-CN" altLang="en-US" sz="9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0" name="Rectangle 9"/>
          <p:cNvSpPr>
            <a:spLocks noChangeArrowheads="1"/>
          </p:cNvSpPr>
          <p:nvPr/>
        </p:nvSpPr>
        <p:spPr bwMode="auto">
          <a:xfrm>
            <a:off x="1587500" y="4788024"/>
            <a:ext cx="385772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浙江省金华市环城小学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潘洪波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 2017.4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2060848" y="8725892"/>
            <a:ext cx="38577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/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《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小学生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C++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趣味编程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》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配套课件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矩形 35"/>
          <p:cNvSpPr/>
          <p:nvPr/>
        </p:nvSpPr>
        <p:spPr bwMode="auto">
          <a:xfrm>
            <a:off x="3363641" y="7668857"/>
            <a:ext cx="184731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lang="zh-CN" altLang="en-US" sz="4000" noProof="1">
              <a:effectLst>
                <a:outerShdw blurRad="38100" dist="38100" dir="2700000">
                  <a:srgbClr val="C0C0C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96752" y="2915816"/>
            <a:ext cx="4392488" cy="266429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528" y="2998186"/>
            <a:ext cx="4166226" cy="25099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a5c41bd2c0f22fcc4cd0160caf4920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4450" y="35560"/>
            <a:ext cx="6812915" cy="91446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32" y="3364809"/>
            <a:ext cx="1944216" cy="2438047"/>
          </a:xfrm>
          <a:prstGeom prst="rect">
            <a:avLst/>
          </a:prstGeom>
        </p:spPr>
      </p:pic>
      <p:sp>
        <p:nvSpPr>
          <p:cNvPr id="5" name="矩形: 圆角 4"/>
          <p:cNvSpPr>
            <a:spLocks noChangeArrowheads="1"/>
          </p:cNvSpPr>
          <p:nvPr/>
        </p:nvSpPr>
        <p:spPr bwMode="auto">
          <a:xfrm>
            <a:off x="2137693" y="2195736"/>
            <a:ext cx="4392488" cy="268438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9525">
            <a:solidFill>
              <a:srgbClr val="000000"/>
            </a:solidFill>
            <a:rou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indent="756285" algn="just">
              <a:spcAft>
                <a:spcPts val="0"/>
              </a:spcAft>
            </a:pPr>
            <a:r>
              <a:rPr lang="zh-CN" sz="2800" kern="10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金字塔的底是正方形，四边是由四个大小相等的等腰三角形构成，试编一程序，输入底和高，输出三角形的面积。</a:t>
            </a:r>
            <a:endParaRPr lang="zh-CN" sz="28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04919" y="7267917"/>
            <a:ext cx="432048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altLang="zh-CN" sz="4400" dirty="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int  a,h,</a:t>
            </a:r>
            <a:r>
              <a:rPr lang="pt-BR" altLang="zh-CN" sz="440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s;</a:t>
            </a:r>
            <a:endParaRPr lang="nn-NO" altLang="zh-CN" sz="4400" dirty="0">
              <a:latin typeface="Consolas" panose="020B0609020204030204" pitchFamily="49" charset="0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8" name="星形: 四角 7"/>
          <p:cNvSpPr/>
          <p:nvPr/>
        </p:nvSpPr>
        <p:spPr>
          <a:xfrm>
            <a:off x="1399461" y="5661844"/>
            <a:ext cx="1140991" cy="100811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" name="文本框 6">
            <a:hlinkClick r:id="rId5" tooltip="点一点" action="ppaction://hlinkfile"/>
          </p:cNvPr>
          <p:cNvSpPr txBox="1"/>
          <p:nvPr/>
        </p:nvSpPr>
        <p:spPr>
          <a:xfrm>
            <a:off x="2540452" y="6047949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第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课  古埃及金字塔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3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本框 8">
            <a:hlinkClick r:id="rId4" action="ppaction://hlinkfile"/>
          </p:cNvPr>
          <p:cNvSpPr txBox="1"/>
          <p:nvPr/>
        </p:nvSpPr>
        <p:spPr>
          <a:xfrm>
            <a:off x="946384" y="8552881"/>
            <a:ext cx="5261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indent="457200"/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建议程序在</a:t>
            </a:r>
            <a:r>
              <a:rPr lang="en-US" altLang="zh-CN" sz="140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Dev-C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++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环境中打开学习，师生一起讨论，在课堂中动态的生成代码，把程序补充完整，这样学习效果会更佳。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文本框 17">
            <a:hlinkClick r:id="rId5" tooltip="点一点" action="ppaction://hlinkfile"/>
          </p:cNvPr>
          <p:cNvSpPr txBox="1"/>
          <p:nvPr/>
        </p:nvSpPr>
        <p:spPr>
          <a:xfrm>
            <a:off x="2475457" y="6910704"/>
            <a:ext cx="2419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参考程序（不完整）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文本框 18">
            <a:hlinkClick r:id="rId6" tooltip="点一点" action="ppaction://hlinkfile"/>
          </p:cNvPr>
          <p:cNvSpPr txBox="1"/>
          <p:nvPr/>
        </p:nvSpPr>
        <p:spPr>
          <a:xfrm>
            <a:off x="2475457" y="760396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参考程序（完整）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9881" y="2679700"/>
            <a:ext cx="4562475" cy="2314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图片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776" y="1993416"/>
            <a:ext cx="4367259" cy="1372567"/>
          </a:xfrm>
          <a:prstGeom prst="rect">
            <a:avLst/>
          </a:prstGeom>
          <a:noFill/>
        </p:spPr>
      </p:pic>
      <p:pic>
        <p:nvPicPr>
          <p:cNvPr id="9" name="图片 8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12" y="4283968"/>
            <a:ext cx="1917949" cy="28782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692696" y="1691680"/>
            <a:ext cx="645666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000" kern="100" dirty="0">
                <a:latin typeface="Calibri" panose="020F0502020204030204" pitchFamily="34" charset="0"/>
                <a:ea typeface="楷体" panose="02010609060101010101" pitchFamily="49" charset="-122"/>
              </a:rPr>
              <a:t>单精度实数</a:t>
            </a:r>
            <a:endParaRPr lang="zh-CN" altLang="en-US" sz="8000" dirty="0"/>
          </a:p>
        </p:txBody>
      </p:sp>
      <p:sp>
        <p:nvSpPr>
          <p:cNvPr id="5" name="矩形 4"/>
          <p:cNvSpPr/>
          <p:nvPr/>
        </p:nvSpPr>
        <p:spPr>
          <a:xfrm>
            <a:off x="1555830" y="4283968"/>
            <a:ext cx="303942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600" kern="100" dirty="0">
                <a:latin typeface="Calibri" panose="020F0502020204030204" pitchFamily="34" charset="0"/>
                <a:ea typeface="楷体" panose="02010609060101010101" pitchFamily="49" charset="-122"/>
              </a:rPr>
              <a:t>  float</a:t>
            </a:r>
            <a:endParaRPr lang="zh-CN" altLang="en-US" sz="9600" dirty="0"/>
          </a:p>
        </p:txBody>
      </p:sp>
      <p:pic>
        <p:nvPicPr>
          <p:cNvPr id="2" name="float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585259" y="6817677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0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969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692696" y="1691680"/>
            <a:ext cx="645666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000" kern="100" dirty="0">
                <a:latin typeface="Calibri" panose="020F0502020204030204" pitchFamily="34" charset="0"/>
                <a:ea typeface="楷体" panose="02010609060101010101" pitchFamily="49" charset="-122"/>
              </a:rPr>
              <a:t>单精度实数</a:t>
            </a:r>
            <a:endParaRPr lang="zh-CN" altLang="en-US" sz="8000" dirty="0"/>
          </a:p>
        </p:txBody>
      </p:sp>
      <p:sp>
        <p:nvSpPr>
          <p:cNvPr id="5" name="矩形 4"/>
          <p:cNvSpPr/>
          <p:nvPr/>
        </p:nvSpPr>
        <p:spPr>
          <a:xfrm>
            <a:off x="1555830" y="4283968"/>
            <a:ext cx="303942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600" kern="100" dirty="0">
                <a:latin typeface="Calibri" panose="020F0502020204030204" pitchFamily="34" charset="0"/>
                <a:ea typeface="楷体" panose="02010609060101010101" pitchFamily="49" charset="-122"/>
              </a:rPr>
              <a:t>  float</a:t>
            </a:r>
            <a:endParaRPr lang="zh-CN" altLang="en-US" sz="9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3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星形: 四角 4"/>
          <p:cNvSpPr/>
          <p:nvPr/>
        </p:nvSpPr>
        <p:spPr>
          <a:xfrm>
            <a:off x="1352002" y="5603392"/>
            <a:ext cx="1140991" cy="100811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文本框 8">
            <a:hlinkClick r:id="rId4" action="ppaction://hlinkfile"/>
          </p:cNvPr>
          <p:cNvSpPr txBox="1"/>
          <p:nvPr/>
        </p:nvSpPr>
        <p:spPr>
          <a:xfrm>
            <a:off x="946384" y="8552881"/>
            <a:ext cx="5261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indent="457200"/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建议程序在</a:t>
            </a:r>
            <a:r>
              <a:rPr lang="en-US" altLang="zh-CN" sz="140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Dev-C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++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环境中打开学习，师生一起讨论，在课堂中动态的生成代码，把程序补充完整，这样学习效果会更佳。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700808" y="2850733"/>
            <a:ext cx="3419475" cy="1952625"/>
            <a:chOff x="0" y="0"/>
            <a:chExt cx="3419475" cy="1952625"/>
          </a:xfrm>
          <a:solidFill>
            <a:schemeClr val="bg1"/>
          </a:solidFill>
        </p:grpSpPr>
        <p:sp>
          <p:nvSpPr>
            <p:cNvPr id="8" name="矩形 7"/>
            <p:cNvSpPr/>
            <p:nvPr/>
          </p:nvSpPr>
          <p:spPr>
            <a:xfrm>
              <a:off x="0" y="0"/>
              <a:ext cx="3419475" cy="1952625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spcAft>
                  <a:spcPts val="0"/>
                </a:spcAft>
              </a:pPr>
              <a:r>
                <a:rPr lang="en-US" sz="1050" kern="10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等线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123825" y="95250"/>
              <a:ext cx="3200400" cy="1724025"/>
              <a:chOff x="0" y="0"/>
              <a:chExt cx="3200400" cy="1724025"/>
            </a:xfrm>
            <a:grpFill/>
          </p:grpSpPr>
          <p:sp>
            <p:nvSpPr>
              <p:cNvPr id="11" name="文本框 14"/>
              <p:cNvSpPr txBox="1"/>
              <p:nvPr/>
            </p:nvSpPr>
            <p:spPr>
              <a:xfrm>
                <a:off x="1543050" y="1209675"/>
                <a:ext cx="1266825" cy="514350"/>
              </a:xfrm>
              <a:prstGeom prst="rect">
                <a:avLst/>
              </a:prstGeom>
              <a:grp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just">
                  <a:spcAft>
                    <a:spcPts val="0"/>
                  </a:spcAft>
                </a:pPr>
                <a:r>
                  <a:rPr lang="zh-CN" sz="1050" kern="10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风之巅比特银行</a:t>
                </a:r>
                <a:endParaRPr lang="zh-CN" sz="105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文本框 15"/>
              <p:cNvSpPr txBox="1"/>
              <p:nvPr/>
            </p:nvSpPr>
            <p:spPr>
              <a:xfrm>
                <a:off x="1190625" y="771525"/>
                <a:ext cx="1104900" cy="409575"/>
              </a:xfrm>
              <a:prstGeom prst="rect">
                <a:avLst/>
              </a:prstGeom>
              <a:grp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just">
                  <a:spcAft>
                    <a:spcPts val="0"/>
                  </a:spcAft>
                </a:pPr>
                <a:r>
                  <a:rPr lang="en-US" sz="1400" kern="100">
                    <a:effectLst/>
                    <a:latin typeface="Book Antiqua" panose="0204060205030503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400" kern="10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010</a:t>
                </a:r>
                <a:r>
                  <a:rPr lang="en-US" sz="1400" kern="100">
                    <a:effectLst/>
                    <a:latin typeface="Book Antiqua" panose="0204060205030503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1400" kern="100" baseline="-2500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sz="1400" kern="10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元</a:t>
                </a:r>
                <a:endParaRPr lang="zh-CN" sz="105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文本框 16"/>
              <p:cNvSpPr txBox="1"/>
              <p:nvPr/>
            </p:nvSpPr>
            <p:spPr>
              <a:xfrm>
                <a:off x="1057275" y="38100"/>
                <a:ext cx="1104900" cy="409575"/>
              </a:xfrm>
              <a:prstGeom prst="rect">
                <a:avLst/>
              </a:prstGeom>
              <a:grp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just">
                  <a:spcAft>
                    <a:spcPts val="0"/>
                  </a:spcAft>
                </a:pPr>
                <a:r>
                  <a:rPr lang="zh-CN" sz="1400" kern="10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比特童币</a:t>
                </a:r>
                <a:endParaRPr lang="zh-CN" sz="105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文本框 17"/>
              <p:cNvSpPr txBox="1"/>
              <p:nvPr/>
            </p:nvSpPr>
            <p:spPr>
              <a:xfrm>
                <a:off x="2686050" y="0"/>
                <a:ext cx="514350" cy="933450"/>
              </a:xfrm>
              <a:prstGeom prst="rect">
                <a:avLst/>
              </a:prstGeom>
              <a:grp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just">
                  <a:spcAft>
                    <a:spcPts val="0"/>
                  </a:spcAft>
                </a:pPr>
                <a:r>
                  <a:rPr lang="en-US" sz="2200" kern="100">
                    <a:ln>
                      <a:noFill/>
                    </a:ln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sz="105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428625"/>
                <a:ext cx="685800" cy="1035050"/>
              </a:xfrm>
              <a:prstGeom prst="rect">
                <a:avLst/>
              </a:prstGeom>
              <a:grpFill/>
            </p:spPr>
          </p:pic>
        </p:grpSp>
      </p:grpSp>
      <p:sp>
        <p:nvSpPr>
          <p:cNvPr id="18" name="文本框 17">
            <a:hlinkClick r:id="rId6" tooltip="点一点" action="ppaction://hlinkfile"/>
          </p:cNvPr>
          <p:cNvSpPr txBox="1"/>
          <p:nvPr/>
        </p:nvSpPr>
        <p:spPr>
          <a:xfrm>
            <a:off x="2673697" y="5573743"/>
            <a:ext cx="2419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参考程序（不完整）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文本框 18">
            <a:hlinkClick r:id="rId7" tooltip="点一点" action="ppaction://hlinkfile"/>
          </p:cNvPr>
          <p:cNvSpPr txBox="1"/>
          <p:nvPr/>
        </p:nvSpPr>
        <p:spPr>
          <a:xfrm>
            <a:off x="2673697" y="626700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参考程序（完整）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PP_MARK_KEY" val="88731a31-bb58-4d66-8f47-91e7004771f2"/>
  <p:tag name="COMMONDATA" val="eyJoZGlkIjoiZGJjZGFmZmFiODhkMmFkNTA3OGFjODgxNzc3YzQ3MzE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329</Words>
  <Application>WPS 演示</Application>
  <PresentationFormat>全屏显示(4:3)</PresentationFormat>
  <Paragraphs>51</Paragraphs>
  <Slides>11</Slides>
  <Notes>0</Notes>
  <HiddenSlides>0</HiddenSlides>
  <MMClips>1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9</vt:i4>
      </vt:variant>
      <vt:variant>
        <vt:lpstr>幻灯片标题</vt:lpstr>
      </vt:variant>
      <vt:variant>
        <vt:i4>11</vt:i4>
      </vt:variant>
    </vt:vector>
  </HeadingPairs>
  <TitlesOfParts>
    <vt:vector size="35" baseType="lpstr">
      <vt:lpstr>Arial</vt:lpstr>
      <vt:lpstr>宋体</vt:lpstr>
      <vt:lpstr>Wingdings</vt:lpstr>
      <vt:lpstr>仿宋</vt:lpstr>
      <vt:lpstr>隶书</vt:lpstr>
      <vt:lpstr>Calibri</vt:lpstr>
      <vt:lpstr>楷体</vt:lpstr>
      <vt:lpstr>Times New Roman</vt:lpstr>
      <vt:lpstr>Consolas</vt:lpstr>
      <vt:lpstr>华文楷体</vt:lpstr>
      <vt:lpstr>等线</vt:lpstr>
      <vt:lpstr>Book Antiqua</vt:lpstr>
      <vt:lpstr>微软雅黑</vt:lpstr>
      <vt:lpstr>Arial Unicode MS</vt:lpstr>
      <vt:lpstr>默认设计模板</vt:lpstr>
      <vt:lpstr>Photoshop.Image.8</vt:lpstr>
      <vt:lpstr>Photoshop.Image.8</vt:lpstr>
      <vt:lpstr>Photoshop.Image.8</vt:lpstr>
      <vt:lpstr>Photoshop.Image.8</vt:lpstr>
      <vt:lpstr>Photoshop.Image.8</vt:lpstr>
      <vt:lpstr>Photoshop.Image.8</vt:lpstr>
      <vt:lpstr>Photoshop.Image.8</vt:lpstr>
      <vt:lpstr>Photoshop.Image.8</vt:lpstr>
      <vt:lpstr>Photoshop.Image.8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菠萝老师@乔伊机器人</cp:lastModifiedBy>
  <cp:revision>34</cp:revision>
  <dcterms:created xsi:type="dcterms:W3CDTF">2017-03-13T11:27:00Z</dcterms:created>
  <dcterms:modified xsi:type="dcterms:W3CDTF">2023-03-30T05:47:09Z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09CCF9BD33D2487ABB0FAF3AE9001F51_12</vt:lpwstr>
  </property>
  <property fmtid="{D5CDD505-2E9C-101B-9397-08002B2CF9AE}" pid="3" name="KSOProductBuildVer">
    <vt:lpwstr>2052-11.1.0.14036</vt:lpwstr>
  </property>
</Properties>
</file>