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9" r:id="rId5"/>
    <p:sldId id="264" r:id="rId6"/>
    <p:sldId id="258" r:id="rId7"/>
    <p:sldId id="261" r:id="rId8"/>
    <p:sldId id="263" r:id="rId9"/>
    <p:sldId id="262" r:id="rId10"/>
  </p:sldIdLst>
  <p:sldSz cx="6858000" cy="9144000" type="screen4x3"/>
  <p:notesSz cx="6858000" cy="9144000"/>
  <p:custDataLst>
    <p:tags r:id="rId1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226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2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854-6705-4E2A-A1B3-E2CC30A3D7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5ADD-139C-4D1B-9353-9E4404B710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C971-B478-4AAC-9BEE-B69FB73E6D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667F-D37A-4374-A998-9883A387E3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BA90-CBFB-4DDA-95AB-8009015A29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65A07-AFFE-486D-B958-524A4FCD79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487363"/>
            <a:ext cx="5915025" cy="1766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" y="2241550"/>
            <a:ext cx="2900363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" y="3340100"/>
            <a:ext cx="2900363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241550"/>
            <a:ext cx="2916237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6237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6BFB7-966D-4069-B942-09245B9E8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498D-9FED-49DC-9AE4-828E442AE9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E389-E4D1-42B2-8B45-10E83AF42E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49785-DB74-4A97-A1DD-A68E0CF90D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4B17-A5EF-49E3-A72E-6F459CD988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6BAD73B-A419-44CA-BB26-44C0258909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hyperlink" Target="&#31532;5&#35838;%20%20&#38634;&#33457;&#65288;&#23436;&#25972;&#65289;.cpp" TargetMode="External"/><Relationship Id="rId5" Type="http://schemas.openxmlformats.org/officeDocument/2006/relationships/hyperlink" Target="&#31532;5&#35838;%20%20&#38634;&#33457;&#65288;&#19981;&#23436;&#25972;&#65289;.cpp" TargetMode="External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小学生C++趣味编程封面V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4611"/>
          <a:stretch>
            <a:fillRect/>
          </a:stretch>
        </p:blipFill>
        <p:spPr bwMode="auto">
          <a:xfrm>
            <a:off x="0" y="0"/>
            <a:ext cx="7173913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645030" y="3358317"/>
            <a:ext cx="1883849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44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44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 </a:t>
            </a:r>
            <a:endParaRPr lang="en-US" altLang="zh-CN" sz="4400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zh-CN" altLang="en-US" sz="4400" b="1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雪花</a:t>
            </a:r>
            <a:endParaRPr lang="zh-CN" altLang="en-US" sz="3600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124744" y="2123728"/>
            <a:ext cx="4608512" cy="486492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52" y="2339752"/>
            <a:ext cx="4230691" cy="45365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abd3ecd307f727bbf51da0c69b29b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085" y="0"/>
            <a:ext cx="6792595" cy="87420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0" y="3419872"/>
            <a:ext cx="1944216" cy="2438047"/>
          </a:xfrm>
          <a:prstGeom prst="rect">
            <a:avLst/>
          </a:prstGeom>
        </p:spPr>
      </p:pic>
      <p:sp>
        <p:nvSpPr>
          <p:cNvPr id="5" name="矩形: 圆角 4"/>
          <p:cNvSpPr>
            <a:spLocks noChangeArrowheads="1"/>
          </p:cNvSpPr>
          <p:nvPr/>
        </p:nvSpPr>
        <p:spPr bwMode="auto">
          <a:xfrm>
            <a:off x="2131592" y="2123728"/>
            <a:ext cx="4609776" cy="223224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20090" algn="just">
              <a:spcAft>
                <a:spcPts val="0"/>
              </a:spcAft>
            </a:pPr>
            <a:r>
              <a:rPr lang="zh-CN" altLang="zh-CN" sz="2800" kern="1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试编一程序，算</a:t>
            </a:r>
            <a:r>
              <a:rPr lang="zh-CN" altLang="en-US" sz="2800" kern="1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zh-CN" sz="2800" kern="1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算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《雪花》诗中第一句中数字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的和是多少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sz="2800" kern="10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675099" y="2679700"/>
            <a:ext cx="507969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nn-NO" altLang="zh-CN" sz="36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  sum=0;</a:t>
            </a:r>
            <a:endParaRPr lang="nn-NO" altLang="zh-CN" sz="36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nn-NO" altLang="zh-CN" sz="36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   sum=sum+1;</a:t>
            </a:r>
            <a:endParaRPr lang="nn-NO" altLang="zh-CN" sz="36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nn-NO" altLang="zh-CN" sz="36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   sum=sum+2;</a:t>
            </a:r>
            <a:endParaRPr lang="nn-NO" altLang="zh-CN" sz="36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nn-NO" altLang="zh-CN" sz="36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   sum=sum+3;</a:t>
            </a:r>
            <a:endParaRPr lang="nn-NO" altLang="zh-CN" sz="36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nn-NO" altLang="zh-CN" sz="36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   sum=sum+4;</a:t>
            </a:r>
            <a:endParaRPr lang="nn-NO" altLang="zh-CN" sz="36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nn-NO" altLang="zh-CN" sz="36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6" name="组合 33"/>
          <p:cNvGrpSpPr/>
          <p:nvPr/>
        </p:nvGrpSpPr>
        <p:grpSpPr bwMode="auto">
          <a:xfrm>
            <a:off x="612775" y="752475"/>
            <a:ext cx="1800225" cy="1512888"/>
            <a:chOff x="0" y="0"/>
            <a:chExt cx="1800200" cy="1512252"/>
          </a:xfrm>
        </p:grpSpPr>
        <p:pic>
          <p:nvPicPr>
            <p:cNvPr id="7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矩形 35"/>
            <p:cNvSpPr/>
            <p:nvPr/>
          </p:nvSpPr>
          <p:spPr>
            <a:xfrm>
              <a:off x="611180" y="441139"/>
              <a:ext cx="697617" cy="7075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4000" noProof="1" smtClean="0">
                  <a:latin typeface="黑体" panose="02010609060101010101" pitchFamily="49" charset="-122"/>
                  <a:ea typeface="黑体" panose="02010609060101010101" pitchFamily="49" charset="-122"/>
                </a:rPr>
                <a:t>累</a:t>
              </a:r>
              <a:endParaRPr lang="zh-CN" altLang="en-US" sz="40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10" name="组合 33"/>
          <p:cNvGrpSpPr/>
          <p:nvPr/>
        </p:nvGrpSpPr>
        <p:grpSpPr bwMode="auto">
          <a:xfrm>
            <a:off x="2314836" y="752475"/>
            <a:ext cx="1800225" cy="1512888"/>
            <a:chOff x="0" y="0"/>
            <a:chExt cx="1800200" cy="1512252"/>
          </a:xfrm>
        </p:grpSpPr>
        <p:pic>
          <p:nvPicPr>
            <p:cNvPr id="11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矩形 35"/>
            <p:cNvSpPr/>
            <p:nvPr/>
          </p:nvSpPr>
          <p:spPr>
            <a:xfrm>
              <a:off x="611180" y="441139"/>
              <a:ext cx="697617" cy="7075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4000" noProof="1">
                  <a:latin typeface="黑体" panose="02010609060101010101" pitchFamily="49" charset="-122"/>
                  <a:ea typeface="黑体" panose="02010609060101010101" pitchFamily="49" charset="-122"/>
                </a:rPr>
                <a:t>加</a:t>
              </a:r>
              <a:endParaRPr lang="zh-CN" altLang="en-US" sz="40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13" name="组合 33"/>
          <p:cNvGrpSpPr/>
          <p:nvPr/>
        </p:nvGrpSpPr>
        <p:grpSpPr bwMode="auto">
          <a:xfrm>
            <a:off x="4374072" y="791368"/>
            <a:ext cx="1800225" cy="1512888"/>
            <a:chOff x="0" y="0"/>
            <a:chExt cx="1800200" cy="1512252"/>
          </a:xfrm>
        </p:grpSpPr>
        <p:pic>
          <p:nvPicPr>
            <p:cNvPr id="14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矩形 35"/>
            <p:cNvSpPr/>
            <p:nvPr/>
          </p:nvSpPr>
          <p:spPr>
            <a:xfrm>
              <a:off x="611180" y="441139"/>
              <a:ext cx="696902" cy="7077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4000" dirty="0">
                  <a:latin typeface="黑体" panose="02010609060101010101" pitchFamily="49" charset="-122"/>
                  <a:ea typeface="黑体" panose="02010609060101010101" pitchFamily="49" charset="-122"/>
                </a:rPr>
                <a:t>器</a:t>
              </a:r>
              <a:endParaRPr lang="zh-CN" altLang="en-US" sz="40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图片 7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988840" y="1894870"/>
            <a:ext cx="269336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600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累加</a:t>
            </a:r>
            <a:endParaRPr lang="zh-CN" altLang="en-US" sz="9600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4744" y="4641181"/>
            <a:ext cx="483337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>
                <a:latin typeface="Consolas" panose="020B0609020204030204" pitchFamily="49" charset="0"/>
                <a:cs typeface="Calibri" panose="020F0502020204030204" pitchFamily="34" charset="0"/>
              </a:rPr>
              <a:t>sum=</a:t>
            </a:r>
            <a:r>
              <a:rPr lang="en-US" altLang="zh-CN" sz="6600" dirty="0" err="1">
                <a:latin typeface="Consolas" panose="020B0609020204030204" pitchFamily="49" charset="0"/>
                <a:cs typeface="Calibri" panose="020F0502020204030204" pitchFamily="34" charset="0"/>
              </a:rPr>
              <a:t>sum+i</a:t>
            </a:r>
            <a:r>
              <a:rPr lang="en-US" altLang="zh-CN" sz="6600" dirty="0"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  <a:endParaRPr lang="en-US" altLang="zh-CN" sz="6600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37976" y="9210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6" y="9210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星形: 四角 15"/>
          <p:cNvSpPr/>
          <p:nvPr/>
        </p:nvSpPr>
        <p:spPr>
          <a:xfrm>
            <a:off x="1326145" y="5649981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文本框 8">
            <a:hlinkClick r:id="rId4" action="ppaction://hlinkfile"/>
          </p:cNvPr>
          <p:cNvSpPr txBox="1"/>
          <p:nvPr/>
        </p:nvSpPr>
        <p:spPr>
          <a:xfrm>
            <a:off x="1083511" y="8521234"/>
            <a:ext cx="526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>
            <a:hlinkClick r:id="rId5" tooltip="点一点" action="ppaction://hlinkfile"/>
          </p:cNvPr>
          <p:cNvSpPr txBox="1"/>
          <p:nvPr/>
        </p:nvSpPr>
        <p:spPr>
          <a:xfrm>
            <a:off x="2726082" y="552997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参考程序（不完整）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>
            <a:hlinkClick r:id="rId6" tooltip="点一点" action="ppaction://hlinkfile"/>
          </p:cNvPr>
          <p:cNvSpPr txBox="1"/>
          <p:nvPr/>
        </p:nvSpPr>
        <p:spPr>
          <a:xfrm>
            <a:off x="2725381" y="62808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参考程序（完整）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762" y="2336731"/>
            <a:ext cx="4562475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587500" y="4788024"/>
            <a:ext cx="38577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浙江省金华市环城小学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潘洪波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 2017.4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060848" y="8725892"/>
            <a:ext cx="3857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《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小学生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C++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趣味编程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配套课件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4e4c64c1-4e22-410a-bf37-d2b4eee71c40"/>
  <p:tag name="COMMONDATA" val="eyJoZGlkIjoiZGJjZGFmZmFiODhkMmFkNTA3OGFjODgxNzc3YzQ3MzE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WPS 演示</Application>
  <PresentationFormat>全屏显示(4:3)</PresentationFormat>
  <Paragraphs>36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8</vt:i4>
      </vt:variant>
    </vt:vector>
  </HeadingPairs>
  <TitlesOfParts>
    <vt:vector size="28" baseType="lpstr">
      <vt:lpstr>Arial</vt:lpstr>
      <vt:lpstr>宋体</vt:lpstr>
      <vt:lpstr>Wingdings</vt:lpstr>
      <vt:lpstr>仿宋</vt:lpstr>
      <vt:lpstr>楷体</vt:lpstr>
      <vt:lpstr>Times New Roman</vt:lpstr>
      <vt:lpstr>Consolas</vt:lpstr>
      <vt:lpstr>Calibri</vt:lpstr>
      <vt:lpstr>黑体</vt:lpstr>
      <vt:lpstr>隶书</vt:lpstr>
      <vt:lpstr>华文楷体</vt:lpstr>
      <vt:lpstr>微软雅黑</vt:lpstr>
      <vt:lpstr>Arial Unicode MS</vt:lpstr>
      <vt:lpstr>默认设计模板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菠萝老师@乔伊机器人</cp:lastModifiedBy>
  <cp:revision>32</cp:revision>
  <dcterms:created xsi:type="dcterms:W3CDTF">2017-03-13T11:27:00Z</dcterms:created>
  <dcterms:modified xsi:type="dcterms:W3CDTF">2023-03-30T05:43:01Z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6D27BD1F716B4FF78102F2297843AA71_12</vt:lpwstr>
  </property>
  <property fmtid="{D5CDD505-2E9C-101B-9397-08002B2CF9AE}" pid="3" name="KSOProductBuildVer">
    <vt:lpwstr>2052-11.1.0.14036</vt:lpwstr>
  </property>
</Properties>
</file>