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4" r:id="rId5"/>
    <p:sldId id="269" r:id="rId6"/>
    <p:sldId id="267" r:id="rId7"/>
    <p:sldId id="270" r:id="rId8"/>
    <p:sldId id="271" r:id="rId9"/>
    <p:sldId id="273" r:id="rId10"/>
    <p:sldId id="272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2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&#31532;22&#35838;%20%20&#35748;&#35782;&#38543;&#26426;&#20989;&#25968;rand().cpp" TargetMode="External"/><Relationship Id="rId8" Type="http://schemas.openxmlformats.org/officeDocument/2006/relationships/hyperlink" Target="&#31532;1&#35838;%20%20&#32534;&#31243;&#26159;&#19968;&#38376;&#25216;&#26415;.cpp" TargetMode="External"/><Relationship Id="rId7" Type="http://schemas.openxmlformats.org/officeDocument/2006/relationships/image" Target="../media/image7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media" Target="../media/media3.mp3"/><Relationship Id="rId8" Type="http://schemas.openxmlformats.org/officeDocument/2006/relationships/audio" Target="../media/media3.mp3"/><Relationship Id="rId7" Type="http://schemas.openxmlformats.org/officeDocument/2006/relationships/image" Target="../media/image7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hyperlink" Target="&#31532;22&#35838;%20%20&#25277;&#22870;(&#23436;&#25972;).cpp" TargetMode="External"/><Relationship Id="rId6" Type="http://schemas.openxmlformats.org/officeDocument/2006/relationships/hyperlink" Target="&#31532;22&#35838;%20%20&#25277;&#22870;(&#19981;&#23436;&#25972;).cpp" TargetMode="External"/><Relationship Id="rId5" Type="http://schemas.openxmlformats.org/officeDocument/2006/relationships/hyperlink" Target="&#31532;22&#35838;%20%20&#25277;&#22870;2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728664" y="3491880"/>
            <a:ext cx="20313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22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抽奖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85" y="35560"/>
            <a:ext cx="6807200" cy="8393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352976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348880" y="2771801"/>
            <a:ext cx="3744416" cy="115212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试编一程序，实现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抽奖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功能。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502858" y="2824911"/>
            <a:ext cx="49199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>
                <a:latin typeface="Consolas" panose="020B0609020204030204" pitchFamily="49" charset="0"/>
              </a:rPr>
              <a:t>rand() </a:t>
            </a:r>
            <a:endParaRPr lang="zh-CN" altLang="en-US" sz="9600">
              <a:latin typeface="Consolas" panose="020B0609020204030204" pitchFamily="49" charset="0"/>
            </a:endParaRPr>
          </a:p>
        </p:txBody>
      </p:sp>
      <p:grpSp>
        <p:nvGrpSpPr>
          <p:cNvPr id="6" name="组合 33"/>
          <p:cNvGrpSpPr/>
          <p:nvPr/>
        </p:nvGrpSpPr>
        <p:grpSpPr bwMode="auto">
          <a:xfrm>
            <a:off x="188640" y="827584"/>
            <a:ext cx="1800225" cy="1512888"/>
            <a:chOff x="0" y="0"/>
            <a:chExt cx="1800200" cy="1512252"/>
          </a:xfrm>
        </p:grpSpPr>
        <p:pic>
          <p:nvPicPr>
            <p:cNvPr id="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35"/>
            <p:cNvSpPr/>
            <p:nvPr/>
          </p:nvSpPr>
          <p:spPr>
            <a:xfrm>
              <a:off x="600067" y="410990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随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" name="组合 33"/>
          <p:cNvGrpSpPr/>
          <p:nvPr/>
        </p:nvGrpSpPr>
        <p:grpSpPr bwMode="auto">
          <a:xfrm>
            <a:off x="1772202" y="853461"/>
            <a:ext cx="1800225" cy="1512888"/>
            <a:chOff x="0" y="0"/>
            <a:chExt cx="1800200" cy="1512252"/>
          </a:xfrm>
        </p:grpSpPr>
        <p:pic>
          <p:nvPicPr>
            <p:cNvPr id="1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35"/>
            <p:cNvSpPr/>
            <p:nvPr/>
          </p:nvSpPr>
          <p:spPr>
            <a:xfrm>
              <a:off x="600067" y="410990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机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33"/>
          <p:cNvGrpSpPr/>
          <p:nvPr/>
        </p:nvGrpSpPr>
        <p:grpSpPr bwMode="auto">
          <a:xfrm>
            <a:off x="3355887" y="861623"/>
            <a:ext cx="1800225" cy="1512888"/>
            <a:chOff x="0" y="0"/>
            <a:chExt cx="1800200" cy="1512252"/>
          </a:xfrm>
        </p:grpSpPr>
        <p:pic>
          <p:nvPicPr>
            <p:cNvPr id="1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函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" name="组合 33"/>
          <p:cNvGrpSpPr/>
          <p:nvPr/>
        </p:nvGrpSpPr>
        <p:grpSpPr bwMode="auto">
          <a:xfrm>
            <a:off x="4842612" y="920308"/>
            <a:ext cx="1800225" cy="1512888"/>
            <a:chOff x="0" y="0"/>
            <a:chExt cx="1800200" cy="1512252"/>
          </a:xfrm>
        </p:grpSpPr>
        <p:pic>
          <p:nvPicPr>
            <p:cNvPr id="1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数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5019" y="5512440"/>
            <a:ext cx="709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2425">
              <a:spcAft>
                <a:spcPts val="0"/>
              </a:spcAft>
            </a:pPr>
            <a:r>
              <a:rPr lang="en-US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int   </a:t>
            </a:r>
            <a:r>
              <a:rPr lang="zh-CN" altLang="en-US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大于等</a:t>
            </a:r>
            <a:r>
              <a:rPr lang="zh-CN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于</a:t>
            </a:r>
            <a:r>
              <a:rPr lang="en-US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0</a:t>
            </a:r>
            <a:r>
              <a:rPr lang="zh-CN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小于</a:t>
            </a:r>
            <a:r>
              <a:rPr lang="en-US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32767</a:t>
            </a:r>
            <a:r>
              <a:rPr lang="zh-CN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的整数</a:t>
            </a:r>
            <a:endParaRPr lang="zh-CN" altLang="zh-CN" sz="3200" kern="10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19" name="rand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84894" y="3551065"/>
            <a:ext cx="609600" cy="609600"/>
          </a:xfrm>
          <a:prstGeom prst="rect">
            <a:avLst/>
          </a:prstGeom>
        </p:spPr>
      </p:pic>
      <p:sp>
        <p:nvSpPr>
          <p:cNvPr id="20" name="星形: 四角 19"/>
          <p:cNvSpPr/>
          <p:nvPr/>
        </p:nvSpPr>
        <p:spPr>
          <a:xfrm>
            <a:off x="1201706" y="7055243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8">
            <a:hlinkClick r:id="rId8" action="ppaction://hlinkfile"/>
          </p:cNvPr>
          <p:cNvSpPr txBox="1"/>
          <p:nvPr/>
        </p:nvSpPr>
        <p:spPr>
          <a:xfrm>
            <a:off x="955702" y="852184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hlinkClick r:id="rId9" tooltip="点一点" action="ppaction://hlinkfile"/>
          </p:cNvPr>
          <p:cNvSpPr txBox="1"/>
          <p:nvPr/>
        </p:nvSpPr>
        <p:spPr>
          <a:xfrm>
            <a:off x="2528255" y="7374633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</a:rPr>
              <a:t>认识随机函数</a:t>
            </a:r>
            <a:r>
              <a:rPr lang="en-US" altLang="zh-CN" sz="2400">
                <a:latin typeface="Consolas" panose="020B0609020204030204" pitchFamily="49" charset="0"/>
                <a:ea typeface="楷体" panose="02010609060101010101" pitchFamily="49" charset="-122"/>
              </a:rPr>
              <a:t>rand()</a:t>
            </a:r>
            <a:endParaRPr lang="zh-CN" altLang="en-US" sz="240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5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2698" y="3275904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kern="100">
                <a:latin typeface="Consolas" panose="020B0609020204030204" pitchFamily="49" charset="0"/>
                <a:cs typeface="Times New Roman" panose="02020603050405020304" pitchFamily="18" charset="0"/>
              </a:rPr>
              <a:t>srand()</a:t>
            </a:r>
            <a:endParaRPr lang="zh-CN" altLang="en-US" sz="360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176" y="5636511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kern="100">
                <a:latin typeface="Consolas" panose="020B0609020204030204" pitchFamily="49" charset="0"/>
                <a:cs typeface="Times New Roman" panose="02020603050405020304" pitchFamily="18" charset="0"/>
              </a:rPr>
              <a:t>srand(time(0))</a:t>
            </a:r>
            <a:endParaRPr lang="zh-CN" altLang="en-US" sz="3600">
              <a:latin typeface="Consolas" panose="020B0609020204030204" pitchFamily="49" charset="0"/>
            </a:endParaRPr>
          </a:p>
        </p:txBody>
      </p:sp>
      <p:grpSp>
        <p:nvGrpSpPr>
          <p:cNvPr id="8" name="组合 33"/>
          <p:cNvGrpSpPr/>
          <p:nvPr/>
        </p:nvGrpSpPr>
        <p:grpSpPr bwMode="auto">
          <a:xfrm>
            <a:off x="188640" y="827584"/>
            <a:ext cx="1800225" cy="1512888"/>
            <a:chOff x="0" y="0"/>
            <a:chExt cx="1800200" cy="1512252"/>
          </a:xfrm>
        </p:grpSpPr>
        <p:pic>
          <p:nvPicPr>
            <p:cNvPr id="9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35"/>
            <p:cNvSpPr/>
            <p:nvPr/>
          </p:nvSpPr>
          <p:spPr>
            <a:xfrm>
              <a:off x="600067" y="410990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随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33"/>
          <p:cNvGrpSpPr/>
          <p:nvPr/>
        </p:nvGrpSpPr>
        <p:grpSpPr bwMode="auto">
          <a:xfrm>
            <a:off x="1772202" y="853461"/>
            <a:ext cx="1800225" cy="1512888"/>
            <a:chOff x="0" y="0"/>
            <a:chExt cx="1800200" cy="1512252"/>
          </a:xfrm>
        </p:grpSpPr>
        <p:pic>
          <p:nvPicPr>
            <p:cNvPr id="12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35"/>
            <p:cNvSpPr/>
            <p:nvPr/>
          </p:nvSpPr>
          <p:spPr>
            <a:xfrm>
              <a:off x="600067" y="410990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机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" name="组合 33"/>
          <p:cNvGrpSpPr/>
          <p:nvPr/>
        </p:nvGrpSpPr>
        <p:grpSpPr bwMode="auto">
          <a:xfrm>
            <a:off x="3355887" y="861623"/>
            <a:ext cx="1800225" cy="1512888"/>
            <a:chOff x="0" y="0"/>
            <a:chExt cx="1800200" cy="1512252"/>
          </a:xfrm>
        </p:grpSpPr>
        <p:pic>
          <p:nvPicPr>
            <p:cNvPr id="15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noProof="1">
                  <a:effectLst>
                    <a:outerShdw blurRad="38100" dist="38100" dir="2700000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种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33"/>
          <p:cNvGrpSpPr/>
          <p:nvPr/>
        </p:nvGrpSpPr>
        <p:grpSpPr bwMode="auto">
          <a:xfrm>
            <a:off x="4842612" y="920308"/>
            <a:ext cx="1800225" cy="1512888"/>
            <a:chOff x="0" y="0"/>
            <a:chExt cx="1800200" cy="1512252"/>
          </a:xfrm>
        </p:grpSpPr>
        <p:pic>
          <p:nvPicPr>
            <p:cNvPr id="1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noProof="1">
                  <a:effectLst>
                    <a:outerShdw blurRad="38100" dist="38100" dir="2700000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子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6812" y="7638978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kern="100">
                <a:latin typeface="Consolas" panose="020B0609020204030204" pitchFamily="49" charset="0"/>
                <a:cs typeface="Times New Roman" panose="02020603050405020304" pitchFamily="18" charset="0"/>
              </a:rPr>
              <a:t>#include&lt;ctime&gt;</a:t>
            </a:r>
            <a:endParaRPr lang="zh-CN" altLang="en-US" sz="3600">
              <a:latin typeface="Consolas" panose="020B0609020204030204" pitchFamily="49" charset="0"/>
            </a:endParaRPr>
          </a:p>
        </p:txBody>
      </p:sp>
      <p:pic>
        <p:nvPicPr>
          <p:cNvPr id="7" name="srand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97645" y="3737858"/>
            <a:ext cx="609600" cy="609600"/>
          </a:xfrm>
          <a:prstGeom prst="rect">
            <a:avLst/>
          </a:prstGeom>
        </p:spPr>
      </p:pic>
      <p:pic>
        <p:nvPicPr>
          <p:cNvPr id="21" name="tim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33438" y="5959677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8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20688" y="4644008"/>
            <a:ext cx="5253990" cy="3138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6600" kern="100">
                <a:latin typeface="Consolas" panose="020B0609020204030204" pitchFamily="49" charset="0"/>
                <a:cs typeface="Times New Roman" panose="02020603050405020304" pitchFamily="18" charset="0"/>
              </a:rPr>
              <a:t>rand()%5+1;</a:t>
            </a:r>
            <a:endParaRPr lang="en-US" altLang="zh-CN" sz="66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6600">
                <a:latin typeface="Consolas" panose="020B0609020204030204" pitchFamily="49" charset="0"/>
              </a:rPr>
              <a:t>0,1,2,3,4</a:t>
            </a:r>
            <a:endParaRPr lang="en-US" altLang="zh-CN" sz="6600">
              <a:latin typeface="Consolas" panose="020B0609020204030204" pitchFamily="49" charset="0"/>
            </a:endParaRPr>
          </a:p>
          <a:p>
            <a:pPr algn="l"/>
            <a:r>
              <a:rPr lang="en-US" altLang="zh-CN" sz="6600">
                <a:latin typeface="Consolas" panose="020B0609020204030204" pitchFamily="49" charset="0"/>
                <a:sym typeface="+mn-ea"/>
              </a:rPr>
              <a:t>1,2,3,4,5</a:t>
            </a:r>
            <a:endParaRPr lang="en-US" altLang="zh-CN" sz="6600">
              <a:latin typeface="Consolas" panose="020B06090202040302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5425" y="2646190"/>
            <a:ext cx="37625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1~5</a:t>
            </a:r>
            <a:r>
              <a:rPr lang="zh-CN" altLang="en-US" sz="6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的整数</a:t>
            </a:r>
            <a:endParaRPr lang="zh-CN" altLang="en-US" sz="600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2081212"/>
            <a:ext cx="511492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340768" y="6548296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007273" y="8535683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hlinkClick r:id="rId5" tooltip="点一点" action="ppaction://hlinkfile"/>
          </p:cNvPr>
          <p:cNvSpPr txBox="1"/>
          <p:nvPr/>
        </p:nvSpPr>
        <p:spPr>
          <a:xfrm>
            <a:off x="4613660" y="75947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5400">
                <a:latin typeface="黑体" panose="02010609060101010101" pitchFamily="49" charset="-122"/>
                <a:ea typeface="黑体" panose="02010609060101010101" pitchFamily="49" charset="-122"/>
              </a:rPr>
              <a:t>抽奖</a:t>
            </a:r>
            <a:endParaRPr lang="zh-CN" altLang="en-US" sz="5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7">
            <a:hlinkClick r:id="rId6" tooltip="点一点" action="ppaction://hlinkfile"/>
          </p:cNvPr>
          <p:cNvSpPr txBox="1"/>
          <p:nvPr/>
        </p:nvSpPr>
        <p:spPr>
          <a:xfrm>
            <a:off x="2647261" y="6321728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7" tooltip="点一点" action="ppaction://hlinkfile"/>
          </p:cNvPr>
          <p:cNvSpPr txBox="1"/>
          <p:nvPr/>
        </p:nvSpPr>
        <p:spPr>
          <a:xfrm>
            <a:off x="2627632" y="72560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6752" y="2751085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186f68d9-8d4e-451d-9ea4-a7e273b45ea2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全屏显示(4:3)</PresentationFormat>
  <Paragraphs>57</Paragraphs>
  <Slides>9</Slides>
  <Notes>0</Notes>
  <HiddenSlides>0</HiddenSlides>
  <MMClips>3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Consolas</vt:lpstr>
      <vt:lpstr>华文楷体</vt:lpstr>
      <vt:lpstr>微软雅黑</vt:lpstr>
      <vt:lpstr>黑体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65</cp:revision>
  <dcterms:created xsi:type="dcterms:W3CDTF">2017-03-13T11:27:00Z</dcterms:created>
  <dcterms:modified xsi:type="dcterms:W3CDTF">2023-11-05T03:22:52Z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884C4B23ABB24A6F9B28D11F1AFAC657_12</vt:lpwstr>
  </property>
  <property fmtid="{D5CDD505-2E9C-101B-9397-08002B2CF9AE}" pid="3" name="KSOProductBuildVer">
    <vt:lpwstr>2052-12.1.0.15712</vt:lpwstr>
  </property>
</Properties>
</file>