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mp3" ContentType="audio/mp3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77" r:id="rId4"/>
    <p:sldId id="269" r:id="rId5"/>
    <p:sldId id="272" r:id="rId6"/>
    <p:sldId id="273" r:id="rId7"/>
    <p:sldId id="267" r:id="rId8"/>
    <p:sldId id="270" r:id="rId9"/>
    <p:sldId id="271" r:id="rId10"/>
  </p:sldIdLst>
  <p:sldSz cx="6858000" cy="9144000" type="screen4x3"/>
  <p:notesSz cx="6858000" cy="9144000"/>
  <p:custDataLst>
    <p:tags r:id="rId14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1" d="100"/>
          <a:sy n="81" d="100"/>
        </p:scale>
        <p:origin x="3060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gs" Target="tags/tag2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57250" y="1497013"/>
            <a:ext cx="5143500" cy="31829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57250" y="4802188"/>
            <a:ext cx="5143500" cy="220821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45F854-6705-4E2A-A1B3-E2CC30A3D7D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EB5ADD-139C-4D1B-9353-9E4404B710F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8AC971-B478-4AAC-9BEE-B69FB73E6DF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3C667F-D37A-4374-A998-9883A387E39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2279650"/>
            <a:ext cx="5915025" cy="3803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68313" y="6119813"/>
            <a:ext cx="5915025" cy="200025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11BA90-CBFB-4DDA-95AB-8009015A29F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E65A07-AFFE-486D-B958-524A4FCD79C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3075" y="487363"/>
            <a:ext cx="5915025" cy="17668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3075" y="2241550"/>
            <a:ext cx="2900363" cy="10985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3075" y="3340100"/>
            <a:ext cx="2900363" cy="49133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471863" y="2241550"/>
            <a:ext cx="2916237" cy="10985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6237" cy="49133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56BFB7-966D-4069-B942-09245B9E8B2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2E498D-9FED-49DC-9AE4-828E442AE9F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17E389-E4D1-42B2-8B45-10E83AF42E2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3075" y="609600"/>
            <a:ext cx="2211388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16238" y="1316038"/>
            <a:ext cx="3471862" cy="64992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73075" y="2743200"/>
            <a:ext cx="2211388" cy="508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149785-DB74-4A97-A1DD-A68E0CF90D0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3075" y="609600"/>
            <a:ext cx="2211388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916238" y="1316038"/>
            <a:ext cx="3471862" cy="64992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73075" y="2743200"/>
            <a:ext cx="2211388" cy="508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924B17-A5EF-49E3-A72E-6F459CD988B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26BAD73B-A419-44CA-BB26-44C025890958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.jpe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.vml"/><Relationship Id="rId6" Type="http://schemas.openxmlformats.org/officeDocument/2006/relationships/slideLayout" Target="../slideLayouts/slideLayout1.xml"/><Relationship Id="rId5" Type="http://schemas.openxmlformats.org/officeDocument/2006/relationships/hyperlink" Target="&#31532;1&#35838;%20%20&#32534;&#31243;&#26159;&#19968;&#38376;&#25216;&#26415;.cpp" TargetMode="External"/><Relationship Id="rId4" Type="http://schemas.openxmlformats.org/officeDocument/2006/relationships/hyperlink" Target="&#31532;27&#35838;%20%20&#32769;&#29436;&#32769;&#29436;&#20960;&#28857;&#38047;.cpp" TargetMode="Externa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3.v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microsoft.com/office/2007/relationships/media" Target="../media/media1.mp3"/><Relationship Id="rId4" Type="http://schemas.openxmlformats.org/officeDocument/2006/relationships/audio" Target="../media/media1.mp3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4.v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8.png"/><Relationship Id="rId6" Type="http://schemas.openxmlformats.org/officeDocument/2006/relationships/hyperlink" Target="&#31532;27&#35838;%20%20&#32769;&#29436;&#32769;&#29436;&#20960;&#28857;&#38047;(&#23436;&#25972;).cpp" TargetMode="External"/><Relationship Id="rId5" Type="http://schemas.openxmlformats.org/officeDocument/2006/relationships/hyperlink" Target="&#31532;27&#35838;%20%20&#32769;&#29436;&#32769;&#29436;&#20960;&#28857;&#38047;(&#19981;&#23436;&#25972;).cpp" TargetMode="External"/><Relationship Id="rId4" Type="http://schemas.openxmlformats.org/officeDocument/2006/relationships/hyperlink" Target="&#31532;1&#35838;%20%20&#32534;&#31243;&#26159;&#19968;&#38376;&#25216;&#26415;.cpp" TargetMode="Externa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5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9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oleObject" Target="../embeddings/oleObject5.bin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6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5" descr="小学生C++趣味编程封面V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00" r="4611"/>
          <a:stretch>
            <a:fillRect/>
          </a:stretch>
        </p:blipFill>
        <p:spPr bwMode="auto">
          <a:xfrm>
            <a:off x="0" y="0"/>
            <a:ext cx="7173913" cy="914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8"/>
          <p:cNvSpPr>
            <a:spLocks noChangeArrowheads="1"/>
          </p:cNvSpPr>
          <p:nvPr/>
        </p:nvSpPr>
        <p:spPr bwMode="auto">
          <a:xfrm>
            <a:off x="1843857" y="3326958"/>
            <a:ext cx="3775393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400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第</a:t>
            </a:r>
            <a:r>
              <a:rPr lang="en-US" altLang="zh-CN" sz="400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27</a:t>
            </a:r>
            <a:r>
              <a:rPr lang="zh-CN" altLang="en-US" sz="400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课</a:t>
            </a:r>
            <a:endParaRPr lang="en-US" altLang="zh-CN" sz="4000">
              <a:solidFill>
                <a:schemeClr val="bg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ctr" eaLnBrk="1" hangingPunct="1"/>
            <a:r>
              <a:rPr lang="zh-CN" altLang="en-US" sz="400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老狼老狼几点钟</a:t>
            </a:r>
            <a:endParaRPr lang="zh-CN" altLang="en-US" sz="4000">
              <a:solidFill>
                <a:schemeClr val="bg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60350" y="2123440"/>
            <a:ext cx="6185535" cy="923671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10"/>
          <p:cNvGraphicFramePr>
            <a:graphicFrameLocks noChangeAspect="1"/>
          </p:cNvGraphicFramePr>
          <p:nvPr/>
        </p:nvGraphicFramePr>
        <p:xfrm>
          <a:off x="0" y="2801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6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801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图片 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808" y="2195736"/>
            <a:ext cx="4032448" cy="460851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10"/>
          <p:cNvGraphicFramePr>
            <a:graphicFrameLocks noChangeAspect="1"/>
          </p:cNvGraphicFramePr>
          <p:nvPr/>
        </p:nvGraphicFramePr>
        <p:xfrm>
          <a:off x="0" y="2801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6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801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449288" y="2843808"/>
            <a:ext cx="64087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000" kern="100">
                <a:latin typeface="Consolas" panose="020B0609020204030204" pitchFamily="49" charset="0"/>
                <a:cs typeface="Times New Roman" panose="02020603050405020304" pitchFamily="18" charset="0"/>
              </a:rPr>
              <a:t>cout&lt;&lt;"</a:t>
            </a:r>
            <a:r>
              <a:rPr lang="zh-CN" altLang="zh-CN" sz="2000" kern="100"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老狼老狼几点钟</a:t>
            </a:r>
            <a:r>
              <a:rPr lang="en-US" altLang="zh-CN" sz="2000" kern="100"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?  1</a:t>
            </a:r>
            <a:r>
              <a:rPr lang="zh-CN" altLang="zh-CN" sz="2000" kern="100"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点钟。</a:t>
            </a:r>
            <a:r>
              <a:rPr lang="en-US" altLang="zh-CN" sz="2000" kern="100">
                <a:latin typeface="Consolas" panose="020B0609020204030204" pitchFamily="49" charset="0"/>
                <a:cs typeface="Times New Roman" panose="02020603050405020304" pitchFamily="18" charset="0"/>
              </a:rPr>
              <a:t>"&lt;&lt;endl;</a:t>
            </a:r>
            <a:endParaRPr lang="zh-CN" altLang="zh-CN" sz="2000" kern="10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49288" y="3466780"/>
            <a:ext cx="64087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000" kern="100">
                <a:latin typeface="Consolas" panose="020B0609020204030204" pitchFamily="49" charset="0"/>
                <a:cs typeface="Times New Roman" panose="02020603050405020304" pitchFamily="18" charset="0"/>
              </a:rPr>
              <a:t>cout&lt;&lt;"</a:t>
            </a:r>
            <a:r>
              <a:rPr lang="zh-CN" altLang="zh-CN" sz="2000" kern="100"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老狼老狼几点钟</a:t>
            </a:r>
            <a:r>
              <a:rPr lang="en-US" altLang="zh-CN" sz="2000" kern="100"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?  2</a:t>
            </a:r>
            <a:r>
              <a:rPr lang="zh-CN" altLang="zh-CN" sz="2000" kern="100"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点钟。</a:t>
            </a:r>
            <a:r>
              <a:rPr lang="en-US" altLang="zh-CN" sz="2000" kern="100">
                <a:latin typeface="Consolas" panose="020B0609020204030204" pitchFamily="49" charset="0"/>
                <a:cs typeface="Times New Roman" panose="02020603050405020304" pitchFamily="18" charset="0"/>
              </a:rPr>
              <a:t>"&lt;&lt;endl;</a:t>
            </a:r>
            <a:endParaRPr lang="zh-CN" altLang="zh-CN" sz="2000" kern="10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9288" y="4089752"/>
            <a:ext cx="64087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400" kern="100">
                <a:latin typeface="Consolas" panose="020B0609020204030204" pitchFamily="49" charset="0"/>
                <a:cs typeface="Times New Roman" panose="02020603050405020304" pitchFamily="18" charset="0"/>
              </a:rPr>
              <a:t>……</a:t>
            </a:r>
            <a:endParaRPr lang="zh-CN" altLang="zh-CN" sz="2400" kern="10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8" name="星形: 四角 7"/>
          <p:cNvSpPr/>
          <p:nvPr/>
        </p:nvSpPr>
        <p:spPr>
          <a:xfrm>
            <a:off x="1268760" y="5378574"/>
            <a:ext cx="1140991" cy="1008112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9" name="文本框 6">
            <a:hlinkClick r:id="rId4" tooltip="点一点" action="ppaction://hlinkfile"/>
          </p:cNvPr>
          <p:cNvSpPr txBox="1"/>
          <p:nvPr/>
        </p:nvSpPr>
        <p:spPr>
          <a:xfrm>
            <a:off x="2404241" y="5777306"/>
            <a:ext cx="2595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第</a:t>
            </a:r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27</a:t>
            </a: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课  老狼老狼几点钟</a:t>
            </a:r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" name="文本框 8">
            <a:hlinkClick r:id="rId5" action="ppaction://hlinkfile"/>
          </p:cNvPr>
          <p:cNvSpPr txBox="1"/>
          <p:nvPr/>
        </p:nvSpPr>
        <p:spPr>
          <a:xfrm>
            <a:off x="1070139" y="8565512"/>
            <a:ext cx="52614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indent="457200"/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建议程序在</a:t>
            </a:r>
            <a:r>
              <a:rPr lang="en-US" altLang="zh-CN" sz="140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Dev-C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++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环境中打开学习，师生一起讨论。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10"/>
          <p:cNvGraphicFramePr>
            <a:graphicFrameLocks noChangeAspect="1"/>
          </p:cNvGraphicFramePr>
          <p:nvPr/>
        </p:nvGraphicFramePr>
        <p:xfrm>
          <a:off x="8685" y="0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3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5" y="0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404664" y="6814353"/>
            <a:ext cx="709403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711200" algn="just">
              <a:spcAft>
                <a:spcPts val="0"/>
              </a:spcAft>
            </a:pPr>
            <a:r>
              <a:rPr lang="en-US" altLang="zh-CN" sz="2000" kern="100">
                <a:latin typeface="Consolas" panose="020B0609020204030204" pitchFamily="49" charset="0"/>
                <a:cs typeface="Times New Roman" panose="02020603050405020304" pitchFamily="18" charset="0"/>
              </a:rPr>
              <a:t>for(</a:t>
            </a:r>
            <a:r>
              <a:rPr lang="zh-CN" altLang="zh-CN" sz="2000" kern="100"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循环变量赋初值；循环条件；循环变量增值</a:t>
            </a:r>
            <a:r>
              <a:rPr lang="en-US" altLang="zh-CN" sz="2000" kern="100"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zh-CN" altLang="zh-CN" sz="2000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indent="88900" algn="just">
              <a:spcAft>
                <a:spcPts val="0"/>
              </a:spcAft>
            </a:pPr>
            <a:r>
              <a:rPr lang="en-US" altLang="zh-CN" sz="2000" kern="100">
                <a:latin typeface="Consolas" panose="020B0609020204030204" pitchFamily="49" charset="0"/>
                <a:cs typeface="Times New Roman" panose="02020603050405020304" pitchFamily="18" charset="0"/>
              </a:rPr>
              <a:t>          </a:t>
            </a:r>
            <a:r>
              <a:rPr lang="zh-CN" altLang="zh-CN" sz="2000" kern="100"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语句</a:t>
            </a:r>
            <a:r>
              <a:rPr lang="en-US" altLang="zh-CN" sz="2000" kern="100"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  <a:endParaRPr lang="zh-CN" altLang="zh-CN" sz="2000" kern="10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pic>
        <p:nvPicPr>
          <p:cNvPr id="5" name="for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404664" y="7522239"/>
            <a:ext cx="609600" cy="6096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40768" y="1339850"/>
            <a:ext cx="4343400" cy="4648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48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10"/>
          <p:cNvGraphicFramePr>
            <a:graphicFrameLocks noChangeAspect="1"/>
          </p:cNvGraphicFramePr>
          <p:nvPr/>
        </p:nvGraphicFramePr>
        <p:xfrm>
          <a:off x="11709" y="0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6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09" y="0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星形: 四角 3"/>
          <p:cNvSpPr/>
          <p:nvPr/>
        </p:nvSpPr>
        <p:spPr>
          <a:xfrm>
            <a:off x="1202320" y="5433377"/>
            <a:ext cx="1140991" cy="1008112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" name="文本框 8">
            <a:hlinkClick r:id="rId4" action="ppaction://hlinkfile"/>
          </p:cNvPr>
          <p:cNvSpPr txBox="1"/>
          <p:nvPr/>
        </p:nvSpPr>
        <p:spPr>
          <a:xfrm>
            <a:off x="1070139" y="8565512"/>
            <a:ext cx="5261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indent="457200"/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建议程序在</a:t>
            </a:r>
            <a:r>
              <a:rPr lang="en-US" altLang="zh-CN" sz="140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Dev-C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++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环境中打开学习，师生一起讨论，在课堂中动态的生成代码，把程序补充完整，这样学习效果会更佳。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6" name="文本框 17">
            <a:hlinkClick r:id="rId5" tooltip="点一点" action="ppaction://hlinkfile"/>
          </p:cNvPr>
          <p:cNvSpPr txBox="1"/>
          <p:nvPr/>
        </p:nvSpPr>
        <p:spPr>
          <a:xfrm>
            <a:off x="2439566" y="5369575"/>
            <a:ext cx="2419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参考程序（不完整）</a:t>
            </a:r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文本框 18">
            <a:hlinkClick r:id="rId6" tooltip="点一点" action="ppaction://hlinkfile"/>
          </p:cNvPr>
          <p:cNvSpPr txBox="1"/>
          <p:nvPr/>
        </p:nvSpPr>
        <p:spPr>
          <a:xfrm>
            <a:off x="2466890" y="6068983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参考程序（完整）</a:t>
            </a:r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0905" y="2091891"/>
            <a:ext cx="4676190" cy="248571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10"/>
          <p:cNvGraphicFramePr>
            <a:graphicFrameLocks noChangeAspect="1"/>
          </p:cNvGraphicFramePr>
          <p:nvPr/>
        </p:nvGraphicFramePr>
        <p:xfrm>
          <a:off x="11709" y="0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2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09" y="0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887" y="1652587"/>
            <a:ext cx="4848225" cy="58388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3"/>
          <p:cNvGraphicFramePr>
            <a:graphicFrameLocks noChangeAspect="1"/>
          </p:cNvGraphicFramePr>
          <p:nvPr/>
        </p:nvGraphicFramePr>
        <p:xfrm>
          <a:off x="0" y="0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6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09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00" name="Rectangle 9"/>
          <p:cNvSpPr>
            <a:spLocks noChangeArrowheads="1"/>
          </p:cNvSpPr>
          <p:nvPr/>
        </p:nvSpPr>
        <p:spPr bwMode="auto">
          <a:xfrm>
            <a:off x="1587500" y="4788024"/>
            <a:ext cx="3857724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浙江省金华市环城小学</a:t>
            </a:r>
            <a:endParaRPr lang="en-US" altLang="zh-CN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pPr algn="ctr" eaLnBrk="1" hangingPunct="1"/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pPr algn="ctr" eaLnBrk="1" hangingPunct="1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潘洪波</a:t>
            </a:r>
            <a:endParaRPr lang="en-US" altLang="zh-CN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pPr algn="ctr" eaLnBrk="1" hangingPunct="1"/>
            <a:endParaRPr lang="en-US" altLang="zh-CN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pPr algn="ctr" eaLnBrk="1" hangingPunct="1"/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 2017.4</a:t>
            </a:r>
            <a:endParaRPr lang="en-US" altLang="zh-CN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3343995" y="8805818"/>
            <a:ext cx="2893293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zh-CN" sz="1350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《</a:t>
            </a:r>
            <a:r>
              <a:rPr lang="zh-CN" altLang="en-US" sz="1350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小学生</a:t>
            </a:r>
            <a:r>
              <a:rPr lang="en-US" altLang="zh-CN" sz="1350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C++</a:t>
            </a:r>
            <a:r>
              <a:rPr lang="zh-CN" altLang="en-US" sz="1350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趣味编程</a:t>
            </a:r>
            <a:r>
              <a:rPr lang="en-US" altLang="zh-CN" sz="1350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》</a:t>
            </a:r>
            <a:r>
              <a:rPr lang="zh-CN" altLang="en-US" sz="1350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配套课件</a:t>
            </a:r>
            <a:endParaRPr lang="en-US" altLang="zh-CN" sz="1350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PP_MARK_KEY" val="397a2fcd-4837-4175-b629-c4c5ed3e739a"/>
  <p:tag name="COMMONDATA" val="eyJoZGlkIjoiZGJjZGFmZmFiODhkMmFkNTA3OGFjODgxNzc3YzQ3MzEifQ=="/>
  <p:tag name="commondata" val="eyJoZGlkIjoiZmU3MjI1MDlmY2ZmMTc2NDlhOWUwNjZjZTRhZmE4M2YifQ==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258</Words>
  <Application>WPS 演示</Application>
  <PresentationFormat>全屏显示(4:3)</PresentationFormat>
  <Paragraphs>30</Paragraphs>
  <Slides>8</Slides>
  <Notes>0</Notes>
  <HiddenSlides>0</HiddenSlides>
  <MMClips>1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8</vt:i4>
      </vt:variant>
    </vt:vector>
  </HeadingPairs>
  <TitlesOfParts>
    <vt:vector size="26" baseType="lpstr">
      <vt:lpstr>Arial</vt:lpstr>
      <vt:lpstr>宋体</vt:lpstr>
      <vt:lpstr>Wingdings</vt:lpstr>
      <vt:lpstr>仿宋</vt:lpstr>
      <vt:lpstr>Consolas</vt:lpstr>
      <vt:lpstr>Times New Roman</vt:lpstr>
      <vt:lpstr>楷体</vt:lpstr>
      <vt:lpstr>华文楷体</vt:lpstr>
      <vt:lpstr>微软雅黑</vt:lpstr>
      <vt:lpstr>Calibri</vt:lpstr>
      <vt:lpstr>Arial Unicode MS</vt:lpstr>
      <vt:lpstr>默认设计模板</vt:lpstr>
      <vt:lpstr>Photoshop.Image.8</vt:lpstr>
      <vt:lpstr>Photoshop.Image.8</vt:lpstr>
      <vt:lpstr>Photoshop.Image.8</vt:lpstr>
      <vt:lpstr>Photoshop.Image.8</vt:lpstr>
      <vt:lpstr>Photoshop.Image.8</vt:lpstr>
      <vt:lpstr>Photoshop.Image.8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微软用户</dc:creator>
  <cp:lastModifiedBy>KUKULONG</cp:lastModifiedBy>
  <cp:revision>66</cp:revision>
  <dcterms:created xsi:type="dcterms:W3CDTF">2017-03-13T11:27:00Z</dcterms:created>
  <dcterms:modified xsi:type="dcterms:W3CDTF">2023-11-19T03:45:55Z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A1679E79E18C43129F74132C13F654E5_12</vt:lpwstr>
  </property>
  <property fmtid="{D5CDD505-2E9C-101B-9397-08002B2CF9AE}" pid="3" name="KSOProductBuildVer">
    <vt:lpwstr>2052-12.1.0.15712</vt:lpwstr>
  </property>
</Properties>
</file>