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3500"/>
  <p:notesSz cx="6858000" cy="9144000"/>
  <p:embeddedFontLst>
    <p:embeddedFont>
      <p:font typeface="Work Sans" panose="00000500000000000000"/>
      <p:regular r:id="rId31"/>
    </p:embeddedFont>
    <p:embeddedFont>
      <p:font typeface="Work Sans Light" panose="00000400000000000000"/>
      <p:regular r:id="rId32"/>
    </p:embeddedFont>
    <p:embeddedFont>
      <p:font typeface="微软雅黑" panose="020B0503020204020204" charset="-122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543849-E43A-4CE7-97CE-6E0987372024}" styleName="Table_0">
    <a:wholeTbl>
      <a:tcTxStyle>
        <a:srgbClr val="000000"/>
        <a:latin typeface="Arial"/>
        <a:ea typeface="Arial"/>
        <a:cs typeface="Arial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-GB" sz="1650">
                <a:solidFill>
                  <a:srgbClr val="1E1E1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如何  2017知乎看山杯    ？</a:t>
            </a:r>
            <a:endParaRPr lang="en-GB" sz="1650">
              <a:solidFill>
                <a:srgbClr val="1E1E1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0" rtl="0">
              <a:lnSpc>
                <a:spcPct val="145000"/>
              </a:lnSpc>
              <a:spcBef>
                <a:spcPts val="9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reverse">
    <p:bg>
      <p:bgPr>
        <a:solidFill>
          <a:srgbClr val="000000"/>
        </a:solidFill>
        <a:effectLst/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3" name="Shape 53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type="subTitle" idx="1"/>
          </p:nvPr>
        </p:nvSpPr>
        <p:spPr>
          <a:xfrm>
            <a:off x="1012800" y="3678251"/>
            <a:ext cx="49500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sz="3200" i="1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sz="3200" i="1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3200" i="1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3200" i="1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3200" i="1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3200" i="1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3200" i="1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3200" i="1"/>
            </a:lvl8pPr>
            <a:lvl9pPr lvl="8">
              <a:lnSpc>
                <a:spcPct val="115000"/>
              </a:lnSpc>
              <a:spcBef>
                <a:spcPts val="0"/>
              </a:spcBef>
              <a:buSzPct val="100000"/>
              <a:defRPr sz="3200" i="1"/>
            </a:lvl9pPr>
          </a:lstStyle>
          <a:p/>
        </p:txBody>
      </p:sp>
      <p:sp>
        <p:nvSpPr>
          <p:cNvPr id="19" name="Shape 19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0" name="Shape 20"/>
          <p:cNvSpPr/>
          <p:nvPr/>
        </p:nvSpPr>
        <p:spPr>
          <a:xfrm>
            <a:off x="809195" y="854774"/>
            <a:ext cx="565107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 panose="020B0604020202020204"/>
              </a:rPr>
              <a:t>“</a:t>
            </a:r>
            <a:endParaRPr b="1" i="0">
              <a:ln>
                <a:noFill/>
              </a:ln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1" name="Shape 21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5" name="Shape 25"/>
          <p:cNvSpPr txBox="1"/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1" name="Shape 31"/>
          <p:cNvSpPr txBox="1"/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2" name="Shape 32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7" name="Shape 37"/>
          <p:cNvSpPr txBox="1"/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8" name="Shape 38"/>
          <p:cNvSpPr txBox="1"/>
          <p:nvPr>
            <p:ph type="body" idx="3"/>
          </p:nvPr>
        </p:nvSpPr>
        <p:spPr>
          <a:xfrm>
            <a:off x="5844328" y="2312925"/>
            <a:ext cx="2366400" cy="204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9" name="Shape 39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Font typeface="Work Sans" panose="00000500000000000000"/>
              <a:buNone/>
              <a:defRPr sz="1800" b="1"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defRPr>
            </a:lvl1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</a:fld>
            <a:endParaRPr lang="en-GB"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0" name="Shape 50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Work Sans" panose="00000500000000000000"/>
              <a:buNone/>
              <a:defRPr sz="4000" b="1">
                <a:solidFill>
                  <a:schemeClr val="dk1"/>
                </a:solidFill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Work Sans" panose="00000500000000000000"/>
              <a:buNone/>
              <a:defRPr sz="4000" b="1">
                <a:solidFill>
                  <a:schemeClr val="dk1"/>
                </a:solidFill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Work Sans" panose="00000500000000000000"/>
              <a:buNone/>
              <a:defRPr sz="4000" b="1">
                <a:solidFill>
                  <a:schemeClr val="dk1"/>
                </a:solidFill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Work Sans" panose="00000500000000000000"/>
              <a:buNone/>
              <a:defRPr sz="4000" b="1">
                <a:solidFill>
                  <a:schemeClr val="dk1"/>
                </a:solidFill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Work Sans" panose="00000500000000000000"/>
              <a:buNone/>
              <a:defRPr sz="4000" b="1">
                <a:solidFill>
                  <a:schemeClr val="dk1"/>
                </a:solidFill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Work Sans" panose="00000500000000000000"/>
              <a:buNone/>
              <a:defRPr sz="4000" b="1">
                <a:solidFill>
                  <a:schemeClr val="dk1"/>
                </a:solidFill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Work Sans" panose="00000500000000000000"/>
              <a:buNone/>
              <a:defRPr sz="4000" b="1">
                <a:solidFill>
                  <a:schemeClr val="dk1"/>
                </a:solidFill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Work Sans" panose="00000500000000000000"/>
              <a:buNone/>
              <a:defRPr sz="4000" b="1">
                <a:solidFill>
                  <a:schemeClr val="dk1"/>
                </a:solidFill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Work Sans" panose="00000500000000000000"/>
              <a:buNone/>
              <a:defRPr sz="4000" b="1">
                <a:solidFill>
                  <a:schemeClr val="dk1"/>
                </a:solidFill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Work Sans Light" panose="00000400000000000000"/>
              <a:buChar char="▪"/>
              <a:defRPr sz="2000">
                <a:solidFill>
                  <a:schemeClr val="dk1"/>
                </a:solidFill>
                <a:latin typeface="Work Sans Light" panose="00000400000000000000"/>
                <a:ea typeface="Work Sans Light" panose="00000400000000000000"/>
                <a:cs typeface="Work Sans Light" panose="00000400000000000000"/>
                <a:sym typeface="Work Sans Light" panose="00000400000000000000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Work Sans Light" panose="00000400000000000000"/>
              <a:buChar char="□"/>
              <a:defRPr sz="2000">
                <a:solidFill>
                  <a:schemeClr val="dk1"/>
                </a:solidFill>
                <a:latin typeface="Work Sans Light" panose="00000400000000000000"/>
                <a:ea typeface="Work Sans Light" panose="00000400000000000000"/>
                <a:cs typeface="Work Sans Light" panose="00000400000000000000"/>
                <a:sym typeface="Work Sans Light" panose="00000400000000000000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Work Sans Light" panose="00000400000000000000"/>
              <a:buChar char="□"/>
              <a:defRPr sz="2000">
                <a:solidFill>
                  <a:schemeClr val="dk1"/>
                </a:solidFill>
                <a:latin typeface="Work Sans Light" panose="00000400000000000000"/>
                <a:ea typeface="Work Sans Light" panose="00000400000000000000"/>
                <a:cs typeface="Work Sans Light" panose="00000400000000000000"/>
                <a:sym typeface="Work Sans Light" panose="00000400000000000000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Work Sans Light" panose="00000400000000000000"/>
              <a:buChar char="□"/>
              <a:defRPr sz="2000">
                <a:solidFill>
                  <a:schemeClr val="dk1"/>
                </a:solidFill>
                <a:latin typeface="Work Sans Light" panose="00000400000000000000"/>
                <a:ea typeface="Work Sans Light" panose="00000400000000000000"/>
                <a:cs typeface="Work Sans Light" panose="00000400000000000000"/>
                <a:sym typeface="Work Sans Light" panose="00000400000000000000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Work Sans Light" panose="00000400000000000000"/>
              <a:buChar char="○"/>
              <a:defRPr sz="2000">
                <a:solidFill>
                  <a:schemeClr val="dk1"/>
                </a:solidFill>
                <a:latin typeface="Work Sans Light" panose="00000400000000000000"/>
                <a:ea typeface="Work Sans Light" panose="00000400000000000000"/>
                <a:cs typeface="Work Sans Light" panose="00000400000000000000"/>
                <a:sym typeface="Work Sans Light" panose="00000400000000000000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Work Sans Light" panose="00000400000000000000"/>
              <a:buChar char="■"/>
              <a:defRPr sz="2000">
                <a:solidFill>
                  <a:schemeClr val="dk1"/>
                </a:solidFill>
                <a:latin typeface="Work Sans Light" panose="00000400000000000000"/>
                <a:ea typeface="Work Sans Light" panose="00000400000000000000"/>
                <a:cs typeface="Work Sans Light" panose="00000400000000000000"/>
                <a:sym typeface="Work Sans Light" panose="00000400000000000000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Work Sans Light" panose="00000400000000000000"/>
              <a:buChar char="●"/>
              <a:defRPr sz="2000">
                <a:solidFill>
                  <a:schemeClr val="dk1"/>
                </a:solidFill>
                <a:latin typeface="Work Sans Light" panose="00000400000000000000"/>
                <a:ea typeface="Work Sans Light" panose="00000400000000000000"/>
                <a:cs typeface="Work Sans Light" panose="00000400000000000000"/>
                <a:sym typeface="Work Sans Light" panose="00000400000000000000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Work Sans Light" panose="00000400000000000000"/>
              <a:buChar char="○"/>
              <a:defRPr sz="2000">
                <a:solidFill>
                  <a:schemeClr val="dk1"/>
                </a:solidFill>
                <a:latin typeface="Work Sans Light" panose="00000400000000000000"/>
                <a:ea typeface="Work Sans Light" panose="00000400000000000000"/>
                <a:cs typeface="Work Sans Light" panose="00000400000000000000"/>
                <a:sym typeface="Work Sans Light" panose="00000400000000000000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Work Sans Light" panose="00000400000000000000"/>
              <a:buChar char="■"/>
              <a:defRPr sz="2000">
                <a:solidFill>
                  <a:schemeClr val="dk1"/>
                </a:solidFill>
                <a:latin typeface="Work Sans Light" panose="00000400000000000000"/>
                <a:ea typeface="Work Sans Light" panose="00000400000000000000"/>
                <a:cs typeface="Work Sans Light" panose="00000400000000000000"/>
                <a:sym typeface="Work Sans Light" panose="00000400000000000000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 b="1">
                <a:solidFill>
                  <a:schemeClr val="dk1"/>
                </a:solidFill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</a:fld>
            <a:endParaRPr lang="en-GB" sz="1300" b="1">
              <a:solidFill>
                <a:schemeClr val="dk1"/>
              </a:solidFill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9.xml"/><Relationship Id="rId2" Type="http://schemas.openxmlformats.org/officeDocument/2006/relationships/hyperlink" Target="mailto:i@knew.be" TargetMode="External"/><Relationship Id="rId1" Type="http://schemas.openxmlformats.org/officeDocument/2006/relationships/hyperlink" Target="https://github.com/chenyuntc/PyTorchTex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972225" y="1991850"/>
            <a:ext cx="49140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知乎看山杯 </a:t>
            </a:r>
            <a:endParaRPr lang="en-GB"/>
          </a:p>
          <a:p>
            <a:pPr lvl="0">
              <a:spcBef>
                <a:spcPts val="0"/>
              </a:spcBef>
              <a:buNone/>
            </a:pPr>
            <a:r>
              <a:rPr lang="en-GB" sz="4300" b="0"/>
              <a:t>init队解决方案</a:t>
            </a:r>
            <a:endParaRPr lang="en-GB" sz="4300" b="0"/>
          </a:p>
        </p:txBody>
      </p:sp>
      <p:pic>
        <p:nvPicPr>
          <p:cNvPr id="59" name="Shape 5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745344" y="402819"/>
            <a:ext cx="198373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56887" y="4321125"/>
            <a:ext cx="942975" cy="5905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69150" y="847600"/>
            <a:ext cx="3150300" cy="5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TextCNN</a:t>
            </a:r>
            <a:endParaRPr lang="en-GB"/>
          </a:p>
        </p:txBody>
      </p:sp>
      <p:sp>
        <p:nvSpPr>
          <p:cNvPr id="160" name="Shape 160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1" name="Shape 161"/>
          <p:cNvSpPr txBox="1"/>
          <p:nvPr/>
        </p:nvSpPr>
        <p:spPr>
          <a:xfrm>
            <a:off x="1031200" y="1389100"/>
            <a:ext cx="50613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900"/>
              </a:spcBef>
              <a:spcAft>
                <a:spcPts val="300"/>
              </a:spcAft>
              <a:buNone/>
            </a:pPr>
            <a:endParaRPr sz="1650" b="1">
              <a:solidFill>
                <a:srgbClr val="1E1E1E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62" name="Shape 16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84973" y="1582248"/>
            <a:ext cx="5641299" cy="266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6558300" y="1894025"/>
            <a:ext cx="2149800" cy="154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使用多尺度卷积核，用以提取不同尺度(N-Gram)的语义信息</a:t>
            </a:r>
            <a:endParaRPr lang="en-GB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869150" y="847600"/>
            <a:ext cx="3150300" cy="5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TextRNN</a:t>
            </a:r>
            <a:endParaRPr lang="en-GB"/>
          </a:p>
        </p:txBody>
      </p:sp>
      <p:sp>
        <p:nvSpPr>
          <p:cNvPr id="169" name="Shape 169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0" name="Shape 170"/>
          <p:cNvSpPr txBox="1"/>
          <p:nvPr/>
        </p:nvSpPr>
        <p:spPr>
          <a:xfrm>
            <a:off x="1031200" y="1389100"/>
            <a:ext cx="50613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900"/>
              </a:spcBef>
              <a:spcAft>
                <a:spcPts val="300"/>
              </a:spcAft>
              <a:buNone/>
            </a:pPr>
            <a:endParaRPr sz="1650" b="1">
              <a:solidFill>
                <a:srgbClr val="1E1E1E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87287" y="1610525"/>
            <a:ext cx="448627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5473575" y="1894025"/>
            <a:ext cx="2811600" cy="154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使用双向LSTM用以提取文本的上下文信息。</a:t>
            </a:r>
            <a:endParaRPr lang="en-GB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69150" y="847600"/>
            <a:ext cx="3150300" cy="5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TextRNN</a:t>
            </a:r>
            <a:endParaRPr lang="en-GB"/>
          </a:p>
        </p:txBody>
      </p:sp>
      <p:sp>
        <p:nvSpPr>
          <p:cNvPr id="178" name="Shape 178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9" name="Shape 179"/>
          <p:cNvSpPr txBox="1"/>
          <p:nvPr/>
        </p:nvSpPr>
        <p:spPr>
          <a:xfrm>
            <a:off x="2183150" y="1389100"/>
            <a:ext cx="29949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900"/>
              </a:spcBef>
              <a:spcAft>
                <a:spcPts val="300"/>
              </a:spcAft>
              <a:buNone/>
            </a:pPr>
            <a:endParaRPr sz="1650" b="1">
              <a:solidFill>
                <a:srgbClr val="1E1E1E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80" name="Shape 18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36875" y="1228575"/>
            <a:ext cx="5715000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2363275" y="1652200"/>
            <a:ext cx="27570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en-GB"/>
              <a:t>   K-MaxPooling</a:t>
            </a:r>
            <a:endParaRPr lang="en-GB"/>
          </a:p>
        </p:txBody>
      </p:sp>
      <p:cxnSp>
        <p:nvCxnSpPr>
          <p:cNvPr id="182" name="Shape 182"/>
          <p:cNvCxnSpPr/>
          <p:nvPr/>
        </p:nvCxnSpPr>
        <p:spPr>
          <a:xfrm rot="10800000">
            <a:off x="2600100" y="1957225"/>
            <a:ext cx="0" cy="16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3" name="Shape 183"/>
          <p:cNvCxnSpPr/>
          <p:nvPr/>
        </p:nvCxnSpPr>
        <p:spPr>
          <a:xfrm rot="10800000">
            <a:off x="3378775" y="1967725"/>
            <a:ext cx="10500" cy="1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4" name="Shape 184"/>
          <p:cNvCxnSpPr/>
          <p:nvPr/>
        </p:nvCxnSpPr>
        <p:spPr>
          <a:xfrm rot="10800000">
            <a:off x="4057275" y="1957225"/>
            <a:ext cx="0" cy="16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5" name="Shape 185"/>
          <p:cNvCxnSpPr/>
          <p:nvPr/>
        </p:nvCxnSpPr>
        <p:spPr>
          <a:xfrm rot="10800000">
            <a:off x="4914675" y="1957225"/>
            <a:ext cx="0" cy="16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6" name="Shape 186"/>
          <p:cNvSpPr txBox="1"/>
          <p:nvPr/>
        </p:nvSpPr>
        <p:spPr>
          <a:xfrm>
            <a:off x="551445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分类的时候不仅仅用到最后一个cell的隐藏元的输出，而是使用全部cell的输出进行k-maxpooling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869150" y="847600"/>
            <a:ext cx="3150300" cy="5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TextRCNN</a:t>
            </a:r>
            <a:endParaRPr lang="en-GB"/>
          </a:p>
        </p:txBody>
      </p:sp>
      <p:sp>
        <p:nvSpPr>
          <p:cNvPr id="192" name="Shape 192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3" name="Shape 193"/>
          <p:cNvSpPr txBox="1"/>
          <p:nvPr/>
        </p:nvSpPr>
        <p:spPr>
          <a:xfrm>
            <a:off x="1031200" y="1389100"/>
            <a:ext cx="50613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900"/>
              </a:spcBef>
              <a:spcAft>
                <a:spcPts val="300"/>
              </a:spcAft>
              <a:buNone/>
            </a:pPr>
            <a:endParaRPr sz="1650" b="1">
              <a:solidFill>
                <a:srgbClr val="1E1E1E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94" name="Shape 19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88025" y="1389100"/>
            <a:ext cx="5061300" cy="301970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6092500" y="1483650"/>
            <a:ext cx="2683200" cy="272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与</a:t>
            </a:r>
            <a:r>
              <a:rPr lang="en-GB"/>
              <a:t>RNN一样都是使用双向LSTM提取上下文信息，这里还用到了直连Embedding。在分类之前还经过了卷积进一步提取特征。</a:t>
            </a:r>
            <a:endParaRPr lang="en-GB"/>
          </a:p>
          <a:p>
            <a:pPr lvl="0">
              <a:spcBef>
                <a:spcPts val="0"/>
              </a:spcBef>
              <a:buNone/>
            </a:pPr>
          </a:p>
          <a:p>
            <a:pPr lvl="0">
              <a:spcBef>
                <a:spcPts val="0"/>
              </a:spcBef>
              <a:buNone/>
            </a:pPr>
            <a:r>
              <a:rPr lang="en-GB"/>
              <a:t>效果并未胜过LSTM太多，CNN不是很有必要</a:t>
            </a:r>
            <a:endParaRPr lang="en-GB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69150" y="847600"/>
            <a:ext cx="3150300" cy="5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Inception</a:t>
            </a:r>
            <a:endParaRPr lang="en-GB"/>
          </a:p>
        </p:txBody>
      </p:sp>
      <p:sp>
        <p:nvSpPr>
          <p:cNvPr id="201" name="Shape 201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2" name="Shape 202"/>
          <p:cNvSpPr txBox="1"/>
          <p:nvPr/>
        </p:nvSpPr>
        <p:spPr>
          <a:xfrm>
            <a:off x="1031200" y="1389100"/>
            <a:ext cx="50613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900"/>
              </a:spcBef>
              <a:spcAft>
                <a:spcPts val="300"/>
              </a:spcAft>
              <a:buNone/>
            </a:pPr>
            <a:endParaRPr sz="1650" b="1">
              <a:solidFill>
                <a:srgbClr val="1E1E1E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03" name="Shape 20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6000" y="1484650"/>
            <a:ext cx="5629275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6597575" y="1767775"/>
            <a:ext cx="2073000" cy="225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多尺度卷积核，不同感受野，不同深度</a:t>
            </a:r>
            <a:endParaRPr lang="en-GB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210" name="Shape 210"/>
          <p:cNvGraphicFramePr/>
          <p:nvPr/>
        </p:nvGraphicFramePr>
        <p:xfrm>
          <a:off x="1283800" y="1227962"/>
          <a:ext cx="6276500" cy="3000000"/>
        </p:xfrm>
        <a:graphic>
          <a:graphicData uri="http://schemas.openxmlformats.org/drawingml/2006/table">
            <a:tbl>
              <a:tblPr>
                <a:noFill/>
                <a:tableStyleId>{32543849-E43A-4CE7-97CE-6E0987372024}</a:tableStyleId>
              </a:tblPr>
              <a:tblGrid>
                <a:gridCol w="2416050"/>
                <a:gridCol w="1090475"/>
                <a:gridCol w="1285050"/>
                <a:gridCol w="1484925"/>
              </a:tblGrid>
              <a:tr h="437100"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模型</a:t>
                      </a:r>
                      <a:endParaRPr lang="en-GB" b="1"/>
                    </a:p>
                  </a:txBody>
                  <a:tcPr marL="91425" marR="91425" marT="91425" marB="91425" anchor="ctr"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类型</a:t>
                      </a:r>
                      <a:endParaRPr lang="en-GB" b="1"/>
                    </a:p>
                  </a:txBody>
                  <a:tcPr marL="91425" marR="91425" marT="91425" marB="91425" anchor="ctr"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是否数据增强</a:t>
                      </a:r>
                      <a:endParaRPr lang="en-GB" b="1"/>
                    </a:p>
                  </a:txBody>
                  <a:tcPr marL="91425" marR="91425" marT="91425" marB="91425" anchor="ctr"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分数</a:t>
                      </a:r>
                      <a:endParaRPr lang="en-GB" b="1"/>
                    </a:p>
                  </a:txBody>
                  <a:tcPr marL="91425" marR="91425" marT="91425" marB="91425" anchor="ctr"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65850"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CNN/RNN/RCNN/Inception</a:t>
                      </a:r>
                      <a:endParaRPr lang="en-GB"/>
                    </a:p>
                  </a:txBody>
                  <a:tcPr marL="91425" marR="91425" marT="91425" marB="91425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word</a:t>
                      </a:r>
                      <a:endParaRPr lang="en-GB"/>
                    </a:p>
                  </a:txBody>
                  <a:tcPr marL="91425" marR="91425" marT="91425" marB="91425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否</a:t>
                      </a:r>
                      <a:endParaRPr lang="en-GB"/>
                    </a:p>
                  </a:txBody>
                  <a:tcPr marL="91425" marR="91425" marT="91425" marB="91425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0.416-0.418</a:t>
                      </a:r>
                      <a:endParaRPr lang="en-GB"/>
                    </a:p>
                  </a:txBody>
                  <a:tcPr marL="91425" marR="91425" marT="91425" marB="91425" anchor="ctr"/>
                </a:tc>
              </a:tr>
              <a:tr h="565850"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CNN/RNN/</a:t>
                      </a:r>
                      <a:r>
                        <a:rPr lang="en-GB"/>
                        <a:t>RCNN/Inception</a:t>
                      </a:r>
                      <a:endParaRPr lang="en-GB"/>
                    </a:p>
                  </a:txBody>
                  <a:tcPr marL="91425" marR="91425" marT="91425" marB="91425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char</a:t>
                      </a:r>
                      <a:endParaRPr lang="en-GB"/>
                    </a:p>
                  </a:txBody>
                  <a:tcPr marL="91425" marR="91425" marT="91425" marB="91425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否</a:t>
                      </a:r>
                      <a:endParaRPr lang="en-GB"/>
                    </a:p>
                  </a:txBody>
                  <a:tcPr marL="91425" marR="91425" marT="91425" marB="91425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0.407-0.409</a:t>
                      </a:r>
                      <a:endParaRPr lang="en-GB"/>
                    </a:p>
                  </a:txBody>
                  <a:tcPr marL="91425" marR="91425" marT="91425" marB="91425" anchor="ctr"/>
                </a:tc>
              </a:tr>
              <a:tr h="565850"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CNN/RNN/RCNN/Inception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word</a:t>
                      </a:r>
                      <a:endParaRPr lang="en-GB"/>
                    </a:p>
                  </a:txBody>
                  <a:tcPr marL="91425" marR="91425" marT="91425" marB="91425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是</a:t>
                      </a:r>
                      <a:endParaRPr lang="en-GB"/>
                    </a:p>
                  </a:txBody>
                  <a:tcPr marL="91425" marR="91425" marT="91425" marB="91425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0.417-0.419</a:t>
                      </a:r>
                      <a:endParaRPr lang="en-GB"/>
                    </a:p>
                  </a:txBody>
                  <a:tcPr marL="91425" marR="91425" marT="91425" marB="91425" anchor="ctr"/>
                </a:tc>
              </a:tr>
              <a:tr h="560400"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CNN/RNN/RCNN/Inception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char</a:t>
                      </a:r>
                      <a:endParaRPr lang="en-GB"/>
                    </a:p>
                  </a:txBody>
                  <a:tcPr marL="91425" marR="91425" marT="91425" marB="91425" anchor="ctr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是</a:t>
                      </a:r>
                      <a:endParaRPr lang="en-GB"/>
                    </a:p>
                  </a:txBody>
                  <a:tcPr marL="91425" marR="91425" marT="91425" marB="91425" anchor="ctr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0.393-0.405</a:t>
                      </a:r>
                      <a:endParaRPr lang="en-GB"/>
                    </a:p>
                  </a:txBody>
                  <a:tcPr marL="91425" marR="91425" marT="91425" marB="91425" anchor="ctr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1" name="Shape 211"/>
          <p:cNvSpPr txBox="1"/>
          <p:nvPr/>
        </p:nvSpPr>
        <p:spPr>
          <a:xfrm>
            <a:off x="2420150" y="658725"/>
            <a:ext cx="3504000" cy="49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b="1"/>
              <a:t>模型的分数</a:t>
            </a:r>
            <a:endParaRPr lang="en-GB" b="1"/>
          </a:p>
        </p:txBody>
      </p:sp>
      <p:grpSp>
        <p:nvGrpSpPr>
          <p:cNvPr id="212" name="Shape 212"/>
          <p:cNvGrpSpPr/>
          <p:nvPr/>
        </p:nvGrpSpPr>
        <p:grpSpPr>
          <a:xfrm>
            <a:off x="7800049" y="434112"/>
            <a:ext cx="908156" cy="948144"/>
            <a:chOff x="3294650" y="3652450"/>
            <a:chExt cx="388350" cy="405450"/>
          </a:xfrm>
        </p:grpSpPr>
        <p:sp>
          <p:nvSpPr>
            <p:cNvPr id="213" name="Shape 21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14" name="Shape 21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</p:grp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ctrTitle" idx="4294967295"/>
          </p:nvPr>
        </p:nvSpPr>
        <p:spPr>
          <a:xfrm>
            <a:off x="1832550" y="724200"/>
            <a:ext cx="51843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4800"/>
          </a:p>
          <a:p>
            <a:pPr lvl="0" rtl="0">
              <a:spcBef>
                <a:spcPts val="0"/>
              </a:spcBef>
              <a:buNone/>
            </a:pPr>
            <a:r>
              <a:rPr lang="en-GB" sz="4800"/>
              <a:t>模型效果都差不多</a:t>
            </a:r>
            <a:endParaRPr lang="en-GB" sz="4800"/>
          </a:p>
        </p:txBody>
      </p:sp>
      <p:sp>
        <p:nvSpPr>
          <p:cNvPr id="221" name="Shape 221"/>
          <p:cNvSpPr txBox="1"/>
          <p:nvPr>
            <p:ph type="ctrTitle" idx="4294967295"/>
          </p:nvPr>
        </p:nvSpPr>
        <p:spPr>
          <a:xfrm>
            <a:off x="1832550" y="3353100"/>
            <a:ext cx="51366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4800"/>
              <a:t>中文分词很有必要</a:t>
            </a:r>
            <a:endParaRPr lang="en-GB" sz="4800"/>
          </a:p>
        </p:txBody>
      </p:sp>
      <p:sp>
        <p:nvSpPr>
          <p:cNvPr id="222" name="Shape 222"/>
          <p:cNvSpPr txBox="1"/>
          <p:nvPr>
            <p:ph type="ctrTitle" idx="4294967295"/>
          </p:nvPr>
        </p:nvSpPr>
        <p:spPr>
          <a:xfrm>
            <a:off x="1832550" y="2124312"/>
            <a:ext cx="33177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/>
              <a:t>词序不重要</a:t>
            </a:r>
            <a:endParaRPr lang="en-GB" sz="4800"/>
          </a:p>
        </p:txBody>
      </p:sp>
      <p:sp>
        <p:nvSpPr>
          <p:cNvPr id="223" name="Shape 223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4" name="Shape 224"/>
          <p:cNvSpPr/>
          <p:nvPr/>
        </p:nvSpPr>
        <p:spPr>
          <a:xfrm>
            <a:off x="912339" y="2215913"/>
            <a:ext cx="641159" cy="711685"/>
          </a:xfrm>
          <a:custGeom>
            <a:avLst/>
            <a:gdLst/>
            <a:ahLst/>
            <a:cxnLst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25" name="Shape 225"/>
          <p:cNvSpPr/>
          <p:nvPr/>
        </p:nvSpPr>
        <p:spPr>
          <a:xfrm>
            <a:off x="962539" y="768000"/>
            <a:ext cx="641159" cy="711685"/>
          </a:xfrm>
          <a:custGeom>
            <a:avLst/>
            <a:gdLst/>
            <a:ahLst/>
            <a:cxnLst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26" name="Shape 226"/>
          <p:cNvSpPr/>
          <p:nvPr/>
        </p:nvSpPr>
        <p:spPr>
          <a:xfrm>
            <a:off x="962539" y="3384050"/>
            <a:ext cx="641159" cy="711685"/>
          </a:xfrm>
          <a:custGeom>
            <a:avLst/>
            <a:gdLst/>
            <a:ahLst/>
            <a:cxnLst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869150" y="557800"/>
            <a:ext cx="22455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融合方式</a:t>
            </a:r>
            <a:endParaRPr lang="en-GB"/>
          </a:p>
        </p:txBody>
      </p:sp>
      <p:sp>
        <p:nvSpPr>
          <p:cNvPr id="232" name="Shape 232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33" name="Shape 2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56164" y="1948026"/>
            <a:ext cx="6631674" cy="174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239" name="Shape 239"/>
          <p:cNvGraphicFramePr/>
          <p:nvPr/>
        </p:nvGraphicFramePr>
        <p:xfrm>
          <a:off x="915862" y="1117112"/>
          <a:ext cx="7472325" cy="3000000"/>
        </p:xfrm>
        <a:graphic>
          <a:graphicData uri="http://schemas.openxmlformats.org/drawingml/2006/table">
            <a:tbl>
              <a:tblPr>
                <a:noFill/>
                <a:tableStyleId>{32543849-E43A-4CE7-97CE-6E0987372024}</a:tableStyleId>
              </a:tblPr>
              <a:tblGrid>
                <a:gridCol w="1497525"/>
                <a:gridCol w="1913800"/>
                <a:gridCol w="1069475"/>
                <a:gridCol w="1345800"/>
                <a:gridCol w="1645725"/>
              </a:tblGrid>
              <a:tr h="567525"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模型1_分数</a:t>
                      </a:r>
                      <a:endParaRPr lang="en-GB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模型2_分数</a:t>
                      </a:r>
                      <a:endParaRPr lang="en-GB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融合分数</a:t>
                      </a:r>
                      <a:endParaRPr lang="en-GB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提升</a:t>
                      </a:r>
                      <a:r>
                        <a:rPr lang="en-GB" sz="900"/>
                        <a:t>(相比于模型1)</a:t>
                      </a:r>
                      <a:endParaRPr lang="en-GB"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变量</a:t>
                      </a:r>
                      <a:endParaRPr lang="en-GB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50"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RNN_0.4172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RCNN_0.4168</a:t>
                      </a:r>
                      <a:endParaRPr lang="en-GB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0.4240</a:t>
                      </a:r>
                      <a:endParaRPr lang="en-GB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6.8</a:t>
                      </a:r>
                      <a:endParaRPr lang="en-GB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模型差异性</a:t>
                      </a:r>
                      <a:endParaRPr lang="en-GB"/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(RCNN+RNN)</a:t>
                      </a:r>
                      <a:endParaRPr lang="en-GB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50"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RNN_0.4172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Inception_0.4162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0.4245</a:t>
                      </a:r>
                      <a:endParaRPr lang="en-GB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7.3</a:t>
                      </a:r>
                      <a:endParaRPr lang="en-GB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模型差异性</a:t>
                      </a:r>
                      <a:endParaRPr lang="en-GB"/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(Inception+RNN)</a:t>
                      </a:r>
                      <a:endParaRPr lang="en-GB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50"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RNN_0.4172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RNN_0.4189</a:t>
                      </a:r>
                      <a:endParaRPr lang="en-GB"/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200" i="1">
                          <a:solidFill>
                            <a:schemeClr val="dk1"/>
                          </a:solidFill>
                        </a:rPr>
                        <a:t>数据增强</a:t>
                      </a:r>
                      <a:endParaRPr lang="en-GB" sz="12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0.4251</a:t>
                      </a:r>
                      <a:endParaRPr lang="en-GB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i="1">
                          <a:solidFill>
                            <a:srgbClr val="999999"/>
                          </a:solidFill>
                        </a:rPr>
                        <a:t>7.9</a:t>
                      </a:r>
                      <a:endParaRPr lang="en-GB" i="1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数据差异性</a:t>
                      </a:r>
                      <a:endParaRPr lang="en-GB"/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(数据增强与否)</a:t>
                      </a:r>
                      <a:endParaRPr lang="en-GB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950"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RNN_0.4172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RNN_char_0.4084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0.4246</a:t>
                      </a:r>
                      <a:endParaRPr lang="en-GB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7.4</a:t>
                      </a:r>
                      <a:endParaRPr lang="en-GB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数据差异性</a:t>
                      </a:r>
                      <a:endParaRPr lang="en-GB"/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(word 与 char)</a:t>
                      </a:r>
                      <a:endParaRPr lang="en-GB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0" name="Shape 240"/>
          <p:cNvSpPr/>
          <p:nvPr/>
        </p:nvSpPr>
        <p:spPr>
          <a:xfrm>
            <a:off x="2679187" y="4150650"/>
            <a:ext cx="3782400" cy="570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1E1E1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 b="1">
                <a:solidFill>
                  <a:schemeClr val="dk1"/>
                </a:solidFill>
              </a:rPr>
              <a:t>模型融合提升的关键在于差异性</a:t>
            </a:r>
            <a:endParaRPr lang="en-GB" sz="2000" b="1">
              <a:solidFill>
                <a:schemeClr val="dk1"/>
              </a:solidFill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3236750" y="547150"/>
            <a:ext cx="28830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/>
              <a:t>两个模型融合结果对比</a:t>
            </a:r>
            <a:endParaRPr lang="en-GB" b="1"/>
          </a:p>
        </p:txBody>
      </p:sp>
      <p:grpSp>
        <p:nvGrpSpPr>
          <p:cNvPr id="242" name="Shape 242"/>
          <p:cNvGrpSpPr/>
          <p:nvPr/>
        </p:nvGrpSpPr>
        <p:grpSpPr>
          <a:xfrm>
            <a:off x="7842149" y="434112"/>
            <a:ext cx="908156" cy="948144"/>
            <a:chOff x="3294650" y="3652450"/>
            <a:chExt cx="388350" cy="405450"/>
          </a:xfrm>
        </p:grpSpPr>
        <p:sp>
          <p:nvSpPr>
            <p:cNvPr id="243" name="Shape 24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44" name="Shape 24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45" name="Shape 245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869150" y="557800"/>
            <a:ext cx="30978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MultiModel</a:t>
            </a:r>
            <a:endParaRPr lang="en-GB"/>
          </a:p>
        </p:txBody>
      </p:sp>
      <p:sp>
        <p:nvSpPr>
          <p:cNvPr id="251" name="Shape 251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52" name="Shape 25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50851" y="2126926"/>
            <a:ext cx="6631674" cy="174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50850" y="1567850"/>
            <a:ext cx="6631674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50851" y="3319776"/>
            <a:ext cx="3957374" cy="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450251" y="3319776"/>
            <a:ext cx="2532280" cy="5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99375" y="1671137"/>
            <a:ext cx="5295900" cy="191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Shape 66"/>
          <p:cNvCxnSpPr/>
          <p:nvPr/>
        </p:nvCxnSpPr>
        <p:spPr>
          <a:xfrm rot="10800000" flipH="1">
            <a:off x="5955125" y="1708250"/>
            <a:ext cx="651300" cy="55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67"/>
          <p:cNvSpPr/>
          <p:nvPr/>
        </p:nvSpPr>
        <p:spPr>
          <a:xfrm>
            <a:off x="1745950" y="2265050"/>
            <a:ext cx="4275300" cy="339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8" name="Shape 68"/>
          <p:cNvSpPr txBox="1"/>
          <p:nvPr/>
        </p:nvSpPr>
        <p:spPr>
          <a:xfrm>
            <a:off x="6163525" y="1396625"/>
            <a:ext cx="1962900" cy="33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/>
              <a:t>问题的标题(title)</a:t>
            </a:r>
            <a:endParaRPr lang="en-GB" b="1"/>
          </a:p>
        </p:txBody>
      </p:sp>
      <p:sp>
        <p:nvSpPr>
          <p:cNvPr id="69" name="Shape 69"/>
          <p:cNvSpPr/>
          <p:nvPr/>
        </p:nvSpPr>
        <p:spPr>
          <a:xfrm>
            <a:off x="1692875" y="2657075"/>
            <a:ext cx="4756500" cy="9054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0" name="Shape 70"/>
          <p:cNvSpPr txBox="1"/>
          <p:nvPr/>
        </p:nvSpPr>
        <p:spPr>
          <a:xfrm>
            <a:off x="5862175" y="4050150"/>
            <a:ext cx="2565600" cy="33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/>
              <a:t>问题的</a:t>
            </a:r>
            <a:r>
              <a:rPr lang="en-GB" b="1"/>
              <a:t>描述</a:t>
            </a:r>
            <a:r>
              <a:rPr lang="en-GB" b="1"/>
              <a:t>(</a:t>
            </a:r>
            <a:r>
              <a:rPr lang="en-GB" b="1"/>
              <a:t>Description</a:t>
            </a:r>
            <a:r>
              <a:rPr lang="en-GB" b="1"/>
              <a:t>)</a:t>
            </a:r>
            <a:endParaRPr lang="en-GB" b="1"/>
          </a:p>
        </p:txBody>
      </p:sp>
      <p:cxnSp>
        <p:nvCxnSpPr>
          <p:cNvPr id="71" name="Shape 71"/>
          <p:cNvCxnSpPr/>
          <p:nvPr/>
        </p:nvCxnSpPr>
        <p:spPr>
          <a:xfrm>
            <a:off x="5605950" y="3614600"/>
            <a:ext cx="906000" cy="50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2" name="Shape 72"/>
          <p:cNvSpPr/>
          <p:nvPr/>
        </p:nvSpPr>
        <p:spPr>
          <a:xfrm>
            <a:off x="1793150" y="1736525"/>
            <a:ext cx="3218100" cy="3963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cxnSp>
        <p:nvCxnSpPr>
          <p:cNvPr id="73" name="Shape 73"/>
          <p:cNvCxnSpPr/>
          <p:nvPr/>
        </p:nvCxnSpPr>
        <p:spPr>
          <a:xfrm rot="10800000">
            <a:off x="3076775" y="1170150"/>
            <a:ext cx="28200" cy="54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4" name="Shape 74"/>
          <p:cNvSpPr txBox="1"/>
          <p:nvPr/>
        </p:nvSpPr>
        <p:spPr>
          <a:xfrm>
            <a:off x="2567025" y="849375"/>
            <a:ext cx="2978400" cy="50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预测目标：</a:t>
            </a:r>
            <a:r>
              <a:rPr lang="en-GB" b="1"/>
              <a:t>问题的话题(topic)</a:t>
            </a:r>
            <a:endParaRPr lang="en-GB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61" name="Shape 26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96600" y="773775"/>
            <a:ext cx="4838700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/>
          <p:nvPr/>
        </p:nvSpPr>
        <p:spPr>
          <a:xfrm rot="-3275934">
            <a:off x="3422130" y="932053"/>
            <a:ext cx="292596" cy="4698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63" name="Shape 263"/>
          <p:cNvSpPr txBox="1"/>
          <p:nvPr/>
        </p:nvSpPr>
        <p:spPr>
          <a:xfrm>
            <a:off x="2830450" y="710650"/>
            <a:ext cx="8259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目标点</a:t>
            </a:r>
            <a:endParaRPr lang="en-GB"/>
          </a:p>
        </p:txBody>
      </p:sp>
      <p:sp>
        <p:nvSpPr>
          <p:cNvPr id="264" name="Shape 264"/>
          <p:cNvSpPr/>
          <p:nvPr/>
        </p:nvSpPr>
        <p:spPr>
          <a:xfrm rot="-8102493">
            <a:off x="2834115" y="3258281"/>
            <a:ext cx="292530" cy="4696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65" name="Shape 265"/>
          <p:cNvSpPr txBox="1"/>
          <p:nvPr/>
        </p:nvSpPr>
        <p:spPr>
          <a:xfrm>
            <a:off x="2204275" y="3685600"/>
            <a:ext cx="17205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差的初始化点</a:t>
            </a:r>
            <a:endParaRPr lang="en-GB"/>
          </a:p>
        </p:txBody>
      </p:sp>
      <p:sp>
        <p:nvSpPr>
          <p:cNvPr id="266" name="Shape 266"/>
          <p:cNvSpPr/>
          <p:nvPr/>
        </p:nvSpPr>
        <p:spPr>
          <a:xfrm rot="3084817">
            <a:off x="4144420" y="1264060"/>
            <a:ext cx="292451" cy="46969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67" name="Shape 267"/>
          <p:cNvSpPr txBox="1"/>
          <p:nvPr/>
        </p:nvSpPr>
        <p:spPr>
          <a:xfrm>
            <a:off x="4340325" y="1028825"/>
            <a:ext cx="15102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优秀初始化点</a:t>
            </a:r>
            <a:endParaRPr lang="en-GB"/>
          </a:p>
        </p:txBody>
      </p:sp>
      <p:sp>
        <p:nvSpPr>
          <p:cNvPr id="268" name="Shape 268"/>
          <p:cNvSpPr/>
          <p:nvPr/>
        </p:nvSpPr>
        <p:spPr>
          <a:xfrm rot="3662546">
            <a:off x="4637446" y="1448114"/>
            <a:ext cx="292464" cy="46983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69" name="Shape 269"/>
          <p:cNvSpPr txBox="1"/>
          <p:nvPr/>
        </p:nvSpPr>
        <p:spPr>
          <a:xfrm>
            <a:off x="4975475" y="1301925"/>
            <a:ext cx="15102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某个过拟合点</a:t>
            </a:r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869150" y="557800"/>
            <a:ext cx="30978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MultiModel</a:t>
            </a:r>
            <a:endParaRPr lang="en-GB"/>
          </a:p>
        </p:txBody>
      </p:sp>
      <p:sp>
        <p:nvSpPr>
          <p:cNvPr id="275" name="Shape 275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76" name="Shape 27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25050" y="1389100"/>
            <a:ext cx="4236400" cy="229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849600" y="1967700"/>
            <a:ext cx="3858600" cy="171514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1241650" y="4009025"/>
            <a:ext cx="9891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000" b="1"/>
              <a:t>0.4288</a:t>
            </a:r>
            <a:endParaRPr lang="en-GB" sz="2000" b="1"/>
          </a:p>
        </p:txBody>
      </p:sp>
      <p:sp>
        <p:nvSpPr>
          <p:cNvPr id="279" name="Shape 279"/>
          <p:cNvSpPr txBox="1"/>
          <p:nvPr/>
        </p:nvSpPr>
        <p:spPr>
          <a:xfrm>
            <a:off x="6202825" y="3924850"/>
            <a:ext cx="9891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 b="1"/>
              <a:t>0.4306</a:t>
            </a:r>
            <a:endParaRPr lang="en-GB" sz="2000" b="1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ctrTitle" idx="4294967295"/>
          </p:nvPr>
        </p:nvSpPr>
        <p:spPr>
          <a:xfrm>
            <a:off x="3161025" y="660825"/>
            <a:ext cx="2609100" cy="582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100" b="0"/>
              <a:t>训练复杂模型</a:t>
            </a:r>
            <a:endParaRPr lang="en-GB" sz="3100" b="0"/>
          </a:p>
        </p:txBody>
      </p:sp>
      <p:sp>
        <p:nvSpPr>
          <p:cNvPr id="285" name="Shape 285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6" name="Shape 286"/>
          <p:cNvSpPr/>
          <p:nvPr/>
        </p:nvSpPr>
        <p:spPr>
          <a:xfrm>
            <a:off x="1389799" y="1944479"/>
            <a:ext cx="431906" cy="393601"/>
          </a:xfrm>
          <a:custGeom>
            <a:avLst/>
            <a:gdLst/>
            <a:ahLst/>
            <a:cxnLst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87" name="Shape 287"/>
          <p:cNvSpPr txBox="1"/>
          <p:nvPr>
            <p:ph type="ctrTitle" idx="4294967295"/>
          </p:nvPr>
        </p:nvSpPr>
        <p:spPr>
          <a:xfrm>
            <a:off x="1935525" y="1615275"/>
            <a:ext cx="6341700" cy="777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2100"/>
              <a:t>寻找好的初始值  (预训练的词向量，finetune)</a:t>
            </a:r>
            <a:endParaRPr lang="en-GB" sz="2100"/>
          </a:p>
        </p:txBody>
      </p:sp>
      <p:sp>
        <p:nvSpPr>
          <p:cNvPr id="288" name="Shape 288"/>
          <p:cNvSpPr/>
          <p:nvPr/>
        </p:nvSpPr>
        <p:spPr>
          <a:xfrm>
            <a:off x="1389775" y="3263100"/>
            <a:ext cx="431906" cy="447283"/>
          </a:xfrm>
          <a:custGeom>
            <a:avLst/>
            <a:gdLst/>
            <a:ahLst/>
            <a:cxnLst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89" name="Shape 289"/>
          <p:cNvSpPr txBox="1"/>
          <p:nvPr>
            <p:ph type="ctrTitle" idx="4294967295"/>
          </p:nvPr>
        </p:nvSpPr>
        <p:spPr>
          <a:xfrm>
            <a:off x="2037725" y="3263100"/>
            <a:ext cx="1702500" cy="480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900"/>
              <a:t>每部分单独训</a:t>
            </a:r>
            <a:endParaRPr lang="en-GB" sz="19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2774" y="1595100"/>
            <a:ext cx="7509222" cy="169297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399850" y="4493075"/>
            <a:ext cx="6345000" cy="27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i="1">
                <a:solidFill>
                  <a:srgbClr val="B7B7B7"/>
                </a:solidFill>
              </a:rPr>
              <a:t>http://pytorch.org/</a:t>
            </a:r>
            <a:endParaRPr lang="en-GB" i="1">
              <a:solidFill>
                <a:srgbClr val="B7B7B7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ctrTitle" idx="4294967295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7200"/>
              <a:t>Thanks!</a:t>
            </a:r>
            <a:endParaRPr lang="en-GB" sz="7200"/>
          </a:p>
        </p:txBody>
      </p:sp>
      <p:sp>
        <p:nvSpPr>
          <p:cNvPr id="301" name="Shape 301"/>
          <p:cNvSpPr txBox="1"/>
          <p:nvPr>
            <p:ph type="subTitle" idx="4294967295"/>
          </p:nvPr>
        </p:nvSpPr>
        <p:spPr>
          <a:xfrm>
            <a:off x="685800" y="2491575"/>
            <a:ext cx="7237500" cy="201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  <a:t>Any questions?</a:t>
            </a:r>
            <a:endParaRPr lang="en-GB" b="1"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 panose="020B0604020202020204"/>
              <a:buNone/>
            </a:pPr>
            <a:r>
              <a:rPr lang="en-GB"/>
              <a:t>You can find </a:t>
            </a:r>
            <a:endParaRPr lang="en-GB"/>
          </a:p>
          <a:p>
            <a:pPr marL="457200" lvl="0" indent="-228600" rtl="0">
              <a:spcBef>
                <a:spcPts val="0"/>
              </a:spcBef>
            </a:pPr>
            <a:r>
              <a:rPr lang="en-GB" sz="1500"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  <a:t>Code : </a:t>
            </a:r>
            <a:r>
              <a:rPr lang="en-GB" sz="1500" u="sng">
                <a:solidFill>
                  <a:schemeClr val="hlink"/>
                </a:solidFill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  <a:hlinkClick r:id="rId1"/>
              </a:rPr>
              <a:t>https://github.com/chenyuntc/PyTorchText</a:t>
            </a:r>
            <a:r>
              <a:rPr lang="en-GB" sz="1500"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  <a:t> </a:t>
            </a:r>
            <a:endParaRPr lang="en-GB" sz="1500"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  <a:p>
            <a:pPr marL="457200" lvl="0" indent="-349250" rtl="0">
              <a:spcBef>
                <a:spcPts val="0"/>
              </a:spcBef>
              <a:buSzPct val="127000"/>
              <a:buFont typeface="Work Sans" panose="00000500000000000000"/>
            </a:pPr>
            <a:r>
              <a:rPr lang="en-GB" sz="1500"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  <a:t>Email : </a:t>
            </a:r>
            <a:r>
              <a:rPr lang="en-GB" sz="1500" u="sng">
                <a:solidFill>
                  <a:schemeClr val="hlink"/>
                </a:solidFill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  <a:hlinkClick r:id="rId2"/>
              </a:rPr>
              <a:t>i@knew.be</a:t>
            </a:r>
            <a:r>
              <a:rPr lang="en-GB" sz="1500"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  <a:t> </a:t>
            </a:r>
            <a:endParaRPr lang="en-GB" sz="1500"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  <a:p>
            <a:pPr lvl="0" rtl="0">
              <a:spcBef>
                <a:spcPts val="0"/>
              </a:spcBef>
              <a:buNone/>
            </a:pPr>
            <a:endParaRPr sz="1500"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03" name="Shape 303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body" idx="1"/>
          </p:nvPr>
        </p:nvSpPr>
        <p:spPr>
          <a:xfrm>
            <a:off x="921775" y="1557225"/>
            <a:ext cx="3594600" cy="3193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  <a:t>词(word)</a:t>
            </a:r>
            <a:endParaRPr lang="en-GB" b="1"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  <a:t>标题的词：</a:t>
            </a:r>
            <a:endParaRPr lang="en-GB"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400"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  <a:t>w305,w13549,w22752,w11,w7225,w2565,w1106</a:t>
            </a:r>
            <a:endParaRPr lang="en-GB" sz="1400"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  <a:t>描述的词：</a:t>
            </a:r>
            <a:endParaRPr lang="en-GB"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400"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  <a:t>w305,w13549,w22752,w11,w7225,w2565,w1106,w16,w31389,w6,w1019,w69288,w111,w3332,w109,w11,w25,w1110,w111</a:t>
            </a:r>
            <a:endParaRPr lang="en-GB" sz="1400"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869150" y="847600"/>
            <a:ext cx="2329800" cy="5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数据</a:t>
            </a:r>
            <a:endParaRPr lang="en-GB"/>
          </a:p>
        </p:txBody>
      </p:sp>
      <p:sp>
        <p:nvSpPr>
          <p:cNvPr id="81" name="Shape 81"/>
          <p:cNvSpPr txBox="1"/>
          <p:nvPr>
            <p:ph type="body" idx="2"/>
          </p:nvPr>
        </p:nvSpPr>
        <p:spPr>
          <a:xfrm>
            <a:off x="4680225" y="1557225"/>
            <a:ext cx="3594600" cy="3193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  <a:t>字(char)</a:t>
            </a:r>
            <a:endParaRPr lang="en-GB" b="1"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/>
              <a:t>标题的字：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 sz="1400"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  <a:t>c324,c39,c40,c155,c180,c180,c181,c17,c4,c1153,c396,c324,c2,c183,c49,c864,c28</a:t>
            </a:r>
            <a:endParaRPr lang="en-GB" sz="1400"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  <a:t>描述的字：</a:t>
            </a:r>
            <a:r>
              <a:rPr lang="en-GB" sz="1400"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  <a:t>c335,c101,c611,c189,c97,c144,c147,c101,c15,c768,c769,c85,c1108,c1870,c12,c101,c278,c443,c97,c186,c101,c148,c97,c278,c10…….</a:t>
            </a:r>
            <a:endParaRPr lang="en-GB" sz="1400"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</p:txBody>
      </p:sp>
      <p:grpSp>
        <p:nvGrpSpPr>
          <p:cNvPr id="82" name="Shape 82"/>
          <p:cNvGrpSpPr/>
          <p:nvPr/>
        </p:nvGrpSpPr>
        <p:grpSpPr>
          <a:xfrm>
            <a:off x="7516120" y="711700"/>
            <a:ext cx="903433" cy="903433"/>
            <a:chOff x="2594325" y="1627175"/>
            <a:chExt cx="440850" cy="440850"/>
          </a:xfrm>
        </p:grpSpPr>
        <p:sp>
          <p:nvSpPr>
            <p:cNvPr id="83" name="Shape 8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84" name="Shape 84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85" name="Shape 85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</p:grpSp>
      <p:sp>
        <p:nvSpPr>
          <p:cNvPr id="86" name="Shape 86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69150" y="847600"/>
            <a:ext cx="5092200" cy="58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其它数据</a:t>
            </a:r>
            <a:endParaRPr lang="en-GB"/>
          </a:p>
        </p:txBody>
      </p:sp>
      <p:sp>
        <p:nvSpPr>
          <p:cNvPr id="92" name="Shape 92"/>
          <p:cNvSpPr txBox="1"/>
          <p:nvPr>
            <p:ph type="body" idx="1"/>
          </p:nvPr>
        </p:nvSpPr>
        <p:spPr>
          <a:xfrm>
            <a:off x="542950" y="1756025"/>
            <a:ext cx="2336100" cy="258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  <a:t>词向量</a:t>
            </a:r>
            <a:endParaRPr lang="en-GB" b="1"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/>
              <a:t>包含预训练好的词向量。分为基于word的和基于char的256维词向量。</a:t>
            </a:r>
            <a:endParaRPr lang="en-GB"/>
          </a:p>
        </p:txBody>
      </p:sp>
      <p:sp>
        <p:nvSpPr>
          <p:cNvPr id="93" name="Shape 93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4" name="Shape 9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764962" y="1120837"/>
            <a:ext cx="294322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type="body" idx="1"/>
          </p:nvPr>
        </p:nvSpPr>
        <p:spPr>
          <a:xfrm>
            <a:off x="3114651" y="1756025"/>
            <a:ext cx="2625300" cy="258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  <a:t>话题信息</a:t>
            </a:r>
            <a:endParaRPr lang="en-GB" b="1"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/>
              <a:t>话题之间具有父子关系，一个话题可能有多个父话题，比赛提供的1999个话题构成了有向无环图（DAG）。</a:t>
            </a:r>
            <a:endParaRPr lang="en-GB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/>
              <a:t>比赛还提供话题的字和词的描述信息。</a:t>
            </a:r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69150" y="847600"/>
            <a:ext cx="2329800" cy="5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数据</a:t>
            </a:r>
            <a:r>
              <a:rPr lang="en-GB"/>
              <a:t>处理</a:t>
            </a:r>
            <a:endParaRPr lang="en-GB"/>
          </a:p>
        </p:txBody>
      </p:sp>
      <p:sp>
        <p:nvSpPr>
          <p:cNvPr id="101" name="Shape 101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2" name="Shape 102"/>
          <p:cNvSpPr txBox="1"/>
          <p:nvPr/>
        </p:nvSpPr>
        <p:spPr>
          <a:xfrm>
            <a:off x="1031200" y="1389100"/>
            <a:ext cx="50613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900"/>
              </a:spcBef>
              <a:spcAft>
                <a:spcPts val="300"/>
              </a:spcAft>
              <a:buNone/>
            </a:pPr>
            <a:endParaRPr sz="1650" b="1">
              <a:solidFill>
                <a:srgbClr val="1E1E1E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869150" y="1457300"/>
            <a:ext cx="72183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-GB" sz="1450">
                <a:solidFill>
                  <a:srgbClr val="1E1E1E"/>
                </a:solidFill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如何评价2017知乎看山杯机器学习比赛？</a:t>
            </a:r>
            <a:endParaRPr lang="en-GB" sz="1450">
              <a:solidFill>
                <a:srgbClr val="1E1E1E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0" rtl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-GB" sz="1450">
                <a:solidFill>
                  <a:srgbClr val="1E1E1E"/>
                </a:solidFill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怎样画好刘看山？</a:t>
            </a:r>
            <a:endParaRPr lang="en-GB" sz="1450">
              <a:solidFill>
                <a:srgbClr val="1E1E1E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0" rtl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Clr>
                <a:schemeClr val="dk1"/>
              </a:buClr>
              <a:buSzPct val="73000"/>
              <a:buFont typeface="Arial" panose="020B0604020202020204"/>
              <a:buNone/>
            </a:pPr>
            <a:r>
              <a:rPr lang="en-GB" sz="1450">
                <a:solidFill>
                  <a:srgbClr val="1E1E1E"/>
                </a:solidFill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如何理解「看山是山，看山不是山，看山还是山」的三层境界？</a:t>
            </a:r>
            <a:endParaRPr lang="en-GB" sz="1450">
              <a:solidFill>
                <a:srgbClr val="1E1E1E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548950" y="3219950"/>
            <a:ext cx="39603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-GB" sz="1450">
                <a:solidFill>
                  <a:srgbClr val="1E1E1E"/>
                </a:solidFill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如何评价2017知乎看山杯机器学习比赛？</a:t>
            </a:r>
            <a:endParaRPr lang="en-GB" sz="1450">
              <a:solidFill>
                <a:srgbClr val="1E1E1E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0" algn="r" rtl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-GB" sz="1450">
                <a:solidFill>
                  <a:srgbClr val="1E1E1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&lt;/s&gt;&lt;/s&gt;&lt;/s&gt;&lt;/s&gt;&lt;/s&gt;</a:t>
            </a:r>
            <a:r>
              <a:rPr lang="en-GB" sz="1450">
                <a:solidFill>
                  <a:srgbClr val="1E1E1E"/>
                </a:solidFill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怎样画好刘看</a:t>
            </a:r>
            <a:r>
              <a:rPr lang="en-GB" sz="1450">
                <a:solidFill>
                  <a:srgbClr val="1E1E1E"/>
                </a:solidFill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山</a:t>
            </a:r>
            <a:r>
              <a:rPr lang="en-GB" sz="1450">
                <a:solidFill>
                  <a:srgbClr val="1E1E1E"/>
                </a:solidFill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？</a:t>
            </a:r>
            <a:endParaRPr lang="en-GB" sz="1450">
              <a:solidFill>
                <a:srgbClr val="1E1E1E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0" algn="r" rtl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-GB" sz="1450">
                <a:solidFill>
                  <a:srgbClr val="1E1E1E"/>
                </a:solidFill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看山不是山，看山还是山」的三层境界？</a:t>
            </a:r>
            <a:endParaRPr lang="en-GB" sz="1450">
              <a:solidFill>
                <a:srgbClr val="1E1E1E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105" name="Shape 105"/>
          <p:cNvCxnSpPr/>
          <p:nvPr/>
        </p:nvCxnSpPr>
        <p:spPr>
          <a:xfrm flipH="1">
            <a:off x="3514525" y="2420150"/>
            <a:ext cx="10500" cy="799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6" name="Shape 106"/>
          <p:cNvSpPr/>
          <p:nvPr/>
        </p:nvSpPr>
        <p:spPr>
          <a:xfrm>
            <a:off x="4607825" y="3546175"/>
            <a:ext cx="1484700" cy="30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补</a:t>
            </a:r>
            <a:r>
              <a:rPr lang="en-GB"/>
              <a:t>空格</a:t>
            </a:r>
            <a:endParaRPr lang="en-GB"/>
          </a:p>
        </p:txBody>
      </p:sp>
      <p:sp>
        <p:nvSpPr>
          <p:cNvPr id="107" name="Shape 107"/>
          <p:cNvSpPr/>
          <p:nvPr/>
        </p:nvSpPr>
        <p:spPr>
          <a:xfrm>
            <a:off x="4607825" y="3895425"/>
            <a:ext cx="1484700" cy="30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截断</a:t>
            </a:r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69150" y="847600"/>
            <a:ext cx="2329800" cy="5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数据</a:t>
            </a:r>
            <a:r>
              <a:rPr lang="en-GB"/>
              <a:t>增强</a:t>
            </a:r>
            <a:endParaRPr lang="en-GB"/>
          </a:p>
        </p:txBody>
      </p:sp>
      <p:grpSp>
        <p:nvGrpSpPr>
          <p:cNvPr id="113" name="Shape 113"/>
          <p:cNvGrpSpPr/>
          <p:nvPr/>
        </p:nvGrpSpPr>
        <p:grpSpPr>
          <a:xfrm>
            <a:off x="7516120" y="711700"/>
            <a:ext cx="903433" cy="903433"/>
            <a:chOff x="2594325" y="1627175"/>
            <a:chExt cx="440850" cy="440850"/>
          </a:xfrm>
        </p:grpSpPr>
        <p:sp>
          <p:nvSpPr>
            <p:cNvPr id="114" name="Shape 11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</p:grpSp>
      <p:sp>
        <p:nvSpPr>
          <p:cNvPr id="117" name="Shape 117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8" name="Shape 118"/>
          <p:cNvSpPr txBox="1"/>
          <p:nvPr>
            <p:ph type="body" idx="1"/>
          </p:nvPr>
        </p:nvSpPr>
        <p:spPr>
          <a:xfrm>
            <a:off x="820100" y="2521725"/>
            <a:ext cx="3594600" cy="146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  <a:buClr>
                <a:schemeClr val="dk1"/>
              </a:buClr>
              <a:buSzPct val="69000"/>
              <a:buFont typeface="Arial" panose="020B0604020202020204"/>
              <a:buNone/>
            </a:pPr>
            <a:r>
              <a:rPr lang="en-GB" b="1"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  <a:t>Shuffle</a:t>
            </a:r>
            <a:endParaRPr lang="en-GB" b="1"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  <a:p>
            <a:pPr lvl="0" rtl="0">
              <a:lnSpc>
                <a:spcPct val="145000"/>
              </a:lnSpc>
              <a:spcBef>
                <a:spcPts val="900"/>
              </a:spcBef>
              <a:spcAft>
                <a:spcPts val="300"/>
              </a:spcAft>
              <a:buClr>
                <a:schemeClr val="dk1"/>
              </a:buClr>
              <a:buSzPct val="65000"/>
              <a:buFont typeface="Arial" panose="020B0604020202020204"/>
              <a:buNone/>
            </a:pPr>
            <a:r>
              <a:rPr lang="en-GB" sz="1650">
                <a:solidFill>
                  <a:srgbClr val="1E1E1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2017比赛？如何机器学习知乎评价看山杯</a:t>
            </a:r>
            <a:endParaRPr lang="en-GB" sz="1650">
              <a:solidFill>
                <a:srgbClr val="1E1E1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0" rtl="0">
              <a:lnSpc>
                <a:spcPct val="145000"/>
              </a:lnSpc>
              <a:spcBef>
                <a:spcPts val="900"/>
              </a:spcBef>
              <a:spcAft>
                <a:spcPts val="300"/>
              </a:spcAft>
              <a:buNone/>
            </a:pPr>
            <a:endParaRPr sz="1650">
              <a:solidFill>
                <a:srgbClr val="1E1E1E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0" rtl="0">
              <a:lnSpc>
                <a:spcPct val="145000"/>
              </a:lnSpc>
              <a:spcBef>
                <a:spcPts val="900"/>
              </a:spcBef>
              <a:spcAft>
                <a:spcPts val="300"/>
              </a:spcAft>
              <a:buNone/>
            </a:pPr>
            <a:endParaRPr sz="1650">
              <a:solidFill>
                <a:srgbClr val="1E1E1E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0" rtl="0">
              <a:lnSpc>
                <a:spcPct val="145000"/>
              </a:lnSpc>
              <a:spcBef>
                <a:spcPts val="900"/>
              </a:spcBef>
              <a:spcAft>
                <a:spcPts val="300"/>
              </a:spcAft>
              <a:buClr>
                <a:schemeClr val="dk1"/>
              </a:buClr>
              <a:buSzPct val="65000"/>
              <a:buFont typeface="Arial" panose="020B0604020202020204"/>
              <a:buNone/>
            </a:pPr>
            <a:endParaRPr sz="1650">
              <a:solidFill>
                <a:srgbClr val="1E1E1E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0" rtl="0">
              <a:spcBef>
                <a:spcPts val="0"/>
              </a:spcBef>
              <a:buNone/>
            </a:pPr>
            <a:endParaRPr b="1"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</p:txBody>
      </p:sp>
      <p:sp>
        <p:nvSpPr>
          <p:cNvPr id="119" name="Shape 119"/>
          <p:cNvSpPr txBox="1"/>
          <p:nvPr>
            <p:ph type="body" idx="2"/>
          </p:nvPr>
        </p:nvSpPr>
        <p:spPr>
          <a:xfrm>
            <a:off x="4740650" y="2565075"/>
            <a:ext cx="3884400" cy="152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9000"/>
              <a:buFont typeface="Arial" panose="020B0604020202020204"/>
              <a:buNone/>
            </a:pPr>
            <a:r>
              <a:rPr lang="en-GB" b="1"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  <a:t>drop</a:t>
            </a:r>
            <a:endParaRPr lang="en-GB" b="1"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  <a:p>
            <a:pPr lvl="0" rtl="0">
              <a:lnSpc>
                <a:spcPct val="1450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-GB" sz="1650">
                <a:solidFill>
                  <a:srgbClr val="1E1E1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如何&lt;/s&gt;2017&lt;/s&gt;看山杯&lt;/s&gt;&lt;/s&gt;？</a:t>
            </a:r>
            <a:endParaRPr lang="en-GB" sz="1650">
              <a:solidFill>
                <a:srgbClr val="1E1E1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  <a:t> </a:t>
            </a:r>
            <a:endParaRPr lang="en-GB"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1929150" y="1785250"/>
            <a:ext cx="4527000" cy="81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-GB" sz="1650">
                <a:solidFill>
                  <a:srgbClr val="1E1E1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如何评价 2017 知乎看山杯机器学习比赛？</a:t>
            </a:r>
            <a:endParaRPr lang="en-GB" sz="1650">
              <a:solidFill>
                <a:srgbClr val="1E1E1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 idx="4294967295"/>
          </p:nvPr>
        </p:nvSpPr>
        <p:spPr>
          <a:xfrm>
            <a:off x="1832550" y="724200"/>
            <a:ext cx="60342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4800"/>
          </a:p>
          <a:p>
            <a:pPr lvl="0" rtl="0">
              <a:spcBef>
                <a:spcPts val="0"/>
              </a:spcBef>
              <a:buNone/>
            </a:pPr>
            <a:r>
              <a:rPr lang="en-GB" sz="4800"/>
              <a:t>300万条样本</a:t>
            </a:r>
            <a:endParaRPr lang="en-GB" sz="4800"/>
          </a:p>
        </p:txBody>
      </p:sp>
      <p:sp>
        <p:nvSpPr>
          <p:cNvPr id="126" name="Shape 126"/>
          <p:cNvSpPr txBox="1"/>
          <p:nvPr>
            <p:ph type="ctrTitle" idx="4294967295"/>
          </p:nvPr>
        </p:nvSpPr>
        <p:spPr>
          <a:xfrm>
            <a:off x="1832550" y="3353092"/>
            <a:ext cx="60342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4800"/>
              <a:t>4亿多字，2亿多词</a:t>
            </a:r>
            <a:endParaRPr lang="en-GB" sz="4800"/>
          </a:p>
        </p:txBody>
      </p:sp>
      <p:sp>
        <p:nvSpPr>
          <p:cNvPr id="127" name="Shape 127"/>
          <p:cNvSpPr txBox="1"/>
          <p:nvPr>
            <p:ph type="ctrTitle" idx="4294967295"/>
          </p:nvPr>
        </p:nvSpPr>
        <p:spPr>
          <a:xfrm>
            <a:off x="1832550" y="2038646"/>
            <a:ext cx="60342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/>
              <a:t>1999个话题</a:t>
            </a:r>
            <a:endParaRPr lang="en-GB" sz="4800"/>
          </a:p>
        </p:txBody>
      </p:sp>
      <p:sp>
        <p:nvSpPr>
          <p:cNvPr id="128" name="Shape 128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29" name="Shape 129"/>
          <p:cNvGrpSpPr/>
          <p:nvPr/>
        </p:nvGrpSpPr>
        <p:grpSpPr>
          <a:xfrm>
            <a:off x="966247" y="813841"/>
            <a:ext cx="579702" cy="783034"/>
            <a:chOff x="584925" y="922575"/>
            <a:chExt cx="415200" cy="502525"/>
          </a:xfrm>
        </p:grpSpPr>
        <p:sp>
          <p:nvSpPr>
            <p:cNvPr id="130" name="Shape 13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1" name="Shape 13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</p:grpSp>
      <p:sp>
        <p:nvSpPr>
          <p:cNvPr id="133" name="Shape 133"/>
          <p:cNvSpPr/>
          <p:nvPr/>
        </p:nvSpPr>
        <p:spPr>
          <a:xfrm>
            <a:off x="871464" y="2223375"/>
            <a:ext cx="641159" cy="711685"/>
          </a:xfrm>
          <a:custGeom>
            <a:avLst/>
            <a:gdLst/>
            <a:ahLst/>
            <a:cxnLst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grpSp>
        <p:nvGrpSpPr>
          <p:cNvPr id="134" name="Shape 134"/>
          <p:cNvGrpSpPr/>
          <p:nvPr/>
        </p:nvGrpSpPr>
        <p:grpSpPr>
          <a:xfrm>
            <a:off x="845935" y="3497935"/>
            <a:ext cx="666686" cy="673856"/>
            <a:chOff x="1922075" y="1629000"/>
            <a:chExt cx="437200" cy="437200"/>
          </a:xfrm>
        </p:grpSpPr>
        <p:sp>
          <p:nvSpPr>
            <p:cNvPr id="135" name="Shape 135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</p:grp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69150" y="847600"/>
            <a:ext cx="2329800" cy="5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评估指标</a:t>
            </a:r>
            <a:endParaRPr lang="en-GB"/>
          </a:p>
        </p:txBody>
      </p:sp>
      <p:sp>
        <p:nvSpPr>
          <p:cNvPr id="142" name="Shape 142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43" name="Shape 14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74350" y="1625550"/>
            <a:ext cx="4548675" cy="85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9600" y="3057875"/>
            <a:ext cx="2761100" cy="98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5661075" y="1744075"/>
            <a:ext cx="2761200" cy="62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5个</a:t>
            </a:r>
            <a:r>
              <a:rPr lang="en-GB"/>
              <a:t>位置的准确率加权累加，所以总准确率可能超过1</a:t>
            </a:r>
            <a:endParaRPr lang="en-GB"/>
          </a:p>
        </p:txBody>
      </p:sp>
      <p:sp>
        <p:nvSpPr>
          <p:cNvPr id="146" name="Shape 146"/>
          <p:cNvSpPr txBox="1"/>
          <p:nvPr/>
        </p:nvSpPr>
        <p:spPr>
          <a:xfrm>
            <a:off x="5763350" y="3287262"/>
            <a:ext cx="2761200" cy="62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分子没有乘以2，所以理论上难以突破0.5</a:t>
            </a:r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69150" y="847600"/>
            <a:ext cx="3150300" cy="5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基础架构</a:t>
            </a:r>
            <a:endParaRPr lang="en-GB"/>
          </a:p>
        </p:txBody>
      </p:sp>
      <p:sp>
        <p:nvSpPr>
          <p:cNvPr id="152" name="Shape 152"/>
          <p:cNvSpPr txBox="1"/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53" name="Shape 15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931212" y="576262"/>
            <a:ext cx="3343275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290658" y="2180925"/>
            <a:ext cx="2307278" cy="140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1777</Words>
  <Application>WPS 演示</Application>
  <PresentationFormat/>
  <Paragraphs>284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Arial</vt:lpstr>
      <vt:lpstr>Work Sans</vt:lpstr>
      <vt:lpstr>Work Sans Light</vt:lpstr>
      <vt:lpstr>微软雅黑</vt:lpstr>
      <vt:lpstr>Arial Unicode MS</vt:lpstr>
      <vt:lpstr>Jacquenetta template</vt:lpstr>
      <vt:lpstr>init队解决方案</vt:lpstr>
      <vt:lpstr>PowerPoint 演示文稿</vt:lpstr>
      <vt:lpstr>数据</vt:lpstr>
      <vt:lpstr>其它数据</vt:lpstr>
      <vt:lpstr>数据处理</vt:lpstr>
      <vt:lpstr>数据增强</vt:lpstr>
      <vt:lpstr>1999个话题</vt:lpstr>
      <vt:lpstr>评估指标</vt:lpstr>
      <vt:lpstr>基础架构</vt:lpstr>
      <vt:lpstr>TextCNN</vt:lpstr>
      <vt:lpstr>TextRNN</vt:lpstr>
      <vt:lpstr>TextRNN</vt:lpstr>
      <vt:lpstr>TextRCNN</vt:lpstr>
      <vt:lpstr>Inception</vt:lpstr>
      <vt:lpstr>PowerPoint 演示文稿</vt:lpstr>
      <vt:lpstr>词序不重要</vt:lpstr>
      <vt:lpstr>融合方式</vt:lpstr>
      <vt:lpstr>PowerPoint 演示文稿</vt:lpstr>
      <vt:lpstr>MultiModel</vt:lpstr>
      <vt:lpstr>PowerPoint 演示文稿</vt:lpstr>
      <vt:lpstr>MultiModel</vt:lpstr>
      <vt:lpstr>每部分单独训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知乎看山杯 init队解决方案</dc:title>
  <dc:creator/>
  <cp:lastModifiedBy>Administrator</cp:lastModifiedBy>
  <cp:revision>1</cp:revision>
  <dcterms:created xsi:type="dcterms:W3CDTF">2020-01-09T15:03:33Z</dcterms:created>
  <dcterms:modified xsi:type="dcterms:W3CDTF">2020-01-09T15:03:37Z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2052-11.1.0.8412</vt:lpwstr>
  </property>
</Properties>
</file>