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72" r:id="rId5"/>
    <p:sldId id="275" r:id="rId6"/>
    <p:sldId id="276" r:id="rId7"/>
    <p:sldId id="280" r:id="rId8"/>
    <p:sldId id="320" r:id="rId9"/>
    <p:sldId id="308" r:id="rId10"/>
    <p:sldId id="295" r:id="rId11"/>
    <p:sldId id="314" r:id="rId12"/>
    <p:sldId id="257" r:id="rId13"/>
    <p:sldId id="260" r:id="rId14"/>
    <p:sldId id="270" r:id="rId15"/>
    <p:sldId id="258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chuy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突出</a:t>
            </a:r>
            <a:r>
              <a:rPr lang="en-US" altLang="zh-CN" dirty="0" err="1">
                <a:sym typeface="+mn-ea"/>
              </a:rPr>
              <a:t>DolphinDB</a:t>
            </a:r>
            <a:r>
              <a:rPr lang="zh-CN" altLang="en-US" dirty="0">
                <a:sym typeface="+mn-ea"/>
              </a:rPr>
              <a:t>与别的时序数据库的不同，别的产品只解决存储问题，而</a:t>
            </a:r>
            <a:r>
              <a:rPr lang="en-US" altLang="zh-CN" dirty="0" err="1">
                <a:sym typeface="+mn-ea"/>
              </a:rPr>
              <a:t>DolphinDB</a:t>
            </a:r>
            <a:r>
              <a:rPr lang="zh-CN" altLang="en-US" dirty="0">
                <a:sym typeface="+mn-ea"/>
              </a:rPr>
              <a:t>解决了“批计算、实时计算、以及研发与生产一体化”的问题。以此引出这事</a:t>
            </a:r>
            <a:r>
              <a:rPr lang="en-US" altLang="zh-CN" dirty="0" err="1">
                <a:sym typeface="+mn-ea"/>
              </a:rPr>
              <a:t>DolphinDB</a:t>
            </a:r>
            <a:r>
              <a:rPr lang="zh-CN" altLang="en-US" dirty="0">
                <a:sym typeface="+mn-ea"/>
              </a:rPr>
              <a:t>在金融行业得到广泛应用的原因。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下面，我们使用一个最简单的例子，对比使用和不使用JIT的情况下，do-while循环计算1到1000000之和10次所需要的时间。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jit</a:t>
            </a:r>
            <a:r>
              <a:rPr lang="zh-CN" altLang="en-US">
                <a:sym typeface="+mn-ea"/>
              </a:rPr>
              <a:t>只需要在函数头上加入</a:t>
            </a:r>
            <a:r>
              <a:rPr lang="en-US" altLang="zh-CN">
                <a:sym typeface="+mn-ea"/>
              </a:rPr>
              <a:t>@jit</a:t>
            </a:r>
            <a:r>
              <a:rPr lang="zh-CN" altLang="en-US">
                <a:sym typeface="+mn-ea"/>
              </a:rPr>
              <a:t>注解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不使用JIT的耗时是使用JIT的</a:t>
            </a:r>
            <a:r>
              <a:rPr lang="en-US">
                <a:sym typeface="+mn-ea"/>
              </a:rPr>
              <a:t>250</a:t>
            </a:r>
            <a:r>
              <a:rPr>
                <a:sym typeface="+mn-ea"/>
              </a:rPr>
              <a:t>倍。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请注意，以上例子仅是为了展示在do-while循环中JIT的性能优势。实际应用中，类似上例的简单循环计算，一般应当优先使用DolphinDB的内置函数进行向量化运算，这是由于很多内置函数采用了进一步的优化，而且使用内置函数更为方便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一般来说，循环的操作与计算越复杂，JIT相对于使用内置函数的优势越大。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下面，我们使用一个最简单的例子，对比使用和不使用JIT的情况下，do-while循环计算1到1000000之和10次所需要的时间。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jit</a:t>
            </a:r>
            <a:r>
              <a:rPr lang="zh-CN" altLang="en-US">
                <a:sym typeface="+mn-ea"/>
              </a:rPr>
              <a:t>只需要在函数头上加入</a:t>
            </a:r>
            <a:r>
              <a:rPr lang="en-US" altLang="zh-CN">
                <a:sym typeface="+mn-ea"/>
              </a:rPr>
              <a:t>@jit</a:t>
            </a:r>
            <a:r>
              <a:rPr lang="zh-CN" altLang="en-US">
                <a:sym typeface="+mn-ea"/>
              </a:rPr>
              <a:t>注解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不使用JIT的耗时是使用JIT的</a:t>
            </a:r>
            <a:r>
              <a:rPr lang="en-US">
                <a:sym typeface="+mn-ea"/>
              </a:rPr>
              <a:t>250</a:t>
            </a:r>
            <a:r>
              <a:rPr>
                <a:sym typeface="+mn-ea"/>
              </a:rPr>
              <a:t>倍。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请注意，以上例子仅是为了展示在do-while循环中JIT的性能优势。实际应用中，类似上例的简单循环计算，一般应当优先使用DolphinDB的内置函数进行向量化运算，这是由于很多内置函数采用了进一步的优化，而且使用内置函数更为方便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一般来说，循环的操作与计算越复杂，JIT相对于使用内置函数的优势越大。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路，</a:t>
            </a:r>
            <a:r>
              <a:rPr lang="en-US" altLang="zh-CN"/>
              <a:t>40</a:t>
            </a:r>
            <a:r>
              <a:rPr lang="zh-CN" altLang="en-US"/>
              <a:t>路</a:t>
            </a:r>
            <a:r>
              <a:rPr lang="en-US" altLang="zh-CN"/>
              <a:t>. </a:t>
            </a:r>
            <a:r>
              <a:rPr lang="zh-CN" altLang="en-US"/>
              <a:t>平均</a:t>
            </a:r>
            <a:r>
              <a:rPr lang="en-US" altLang="zh-CN"/>
              <a:t>12</a:t>
            </a:r>
            <a:r>
              <a:rPr lang="zh-CN" altLang="en-US"/>
              <a:t>核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核心</a:t>
            </a:r>
            <a:r>
              <a:rPr lang="en-US" altLang="zh-CN"/>
              <a:t> </a:t>
            </a:r>
            <a:r>
              <a:rPr lang="zh-CN" altLang="en-US"/>
              <a:t>峰值</a:t>
            </a:r>
            <a:r>
              <a:rPr lang="en-US" altLang="zh-CN"/>
              <a:t> 8</a:t>
            </a:r>
            <a:r>
              <a:rPr lang="zh-CN" altLang="en-US"/>
              <a:t>核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9.png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0" t="2792" r="5286" b="12840"/>
          <a:stretch>
            <a:fillRect/>
          </a:stretch>
        </p:blipFill>
        <p:spPr>
          <a:xfrm>
            <a:off x="952" y="0"/>
            <a:ext cx="12190411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/>
        </p:spPr>
      </p:pic>
      <p:sp>
        <p:nvSpPr>
          <p:cNvPr id="15" name="矩形 14"/>
          <p:cNvSpPr/>
          <p:nvPr/>
        </p:nvSpPr>
        <p:spPr>
          <a:xfrm>
            <a:off x="955" y="0"/>
            <a:ext cx="12190411" cy="6858000"/>
          </a:xfrm>
          <a:prstGeom prst="rect">
            <a:avLst/>
          </a:prstGeom>
          <a:solidFill>
            <a:srgbClr val="262F5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5"/>
          <p:cNvSpPr txBox="1"/>
          <p:nvPr/>
        </p:nvSpPr>
        <p:spPr>
          <a:xfrm>
            <a:off x="1211244" y="2607198"/>
            <a:ext cx="954009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DolphinDB 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流计算场景应用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与指标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36105" y="3338999"/>
            <a:ext cx="68400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06098" y="5859027"/>
            <a:ext cx="11585268" cy="0"/>
          </a:xfrm>
          <a:prstGeom prst="line">
            <a:avLst/>
          </a:prstGeom>
          <a:ln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6098" y="2078985"/>
            <a:ext cx="0" cy="3780042"/>
          </a:xfrm>
          <a:prstGeom prst="line">
            <a:avLst/>
          </a:prstGeom>
          <a:ln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9" y="638969"/>
            <a:ext cx="2443535" cy="12764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-876" y="2078985"/>
            <a:ext cx="3577007" cy="0"/>
          </a:xfrm>
          <a:prstGeom prst="line">
            <a:avLst/>
          </a:prstGeom>
          <a:ln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-876" y="458967"/>
            <a:ext cx="3577007" cy="0"/>
          </a:xfrm>
          <a:prstGeom prst="line">
            <a:avLst/>
          </a:prstGeom>
          <a:ln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78154" y="458967"/>
            <a:ext cx="0" cy="1620018"/>
          </a:xfrm>
          <a:prstGeom prst="line">
            <a:avLst/>
          </a:prstGeom>
          <a:ln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576131" y="1538979"/>
            <a:ext cx="8615235" cy="0"/>
          </a:xfrm>
          <a:prstGeom prst="line">
            <a:avLst/>
          </a:prstGeom>
          <a:ln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11241" y="3386969"/>
            <a:ext cx="625919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/>
                <a:ea typeface="微软雅黑 Light" panose="020B0502040204020203" charset="-122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/>
                <a:ea typeface="微软雅黑 Light" panose="020B0502040204020203" charset="-122"/>
              </a:rPr>
              <a:t>2023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/>
                <a:ea typeface="微软雅黑 Light" panose="020B0502040204020203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/>
                <a:ea typeface="微软雅黑 Light" panose="020B0502040204020203" charset="-122"/>
              </a:rPr>
              <a:t>07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/>
                <a:ea typeface="微软雅黑 Light" panose="020B0502040204020203" charset="-122"/>
              </a:rPr>
              <a:t>月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815" y="1812925"/>
            <a:ext cx="10515600" cy="453390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数据范围：深市全市场</a:t>
            </a:r>
            <a:r>
              <a:rPr lang="zh-CN" altLang="en-US"/>
              <a:t>股票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实时合成</a:t>
            </a:r>
            <a:r>
              <a:rPr lang="en-US" altLang="zh-CN"/>
              <a:t> 1 </a:t>
            </a:r>
            <a:r>
              <a:rPr lang="zh-CN" altLang="en-US"/>
              <a:t>秒频率</a:t>
            </a:r>
            <a:r>
              <a:rPr lang="en-US" altLang="zh-CN"/>
              <a:t>10</a:t>
            </a:r>
            <a:r>
              <a:rPr lang="zh-CN" altLang="en-US"/>
              <a:t>档快照</a:t>
            </a:r>
            <a:r>
              <a:rPr lang="en-US" altLang="zh-CN"/>
              <a:t> </a:t>
            </a:r>
            <a:r>
              <a:rPr lang="zh-CN" altLang="en-US"/>
              <a:t>，单条快照平均耗时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600 </a:t>
            </a:r>
            <a:r>
              <a:rPr lang="zh-CN" altLang="en-US" b="1">
                <a:solidFill>
                  <a:srgbClr val="FF0000"/>
                </a:solidFill>
              </a:rPr>
              <a:t>微秒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   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响</a:t>
            </a:r>
            <a:r>
              <a:rPr lang="zh-CN" altLang="en-US">
                <a:sym typeface="+mn-ea"/>
              </a:rPr>
              <a:t>应式状态引擎对每条快照</a:t>
            </a:r>
            <a:r>
              <a:rPr lang="zh-CN" altLang="en-US"/>
              <a:t>计算</a:t>
            </a:r>
            <a:r>
              <a:rPr lang="en-US" altLang="zh-CN"/>
              <a:t> 233 </a:t>
            </a:r>
            <a:r>
              <a:rPr lang="zh-CN" altLang="en-US"/>
              <a:t>个</a:t>
            </a:r>
            <a:r>
              <a:rPr lang="en-US" altLang="zh-CN"/>
              <a:t> 1</a:t>
            </a:r>
            <a:r>
              <a:rPr lang="zh-CN" altLang="en-US"/>
              <a:t>秒快照频率复杂因子，每标计算耗时平均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12 </a:t>
            </a:r>
            <a:r>
              <a:rPr lang="zh-CN" altLang="en-US" b="1">
                <a:solidFill>
                  <a:srgbClr val="FF0000"/>
                </a:solidFill>
              </a:rPr>
              <a:t>毫秒</a:t>
            </a:r>
            <a:br>
              <a:rPr lang="zh-CN" altLang="en-US" b="1">
                <a:solidFill>
                  <a:srgbClr val="FF0000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5210" y="1023620"/>
            <a:ext cx="668464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场景一、合成</a:t>
            </a:r>
            <a:r>
              <a:rPr lang="en-US" altLang="zh-CN" sz="2400"/>
              <a:t> 1 </a:t>
            </a:r>
            <a:r>
              <a:rPr lang="zh-CN" altLang="en-US" sz="2400"/>
              <a:t>秒频率快照</a:t>
            </a:r>
            <a:r>
              <a:rPr lang="en-US" altLang="zh-CN" sz="2400"/>
              <a:t> + </a:t>
            </a:r>
            <a:r>
              <a:rPr lang="zh-CN" altLang="en-US" sz="2400"/>
              <a:t>计算</a:t>
            </a:r>
            <a:r>
              <a:rPr lang="en-US" altLang="zh-CN" sz="2400"/>
              <a:t> 1</a:t>
            </a:r>
            <a:r>
              <a:rPr lang="zh-CN" altLang="en-US" sz="2400"/>
              <a:t>秒频率</a:t>
            </a:r>
            <a:r>
              <a:rPr lang="zh-CN" altLang="en-US" sz="2400"/>
              <a:t>因子</a:t>
            </a:r>
            <a:endParaRPr lang="zh-CN" altLang="en-US" sz="2400"/>
          </a:p>
        </p:txBody>
      </p:sp>
      <p:sp>
        <p:nvSpPr>
          <p:cNvPr id="26" name="矩形 3"/>
          <p:cNvSpPr/>
          <p:nvPr>
            <p:custDataLst>
              <p:tags r:id="rId1"/>
            </p:custDataLst>
          </p:nvPr>
        </p:nvSpPr>
        <p:spPr>
          <a:xfrm>
            <a:off x="953" y="-1"/>
            <a:ext cx="245142" cy="818971"/>
          </a:xfrm>
          <a:prstGeom prst="rect">
            <a:avLst/>
          </a:prstGeom>
          <a:solidFill>
            <a:srgbClr val="0D1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三、流计算应用场景和指标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" y="1502410"/>
            <a:ext cx="9839960" cy="467487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45210" y="819150"/>
            <a:ext cx="80073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场景一、合成</a:t>
            </a:r>
            <a:r>
              <a:rPr lang="en-US" altLang="zh-CN" sz="2400">
                <a:sym typeface="+mn-ea"/>
              </a:rPr>
              <a:t> 1 </a:t>
            </a:r>
            <a:r>
              <a:rPr lang="zh-CN" altLang="en-US" sz="2400">
                <a:sym typeface="+mn-ea"/>
              </a:rPr>
              <a:t>秒频率快照</a:t>
            </a:r>
            <a:r>
              <a:rPr lang="en-US" altLang="zh-CN" sz="2400">
                <a:sym typeface="+mn-ea"/>
              </a:rPr>
              <a:t> + </a:t>
            </a:r>
            <a:r>
              <a:rPr lang="zh-CN" altLang="en-US" sz="2400">
                <a:sym typeface="+mn-ea"/>
              </a:rPr>
              <a:t>计算</a:t>
            </a:r>
            <a:r>
              <a:rPr lang="en-US" altLang="zh-CN" sz="2400">
                <a:sym typeface="+mn-ea"/>
              </a:rPr>
              <a:t> 1</a:t>
            </a:r>
            <a:r>
              <a:rPr lang="zh-CN" altLang="en-US" sz="2400">
                <a:sym typeface="+mn-ea"/>
              </a:rPr>
              <a:t>秒频率因子</a:t>
            </a:r>
            <a:endParaRPr lang="zh-CN" altLang="en-US" sz="2400"/>
          </a:p>
        </p:txBody>
      </p:sp>
      <p:sp>
        <p:nvSpPr>
          <p:cNvPr id="26" name="矩形 3"/>
          <p:cNvSpPr/>
          <p:nvPr>
            <p:custDataLst>
              <p:tags r:id="rId4"/>
            </p:custDataLst>
          </p:nvPr>
        </p:nvSpPr>
        <p:spPr>
          <a:xfrm>
            <a:off x="953" y="-1"/>
            <a:ext cx="245142" cy="818971"/>
          </a:xfrm>
          <a:prstGeom prst="rect">
            <a:avLst/>
          </a:prstGeom>
          <a:solidFill>
            <a:srgbClr val="0D1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三、流计算应用场景</a:t>
            </a: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和指标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4350"/>
            <a:ext cx="10515600" cy="3620770"/>
          </a:xfrm>
        </p:spPr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数据范围：</a:t>
            </a:r>
            <a:r>
              <a:rPr lang="en-US" altLang="zh-CN">
                <a:sym typeface="+mn-ea"/>
              </a:rPr>
              <a:t>1392 </a:t>
            </a:r>
            <a:r>
              <a:rPr lang="zh-CN" altLang="en-US">
                <a:sym typeface="+mn-ea"/>
              </a:rPr>
              <a:t>只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深市</a:t>
            </a:r>
            <a:r>
              <a:rPr lang="zh-CN" altLang="en-US">
                <a:sym typeface="+mn-ea"/>
              </a:rPr>
              <a:t>股票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实</a:t>
            </a:r>
            <a:r>
              <a:rPr lang="zh-CN" altLang="en-US"/>
              <a:t>时进行</a:t>
            </a:r>
            <a:r>
              <a:rPr lang="en-US" altLang="zh-CN"/>
              <a:t> 3 </a:t>
            </a:r>
            <a:r>
              <a:rPr lang="zh-CN" altLang="en-US"/>
              <a:t>秒快照融合逐笔成交明细信息，平均单标快照关联的</a:t>
            </a:r>
            <a:r>
              <a:rPr lang="zh-CN" altLang="en-US"/>
              <a:t>延时约 </a:t>
            </a:r>
            <a:r>
              <a:rPr lang="zh-CN" altLang="en-US" b="1">
                <a:solidFill>
                  <a:srgbClr val="FF0000"/>
                </a:solidFill>
              </a:rPr>
              <a:t>3 毫秒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响</a:t>
            </a:r>
            <a:r>
              <a:rPr lang="zh-CN" altLang="en-US">
                <a:sym typeface="+mn-ea"/>
              </a:rPr>
              <a:t>应式状态引擎对每条快照计算</a:t>
            </a:r>
            <a:r>
              <a:rPr lang="en-US" altLang="zh-CN">
                <a:sym typeface="+mn-ea"/>
              </a:rPr>
              <a:t> 200 </a:t>
            </a:r>
            <a:r>
              <a:rPr lang="zh-CN" altLang="en-US">
                <a:sym typeface="+mn-ea"/>
              </a:rPr>
              <a:t>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因子，每标计算耗时平均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12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毫秒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826770"/>
            <a:ext cx="964311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场景</a:t>
            </a:r>
            <a:r>
              <a:rPr lang="zh-CN" altLang="en-US" sz="2400"/>
              <a:t>二、快照融合逐笔</a:t>
            </a:r>
            <a:r>
              <a:rPr lang="en-US" altLang="zh-CN" sz="2400"/>
              <a:t> + 3 </a:t>
            </a:r>
            <a:r>
              <a:rPr lang="zh-CN" altLang="en-US" sz="2400"/>
              <a:t>秒频</a:t>
            </a:r>
            <a:r>
              <a:rPr lang="en-US" altLang="zh-CN" sz="2400"/>
              <a:t> T0 </a:t>
            </a:r>
            <a:r>
              <a:rPr lang="zh-CN" altLang="en-US" sz="2400"/>
              <a:t>因子</a:t>
            </a:r>
            <a:r>
              <a:rPr lang="zh-CN" altLang="en-US" sz="2400"/>
              <a:t>计算</a:t>
            </a:r>
            <a:endParaRPr lang="zh-CN" altLang="en-US" sz="2400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三、流计算应用场景和指标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7580" y="5506720"/>
            <a:ext cx="564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因子计算同场景</a:t>
            </a:r>
            <a:r>
              <a:rPr lang="en-US" altLang="zh-CN"/>
              <a:t> </a:t>
            </a:r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6940"/>
            <a:ext cx="10515600" cy="401383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实时计算 800 支（中证500，沪深300）股票的 120 个</a:t>
            </a:r>
            <a:r>
              <a:rPr lang="en-US" altLang="zh-CN"/>
              <a:t>  1 </a:t>
            </a:r>
            <a:r>
              <a:rPr lang="zh-CN" altLang="en-US"/>
              <a:t>分钟频率复杂因子，平均延迟约 </a:t>
            </a:r>
            <a:r>
              <a:rPr lang="zh-CN" altLang="en-US" b="1">
                <a:solidFill>
                  <a:srgbClr val="FF0000"/>
                </a:solidFill>
              </a:rPr>
              <a:t>20 毫秒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4560" y="968375"/>
            <a:ext cx="964311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场景三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计算</a:t>
            </a:r>
            <a:r>
              <a:rPr lang="zh-CN" altLang="en-US" sz="2400"/>
              <a:t> 300 指数增强策略、500 指数增强策略和 1000 指数增强策略</a:t>
            </a:r>
            <a:r>
              <a:rPr lang="zh-CN" altLang="en-US" sz="2400"/>
              <a:t>实时 1 分钟股指期货因子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4809490"/>
            <a:ext cx="6210300" cy="1285875"/>
          </a:xfrm>
          <a:prstGeom prst="rect">
            <a:avLst/>
          </a:prstGeom>
        </p:spPr>
      </p:pic>
      <p:sp>
        <p:nvSpPr>
          <p:cNvPr id="27" name="前言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三、流计算</a:t>
            </a: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实际应用场景</a:t>
            </a: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和指标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前言"/>
          <p:cNvSpPr>
            <a:spLocks noChangeArrowheads="1"/>
          </p:cNvSpPr>
          <p:nvPr/>
        </p:nvSpPr>
        <p:spPr bwMode="auto">
          <a:xfrm>
            <a:off x="344496" y="133894"/>
            <a:ext cx="2070023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代表客户 </a:t>
            </a:r>
            <a:endParaRPr lang="zh-CN" altLang="en-US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" name="前言"/>
          <p:cNvSpPr>
            <a:spLocks noChangeArrowheads="1"/>
          </p:cNvSpPr>
          <p:nvPr/>
        </p:nvSpPr>
        <p:spPr bwMode="auto">
          <a:xfrm>
            <a:off x="152400" y="137160"/>
            <a:ext cx="5075555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金融领域代表客</a:t>
            </a:r>
            <a:r>
              <a:rPr lang="en-US" altLang="zh-CN" sz="2800" b="1" dirty="0">
                <a:solidFill>
                  <a:schemeClr val="bg1"/>
                </a:solidFill>
              </a:rPr>
              <a:t>yi</a:t>
            </a:r>
            <a:r>
              <a:rPr lang="zh-CN" altLang="en-US" sz="2800" b="1" dirty="0">
                <a:solidFill>
                  <a:schemeClr val="bg1"/>
                </a:solidFill>
              </a:rPr>
              <a:t>户</a:t>
            </a:r>
            <a:endParaRPr lang="zh-CN" altLang="en-US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26" name="矩形 3"/>
          <p:cNvSpPr/>
          <p:nvPr/>
        </p:nvSpPr>
        <p:spPr>
          <a:xfrm>
            <a:off x="953" y="-1"/>
            <a:ext cx="245142" cy="818971"/>
          </a:xfrm>
          <a:prstGeom prst="rect">
            <a:avLst/>
          </a:prstGeom>
          <a:solidFill>
            <a:srgbClr val="0D1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前言"/>
          <p:cNvSpPr>
            <a:spLocks noChangeArrowheads="1"/>
          </p:cNvSpPr>
          <p:nvPr/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</a:rPr>
              <a:t>一、流计算基础</a:t>
            </a:r>
            <a:r>
              <a:rPr lang="zh-CN" altLang="en-US" sz="2800" b="1" dirty="0">
                <a:solidFill>
                  <a:srgbClr val="0D1C71"/>
                </a:solidFill>
              </a:rPr>
              <a:t>介绍</a:t>
            </a:r>
            <a:endParaRPr lang="zh-CN" altLang="en-US" sz="2800" b="1" dirty="0">
              <a:solidFill>
                <a:srgbClr val="0D1C7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65225" y="819150"/>
            <a:ext cx="8789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流计算流程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示意图：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5225" y="1217930"/>
            <a:ext cx="9897745" cy="485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前言"/>
          <p:cNvSpPr>
            <a:spLocks noChangeArrowheads="1"/>
          </p:cNvSpPr>
          <p:nvPr/>
        </p:nvSpPr>
        <p:spPr bwMode="auto">
          <a:xfrm>
            <a:off x="344496" y="133894"/>
            <a:ext cx="2070023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代表客户 </a:t>
            </a:r>
            <a:endParaRPr lang="zh-CN" altLang="en-US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" name="前言"/>
          <p:cNvSpPr>
            <a:spLocks noChangeArrowheads="1"/>
          </p:cNvSpPr>
          <p:nvPr/>
        </p:nvSpPr>
        <p:spPr bwMode="auto">
          <a:xfrm>
            <a:off x="152239" y="137159"/>
            <a:ext cx="3092603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金融领域代表客户</a:t>
            </a:r>
            <a:endParaRPr lang="zh-CN" altLang="en-US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26" name="矩形 3"/>
          <p:cNvSpPr/>
          <p:nvPr/>
        </p:nvSpPr>
        <p:spPr>
          <a:xfrm>
            <a:off x="953" y="-1"/>
            <a:ext cx="245142" cy="818971"/>
          </a:xfrm>
          <a:prstGeom prst="rect">
            <a:avLst/>
          </a:prstGeom>
          <a:solidFill>
            <a:srgbClr val="0D1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前言"/>
          <p:cNvSpPr>
            <a:spLocks noChangeArrowheads="1"/>
          </p:cNvSpPr>
          <p:nvPr/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金融领域代表客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yi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领域代表</a:t>
            </a:r>
            <a:endParaRPr lang="zh-CN" altLang="en-US" sz="2800" b="1" dirty="0">
              <a:solidFill>
                <a:srgbClr val="0D1C71"/>
              </a:solidFill>
            </a:endParaRPr>
          </a:p>
        </p:txBody>
      </p:sp>
      <p:sp>
        <p:nvSpPr>
          <p:cNvPr id="44" name="圆角矩形 117"/>
          <p:cNvSpPr/>
          <p:nvPr>
            <p:custDataLst>
              <p:tags r:id="rId1"/>
            </p:custDataLst>
          </p:nvPr>
        </p:nvSpPr>
        <p:spPr>
          <a:xfrm>
            <a:off x="1219200" y="1943320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Time-series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圆角矩形 117"/>
          <p:cNvSpPr/>
          <p:nvPr>
            <p:custDataLst>
              <p:tags r:id="rId2"/>
            </p:custDataLst>
          </p:nvPr>
        </p:nvSpPr>
        <p:spPr>
          <a:xfrm>
            <a:off x="1219200" y="4756370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Daily time-series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圆角矩形 117"/>
          <p:cNvSpPr/>
          <p:nvPr>
            <p:custDataLst>
              <p:tags r:id="rId3"/>
            </p:custDataLst>
          </p:nvPr>
        </p:nvSpPr>
        <p:spPr>
          <a:xfrm>
            <a:off x="1219200" y="3826095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Reactive state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6" name="圆角矩形 117"/>
          <p:cNvSpPr/>
          <p:nvPr>
            <p:custDataLst>
              <p:tags r:id="rId4"/>
            </p:custDataLst>
          </p:nvPr>
        </p:nvSpPr>
        <p:spPr>
          <a:xfrm>
            <a:off x="1219200" y="2895820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Cross-sectional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圆角矩形 117"/>
          <p:cNvSpPr/>
          <p:nvPr>
            <p:custDataLst>
              <p:tags r:id="rId5"/>
            </p:custDataLst>
          </p:nvPr>
        </p:nvSpPr>
        <p:spPr>
          <a:xfrm>
            <a:off x="6294755" y="2895820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Asof join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圆角矩形 117"/>
          <p:cNvSpPr/>
          <p:nvPr>
            <p:custDataLst>
              <p:tags r:id="rId6"/>
            </p:custDataLst>
          </p:nvPr>
        </p:nvSpPr>
        <p:spPr>
          <a:xfrm>
            <a:off x="6294755" y="1946495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en-US" altLang="zh-CN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Look-up engine</a:t>
            </a:r>
            <a:endParaRPr lang="en-US" altLang="zh-CN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圆角矩形 117"/>
          <p:cNvSpPr/>
          <p:nvPr>
            <p:custDataLst>
              <p:tags r:id="rId7"/>
            </p:custDataLst>
          </p:nvPr>
        </p:nvSpPr>
        <p:spPr>
          <a:xfrm>
            <a:off x="6294755" y="3826095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Equal join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圆角矩形 117"/>
          <p:cNvSpPr/>
          <p:nvPr>
            <p:custDataLst>
              <p:tags r:id="rId8"/>
            </p:custDataLst>
          </p:nvPr>
        </p:nvSpPr>
        <p:spPr>
          <a:xfrm>
            <a:off x="6294755" y="4831300"/>
            <a:ext cx="3538220" cy="628015"/>
          </a:xfrm>
          <a:prstGeom prst="roundRect">
            <a:avLst>
              <a:gd name="adj" fmla="val 5601"/>
            </a:avLst>
          </a:prstGeom>
          <a:solidFill>
            <a:srgbClr val="2F559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71" tIns="34287" rIns="68571" bIns="34287" rtlCol="0" anchor="ctr"/>
          <a:p>
            <a:pPr algn="ctr">
              <a:defRPr/>
            </a:pPr>
            <a:r>
              <a:rPr lang="zh-CN" altLang="en-US" b="1" ker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Session window join engine</a:t>
            </a:r>
            <a:endParaRPr lang="zh-CN" altLang="en-US" b="1" ker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102360" y="997585"/>
            <a:ext cx="8789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计算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引擎：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前言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4193" y="271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</a:rPr>
              <a:t>一、流计算基础</a:t>
            </a: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介绍</a:t>
            </a:r>
            <a:endParaRPr lang="zh-CN" altLang="en-US" sz="2800" b="1" dirty="0">
              <a:solidFill>
                <a:srgbClr val="0D1C7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前言"/>
          <p:cNvSpPr>
            <a:spLocks noChangeArrowheads="1"/>
          </p:cNvSpPr>
          <p:nvPr/>
        </p:nvSpPr>
        <p:spPr bwMode="auto">
          <a:xfrm>
            <a:off x="344496" y="133894"/>
            <a:ext cx="2070023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代表客户 </a:t>
            </a:r>
            <a:endParaRPr lang="zh-CN" altLang="en-US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30" name="前言"/>
          <p:cNvSpPr>
            <a:spLocks noChangeArrowheads="1"/>
          </p:cNvSpPr>
          <p:nvPr/>
        </p:nvSpPr>
        <p:spPr bwMode="auto">
          <a:xfrm>
            <a:off x="152239" y="137159"/>
            <a:ext cx="3092603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金融领域代表客户</a:t>
            </a:r>
            <a:endParaRPr lang="zh-CN" altLang="en-US" sz="1600" b="1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26" name="矩形 3"/>
          <p:cNvSpPr/>
          <p:nvPr/>
        </p:nvSpPr>
        <p:spPr>
          <a:xfrm>
            <a:off x="953" y="-1"/>
            <a:ext cx="245142" cy="818971"/>
          </a:xfrm>
          <a:prstGeom prst="rect">
            <a:avLst/>
          </a:prstGeom>
          <a:solidFill>
            <a:srgbClr val="0D1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前言"/>
          <p:cNvSpPr>
            <a:spLocks noChangeArrowheads="1"/>
          </p:cNvSpPr>
          <p:nvPr/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一、</a:t>
            </a: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流计算基础介绍</a:t>
            </a:r>
            <a:endParaRPr lang="zh-CN" altLang="en-US" sz="2800" b="1" dirty="0">
              <a:solidFill>
                <a:srgbClr val="0D1C7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360" y="1916430"/>
            <a:ext cx="85591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Reactive state engin</a:t>
            </a:r>
            <a:r>
              <a:rPr lang="en-US" altLang="zh-CN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e (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响应式状态引擎</a:t>
            </a:r>
            <a:r>
              <a:rPr lang="en-US" altLang="zh-CN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): 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逐条触发计算。</a:t>
            </a:r>
            <a:b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</a:br>
            <a:b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</a:b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Cross-sectional engine（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横截面是计算引擎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）</a:t>
            </a:r>
            <a:r>
              <a:rPr lang="en-US" altLang="zh-CN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: 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进行截面计算。</a:t>
            </a:r>
            <a:b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</a:br>
            <a:endParaRPr lang="zh-CN" altLang="en-US" sz="2400" b="1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r>
              <a:rPr lang="en-US" altLang="zh-CN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Look-up engine(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连接引擎</a:t>
            </a:r>
            <a:r>
              <a:rPr lang="en-US" altLang="zh-CN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</a:t>
            </a:r>
            <a: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：将一张流表数据与一张流表或静态表进行关联。</a:t>
            </a:r>
            <a:endParaRPr lang="en-US" altLang="zh-CN" sz="2400" b="1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b="1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br>
              <a:rPr lang="zh-CN" altLang="en-US" sz="2400" b="1" ker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</a:br>
            <a:endParaRPr lang="zh-CN" altLang="en-US" sz="2400" b="1" ker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2360" y="1102995"/>
            <a:ext cx="8789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计算引擎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样例介绍：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前言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二、流计算案例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655" y="1553845"/>
            <a:ext cx="9604375" cy="3749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一分钟、十分钟、自定义因子实时计算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zh-CN" altLang="en-US" sz="2400"/>
              <a:t>快照合成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zh-CN" altLang="en-US" sz="2400"/>
              <a:t>计算深证</a:t>
            </a:r>
            <a:r>
              <a:rPr lang="en-US" altLang="zh-CN" sz="2400"/>
              <a:t> 300 </a:t>
            </a:r>
            <a:r>
              <a:rPr lang="zh-CN" altLang="en-US" sz="2400"/>
              <a:t>股票</a:t>
            </a:r>
            <a:r>
              <a:rPr lang="en-US" altLang="zh-CN" sz="2400"/>
              <a:t> 1 </a:t>
            </a:r>
            <a:r>
              <a:rPr lang="zh-CN" altLang="en-US" sz="2400"/>
              <a:t>秒频指数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zh-CN" altLang="en-US" sz="2400"/>
              <a:t>科创</a:t>
            </a:r>
            <a:r>
              <a:rPr lang="zh-CN" altLang="en-US" sz="2400"/>
              <a:t>板做市持仓计算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zh-CN" altLang="en-US" sz="2400"/>
              <a:t>五分钟涨速度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6</a:t>
            </a:r>
            <a:r>
              <a:rPr lang="zh-CN" altLang="en-US" sz="2400"/>
              <a:t>、</a:t>
            </a:r>
            <a:r>
              <a:rPr lang="en-US" altLang="zh-CN" sz="2400"/>
              <a:t> </a:t>
            </a:r>
            <a:r>
              <a:rPr lang="zh-CN" altLang="en-US" sz="2400"/>
              <a:t>大小单资金流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826770"/>
            <a:ext cx="509651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快照</a:t>
            </a:r>
            <a:r>
              <a:rPr lang="zh-CN" altLang="en-US" sz="2400"/>
              <a:t>合成流程</a:t>
            </a:r>
            <a:endParaRPr lang="zh-CN" altLang="en-US" sz="2400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二、流计算案例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81103" y="526415"/>
            <a:ext cx="4314825" cy="515302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38200" y="2411095"/>
            <a:ext cx="4684395" cy="1840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历史数据合成：需要将委托和成交数据按顺序先合成一张表。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实时数据合成：实时数据在接入插件接入时即是有序的。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826770"/>
            <a:ext cx="964311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计算深证</a:t>
            </a:r>
            <a:r>
              <a:rPr lang="en-US" altLang="zh-CN" sz="2400">
                <a:sym typeface="+mn-ea"/>
              </a:rPr>
              <a:t> 300 </a:t>
            </a:r>
            <a:r>
              <a:rPr lang="zh-CN" altLang="en-US" sz="2400">
                <a:sym typeface="+mn-ea"/>
              </a:rPr>
              <a:t>股票</a:t>
            </a:r>
            <a:r>
              <a:rPr lang="en-US" altLang="zh-CN" sz="2400">
                <a:sym typeface="+mn-ea"/>
              </a:rPr>
              <a:t> 1 </a:t>
            </a:r>
            <a:r>
              <a:rPr lang="zh-CN" altLang="en-US" sz="2400">
                <a:sym typeface="+mn-ea"/>
              </a:rPr>
              <a:t>秒频指数</a:t>
            </a:r>
            <a:r>
              <a:rPr lang="zh-CN" altLang="en-US" sz="2400"/>
              <a:t>流程</a:t>
            </a:r>
            <a:endParaRPr lang="zh-CN" altLang="en-US" sz="2400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二、流计算案例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3475" y="1520825"/>
            <a:ext cx="8839200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826770"/>
            <a:ext cx="964311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400"/>
              <a:t>做市持仓计算</a:t>
            </a:r>
            <a:r>
              <a:rPr lang="zh-CN" altLang="en-US" sz="2400"/>
              <a:t>流程</a:t>
            </a:r>
            <a:endParaRPr lang="zh-CN" altLang="en-US" sz="2400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二、流计算案例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  <p:pic>
        <p:nvPicPr>
          <p:cNvPr id="6" name="图片 5" descr="image-20230308-070158 (2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6000" y="1581785"/>
            <a:ext cx="7734935" cy="5161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4975" y="1569085"/>
            <a:ext cx="7534275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因子</a:t>
            </a:r>
            <a:r>
              <a:rPr lang="en-US" altLang="zh-CN" b="1"/>
              <a:t> </a:t>
            </a:r>
            <a:r>
              <a:rPr lang="zh-CN" altLang="en-US" b="1"/>
              <a:t>实时\历史计算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按计算频率分类：逐条响应、快照级（</a:t>
            </a:r>
            <a:r>
              <a:rPr lang="en-US" altLang="zh-CN"/>
              <a:t>3s</a:t>
            </a:r>
            <a:r>
              <a:rPr lang="zh-CN" altLang="en-US"/>
              <a:t>）、1分钟聚合等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按输入的行情数据分类：快照指标、成交指标等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5925" y="3639185"/>
            <a:ext cx="7552690" cy="203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行情数据增强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极速快照（合成频率高于交易所原始 3s 快照的快照，如 1s 快照等）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增强快照（在行情快照的基础上增加成交信息，如成交明细等）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增强逐笔（在逐笔成交的基础上增加委托信息，如买卖方委托时间等）</a:t>
            </a:r>
            <a:endParaRPr lang="zh-CN" altLang="en-US"/>
          </a:p>
        </p:txBody>
      </p:sp>
      <p:sp>
        <p:nvSpPr>
          <p:cNvPr id="27" name="前言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7193" y="144145"/>
            <a:ext cx="10199016" cy="551180"/>
          </a:xfrm>
          <a:prstGeom prst="rect">
            <a:avLst/>
          </a:prstGeom>
          <a:noFill/>
          <a:ln>
            <a:noFill/>
          </a:ln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三、流计算应用场景和</a:t>
            </a:r>
            <a:r>
              <a:rPr lang="zh-CN" altLang="en-US" sz="2800" b="1" dirty="0">
                <a:solidFill>
                  <a:srgbClr val="0D1C71"/>
                </a:solidFill>
                <a:sym typeface="+mn-ea"/>
              </a:rPr>
              <a:t>指标</a:t>
            </a:r>
            <a:endParaRPr lang="zh-CN" altLang="en-US" sz="2800" b="1" dirty="0">
              <a:solidFill>
                <a:srgbClr val="0D1C71"/>
              </a:solidFill>
              <a:sym typeface="+mn-ea"/>
            </a:endParaRPr>
          </a:p>
        </p:txBody>
      </p:sp>
      <p:sp>
        <p:nvSpPr>
          <p:cNvPr id="26" name="矩形 3"/>
          <p:cNvSpPr/>
          <p:nvPr>
            <p:custDataLst>
              <p:tags r:id="rId2"/>
            </p:custDataLst>
          </p:nvPr>
        </p:nvSpPr>
        <p:spPr>
          <a:xfrm>
            <a:off x="953" y="-1"/>
            <a:ext cx="245142" cy="818971"/>
          </a:xfrm>
          <a:prstGeom prst="rect">
            <a:avLst/>
          </a:prstGeom>
          <a:solidFill>
            <a:srgbClr val="0D1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COMMONDATA" val="eyJoZGlkIjoiNTY0ZDIyNjczNzhmNmM2NWZmYTUwNDBhMjNlMjM2NDcifQ=="/>
  <p:tag name="KSO_WPP_MARK_KEY" val="bde82e3e-f09e-4434-af1a-216931b8a80d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WPS 演示</Application>
  <PresentationFormat>宽屏</PresentationFormat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微软雅黑 Light</vt:lpstr>
      <vt:lpstr>Calibri</vt:lpstr>
      <vt:lpstr>Impact</vt:lpstr>
      <vt:lpstr>等线</vt:lpstr>
      <vt:lpstr>Arial Unicode MS</vt:lpstr>
      <vt:lpstr>黑体</vt:lpstr>
      <vt:lpstr>思源黑体 CN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yi.cui</dc:creator>
  <cp:lastModifiedBy>yicui</cp:lastModifiedBy>
  <cp:revision>192</cp:revision>
  <dcterms:created xsi:type="dcterms:W3CDTF">2023-07-05T01:40:00Z</dcterms:created>
  <dcterms:modified xsi:type="dcterms:W3CDTF">2023-09-15T06:55:37Z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879E8331F940483892D82F90C8DCE6B0_12</vt:lpwstr>
  </property>
  <property fmtid="{D5CDD505-2E9C-101B-9397-08002B2CF9AE}" pid="3" name="KSOProductBuildVer">
    <vt:lpwstr>2052-12.1.0.15374</vt:lpwstr>
  </property>
</Properties>
</file>