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2" r:id="rId2"/>
    <p:sldId id="280" r:id="rId3"/>
    <p:sldId id="300" r:id="rId4"/>
    <p:sldId id="275" r:id="rId5"/>
    <p:sldId id="276" r:id="rId6"/>
    <p:sldId id="279" r:id="rId7"/>
    <p:sldId id="263" r:id="rId8"/>
    <p:sldId id="288" r:id="rId9"/>
    <p:sldId id="304" r:id="rId10"/>
    <p:sldId id="303" r:id="rId11"/>
    <p:sldId id="291" r:id="rId12"/>
    <p:sldId id="293" r:id="rId13"/>
    <p:sldId id="294" r:id="rId14"/>
    <p:sldId id="295" r:id="rId15"/>
    <p:sldId id="292" r:id="rId16"/>
    <p:sldId id="296" r:id="rId17"/>
    <p:sldId id="297" r:id="rId18"/>
    <p:sldId id="298" r:id="rId19"/>
    <p:sldId id="299" r:id="rId20"/>
    <p:sldId id="307" r:id="rId21"/>
    <p:sldId id="305" r:id="rId22"/>
    <p:sldId id="306" r:id="rId23"/>
    <p:sldId id="308" r:id="rId24"/>
    <p:sldId id="309" r:id="rId25"/>
    <p:sldId id="277" r:id="rId26"/>
    <p:sldId id="27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3401"/>
  </p:normalViewPr>
  <p:slideViewPr>
    <p:cSldViewPr snapToGrid="0">
      <p:cViewPr varScale="1">
        <p:scale>
          <a:sx n="119" d="100"/>
          <a:sy n="119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6FB0-A505-EB4E-8002-1F808E18B909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B2BC-E884-8D43-8641-9742801BB9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370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085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60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15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591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463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094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8324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9383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108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315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Nonparanormal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to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semiparametric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copula models. </a:t>
            </a:r>
            <a:r>
              <a:rPr lang="en-US" sz="1800" dirty="0">
                <a:effectLst/>
                <a:latin typeface="NimbusRomNo9L"/>
              </a:rPr>
              <a:t>Motivated by sparse additive models, the nonparanormal method estimates the Gaussian copula by marginally transforming the variables using smooth functions. </a:t>
            </a:r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558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4855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7477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2813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9154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0532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281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530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788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Nonparanormal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to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semiparametric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copula models. </a:t>
            </a:r>
            <a:r>
              <a:rPr lang="en-US" sz="1800" dirty="0">
                <a:effectLst/>
                <a:latin typeface="NimbusRomNo9L"/>
              </a:rPr>
              <a:t>Motivated by sparse additive models, the nonparanormal method estimates the Gaussian copula by marginally transforming the variables using smooth functions. </a:t>
            </a:r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576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26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831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Codes: </a:t>
            </a:r>
            <a:r>
              <a:rPr lang="en-US" dirty="0"/>
              <a:t>Markov_dynamic_correlation_0_0_12_huge_ric_stars_before_npn.R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B2BC-E884-8D43-8641-9742801BB9E1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718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8C23-7D21-42DB-85BC-BBC061E7D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45D5-D87A-4B39-AAC5-7E76A8ED8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D3D6-ADB4-4F07-A098-99947B6B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54E4-50C1-496B-A04A-4C275DC4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8692-0C55-445A-BC9A-C5067840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80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F490-5C60-4CBD-97D9-13DD2B38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73F9D-0A43-4F66-A4E3-7D5FDF6A5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63C3-27EF-43A3-8F57-17E87F9D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D364-3C15-4AAC-99A2-C7E19E82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36160-F1F0-4652-A2E3-5A79E9FB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3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6ECF7-7218-44E1-A151-4A372779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EC390-C5D8-4EA3-9250-5F873AF8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33B2-0012-4D26-B148-6D15485C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3C61-D96C-4326-915F-36370F9F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7E17-99FE-46A9-8499-15BA9CFA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33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9C11-D5E8-42BD-87CC-53638569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3501-6522-48F3-B037-6DC66C04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E3DE-4023-4874-8A9F-A49FC8B2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E7DA-2E37-4861-9052-66E9B363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F6DA-72AE-449C-8238-74A15F0D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4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B9A6-A5BE-49D1-8AE3-D687918C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1A4A5-631D-4917-B393-F0047050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C3C8-16BC-4F63-95F3-4ECFE951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C38A-0655-4339-998D-E101BEA6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E05F-28C8-4AF4-AAED-D9DA0583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92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A55B-3A71-44B7-A072-07F4EFEA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F2D4-F59E-4DAF-87F4-E18FF93C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2DDD-5766-4FC5-894A-39C9F994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0EBC9-8A00-4A43-A340-D51E8FA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A342-8F71-41B6-B6E3-6DFD4955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17E6-7E2F-45FB-A5D0-2E2512BF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2F64-2E98-42C4-B105-AC97F1FE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EB32-FAE8-43B1-9328-89E37A07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43BE-14A7-4297-9839-2CC83C9C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3012E-4DE4-49FE-809B-5BC495D00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C7B5E-A1E0-409D-9212-1060602A5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F294F-3E44-4DB3-8A00-879A7667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5798-1B3D-40E8-B047-61D9BB33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B6C09-35B1-4729-A608-0F911DA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48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4546-92EE-4200-8FEB-FBC625A5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9DE4E-6F73-4309-9E62-685AB0CA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FF949-FAB3-4831-90EB-018D202F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DB477-D6BC-4D5F-BF91-5883F6DF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01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E30E7-FA49-42C9-9552-003BDAAB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F1AE0-70DF-49C5-A3C8-5F0019BA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D074-9FFF-4491-944A-4546A5B7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97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E0DF-B0C5-4F14-A7CF-42F7FBD5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F655-3FBE-44CA-B36D-A26E296E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6FD3D-D172-48DF-893B-6A761687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00C24-4FDB-4F44-8463-FA50B68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BC85A-5A6A-4B14-B2B5-340641FB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EE4F-797E-4975-92A9-3816995E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54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A805-D4D9-4564-AD1D-8F41D15E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0297D-AB28-49F3-B457-52AF359B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8165-11CF-4BD9-9DDE-93735A82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01BE-4E6F-411B-8593-A917169D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5EF93-F34B-4777-B9EF-EBA4DAEA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7B04-0D24-46BD-A932-1520D15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84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35147-4B42-4EB5-9332-9BF9ED31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4610-F132-41F4-8C80-753B95016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F1D7-683A-4E38-9DC3-E9B84199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A0E2-90CA-46B7-8C6A-F9406A4FD6C3}" type="datetimeFigureOut">
              <a:rPr lang="it-IT" smtClean="0"/>
              <a:t>21/02/24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CE44-8D99-4C6B-BD4C-FC135B778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1023-7AA0-47A4-8ACC-68F4CA68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BA1-6ECB-4C5B-AAE9-E397783F067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75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it-IT" sz="3600" b="1" dirty="0">
              <a:latin typeface="Nunito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it-IT" sz="3600" b="1" dirty="0">
              <a:latin typeface="Nunito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B6D192-E228-7C57-C6A8-750729C42EEE}"/>
              </a:ext>
            </a:extLst>
          </p:cNvPr>
          <p:cNvSpPr txBox="1"/>
          <p:nvPr/>
        </p:nvSpPr>
        <p:spPr>
          <a:xfrm>
            <a:off x="206477" y="1021661"/>
            <a:ext cx="117790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markets,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Dynamic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(DCC)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GARCH framework,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encounter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 high-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by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size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inherent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lag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Recognizing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investigates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Markovian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time-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stock markets.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exhibit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Markovian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fundamentally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1-lag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state. By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Kolmogorov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-Smirnov (KS) test,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first-order (P1) and second-order (P2)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substantiate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Markovian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way for a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154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/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0.238252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/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0.175509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0.439306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100,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" action="ppaction://noaction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" action="ppaction://noaction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" action="ppaction://noaction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" action="ppaction://noaction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" action="ppaction://noaction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19927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71639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0.088581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0.758933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0.240517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6133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0.105263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0.081555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0.179665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0.434135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100,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" action="ppaction://noaction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" action="ppaction://noaction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" action="ppaction://noaction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" action="ppaction://noaction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" action="ppaction://noaction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" action="ppaction://noaction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" action="ppaction://noaction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" action="ppaction://noaction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75682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73521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0.171695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0.378985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2031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0.301526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0.268991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0.507736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100,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344768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31562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30904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100,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219113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78680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56770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100,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404425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74461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0.119171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88587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0.082192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0.925852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0.397059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100,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230199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98971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66514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0.106598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0.566327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0.433673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300,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" action="ppaction://noaction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" action="ppaction://noaction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" action="ppaction://noaction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" action="ppaction://noaction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" action="ppaction://noaction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218701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38573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0.083242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0.319176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9068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0.072357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0.238085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0.492871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300,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375773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4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28619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8.09E-05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0.153079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38312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0.099992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0.404996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300,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152960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4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5006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0.294302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5280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0.216329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0.482897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300,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17393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Procedure</a:t>
            </a:r>
          </a:p>
          <a:p>
            <a:endParaRPr lang="it-IT" sz="3600" b="1" dirty="0">
              <a:latin typeface="Nunito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B6D192-E228-7C57-C6A8-750729C42EEE}"/>
              </a:ext>
            </a:extLst>
          </p:cNvPr>
          <p:cNvSpPr txBox="1"/>
          <p:nvPr/>
        </p:nvSpPr>
        <p:spPr>
          <a:xfrm>
            <a:off x="206477" y="1021661"/>
            <a:ext cx="117790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and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Compute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nonparanormal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HUGE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(positive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-1 (negative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Construction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First-Order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(P1): a 3*3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one state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successive time windows (1-lag).</a:t>
            </a: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Second-Order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(P2): a 9*3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windows (2-lags).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 and P2 to simulate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Statistical Test</a:t>
            </a: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Kolmogorov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-Smirnov (KS) test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P1 and P2</a:t>
            </a:r>
          </a:p>
          <a:p>
            <a:pPr lvl="1"/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Application</a:t>
            </a:r>
          </a:p>
          <a:p>
            <a:pPr lvl="1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Markovian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management and portfolio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454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F22CB9-8965-049C-5DA1-D6CD24BAFB18}"/>
              </a:ext>
            </a:extLst>
          </p:cNvPr>
          <p:cNvSpPr txBox="1"/>
          <p:nvPr/>
        </p:nvSpPr>
        <p:spPr>
          <a:xfrm>
            <a:off x="206477" y="1021661"/>
            <a:ext cx="11779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time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(SSE50, CSI100, CSI300), NPN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SKEPTIC), HUGE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(MB, GLASSO, CT, TIGER),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(RIC, EBIC,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some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more stocks (more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100), 11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(2013-2023)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HUGE,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SKEPTIC can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of HUGE for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 and GLASSO are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 and TIGER,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latters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-zero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zero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GLASSO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 can be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MB and GLASSO, EBIC can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GLASSO; RIC and EBIC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dorminates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 and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P1 and P2, negative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zero state, and negative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zero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24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5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6409"/>
              </p:ext>
            </p:extLst>
          </p:nvPr>
        </p:nvGraphicFramePr>
        <p:xfrm>
          <a:off x="1785621" y="3812599"/>
          <a:ext cx="2298700" cy="958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80127"/>
              </p:ext>
            </p:extLst>
          </p:nvPr>
        </p:nvGraphicFramePr>
        <p:xfrm>
          <a:off x="7150249" y="3145849"/>
          <a:ext cx="3435276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300,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213084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5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69938"/>
              </p:ext>
            </p:extLst>
          </p:nvPr>
        </p:nvGraphicFramePr>
        <p:xfrm>
          <a:off x="1785621" y="3812599"/>
          <a:ext cx="2298700" cy="958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7827"/>
              </p:ext>
            </p:extLst>
          </p:nvPr>
        </p:nvGraphicFramePr>
        <p:xfrm>
          <a:off x="7150249" y="3145849"/>
          <a:ext cx="3435276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300,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126712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5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21175"/>
              </p:ext>
            </p:extLst>
          </p:nvPr>
        </p:nvGraphicFramePr>
        <p:xfrm>
          <a:off x="1785621" y="3812599"/>
          <a:ext cx="2298700" cy="958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60125"/>
              </p:ext>
            </p:extLst>
          </p:nvPr>
        </p:nvGraphicFramePr>
        <p:xfrm>
          <a:off x="7150249" y="3145849"/>
          <a:ext cx="3435276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CSI 300,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246371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UPDATE: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Version 6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38083"/>
              </p:ext>
            </p:extLst>
          </p:nvPr>
        </p:nvGraphicFramePr>
        <p:xfrm>
          <a:off x="645042" y="4117076"/>
          <a:ext cx="2376000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540">
                  <a:extLst>
                    <a:ext uri="{9D8B030D-6E8A-4147-A177-3AD203B41FA5}">
                      <a16:colId xmlns:a16="http://schemas.microsoft.com/office/drawing/2014/main" val="2959320433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648460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648460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49942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10034"/>
              </p:ext>
            </p:extLst>
          </p:nvPr>
        </p:nvGraphicFramePr>
        <p:xfrm>
          <a:off x="4378362" y="3533194"/>
          <a:ext cx="3435276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2">
                <a:extLst>
                  <a:ext uri="{FF2B5EF4-FFF2-40B4-BE49-F238E27FC236}">
                    <a16:creationId xmlns:a16="http://schemas.microsoft.com/office/drawing/2014/main" id="{F9172F32-41D2-524B-9384-A28690E97892}"/>
                  </a:ext>
                </a:extLst>
              </p:cNvPr>
              <p:cNvSpPr txBox="1"/>
              <p:nvPr/>
            </p:nvSpPr>
            <p:spPr>
              <a:xfrm>
                <a:off x="206477" y="1021661"/>
                <a:ext cx="8087669" cy="1973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196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firms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CSI 300, backward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adjusted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price, 2013 to 2023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T-test,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significant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0.05%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stocks’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excess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returns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linear model,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follows a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correlattion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follows a t-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degree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freedom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ad>
                          <m:radPr>
                            <m:degHide m:val="on"/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</a:t>
                </a:r>
                <a:r>
                  <a:rPr lang="it-I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it-IT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it-IT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asellaDiTesto 2">
                <a:extLst>
                  <a:ext uri="{FF2B5EF4-FFF2-40B4-BE49-F238E27FC236}">
                    <a16:creationId xmlns:a16="http://schemas.microsoft.com/office/drawing/2014/main" id="{F9172F32-41D2-524B-9384-A28690E9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7" y="1021661"/>
                <a:ext cx="8087669" cy="1973041"/>
              </a:xfrm>
              <a:prstGeom prst="rect">
                <a:avLst/>
              </a:prstGeom>
              <a:blipFill>
                <a:blip r:embed="rId3"/>
                <a:stretch>
                  <a:fillRect l="-313" t="-6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3B984AF-DED0-6209-2BFA-3042A4E5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49241"/>
              </p:ext>
            </p:extLst>
          </p:nvPr>
        </p:nvGraphicFramePr>
        <p:xfrm>
          <a:off x="9170958" y="1021661"/>
          <a:ext cx="2525332" cy="5484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333">
                  <a:extLst>
                    <a:ext uri="{9D8B030D-6E8A-4147-A177-3AD203B41FA5}">
                      <a16:colId xmlns:a16="http://schemas.microsoft.com/office/drawing/2014/main" val="2117371272"/>
                    </a:ext>
                  </a:extLst>
                </a:gridCol>
                <a:gridCol w="631333">
                  <a:extLst>
                    <a:ext uri="{9D8B030D-6E8A-4147-A177-3AD203B41FA5}">
                      <a16:colId xmlns:a16="http://schemas.microsoft.com/office/drawing/2014/main" val="3999806049"/>
                    </a:ext>
                  </a:extLst>
                </a:gridCol>
                <a:gridCol w="631333">
                  <a:extLst>
                    <a:ext uri="{9D8B030D-6E8A-4147-A177-3AD203B41FA5}">
                      <a16:colId xmlns:a16="http://schemas.microsoft.com/office/drawing/2014/main" val="1491310977"/>
                    </a:ext>
                  </a:extLst>
                </a:gridCol>
                <a:gridCol w="631333">
                  <a:extLst>
                    <a:ext uri="{9D8B030D-6E8A-4147-A177-3AD203B41FA5}">
                      <a16:colId xmlns:a16="http://schemas.microsoft.com/office/drawing/2014/main" val="4144974759"/>
                    </a:ext>
                  </a:extLst>
                </a:gridCol>
              </a:tblGrid>
              <a:tr h="155405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5694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119695945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-1,-1,-1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0.2588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0.7371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0.0040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150889682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0,-1,-1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0.1872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0.8043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0.0085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42034195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1,-1,-1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0.1418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0.8511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0.0071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27899417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0.1737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0.8166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0.0097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2355382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0.1152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0.8655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0.0194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93062314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0.0618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0.8815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0.0567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68837144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0.1954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0.8046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49543558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0.0655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0.8905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0.0440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57052885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1,1,-1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0.0070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0.8662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0.1268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143113497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-1,-1,0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0.1643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0.8247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0.0110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92383779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0,-1,0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0.1021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0.8756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0.0223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22586660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1,-1,0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0.0446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0.8923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0.0631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9639585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0.0977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0.8798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0.0225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93469059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0.0523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0.8976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0.0500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90335611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0.0230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0.8431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0.1338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58942383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0.0333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0.9194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0.0473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87775470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0.0212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0.8385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0.1403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2808180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1,1,0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0.0065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0.6433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0.3503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81576989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-1,-1,1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0.0526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0.9211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0.0263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56095474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0,-1,1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0.0443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0.8837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0.0720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183952831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1,-1,1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0.0109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0.7935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0.1957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63334611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0.0388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0.8888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0.0724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130464669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0.0185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0.8169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0.1646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52581085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0.0059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0.5993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0.3948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79370550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0.0063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0.7658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0.2278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47590448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0.0052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0.6109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0.3840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402388112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1,1,1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0.0011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0.2722</a:t>
                      </a: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0.7267</a:t>
                      </a: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47915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9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6527-4F37-4354-9D7F-AF8E745A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10CB-EC1C-433F-98DC-B2915121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807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Cerqueti</a:t>
            </a:r>
            <a:r>
              <a:rPr lang="en-GB" dirty="0"/>
              <a:t> R, Falbo P, </a:t>
            </a:r>
            <a:r>
              <a:rPr lang="en-GB" dirty="0" err="1"/>
              <a:t>Pelizzari</a:t>
            </a:r>
            <a:r>
              <a:rPr lang="en-GB" dirty="0"/>
              <a:t> C (2017) Relevant states and memory in </a:t>
            </a:r>
            <a:r>
              <a:rPr lang="en-GB" dirty="0" err="1"/>
              <a:t>markov</a:t>
            </a:r>
            <a:r>
              <a:rPr lang="en-GB" dirty="0"/>
              <a:t> chain bootstrapping and simulation. European Journal of Operational Research 256(1):163–177, https://</a:t>
            </a:r>
            <a:r>
              <a:rPr lang="en-GB" dirty="0" err="1"/>
              <a:t>doi.org</a:t>
            </a:r>
            <a:r>
              <a:rPr lang="en-GB" dirty="0"/>
              <a:t>/10.1016/j.ejor.2016.06.006 </a:t>
            </a:r>
          </a:p>
          <a:p>
            <a:r>
              <a:rPr lang="en-GB" dirty="0"/>
              <a:t>Conrad C, Loch K (2015). “Anticipating Long-Term Stock Market Volatility.” Journal of Applied Econometrics, 30(7), 1090–1114.</a:t>
            </a:r>
          </a:p>
          <a:p>
            <a:r>
              <a:rPr lang="en-GB" dirty="0"/>
              <a:t>Diebold, F. X. &amp; Yilmaz, K. (2009). Measuring Financial Asset Return and Volatility </a:t>
            </a:r>
            <a:r>
              <a:rPr lang="en-GB" dirty="0" err="1"/>
              <a:t>Spillovers</a:t>
            </a:r>
            <a:r>
              <a:rPr lang="en-GB" dirty="0"/>
              <a:t>, with Application to Global Equity Markets. The Economic Journal, 119, 158-171. </a:t>
            </a:r>
          </a:p>
          <a:p>
            <a:r>
              <a:rPr lang="en-GB" dirty="0"/>
              <a:t>Diebold, F. X. &amp; Yilmaz, K.(2012). Better to Give than to Receive: Predictive Directional </a:t>
            </a:r>
            <a:r>
              <a:rPr lang="en-GB" dirty="0" err="1"/>
              <a:t>Mea</a:t>
            </a:r>
            <a:r>
              <a:rPr lang="en-GB" dirty="0"/>
              <a:t>- </a:t>
            </a:r>
            <a:r>
              <a:rPr lang="en-GB" dirty="0" err="1"/>
              <a:t>surement</a:t>
            </a:r>
            <a:r>
              <a:rPr lang="en-GB" dirty="0"/>
              <a:t> of Volatility </a:t>
            </a:r>
            <a:r>
              <a:rPr lang="en-GB" dirty="0" err="1"/>
              <a:t>Spillovers</a:t>
            </a:r>
            <a:r>
              <a:rPr lang="en-GB" dirty="0"/>
              <a:t>. International Journal of Forecasting. 28, 57–66. </a:t>
            </a:r>
          </a:p>
          <a:p>
            <a:r>
              <a:rPr lang="en-GB" dirty="0"/>
              <a:t>Engle RF, Ghysels E, Sohn B (2013). “Stock market volatility and macroeconomic fundamentals.” Review of Economics and Statistics, 95(3), 776–797. </a:t>
            </a:r>
          </a:p>
          <a:p>
            <a:r>
              <a:rPr lang="en-US" dirty="0"/>
              <a:t>R. </a:t>
            </a:r>
            <a:r>
              <a:rPr lang="en-US" dirty="0" err="1"/>
              <a:t>Foygel</a:t>
            </a:r>
            <a:r>
              <a:rPr lang="en-US" dirty="0"/>
              <a:t> and M. </a:t>
            </a:r>
            <a:r>
              <a:rPr lang="en-US" dirty="0" err="1"/>
              <a:t>Drton</a:t>
            </a:r>
            <a:r>
              <a:rPr lang="en-US" dirty="0"/>
              <a:t>. Extended </a:t>
            </a:r>
            <a:r>
              <a:rPr lang="en-US" dirty="0" err="1"/>
              <a:t>bayesian</a:t>
            </a:r>
            <a:r>
              <a:rPr lang="en-US" dirty="0"/>
              <a:t> information criteria for gaussian graphical models. Advances in Neural Information Processing Systems, 2010.</a:t>
            </a:r>
          </a:p>
        </p:txBody>
      </p:sp>
    </p:spTree>
    <p:extLst>
      <p:ext uri="{BB962C8B-B14F-4D97-AF65-F5344CB8AC3E}">
        <p14:creationId xmlns:p14="http://schemas.microsoft.com/office/powerpoint/2010/main" val="262835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6527-4F37-4354-9D7F-AF8E745A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10CB-EC1C-433F-98DC-B2915121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807"/>
          </a:xfrm>
        </p:spPr>
        <p:txBody>
          <a:bodyPr>
            <a:normAutofit fontScale="92500"/>
          </a:bodyPr>
          <a:lstStyle/>
          <a:p>
            <a:r>
              <a:rPr lang="en-US" dirty="0"/>
              <a:t>J. Friedman, T. Hastie and R. </a:t>
            </a:r>
            <a:r>
              <a:rPr lang="en-US" dirty="0" err="1"/>
              <a:t>Tibshirani</a:t>
            </a:r>
            <a:r>
              <a:rPr lang="en-US" dirty="0"/>
              <a:t>. Sparse inverse covariance estimation with the lasso, Biostatistics, 2007. </a:t>
            </a:r>
          </a:p>
          <a:p>
            <a:r>
              <a:rPr lang="en-US" dirty="0"/>
              <a:t>Han Liu, Kathryn Roeder and Larry Wasserman (2010). “Stability Approach to Regularization Selection (</a:t>
            </a:r>
            <a:r>
              <a:rPr lang="en-US" dirty="0" err="1"/>
              <a:t>StARS</a:t>
            </a:r>
            <a:r>
              <a:rPr lang="en-US" dirty="0"/>
              <a:t>) for High Dimensional Graphical Models.” Advances in Neural Information Processing Systems. 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Han, et al. "High-dimensional semiparametric Gaussian copula graphical models." (2012): 2293-2326.</a:t>
            </a:r>
            <a:endParaRPr lang="en-US" dirty="0"/>
          </a:p>
          <a:p>
            <a:r>
              <a:rPr lang="en-US" dirty="0"/>
              <a:t>N. </a:t>
            </a:r>
            <a:r>
              <a:rPr lang="en-US" dirty="0" err="1"/>
              <a:t>Meinshausen</a:t>
            </a:r>
            <a:r>
              <a:rPr lang="en-US" dirty="0"/>
              <a:t> and P. </a:t>
            </a:r>
            <a:r>
              <a:rPr lang="en-US" dirty="0" err="1"/>
              <a:t>Buhlmann</a:t>
            </a:r>
            <a:r>
              <a:rPr lang="en-US" dirty="0"/>
              <a:t>. High-dimensional Graphs and Variable Selection with the Lasso. The Annals of Statistics, 2006. </a:t>
            </a:r>
          </a:p>
          <a:p>
            <a:r>
              <a:rPr lang="en-US" dirty="0"/>
              <a:t>T. Zhao and H. Liu. The huge Package for High-dimensional Undirected Graph Estimation in R. Journal of Machine Learning Research, 2012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Summary</a:t>
            </a:r>
            <a:endParaRPr lang="it-IT" sz="3600" b="1" dirty="0">
              <a:latin typeface="Nunito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B6D192-E228-7C57-C6A8-750729C42EEE}"/>
              </a:ext>
            </a:extLst>
          </p:cNvPr>
          <p:cNvSpPr txBox="1"/>
          <p:nvPr/>
        </p:nvSpPr>
        <p:spPr>
          <a:xfrm>
            <a:off x="206477" y="1021661"/>
            <a:ext cx="11779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consituents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experimented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zero.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-1. 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0 to -1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come from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P2,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0,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contradict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from Dataset 1,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from Dataset 4, 111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Discretization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HUGE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F22CB9-8965-049C-5DA1-D6CD24BAFB18}"/>
              </a:ext>
            </a:extLst>
          </p:cNvPr>
          <p:cNvSpPr txBox="1"/>
          <p:nvPr/>
        </p:nvSpPr>
        <p:spPr>
          <a:xfrm>
            <a:off x="206477" y="1021661"/>
            <a:ext cx="11779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4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mb, glasso,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Meinshausen-Buhlmann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Lasso to estimate sparse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undirected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high-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Meinshausen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Buhlmann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Lasso,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lasso penalty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inverse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estimate sparse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undirected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fast speed (Friedman et al., 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 insensitive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Discretization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Regularization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Parameter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Selection</a:t>
            </a:r>
            <a:endParaRPr lang="it-IT" sz="3600" b="1" dirty="0">
              <a:latin typeface="Nunito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F22CB9-8965-049C-5DA1-D6CD24BAFB18}"/>
              </a:ext>
            </a:extLst>
          </p:cNvPr>
          <p:cNvSpPr txBox="1"/>
          <p:nvPr/>
        </p:nvSpPr>
        <p:spPr>
          <a:xfrm>
            <a:off x="206477" y="1021661"/>
            <a:ext cx="11779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lambda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by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huge.select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3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cretirion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(RIC),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aproach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(EBIC)</a:t>
            </a: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default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EBIC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glasso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huge.select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SKEPTIC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Discretization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Nonparanormal</a:t>
            </a:r>
            <a:endParaRPr lang="it-IT" sz="3600" b="1" dirty="0">
              <a:latin typeface="Nunito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F22CB9-8965-049C-5DA1-D6CD24BAFB18}"/>
              </a:ext>
            </a:extLst>
          </p:cNvPr>
          <p:cNvSpPr txBox="1"/>
          <p:nvPr/>
        </p:nvSpPr>
        <p:spPr>
          <a:xfrm>
            <a:off x="206477" y="1021661"/>
            <a:ext cx="11779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nonparanormal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huge.npn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3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skeptic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shrunken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skeptic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nonparanormal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skeptic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output of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skeptic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correlattion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endParaRPr lang="it-IT" sz="3600" b="1" dirty="0">
              <a:latin typeface="Nunito" pitchFamily="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D53756-F948-5B48-4B16-C144D65DFFD3}"/>
              </a:ext>
            </a:extLst>
          </p:cNvPr>
          <p:cNvSpPr txBox="1"/>
          <p:nvPr/>
        </p:nvSpPr>
        <p:spPr>
          <a:xfrm>
            <a:off x="206477" y="1021661"/>
            <a:ext cx="11779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sums up to 1, sum_{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=1}^3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_{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}=1,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_{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state i.</a:t>
            </a: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P_m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m=2,…,M, 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_{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ij,m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state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m-1 to state i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1 =&gt;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-1, state 2 =&gt;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state 3 =&gt;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4667CECD-4DA9-A7E2-3240-6F6CF731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58" y="1121052"/>
            <a:ext cx="1917700" cy="8763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63D678F-7EAD-BEF9-F25C-55442AEA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58" y="3232851"/>
            <a:ext cx="3771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3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1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40259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0.105915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0.285478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74091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0.094088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0.218798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0.207137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0.453839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SSE 50,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" action="ppaction://noaction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" action="ppaction://noaction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" action="ppaction://noaction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" action="ppaction://noaction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" action="ppaction://noaction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344952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549E1-0422-6C11-9326-123B7B5C61F5}"/>
              </a:ext>
            </a:extLst>
          </p:cNvPr>
          <p:cNvSpPr txBox="1"/>
          <p:nvPr/>
        </p:nvSpPr>
        <p:spPr>
          <a:xfrm>
            <a:off x="206477" y="196646"/>
            <a:ext cx="1177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Empirical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transition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matrix</a:t>
            </a:r>
            <a:r>
              <a:rPr lang="it-IT" sz="3600" b="1" dirty="0">
                <a:latin typeface="Nunito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 – Dataset 1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3B6A74-A445-45D5-1FC2-17883A0D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47739"/>
              </p:ext>
            </p:extLst>
          </p:nvPr>
        </p:nvGraphicFramePr>
        <p:xfrm>
          <a:off x="1785621" y="3812599"/>
          <a:ext cx="2298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42">
                  <a:extLst>
                    <a:ext uri="{9D8B030D-6E8A-4147-A177-3AD203B41FA5}">
                      <a16:colId xmlns:a16="http://schemas.microsoft.com/office/drawing/2014/main" val="2921527069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218767704"/>
                    </a:ext>
                  </a:extLst>
                </a:gridCol>
                <a:gridCol w="811679">
                  <a:extLst>
                    <a:ext uri="{9D8B030D-6E8A-4147-A177-3AD203B41FA5}">
                      <a16:colId xmlns:a16="http://schemas.microsoft.com/office/drawing/2014/main" val="336352554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563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5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03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0.467745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6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2ED55-2587-A246-682E-9FA6045C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6288"/>
              </p:ext>
            </p:extLst>
          </p:nvPr>
        </p:nvGraphicFramePr>
        <p:xfrm>
          <a:off x="7150249" y="3145849"/>
          <a:ext cx="343527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920">
                  <a:extLst>
                    <a:ext uri="{9D8B030D-6E8A-4147-A177-3AD203B41FA5}">
                      <a16:colId xmlns:a16="http://schemas.microsoft.com/office/drawing/2014/main" val="3899841243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665400489"/>
                    </a:ext>
                  </a:extLst>
                </a:gridCol>
                <a:gridCol w="698127">
                  <a:extLst>
                    <a:ext uri="{9D8B030D-6E8A-4147-A177-3AD203B41FA5}">
                      <a16:colId xmlns:a16="http://schemas.microsoft.com/office/drawing/2014/main" val="206534748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3809716753"/>
                    </a:ext>
                  </a:extLst>
                </a:gridCol>
                <a:gridCol w="566326">
                  <a:extLst>
                    <a:ext uri="{9D8B030D-6E8A-4147-A177-3AD203B41FA5}">
                      <a16:colId xmlns:a16="http://schemas.microsoft.com/office/drawing/2014/main" val="125224327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4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6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94799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14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825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12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7587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340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0.624602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0.373805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29414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1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Zero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0.316179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51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0.576402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369097"/>
                  </a:ext>
                </a:extLst>
              </a:tr>
            </a:tbl>
          </a:graphicData>
        </a:graphic>
      </p:graphicFrame>
      <p:sp>
        <p:nvSpPr>
          <p:cNvPr id="4" name="CasellaDiTesto 2">
            <a:extLst>
              <a:ext uri="{FF2B5EF4-FFF2-40B4-BE49-F238E27FC236}">
                <a16:creationId xmlns:a16="http://schemas.microsoft.com/office/drawing/2014/main" id="{F9172F32-41D2-524B-9384-A28690E97892}"/>
              </a:ext>
            </a:extLst>
          </p:cNvPr>
          <p:cNvSpPr txBox="1"/>
          <p:nvPr/>
        </p:nvSpPr>
        <p:spPr>
          <a:xfrm>
            <a:off x="206477" y="1021661"/>
            <a:ext cx="1177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SSE 50, backward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2A77591-036D-3230-FCA2-7668AF16F041}"/>
              </a:ext>
            </a:extLst>
          </p:cNvPr>
          <p:cNvSpPr/>
          <p:nvPr/>
        </p:nvSpPr>
        <p:spPr>
          <a:xfrm>
            <a:off x="2531669" y="2001967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truncation</a:t>
            </a:r>
          </a:p>
        </p:txBody>
      </p:sp>
      <p:sp>
        <p:nvSpPr>
          <p:cNvPr id="7" name="Rounded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C8C9EA-D9D0-B738-306C-41BED6464C44}"/>
              </a:ext>
            </a:extLst>
          </p:cNvPr>
          <p:cNvSpPr/>
          <p:nvPr/>
        </p:nvSpPr>
        <p:spPr>
          <a:xfrm>
            <a:off x="3616566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StARS</a:t>
            </a:r>
          </a:p>
        </p:txBody>
      </p:sp>
      <p:sp>
        <p:nvSpPr>
          <p:cNvPr id="8" name="Rounded 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42F3375-2D06-3A45-8754-6E7A8E9C688B}"/>
              </a:ext>
            </a:extLst>
          </p:cNvPr>
          <p:cNvSpPr/>
          <p:nvPr/>
        </p:nvSpPr>
        <p:spPr>
          <a:xfrm>
            <a:off x="2489349" y="2488779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glasso</a:t>
            </a:r>
          </a:p>
        </p:txBody>
      </p:sp>
      <p:sp>
        <p:nvSpPr>
          <p:cNvPr id="9" name="Rounded Rectangle 8">
            <a:hlinkClick r:id="" action="ppaction://noaction"/>
            <a:extLst>
              <a:ext uri="{FF2B5EF4-FFF2-40B4-BE49-F238E27FC236}">
                <a16:creationId xmlns:a16="http://schemas.microsoft.com/office/drawing/2014/main" id="{37282FD7-7575-582F-9A03-7E401EA86EF6}"/>
              </a:ext>
            </a:extLst>
          </p:cNvPr>
          <p:cNvSpPr/>
          <p:nvPr/>
        </p:nvSpPr>
        <p:spPr>
          <a:xfrm>
            <a:off x="3705916" y="2488779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ct</a:t>
            </a:r>
          </a:p>
        </p:txBody>
      </p:sp>
      <p:sp>
        <p:nvSpPr>
          <p:cNvPr id="10" name="Rounded Rectangle 9">
            <a:hlinkClick r:id="" action="ppaction://noaction"/>
            <a:extLst>
              <a:ext uri="{FF2B5EF4-FFF2-40B4-BE49-F238E27FC236}">
                <a16:creationId xmlns:a16="http://schemas.microsoft.com/office/drawing/2014/main" id="{CF702C19-0DDB-2C8E-58E4-16284B073098}"/>
              </a:ext>
            </a:extLst>
          </p:cNvPr>
          <p:cNvSpPr/>
          <p:nvPr/>
        </p:nvSpPr>
        <p:spPr>
          <a:xfrm>
            <a:off x="1272783" y="2507931"/>
            <a:ext cx="1152935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mb</a:t>
            </a:r>
          </a:p>
        </p:txBody>
      </p:sp>
      <p:sp>
        <p:nvSpPr>
          <p:cNvPr id="11" name="Rounded 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3FD2964B-24DF-126C-B76B-F7553C4F79A0}"/>
              </a:ext>
            </a:extLst>
          </p:cNvPr>
          <p:cNvSpPr/>
          <p:nvPr/>
        </p:nvSpPr>
        <p:spPr>
          <a:xfrm>
            <a:off x="2764044" y="2991532"/>
            <a:ext cx="750457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ebic</a:t>
            </a:r>
          </a:p>
        </p:txBody>
      </p:sp>
      <p:sp>
        <p:nvSpPr>
          <p:cNvPr id="12" name="Rounded Rectangle 11">
            <a:hlinkClick r:id="" action="ppaction://noaction"/>
            <a:extLst>
              <a:ext uri="{FF2B5EF4-FFF2-40B4-BE49-F238E27FC236}">
                <a16:creationId xmlns:a16="http://schemas.microsoft.com/office/drawing/2014/main" id="{8619F560-7B1C-426E-3953-5368ECE0492A}"/>
              </a:ext>
            </a:extLst>
          </p:cNvPr>
          <p:cNvSpPr/>
          <p:nvPr/>
        </p:nvSpPr>
        <p:spPr>
          <a:xfrm>
            <a:off x="1911522" y="2991532"/>
            <a:ext cx="750457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RIC</a:t>
            </a:r>
          </a:p>
        </p:txBody>
      </p:sp>
      <p:sp>
        <p:nvSpPr>
          <p:cNvPr id="14" name="Rounded Rectangle 13">
            <a:hlinkClick r:id="" action="ppaction://noaction"/>
            <a:extLst>
              <a:ext uri="{FF2B5EF4-FFF2-40B4-BE49-F238E27FC236}">
                <a16:creationId xmlns:a16="http://schemas.microsoft.com/office/drawing/2014/main" id="{F3BB10B0-459A-5B50-1F5D-A4A6D8EE8C91}"/>
              </a:ext>
            </a:extLst>
          </p:cNvPr>
          <p:cNvSpPr/>
          <p:nvPr/>
        </p:nvSpPr>
        <p:spPr>
          <a:xfrm>
            <a:off x="1272783" y="2001967"/>
            <a:ext cx="1152935" cy="347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shringkage</a:t>
            </a:r>
          </a:p>
        </p:txBody>
      </p:sp>
      <p:sp>
        <p:nvSpPr>
          <p:cNvPr id="15" name="Rounded Rectangle 14">
            <a:hlinkClick r:id="" action="ppaction://noaction"/>
            <a:extLst>
              <a:ext uri="{FF2B5EF4-FFF2-40B4-BE49-F238E27FC236}">
                <a16:creationId xmlns:a16="http://schemas.microsoft.com/office/drawing/2014/main" id="{674FBE8F-D539-247A-09E2-EA3B5DCC3532}"/>
              </a:ext>
            </a:extLst>
          </p:cNvPr>
          <p:cNvSpPr/>
          <p:nvPr/>
        </p:nvSpPr>
        <p:spPr>
          <a:xfrm>
            <a:off x="4473105" y="2491971"/>
            <a:ext cx="661108" cy="3477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/>
              <a:t>tiger</a:t>
            </a:r>
          </a:p>
        </p:txBody>
      </p:sp>
    </p:spTree>
    <p:extLst>
      <p:ext uri="{BB962C8B-B14F-4D97-AF65-F5344CB8AC3E}">
        <p14:creationId xmlns:p14="http://schemas.microsoft.com/office/powerpoint/2010/main" val="285625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37452</TotalTime>
  <Words>3470</Words>
  <Application>Microsoft Macintosh PowerPoint</Application>
  <PresentationFormat>Widescreen</PresentationFormat>
  <Paragraphs>1502</Paragraphs>
  <Slides>26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NimbusRomNo9L</vt:lpstr>
      <vt:lpstr>Arial</vt:lpstr>
      <vt:lpstr>Calibri</vt:lpstr>
      <vt:lpstr>Calibri Light</vt:lpstr>
      <vt:lpstr>Cambria Math</vt:lpstr>
      <vt:lpstr>Nunito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office</cp:lastModifiedBy>
  <cp:revision>15</cp:revision>
  <dcterms:created xsi:type="dcterms:W3CDTF">2023-11-09T20:49:28Z</dcterms:created>
  <dcterms:modified xsi:type="dcterms:W3CDTF">2024-02-21T15:50:02Z</dcterms:modified>
</cp:coreProperties>
</file>