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10.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9" r:id="rId5"/>
    <p:sldId id="261" r:id="rId6"/>
    <p:sldId id="264" r:id="rId7"/>
    <p:sldId id="267" r:id="rId8"/>
    <p:sldId id="268" r:id="rId9"/>
    <p:sldId id="269" r:id="rId10"/>
    <p:sldId id="270" r:id="rId11"/>
    <p:sldId id="271" r:id="rId12"/>
    <p:sldId id="272" r:id="rId13"/>
    <p:sldId id="273"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3" r:id="rId6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ternity Wong" initials="EW"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commentAuthors" Target="commentAuthors.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AFC05D8-C062-4604-9C05-AC25B0591A5E}" type="doc">
      <dgm:prSet loTypeId="urn:microsoft.com/office/officeart/2005/8/layout/gear1" loCatId="process" qsTypeId="urn:microsoft.com/office/officeart/2005/8/quickstyle/simple1" qsCatId="simple" csTypeId="urn:microsoft.com/office/officeart/2005/8/colors/accent1_2" csCatId="accent1" phldr="1"/>
      <dgm:spPr/>
    </dgm:pt>
    <dgm:pt modelId="{4A16DAFA-7A45-4E59-A3F9-B8F19F03C5F8}">
      <dgm:prSet phldrT="[文本]"/>
      <dgm:spPr>
        <a:solidFill>
          <a:srgbClr val="800000"/>
        </a:solidFill>
      </dgm:spPr>
      <dgm:t>
        <a:bodyPr/>
        <a:lstStyle/>
        <a:p>
          <a:r>
            <a:rPr lang="en-US" altLang="zh-CN" b="1" dirty="0" smtClean="0"/>
            <a:t>Economic decentralization</a:t>
          </a:r>
          <a:endParaRPr lang="zh-CN" altLang="en-US" b="1" dirty="0"/>
        </a:p>
      </dgm:t>
    </dgm:pt>
    <dgm:pt modelId="{29C364A4-AB8C-4BB3-8BC7-82EDC9CBDBC2}" cxnId="{82FB4725-B3F9-4D61-9929-555E84CFCDA9}" type="parTrans">
      <dgm:prSet/>
      <dgm:spPr/>
      <dgm:t>
        <a:bodyPr/>
        <a:lstStyle/>
        <a:p>
          <a:endParaRPr lang="zh-CN" altLang="en-US"/>
        </a:p>
      </dgm:t>
    </dgm:pt>
    <dgm:pt modelId="{EB535C6D-55DC-4B9A-B8C9-7E01EBF01F08}" cxnId="{82FB4725-B3F9-4D61-9929-555E84CFCDA9}" type="sibTrans">
      <dgm:prSet/>
      <dgm:spPr>
        <a:solidFill>
          <a:schemeClr val="accent2">
            <a:lumMod val="75000"/>
          </a:schemeClr>
        </a:solidFill>
      </dgm:spPr>
      <dgm:t>
        <a:bodyPr/>
        <a:lstStyle/>
        <a:p>
          <a:endParaRPr lang="zh-CN" altLang="en-US"/>
        </a:p>
      </dgm:t>
    </dgm:pt>
    <dgm:pt modelId="{43D8E5F0-9698-4DCB-9740-5607E23F0E9D}">
      <dgm:prSet phldrT="[文本]"/>
      <dgm:spPr>
        <a:solidFill>
          <a:srgbClr val="800000"/>
        </a:solidFill>
      </dgm:spPr>
      <dgm:t>
        <a:bodyPr/>
        <a:lstStyle/>
        <a:p>
          <a:r>
            <a:rPr lang="en-US" altLang="zh-CN" b="1" dirty="0" smtClean="0"/>
            <a:t>Merit-based promotion</a:t>
          </a:r>
          <a:endParaRPr lang="zh-CN" altLang="en-US" b="1" dirty="0"/>
        </a:p>
      </dgm:t>
    </dgm:pt>
    <dgm:pt modelId="{40075FB4-7BDB-4DB9-BCB2-D6832E4FEEBF}" cxnId="{22596CFF-B41B-4C56-AA7A-1120573EA81D}" type="parTrans">
      <dgm:prSet/>
      <dgm:spPr/>
      <dgm:t>
        <a:bodyPr/>
        <a:lstStyle/>
        <a:p>
          <a:endParaRPr lang="zh-CN" altLang="en-US"/>
        </a:p>
      </dgm:t>
    </dgm:pt>
    <dgm:pt modelId="{60DFF8B7-FE87-4A23-BE5F-DFA161F2E0D0}" cxnId="{22596CFF-B41B-4C56-AA7A-1120573EA81D}" type="sibTrans">
      <dgm:prSet/>
      <dgm:spPr>
        <a:solidFill>
          <a:schemeClr val="accent2">
            <a:lumMod val="75000"/>
          </a:schemeClr>
        </a:solidFill>
      </dgm:spPr>
      <dgm:t>
        <a:bodyPr/>
        <a:lstStyle/>
        <a:p>
          <a:endParaRPr lang="zh-CN" altLang="en-US"/>
        </a:p>
      </dgm:t>
    </dgm:pt>
    <dgm:pt modelId="{6F394BA1-05CB-4FBC-B14E-C0AE715D7852}">
      <dgm:prSet phldrT="[文本]"/>
      <dgm:spPr>
        <a:solidFill>
          <a:srgbClr val="800000"/>
        </a:solidFill>
      </dgm:spPr>
      <dgm:t>
        <a:bodyPr/>
        <a:lstStyle/>
        <a:p>
          <a:r>
            <a:rPr lang="en-US" altLang="zh-CN" b="1" dirty="0" smtClean="0"/>
            <a:t>Autonomous government</a:t>
          </a:r>
          <a:endParaRPr lang="zh-CN" altLang="en-US" b="1" dirty="0"/>
        </a:p>
      </dgm:t>
    </dgm:pt>
    <dgm:pt modelId="{D0763F43-66A9-40A9-BC09-36FC32A14960}" cxnId="{C3391047-BB32-4378-A99A-6B9EA7FB1F26}" type="parTrans">
      <dgm:prSet/>
      <dgm:spPr/>
      <dgm:t>
        <a:bodyPr/>
        <a:lstStyle/>
        <a:p>
          <a:endParaRPr lang="zh-CN" altLang="en-US"/>
        </a:p>
      </dgm:t>
    </dgm:pt>
    <dgm:pt modelId="{38E09B13-6D67-419C-90E4-CCCC158442C5}" cxnId="{C3391047-BB32-4378-A99A-6B9EA7FB1F26}" type="sibTrans">
      <dgm:prSet/>
      <dgm:spPr>
        <a:solidFill>
          <a:schemeClr val="accent2">
            <a:lumMod val="75000"/>
          </a:schemeClr>
        </a:solidFill>
      </dgm:spPr>
      <dgm:t>
        <a:bodyPr/>
        <a:lstStyle/>
        <a:p>
          <a:endParaRPr lang="zh-CN" altLang="en-US"/>
        </a:p>
      </dgm:t>
    </dgm:pt>
    <dgm:pt modelId="{43F076EA-201A-45C2-8CEB-73168A42E76D}" type="pres">
      <dgm:prSet presAssocID="{5AFC05D8-C062-4604-9C05-AC25B0591A5E}" presName="composite" presStyleCnt="0">
        <dgm:presLayoutVars>
          <dgm:chMax val="3"/>
          <dgm:animLvl val="lvl"/>
          <dgm:resizeHandles val="exact"/>
        </dgm:presLayoutVars>
      </dgm:prSet>
      <dgm:spPr/>
    </dgm:pt>
    <dgm:pt modelId="{09A9C31C-FF70-404B-A389-75C90E88250C}" type="pres">
      <dgm:prSet presAssocID="{4A16DAFA-7A45-4E59-A3F9-B8F19F03C5F8}" presName="gear1" presStyleLbl="node1" presStyleIdx="0" presStyleCnt="3">
        <dgm:presLayoutVars>
          <dgm:chMax val="1"/>
          <dgm:bulletEnabled val="1"/>
        </dgm:presLayoutVars>
      </dgm:prSet>
      <dgm:spPr/>
      <dgm:t>
        <a:bodyPr/>
        <a:lstStyle/>
        <a:p>
          <a:endParaRPr lang="zh-CN" altLang="en-US"/>
        </a:p>
      </dgm:t>
    </dgm:pt>
    <dgm:pt modelId="{182FE71E-AF65-4E80-988E-BF7880374553}" type="pres">
      <dgm:prSet presAssocID="{4A16DAFA-7A45-4E59-A3F9-B8F19F03C5F8}" presName="gear1srcNode" presStyleLbl="node1" presStyleIdx="0" presStyleCnt="3"/>
      <dgm:spPr/>
      <dgm:t>
        <a:bodyPr/>
        <a:lstStyle/>
        <a:p>
          <a:endParaRPr lang="zh-CN" altLang="en-US"/>
        </a:p>
      </dgm:t>
    </dgm:pt>
    <dgm:pt modelId="{F3742F50-B4C5-420E-BF0B-C44A22CC687D}" type="pres">
      <dgm:prSet presAssocID="{4A16DAFA-7A45-4E59-A3F9-B8F19F03C5F8}" presName="gear1dstNode" presStyleLbl="node1" presStyleIdx="0" presStyleCnt="3"/>
      <dgm:spPr/>
      <dgm:t>
        <a:bodyPr/>
        <a:lstStyle/>
        <a:p>
          <a:endParaRPr lang="zh-CN" altLang="en-US"/>
        </a:p>
      </dgm:t>
    </dgm:pt>
    <dgm:pt modelId="{DAAAD1D1-BA4B-47F0-893F-DA8BFB307997}" type="pres">
      <dgm:prSet presAssocID="{43D8E5F0-9698-4DCB-9740-5607E23F0E9D}" presName="gear2" presStyleLbl="node1" presStyleIdx="1" presStyleCnt="3">
        <dgm:presLayoutVars>
          <dgm:chMax val="1"/>
          <dgm:bulletEnabled val="1"/>
        </dgm:presLayoutVars>
      </dgm:prSet>
      <dgm:spPr/>
      <dgm:t>
        <a:bodyPr/>
        <a:lstStyle/>
        <a:p>
          <a:endParaRPr lang="zh-CN" altLang="en-US"/>
        </a:p>
      </dgm:t>
    </dgm:pt>
    <dgm:pt modelId="{4880DD62-AB7E-4336-81DD-A60B2C4B6715}" type="pres">
      <dgm:prSet presAssocID="{43D8E5F0-9698-4DCB-9740-5607E23F0E9D}" presName="gear2srcNode" presStyleLbl="node1" presStyleIdx="1" presStyleCnt="3"/>
      <dgm:spPr/>
      <dgm:t>
        <a:bodyPr/>
        <a:lstStyle/>
        <a:p>
          <a:endParaRPr lang="zh-CN" altLang="en-US"/>
        </a:p>
      </dgm:t>
    </dgm:pt>
    <dgm:pt modelId="{84E04FC8-7395-4A17-949D-3FBF9C20B935}" type="pres">
      <dgm:prSet presAssocID="{43D8E5F0-9698-4DCB-9740-5607E23F0E9D}" presName="gear2dstNode" presStyleLbl="node1" presStyleIdx="1" presStyleCnt="3"/>
      <dgm:spPr/>
      <dgm:t>
        <a:bodyPr/>
        <a:lstStyle/>
        <a:p>
          <a:endParaRPr lang="zh-CN" altLang="en-US"/>
        </a:p>
      </dgm:t>
    </dgm:pt>
    <dgm:pt modelId="{4DFE86E6-AAFC-422B-B42C-D61180E7C00A}" type="pres">
      <dgm:prSet presAssocID="{6F394BA1-05CB-4FBC-B14E-C0AE715D7852}" presName="gear3" presStyleLbl="node1" presStyleIdx="2" presStyleCnt="3"/>
      <dgm:spPr/>
      <dgm:t>
        <a:bodyPr/>
        <a:lstStyle/>
        <a:p>
          <a:endParaRPr lang="zh-CN" altLang="en-US"/>
        </a:p>
      </dgm:t>
    </dgm:pt>
    <dgm:pt modelId="{B686219B-BA86-4F9E-BDFB-D5B133A0712B}" type="pres">
      <dgm:prSet presAssocID="{6F394BA1-05CB-4FBC-B14E-C0AE715D7852}" presName="gear3tx" presStyleLbl="node1" presStyleIdx="2" presStyleCnt="3">
        <dgm:presLayoutVars>
          <dgm:chMax val="1"/>
          <dgm:bulletEnabled val="1"/>
        </dgm:presLayoutVars>
      </dgm:prSet>
      <dgm:spPr/>
      <dgm:t>
        <a:bodyPr/>
        <a:lstStyle/>
        <a:p>
          <a:endParaRPr lang="zh-CN" altLang="en-US"/>
        </a:p>
      </dgm:t>
    </dgm:pt>
    <dgm:pt modelId="{BCAD546B-0E37-40FD-9317-75F2F3B7C733}" type="pres">
      <dgm:prSet presAssocID="{6F394BA1-05CB-4FBC-B14E-C0AE715D7852}" presName="gear3srcNode" presStyleLbl="node1" presStyleIdx="2" presStyleCnt="3"/>
      <dgm:spPr/>
      <dgm:t>
        <a:bodyPr/>
        <a:lstStyle/>
        <a:p>
          <a:endParaRPr lang="zh-CN" altLang="en-US"/>
        </a:p>
      </dgm:t>
    </dgm:pt>
    <dgm:pt modelId="{256D4784-6965-493F-9162-E36F819819BA}" type="pres">
      <dgm:prSet presAssocID="{6F394BA1-05CB-4FBC-B14E-C0AE715D7852}" presName="gear3dstNode" presStyleLbl="node1" presStyleIdx="2" presStyleCnt="3"/>
      <dgm:spPr/>
      <dgm:t>
        <a:bodyPr/>
        <a:lstStyle/>
        <a:p>
          <a:endParaRPr lang="zh-CN" altLang="en-US"/>
        </a:p>
      </dgm:t>
    </dgm:pt>
    <dgm:pt modelId="{87E4CC35-EF7E-40B3-8E2E-F7D3605BA0A6}" type="pres">
      <dgm:prSet presAssocID="{EB535C6D-55DC-4B9A-B8C9-7E01EBF01F08}" presName="connector1" presStyleLbl="sibTrans2D1" presStyleIdx="0" presStyleCnt="3"/>
      <dgm:spPr/>
      <dgm:t>
        <a:bodyPr/>
        <a:lstStyle/>
        <a:p>
          <a:endParaRPr lang="zh-CN" altLang="en-US"/>
        </a:p>
      </dgm:t>
    </dgm:pt>
    <dgm:pt modelId="{3E162CA0-C831-400B-A184-376115E45E90}" type="pres">
      <dgm:prSet presAssocID="{60DFF8B7-FE87-4A23-BE5F-DFA161F2E0D0}" presName="connector2" presStyleLbl="sibTrans2D1" presStyleIdx="1" presStyleCnt="3"/>
      <dgm:spPr/>
      <dgm:t>
        <a:bodyPr/>
        <a:lstStyle/>
        <a:p>
          <a:endParaRPr lang="zh-CN" altLang="en-US"/>
        </a:p>
      </dgm:t>
    </dgm:pt>
    <dgm:pt modelId="{705B9F99-68C9-434F-BFE8-9EF2BC1CFA76}" type="pres">
      <dgm:prSet presAssocID="{38E09B13-6D67-419C-90E4-CCCC158442C5}" presName="connector3" presStyleLbl="sibTrans2D1" presStyleIdx="2" presStyleCnt="3"/>
      <dgm:spPr/>
      <dgm:t>
        <a:bodyPr/>
        <a:lstStyle/>
        <a:p>
          <a:endParaRPr lang="zh-CN" altLang="en-US"/>
        </a:p>
      </dgm:t>
    </dgm:pt>
  </dgm:ptLst>
  <dgm:cxnLst>
    <dgm:cxn modelId="{DC4B7E50-D5DD-4A51-9819-BBDD2C1D94E0}" type="presOf" srcId="{38E09B13-6D67-419C-90E4-CCCC158442C5}" destId="{705B9F99-68C9-434F-BFE8-9EF2BC1CFA76}" srcOrd="0" destOrd="0" presId="urn:microsoft.com/office/officeart/2005/8/layout/gear1"/>
    <dgm:cxn modelId="{F8C71620-80B0-4525-86AC-C7A6C75BA63C}" type="presOf" srcId="{43D8E5F0-9698-4DCB-9740-5607E23F0E9D}" destId="{84E04FC8-7395-4A17-949D-3FBF9C20B935}" srcOrd="2" destOrd="0" presId="urn:microsoft.com/office/officeart/2005/8/layout/gear1"/>
    <dgm:cxn modelId="{C5BFAC2C-2B66-40B2-883A-8610C54B95A0}" type="presOf" srcId="{5AFC05D8-C062-4604-9C05-AC25B0591A5E}" destId="{43F076EA-201A-45C2-8CEB-73168A42E76D}" srcOrd="0" destOrd="0" presId="urn:microsoft.com/office/officeart/2005/8/layout/gear1"/>
    <dgm:cxn modelId="{7F75198E-38C4-4997-B0A3-5D1BD155C281}" type="presOf" srcId="{60DFF8B7-FE87-4A23-BE5F-DFA161F2E0D0}" destId="{3E162CA0-C831-400B-A184-376115E45E90}" srcOrd="0" destOrd="0" presId="urn:microsoft.com/office/officeart/2005/8/layout/gear1"/>
    <dgm:cxn modelId="{C049BE88-FE08-4307-8A4E-0F7B240FB942}" type="presOf" srcId="{4A16DAFA-7A45-4E59-A3F9-B8F19F03C5F8}" destId="{09A9C31C-FF70-404B-A389-75C90E88250C}" srcOrd="0" destOrd="0" presId="urn:microsoft.com/office/officeart/2005/8/layout/gear1"/>
    <dgm:cxn modelId="{FBCB2D3A-E58E-4657-8A18-ABB0174FAFA5}" type="presOf" srcId="{43D8E5F0-9698-4DCB-9740-5607E23F0E9D}" destId="{4880DD62-AB7E-4336-81DD-A60B2C4B6715}" srcOrd="1" destOrd="0" presId="urn:microsoft.com/office/officeart/2005/8/layout/gear1"/>
    <dgm:cxn modelId="{649E0648-2ECA-45F5-AA65-DE3E84395101}" type="presOf" srcId="{6F394BA1-05CB-4FBC-B14E-C0AE715D7852}" destId="{256D4784-6965-493F-9162-E36F819819BA}" srcOrd="3" destOrd="0" presId="urn:microsoft.com/office/officeart/2005/8/layout/gear1"/>
    <dgm:cxn modelId="{FF4E9F86-C751-4604-9901-1C9581D23693}" type="presOf" srcId="{EB535C6D-55DC-4B9A-B8C9-7E01EBF01F08}" destId="{87E4CC35-EF7E-40B3-8E2E-F7D3605BA0A6}" srcOrd="0" destOrd="0" presId="urn:microsoft.com/office/officeart/2005/8/layout/gear1"/>
    <dgm:cxn modelId="{B90DC808-F7E6-49A6-AA4A-FD6F70CF060D}" type="presOf" srcId="{6F394BA1-05CB-4FBC-B14E-C0AE715D7852}" destId="{B686219B-BA86-4F9E-BDFB-D5B133A0712B}" srcOrd="1" destOrd="0" presId="urn:microsoft.com/office/officeart/2005/8/layout/gear1"/>
    <dgm:cxn modelId="{82FB4725-B3F9-4D61-9929-555E84CFCDA9}" srcId="{5AFC05D8-C062-4604-9C05-AC25B0591A5E}" destId="{4A16DAFA-7A45-4E59-A3F9-B8F19F03C5F8}" srcOrd="0" destOrd="0" parTransId="{29C364A4-AB8C-4BB3-8BC7-82EDC9CBDBC2}" sibTransId="{EB535C6D-55DC-4B9A-B8C9-7E01EBF01F08}"/>
    <dgm:cxn modelId="{22596CFF-B41B-4C56-AA7A-1120573EA81D}" srcId="{5AFC05D8-C062-4604-9C05-AC25B0591A5E}" destId="{43D8E5F0-9698-4DCB-9740-5607E23F0E9D}" srcOrd="1" destOrd="0" parTransId="{40075FB4-7BDB-4DB9-BCB2-D6832E4FEEBF}" sibTransId="{60DFF8B7-FE87-4A23-BE5F-DFA161F2E0D0}"/>
    <dgm:cxn modelId="{5431FF78-AEF5-480F-A5CD-84446556E835}" type="presOf" srcId="{6F394BA1-05CB-4FBC-B14E-C0AE715D7852}" destId="{4DFE86E6-AAFC-422B-B42C-D61180E7C00A}" srcOrd="0" destOrd="0" presId="urn:microsoft.com/office/officeart/2005/8/layout/gear1"/>
    <dgm:cxn modelId="{51004A3C-8AC5-4F29-862C-3D6E813605FB}" type="presOf" srcId="{43D8E5F0-9698-4DCB-9740-5607E23F0E9D}" destId="{DAAAD1D1-BA4B-47F0-893F-DA8BFB307997}" srcOrd="0" destOrd="0" presId="urn:microsoft.com/office/officeart/2005/8/layout/gear1"/>
    <dgm:cxn modelId="{72EB6A08-D43B-4891-825E-19273DA3DF6B}" type="presOf" srcId="{4A16DAFA-7A45-4E59-A3F9-B8F19F03C5F8}" destId="{182FE71E-AF65-4E80-988E-BF7880374553}" srcOrd="1" destOrd="0" presId="urn:microsoft.com/office/officeart/2005/8/layout/gear1"/>
    <dgm:cxn modelId="{C3391047-BB32-4378-A99A-6B9EA7FB1F26}" srcId="{5AFC05D8-C062-4604-9C05-AC25B0591A5E}" destId="{6F394BA1-05CB-4FBC-B14E-C0AE715D7852}" srcOrd="2" destOrd="0" parTransId="{D0763F43-66A9-40A9-BC09-36FC32A14960}" sibTransId="{38E09B13-6D67-419C-90E4-CCCC158442C5}"/>
    <dgm:cxn modelId="{EF872F2E-F103-4744-ABA2-9BBE4FBBF2D6}" type="presOf" srcId="{6F394BA1-05CB-4FBC-B14E-C0AE715D7852}" destId="{BCAD546B-0E37-40FD-9317-75F2F3B7C733}" srcOrd="2" destOrd="0" presId="urn:microsoft.com/office/officeart/2005/8/layout/gear1"/>
    <dgm:cxn modelId="{0007B520-9635-43BA-82A4-7A670428089C}" type="presOf" srcId="{4A16DAFA-7A45-4E59-A3F9-B8F19F03C5F8}" destId="{F3742F50-B4C5-420E-BF0B-C44A22CC687D}" srcOrd="2" destOrd="0" presId="urn:microsoft.com/office/officeart/2005/8/layout/gear1"/>
    <dgm:cxn modelId="{56157D55-91E5-43B9-8671-B808CEE720FC}" type="presParOf" srcId="{43F076EA-201A-45C2-8CEB-73168A42E76D}" destId="{09A9C31C-FF70-404B-A389-75C90E88250C}" srcOrd="0" destOrd="0" presId="urn:microsoft.com/office/officeart/2005/8/layout/gear1"/>
    <dgm:cxn modelId="{2BEF7481-D117-4656-A791-E22E0EBBDECE}" type="presParOf" srcId="{43F076EA-201A-45C2-8CEB-73168A42E76D}" destId="{182FE71E-AF65-4E80-988E-BF7880374553}" srcOrd="1" destOrd="0" presId="urn:microsoft.com/office/officeart/2005/8/layout/gear1"/>
    <dgm:cxn modelId="{B38DFA92-0BB3-4D61-878B-9FECC23E5E39}" type="presParOf" srcId="{43F076EA-201A-45C2-8CEB-73168A42E76D}" destId="{F3742F50-B4C5-420E-BF0B-C44A22CC687D}" srcOrd="2" destOrd="0" presId="urn:microsoft.com/office/officeart/2005/8/layout/gear1"/>
    <dgm:cxn modelId="{1258EB47-99F7-49F4-8152-0D2F4963A9D3}" type="presParOf" srcId="{43F076EA-201A-45C2-8CEB-73168A42E76D}" destId="{DAAAD1D1-BA4B-47F0-893F-DA8BFB307997}" srcOrd="3" destOrd="0" presId="urn:microsoft.com/office/officeart/2005/8/layout/gear1"/>
    <dgm:cxn modelId="{D273DBCF-54BC-4565-AAF5-08E7C07F60DC}" type="presParOf" srcId="{43F076EA-201A-45C2-8CEB-73168A42E76D}" destId="{4880DD62-AB7E-4336-81DD-A60B2C4B6715}" srcOrd="4" destOrd="0" presId="urn:microsoft.com/office/officeart/2005/8/layout/gear1"/>
    <dgm:cxn modelId="{93D894B8-92DC-48E8-962B-962FD8EA1757}" type="presParOf" srcId="{43F076EA-201A-45C2-8CEB-73168A42E76D}" destId="{84E04FC8-7395-4A17-949D-3FBF9C20B935}" srcOrd="5" destOrd="0" presId="urn:microsoft.com/office/officeart/2005/8/layout/gear1"/>
    <dgm:cxn modelId="{EF495628-7C52-49FF-86A6-BA82C64AF8F9}" type="presParOf" srcId="{43F076EA-201A-45C2-8CEB-73168A42E76D}" destId="{4DFE86E6-AAFC-422B-B42C-D61180E7C00A}" srcOrd="6" destOrd="0" presId="urn:microsoft.com/office/officeart/2005/8/layout/gear1"/>
    <dgm:cxn modelId="{42D80E01-828C-425E-B821-11D47EA0391E}" type="presParOf" srcId="{43F076EA-201A-45C2-8CEB-73168A42E76D}" destId="{B686219B-BA86-4F9E-BDFB-D5B133A0712B}" srcOrd="7" destOrd="0" presId="urn:microsoft.com/office/officeart/2005/8/layout/gear1"/>
    <dgm:cxn modelId="{26E00BB6-8995-42D8-9325-7822BE30536D}" type="presParOf" srcId="{43F076EA-201A-45C2-8CEB-73168A42E76D}" destId="{BCAD546B-0E37-40FD-9317-75F2F3B7C733}" srcOrd="8" destOrd="0" presId="urn:microsoft.com/office/officeart/2005/8/layout/gear1"/>
    <dgm:cxn modelId="{03182AA5-33BA-4A19-9FE3-522393F7CF03}" type="presParOf" srcId="{43F076EA-201A-45C2-8CEB-73168A42E76D}" destId="{256D4784-6965-493F-9162-E36F819819BA}" srcOrd="9" destOrd="0" presId="urn:microsoft.com/office/officeart/2005/8/layout/gear1"/>
    <dgm:cxn modelId="{DC67F707-DD25-4FE4-BFE5-11369D12D9E9}" type="presParOf" srcId="{43F076EA-201A-45C2-8CEB-73168A42E76D}" destId="{87E4CC35-EF7E-40B3-8E2E-F7D3605BA0A6}" srcOrd="10" destOrd="0" presId="urn:microsoft.com/office/officeart/2005/8/layout/gear1"/>
    <dgm:cxn modelId="{492D1424-6BAE-4A8C-9FAE-4919171AFE56}" type="presParOf" srcId="{43F076EA-201A-45C2-8CEB-73168A42E76D}" destId="{3E162CA0-C831-400B-A184-376115E45E90}" srcOrd="11" destOrd="0" presId="urn:microsoft.com/office/officeart/2005/8/layout/gear1"/>
    <dgm:cxn modelId="{8EBE1705-3CC3-4C66-A4DA-3C98D37651A1}" type="presParOf" srcId="{43F076EA-201A-45C2-8CEB-73168A42E76D}" destId="{705B9F99-68C9-434F-BFE8-9EF2BC1CFA76}" srcOrd="12" destOrd="0" presId="urn:microsoft.com/office/officeart/2005/8/layout/gear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BCF4653-149A-4458-B5B3-A3C17307B46D}" type="doc">
      <dgm:prSet loTypeId="urn:microsoft.com/office/officeart/2005/8/layout/arrow2" loCatId="process" qsTypeId="urn:microsoft.com/office/officeart/2005/8/quickstyle/simple1" qsCatId="simple" csTypeId="urn:microsoft.com/office/officeart/2005/8/colors/accent1_2" csCatId="accent1" phldr="1"/>
      <dgm:spPr/>
    </dgm:pt>
    <dgm:pt modelId="{EC77150C-07BC-4E6F-B9FB-23D8D7B59248}">
      <dgm:prSet phldrT="[文本]" custT="1"/>
      <dgm:spPr/>
      <dgm:t>
        <a:bodyPr/>
        <a:lstStyle/>
        <a:p>
          <a:r>
            <a:rPr lang="en-US" altLang="zh-CN" sz="1600" dirty="0" smtClean="0"/>
            <a:t>Building a new system: Creating financial institutions and capital markets</a:t>
          </a:r>
          <a:endParaRPr lang="zh-CN" altLang="en-US" sz="1600" dirty="0"/>
        </a:p>
      </dgm:t>
    </dgm:pt>
    <dgm:pt modelId="{A68770AE-FFF0-4D69-950B-8371E83A0E7D}" cxnId="{72D7BF0D-C0ED-4734-A661-764E0AD318CF}" type="parTrans">
      <dgm:prSet/>
      <dgm:spPr/>
      <dgm:t>
        <a:bodyPr/>
        <a:lstStyle/>
        <a:p>
          <a:endParaRPr lang="zh-CN" altLang="en-US" sz="1600"/>
        </a:p>
      </dgm:t>
    </dgm:pt>
    <dgm:pt modelId="{CAA1EACD-CA15-4F1F-84BB-D74AFF123060}" cxnId="{72D7BF0D-C0ED-4734-A661-764E0AD318CF}" type="sibTrans">
      <dgm:prSet/>
      <dgm:spPr/>
      <dgm:t>
        <a:bodyPr/>
        <a:lstStyle/>
        <a:p>
          <a:endParaRPr lang="zh-CN" altLang="en-US" sz="1600"/>
        </a:p>
      </dgm:t>
    </dgm:pt>
    <dgm:pt modelId="{862331AE-A634-4276-85C3-4E16338A1166}">
      <dgm:prSet phldrT="[文本]" custT="1"/>
      <dgm:spPr/>
      <dgm:t>
        <a:bodyPr/>
        <a:lstStyle/>
        <a:p>
          <a:r>
            <a:rPr lang="en-US" altLang="zh-CN" sz="1600" dirty="0" smtClean="0"/>
            <a:t>Liberalization of market mechanism: Risk pricing and fund allocation</a:t>
          </a:r>
          <a:endParaRPr lang="zh-CN" altLang="en-US" sz="1600" dirty="0"/>
        </a:p>
      </dgm:t>
    </dgm:pt>
    <dgm:pt modelId="{4F709E18-69F4-4BE3-B187-9B2F1B037949}" cxnId="{3C4205D3-1C33-4433-B880-743FBF0E7591}" type="parTrans">
      <dgm:prSet/>
      <dgm:spPr/>
      <dgm:t>
        <a:bodyPr/>
        <a:lstStyle/>
        <a:p>
          <a:endParaRPr lang="zh-CN" altLang="en-US" sz="1600"/>
        </a:p>
      </dgm:t>
    </dgm:pt>
    <dgm:pt modelId="{8C4E0E2E-0F0B-42EA-BB11-796EFEAE4E82}" cxnId="{3C4205D3-1C33-4433-B880-743FBF0E7591}" type="sibTrans">
      <dgm:prSet/>
      <dgm:spPr/>
      <dgm:t>
        <a:bodyPr/>
        <a:lstStyle/>
        <a:p>
          <a:endParaRPr lang="zh-CN" altLang="en-US" sz="1600"/>
        </a:p>
      </dgm:t>
    </dgm:pt>
    <dgm:pt modelId="{B40CE776-5A75-48AF-AB42-AF1EDBEB1450}">
      <dgm:prSet phldrT="[文本]" phldr="0" custT="1"/>
      <dgm:spPr/>
      <dgm:t>
        <a:bodyPr vert="horz" wrap="square"/>
        <a:p>
          <a:pPr>
            <a:lnSpc>
              <a:spcPct val="100000"/>
            </a:lnSpc>
            <a:spcBef>
              <a:spcPct val="0"/>
            </a:spcBef>
            <a:spcAft>
              <a:spcPct val="35000"/>
            </a:spcAft>
          </a:pPr>
          <a:r>
            <a:rPr lang="en-US" altLang="zh-CN" sz="1600" dirty="0" smtClean="0"/>
            <a:t>Financial opening: The </a:t>
          </a:r>
          <a:r>
            <a:rPr lang="en-US" altLang="zh-CN" sz="1600" dirty="0" smtClean="0">
              <a:solidFill>
                <a:srgbClr val="FF0000"/>
              </a:solidFill>
            </a:rPr>
            <a:t>financial service secto</a:t>
          </a:r>
          <a:r>
            <a:rPr lang="en-US" altLang="zh-CN" sz="1600" dirty="0" smtClean="0">
              <a:solidFill>
                <a:srgbClr val="FF0000"/>
              </a:solidFill>
            </a:rPr>
            <a:t>r</a:t>
          </a:r>
          <a:r>
            <a:rPr lang="en-US" altLang="zh-CN" sz="1600" dirty="0" smtClean="0"/>
            <a:t>, </a:t>
          </a:r>
          <a:r>
            <a:rPr lang="en-US" altLang="zh-CN" sz="1600" dirty="0" smtClean="0">
              <a:solidFill>
                <a:srgbClr val="FF0000"/>
              </a:solidFill>
            </a:rPr>
            <a:t>capital account liberalization</a:t>
          </a:r>
          <a:r>
            <a:rPr lang="en-US" altLang="zh-CN" sz="1600" dirty="0" smtClean="0"/>
            <a:t> and </a:t>
          </a:r>
          <a:r>
            <a:rPr lang="en-US" altLang="zh-CN" sz="1600" dirty="0" smtClean="0">
              <a:solidFill>
                <a:srgbClr val="FF0000"/>
              </a:solidFill>
            </a:rPr>
            <a:t>RMB internationalization</a:t>
          </a:r>
          <a:r>
            <a:rPr lang="en-US" altLang="zh-CN" sz="1600" dirty="0" smtClean="0">
              <a:solidFill>
                <a:srgbClr val="FF0000"/>
              </a:solidFill>
            </a:rPr>
            <a:t/>
          </a:r>
          <a:endParaRPr lang="en-US" altLang="zh-CN" sz="1600" dirty="0" smtClean="0">
            <a:solidFill>
              <a:srgbClr val="FF0000"/>
            </a:solidFill>
          </a:endParaRPr>
        </a:p>
      </dgm:t>
    </dgm:pt>
    <dgm:pt modelId="{65F44FA9-0C02-4613-8962-E883AA39BEAD}" cxnId="{A362F87B-94ED-4E05-AFF5-19941CD4020F}" type="parTrans">
      <dgm:prSet/>
      <dgm:spPr/>
      <dgm:t>
        <a:bodyPr/>
        <a:lstStyle/>
        <a:p>
          <a:endParaRPr lang="zh-CN" altLang="en-US"/>
        </a:p>
      </dgm:t>
    </dgm:pt>
    <dgm:pt modelId="{C2969F47-A01B-492A-9F61-7DAADF83CB71}" cxnId="{A362F87B-94ED-4E05-AFF5-19941CD4020F}" type="sibTrans">
      <dgm:prSet/>
      <dgm:spPr/>
      <dgm:t>
        <a:bodyPr/>
        <a:lstStyle/>
        <a:p>
          <a:endParaRPr lang="zh-CN" altLang="en-US"/>
        </a:p>
      </dgm:t>
    </dgm:pt>
    <dgm:pt modelId="{1BFDFC84-3FBC-40E3-9E4D-7F4F4F49BE1A}" type="pres">
      <dgm:prSet presAssocID="{BBCF4653-149A-4458-B5B3-A3C17307B46D}" presName="arrowDiagram" presStyleCnt="0">
        <dgm:presLayoutVars>
          <dgm:chMax val="5"/>
          <dgm:dir/>
          <dgm:resizeHandles val="exact"/>
        </dgm:presLayoutVars>
      </dgm:prSet>
      <dgm:spPr/>
    </dgm:pt>
    <dgm:pt modelId="{04D5D514-7179-4F7B-BF37-A6DAA61EBA33}" type="pres">
      <dgm:prSet presAssocID="{BBCF4653-149A-4458-B5B3-A3C17307B46D}" presName="arrow" presStyleLbl="bgShp" presStyleIdx="0" presStyleCnt="1"/>
      <dgm:spPr>
        <a:solidFill>
          <a:schemeClr val="accent2">
            <a:lumMod val="60000"/>
            <a:lumOff val="40000"/>
          </a:schemeClr>
        </a:solidFill>
      </dgm:spPr>
    </dgm:pt>
    <dgm:pt modelId="{0668CA38-9987-4562-B116-80FED951802B}" type="pres">
      <dgm:prSet presAssocID="{BBCF4653-149A-4458-B5B3-A3C17307B46D}" presName="arrowDiagram3" presStyleCnt="0"/>
      <dgm:spPr/>
    </dgm:pt>
    <dgm:pt modelId="{B251085B-B06F-4937-B3EE-ED2F839B3A68}" type="pres">
      <dgm:prSet presAssocID="{EC77150C-07BC-4E6F-B9FB-23D8D7B59248}" presName="bullet3a" presStyleLbl="node1" presStyleIdx="0" presStyleCnt="3"/>
      <dgm:spPr/>
    </dgm:pt>
    <dgm:pt modelId="{34A29E17-447C-4A2D-985D-9D57285F047D}" type="pres">
      <dgm:prSet presAssocID="{EC77150C-07BC-4E6F-B9FB-23D8D7B59248}" presName="textBox3a" presStyleLbl="revTx" presStyleIdx="0" presStyleCnt="3" custScaleX="146611">
        <dgm:presLayoutVars>
          <dgm:bulletEnabled val="1"/>
        </dgm:presLayoutVars>
      </dgm:prSet>
      <dgm:spPr/>
      <dgm:t>
        <a:bodyPr/>
        <a:lstStyle/>
        <a:p>
          <a:endParaRPr lang="zh-CN" altLang="en-US"/>
        </a:p>
      </dgm:t>
    </dgm:pt>
    <dgm:pt modelId="{E353EDFC-BC2F-4A65-BF38-A148ADEA040F}" type="pres">
      <dgm:prSet presAssocID="{862331AE-A634-4276-85C3-4E16338A1166}" presName="bullet3b" presStyleLbl="node1" presStyleIdx="1" presStyleCnt="3"/>
      <dgm:spPr/>
    </dgm:pt>
    <dgm:pt modelId="{319655DE-6031-4EC3-90EF-94960FDF3F5B}" type="pres">
      <dgm:prSet presAssocID="{862331AE-A634-4276-85C3-4E16338A1166}" presName="textBox3b" presStyleLbl="revTx" presStyleIdx="1" presStyleCnt="3" custScaleX="119570">
        <dgm:presLayoutVars>
          <dgm:bulletEnabled val="1"/>
        </dgm:presLayoutVars>
      </dgm:prSet>
      <dgm:spPr/>
      <dgm:t>
        <a:bodyPr/>
        <a:lstStyle/>
        <a:p>
          <a:endParaRPr lang="zh-CN" altLang="en-US"/>
        </a:p>
      </dgm:t>
    </dgm:pt>
    <dgm:pt modelId="{1C89E15C-6953-4078-8177-B9CDFE2F4DCC}" type="pres">
      <dgm:prSet presAssocID="{B40CE776-5A75-48AF-AB42-AF1EDBEB1450}" presName="bullet3c" presStyleLbl="node1" presStyleIdx="2" presStyleCnt="3"/>
      <dgm:spPr/>
    </dgm:pt>
    <dgm:pt modelId="{9018061B-49F8-4237-9AA5-F7E9E549556C}" type="pres">
      <dgm:prSet presAssocID="{B40CE776-5A75-48AF-AB42-AF1EDBEB1450}" presName="textBox3c" presStyleLbl="revTx" presStyleIdx="2" presStyleCnt="3" custScaleX="142126">
        <dgm:presLayoutVars>
          <dgm:bulletEnabled val="1"/>
        </dgm:presLayoutVars>
      </dgm:prSet>
      <dgm:spPr/>
      <dgm:t>
        <a:bodyPr/>
        <a:lstStyle/>
        <a:p>
          <a:endParaRPr lang="zh-CN" altLang="en-US"/>
        </a:p>
      </dgm:t>
    </dgm:pt>
  </dgm:ptLst>
  <dgm:cxnLst>
    <dgm:cxn modelId="{72D7BF0D-C0ED-4734-A661-764E0AD318CF}" srcId="{BBCF4653-149A-4458-B5B3-A3C17307B46D}" destId="{EC77150C-07BC-4E6F-B9FB-23D8D7B59248}" srcOrd="0" destOrd="0" parTransId="{A68770AE-FFF0-4D69-950B-8371E83A0E7D}" sibTransId="{CAA1EACD-CA15-4F1F-84BB-D74AFF123060}"/>
    <dgm:cxn modelId="{3C4205D3-1C33-4433-B880-743FBF0E7591}" srcId="{BBCF4653-149A-4458-B5B3-A3C17307B46D}" destId="{862331AE-A634-4276-85C3-4E16338A1166}" srcOrd="1" destOrd="0" parTransId="{4F709E18-69F4-4BE3-B187-9B2F1B037949}" sibTransId="{8C4E0E2E-0F0B-42EA-BB11-796EFEAE4E82}"/>
    <dgm:cxn modelId="{A362F87B-94ED-4E05-AFF5-19941CD4020F}" srcId="{BBCF4653-149A-4458-B5B3-A3C17307B46D}" destId="{B40CE776-5A75-48AF-AB42-AF1EDBEB1450}" srcOrd="2" destOrd="0" parTransId="{65F44FA9-0C02-4613-8962-E883AA39BEAD}" sibTransId="{C2969F47-A01B-492A-9F61-7DAADF83CB71}"/>
    <dgm:cxn modelId="{8B6F45FF-1B32-4C66-B91F-40A8588A292D}" type="presOf" srcId="{BBCF4653-149A-4458-B5B3-A3C17307B46D}" destId="{1BFDFC84-3FBC-40E3-9E4D-7F4F4F49BE1A}" srcOrd="0" destOrd="0" presId="urn:microsoft.com/office/officeart/2005/8/layout/arrow2"/>
    <dgm:cxn modelId="{21BAB04D-F10F-4596-869E-24E87E0E9918}" type="presParOf" srcId="{1BFDFC84-3FBC-40E3-9E4D-7F4F4F49BE1A}" destId="{04D5D514-7179-4F7B-BF37-A6DAA61EBA33}" srcOrd="0" destOrd="0" presId="urn:microsoft.com/office/officeart/2005/8/layout/arrow2"/>
    <dgm:cxn modelId="{CEFD5570-9C4A-46A1-81E4-DD76883B0E92}" type="presParOf" srcId="{1BFDFC84-3FBC-40E3-9E4D-7F4F4F49BE1A}" destId="{0668CA38-9987-4562-B116-80FED951802B}" srcOrd="1" destOrd="0" presId="urn:microsoft.com/office/officeart/2005/8/layout/arrow2"/>
    <dgm:cxn modelId="{BF34BBAD-CD91-45E4-BD2B-381D21C48596}" type="presParOf" srcId="{0668CA38-9987-4562-B116-80FED951802B}" destId="{B251085B-B06F-4937-B3EE-ED2F839B3A68}" srcOrd="0" destOrd="1" presId="urn:microsoft.com/office/officeart/2005/8/layout/arrow2"/>
    <dgm:cxn modelId="{68488CA1-103B-4035-89A3-476F3299DD5E}" type="presParOf" srcId="{0668CA38-9987-4562-B116-80FED951802B}" destId="{34A29E17-447C-4A2D-985D-9D57285F047D}" srcOrd="1" destOrd="1" presId="urn:microsoft.com/office/officeart/2005/8/layout/arrow2"/>
    <dgm:cxn modelId="{74535723-3F67-4A8C-AE7D-91FC6E5AB28A}" type="presOf" srcId="{EC77150C-07BC-4E6F-B9FB-23D8D7B59248}" destId="{34A29E17-447C-4A2D-985D-9D57285F047D}" srcOrd="0" destOrd="0" presId="urn:microsoft.com/office/officeart/2005/8/layout/arrow2"/>
    <dgm:cxn modelId="{2F8D4E83-A4DB-40E7-9750-F00238DF6475}" type="presParOf" srcId="{0668CA38-9987-4562-B116-80FED951802B}" destId="{E353EDFC-BC2F-4A65-BF38-A148ADEA040F}" srcOrd="2" destOrd="1" presId="urn:microsoft.com/office/officeart/2005/8/layout/arrow2"/>
    <dgm:cxn modelId="{D68FC9E2-1B97-47DA-879C-76E1E3639FC9}" type="presParOf" srcId="{0668CA38-9987-4562-B116-80FED951802B}" destId="{319655DE-6031-4EC3-90EF-94960FDF3F5B}" srcOrd="3" destOrd="1" presId="urn:microsoft.com/office/officeart/2005/8/layout/arrow2"/>
    <dgm:cxn modelId="{845728BE-462E-4536-B0C8-F7C4480A4D39}" type="presOf" srcId="{862331AE-A634-4276-85C3-4E16338A1166}" destId="{319655DE-6031-4EC3-90EF-94960FDF3F5B}" srcOrd="0" destOrd="0" presId="urn:microsoft.com/office/officeart/2005/8/layout/arrow2"/>
    <dgm:cxn modelId="{D87F67F6-9975-4E0B-AE48-5209C11DA914}" type="presParOf" srcId="{0668CA38-9987-4562-B116-80FED951802B}" destId="{1C89E15C-6953-4078-8177-B9CDFE2F4DCC}" srcOrd="4" destOrd="1" presId="urn:microsoft.com/office/officeart/2005/8/layout/arrow2"/>
    <dgm:cxn modelId="{7CBABDE8-34CF-46B4-85EC-EB006EE20A18}" type="presParOf" srcId="{0668CA38-9987-4562-B116-80FED951802B}" destId="{9018061B-49F8-4237-9AA5-F7E9E549556C}" srcOrd="5" destOrd="1" presId="urn:microsoft.com/office/officeart/2005/8/layout/arrow2"/>
    <dgm:cxn modelId="{EC35A48D-4009-4FA3-A61A-E3E351BE500C}" type="presOf" srcId="{B40CE776-5A75-48AF-AB42-AF1EDBEB1450}" destId="{9018061B-49F8-4237-9AA5-F7E9E549556C}" srcOrd="0" destOrd="0" presId="urn:microsoft.com/office/officeart/2005/8/layout/arrow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CF4653-149A-4458-B5B3-A3C17307B46D}" type="doc">
      <dgm:prSet loTypeId="urn:microsoft.com/office/officeart/2005/8/layout/arrow2" loCatId="process" qsTypeId="urn:microsoft.com/office/officeart/2005/8/quickstyle/simple1" qsCatId="simple" csTypeId="urn:microsoft.com/office/officeart/2005/8/colors/accent1_2" csCatId="accent1" phldr="1"/>
      <dgm:spPr/>
    </dgm:pt>
    <dgm:pt modelId="{EC77150C-07BC-4E6F-B9FB-23D8D7B59248}">
      <dgm:prSet phldrT="[文本]" custT="1"/>
      <dgm:spPr/>
      <dgm:t>
        <a:bodyPr/>
        <a:lstStyle/>
        <a:p>
          <a:r>
            <a:rPr lang="en-US" altLang="zh-CN" sz="1600" dirty="0" smtClean="0"/>
            <a:t>Household responsibility system</a:t>
          </a:r>
          <a:endParaRPr lang="zh-CN" altLang="en-US" sz="1600" dirty="0"/>
        </a:p>
      </dgm:t>
    </dgm:pt>
    <dgm:pt modelId="{A68770AE-FFF0-4D69-950B-8371E83A0E7D}" cxnId="{701E90D4-4B10-4B5A-AA67-8198D698D991}" type="parTrans">
      <dgm:prSet/>
      <dgm:spPr/>
      <dgm:t>
        <a:bodyPr/>
        <a:lstStyle/>
        <a:p>
          <a:endParaRPr lang="zh-CN" altLang="en-US" sz="1600"/>
        </a:p>
      </dgm:t>
    </dgm:pt>
    <dgm:pt modelId="{CAA1EACD-CA15-4F1F-84BB-D74AFF123060}" cxnId="{701E90D4-4B10-4B5A-AA67-8198D698D991}" type="sibTrans">
      <dgm:prSet/>
      <dgm:spPr/>
      <dgm:t>
        <a:bodyPr/>
        <a:lstStyle/>
        <a:p>
          <a:endParaRPr lang="zh-CN" altLang="en-US" sz="1600"/>
        </a:p>
      </dgm:t>
    </dgm:pt>
    <dgm:pt modelId="{862331AE-A634-4276-85C3-4E16338A1166}">
      <dgm:prSet phldrT="[文本]" custT="1"/>
      <dgm:spPr/>
      <dgm:t>
        <a:bodyPr/>
        <a:lstStyle/>
        <a:p>
          <a:r>
            <a:rPr lang="en-US" altLang="zh-CN" sz="1600" dirty="0" smtClean="0"/>
            <a:t>Liberalization of agricultural market</a:t>
          </a:r>
          <a:endParaRPr lang="zh-CN" altLang="en-US" sz="1600" dirty="0"/>
        </a:p>
      </dgm:t>
    </dgm:pt>
    <dgm:pt modelId="{4F709E18-69F4-4BE3-B187-9B2F1B037949}" cxnId="{7A4F0528-37A7-4F7F-AFD4-03AD019354C3}" type="parTrans">
      <dgm:prSet/>
      <dgm:spPr/>
      <dgm:t>
        <a:bodyPr/>
        <a:lstStyle/>
        <a:p>
          <a:endParaRPr lang="zh-CN" altLang="en-US" sz="1600"/>
        </a:p>
      </dgm:t>
    </dgm:pt>
    <dgm:pt modelId="{8C4E0E2E-0F0B-42EA-BB11-796EFEAE4E82}" cxnId="{7A4F0528-37A7-4F7F-AFD4-03AD019354C3}" type="sibTrans">
      <dgm:prSet/>
      <dgm:spPr/>
      <dgm:t>
        <a:bodyPr/>
        <a:lstStyle/>
        <a:p>
          <a:endParaRPr lang="zh-CN" altLang="en-US" sz="1600"/>
        </a:p>
      </dgm:t>
    </dgm:pt>
    <dgm:pt modelId="{1BFDFC84-3FBC-40E3-9E4D-7F4F4F49BE1A}" type="pres">
      <dgm:prSet presAssocID="{BBCF4653-149A-4458-B5B3-A3C17307B46D}" presName="arrowDiagram" presStyleCnt="0">
        <dgm:presLayoutVars>
          <dgm:chMax val="5"/>
          <dgm:dir/>
          <dgm:resizeHandles val="exact"/>
        </dgm:presLayoutVars>
      </dgm:prSet>
      <dgm:spPr/>
    </dgm:pt>
    <dgm:pt modelId="{04D5D514-7179-4F7B-BF37-A6DAA61EBA33}" type="pres">
      <dgm:prSet presAssocID="{BBCF4653-149A-4458-B5B3-A3C17307B46D}" presName="arrow" presStyleLbl="bgShp" presStyleIdx="0" presStyleCnt="1"/>
      <dgm:spPr>
        <a:solidFill>
          <a:schemeClr val="accent2">
            <a:lumMod val="60000"/>
            <a:lumOff val="40000"/>
          </a:schemeClr>
        </a:solidFill>
      </dgm:spPr>
    </dgm:pt>
    <dgm:pt modelId="{35B939E9-2AFA-4243-BDCA-A76086F11CCB}" type="pres">
      <dgm:prSet presAssocID="{BBCF4653-149A-4458-B5B3-A3C17307B46D}" presName="arrowDiagram2" presStyleCnt="0"/>
      <dgm:spPr/>
    </dgm:pt>
    <dgm:pt modelId="{54B0C66B-7A32-4090-A130-858C585A47BF}" type="pres">
      <dgm:prSet presAssocID="{EC77150C-07BC-4E6F-B9FB-23D8D7B59248}" presName="bullet2a" presStyleLbl="node1" presStyleIdx="0" presStyleCnt="2"/>
      <dgm:spPr>
        <a:solidFill>
          <a:srgbClr val="840E22"/>
        </a:solidFill>
      </dgm:spPr>
    </dgm:pt>
    <dgm:pt modelId="{F6C71B03-A3A2-4BE0-8A67-5F4B50D23091}" type="pres">
      <dgm:prSet presAssocID="{EC77150C-07BC-4E6F-B9FB-23D8D7B59248}" presName="textBox2a" presStyleLbl="revTx" presStyleIdx="0" presStyleCnt="2">
        <dgm:presLayoutVars>
          <dgm:bulletEnabled val="1"/>
        </dgm:presLayoutVars>
      </dgm:prSet>
      <dgm:spPr/>
      <dgm:t>
        <a:bodyPr/>
        <a:lstStyle/>
        <a:p>
          <a:endParaRPr lang="zh-CN" altLang="en-US"/>
        </a:p>
      </dgm:t>
    </dgm:pt>
    <dgm:pt modelId="{BA6EE22B-E744-46EB-8E14-B20B86FBFFCA}" type="pres">
      <dgm:prSet presAssocID="{862331AE-A634-4276-85C3-4E16338A1166}" presName="bullet2b" presStyleLbl="node1" presStyleIdx="1" presStyleCnt="2"/>
      <dgm:spPr>
        <a:solidFill>
          <a:srgbClr val="840E22"/>
        </a:solidFill>
      </dgm:spPr>
    </dgm:pt>
    <dgm:pt modelId="{CD044330-FC6E-4598-AAE7-8192E9FF45D5}" type="pres">
      <dgm:prSet presAssocID="{862331AE-A634-4276-85C3-4E16338A1166}" presName="textBox2b" presStyleLbl="revTx" presStyleIdx="1" presStyleCnt="2">
        <dgm:presLayoutVars>
          <dgm:bulletEnabled val="1"/>
        </dgm:presLayoutVars>
      </dgm:prSet>
      <dgm:spPr/>
      <dgm:t>
        <a:bodyPr/>
        <a:lstStyle/>
        <a:p>
          <a:endParaRPr lang="zh-CN" altLang="en-US"/>
        </a:p>
      </dgm:t>
    </dgm:pt>
  </dgm:ptLst>
  <dgm:cxnLst>
    <dgm:cxn modelId="{2417967E-6442-4CEB-82B1-02924E265C04}" type="presOf" srcId="{862331AE-A634-4276-85C3-4E16338A1166}" destId="{CD044330-FC6E-4598-AAE7-8192E9FF45D5}" srcOrd="0" destOrd="0" presId="urn:microsoft.com/office/officeart/2005/8/layout/arrow2"/>
    <dgm:cxn modelId="{701E90D4-4B10-4B5A-AA67-8198D698D991}" srcId="{BBCF4653-149A-4458-B5B3-A3C17307B46D}" destId="{EC77150C-07BC-4E6F-B9FB-23D8D7B59248}" srcOrd="0" destOrd="0" parTransId="{A68770AE-FFF0-4D69-950B-8371E83A0E7D}" sibTransId="{CAA1EACD-CA15-4F1F-84BB-D74AFF123060}"/>
    <dgm:cxn modelId="{F3120B9D-CDAA-4035-AF05-977567CFB65C}" type="presOf" srcId="{BBCF4653-149A-4458-B5B3-A3C17307B46D}" destId="{1BFDFC84-3FBC-40E3-9E4D-7F4F4F49BE1A}" srcOrd="0" destOrd="0" presId="urn:microsoft.com/office/officeart/2005/8/layout/arrow2"/>
    <dgm:cxn modelId="{7A4F0528-37A7-4F7F-AFD4-03AD019354C3}" srcId="{BBCF4653-149A-4458-B5B3-A3C17307B46D}" destId="{862331AE-A634-4276-85C3-4E16338A1166}" srcOrd="1" destOrd="0" parTransId="{4F709E18-69F4-4BE3-B187-9B2F1B037949}" sibTransId="{8C4E0E2E-0F0B-42EA-BB11-796EFEAE4E82}"/>
    <dgm:cxn modelId="{DE1557E1-BDDF-4EFD-A9AD-C050E60CDF7C}" type="presOf" srcId="{EC77150C-07BC-4E6F-B9FB-23D8D7B59248}" destId="{F6C71B03-A3A2-4BE0-8A67-5F4B50D23091}" srcOrd="0" destOrd="0" presId="urn:microsoft.com/office/officeart/2005/8/layout/arrow2"/>
    <dgm:cxn modelId="{9A77880B-E6D9-4D09-BC6B-8B74D1A98D17}" type="presParOf" srcId="{1BFDFC84-3FBC-40E3-9E4D-7F4F4F49BE1A}" destId="{04D5D514-7179-4F7B-BF37-A6DAA61EBA33}" srcOrd="0" destOrd="0" presId="urn:microsoft.com/office/officeart/2005/8/layout/arrow2"/>
    <dgm:cxn modelId="{DD2C3EAD-040E-429C-9794-5C8E8C3B4E60}" type="presParOf" srcId="{1BFDFC84-3FBC-40E3-9E4D-7F4F4F49BE1A}" destId="{35B939E9-2AFA-4243-BDCA-A76086F11CCB}" srcOrd="1" destOrd="0" presId="urn:microsoft.com/office/officeart/2005/8/layout/arrow2"/>
    <dgm:cxn modelId="{4D231744-DD3F-418D-B323-CEEA29DCA31D}" type="presParOf" srcId="{35B939E9-2AFA-4243-BDCA-A76086F11CCB}" destId="{54B0C66B-7A32-4090-A130-858C585A47BF}" srcOrd="0" destOrd="0" presId="urn:microsoft.com/office/officeart/2005/8/layout/arrow2"/>
    <dgm:cxn modelId="{DCF29BB2-0995-4153-A5A9-80ECB74BFFB5}" type="presParOf" srcId="{35B939E9-2AFA-4243-BDCA-A76086F11CCB}" destId="{F6C71B03-A3A2-4BE0-8A67-5F4B50D23091}" srcOrd="1" destOrd="0" presId="urn:microsoft.com/office/officeart/2005/8/layout/arrow2"/>
    <dgm:cxn modelId="{E5412157-0821-4BF9-A252-51A7AC17E62F}" type="presParOf" srcId="{35B939E9-2AFA-4243-BDCA-A76086F11CCB}" destId="{BA6EE22B-E744-46EB-8E14-B20B86FBFFCA}" srcOrd="2" destOrd="0" presId="urn:microsoft.com/office/officeart/2005/8/layout/arrow2"/>
    <dgm:cxn modelId="{C17A846D-D830-4755-AC77-91072BD7EB2A}" type="presParOf" srcId="{35B939E9-2AFA-4243-BDCA-A76086F11CCB}" destId="{CD044330-FC6E-4598-AAE7-8192E9FF45D5}" srcOrd="3" destOrd="0" presId="urn:microsoft.com/office/officeart/2005/8/layout/arrow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CF4653-149A-4458-B5B3-A3C17307B46D}" type="doc">
      <dgm:prSet loTypeId="urn:microsoft.com/office/officeart/2005/8/layout/arrow2" loCatId="process" qsTypeId="urn:microsoft.com/office/officeart/2005/8/quickstyle/simple1" qsCatId="simple" csTypeId="urn:microsoft.com/office/officeart/2005/8/colors/accent1_2" csCatId="accent1" phldr="1"/>
      <dgm:spPr/>
    </dgm:pt>
    <dgm:pt modelId="{EC77150C-07BC-4E6F-B9FB-23D8D7B59248}">
      <dgm:prSet phldrT="[文本]" phldr="0" custT="1"/>
      <dgm:spPr/>
      <dgm:t>
        <a:bodyPr vert="horz" wrap="square"/>
        <a:p>
          <a:pPr>
            <a:lnSpc>
              <a:spcPct val="100000"/>
            </a:lnSpc>
            <a:spcBef>
              <a:spcPct val="0"/>
            </a:spcBef>
            <a:spcAft>
              <a:spcPct val="35000"/>
            </a:spcAft>
          </a:pPr>
          <a:r>
            <a:rPr lang="en-US" altLang="zh-CN" sz="1600" dirty="0" smtClean="0">
              <a:solidFill>
                <a:srgbClr val="FF0000"/>
              </a:solidFill>
            </a:rPr>
            <a:t>Reforming trading rights</a:t>
          </a:r>
          <a:r>
            <a:rPr lang="en-US" altLang="zh-CN" sz="1600" dirty="0" smtClean="0">
              <a:solidFill>
                <a:srgbClr val="FF0000"/>
              </a:solidFill>
            </a:rPr>
            <a:t/>
          </a:r>
          <a:endParaRPr lang="en-US" altLang="zh-CN" sz="1600" dirty="0" smtClean="0">
            <a:solidFill>
              <a:srgbClr val="FF0000"/>
            </a:solidFill>
          </a:endParaRPr>
        </a:p>
      </dgm:t>
    </dgm:pt>
    <dgm:pt modelId="{A68770AE-FFF0-4D69-950B-8371E83A0E7D}" cxnId="{FC900B82-123F-4352-A815-857753D50F7F}" type="parTrans">
      <dgm:prSet/>
      <dgm:spPr/>
      <dgm:t>
        <a:bodyPr/>
        <a:lstStyle/>
        <a:p>
          <a:endParaRPr lang="zh-CN" altLang="en-US" sz="1600"/>
        </a:p>
      </dgm:t>
    </dgm:pt>
    <dgm:pt modelId="{CAA1EACD-CA15-4F1F-84BB-D74AFF123060}" cxnId="{FC900B82-123F-4352-A815-857753D50F7F}" type="sibTrans">
      <dgm:prSet/>
      <dgm:spPr/>
      <dgm:t>
        <a:bodyPr/>
        <a:lstStyle/>
        <a:p>
          <a:endParaRPr lang="zh-CN" altLang="en-US" sz="1600"/>
        </a:p>
      </dgm:t>
    </dgm:pt>
    <dgm:pt modelId="{862331AE-A634-4276-85C3-4E16338A1166}">
      <dgm:prSet phldrT="[文本]" phldr="0" custT="1"/>
      <dgm:spPr/>
      <dgm:t>
        <a:bodyPr vert="horz" wrap="square"/>
        <a:p>
          <a:pPr>
            <a:lnSpc>
              <a:spcPct val="100000"/>
            </a:lnSpc>
            <a:spcBef>
              <a:spcPct val="0"/>
            </a:spcBef>
            <a:spcAft>
              <a:spcPct val="35000"/>
            </a:spcAft>
          </a:pPr>
          <a:r>
            <a:rPr lang="en-US" altLang="zh-CN" sz="1600" dirty="0" smtClean="0">
              <a:solidFill>
                <a:srgbClr val="FF0000"/>
              </a:solidFill>
            </a:rPr>
            <a:t>Reducing </a:t>
          </a:r>
          <a:r>
            <a:rPr lang="en-US" altLang="zh-CN" sz="1600" dirty="0" smtClean="0">
              <a:solidFill>
                <a:srgbClr val="FF0000"/>
              </a:solidFill>
            </a:rPr>
            <a:t>trade </a:t>
          </a:r>
          <a:r>
            <a:rPr lang="en-US" altLang="zh-CN" sz="1600" dirty="0" smtClean="0">
              <a:solidFill>
                <a:srgbClr val="FF0000"/>
              </a:solidFill>
            </a:rPr>
            <a:t>barriers</a:t>
          </a:r>
          <a:r>
            <a:rPr lang="en-US" altLang="zh-CN" sz="1600" dirty="0" smtClean="0">
              <a:solidFill>
                <a:srgbClr val="FF0000"/>
              </a:solidFill>
            </a:rPr>
            <a:t/>
          </a:r>
          <a:endParaRPr lang="en-US" altLang="zh-CN" sz="1600" dirty="0" smtClean="0">
            <a:solidFill>
              <a:srgbClr val="FF0000"/>
            </a:solidFill>
          </a:endParaRPr>
        </a:p>
      </dgm:t>
    </dgm:pt>
    <dgm:pt modelId="{4F709E18-69F4-4BE3-B187-9B2F1B037949}" cxnId="{3E094FE1-3485-456A-9111-EFBA6806E7A2}" type="parTrans">
      <dgm:prSet/>
      <dgm:spPr/>
      <dgm:t>
        <a:bodyPr/>
        <a:lstStyle/>
        <a:p>
          <a:endParaRPr lang="zh-CN" altLang="en-US" sz="1600"/>
        </a:p>
      </dgm:t>
    </dgm:pt>
    <dgm:pt modelId="{8C4E0E2E-0F0B-42EA-BB11-796EFEAE4E82}" cxnId="{3E094FE1-3485-456A-9111-EFBA6806E7A2}" type="sibTrans">
      <dgm:prSet/>
      <dgm:spPr/>
      <dgm:t>
        <a:bodyPr/>
        <a:lstStyle/>
        <a:p>
          <a:endParaRPr lang="zh-CN" altLang="en-US" sz="1600"/>
        </a:p>
      </dgm:t>
    </dgm:pt>
    <dgm:pt modelId="{2E350905-523E-4698-ABE6-5660F02DB9FF}">
      <dgm:prSet phldrT="[文本]" phldr="0" custT="1"/>
      <dgm:spPr/>
      <dgm:t>
        <a:bodyPr vert="horz" wrap="square"/>
        <a:p>
          <a:pPr>
            <a:lnSpc>
              <a:spcPct val="100000"/>
            </a:lnSpc>
            <a:spcBef>
              <a:spcPct val="0"/>
            </a:spcBef>
            <a:spcAft>
              <a:spcPct val="35000"/>
            </a:spcAft>
          </a:pPr>
          <a:r>
            <a:rPr lang="en-US" altLang="zh-CN" sz="1600" dirty="0" smtClean="0">
              <a:solidFill>
                <a:srgbClr val="FF0000"/>
              </a:solidFill>
            </a:rPr>
            <a:t>Exchange rate policy</a:t>
          </a:r>
          <a:r>
            <a:rPr lang="en-US" altLang="zh-CN" sz="1600" dirty="0" smtClean="0">
              <a:solidFill>
                <a:srgbClr val="FF0000"/>
              </a:solidFill>
            </a:rPr>
            <a:t/>
          </a:r>
          <a:endParaRPr lang="en-US" altLang="zh-CN" sz="1600" dirty="0" smtClean="0">
            <a:solidFill>
              <a:srgbClr val="FF0000"/>
            </a:solidFill>
          </a:endParaRPr>
        </a:p>
      </dgm:t>
    </dgm:pt>
    <dgm:pt modelId="{B0138741-5CC7-4DB2-AD35-C811E4328A7C}" cxnId="{A38144E9-D139-4724-A99D-7B3B8B7BAAB3}" type="parTrans">
      <dgm:prSet/>
      <dgm:spPr/>
      <dgm:t>
        <a:bodyPr/>
        <a:lstStyle/>
        <a:p>
          <a:endParaRPr lang="zh-CN" altLang="en-US"/>
        </a:p>
      </dgm:t>
    </dgm:pt>
    <dgm:pt modelId="{4BFCF978-28FF-429B-BD10-9EB14B452DEB}" cxnId="{A38144E9-D139-4724-A99D-7B3B8B7BAAB3}" type="sibTrans">
      <dgm:prSet/>
      <dgm:spPr/>
      <dgm:t>
        <a:bodyPr/>
        <a:lstStyle/>
        <a:p>
          <a:endParaRPr lang="zh-CN" altLang="en-US"/>
        </a:p>
      </dgm:t>
    </dgm:pt>
    <dgm:pt modelId="{763A76CC-1F2D-414D-9A8C-C9C086FE1C12}">
      <dgm:prSet phldrT="[文本]" phldr="0" custT="1"/>
      <dgm:spPr/>
      <dgm:t>
        <a:bodyPr vert="horz" wrap="square"/>
        <a:p>
          <a:pPr>
            <a:lnSpc>
              <a:spcPct val="100000"/>
            </a:lnSpc>
            <a:spcBef>
              <a:spcPct val="0"/>
            </a:spcBef>
            <a:spcAft>
              <a:spcPct val="35000"/>
            </a:spcAft>
          </a:pPr>
          <a:r>
            <a:rPr lang="en-US" altLang="zh-CN" sz="1600" dirty="0" smtClean="0">
              <a:solidFill>
                <a:srgbClr val="FF0000"/>
              </a:solidFill>
            </a:rPr>
            <a:t>WTO</a:t>
          </a:r>
          <a:r>
            <a:rPr lang="en-US" altLang="zh-CN" sz="1600" dirty="0" smtClean="0">
              <a:solidFill>
                <a:srgbClr val="FF0000"/>
              </a:solidFill>
            </a:rPr>
            <a:t/>
          </a:r>
          <a:endParaRPr lang="en-US" altLang="zh-CN" sz="1600" dirty="0" smtClean="0">
            <a:solidFill>
              <a:srgbClr val="FF0000"/>
            </a:solidFill>
          </a:endParaRPr>
        </a:p>
      </dgm:t>
    </dgm:pt>
    <dgm:pt modelId="{6A81B95C-6C52-4307-9409-BABE7BFDA8B9}" cxnId="{254A9E74-7CB2-4B5F-B1E0-62AFB2968F64}" type="parTrans">
      <dgm:prSet/>
      <dgm:spPr/>
      <dgm:t>
        <a:bodyPr/>
        <a:lstStyle/>
        <a:p>
          <a:endParaRPr lang="zh-CN" altLang="en-US"/>
        </a:p>
      </dgm:t>
    </dgm:pt>
    <dgm:pt modelId="{F95DACEF-14D3-4C2B-ACE7-6A1F7C82F7F4}" cxnId="{254A9E74-7CB2-4B5F-B1E0-62AFB2968F64}" type="sibTrans">
      <dgm:prSet/>
      <dgm:spPr/>
      <dgm:t>
        <a:bodyPr/>
        <a:lstStyle/>
        <a:p>
          <a:endParaRPr lang="zh-CN" altLang="en-US"/>
        </a:p>
      </dgm:t>
    </dgm:pt>
    <dgm:pt modelId="{1BFDFC84-3FBC-40E3-9E4D-7F4F4F49BE1A}" type="pres">
      <dgm:prSet presAssocID="{BBCF4653-149A-4458-B5B3-A3C17307B46D}" presName="arrowDiagram" presStyleCnt="0">
        <dgm:presLayoutVars>
          <dgm:chMax val="5"/>
          <dgm:dir/>
          <dgm:resizeHandles val="exact"/>
        </dgm:presLayoutVars>
      </dgm:prSet>
      <dgm:spPr/>
    </dgm:pt>
    <dgm:pt modelId="{04D5D514-7179-4F7B-BF37-A6DAA61EBA33}" type="pres">
      <dgm:prSet presAssocID="{BBCF4653-149A-4458-B5B3-A3C17307B46D}" presName="arrow" presStyleLbl="bgShp" presStyleIdx="0" presStyleCnt="1"/>
      <dgm:spPr>
        <a:solidFill>
          <a:schemeClr val="accent2">
            <a:lumMod val="60000"/>
            <a:lumOff val="40000"/>
          </a:schemeClr>
        </a:solidFill>
      </dgm:spPr>
    </dgm:pt>
    <dgm:pt modelId="{E74C95BB-0C77-4248-9317-91954542D139}" type="pres">
      <dgm:prSet presAssocID="{BBCF4653-149A-4458-B5B3-A3C17307B46D}" presName="arrowDiagram4" presStyleCnt="0"/>
      <dgm:spPr/>
    </dgm:pt>
    <dgm:pt modelId="{7A209C1D-2DE0-44E2-86FC-E9B043C3BAF5}" type="pres">
      <dgm:prSet presAssocID="{EC77150C-07BC-4E6F-B9FB-23D8D7B59248}" presName="bullet4a" presStyleLbl="node1" presStyleIdx="0" presStyleCnt="4"/>
      <dgm:spPr/>
    </dgm:pt>
    <dgm:pt modelId="{804DE6BA-04FE-472F-8525-EDA14B6FB298}" type="pres">
      <dgm:prSet presAssocID="{EC77150C-07BC-4E6F-B9FB-23D8D7B59248}" presName="textBox4a" presStyleLbl="revTx" presStyleIdx="0" presStyleCnt="4">
        <dgm:presLayoutVars>
          <dgm:bulletEnabled val="1"/>
        </dgm:presLayoutVars>
      </dgm:prSet>
      <dgm:spPr/>
      <dgm:t>
        <a:bodyPr/>
        <a:lstStyle/>
        <a:p>
          <a:endParaRPr lang="zh-CN" altLang="en-US"/>
        </a:p>
      </dgm:t>
    </dgm:pt>
    <dgm:pt modelId="{E0D7C410-6C44-4A47-9781-0C823CC09F64}" type="pres">
      <dgm:prSet presAssocID="{862331AE-A634-4276-85C3-4E16338A1166}" presName="bullet4b" presStyleLbl="node1" presStyleIdx="1" presStyleCnt="4"/>
      <dgm:spPr/>
    </dgm:pt>
    <dgm:pt modelId="{36228CC7-A8C3-4920-AC50-57444B7C7109}" type="pres">
      <dgm:prSet presAssocID="{862331AE-A634-4276-85C3-4E16338A1166}" presName="textBox4b" presStyleLbl="revTx" presStyleIdx="1" presStyleCnt="4">
        <dgm:presLayoutVars>
          <dgm:bulletEnabled val="1"/>
        </dgm:presLayoutVars>
      </dgm:prSet>
      <dgm:spPr/>
      <dgm:t>
        <a:bodyPr/>
        <a:lstStyle/>
        <a:p>
          <a:endParaRPr lang="zh-CN" altLang="en-US"/>
        </a:p>
      </dgm:t>
    </dgm:pt>
    <dgm:pt modelId="{00362FA0-0AD6-4CB2-992B-13F7337C439A}" type="pres">
      <dgm:prSet presAssocID="{2E350905-523E-4698-ABE6-5660F02DB9FF}" presName="bullet4c" presStyleLbl="node1" presStyleIdx="2" presStyleCnt="4"/>
      <dgm:spPr/>
    </dgm:pt>
    <dgm:pt modelId="{D2E34851-E0CD-4787-8D0C-BC41EE54669F}" type="pres">
      <dgm:prSet presAssocID="{2E350905-523E-4698-ABE6-5660F02DB9FF}" presName="textBox4c" presStyleLbl="revTx" presStyleIdx="2" presStyleCnt="4">
        <dgm:presLayoutVars>
          <dgm:bulletEnabled val="1"/>
        </dgm:presLayoutVars>
      </dgm:prSet>
      <dgm:spPr/>
      <dgm:t>
        <a:bodyPr/>
        <a:lstStyle/>
        <a:p>
          <a:endParaRPr lang="zh-CN" altLang="en-US"/>
        </a:p>
      </dgm:t>
    </dgm:pt>
    <dgm:pt modelId="{950A1957-8F20-4831-A838-5B11190597B7}" type="pres">
      <dgm:prSet presAssocID="{763A76CC-1F2D-414D-9A8C-C9C086FE1C12}" presName="bullet4d" presStyleLbl="node1" presStyleIdx="3" presStyleCnt="4"/>
      <dgm:spPr/>
    </dgm:pt>
    <dgm:pt modelId="{394C172F-4A70-4884-A5E9-D9442AFA8B13}" type="pres">
      <dgm:prSet presAssocID="{763A76CC-1F2D-414D-9A8C-C9C086FE1C12}" presName="textBox4d" presStyleLbl="revTx" presStyleIdx="3" presStyleCnt="4">
        <dgm:presLayoutVars>
          <dgm:bulletEnabled val="1"/>
        </dgm:presLayoutVars>
      </dgm:prSet>
      <dgm:spPr/>
      <dgm:t>
        <a:bodyPr/>
        <a:lstStyle/>
        <a:p>
          <a:endParaRPr lang="zh-CN" altLang="en-US"/>
        </a:p>
      </dgm:t>
    </dgm:pt>
  </dgm:ptLst>
  <dgm:cxnLst>
    <dgm:cxn modelId="{FC900B82-123F-4352-A815-857753D50F7F}" srcId="{BBCF4653-149A-4458-B5B3-A3C17307B46D}" destId="{EC77150C-07BC-4E6F-B9FB-23D8D7B59248}" srcOrd="0" destOrd="0" parTransId="{A68770AE-FFF0-4D69-950B-8371E83A0E7D}" sibTransId="{CAA1EACD-CA15-4F1F-84BB-D74AFF123060}"/>
    <dgm:cxn modelId="{3E094FE1-3485-456A-9111-EFBA6806E7A2}" srcId="{BBCF4653-149A-4458-B5B3-A3C17307B46D}" destId="{862331AE-A634-4276-85C3-4E16338A1166}" srcOrd="1" destOrd="0" parTransId="{4F709E18-69F4-4BE3-B187-9B2F1B037949}" sibTransId="{8C4E0E2E-0F0B-42EA-BB11-796EFEAE4E82}"/>
    <dgm:cxn modelId="{A38144E9-D139-4724-A99D-7B3B8B7BAAB3}" srcId="{BBCF4653-149A-4458-B5B3-A3C17307B46D}" destId="{2E350905-523E-4698-ABE6-5660F02DB9FF}" srcOrd="2" destOrd="0" parTransId="{B0138741-5CC7-4DB2-AD35-C811E4328A7C}" sibTransId="{4BFCF978-28FF-429B-BD10-9EB14B452DEB}"/>
    <dgm:cxn modelId="{254A9E74-7CB2-4B5F-B1E0-62AFB2968F64}" srcId="{BBCF4653-149A-4458-B5B3-A3C17307B46D}" destId="{763A76CC-1F2D-414D-9A8C-C9C086FE1C12}" srcOrd="3" destOrd="0" parTransId="{6A81B95C-6C52-4307-9409-BABE7BFDA8B9}" sibTransId="{F95DACEF-14D3-4C2B-ACE7-6A1F7C82F7F4}"/>
    <dgm:cxn modelId="{7ECA3F78-9E62-49FE-B657-44687C91A3AB}" type="presOf" srcId="{BBCF4653-149A-4458-B5B3-A3C17307B46D}" destId="{1BFDFC84-3FBC-40E3-9E4D-7F4F4F49BE1A}" srcOrd="0" destOrd="0" presId="urn:microsoft.com/office/officeart/2005/8/layout/arrow2"/>
    <dgm:cxn modelId="{ED2E45E8-ADAC-426D-AFE9-2495545FACA1}" type="presParOf" srcId="{1BFDFC84-3FBC-40E3-9E4D-7F4F4F49BE1A}" destId="{04D5D514-7179-4F7B-BF37-A6DAA61EBA33}" srcOrd="0" destOrd="0" presId="urn:microsoft.com/office/officeart/2005/8/layout/arrow2"/>
    <dgm:cxn modelId="{676E8904-E5FC-48CC-9D1D-02F5BA87AD68}" type="presParOf" srcId="{1BFDFC84-3FBC-40E3-9E4D-7F4F4F49BE1A}" destId="{E74C95BB-0C77-4248-9317-91954542D139}" srcOrd="1" destOrd="0" presId="urn:microsoft.com/office/officeart/2005/8/layout/arrow2"/>
    <dgm:cxn modelId="{EE7AE3F8-DC69-4EA2-8BCC-F45F59F17889}" type="presParOf" srcId="{E74C95BB-0C77-4248-9317-91954542D139}" destId="{7A209C1D-2DE0-44E2-86FC-E9B043C3BAF5}" srcOrd="0" destOrd="1" presId="urn:microsoft.com/office/officeart/2005/8/layout/arrow2"/>
    <dgm:cxn modelId="{0D41C773-B689-48AC-B6DB-D1D09F4C4C41}" type="presParOf" srcId="{E74C95BB-0C77-4248-9317-91954542D139}" destId="{804DE6BA-04FE-472F-8525-EDA14B6FB298}" srcOrd="1" destOrd="1" presId="urn:microsoft.com/office/officeart/2005/8/layout/arrow2"/>
    <dgm:cxn modelId="{B91E7519-38A4-4E97-9E46-1E8D496E608D}" type="presOf" srcId="{EC77150C-07BC-4E6F-B9FB-23D8D7B59248}" destId="{804DE6BA-04FE-472F-8525-EDA14B6FB298}" srcOrd="0" destOrd="0" presId="urn:microsoft.com/office/officeart/2005/8/layout/arrow2"/>
    <dgm:cxn modelId="{C1AEB6A3-3DA2-4F93-A82C-36D713A4C0D9}" type="presParOf" srcId="{E74C95BB-0C77-4248-9317-91954542D139}" destId="{E0D7C410-6C44-4A47-9781-0C823CC09F64}" srcOrd="2" destOrd="1" presId="urn:microsoft.com/office/officeart/2005/8/layout/arrow2"/>
    <dgm:cxn modelId="{348339BF-B02D-43BD-94CC-80C89902A163}" type="presParOf" srcId="{E74C95BB-0C77-4248-9317-91954542D139}" destId="{36228CC7-A8C3-4920-AC50-57444B7C7109}" srcOrd="3" destOrd="1" presId="urn:microsoft.com/office/officeart/2005/8/layout/arrow2"/>
    <dgm:cxn modelId="{D76EA348-C5CE-4C21-96A5-44A38FC02E2C}" type="presOf" srcId="{862331AE-A634-4276-85C3-4E16338A1166}" destId="{36228CC7-A8C3-4920-AC50-57444B7C7109}" srcOrd="0" destOrd="0" presId="urn:microsoft.com/office/officeart/2005/8/layout/arrow2"/>
    <dgm:cxn modelId="{58630583-8539-47EC-B4CE-D074F34C92BB}" type="presParOf" srcId="{E74C95BB-0C77-4248-9317-91954542D139}" destId="{00362FA0-0AD6-4CB2-992B-13F7337C439A}" srcOrd="4" destOrd="1" presId="urn:microsoft.com/office/officeart/2005/8/layout/arrow2"/>
    <dgm:cxn modelId="{6EE6F1DC-D58F-4903-A40F-B88AEE8629C1}" type="presParOf" srcId="{E74C95BB-0C77-4248-9317-91954542D139}" destId="{D2E34851-E0CD-4787-8D0C-BC41EE54669F}" srcOrd="5" destOrd="1" presId="urn:microsoft.com/office/officeart/2005/8/layout/arrow2"/>
    <dgm:cxn modelId="{56AED9C7-69C1-4E9B-91AB-0946372B1A0E}" type="presOf" srcId="{2E350905-523E-4698-ABE6-5660F02DB9FF}" destId="{D2E34851-E0CD-4787-8D0C-BC41EE54669F}" srcOrd="0" destOrd="0" presId="urn:microsoft.com/office/officeart/2005/8/layout/arrow2"/>
    <dgm:cxn modelId="{E70F5E78-86A2-4741-8563-C6E83FD38054}" type="presParOf" srcId="{E74C95BB-0C77-4248-9317-91954542D139}" destId="{950A1957-8F20-4831-A838-5B11190597B7}" srcOrd="6" destOrd="1" presId="urn:microsoft.com/office/officeart/2005/8/layout/arrow2"/>
    <dgm:cxn modelId="{1BB102A2-365A-494B-BDCB-D1BB62C7931B}" type="presParOf" srcId="{E74C95BB-0C77-4248-9317-91954542D139}" destId="{394C172F-4A70-4884-A5E9-D9442AFA8B13}" srcOrd="7" destOrd="1" presId="urn:microsoft.com/office/officeart/2005/8/layout/arrow2"/>
    <dgm:cxn modelId="{7733B59A-242D-40A0-B517-2D7B6597C7C7}" type="presOf" srcId="{763A76CC-1F2D-414D-9A8C-C9C086FE1C12}" destId="{394C172F-4A70-4884-A5E9-D9442AFA8B13}" srcOrd="0" destOrd="0" presId="urn:microsoft.com/office/officeart/2005/8/layout/arrow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CF4653-149A-4458-B5B3-A3C17307B46D}" type="doc">
      <dgm:prSet loTypeId="urn:microsoft.com/office/officeart/2005/8/layout/arrow2" loCatId="process" qsTypeId="urn:microsoft.com/office/officeart/2005/8/quickstyle/simple1" qsCatId="simple" csTypeId="urn:microsoft.com/office/officeart/2005/8/colors/accent1_2" csCatId="accent1" phldr="1"/>
      <dgm:spPr/>
    </dgm:pt>
    <dgm:pt modelId="{EC77150C-07BC-4E6F-B9FB-23D8D7B59248}">
      <dgm:prSet phldrT="[文本]" phldr="0" custT="1"/>
      <dgm:spPr/>
      <dgm:t>
        <a:bodyPr vert="horz" wrap="square"/>
        <a:p>
          <a:pPr>
            <a:lnSpc>
              <a:spcPct val="100000"/>
            </a:lnSpc>
            <a:spcBef>
              <a:spcPct val="0"/>
            </a:spcBef>
            <a:spcAft>
              <a:spcPct val="35000"/>
            </a:spcAft>
          </a:pPr>
          <a:r>
            <a:rPr lang="en-US" altLang="zh-CN" sz="1600" dirty="0" smtClean="0"/>
            <a:t>Reforming the </a:t>
          </a:r>
          <a:r>
            <a:rPr lang="en-US" altLang="zh-CN" sz="1600" dirty="0" smtClean="0">
              <a:solidFill>
                <a:srgbClr val="FF0000"/>
              </a:solidFill>
            </a:rPr>
            <a:t>SOEs</a:t>
          </a:r>
          <a:r>
            <a:rPr lang="en-US" altLang="zh-CN" sz="1600" dirty="0" smtClean="0">
              <a:solidFill>
                <a:srgbClr val="FF0000"/>
              </a:solidFill>
            </a:rPr>
            <a:t/>
          </a:r>
          <a:endParaRPr lang="en-US" altLang="zh-CN" sz="1600" dirty="0" smtClean="0">
            <a:solidFill>
              <a:srgbClr val="FF0000"/>
            </a:solidFill>
          </a:endParaRPr>
        </a:p>
      </dgm:t>
    </dgm:pt>
    <dgm:pt modelId="{A68770AE-FFF0-4D69-950B-8371E83A0E7D}" cxnId="{3A0E2CE7-6125-4705-8BC5-7A22F122AE3C}" type="parTrans">
      <dgm:prSet/>
      <dgm:spPr/>
      <dgm:t>
        <a:bodyPr/>
        <a:lstStyle/>
        <a:p>
          <a:endParaRPr lang="zh-CN" altLang="en-US" sz="1600"/>
        </a:p>
      </dgm:t>
    </dgm:pt>
    <dgm:pt modelId="{CAA1EACD-CA15-4F1F-84BB-D74AFF123060}" cxnId="{3A0E2CE7-6125-4705-8BC5-7A22F122AE3C}" type="sibTrans">
      <dgm:prSet/>
      <dgm:spPr/>
      <dgm:t>
        <a:bodyPr/>
        <a:lstStyle/>
        <a:p>
          <a:endParaRPr lang="zh-CN" altLang="en-US" sz="1600"/>
        </a:p>
      </dgm:t>
    </dgm:pt>
    <dgm:pt modelId="{862331AE-A634-4276-85C3-4E16338A1166}">
      <dgm:prSet phldrT="[文本]" phldr="0" custT="1"/>
      <dgm:spPr/>
      <dgm:t>
        <a:bodyPr vert="horz" wrap="square"/>
        <a:p>
          <a:pPr>
            <a:lnSpc>
              <a:spcPct val="100000"/>
            </a:lnSpc>
            <a:spcBef>
              <a:spcPct val="0"/>
            </a:spcBef>
            <a:spcAft>
              <a:spcPct val="35000"/>
            </a:spcAft>
          </a:pPr>
          <a:r>
            <a:rPr lang="en-US" altLang="zh-CN" sz="1600" dirty="0" smtClean="0"/>
            <a:t>Entry of </a:t>
          </a:r>
          <a:r>
            <a:rPr lang="en-US" altLang="zh-CN" sz="1600" dirty="0" smtClean="0">
              <a:solidFill>
                <a:srgbClr val="FF0000"/>
              </a:solidFill>
            </a:rPr>
            <a:t>foreign</a:t>
          </a:r>
          <a:r>
            <a:rPr lang="en-US" altLang="zh-CN" sz="1600" dirty="0" smtClean="0"/>
            <a:t> invested firms and </a:t>
          </a:r>
          <a:r>
            <a:rPr lang="en-US" altLang="zh-CN" sz="1600" dirty="0" smtClean="0">
              <a:solidFill>
                <a:srgbClr val="FF0000"/>
              </a:solidFill>
            </a:rPr>
            <a:t>private</a:t>
          </a:r>
          <a:r>
            <a:rPr lang="en-US" altLang="zh-CN" sz="1600" dirty="0" smtClean="0"/>
            <a:t> enterprises</a:t>
          </a:r>
          <a:r>
            <a:rPr lang="zh-CN" altLang="en-US" sz="1600" dirty="0"/>
            <a:t/>
          </a:r>
          <a:endParaRPr lang="zh-CN" altLang="en-US" sz="1600" dirty="0"/>
        </a:p>
      </dgm:t>
    </dgm:pt>
    <dgm:pt modelId="{4F709E18-69F4-4BE3-B187-9B2F1B037949}" cxnId="{BBE61FA0-24A5-4CD5-9184-8C429F3FD182}" type="parTrans">
      <dgm:prSet/>
      <dgm:spPr/>
      <dgm:t>
        <a:bodyPr/>
        <a:lstStyle/>
        <a:p>
          <a:endParaRPr lang="zh-CN" altLang="en-US" sz="1600"/>
        </a:p>
      </dgm:t>
    </dgm:pt>
    <dgm:pt modelId="{8C4E0E2E-0F0B-42EA-BB11-796EFEAE4E82}" cxnId="{BBE61FA0-24A5-4CD5-9184-8C429F3FD182}" type="sibTrans">
      <dgm:prSet/>
      <dgm:spPr/>
      <dgm:t>
        <a:bodyPr/>
        <a:lstStyle/>
        <a:p>
          <a:endParaRPr lang="zh-CN" altLang="en-US" sz="1600"/>
        </a:p>
      </dgm:t>
    </dgm:pt>
    <dgm:pt modelId="{2E350905-523E-4698-ABE6-5660F02DB9FF}">
      <dgm:prSet phldrT="[文本]" phldr="0" custT="1"/>
      <dgm:spPr/>
      <dgm:t>
        <a:bodyPr vert="horz" wrap="square"/>
        <a:p>
          <a:pPr>
            <a:lnSpc>
              <a:spcPct val="100000"/>
            </a:lnSpc>
            <a:spcBef>
              <a:spcPct val="0"/>
            </a:spcBef>
            <a:spcAft>
              <a:spcPct val="35000"/>
            </a:spcAft>
          </a:pPr>
          <a:r>
            <a:rPr lang="en-US" altLang="zh-CN" sz="1600" dirty="0" smtClean="0">
              <a:solidFill>
                <a:srgbClr val="FF0000"/>
              </a:solidFill>
            </a:rPr>
            <a:t>Liberalization of markets</a:t>
          </a:r>
          <a:r>
            <a:rPr lang="en-US" altLang="zh-CN" sz="1600" dirty="0" smtClean="0">
              <a:solidFill>
                <a:srgbClr val="FF0000"/>
              </a:solidFill>
            </a:rPr>
            <a:t/>
          </a:r>
          <a:endParaRPr lang="en-US" altLang="zh-CN" sz="1600" dirty="0" smtClean="0">
            <a:solidFill>
              <a:srgbClr val="FF0000"/>
            </a:solidFill>
          </a:endParaRPr>
        </a:p>
      </dgm:t>
    </dgm:pt>
    <dgm:pt modelId="{B0138741-5CC7-4DB2-AD35-C811E4328A7C}" cxnId="{C1CC9F90-81FE-48F4-B4D4-985575FB2305}" type="parTrans">
      <dgm:prSet/>
      <dgm:spPr/>
      <dgm:t>
        <a:bodyPr/>
        <a:lstStyle/>
        <a:p>
          <a:endParaRPr lang="zh-CN" altLang="en-US"/>
        </a:p>
      </dgm:t>
    </dgm:pt>
    <dgm:pt modelId="{4BFCF978-28FF-429B-BD10-9EB14B452DEB}" cxnId="{C1CC9F90-81FE-48F4-B4D4-985575FB2305}" type="sibTrans">
      <dgm:prSet/>
      <dgm:spPr/>
      <dgm:t>
        <a:bodyPr/>
        <a:lstStyle/>
        <a:p>
          <a:endParaRPr lang="zh-CN" altLang="en-US"/>
        </a:p>
      </dgm:t>
    </dgm:pt>
    <dgm:pt modelId="{1BFDFC84-3FBC-40E3-9E4D-7F4F4F49BE1A}" type="pres">
      <dgm:prSet presAssocID="{BBCF4653-149A-4458-B5B3-A3C17307B46D}" presName="arrowDiagram" presStyleCnt="0">
        <dgm:presLayoutVars>
          <dgm:chMax val="5"/>
          <dgm:dir/>
          <dgm:resizeHandles val="exact"/>
        </dgm:presLayoutVars>
      </dgm:prSet>
      <dgm:spPr/>
    </dgm:pt>
    <dgm:pt modelId="{04D5D514-7179-4F7B-BF37-A6DAA61EBA33}" type="pres">
      <dgm:prSet presAssocID="{BBCF4653-149A-4458-B5B3-A3C17307B46D}" presName="arrow" presStyleLbl="bgShp" presStyleIdx="0" presStyleCnt="1"/>
      <dgm:spPr>
        <a:solidFill>
          <a:schemeClr val="accent2">
            <a:lumMod val="60000"/>
            <a:lumOff val="40000"/>
          </a:schemeClr>
        </a:solidFill>
      </dgm:spPr>
    </dgm:pt>
    <dgm:pt modelId="{42D12ED2-A84D-4EEA-8D38-0C5C3C24A54A}" type="pres">
      <dgm:prSet presAssocID="{BBCF4653-149A-4458-B5B3-A3C17307B46D}" presName="arrowDiagram3" presStyleCnt="0"/>
      <dgm:spPr/>
    </dgm:pt>
    <dgm:pt modelId="{E03F4074-89E5-44B2-8520-2DB2510AB644}" type="pres">
      <dgm:prSet presAssocID="{EC77150C-07BC-4E6F-B9FB-23D8D7B59248}" presName="bullet3a" presStyleLbl="node1" presStyleIdx="0" presStyleCnt="3"/>
      <dgm:spPr/>
    </dgm:pt>
    <dgm:pt modelId="{A4ED144E-5581-4DC1-B8BC-4FB75C7CE8B8}" type="pres">
      <dgm:prSet presAssocID="{EC77150C-07BC-4E6F-B9FB-23D8D7B59248}" presName="textBox3a" presStyleLbl="revTx" presStyleIdx="0" presStyleCnt="3">
        <dgm:presLayoutVars>
          <dgm:bulletEnabled val="1"/>
        </dgm:presLayoutVars>
      </dgm:prSet>
      <dgm:spPr/>
      <dgm:t>
        <a:bodyPr/>
        <a:lstStyle/>
        <a:p>
          <a:endParaRPr lang="zh-CN" altLang="en-US"/>
        </a:p>
      </dgm:t>
    </dgm:pt>
    <dgm:pt modelId="{69C0003B-D3C7-400D-8D20-D6415CE3EF52}" type="pres">
      <dgm:prSet presAssocID="{862331AE-A634-4276-85C3-4E16338A1166}" presName="bullet3b" presStyleLbl="node1" presStyleIdx="1" presStyleCnt="3"/>
      <dgm:spPr/>
    </dgm:pt>
    <dgm:pt modelId="{F682884B-029B-44C0-8AA2-1A41EC0FD77A}" type="pres">
      <dgm:prSet presAssocID="{862331AE-A634-4276-85C3-4E16338A1166}" presName="textBox3b" presStyleLbl="revTx" presStyleIdx="1" presStyleCnt="3">
        <dgm:presLayoutVars>
          <dgm:bulletEnabled val="1"/>
        </dgm:presLayoutVars>
      </dgm:prSet>
      <dgm:spPr/>
      <dgm:t>
        <a:bodyPr/>
        <a:lstStyle/>
        <a:p>
          <a:endParaRPr lang="zh-CN" altLang="en-US"/>
        </a:p>
      </dgm:t>
    </dgm:pt>
    <dgm:pt modelId="{1EA909B8-74E8-4D07-97FF-9B9BA5A8A638}" type="pres">
      <dgm:prSet presAssocID="{2E350905-523E-4698-ABE6-5660F02DB9FF}" presName="bullet3c" presStyleLbl="node1" presStyleIdx="2" presStyleCnt="3"/>
      <dgm:spPr/>
    </dgm:pt>
    <dgm:pt modelId="{3E3DF495-BF91-45BC-B49D-016DB86C6759}" type="pres">
      <dgm:prSet presAssocID="{2E350905-523E-4698-ABE6-5660F02DB9FF}" presName="textBox3c" presStyleLbl="revTx" presStyleIdx="2" presStyleCnt="3">
        <dgm:presLayoutVars>
          <dgm:bulletEnabled val="1"/>
        </dgm:presLayoutVars>
      </dgm:prSet>
      <dgm:spPr/>
      <dgm:t>
        <a:bodyPr/>
        <a:lstStyle/>
        <a:p>
          <a:endParaRPr lang="zh-CN" altLang="en-US"/>
        </a:p>
      </dgm:t>
    </dgm:pt>
  </dgm:ptLst>
  <dgm:cxnLst>
    <dgm:cxn modelId="{3A0E2CE7-6125-4705-8BC5-7A22F122AE3C}" srcId="{BBCF4653-149A-4458-B5B3-A3C17307B46D}" destId="{EC77150C-07BC-4E6F-B9FB-23D8D7B59248}" srcOrd="0" destOrd="0" parTransId="{A68770AE-FFF0-4D69-950B-8371E83A0E7D}" sibTransId="{CAA1EACD-CA15-4F1F-84BB-D74AFF123060}"/>
    <dgm:cxn modelId="{BBE61FA0-24A5-4CD5-9184-8C429F3FD182}" srcId="{BBCF4653-149A-4458-B5B3-A3C17307B46D}" destId="{862331AE-A634-4276-85C3-4E16338A1166}" srcOrd="1" destOrd="0" parTransId="{4F709E18-69F4-4BE3-B187-9B2F1B037949}" sibTransId="{8C4E0E2E-0F0B-42EA-BB11-796EFEAE4E82}"/>
    <dgm:cxn modelId="{C1CC9F90-81FE-48F4-B4D4-985575FB2305}" srcId="{BBCF4653-149A-4458-B5B3-A3C17307B46D}" destId="{2E350905-523E-4698-ABE6-5660F02DB9FF}" srcOrd="2" destOrd="0" parTransId="{B0138741-5CC7-4DB2-AD35-C811E4328A7C}" sibTransId="{4BFCF978-28FF-429B-BD10-9EB14B452DEB}"/>
    <dgm:cxn modelId="{BD92DA04-0A05-4995-AD79-97B5E27DD561}" type="presOf" srcId="{BBCF4653-149A-4458-B5B3-A3C17307B46D}" destId="{1BFDFC84-3FBC-40E3-9E4D-7F4F4F49BE1A}" srcOrd="0" destOrd="0" presId="urn:microsoft.com/office/officeart/2005/8/layout/arrow2"/>
    <dgm:cxn modelId="{2D6EA220-F4D0-42F2-9FF0-9425DEB1025F}" type="presParOf" srcId="{1BFDFC84-3FBC-40E3-9E4D-7F4F4F49BE1A}" destId="{04D5D514-7179-4F7B-BF37-A6DAA61EBA33}" srcOrd="0" destOrd="0" presId="urn:microsoft.com/office/officeart/2005/8/layout/arrow2"/>
    <dgm:cxn modelId="{FC20EF93-863E-42B4-BD50-B895A27EBCC6}" type="presParOf" srcId="{1BFDFC84-3FBC-40E3-9E4D-7F4F4F49BE1A}" destId="{42D12ED2-A84D-4EEA-8D38-0C5C3C24A54A}" srcOrd="1" destOrd="0" presId="urn:microsoft.com/office/officeart/2005/8/layout/arrow2"/>
    <dgm:cxn modelId="{71C46B40-3D86-41C7-974E-34308267D285}" type="presParOf" srcId="{42D12ED2-A84D-4EEA-8D38-0C5C3C24A54A}" destId="{E03F4074-89E5-44B2-8520-2DB2510AB644}" srcOrd="0" destOrd="1" presId="urn:microsoft.com/office/officeart/2005/8/layout/arrow2"/>
    <dgm:cxn modelId="{BC32A350-EAA0-4F44-A9B0-755DCF41A155}" type="presParOf" srcId="{42D12ED2-A84D-4EEA-8D38-0C5C3C24A54A}" destId="{A4ED144E-5581-4DC1-B8BC-4FB75C7CE8B8}" srcOrd="1" destOrd="1" presId="urn:microsoft.com/office/officeart/2005/8/layout/arrow2"/>
    <dgm:cxn modelId="{80649FDB-856C-4F79-A4B0-F17DFD91A054}" type="presOf" srcId="{EC77150C-07BC-4E6F-B9FB-23D8D7B59248}" destId="{A4ED144E-5581-4DC1-B8BC-4FB75C7CE8B8}" srcOrd="0" destOrd="0" presId="urn:microsoft.com/office/officeart/2005/8/layout/arrow2"/>
    <dgm:cxn modelId="{53D6C187-8E89-4611-9EFC-B71B5B43C89C}" type="presParOf" srcId="{42D12ED2-A84D-4EEA-8D38-0C5C3C24A54A}" destId="{69C0003B-D3C7-400D-8D20-D6415CE3EF52}" srcOrd="2" destOrd="1" presId="urn:microsoft.com/office/officeart/2005/8/layout/arrow2"/>
    <dgm:cxn modelId="{39635D3F-67F1-46A0-B551-2A2AC6AE1783}" type="presParOf" srcId="{42D12ED2-A84D-4EEA-8D38-0C5C3C24A54A}" destId="{F682884B-029B-44C0-8AA2-1A41EC0FD77A}" srcOrd="3" destOrd="1" presId="urn:microsoft.com/office/officeart/2005/8/layout/arrow2"/>
    <dgm:cxn modelId="{74FDB06D-CDA5-42EA-A0D9-AC2D06A71B67}" type="presOf" srcId="{862331AE-A634-4276-85C3-4E16338A1166}" destId="{F682884B-029B-44C0-8AA2-1A41EC0FD77A}" srcOrd="0" destOrd="0" presId="urn:microsoft.com/office/officeart/2005/8/layout/arrow2"/>
    <dgm:cxn modelId="{F1C8BF0E-93C7-4FBD-9AC2-7314C1EFCB21}" type="presParOf" srcId="{42D12ED2-A84D-4EEA-8D38-0C5C3C24A54A}" destId="{1EA909B8-74E8-4D07-97FF-9B9BA5A8A638}" srcOrd="4" destOrd="1" presId="urn:microsoft.com/office/officeart/2005/8/layout/arrow2"/>
    <dgm:cxn modelId="{149CC09F-146F-4120-BAAD-EC43F3E0F3B3}" type="presParOf" srcId="{42D12ED2-A84D-4EEA-8D38-0C5C3C24A54A}" destId="{3E3DF495-BF91-45BC-B49D-016DB86C6759}" srcOrd="5" destOrd="1" presId="urn:microsoft.com/office/officeart/2005/8/layout/arrow2"/>
    <dgm:cxn modelId="{EB1E871C-AE2A-474D-9376-B920DC30E2C2}" type="presOf" srcId="{2E350905-523E-4698-ABE6-5660F02DB9FF}" destId="{3E3DF495-BF91-45BC-B49D-016DB86C6759}" srcOrd="0" destOrd="0" presId="urn:microsoft.com/office/officeart/2005/8/layout/arrow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CF4653-149A-4458-B5B3-A3C17307B46D}" type="doc">
      <dgm:prSet loTypeId="urn:microsoft.com/office/officeart/2005/8/layout/arrow2" loCatId="process" qsTypeId="urn:microsoft.com/office/officeart/2005/8/quickstyle/simple1" qsCatId="simple" csTypeId="urn:microsoft.com/office/officeart/2005/8/colors/accent1_2" csCatId="accent1" phldr="1"/>
      <dgm:spPr/>
    </dgm:pt>
    <dgm:pt modelId="{A850A3A2-DFAB-425B-899F-72E1B1DC61B8}">
      <dgm:prSet phldrT="[文本]" phldr="0" custT="1"/>
      <dgm:spPr/>
      <dgm:t>
        <a:bodyPr vert="horz" wrap="square"/>
        <a:p>
          <a:pPr>
            <a:lnSpc>
              <a:spcPct val="100000"/>
            </a:lnSpc>
            <a:spcBef>
              <a:spcPct val="0"/>
            </a:spcBef>
            <a:spcAft>
              <a:spcPct val="35000"/>
            </a:spcAft>
          </a:pPr>
          <a:r>
            <a:rPr lang="en-US" altLang="zh-CN" sz="1600" dirty="0" smtClean="0"/>
            <a:t>Decision </a:t>
          </a:r>
          <a:r>
            <a:rPr lang="en-US" altLang="zh-CN" sz="1600" dirty="0" smtClean="0">
              <a:solidFill>
                <a:srgbClr val="FF0000"/>
              </a:solidFill>
            </a:rPr>
            <a:t>autonomy</a:t>
          </a:r>
          <a:r>
            <a:rPr lang="en-US" altLang="zh-CN" sz="1600" dirty="0" smtClean="0">
              <a:solidFill>
                <a:srgbClr val="FF0000"/>
              </a:solidFill>
            </a:rPr>
            <a:t/>
          </a:r>
          <a:endParaRPr lang="en-US" altLang="zh-CN" sz="1600" dirty="0" smtClean="0">
            <a:solidFill>
              <a:srgbClr val="FF0000"/>
            </a:solidFill>
          </a:endParaRPr>
        </a:p>
      </dgm:t>
    </dgm:pt>
    <dgm:pt modelId="{8A35253C-7DB4-4635-B421-EFBF58AC5F26}" cxnId="{AF83E60C-9FFB-4CF5-8194-22AB17D32354}" type="parTrans">
      <dgm:prSet/>
      <dgm:spPr/>
      <dgm:t>
        <a:bodyPr/>
        <a:lstStyle/>
        <a:p>
          <a:endParaRPr lang="zh-CN" altLang="en-US"/>
        </a:p>
      </dgm:t>
    </dgm:pt>
    <dgm:pt modelId="{2CAA03A1-9E65-4EFC-839E-C33EC6FFCB8D}" cxnId="{AF83E60C-9FFB-4CF5-8194-22AB17D32354}" type="sibTrans">
      <dgm:prSet/>
      <dgm:spPr/>
      <dgm:t>
        <a:bodyPr/>
        <a:lstStyle/>
        <a:p>
          <a:endParaRPr lang="zh-CN" altLang="en-US"/>
        </a:p>
      </dgm:t>
    </dgm:pt>
    <dgm:pt modelId="{EC77150C-07BC-4E6F-B9FB-23D8D7B59248}">
      <dgm:prSet phldrT="[文本]" phldr="0" custT="1"/>
      <dgm:spPr/>
      <dgm:t>
        <a:bodyPr vert="horz" wrap="square"/>
        <a:p>
          <a:pPr>
            <a:lnSpc>
              <a:spcPct val="100000"/>
            </a:lnSpc>
            <a:spcBef>
              <a:spcPct val="0"/>
            </a:spcBef>
            <a:spcAft>
              <a:spcPct val="35000"/>
            </a:spcAft>
          </a:pPr>
          <a:r>
            <a:rPr lang="en-US" altLang="zh-CN" sz="1600" dirty="0" smtClean="0">
              <a:solidFill>
                <a:srgbClr val="FF0000"/>
              </a:solidFill>
            </a:rPr>
            <a:t>Dual-price system</a:t>
          </a:r>
          <a:r>
            <a:rPr lang="en-US" altLang="zh-CN" sz="1600" dirty="0" smtClean="0">
              <a:solidFill>
                <a:srgbClr val="FF0000"/>
              </a:solidFill>
            </a:rPr>
            <a:t/>
          </a:r>
          <a:endParaRPr lang="en-US" altLang="zh-CN" sz="1600" dirty="0" smtClean="0">
            <a:solidFill>
              <a:srgbClr val="FF0000"/>
            </a:solidFill>
          </a:endParaRPr>
        </a:p>
      </dgm:t>
    </dgm:pt>
    <dgm:pt modelId="{A68770AE-FFF0-4D69-950B-8371E83A0E7D}" cxnId="{06C2727E-23F5-40B6-9E9D-4370945C30F7}" type="parTrans">
      <dgm:prSet/>
      <dgm:spPr/>
      <dgm:t>
        <a:bodyPr/>
        <a:lstStyle/>
        <a:p>
          <a:endParaRPr lang="zh-CN" altLang="en-US" sz="1600"/>
        </a:p>
      </dgm:t>
    </dgm:pt>
    <dgm:pt modelId="{CAA1EACD-CA15-4F1F-84BB-D74AFF123060}" cxnId="{06C2727E-23F5-40B6-9E9D-4370945C30F7}" type="sibTrans">
      <dgm:prSet/>
      <dgm:spPr/>
      <dgm:t>
        <a:bodyPr/>
        <a:lstStyle/>
        <a:p>
          <a:endParaRPr lang="zh-CN" altLang="en-US" sz="1600"/>
        </a:p>
      </dgm:t>
    </dgm:pt>
    <dgm:pt modelId="{862331AE-A634-4276-85C3-4E16338A1166}">
      <dgm:prSet phldrT="[文本]" phldr="0" custT="1"/>
      <dgm:spPr/>
      <dgm:t>
        <a:bodyPr vert="horz" wrap="square"/>
        <a:p>
          <a:pPr>
            <a:lnSpc>
              <a:spcPct val="100000"/>
            </a:lnSpc>
            <a:spcBef>
              <a:spcPct val="0"/>
            </a:spcBef>
            <a:spcAft>
              <a:spcPct val="35000"/>
            </a:spcAft>
          </a:pPr>
          <a:r>
            <a:rPr lang="en-US" altLang="zh-CN" sz="1600" dirty="0" smtClean="0"/>
            <a:t>Entry of </a:t>
          </a:r>
          <a:r>
            <a:rPr lang="en-US" altLang="zh-CN" sz="1600" dirty="0" smtClean="0">
              <a:solidFill>
                <a:srgbClr val="FF0000"/>
              </a:solidFill>
            </a:rPr>
            <a:t>private and foreign</a:t>
          </a:r>
          <a:r>
            <a:rPr lang="en-US" altLang="zh-CN" sz="1600" dirty="0" smtClean="0"/>
            <a:t> firms</a:t>
          </a:r>
          <a:r>
            <a:rPr lang="zh-CN" altLang="en-US" sz="1600" dirty="0"/>
            <a:t/>
          </a:r>
          <a:endParaRPr lang="zh-CN" altLang="en-US" sz="1600" dirty="0"/>
        </a:p>
      </dgm:t>
    </dgm:pt>
    <dgm:pt modelId="{4F709E18-69F4-4BE3-B187-9B2F1B037949}" cxnId="{3E8DD1F8-38B1-4430-B752-4679A886819A}" type="parTrans">
      <dgm:prSet/>
      <dgm:spPr/>
      <dgm:t>
        <a:bodyPr/>
        <a:lstStyle/>
        <a:p>
          <a:endParaRPr lang="zh-CN" altLang="en-US" sz="1600"/>
        </a:p>
      </dgm:t>
    </dgm:pt>
    <dgm:pt modelId="{8C4E0E2E-0F0B-42EA-BB11-796EFEAE4E82}" cxnId="{3E8DD1F8-38B1-4430-B752-4679A886819A}" type="sibTrans">
      <dgm:prSet/>
      <dgm:spPr/>
      <dgm:t>
        <a:bodyPr/>
        <a:lstStyle/>
        <a:p>
          <a:endParaRPr lang="zh-CN" altLang="en-US" sz="1600"/>
        </a:p>
      </dgm:t>
    </dgm:pt>
    <dgm:pt modelId="{2E350905-523E-4698-ABE6-5660F02DB9FF}">
      <dgm:prSet phldrT="[文本]" phldr="0" custT="1"/>
      <dgm:spPr/>
      <dgm:t>
        <a:bodyPr vert="horz" wrap="square"/>
        <a:p>
          <a:pPr>
            <a:lnSpc>
              <a:spcPct val="100000"/>
            </a:lnSpc>
            <a:spcBef>
              <a:spcPct val="0"/>
            </a:spcBef>
            <a:spcAft>
              <a:spcPct val="35000"/>
            </a:spcAft>
          </a:pPr>
          <a:r>
            <a:rPr lang="en-US" altLang="zh-CN" sz="1600" dirty="0" smtClean="0">
              <a:solidFill>
                <a:srgbClr val="FF0000"/>
              </a:solidFill>
            </a:rPr>
            <a:t>Privatization</a:t>
          </a:r>
          <a:r>
            <a:rPr lang="en-US" altLang="zh-CN" sz="1600" dirty="0" smtClean="0">
              <a:solidFill>
                <a:srgbClr val="FF0000"/>
              </a:solidFill>
            </a:rPr>
            <a:t/>
          </a:r>
          <a:endParaRPr lang="en-US" altLang="zh-CN" sz="1600" dirty="0" smtClean="0">
            <a:solidFill>
              <a:srgbClr val="FF0000"/>
            </a:solidFill>
          </a:endParaRPr>
        </a:p>
      </dgm:t>
    </dgm:pt>
    <dgm:pt modelId="{B0138741-5CC7-4DB2-AD35-C811E4328A7C}" cxnId="{8E0E722D-7913-43C7-A77D-7EE40D041422}" type="parTrans">
      <dgm:prSet/>
      <dgm:spPr/>
      <dgm:t>
        <a:bodyPr/>
        <a:lstStyle/>
        <a:p>
          <a:endParaRPr lang="zh-CN" altLang="en-US"/>
        </a:p>
      </dgm:t>
    </dgm:pt>
    <dgm:pt modelId="{4BFCF978-28FF-429B-BD10-9EB14B452DEB}" cxnId="{8E0E722D-7913-43C7-A77D-7EE40D041422}" type="sibTrans">
      <dgm:prSet/>
      <dgm:spPr/>
      <dgm:t>
        <a:bodyPr/>
        <a:lstStyle/>
        <a:p>
          <a:endParaRPr lang="zh-CN" altLang="en-US"/>
        </a:p>
      </dgm:t>
    </dgm:pt>
    <dgm:pt modelId="{1BFDFC84-3FBC-40E3-9E4D-7F4F4F49BE1A}" type="pres">
      <dgm:prSet presAssocID="{BBCF4653-149A-4458-B5B3-A3C17307B46D}" presName="arrowDiagram" presStyleCnt="0">
        <dgm:presLayoutVars>
          <dgm:chMax val="5"/>
          <dgm:dir/>
          <dgm:resizeHandles val="exact"/>
        </dgm:presLayoutVars>
      </dgm:prSet>
      <dgm:spPr/>
    </dgm:pt>
    <dgm:pt modelId="{04D5D514-7179-4F7B-BF37-A6DAA61EBA33}" type="pres">
      <dgm:prSet presAssocID="{BBCF4653-149A-4458-B5B3-A3C17307B46D}" presName="arrow" presStyleLbl="bgShp" presStyleIdx="0" presStyleCnt="1"/>
      <dgm:spPr>
        <a:solidFill>
          <a:schemeClr val="accent2">
            <a:lumMod val="60000"/>
            <a:lumOff val="40000"/>
          </a:schemeClr>
        </a:solidFill>
      </dgm:spPr>
    </dgm:pt>
    <dgm:pt modelId="{1CED4899-A9DF-4976-B218-817A5B41417A}" type="pres">
      <dgm:prSet presAssocID="{BBCF4653-149A-4458-B5B3-A3C17307B46D}" presName="arrowDiagram4" presStyleCnt="0"/>
      <dgm:spPr/>
    </dgm:pt>
    <dgm:pt modelId="{850C7B98-AA97-4119-9D67-6EB49A01456B}" type="pres">
      <dgm:prSet presAssocID="{A850A3A2-DFAB-425B-899F-72E1B1DC61B8}" presName="bullet4a" presStyleLbl="node1" presStyleIdx="0" presStyleCnt="4"/>
      <dgm:spPr/>
    </dgm:pt>
    <dgm:pt modelId="{4C771298-F8A7-4335-B7C6-0138BC53B706}" type="pres">
      <dgm:prSet presAssocID="{A850A3A2-DFAB-425B-899F-72E1B1DC61B8}" presName="textBox4a" presStyleLbl="revTx" presStyleIdx="0" presStyleCnt="4">
        <dgm:presLayoutVars>
          <dgm:bulletEnabled val="1"/>
        </dgm:presLayoutVars>
      </dgm:prSet>
      <dgm:spPr/>
      <dgm:t>
        <a:bodyPr/>
        <a:lstStyle/>
        <a:p>
          <a:endParaRPr lang="zh-CN" altLang="en-US"/>
        </a:p>
      </dgm:t>
    </dgm:pt>
    <dgm:pt modelId="{DF422993-31FF-400D-ADF0-FCDEC33B0366}" type="pres">
      <dgm:prSet presAssocID="{EC77150C-07BC-4E6F-B9FB-23D8D7B59248}" presName="bullet4b" presStyleLbl="node1" presStyleIdx="1" presStyleCnt="4"/>
      <dgm:spPr/>
    </dgm:pt>
    <dgm:pt modelId="{9727F249-15B0-4C74-A1D3-1B33F46229EF}" type="pres">
      <dgm:prSet presAssocID="{EC77150C-07BC-4E6F-B9FB-23D8D7B59248}" presName="textBox4b" presStyleLbl="revTx" presStyleIdx="1" presStyleCnt="4">
        <dgm:presLayoutVars>
          <dgm:bulletEnabled val="1"/>
        </dgm:presLayoutVars>
      </dgm:prSet>
      <dgm:spPr/>
      <dgm:t>
        <a:bodyPr/>
        <a:lstStyle/>
        <a:p>
          <a:endParaRPr lang="zh-CN" altLang="en-US"/>
        </a:p>
      </dgm:t>
    </dgm:pt>
    <dgm:pt modelId="{6345121F-3CD8-41DD-A56C-9CDD2299FAB0}" type="pres">
      <dgm:prSet presAssocID="{862331AE-A634-4276-85C3-4E16338A1166}" presName="bullet4c" presStyleLbl="node1" presStyleIdx="2" presStyleCnt="4"/>
      <dgm:spPr/>
    </dgm:pt>
    <dgm:pt modelId="{8D46E4AA-3A7C-4E1E-AF26-90ED18D047F8}" type="pres">
      <dgm:prSet presAssocID="{862331AE-A634-4276-85C3-4E16338A1166}" presName="textBox4c" presStyleLbl="revTx" presStyleIdx="2" presStyleCnt="4">
        <dgm:presLayoutVars>
          <dgm:bulletEnabled val="1"/>
        </dgm:presLayoutVars>
      </dgm:prSet>
      <dgm:spPr/>
      <dgm:t>
        <a:bodyPr/>
        <a:lstStyle/>
        <a:p>
          <a:endParaRPr lang="zh-CN" altLang="en-US"/>
        </a:p>
      </dgm:t>
    </dgm:pt>
    <dgm:pt modelId="{0AF95D1C-ECD0-4172-B291-1815DD439FD6}" type="pres">
      <dgm:prSet presAssocID="{2E350905-523E-4698-ABE6-5660F02DB9FF}" presName="bullet4d" presStyleLbl="node1" presStyleIdx="3" presStyleCnt="4"/>
      <dgm:spPr/>
    </dgm:pt>
    <dgm:pt modelId="{3925EF69-A512-46AA-99D8-837585E48447}" type="pres">
      <dgm:prSet presAssocID="{2E350905-523E-4698-ABE6-5660F02DB9FF}" presName="textBox4d" presStyleLbl="revTx" presStyleIdx="3" presStyleCnt="4">
        <dgm:presLayoutVars>
          <dgm:bulletEnabled val="1"/>
        </dgm:presLayoutVars>
      </dgm:prSet>
      <dgm:spPr/>
      <dgm:t>
        <a:bodyPr/>
        <a:lstStyle/>
        <a:p>
          <a:endParaRPr lang="zh-CN" altLang="en-US"/>
        </a:p>
      </dgm:t>
    </dgm:pt>
  </dgm:ptLst>
  <dgm:cxnLst>
    <dgm:cxn modelId="{AF83E60C-9FFB-4CF5-8194-22AB17D32354}" srcId="{BBCF4653-149A-4458-B5B3-A3C17307B46D}" destId="{A850A3A2-DFAB-425B-899F-72E1B1DC61B8}" srcOrd="0" destOrd="0" parTransId="{8A35253C-7DB4-4635-B421-EFBF58AC5F26}" sibTransId="{2CAA03A1-9E65-4EFC-839E-C33EC6FFCB8D}"/>
    <dgm:cxn modelId="{06C2727E-23F5-40B6-9E9D-4370945C30F7}" srcId="{BBCF4653-149A-4458-B5B3-A3C17307B46D}" destId="{EC77150C-07BC-4E6F-B9FB-23D8D7B59248}" srcOrd="1" destOrd="0" parTransId="{A68770AE-FFF0-4D69-950B-8371E83A0E7D}" sibTransId="{CAA1EACD-CA15-4F1F-84BB-D74AFF123060}"/>
    <dgm:cxn modelId="{3E8DD1F8-38B1-4430-B752-4679A886819A}" srcId="{BBCF4653-149A-4458-B5B3-A3C17307B46D}" destId="{862331AE-A634-4276-85C3-4E16338A1166}" srcOrd="2" destOrd="0" parTransId="{4F709E18-69F4-4BE3-B187-9B2F1B037949}" sibTransId="{8C4E0E2E-0F0B-42EA-BB11-796EFEAE4E82}"/>
    <dgm:cxn modelId="{8E0E722D-7913-43C7-A77D-7EE40D041422}" srcId="{BBCF4653-149A-4458-B5B3-A3C17307B46D}" destId="{2E350905-523E-4698-ABE6-5660F02DB9FF}" srcOrd="3" destOrd="0" parTransId="{B0138741-5CC7-4DB2-AD35-C811E4328A7C}" sibTransId="{4BFCF978-28FF-429B-BD10-9EB14B452DEB}"/>
    <dgm:cxn modelId="{99FF6CFB-B45D-45B5-8056-650506C1DA5F}" type="presOf" srcId="{BBCF4653-149A-4458-B5B3-A3C17307B46D}" destId="{1BFDFC84-3FBC-40E3-9E4D-7F4F4F49BE1A}" srcOrd="0" destOrd="0" presId="urn:microsoft.com/office/officeart/2005/8/layout/arrow2"/>
    <dgm:cxn modelId="{CC7142BD-FF76-48DD-9DF7-AE8D87EE5CB3}" type="presParOf" srcId="{1BFDFC84-3FBC-40E3-9E4D-7F4F4F49BE1A}" destId="{04D5D514-7179-4F7B-BF37-A6DAA61EBA33}" srcOrd="0" destOrd="0" presId="urn:microsoft.com/office/officeart/2005/8/layout/arrow2"/>
    <dgm:cxn modelId="{354D06AB-194D-4324-849C-BB6EC320F9F4}" type="presParOf" srcId="{1BFDFC84-3FBC-40E3-9E4D-7F4F4F49BE1A}" destId="{1CED4899-A9DF-4976-B218-817A5B41417A}" srcOrd="1" destOrd="0" presId="urn:microsoft.com/office/officeart/2005/8/layout/arrow2"/>
    <dgm:cxn modelId="{6EE5FC0A-C733-4877-B1B4-12B0BAC2493F}" type="presParOf" srcId="{1CED4899-A9DF-4976-B218-817A5B41417A}" destId="{850C7B98-AA97-4119-9D67-6EB49A01456B}" srcOrd="0" destOrd="1" presId="urn:microsoft.com/office/officeart/2005/8/layout/arrow2"/>
    <dgm:cxn modelId="{A238FB0A-4EED-4AE1-B00F-C45BD5F50C2B}" type="presParOf" srcId="{1CED4899-A9DF-4976-B218-817A5B41417A}" destId="{4C771298-F8A7-4335-B7C6-0138BC53B706}" srcOrd="1" destOrd="1" presId="urn:microsoft.com/office/officeart/2005/8/layout/arrow2"/>
    <dgm:cxn modelId="{B9826DDF-537E-487D-9C39-5E34817EF403}" type="presOf" srcId="{A850A3A2-DFAB-425B-899F-72E1B1DC61B8}" destId="{4C771298-F8A7-4335-B7C6-0138BC53B706}" srcOrd="0" destOrd="0" presId="urn:microsoft.com/office/officeart/2005/8/layout/arrow2"/>
    <dgm:cxn modelId="{0352A7C9-0017-4004-8B4D-79A107496553}" type="presParOf" srcId="{1CED4899-A9DF-4976-B218-817A5B41417A}" destId="{DF422993-31FF-400D-ADF0-FCDEC33B0366}" srcOrd="2" destOrd="1" presId="urn:microsoft.com/office/officeart/2005/8/layout/arrow2"/>
    <dgm:cxn modelId="{43D8D486-E091-4094-84BB-483BDD310AF4}" type="presParOf" srcId="{1CED4899-A9DF-4976-B218-817A5B41417A}" destId="{9727F249-15B0-4C74-A1D3-1B33F46229EF}" srcOrd="3" destOrd="1" presId="urn:microsoft.com/office/officeart/2005/8/layout/arrow2"/>
    <dgm:cxn modelId="{836E5900-0B3D-4224-8D49-10CD55E6D19A}" type="presOf" srcId="{EC77150C-07BC-4E6F-B9FB-23D8D7B59248}" destId="{9727F249-15B0-4C74-A1D3-1B33F46229EF}" srcOrd="0" destOrd="0" presId="urn:microsoft.com/office/officeart/2005/8/layout/arrow2"/>
    <dgm:cxn modelId="{5815C0DC-9169-4E82-AEB8-0FCA67BCB027}" type="presParOf" srcId="{1CED4899-A9DF-4976-B218-817A5B41417A}" destId="{6345121F-3CD8-41DD-A56C-9CDD2299FAB0}" srcOrd="4" destOrd="1" presId="urn:microsoft.com/office/officeart/2005/8/layout/arrow2"/>
    <dgm:cxn modelId="{AC6C03EB-051B-42F7-87D2-38A599EF9D20}" type="presParOf" srcId="{1CED4899-A9DF-4976-B218-817A5B41417A}" destId="{8D46E4AA-3A7C-4E1E-AF26-90ED18D047F8}" srcOrd="5" destOrd="1" presId="urn:microsoft.com/office/officeart/2005/8/layout/arrow2"/>
    <dgm:cxn modelId="{2E4EC0DB-5347-49D4-8498-3FF1A95FFA1E}" type="presOf" srcId="{862331AE-A634-4276-85C3-4E16338A1166}" destId="{8D46E4AA-3A7C-4E1E-AF26-90ED18D047F8}" srcOrd="0" destOrd="0" presId="urn:microsoft.com/office/officeart/2005/8/layout/arrow2"/>
    <dgm:cxn modelId="{FC03C7DF-9B37-4FB3-841A-61EFFB5532CA}" type="presParOf" srcId="{1CED4899-A9DF-4976-B218-817A5B41417A}" destId="{0AF95D1C-ECD0-4172-B291-1815DD439FD6}" srcOrd="6" destOrd="1" presId="urn:microsoft.com/office/officeart/2005/8/layout/arrow2"/>
    <dgm:cxn modelId="{E9A9EAC9-751B-4F71-9321-ABE91F911F2E}" type="presParOf" srcId="{1CED4899-A9DF-4976-B218-817A5B41417A}" destId="{3925EF69-A512-46AA-99D8-837585E48447}" srcOrd="7" destOrd="1" presId="urn:microsoft.com/office/officeart/2005/8/layout/arrow2"/>
    <dgm:cxn modelId="{F59E4730-692E-4FA6-B8AD-B6F5C76E6F88}" type="presOf" srcId="{2E350905-523E-4698-ABE6-5660F02DB9FF}" destId="{3925EF69-A512-46AA-99D8-837585E48447}" srcOrd="0" destOrd="0" presId="urn:microsoft.com/office/officeart/2005/8/layout/arrow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BCF4653-149A-4458-B5B3-A3C17307B46D}" type="doc">
      <dgm:prSet loTypeId="urn:microsoft.com/office/officeart/2005/8/layout/arrow2" loCatId="process" qsTypeId="urn:microsoft.com/office/officeart/2005/8/quickstyle/simple1" qsCatId="simple" csTypeId="urn:microsoft.com/office/officeart/2005/8/colors/accent1_2" csCatId="accent1" phldr="1"/>
      <dgm:spPr/>
    </dgm:pt>
    <dgm:pt modelId="{EC77150C-07BC-4E6F-B9FB-23D8D7B59248}">
      <dgm:prSet phldrT="[文本]" phldr="0" custT="1"/>
      <dgm:spPr/>
      <dgm:t>
        <a:bodyPr vert="horz" wrap="square"/>
        <a:p>
          <a:pPr>
            <a:lnSpc>
              <a:spcPct val="100000"/>
            </a:lnSpc>
            <a:spcBef>
              <a:spcPct val="0"/>
            </a:spcBef>
            <a:spcAft>
              <a:spcPct val="35000"/>
            </a:spcAft>
          </a:pPr>
          <a:r>
            <a:rPr lang="en-US" altLang="zh-CN" sz="1600" dirty="0" smtClean="0">
              <a:solidFill>
                <a:srgbClr val="FF0000"/>
              </a:solidFill>
              <a:latin typeface="Arial" panose="020B0604020202090204" pitchFamily="34" charset="0"/>
              <a:cs typeface="Arial" panose="020B0604020202090204" pitchFamily="34" charset="0"/>
            </a:rPr>
            <a:t>Energy sector strategy</a:t>
          </a:r>
          <a:r>
            <a:rPr lang="en-US" altLang="zh-CN" sz="1600" dirty="0" smtClean="0">
              <a:solidFill>
                <a:srgbClr val="FF0000"/>
              </a:solidFill>
              <a:latin typeface="Arial" panose="020B0604020202090204" pitchFamily="34" charset="0"/>
              <a:cs typeface="Arial" panose="020B0604020202090204" pitchFamily="34" charset="0"/>
            </a:rPr>
            <a:t/>
          </a:r>
          <a:endParaRPr lang="en-US" altLang="zh-CN" sz="1600" dirty="0" smtClean="0">
            <a:solidFill>
              <a:srgbClr val="FF0000"/>
            </a:solidFill>
            <a:latin typeface="Arial" panose="020B0604020202090204" pitchFamily="34" charset="0"/>
            <a:cs typeface="Arial" panose="020B0604020202090204" pitchFamily="34" charset="0"/>
          </a:endParaRPr>
        </a:p>
      </dgm:t>
    </dgm:pt>
    <dgm:pt modelId="{A68770AE-FFF0-4D69-950B-8371E83A0E7D}" cxnId="{994849E9-1FCE-441D-8D88-ABD061CCEB38}" type="parTrans">
      <dgm:prSet/>
      <dgm:spPr/>
      <dgm:t>
        <a:bodyPr/>
        <a:lstStyle/>
        <a:p>
          <a:endParaRPr lang="zh-CN" altLang="en-US" sz="1600"/>
        </a:p>
      </dgm:t>
    </dgm:pt>
    <dgm:pt modelId="{CAA1EACD-CA15-4F1F-84BB-D74AFF123060}" cxnId="{994849E9-1FCE-441D-8D88-ABD061CCEB38}" type="sibTrans">
      <dgm:prSet/>
      <dgm:spPr/>
      <dgm:t>
        <a:bodyPr/>
        <a:lstStyle/>
        <a:p>
          <a:endParaRPr lang="zh-CN" altLang="en-US" sz="1600"/>
        </a:p>
      </dgm:t>
    </dgm:pt>
    <dgm:pt modelId="{862331AE-A634-4276-85C3-4E16338A1166}">
      <dgm:prSet phldrT="[文本]" phldr="0" custT="1"/>
      <dgm:spPr/>
      <dgm:t>
        <a:bodyPr vert="horz" wrap="square"/>
        <a:p>
          <a:pPr>
            <a:lnSpc>
              <a:spcPct val="100000"/>
            </a:lnSpc>
            <a:spcBef>
              <a:spcPct val="0"/>
            </a:spcBef>
            <a:spcAft>
              <a:spcPct val="35000"/>
            </a:spcAft>
          </a:pPr>
          <a:r>
            <a:rPr lang="en-US" altLang="zh-CN" sz="1600" dirty="0" smtClean="0">
              <a:solidFill>
                <a:srgbClr val="FF0000"/>
              </a:solidFill>
              <a:latin typeface="Arial" panose="020B0604020202090204" pitchFamily="34" charset="0"/>
              <a:cs typeface="Arial" panose="020B0604020202090204" pitchFamily="34" charset="0"/>
            </a:rPr>
            <a:t>Environmental</a:t>
          </a:r>
          <a:r>
            <a:rPr lang="en-US" altLang="zh-CN" sz="1600" dirty="0" smtClean="0">
              <a:latin typeface="Arial" panose="020B0604020202090204" pitchFamily="34" charset="0"/>
              <a:cs typeface="Arial" panose="020B0604020202090204" pitchFamily="34" charset="0"/>
            </a:rPr>
            <a:t> </a:t>
          </a:r>
          <a:r>
            <a:rPr lang="en-US" altLang="zh-CN" sz="1600" dirty="0" smtClean="0">
              <a:solidFill>
                <a:srgbClr val="FF0000"/>
              </a:solidFill>
              <a:latin typeface="Arial" panose="020B0604020202090204" pitchFamily="34" charset="0"/>
              <a:cs typeface="Arial" panose="020B0604020202090204" pitchFamily="34" charset="0"/>
            </a:rPr>
            <a:t>policy</a:t>
          </a:r>
          <a:r>
            <a:rPr lang="en-US" altLang="zh-CN" sz="1600" dirty="0" smtClean="0">
              <a:solidFill>
                <a:srgbClr val="FF0000"/>
              </a:solidFill>
              <a:latin typeface="Arial" panose="020B0604020202090204" pitchFamily="34" charset="0"/>
              <a:cs typeface="Arial" panose="020B0604020202090204" pitchFamily="34" charset="0"/>
            </a:rPr>
            <a:t/>
          </a:r>
          <a:endParaRPr lang="en-US" altLang="zh-CN" sz="1600" dirty="0" smtClean="0">
            <a:solidFill>
              <a:srgbClr val="FF0000"/>
            </a:solidFill>
            <a:latin typeface="Arial" panose="020B0604020202090204" pitchFamily="34" charset="0"/>
            <a:cs typeface="Arial" panose="020B0604020202090204" pitchFamily="34" charset="0"/>
          </a:endParaRPr>
        </a:p>
      </dgm:t>
    </dgm:pt>
    <dgm:pt modelId="{4F709E18-69F4-4BE3-B187-9B2F1B037949}" cxnId="{2045B240-B667-4521-B775-B1B68B928A42}" type="parTrans">
      <dgm:prSet/>
      <dgm:spPr/>
      <dgm:t>
        <a:bodyPr/>
        <a:lstStyle/>
        <a:p>
          <a:endParaRPr lang="zh-CN" altLang="en-US" sz="1600"/>
        </a:p>
      </dgm:t>
    </dgm:pt>
    <dgm:pt modelId="{8C4E0E2E-0F0B-42EA-BB11-796EFEAE4E82}" cxnId="{2045B240-B667-4521-B775-B1B68B928A42}" type="sibTrans">
      <dgm:prSet/>
      <dgm:spPr/>
      <dgm:t>
        <a:bodyPr/>
        <a:lstStyle/>
        <a:p>
          <a:endParaRPr lang="zh-CN" altLang="en-US" sz="1600"/>
        </a:p>
      </dgm:t>
    </dgm:pt>
    <dgm:pt modelId="{2E350905-523E-4698-ABE6-5660F02DB9FF}">
      <dgm:prSet phldrT="[文本]" phldr="0" custT="1"/>
      <dgm:spPr/>
      <dgm:t>
        <a:bodyPr vert="horz" wrap="square"/>
        <a:p>
          <a:pPr>
            <a:lnSpc>
              <a:spcPct val="100000"/>
            </a:lnSpc>
            <a:spcBef>
              <a:spcPct val="0"/>
            </a:spcBef>
            <a:spcAft>
              <a:spcPct val="35000"/>
            </a:spcAft>
          </a:pPr>
          <a:r>
            <a:rPr lang="en-US" altLang="zh-CN" sz="1600" dirty="0" smtClean="0">
              <a:solidFill>
                <a:srgbClr val="FF0000"/>
              </a:solidFill>
              <a:latin typeface="Arial" panose="020B0604020202090204" pitchFamily="34" charset="0"/>
              <a:cs typeface="Arial" panose="020B0604020202090204" pitchFamily="34" charset="0"/>
            </a:rPr>
            <a:t>Climate change</a:t>
          </a:r>
          <a:r>
            <a:rPr lang="en-US" altLang="zh-CN" sz="1600" dirty="0" smtClean="0">
              <a:latin typeface="Arial" panose="020B0604020202090204" pitchFamily="34" charset="0"/>
              <a:cs typeface="Arial" panose="020B0604020202090204" pitchFamily="34" charset="0"/>
            </a:rPr>
            <a:t> </a:t>
          </a:r>
          <a:r>
            <a:rPr lang="en-US" altLang="zh-CN" sz="1600" dirty="0" smtClean="0">
              <a:solidFill>
                <a:srgbClr val="FF0000"/>
              </a:solidFill>
              <a:latin typeface="Arial" panose="020B0604020202090204" pitchFamily="34" charset="0"/>
              <a:cs typeface="Arial" panose="020B0604020202090204" pitchFamily="34" charset="0"/>
            </a:rPr>
            <a:t>action</a:t>
          </a:r>
          <a:r>
            <a:rPr lang="en-US" altLang="zh-CN" sz="1600" dirty="0" smtClean="0">
              <a:solidFill>
                <a:srgbClr val="FF0000"/>
              </a:solidFill>
              <a:latin typeface="Arial" panose="020B0604020202090204" pitchFamily="34" charset="0"/>
              <a:cs typeface="Arial" panose="020B0604020202090204" pitchFamily="34" charset="0"/>
            </a:rPr>
            <a:t/>
          </a:r>
          <a:endParaRPr lang="en-US" altLang="zh-CN" sz="1600" dirty="0" smtClean="0">
            <a:solidFill>
              <a:srgbClr val="FF0000"/>
            </a:solidFill>
            <a:latin typeface="Arial" panose="020B0604020202090204" pitchFamily="34" charset="0"/>
            <a:cs typeface="Arial" panose="020B0604020202090204" pitchFamily="34" charset="0"/>
          </a:endParaRPr>
        </a:p>
      </dgm:t>
    </dgm:pt>
    <dgm:pt modelId="{B0138741-5CC7-4DB2-AD35-C811E4328A7C}" cxnId="{6F432B92-9646-4EDD-ABA1-C0583458F876}" type="parTrans">
      <dgm:prSet/>
      <dgm:spPr/>
      <dgm:t>
        <a:bodyPr/>
        <a:lstStyle/>
        <a:p>
          <a:endParaRPr lang="zh-CN" altLang="en-US"/>
        </a:p>
      </dgm:t>
    </dgm:pt>
    <dgm:pt modelId="{4BFCF978-28FF-429B-BD10-9EB14B452DEB}" cxnId="{6F432B92-9646-4EDD-ABA1-C0583458F876}" type="sibTrans">
      <dgm:prSet/>
      <dgm:spPr/>
      <dgm:t>
        <a:bodyPr/>
        <a:lstStyle/>
        <a:p>
          <a:endParaRPr lang="zh-CN" altLang="en-US"/>
        </a:p>
      </dgm:t>
    </dgm:pt>
    <dgm:pt modelId="{1BFDFC84-3FBC-40E3-9E4D-7F4F4F49BE1A}" type="pres">
      <dgm:prSet presAssocID="{BBCF4653-149A-4458-B5B3-A3C17307B46D}" presName="arrowDiagram" presStyleCnt="0">
        <dgm:presLayoutVars>
          <dgm:chMax val="5"/>
          <dgm:dir/>
          <dgm:resizeHandles val="exact"/>
        </dgm:presLayoutVars>
      </dgm:prSet>
      <dgm:spPr/>
    </dgm:pt>
    <dgm:pt modelId="{04D5D514-7179-4F7B-BF37-A6DAA61EBA33}" type="pres">
      <dgm:prSet presAssocID="{BBCF4653-149A-4458-B5B3-A3C17307B46D}" presName="arrow" presStyleLbl="bgShp" presStyleIdx="0" presStyleCnt="1"/>
      <dgm:spPr>
        <a:solidFill>
          <a:schemeClr val="accent2">
            <a:lumMod val="60000"/>
            <a:lumOff val="40000"/>
          </a:schemeClr>
        </a:solidFill>
      </dgm:spPr>
    </dgm:pt>
    <dgm:pt modelId="{42D12ED2-A84D-4EEA-8D38-0C5C3C24A54A}" type="pres">
      <dgm:prSet presAssocID="{BBCF4653-149A-4458-B5B3-A3C17307B46D}" presName="arrowDiagram3" presStyleCnt="0"/>
      <dgm:spPr/>
    </dgm:pt>
    <dgm:pt modelId="{E03F4074-89E5-44B2-8520-2DB2510AB644}" type="pres">
      <dgm:prSet presAssocID="{EC77150C-07BC-4E6F-B9FB-23D8D7B59248}" presName="bullet3a" presStyleLbl="node1" presStyleIdx="0" presStyleCnt="3"/>
      <dgm:spPr/>
    </dgm:pt>
    <dgm:pt modelId="{A4ED144E-5581-4DC1-B8BC-4FB75C7CE8B8}" type="pres">
      <dgm:prSet presAssocID="{EC77150C-07BC-4E6F-B9FB-23D8D7B59248}" presName="textBox3a" presStyleLbl="revTx" presStyleIdx="0" presStyleCnt="3">
        <dgm:presLayoutVars>
          <dgm:bulletEnabled val="1"/>
        </dgm:presLayoutVars>
      </dgm:prSet>
      <dgm:spPr/>
      <dgm:t>
        <a:bodyPr/>
        <a:lstStyle/>
        <a:p>
          <a:endParaRPr lang="zh-CN" altLang="en-US"/>
        </a:p>
      </dgm:t>
    </dgm:pt>
    <dgm:pt modelId="{69C0003B-D3C7-400D-8D20-D6415CE3EF52}" type="pres">
      <dgm:prSet presAssocID="{862331AE-A634-4276-85C3-4E16338A1166}" presName="bullet3b" presStyleLbl="node1" presStyleIdx="1" presStyleCnt="3"/>
      <dgm:spPr/>
    </dgm:pt>
    <dgm:pt modelId="{F682884B-029B-44C0-8AA2-1A41EC0FD77A}" type="pres">
      <dgm:prSet presAssocID="{862331AE-A634-4276-85C3-4E16338A1166}" presName="textBox3b" presStyleLbl="revTx" presStyleIdx="1" presStyleCnt="3" custScaleX="146672" custLinFactNeighborY="13518">
        <dgm:presLayoutVars>
          <dgm:bulletEnabled val="1"/>
        </dgm:presLayoutVars>
      </dgm:prSet>
      <dgm:spPr/>
      <dgm:t>
        <a:bodyPr/>
        <a:lstStyle/>
        <a:p>
          <a:endParaRPr lang="zh-CN" altLang="en-US"/>
        </a:p>
      </dgm:t>
    </dgm:pt>
    <dgm:pt modelId="{1EA909B8-74E8-4D07-97FF-9B9BA5A8A638}" type="pres">
      <dgm:prSet presAssocID="{2E350905-523E-4698-ABE6-5660F02DB9FF}" presName="bullet3c" presStyleLbl="node1" presStyleIdx="2" presStyleCnt="3"/>
      <dgm:spPr/>
    </dgm:pt>
    <dgm:pt modelId="{3E3DF495-BF91-45BC-B49D-016DB86C6759}" type="pres">
      <dgm:prSet presAssocID="{2E350905-523E-4698-ABE6-5660F02DB9FF}" presName="textBox3c" presStyleLbl="revTx" presStyleIdx="2" presStyleCnt="3">
        <dgm:presLayoutVars>
          <dgm:bulletEnabled val="1"/>
        </dgm:presLayoutVars>
      </dgm:prSet>
      <dgm:spPr/>
      <dgm:t>
        <a:bodyPr/>
        <a:lstStyle/>
        <a:p>
          <a:endParaRPr lang="zh-CN" altLang="en-US"/>
        </a:p>
      </dgm:t>
    </dgm:pt>
  </dgm:ptLst>
  <dgm:cxnLst>
    <dgm:cxn modelId="{994849E9-1FCE-441D-8D88-ABD061CCEB38}" srcId="{BBCF4653-149A-4458-B5B3-A3C17307B46D}" destId="{EC77150C-07BC-4E6F-B9FB-23D8D7B59248}" srcOrd="0" destOrd="0" parTransId="{A68770AE-FFF0-4D69-950B-8371E83A0E7D}" sibTransId="{CAA1EACD-CA15-4F1F-84BB-D74AFF123060}"/>
    <dgm:cxn modelId="{2045B240-B667-4521-B775-B1B68B928A42}" srcId="{BBCF4653-149A-4458-B5B3-A3C17307B46D}" destId="{862331AE-A634-4276-85C3-4E16338A1166}" srcOrd="1" destOrd="0" parTransId="{4F709E18-69F4-4BE3-B187-9B2F1B037949}" sibTransId="{8C4E0E2E-0F0B-42EA-BB11-796EFEAE4E82}"/>
    <dgm:cxn modelId="{6F432B92-9646-4EDD-ABA1-C0583458F876}" srcId="{BBCF4653-149A-4458-B5B3-A3C17307B46D}" destId="{2E350905-523E-4698-ABE6-5660F02DB9FF}" srcOrd="2" destOrd="0" parTransId="{B0138741-5CC7-4DB2-AD35-C811E4328A7C}" sibTransId="{4BFCF978-28FF-429B-BD10-9EB14B452DEB}"/>
    <dgm:cxn modelId="{6127A490-6E6A-44DA-AF5D-D228FC52920F}" type="presOf" srcId="{BBCF4653-149A-4458-B5B3-A3C17307B46D}" destId="{1BFDFC84-3FBC-40E3-9E4D-7F4F4F49BE1A}" srcOrd="0" destOrd="0" presId="urn:microsoft.com/office/officeart/2005/8/layout/arrow2"/>
    <dgm:cxn modelId="{9D150997-FCEF-49D4-93DB-2ACC6A4C6C5F}" type="presParOf" srcId="{1BFDFC84-3FBC-40E3-9E4D-7F4F4F49BE1A}" destId="{04D5D514-7179-4F7B-BF37-A6DAA61EBA33}" srcOrd="0" destOrd="0" presId="urn:microsoft.com/office/officeart/2005/8/layout/arrow2"/>
    <dgm:cxn modelId="{1E466A44-3E3F-4C49-8FF8-1CD8E63AD05C}" type="presParOf" srcId="{1BFDFC84-3FBC-40E3-9E4D-7F4F4F49BE1A}" destId="{42D12ED2-A84D-4EEA-8D38-0C5C3C24A54A}" srcOrd="1" destOrd="0" presId="urn:microsoft.com/office/officeart/2005/8/layout/arrow2"/>
    <dgm:cxn modelId="{5C74E6D2-8288-44E7-922C-855A416E8107}" type="presParOf" srcId="{42D12ED2-A84D-4EEA-8D38-0C5C3C24A54A}" destId="{E03F4074-89E5-44B2-8520-2DB2510AB644}" srcOrd="0" destOrd="1" presId="urn:microsoft.com/office/officeart/2005/8/layout/arrow2"/>
    <dgm:cxn modelId="{8C7EA3B5-AD21-4745-A1F3-499460B8C0D6}" type="presParOf" srcId="{42D12ED2-A84D-4EEA-8D38-0C5C3C24A54A}" destId="{A4ED144E-5581-4DC1-B8BC-4FB75C7CE8B8}" srcOrd="1" destOrd="1" presId="urn:microsoft.com/office/officeart/2005/8/layout/arrow2"/>
    <dgm:cxn modelId="{83FC3FBF-47D3-4191-A5FE-65B255ADE1F5}" type="presOf" srcId="{EC77150C-07BC-4E6F-B9FB-23D8D7B59248}" destId="{A4ED144E-5581-4DC1-B8BC-4FB75C7CE8B8}" srcOrd="0" destOrd="0" presId="urn:microsoft.com/office/officeart/2005/8/layout/arrow2"/>
    <dgm:cxn modelId="{881DA812-426B-46A7-B7D1-18E3FB7FB8EC}" type="presParOf" srcId="{42D12ED2-A84D-4EEA-8D38-0C5C3C24A54A}" destId="{69C0003B-D3C7-400D-8D20-D6415CE3EF52}" srcOrd="2" destOrd="1" presId="urn:microsoft.com/office/officeart/2005/8/layout/arrow2"/>
    <dgm:cxn modelId="{3DB8B56C-2E79-4633-9D88-6B48CC37E813}" type="presParOf" srcId="{42D12ED2-A84D-4EEA-8D38-0C5C3C24A54A}" destId="{F682884B-029B-44C0-8AA2-1A41EC0FD77A}" srcOrd="3" destOrd="1" presId="urn:microsoft.com/office/officeart/2005/8/layout/arrow2"/>
    <dgm:cxn modelId="{CA9433E3-10E0-4C4D-BEFB-3731C79CD342}" type="presOf" srcId="{862331AE-A634-4276-85C3-4E16338A1166}" destId="{F682884B-029B-44C0-8AA2-1A41EC0FD77A}" srcOrd="0" destOrd="0" presId="urn:microsoft.com/office/officeart/2005/8/layout/arrow2"/>
    <dgm:cxn modelId="{C8B70407-9BBE-411B-ACEF-8F13F6BFD763}" type="presParOf" srcId="{42D12ED2-A84D-4EEA-8D38-0C5C3C24A54A}" destId="{1EA909B8-74E8-4D07-97FF-9B9BA5A8A638}" srcOrd="4" destOrd="1" presId="urn:microsoft.com/office/officeart/2005/8/layout/arrow2"/>
    <dgm:cxn modelId="{D9E91FEB-B458-42D8-9207-500D3D966F12}" type="presParOf" srcId="{42D12ED2-A84D-4EEA-8D38-0C5C3C24A54A}" destId="{3E3DF495-BF91-45BC-B49D-016DB86C6759}" srcOrd="5" destOrd="1" presId="urn:microsoft.com/office/officeart/2005/8/layout/arrow2"/>
    <dgm:cxn modelId="{A07470B0-F304-4EDE-9905-67C879D266A9}" type="presOf" srcId="{2E350905-523E-4698-ABE6-5660F02DB9FF}" destId="{3E3DF495-BF91-45BC-B49D-016DB86C6759}" srcOrd="0" destOrd="0" presId="urn:microsoft.com/office/officeart/2005/8/layout/arrow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BCF4653-149A-4458-B5B3-A3C17307B46D}" type="doc">
      <dgm:prSet loTypeId="urn:microsoft.com/office/officeart/2005/8/layout/arrow2" loCatId="process" qsTypeId="urn:microsoft.com/office/officeart/2005/8/quickstyle/simple1" qsCatId="simple" csTypeId="urn:microsoft.com/office/officeart/2005/8/colors/accent1_2" csCatId="accent1" phldr="1"/>
      <dgm:spPr/>
    </dgm:pt>
    <dgm:pt modelId="{EC77150C-07BC-4E6F-B9FB-23D8D7B59248}">
      <dgm:prSet phldrT="[文本]" phldr="0" custT="1"/>
      <dgm:spPr/>
      <dgm:t>
        <a:bodyPr vert="horz" wrap="square"/>
        <a:p>
          <a:pPr>
            <a:lnSpc>
              <a:spcPct val="100000"/>
            </a:lnSpc>
            <a:spcBef>
              <a:spcPct val="0"/>
            </a:spcBef>
            <a:spcAft>
              <a:spcPct val="35000"/>
            </a:spcAft>
          </a:pPr>
          <a:r>
            <a:rPr lang="en-US" altLang="zh-CN" sz="1600" smtClean="0">
              <a:solidFill>
                <a:srgbClr val="FF0000"/>
              </a:solidFill>
            </a:rPr>
            <a:t>Labor mobility</a:t>
          </a:r>
          <a:r>
            <a:rPr lang="en-US" altLang="zh-CN" sz="1600" dirty="0" smtClean="0">
              <a:solidFill>
                <a:srgbClr val="FF0000"/>
              </a:solidFill>
            </a:rPr>
            <a:t/>
          </a:r>
          <a:endParaRPr lang="en-US" altLang="zh-CN" sz="1600" dirty="0" smtClean="0">
            <a:solidFill>
              <a:srgbClr val="FF0000"/>
            </a:solidFill>
          </a:endParaRPr>
        </a:p>
      </dgm:t>
    </dgm:pt>
    <dgm:pt modelId="{A68770AE-FFF0-4D69-950B-8371E83A0E7D}" cxnId="{2E68593F-C5F3-4F14-B9FF-187F6F378959}" type="parTrans">
      <dgm:prSet/>
      <dgm:spPr/>
      <dgm:t>
        <a:bodyPr/>
        <a:lstStyle/>
        <a:p>
          <a:endParaRPr lang="zh-CN" altLang="en-US" sz="1600"/>
        </a:p>
      </dgm:t>
    </dgm:pt>
    <dgm:pt modelId="{CAA1EACD-CA15-4F1F-84BB-D74AFF123060}" cxnId="{2E68593F-C5F3-4F14-B9FF-187F6F378959}" type="sibTrans">
      <dgm:prSet/>
      <dgm:spPr/>
      <dgm:t>
        <a:bodyPr/>
        <a:lstStyle/>
        <a:p>
          <a:endParaRPr lang="zh-CN" altLang="en-US" sz="1600"/>
        </a:p>
      </dgm:t>
    </dgm:pt>
    <dgm:pt modelId="{862331AE-A634-4276-85C3-4E16338A1166}">
      <dgm:prSet phldrT="[文本]" phldr="0" custT="1"/>
      <dgm:spPr/>
      <dgm:t>
        <a:bodyPr vert="horz" wrap="square"/>
        <a:p>
          <a:pPr>
            <a:lnSpc>
              <a:spcPct val="100000"/>
            </a:lnSpc>
            <a:spcBef>
              <a:spcPct val="0"/>
            </a:spcBef>
            <a:spcAft>
              <a:spcPct val="35000"/>
            </a:spcAft>
          </a:pPr>
          <a:r>
            <a:rPr lang="en-US" altLang="zh-CN" sz="1600" dirty="0" smtClean="0">
              <a:solidFill>
                <a:srgbClr val="FF0000"/>
              </a:solidFill>
            </a:rPr>
            <a:t>Contract system: hiring and wages</a:t>
          </a:r>
          <a:r>
            <a:rPr lang="en-US" altLang="zh-CN" sz="1600" dirty="0" smtClean="0">
              <a:solidFill>
                <a:srgbClr val="FF0000"/>
              </a:solidFill>
            </a:rPr>
            <a:t/>
          </a:r>
          <a:endParaRPr lang="en-US" altLang="zh-CN" sz="1600" dirty="0" smtClean="0">
            <a:solidFill>
              <a:srgbClr val="FF0000"/>
            </a:solidFill>
          </a:endParaRPr>
        </a:p>
      </dgm:t>
    </dgm:pt>
    <dgm:pt modelId="{4F709E18-69F4-4BE3-B187-9B2F1B037949}" cxnId="{CA7F0CEB-98F2-472B-9C8A-A4D3D55449E6}" type="parTrans">
      <dgm:prSet/>
      <dgm:spPr/>
      <dgm:t>
        <a:bodyPr/>
        <a:lstStyle/>
        <a:p>
          <a:endParaRPr lang="zh-CN" altLang="en-US" sz="1600"/>
        </a:p>
      </dgm:t>
    </dgm:pt>
    <dgm:pt modelId="{8C4E0E2E-0F0B-42EA-BB11-796EFEAE4E82}" cxnId="{CA7F0CEB-98F2-472B-9C8A-A4D3D55449E6}" type="sibTrans">
      <dgm:prSet/>
      <dgm:spPr/>
      <dgm:t>
        <a:bodyPr/>
        <a:lstStyle/>
        <a:p>
          <a:endParaRPr lang="zh-CN" altLang="en-US" sz="1600"/>
        </a:p>
      </dgm:t>
    </dgm:pt>
    <dgm:pt modelId="{2E350905-523E-4698-ABE6-5660F02DB9FF}">
      <dgm:prSet phldrT="[文本]" phldr="0" custT="1"/>
      <dgm:spPr/>
      <dgm:t>
        <a:bodyPr vert="horz" wrap="square"/>
        <a:p>
          <a:pPr>
            <a:lnSpc>
              <a:spcPct val="100000"/>
            </a:lnSpc>
            <a:spcBef>
              <a:spcPct val="0"/>
            </a:spcBef>
            <a:spcAft>
              <a:spcPct val="35000"/>
            </a:spcAft>
          </a:pPr>
          <a:r>
            <a:rPr lang="en-US" altLang="zh-CN" sz="1600" dirty="0" smtClean="0">
              <a:solidFill>
                <a:srgbClr val="FF0000"/>
              </a:solidFill>
            </a:rPr>
            <a:t>Household registration system</a:t>
          </a:r>
          <a:r>
            <a:rPr lang="en-US" altLang="zh-CN" sz="1600" dirty="0" smtClean="0">
              <a:solidFill>
                <a:srgbClr val="FF0000"/>
              </a:solidFill>
            </a:rPr>
            <a:t/>
          </a:r>
          <a:endParaRPr lang="en-US" altLang="zh-CN" sz="1600" dirty="0" smtClean="0">
            <a:solidFill>
              <a:srgbClr val="FF0000"/>
            </a:solidFill>
          </a:endParaRPr>
        </a:p>
      </dgm:t>
    </dgm:pt>
    <dgm:pt modelId="{B0138741-5CC7-4DB2-AD35-C811E4328A7C}" cxnId="{ACAD1865-CE90-442D-92B1-B68FAB97746C}" type="parTrans">
      <dgm:prSet/>
      <dgm:spPr/>
      <dgm:t>
        <a:bodyPr/>
        <a:lstStyle/>
        <a:p>
          <a:endParaRPr lang="zh-CN" altLang="en-US"/>
        </a:p>
      </dgm:t>
    </dgm:pt>
    <dgm:pt modelId="{4BFCF978-28FF-429B-BD10-9EB14B452DEB}" cxnId="{ACAD1865-CE90-442D-92B1-B68FAB97746C}" type="sibTrans">
      <dgm:prSet/>
      <dgm:spPr/>
      <dgm:t>
        <a:bodyPr/>
        <a:lstStyle/>
        <a:p>
          <a:endParaRPr lang="zh-CN" altLang="en-US"/>
        </a:p>
      </dgm:t>
    </dgm:pt>
    <dgm:pt modelId="{1BFDFC84-3FBC-40E3-9E4D-7F4F4F49BE1A}" type="pres">
      <dgm:prSet presAssocID="{BBCF4653-149A-4458-B5B3-A3C17307B46D}" presName="arrowDiagram" presStyleCnt="0">
        <dgm:presLayoutVars>
          <dgm:chMax val="5"/>
          <dgm:dir/>
          <dgm:resizeHandles val="exact"/>
        </dgm:presLayoutVars>
      </dgm:prSet>
      <dgm:spPr/>
    </dgm:pt>
    <dgm:pt modelId="{04D5D514-7179-4F7B-BF37-A6DAA61EBA33}" type="pres">
      <dgm:prSet presAssocID="{BBCF4653-149A-4458-B5B3-A3C17307B46D}" presName="arrow" presStyleLbl="bgShp" presStyleIdx="0" presStyleCnt="1"/>
      <dgm:spPr>
        <a:solidFill>
          <a:schemeClr val="accent2">
            <a:lumMod val="60000"/>
            <a:lumOff val="40000"/>
          </a:schemeClr>
        </a:solidFill>
      </dgm:spPr>
    </dgm:pt>
    <dgm:pt modelId="{42D12ED2-A84D-4EEA-8D38-0C5C3C24A54A}" type="pres">
      <dgm:prSet presAssocID="{BBCF4653-149A-4458-B5B3-A3C17307B46D}" presName="arrowDiagram3" presStyleCnt="0"/>
      <dgm:spPr/>
    </dgm:pt>
    <dgm:pt modelId="{E03F4074-89E5-44B2-8520-2DB2510AB644}" type="pres">
      <dgm:prSet presAssocID="{EC77150C-07BC-4E6F-B9FB-23D8D7B59248}" presName="bullet3a" presStyleLbl="node1" presStyleIdx="0" presStyleCnt="3"/>
      <dgm:spPr/>
    </dgm:pt>
    <dgm:pt modelId="{A4ED144E-5581-4DC1-B8BC-4FB75C7CE8B8}" type="pres">
      <dgm:prSet presAssocID="{EC77150C-07BC-4E6F-B9FB-23D8D7B59248}" presName="textBox3a" presStyleLbl="revTx" presStyleIdx="0" presStyleCnt="3">
        <dgm:presLayoutVars>
          <dgm:bulletEnabled val="1"/>
        </dgm:presLayoutVars>
      </dgm:prSet>
      <dgm:spPr/>
      <dgm:t>
        <a:bodyPr/>
        <a:lstStyle/>
        <a:p>
          <a:endParaRPr lang="zh-CN" altLang="en-US"/>
        </a:p>
      </dgm:t>
    </dgm:pt>
    <dgm:pt modelId="{69C0003B-D3C7-400D-8D20-D6415CE3EF52}" type="pres">
      <dgm:prSet presAssocID="{862331AE-A634-4276-85C3-4E16338A1166}" presName="bullet3b" presStyleLbl="node1" presStyleIdx="1" presStyleCnt="3"/>
      <dgm:spPr/>
    </dgm:pt>
    <dgm:pt modelId="{F682884B-029B-44C0-8AA2-1A41EC0FD77A}" type="pres">
      <dgm:prSet presAssocID="{862331AE-A634-4276-85C3-4E16338A1166}" presName="textBox3b" presStyleLbl="revTx" presStyleIdx="1" presStyleCnt="3">
        <dgm:presLayoutVars>
          <dgm:bulletEnabled val="1"/>
        </dgm:presLayoutVars>
      </dgm:prSet>
      <dgm:spPr/>
      <dgm:t>
        <a:bodyPr/>
        <a:lstStyle/>
        <a:p>
          <a:endParaRPr lang="zh-CN" altLang="en-US"/>
        </a:p>
      </dgm:t>
    </dgm:pt>
    <dgm:pt modelId="{1EA909B8-74E8-4D07-97FF-9B9BA5A8A638}" type="pres">
      <dgm:prSet presAssocID="{2E350905-523E-4698-ABE6-5660F02DB9FF}" presName="bullet3c" presStyleLbl="node1" presStyleIdx="2" presStyleCnt="3"/>
      <dgm:spPr/>
    </dgm:pt>
    <dgm:pt modelId="{3E3DF495-BF91-45BC-B49D-016DB86C6759}" type="pres">
      <dgm:prSet presAssocID="{2E350905-523E-4698-ABE6-5660F02DB9FF}" presName="textBox3c" presStyleLbl="revTx" presStyleIdx="2" presStyleCnt="3">
        <dgm:presLayoutVars>
          <dgm:bulletEnabled val="1"/>
        </dgm:presLayoutVars>
      </dgm:prSet>
      <dgm:spPr/>
      <dgm:t>
        <a:bodyPr/>
        <a:lstStyle/>
        <a:p>
          <a:endParaRPr lang="zh-CN" altLang="en-US"/>
        </a:p>
      </dgm:t>
    </dgm:pt>
  </dgm:ptLst>
  <dgm:cxnLst>
    <dgm:cxn modelId="{2E68593F-C5F3-4F14-B9FF-187F6F378959}" srcId="{BBCF4653-149A-4458-B5B3-A3C17307B46D}" destId="{EC77150C-07BC-4E6F-B9FB-23D8D7B59248}" srcOrd="0" destOrd="0" parTransId="{A68770AE-FFF0-4D69-950B-8371E83A0E7D}" sibTransId="{CAA1EACD-CA15-4F1F-84BB-D74AFF123060}"/>
    <dgm:cxn modelId="{CA7F0CEB-98F2-472B-9C8A-A4D3D55449E6}" srcId="{BBCF4653-149A-4458-B5B3-A3C17307B46D}" destId="{862331AE-A634-4276-85C3-4E16338A1166}" srcOrd="1" destOrd="0" parTransId="{4F709E18-69F4-4BE3-B187-9B2F1B037949}" sibTransId="{8C4E0E2E-0F0B-42EA-BB11-796EFEAE4E82}"/>
    <dgm:cxn modelId="{ACAD1865-CE90-442D-92B1-B68FAB97746C}" srcId="{BBCF4653-149A-4458-B5B3-A3C17307B46D}" destId="{2E350905-523E-4698-ABE6-5660F02DB9FF}" srcOrd="2" destOrd="0" parTransId="{B0138741-5CC7-4DB2-AD35-C811E4328A7C}" sibTransId="{4BFCF978-28FF-429B-BD10-9EB14B452DEB}"/>
    <dgm:cxn modelId="{3BB6EECA-8EFF-4A9E-BBB0-0E9A6FE4F7D0}" type="presOf" srcId="{BBCF4653-149A-4458-B5B3-A3C17307B46D}" destId="{1BFDFC84-3FBC-40E3-9E4D-7F4F4F49BE1A}" srcOrd="0" destOrd="0" presId="urn:microsoft.com/office/officeart/2005/8/layout/arrow2"/>
    <dgm:cxn modelId="{F108FAD7-9315-4AB6-9A8F-9E512C76679D}" type="presParOf" srcId="{1BFDFC84-3FBC-40E3-9E4D-7F4F4F49BE1A}" destId="{04D5D514-7179-4F7B-BF37-A6DAA61EBA33}" srcOrd="0" destOrd="0" presId="urn:microsoft.com/office/officeart/2005/8/layout/arrow2"/>
    <dgm:cxn modelId="{33D2BF25-10C2-4A02-A4AD-ED72BF274149}" type="presParOf" srcId="{1BFDFC84-3FBC-40E3-9E4D-7F4F4F49BE1A}" destId="{42D12ED2-A84D-4EEA-8D38-0C5C3C24A54A}" srcOrd="1" destOrd="0" presId="urn:microsoft.com/office/officeart/2005/8/layout/arrow2"/>
    <dgm:cxn modelId="{15BB12CE-E806-4DED-BC6F-A1616D70D7AE}" type="presParOf" srcId="{42D12ED2-A84D-4EEA-8D38-0C5C3C24A54A}" destId="{E03F4074-89E5-44B2-8520-2DB2510AB644}" srcOrd="0" destOrd="1" presId="urn:microsoft.com/office/officeart/2005/8/layout/arrow2"/>
    <dgm:cxn modelId="{97AC5B3B-FBE3-4DED-8C21-DA38DD1DF12C}" type="presParOf" srcId="{42D12ED2-A84D-4EEA-8D38-0C5C3C24A54A}" destId="{A4ED144E-5581-4DC1-B8BC-4FB75C7CE8B8}" srcOrd="1" destOrd="1" presId="urn:microsoft.com/office/officeart/2005/8/layout/arrow2"/>
    <dgm:cxn modelId="{0A6A74D4-E84A-4A74-B710-335FA949D2E0}" type="presOf" srcId="{EC77150C-07BC-4E6F-B9FB-23D8D7B59248}" destId="{A4ED144E-5581-4DC1-B8BC-4FB75C7CE8B8}" srcOrd="0" destOrd="0" presId="urn:microsoft.com/office/officeart/2005/8/layout/arrow2"/>
    <dgm:cxn modelId="{C224FABA-9032-49F8-9A79-759B70BDB522}" type="presParOf" srcId="{42D12ED2-A84D-4EEA-8D38-0C5C3C24A54A}" destId="{69C0003B-D3C7-400D-8D20-D6415CE3EF52}" srcOrd="2" destOrd="1" presId="urn:microsoft.com/office/officeart/2005/8/layout/arrow2"/>
    <dgm:cxn modelId="{115E2C64-FBF3-4BB3-AEB0-C52B640A9CD9}" type="presParOf" srcId="{42D12ED2-A84D-4EEA-8D38-0C5C3C24A54A}" destId="{F682884B-029B-44C0-8AA2-1A41EC0FD77A}" srcOrd="3" destOrd="1" presId="urn:microsoft.com/office/officeart/2005/8/layout/arrow2"/>
    <dgm:cxn modelId="{2CF1154B-D3AA-49FE-A829-8D6DBD276282}" type="presOf" srcId="{862331AE-A634-4276-85C3-4E16338A1166}" destId="{F682884B-029B-44C0-8AA2-1A41EC0FD77A}" srcOrd="0" destOrd="0" presId="urn:microsoft.com/office/officeart/2005/8/layout/arrow2"/>
    <dgm:cxn modelId="{9761C417-5F2F-4803-B63A-EA01A7C7405A}" type="presParOf" srcId="{42D12ED2-A84D-4EEA-8D38-0C5C3C24A54A}" destId="{1EA909B8-74E8-4D07-97FF-9B9BA5A8A638}" srcOrd="4" destOrd="1" presId="urn:microsoft.com/office/officeart/2005/8/layout/arrow2"/>
    <dgm:cxn modelId="{43FD5D8A-64C6-4D9F-9CBE-A0CC3B334606}" type="presParOf" srcId="{42D12ED2-A84D-4EEA-8D38-0C5C3C24A54A}" destId="{3E3DF495-BF91-45BC-B49D-016DB86C6759}" srcOrd="5" destOrd="1" presId="urn:microsoft.com/office/officeart/2005/8/layout/arrow2"/>
    <dgm:cxn modelId="{A32FDB7F-6392-4287-B2B9-0587CE2569A1}" type="presOf" srcId="{2E350905-523E-4698-ABE6-5660F02DB9FF}" destId="{3E3DF495-BF91-45BC-B49D-016DB86C6759}" srcOrd="0" destOrd="0" presId="urn:microsoft.com/office/officeart/2005/8/layout/arrow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BCF4653-149A-4458-B5B3-A3C17307B46D}" type="doc">
      <dgm:prSet loTypeId="urn:microsoft.com/office/officeart/2005/8/layout/arrow2" loCatId="process" qsTypeId="urn:microsoft.com/office/officeart/2005/8/quickstyle/simple1" qsCatId="simple" csTypeId="urn:microsoft.com/office/officeart/2005/8/colors/accent1_2" csCatId="accent1" phldr="1"/>
      <dgm:spPr/>
    </dgm:pt>
    <dgm:pt modelId="{EC77150C-07BC-4E6F-B9FB-23D8D7B59248}">
      <dgm:prSet phldrT="[文本]" custT="1"/>
      <dgm:spPr/>
      <dgm:t>
        <a:bodyPr/>
        <a:lstStyle/>
        <a:p>
          <a:r>
            <a:rPr lang="en-US" altLang="zh-CN" sz="1600" dirty="0" smtClean="0">
              <a:latin typeface="Arial" panose="020B0604020202090204" pitchFamily="34" charset="0"/>
              <a:cs typeface="Arial" panose="020B0604020202090204" pitchFamily="34" charset="0"/>
            </a:rPr>
            <a:t>2008-2015: Rapid booming</a:t>
          </a:r>
          <a:endParaRPr lang="zh-CN" altLang="en-US" sz="1600" dirty="0">
            <a:latin typeface="Arial" panose="020B0604020202090204" pitchFamily="34" charset="0"/>
            <a:cs typeface="Arial" panose="020B0604020202090204" pitchFamily="34" charset="0"/>
          </a:endParaRPr>
        </a:p>
      </dgm:t>
    </dgm:pt>
    <dgm:pt modelId="{A68770AE-FFF0-4D69-950B-8371E83A0E7D}" cxnId="{701E90D4-4B10-4B5A-AA67-8198D698D991}" type="parTrans">
      <dgm:prSet/>
      <dgm:spPr/>
      <dgm:t>
        <a:bodyPr/>
        <a:lstStyle/>
        <a:p>
          <a:endParaRPr lang="zh-CN" altLang="en-US" sz="1600"/>
        </a:p>
      </dgm:t>
    </dgm:pt>
    <dgm:pt modelId="{CAA1EACD-CA15-4F1F-84BB-D74AFF123060}" cxnId="{701E90D4-4B10-4B5A-AA67-8198D698D991}" type="sibTrans">
      <dgm:prSet/>
      <dgm:spPr/>
      <dgm:t>
        <a:bodyPr/>
        <a:lstStyle/>
        <a:p>
          <a:endParaRPr lang="zh-CN" altLang="en-US" sz="1600"/>
        </a:p>
      </dgm:t>
    </dgm:pt>
    <dgm:pt modelId="{862331AE-A634-4276-85C3-4E16338A1166}">
      <dgm:prSet phldrT="[文本]" custT="1"/>
      <dgm:spPr/>
      <dgm:t>
        <a:bodyPr/>
        <a:lstStyle/>
        <a:p>
          <a:r>
            <a:rPr lang="en-US" altLang="zh-CN" sz="1600" dirty="0" smtClean="0">
              <a:latin typeface="Arial" panose="020B0604020202090204" pitchFamily="34" charset="0"/>
              <a:cs typeface="Arial" panose="020B0604020202090204" pitchFamily="34" charset="0"/>
            </a:rPr>
            <a:t>2015-2019: Intensified competition</a:t>
          </a:r>
          <a:endParaRPr lang="zh-CN" altLang="en-US" sz="1600" dirty="0">
            <a:latin typeface="Arial" panose="020B0604020202090204" pitchFamily="34" charset="0"/>
            <a:cs typeface="Arial" panose="020B0604020202090204" pitchFamily="34" charset="0"/>
          </a:endParaRPr>
        </a:p>
      </dgm:t>
    </dgm:pt>
    <dgm:pt modelId="{4F709E18-69F4-4BE3-B187-9B2F1B037949}" cxnId="{7A4F0528-37A7-4F7F-AFD4-03AD019354C3}" type="parTrans">
      <dgm:prSet/>
      <dgm:spPr/>
      <dgm:t>
        <a:bodyPr/>
        <a:lstStyle/>
        <a:p>
          <a:endParaRPr lang="zh-CN" altLang="en-US" sz="1600"/>
        </a:p>
      </dgm:t>
    </dgm:pt>
    <dgm:pt modelId="{8C4E0E2E-0F0B-42EA-BB11-796EFEAE4E82}" cxnId="{7A4F0528-37A7-4F7F-AFD4-03AD019354C3}" type="sibTrans">
      <dgm:prSet/>
      <dgm:spPr/>
      <dgm:t>
        <a:bodyPr/>
        <a:lstStyle/>
        <a:p>
          <a:endParaRPr lang="zh-CN" altLang="en-US" sz="1600"/>
        </a:p>
      </dgm:t>
    </dgm:pt>
    <dgm:pt modelId="{2E350905-523E-4698-ABE6-5660F02DB9FF}">
      <dgm:prSet phldrT="[文本]" custT="1"/>
      <dgm:spPr/>
      <dgm:t>
        <a:bodyPr/>
        <a:lstStyle/>
        <a:p>
          <a:r>
            <a:rPr lang="en-US" altLang="zh-CN" sz="1600" dirty="0" smtClean="0">
              <a:latin typeface="Arial" panose="020B0604020202090204" pitchFamily="34" charset="0"/>
              <a:cs typeface="Arial" panose="020B0604020202090204" pitchFamily="34" charset="0"/>
            </a:rPr>
            <a:t>2020-</a:t>
          </a:r>
          <a:r>
            <a:rPr lang="zh-CN" altLang="en-US" sz="1600" dirty="0" smtClean="0">
              <a:latin typeface="Arial" panose="020B0604020202090204" pitchFamily="34" charset="0"/>
              <a:cs typeface="Arial" panose="020B0604020202090204" pitchFamily="34" charset="0"/>
            </a:rPr>
            <a:t>： </a:t>
          </a:r>
          <a:r>
            <a:rPr lang="en-US" altLang="zh-CN" sz="1600" dirty="0" smtClean="0">
              <a:latin typeface="Arial" panose="020B0604020202090204" pitchFamily="34" charset="0"/>
              <a:cs typeface="Arial" panose="020B0604020202090204" pitchFamily="34" charset="0"/>
            </a:rPr>
            <a:t>Comprehensive governance</a:t>
          </a:r>
          <a:endParaRPr lang="zh-CN" altLang="en-US" sz="1600" dirty="0">
            <a:latin typeface="Arial" panose="020B0604020202090204" pitchFamily="34" charset="0"/>
            <a:cs typeface="Arial" panose="020B0604020202090204" pitchFamily="34" charset="0"/>
          </a:endParaRPr>
        </a:p>
      </dgm:t>
    </dgm:pt>
    <dgm:pt modelId="{B0138741-5CC7-4DB2-AD35-C811E4328A7C}" cxnId="{D3303C09-86F6-4F1F-BA25-30B0EAAAD8D7}" type="parTrans">
      <dgm:prSet/>
      <dgm:spPr/>
      <dgm:t>
        <a:bodyPr/>
        <a:lstStyle/>
        <a:p>
          <a:endParaRPr lang="zh-CN" altLang="en-US"/>
        </a:p>
      </dgm:t>
    </dgm:pt>
    <dgm:pt modelId="{4BFCF978-28FF-429B-BD10-9EB14B452DEB}" cxnId="{D3303C09-86F6-4F1F-BA25-30B0EAAAD8D7}" type="sibTrans">
      <dgm:prSet/>
      <dgm:spPr/>
      <dgm:t>
        <a:bodyPr/>
        <a:lstStyle/>
        <a:p>
          <a:endParaRPr lang="zh-CN" altLang="en-US"/>
        </a:p>
      </dgm:t>
    </dgm:pt>
    <dgm:pt modelId="{1BFDFC84-3FBC-40E3-9E4D-7F4F4F49BE1A}" type="pres">
      <dgm:prSet presAssocID="{BBCF4653-149A-4458-B5B3-A3C17307B46D}" presName="arrowDiagram" presStyleCnt="0">
        <dgm:presLayoutVars>
          <dgm:chMax val="5"/>
          <dgm:dir/>
          <dgm:resizeHandles val="exact"/>
        </dgm:presLayoutVars>
      </dgm:prSet>
      <dgm:spPr/>
    </dgm:pt>
    <dgm:pt modelId="{04D5D514-7179-4F7B-BF37-A6DAA61EBA33}" type="pres">
      <dgm:prSet presAssocID="{BBCF4653-149A-4458-B5B3-A3C17307B46D}" presName="arrow" presStyleLbl="bgShp" presStyleIdx="0" presStyleCnt="1"/>
      <dgm:spPr>
        <a:solidFill>
          <a:schemeClr val="accent2">
            <a:lumMod val="60000"/>
            <a:lumOff val="40000"/>
          </a:schemeClr>
        </a:solidFill>
      </dgm:spPr>
    </dgm:pt>
    <dgm:pt modelId="{42D12ED2-A84D-4EEA-8D38-0C5C3C24A54A}" type="pres">
      <dgm:prSet presAssocID="{BBCF4653-149A-4458-B5B3-A3C17307B46D}" presName="arrowDiagram3" presStyleCnt="0"/>
      <dgm:spPr/>
    </dgm:pt>
    <dgm:pt modelId="{E03F4074-89E5-44B2-8520-2DB2510AB644}" type="pres">
      <dgm:prSet presAssocID="{EC77150C-07BC-4E6F-B9FB-23D8D7B59248}" presName="bullet3a" presStyleLbl="node1" presStyleIdx="0" presStyleCnt="3"/>
      <dgm:spPr/>
    </dgm:pt>
    <dgm:pt modelId="{A4ED144E-5581-4DC1-B8BC-4FB75C7CE8B8}" type="pres">
      <dgm:prSet presAssocID="{EC77150C-07BC-4E6F-B9FB-23D8D7B59248}" presName="textBox3a" presStyleLbl="revTx" presStyleIdx="0" presStyleCnt="3">
        <dgm:presLayoutVars>
          <dgm:bulletEnabled val="1"/>
        </dgm:presLayoutVars>
      </dgm:prSet>
      <dgm:spPr/>
      <dgm:t>
        <a:bodyPr/>
        <a:lstStyle/>
        <a:p>
          <a:endParaRPr lang="zh-CN" altLang="en-US"/>
        </a:p>
      </dgm:t>
    </dgm:pt>
    <dgm:pt modelId="{69C0003B-D3C7-400D-8D20-D6415CE3EF52}" type="pres">
      <dgm:prSet presAssocID="{862331AE-A634-4276-85C3-4E16338A1166}" presName="bullet3b" presStyleLbl="node1" presStyleIdx="1" presStyleCnt="3"/>
      <dgm:spPr/>
    </dgm:pt>
    <dgm:pt modelId="{F682884B-029B-44C0-8AA2-1A41EC0FD77A}" type="pres">
      <dgm:prSet presAssocID="{862331AE-A634-4276-85C3-4E16338A1166}" presName="textBox3b" presStyleLbl="revTx" presStyleIdx="1" presStyleCnt="3">
        <dgm:presLayoutVars>
          <dgm:bulletEnabled val="1"/>
        </dgm:presLayoutVars>
      </dgm:prSet>
      <dgm:spPr/>
      <dgm:t>
        <a:bodyPr/>
        <a:lstStyle/>
        <a:p>
          <a:endParaRPr lang="zh-CN" altLang="en-US"/>
        </a:p>
      </dgm:t>
    </dgm:pt>
    <dgm:pt modelId="{1EA909B8-74E8-4D07-97FF-9B9BA5A8A638}" type="pres">
      <dgm:prSet presAssocID="{2E350905-523E-4698-ABE6-5660F02DB9FF}" presName="bullet3c" presStyleLbl="node1" presStyleIdx="2" presStyleCnt="3"/>
      <dgm:spPr/>
    </dgm:pt>
    <dgm:pt modelId="{3E3DF495-BF91-45BC-B49D-016DB86C6759}" type="pres">
      <dgm:prSet presAssocID="{2E350905-523E-4698-ABE6-5660F02DB9FF}" presName="textBox3c" presStyleLbl="revTx" presStyleIdx="2" presStyleCnt="3">
        <dgm:presLayoutVars>
          <dgm:bulletEnabled val="1"/>
        </dgm:presLayoutVars>
      </dgm:prSet>
      <dgm:spPr/>
      <dgm:t>
        <a:bodyPr/>
        <a:lstStyle/>
        <a:p>
          <a:endParaRPr lang="zh-CN" altLang="en-US"/>
        </a:p>
      </dgm:t>
    </dgm:pt>
  </dgm:ptLst>
  <dgm:cxnLst>
    <dgm:cxn modelId="{B584B364-56AF-40F3-AF79-4071E335D043}" type="presOf" srcId="{EC77150C-07BC-4E6F-B9FB-23D8D7B59248}" destId="{A4ED144E-5581-4DC1-B8BC-4FB75C7CE8B8}" srcOrd="0" destOrd="0" presId="urn:microsoft.com/office/officeart/2005/8/layout/arrow2"/>
    <dgm:cxn modelId="{474C1A45-418D-4D31-84F5-6E4AE89F452D}" type="presOf" srcId="{2E350905-523E-4698-ABE6-5660F02DB9FF}" destId="{3E3DF495-BF91-45BC-B49D-016DB86C6759}" srcOrd="0" destOrd="0" presId="urn:microsoft.com/office/officeart/2005/8/layout/arrow2"/>
    <dgm:cxn modelId="{701E90D4-4B10-4B5A-AA67-8198D698D991}" srcId="{BBCF4653-149A-4458-B5B3-A3C17307B46D}" destId="{EC77150C-07BC-4E6F-B9FB-23D8D7B59248}" srcOrd="0" destOrd="0" parTransId="{A68770AE-FFF0-4D69-950B-8371E83A0E7D}" sibTransId="{CAA1EACD-CA15-4F1F-84BB-D74AFF123060}"/>
    <dgm:cxn modelId="{F3120B9D-CDAA-4035-AF05-977567CFB65C}" type="presOf" srcId="{BBCF4653-149A-4458-B5B3-A3C17307B46D}" destId="{1BFDFC84-3FBC-40E3-9E4D-7F4F4F49BE1A}" srcOrd="0" destOrd="0" presId="urn:microsoft.com/office/officeart/2005/8/layout/arrow2"/>
    <dgm:cxn modelId="{7A4F0528-37A7-4F7F-AFD4-03AD019354C3}" srcId="{BBCF4653-149A-4458-B5B3-A3C17307B46D}" destId="{862331AE-A634-4276-85C3-4E16338A1166}" srcOrd="1" destOrd="0" parTransId="{4F709E18-69F4-4BE3-B187-9B2F1B037949}" sibTransId="{8C4E0E2E-0F0B-42EA-BB11-796EFEAE4E82}"/>
    <dgm:cxn modelId="{585CC6E7-4FDC-4844-8F07-111E9C3EF5B4}" type="presOf" srcId="{862331AE-A634-4276-85C3-4E16338A1166}" destId="{F682884B-029B-44C0-8AA2-1A41EC0FD77A}" srcOrd="0" destOrd="0" presId="urn:microsoft.com/office/officeart/2005/8/layout/arrow2"/>
    <dgm:cxn modelId="{D3303C09-86F6-4F1F-BA25-30B0EAAAD8D7}" srcId="{BBCF4653-149A-4458-B5B3-A3C17307B46D}" destId="{2E350905-523E-4698-ABE6-5660F02DB9FF}" srcOrd="2" destOrd="0" parTransId="{B0138741-5CC7-4DB2-AD35-C811E4328A7C}" sibTransId="{4BFCF978-28FF-429B-BD10-9EB14B452DEB}"/>
    <dgm:cxn modelId="{9A77880B-E6D9-4D09-BC6B-8B74D1A98D17}" type="presParOf" srcId="{1BFDFC84-3FBC-40E3-9E4D-7F4F4F49BE1A}" destId="{04D5D514-7179-4F7B-BF37-A6DAA61EBA33}" srcOrd="0" destOrd="0" presId="urn:microsoft.com/office/officeart/2005/8/layout/arrow2"/>
    <dgm:cxn modelId="{BA305036-9E39-4F66-B9FC-7064CA2D4321}" type="presParOf" srcId="{1BFDFC84-3FBC-40E3-9E4D-7F4F4F49BE1A}" destId="{42D12ED2-A84D-4EEA-8D38-0C5C3C24A54A}" srcOrd="1" destOrd="0" presId="urn:microsoft.com/office/officeart/2005/8/layout/arrow2"/>
    <dgm:cxn modelId="{445076E8-6AD9-4B51-AC17-79F9AB6C73DC}" type="presParOf" srcId="{42D12ED2-A84D-4EEA-8D38-0C5C3C24A54A}" destId="{E03F4074-89E5-44B2-8520-2DB2510AB644}" srcOrd="0" destOrd="0" presId="urn:microsoft.com/office/officeart/2005/8/layout/arrow2"/>
    <dgm:cxn modelId="{6382B42B-E060-4762-9931-D1E814BF1E6B}" type="presParOf" srcId="{42D12ED2-A84D-4EEA-8D38-0C5C3C24A54A}" destId="{A4ED144E-5581-4DC1-B8BC-4FB75C7CE8B8}" srcOrd="1" destOrd="0" presId="urn:microsoft.com/office/officeart/2005/8/layout/arrow2"/>
    <dgm:cxn modelId="{E15AB202-C787-45EB-9D7F-DAF5489875A3}" type="presParOf" srcId="{42D12ED2-A84D-4EEA-8D38-0C5C3C24A54A}" destId="{69C0003B-D3C7-400D-8D20-D6415CE3EF52}" srcOrd="2" destOrd="0" presId="urn:microsoft.com/office/officeart/2005/8/layout/arrow2"/>
    <dgm:cxn modelId="{E4EDAC28-72F3-4189-B317-DC040533E8B1}" type="presParOf" srcId="{42D12ED2-A84D-4EEA-8D38-0C5C3C24A54A}" destId="{F682884B-029B-44C0-8AA2-1A41EC0FD77A}" srcOrd="3" destOrd="0" presId="urn:microsoft.com/office/officeart/2005/8/layout/arrow2"/>
    <dgm:cxn modelId="{B9AB80A7-57ED-4EA6-AA93-DEC72D91AD9C}" type="presParOf" srcId="{42D12ED2-A84D-4EEA-8D38-0C5C3C24A54A}" destId="{1EA909B8-74E8-4D07-97FF-9B9BA5A8A638}" srcOrd="4" destOrd="0" presId="urn:microsoft.com/office/officeart/2005/8/layout/arrow2"/>
    <dgm:cxn modelId="{6DB552C8-1860-401A-A5C8-826913452546}" type="presParOf" srcId="{42D12ED2-A84D-4EEA-8D38-0C5C3C24A54A}" destId="{3E3DF495-BF91-45BC-B49D-016DB86C6759}" srcOrd="5" destOrd="0" presId="urn:microsoft.com/office/officeart/2005/8/layout/arrow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BCF4653-149A-4458-B5B3-A3C17307B46D}" type="doc">
      <dgm:prSet loTypeId="urn:microsoft.com/office/officeart/2005/8/layout/arrow2" loCatId="process" qsTypeId="urn:microsoft.com/office/officeart/2005/8/quickstyle/simple1" qsCatId="simple" csTypeId="urn:microsoft.com/office/officeart/2005/8/colors/accent1_2" csCatId="accent1" phldr="1"/>
      <dgm:spPr/>
    </dgm:pt>
    <dgm:pt modelId="{EC77150C-07BC-4E6F-B9FB-23D8D7B59248}">
      <dgm:prSet phldrT="[文本]" custT="1"/>
      <dgm:spPr/>
      <dgm:t>
        <a:bodyPr/>
        <a:lstStyle/>
        <a:p>
          <a:r>
            <a:rPr lang="en-US" altLang="zh-CN" sz="1600" dirty="0" smtClean="0"/>
            <a:t>Balancing the budget and increasing local incentive</a:t>
          </a:r>
          <a:endParaRPr lang="zh-CN" altLang="en-US" sz="1600" dirty="0"/>
        </a:p>
      </dgm:t>
    </dgm:pt>
    <dgm:pt modelId="{A68770AE-FFF0-4D69-950B-8371E83A0E7D}" cxnId="{701E90D4-4B10-4B5A-AA67-8198D698D991}" type="parTrans">
      <dgm:prSet/>
      <dgm:spPr/>
      <dgm:t>
        <a:bodyPr/>
        <a:lstStyle/>
        <a:p>
          <a:endParaRPr lang="zh-CN" altLang="en-US" sz="1600"/>
        </a:p>
      </dgm:t>
    </dgm:pt>
    <dgm:pt modelId="{CAA1EACD-CA15-4F1F-84BB-D74AFF123060}" cxnId="{701E90D4-4B10-4B5A-AA67-8198D698D991}" type="sibTrans">
      <dgm:prSet/>
      <dgm:spPr/>
      <dgm:t>
        <a:bodyPr/>
        <a:lstStyle/>
        <a:p>
          <a:endParaRPr lang="zh-CN" altLang="en-US" sz="1600"/>
        </a:p>
      </dgm:t>
    </dgm:pt>
    <dgm:pt modelId="{862331AE-A634-4276-85C3-4E16338A1166}">
      <dgm:prSet phldrT="[文本]" custT="1"/>
      <dgm:spPr/>
      <dgm:t>
        <a:bodyPr/>
        <a:lstStyle/>
        <a:p>
          <a:r>
            <a:rPr lang="en-US" altLang="zh-CN" sz="1600" dirty="0" smtClean="0"/>
            <a:t>The 1994 fiscal policy reform/The budget law</a:t>
          </a:r>
          <a:endParaRPr lang="zh-CN" altLang="en-US" sz="1600" dirty="0"/>
        </a:p>
      </dgm:t>
    </dgm:pt>
    <dgm:pt modelId="{4F709E18-69F4-4BE3-B187-9B2F1B037949}" cxnId="{7A4F0528-37A7-4F7F-AFD4-03AD019354C3}" type="parTrans">
      <dgm:prSet/>
      <dgm:spPr/>
      <dgm:t>
        <a:bodyPr/>
        <a:lstStyle/>
        <a:p>
          <a:endParaRPr lang="zh-CN" altLang="en-US" sz="1600"/>
        </a:p>
      </dgm:t>
    </dgm:pt>
    <dgm:pt modelId="{8C4E0E2E-0F0B-42EA-BB11-796EFEAE4E82}" cxnId="{7A4F0528-37A7-4F7F-AFD4-03AD019354C3}" type="sibTrans">
      <dgm:prSet/>
      <dgm:spPr/>
      <dgm:t>
        <a:bodyPr/>
        <a:lstStyle/>
        <a:p>
          <a:endParaRPr lang="zh-CN" altLang="en-US" sz="1600"/>
        </a:p>
      </dgm:t>
    </dgm:pt>
    <dgm:pt modelId="{B40CE776-5A75-48AF-AB42-AF1EDBEB1450}">
      <dgm:prSet phldrT="[文本]" custT="1"/>
      <dgm:spPr/>
      <dgm:t>
        <a:bodyPr/>
        <a:lstStyle/>
        <a:p>
          <a:r>
            <a:rPr lang="en-US" altLang="zh-CN" sz="1600" dirty="0" smtClean="0"/>
            <a:t>The 3</a:t>
          </a:r>
          <a:r>
            <a:rPr lang="en-US" altLang="zh-CN" sz="1600" baseline="30000" dirty="0" smtClean="0"/>
            <a:t>rd</a:t>
          </a:r>
          <a:r>
            <a:rPr lang="en-US" altLang="zh-CN" sz="1600" dirty="0" smtClean="0"/>
            <a:t> plenum blueprint/2014 budget law revision</a:t>
          </a:r>
          <a:endParaRPr lang="zh-CN" altLang="en-US" sz="1600" dirty="0"/>
        </a:p>
      </dgm:t>
    </dgm:pt>
    <dgm:pt modelId="{65F44FA9-0C02-4613-8962-E883AA39BEAD}" cxnId="{C87C9DAB-6089-4097-B4AB-924963C7ED3B}" type="parTrans">
      <dgm:prSet/>
      <dgm:spPr/>
      <dgm:t>
        <a:bodyPr/>
        <a:lstStyle/>
        <a:p>
          <a:endParaRPr lang="zh-CN" altLang="en-US"/>
        </a:p>
      </dgm:t>
    </dgm:pt>
    <dgm:pt modelId="{C2969F47-A01B-492A-9F61-7DAADF83CB71}" cxnId="{C87C9DAB-6089-4097-B4AB-924963C7ED3B}" type="sibTrans">
      <dgm:prSet/>
      <dgm:spPr/>
      <dgm:t>
        <a:bodyPr/>
        <a:lstStyle/>
        <a:p>
          <a:endParaRPr lang="zh-CN" altLang="en-US"/>
        </a:p>
      </dgm:t>
    </dgm:pt>
    <dgm:pt modelId="{1BFDFC84-3FBC-40E3-9E4D-7F4F4F49BE1A}" type="pres">
      <dgm:prSet presAssocID="{BBCF4653-149A-4458-B5B3-A3C17307B46D}" presName="arrowDiagram" presStyleCnt="0">
        <dgm:presLayoutVars>
          <dgm:chMax val="5"/>
          <dgm:dir/>
          <dgm:resizeHandles val="exact"/>
        </dgm:presLayoutVars>
      </dgm:prSet>
      <dgm:spPr/>
    </dgm:pt>
    <dgm:pt modelId="{04D5D514-7179-4F7B-BF37-A6DAA61EBA33}" type="pres">
      <dgm:prSet presAssocID="{BBCF4653-149A-4458-B5B3-A3C17307B46D}" presName="arrow" presStyleLbl="bgShp" presStyleIdx="0" presStyleCnt="1"/>
      <dgm:spPr>
        <a:solidFill>
          <a:schemeClr val="accent2">
            <a:lumMod val="60000"/>
            <a:lumOff val="40000"/>
          </a:schemeClr>
        </a:solidFill>
      </dgm:spPr>
    </dgm:pt>
    <dgm:pt modelId="{0668CA38-9987-4562-B116-80FED951802B}" type="pres">
      <dgm:prSet presAssocID="{BBCF4653-149A-4458-B5B3-A3C17307B46D}" presName="arrowDiagram3" presStyleCnt="0"/>
      <dgm:spPr/>
    </dgm:pt>
    <dgm:pt modelId="{B251085B-B06F-4937-B3EE-ED2F839B3A68}" type="pres">
      <dgm:prSet presAssocID="{EC77150C-07BC-4E6F-B9FB-23D8D7B59248}" presName="bullet3a" presStyleLbl="node1" presStyleIdx="0" presStyleCnt="3"/>
      <dgm:spPr/>
    </dgm:pt>
    <dgm:pt modelId="{34A29E17-447C-4A2D-985D-9D57285F047D}" type="pres">
      <dgm:prSet presAssocID="{EC77150C-07BC-4E6F-B9FB-23D8D7B59248}" presName="textBox3a" presStyleLbl="revTx" presStyleIdx="0" presStyleCnt="3">
        <dgm:presLayoutVars>
          <dgm:bulletEnabled val="1"/>
        </dgm:presLayoutVars>
      </dgm:prSet>
      <dgm:spPr/>
      <dgm:t>
        <a:bodyPr/>
        <a:lstStyle/>
        <a:p>
          <a:endParaRPr lang="zh-CN" altLang="en-US"/>
        </a:p>
      </dgm:t>
    </dgm:pt>
    <dgm:pt modelId="{E353EDFC-BC2F-4A65-BF38-A148ADEA040F}" type="pres">
      <dgm:prSet presAssocID="{862331AE-A634-4276-85C3-4E16338A1166}" presName="bullet3b" presStyleLbl="node1" presStyleIdx="1" presStyleCnt="3"/>
      <dgm:spPr/>
    </dgm:pt>
    <dgm:pt modelId="{319655DE-6031-4EC3-90EF-94960FDF3F5B}" type="pres">
      <dgm:prSet presAssocID="{862331AE-A634-4276-85C3-4E16338A1166}" presName="textBox3b" presStyleLbl="revTx" presStyleIdx="1" presStyleCnt="3">
        <dgm:presLayoutVars>
          <dgm:bulletEnabled val="1"/>
        </dgm:presLayoutVars>
      </dgm:prSet>
      <dgm:spPr/>
      <dgm:t>
        <a:bodyPr/>
        <a:lstStyle/>
        <a:p>
          <a:endParaRPr lang="zh-CN" altLang="en-US"/>
        </a:p>
      </dgm:t>
    </dgm:pt>
    <dgm:pt modelId="{1C89E15C-6953-4078-8177-B9CDFE2F4DCC}" type="pres">
      <dgm:prSet presAssocID="{B40CE776-5A75-48AF-AB42-AF1EDBEB1450}" presName="bullet3c" presStyleLbl="node1" presStyleIdx="2" presStyleCnt="3"/>
      <dgm:spPr/>
    </dgm:pt>
    <dgm:pt modelId="{9018061B-49F8-4237-9AA5-F7E9E549556C}" type="pres">
      <dgm:prSet presAssocID="{B40CE776-5A75-48AF-AB42-AF1EDBEB1450}" presName="textBox3c" presStyleLbl="revTx" presStyleIdx="2" presStyleCnt="3">
        <dgm:presLayoutVars>
          <dgm:bulletEnabled val="1"/>
        </dgm:presLayoutVars>
      </dgm:prSet>
      <dgm:spPr/>
      <dgm:t>
        <a:bodyPr/>
        <a:lstStyle/>
        <a:p>
          <a:endParaRPr lang="zh-CN" altLang="en-US"/>
        </a:p>
      </dgm:t>
    </dgm:pt>
  </dgm:ptLst>
  <dgm:cxnLst>
    <dgm:cxn modelId="{3B2F328D-B16E-48EC-990F-3F1019093CBB}" type="presOf" srcId="{B40CE776-5A75-48AF-AB42-AF1EDBEB1450}" destId="{9018061B-49F8-4237-9AA5-F7E9E549556C}" srcOrd="0" destOrd="0" presId="urn:microsoft.com/office/officeart/2005/8/layout/arrow2"/>
    <dgm:cxn modelId="{25B938ED-405C-4735-A14E-8359154CD67C}" type="presOf" srcId="{862331AE-A634-4276-85C3-4E16338A1166}" destId="{319655DE-6031-4EC3-90EF-94960FDF3F5B}" srcOrd="0" destOrd="0" presId="urn:microsoft.com/office/officeart/2005/8/layout/arrow2"/>
    <dgm:cxn modelId="{701E90D4-4B10-4B5A-AA67-8198D698D991}" srcId="{BBCF4653-149A-4458-B5B3-A3C17307B46D}" destId="{EC77150C-07BC-4E6F-B9FB-23D8D7B59248}" srcOrd="0" destOrd="0" parTransId="{A68770AE-FFF0-4D69-950B-8371E83A0E7D}" sibTransId="{CAA1EACD-CA15-4F1F-84BB-D74AFF123060}"/>
    <dgm:cxn modelId="{F3120B9D-CDAA-4035-AF05-977567CFB65C}" type="presOf" srcId="{BBCF4653-149A-4458-B5B3-A3C17307B46D}" destId="{1BFDFC84-3FBC-40E3-9E4D-7F4F4F49BE1A}" srcOrd="0" destOrd="0" presId="urn:microsoft.com/office/officeart/2005/8/layout/arrow2"/>
    <dgm:cxn modelId="{C87C9DAB-6089-4097-B4AB-924963C7ED3B}" srcId="{BBCF4653-149A-4458-B5B3-A3C17307B46D}" destId="{B40CE776-5A75-48AF-AB42-AF1EDBEB1450}" srcOrd="2" destOrd="0" parTransId="{65F44FA9-0C02-4613-8962-E883AA39BEAD}" sibTransId="{C2969F47-A01B-492A-9F61-7DAADF83CB71}"/>
    <dgm:cxn modelId="{7A4F0528-37A7-4F7F-AFD4-03AD019354C3}" srcId="{BBCF4653-149A-4458-B5B3-A3C17307B46D}" destId="{862331AE-A634-4276-85C3-4E16338A1166}" srcOrd="1" destOrd="0" parTransId="{4F709E18-69F4-4BE3-B187-9B2F1B037949}" sibTransId="{8C4E0E2E-0F0B-42EA-BB11-796EFEAE4E82}"/>
    <dgm:cxn modelId="{7AA62417-0A67-428D-8C74-5C8F3279536C}" type="presOf" srcId="{EC77150C-07BC-4E6F-B9FB-23D8D7B59248}" destId="{34A29E17-447C-4A2D-985D-9D57285F047D}" srcOrd="0" destOrd="0" presId="urn:microsoft.com/office/officeart/2005/8/layout/arrow2"/>
    <dgm:cxn modelId="{9A77880B-E6D9-4D09-BC6B-8B74D1A98D17}" type="presParOf" srcId="{1BFDFC84-3FBC-40E3-9E4D-7F4F4F49BE1A}" destId="{04D5D514-7179-4F7B-BF37-A6DAA61EBA33}" srcOrd="0" destOrd="0" presId="urn:microsoft.com/office/officeart/2005/8/layout/arrow2"/>
    <dgm:cxn modelId="{509C2712-130D-478D-B842-7AC6D68B7CB2}" type="presParOf" srcId="{1BFDFC84-3FBC-40E3-9E4D-7F4F4F49BE1A}" destId="{0668CA38-9987-4562-B116-80FED951802B}" srcOrd="1" destOrd="0" presId="urn:microsoft.com/office/officeart/2005/8/layout/arrow2"/>
    <dgm:cxn modelId="{1DBA2A92-48A9-4CB2-A2C7-56FB9154BA51}" type="presParOf" srcId="{0668CA38-9987-4562-B116-80FED951802B}" destId="{B251085B-B06F-4937-B3EE-ED2F839B3A68}" srcOrd="0" destOrd="0" presId="urn:microsoft.com/office/officeart/2005/8/layout/arrow2"/>
    <dgm:cxn modelId="{7B76291C-7112-46A1-8C78-BC7793F2804A}" type="presParOf" srcId="{0668CA38-9987-4562-B116-80FED951802B}" destId="{34A29E17-447C-4A2D-985D-9D57285F047D}" srcOrd="1" destOrd="0" presId="urn:microsoft.com/office/officeart/2005/8/layout/arrow2"/>
    <dgm:cxn modelId="{77BADD10-3E4D-4AAE-9DD1-D9F61B9FB620}" type="presParOf" srcId="{0668CA38-9987-4562-B116-80FED951802B}" destId="{E353EDFC-BC2F-4A65-BF38-A148ADEA040F}" srcOrd="2" destOrd="0" presId="urn:microsoft.com/office/officeart/2005/8/layout/arrow2"/>
    <dgm:cxn modelId="{21371130-8FE6-4F59-80B7-454B5C935A85}" type="presParOf" srcId="{0668CA38-9987-4562-B116-80FED951802B}" destId="{319655DE-6031-4EC3-90EF-94960FDF3F5B}" srcOrd="3" destOrd="0" presId="urn:microsoft.com/office/officeart/2005/8/layout/arrow2"/>
    <dgm:cxn modelId="{37064D10-AA50-48CB-8CC5-AFF06872D3D7}" type="presParOf" srcId="{0668CA38-9987-4562-B116-80FED951802B}" destId="{1C89E15C-6953-4078-8177-B9CDFE2F4DCC}" srcOrd="4" destOrd="0" presId="urn:microsoft.com/office/officeart/2005/8/layout/arrow2"/>
    <dgm:cxn modelId="{9F4A764A-EC99-4F72-B32A-741E8A77B450}" type="presParOf" srcId="{0668CA38-9987-4562-B116-80FED951802B}" destId="{9018061B-49F8-4237-9AA5-F7E9E549556C}" srcOrd="5" destOrd="0" presId="urn:microsoft.com/office/officeart/2005/8/layout/arrow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9C31C-FF70-404B-A389-75C90E88250C}">
      <dsp:nvSpPr>
        <dsp:cNvPr id="0" name=""/>
        <dsp:cNvSpPr/>
      </dsp:nvSpPr>
      <dsp:spPr>
        <a:xfrm>
          <a:off x="2806331" y="2438400"/>
          <a:ext cx="2980266" cy="2980266"/>
        </a:xfrm>
        <a:prstGeom prst="gear9">
          <a:avLst/>
        </a:prstGeom>
        <a:solidFill>
          <a:srgbClr val="8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altLang="zh-CN" sz="1500" b="1" kern="1200" dirty="0" smtClean="0"/>
            <a:t>Economic decentralization</a:t>
          </a:r>
          <a:endParaRPr lang="zh-CN" altLang="en-US" sz="1500" b="1" kern="1200" dirty="0"/>
        </a:p>
      </dsp:txBody>
      <dsp:txXfrm>
        <a:off x="3405497" y="3136513"/>
        <a:ext cx="1781934" cy="1531918"/>
      </dsp:txXfrm>
    </dsp:sp>
    <dsp:sp modelId="{DAAAD1D1-BA4B-47F0-893F-DA8BFB307997}">
      <dsp:nvSpPr>
        <dsp:cNvPr id="0" name=""/>
        <dsp:cNvSpPr/>
      </dsp:nvSpPr>
      <dsp:spPr>
        <a:xfrm>
          <a:off x="1072358" y="1733973"/>
          <a:ext cx="2167466" cy="2167466"/>
        </a:xfrm>
        <a:prstGeom prst="gear6">
          <a:avLst/>
        </a:prstGeom>
        <a:solidFill>
          <a:srgbClr val="8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altLang="zh-CN" sz="1500" b="1" kern="1200" dirty="0" smtClean="0"/>
            <a:t>Merit-based promotion</a:t>
          </a:r>
          <a:endParaRPr lang="zh-CN" altLang="en-US" sz="1500" b="1" kern="1200" dirty="0"/>
        </a:p>
      </dsp:txBody>
      <dsp:txXfrm>
        <a:off x="1618024" y="2282937"/>
        <a:ext cx="1076134" cy="1069538"/>
      </dsp:txXfrm>
    </dsp:sp>
    <dsp:sp modelId="{4DFE86E6-AAFC-422B-B42C-D61180E7C00A}">
      <dsp:nvSpPr>
        <dsp:cNvPr id="0" name=""/>
        <dsp:cNvSpPr/>
      </dsp:nvSpPr>
      <dsp:spPr>
        <a:xfrm rot="20700000">
          <a:off x="2286360" y="238642"/>
          <a:ext cx="2123675" cy="2123675"/>
        </a:xfrm>
        <a:prstGeom prst="gear6">
          <a:avLst/>
        </a:prstGeom>
        <a:solidFill>
          <a:srgbClr val="8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altLang="zh-CN" sz="1500" b="1" kern="1200" dirty="0" smtClean="0"/>
            <a:t>Autonomous government</a:t>
          </a:r>
          <a:endParaRPr lang="zh-CN" altLang="en-US" sz="1500" b="1" kern="1200" dirty="0"/>
        </a:p>
      </dsp:txBody>
      <dsp:txXfrm rot="-20700000">
        <a:off x="2752144" y="704426"/>
        <a:ext cx="1192106" cy="1192106"/>
      </dsp:txXfrm>
    </dsp:sp>
    <dsp:sp modelId="{87E4CC35-EF7E-40B3-8E2E-F7D3605BA0A6}">
      <dsp:nvSpPr>
        <dsp:cNvPr id="0" name=""/>
        <dsp:cNvSpPr/>
      </dsp:nvSpPr>
      <dsp:spPr>
        <a:xfrm>
          <a:off x="2590842" y="1980864"/>
          <a:ext cx="3814741" cy="3814741"/>
        </a:xfrm>
        <a:prstGeom prst="circularArrow">
          <a:avLst>
            <a:gd name="adj1" fmla="val 4688"/>
            <a:gd name="adj2" fmla="val 299029"/>
            <a:gd name="adj3" fmla="val 2539295"/>
            <a:gd name="adj4" fmla="val 15812321"/>
            <a:gd name="adj5" fmla="val 5469"/>
          </a:avLst>
        </a:prstGeom>
        <a:solidFill>
          <a:schemeClr val="accent2">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3E162CA0-C831-400B-A184-376115E45E90}">
      <dsp:nvSpPr>
        <dsp:cNvPr id="0" name=""/>
        <dsp:cNvSpPr/>
      </dsp:nvSpPr>
      <dsp:spPr>
        <a:xfrm>
          <a:off x="688503" y="1249140"/>
          <a:ext cx="2771648" cy="2771648"/>
        </a:xfrm>
        <a:prstGeom prst="leftCircularArrow">
          <a:avLst>
            <a:gd name="adj1" fmla="val 6452"/>
            <a:gd name="adj2" fmla="val 429999"/>
            <a:gd name="adj3" fmla="val 10489124"/>
            <a:gd name="adj4" fmla="val 14837806"/>
            <a:gd name="adj5" fmla="val 7527"/>
          </a:avLst>
        </a:prstGeom>
        <a:solidFill>
          <a:schemeClr val="accent2">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705B9F99-68C9-434F-BFE8-9EF2BC1CFA76}">
      <dsp:nvSpPr>
        <dsp:cNvPr id="0" name=""/>
        <dsp:cNvSpPr/>
      </dsp:nvSpPr>
      <dsp:spPr>
        <a:xfrm>
          <a:off x="1795132" y="-231776"/>
          <a:ext cx="2988394" cy="2988394"/>
        </a:xfrm>
        <a:prstGeom prst="circularArrow">
          <a:avLst>
            <a:gd name="adj1" fmla="val 5984"/>
            <a:gd name="adj2" fmla="val 394124"/>
            <a:gd name="adj3" fmla="val 13313824"/>
            <a:gd name="adj4" fmla="val 10508221"/>
            <a:gd name="adj5" fmla="val 6981"/>
          </a:avLst>
        </a:prstGeom>
        <a:solidFill>
          <a:schemeClr val="accent2">
            <a:lumMod val="75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5D514-7179-4F7B-BF37-A6DAA61EBA33}">
      <dsp:nvSpPr>
        <dsp:cNvPr id="0" name=""/>
        <dsp:cNvSpPr/>
      </dsp:nvSpPr>
      <dsp:spPr>
        <a:xfrm>
          <a:off x="2843843" y="0"/>
          <a:ext cx="4827913" cy="3017446"/>
        </a:xfrm>
        <a:prstGeom prst="swooshArrow">
          <a:avLst>
            <a:gd name="adj1" fmla="val 25000"/>
            <a:gd name="adj2" fmla="val 25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B251085B-B06F-4937-B3EE-ED2F839B3A68}">
      <dsp:nvSpPr>
        <dsp:cNvPr id="0" name=""/>
        <dsp:cNvSpPr/>
      </dsp:nvSpPr>
      <dsp:spPr>
        <a:xfrm>
          <a:off x="3456988" y="2082641"/>
          <a:ext cx="125525" cy="1255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A29E17-447C-4A2D-985D-9D57285F047D}">
      <dsp:nvSpPr>
        <dsp:cNvPr id="0" name=""/>
        <dsp:cNvSpPr/>
      </dsp:nvSpPr>
      <dsp:spPr>
        <a:xfrm>
          <a:off x="3257586" y="2145404"/>
          <a:ext cx="1649232" cy="872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13" tIns="0" rIns="0" bIns="0" numCol="1" spcCol="1270" anchor="t" anchorCtr="0">
          <a:noAutofit/>
        </a:bodyPr>
        <a:lstStyle/>
        <a:p>
          <a:pPr lvl="0" algn="l" defTabSz="711200">
            <a:lnSpc>
              <a:spcPct val="90000"/>
            </a:lnSpc>
            <a:spcBef>
              <a:spcPct val="0"/>
            </a:spcBef>
            <a:spcAft>
              <a:spcPct val="35000"/>
            </a:spcAft>
          </a:pPr>
          <a:r>
            <a:rPr lang="en-US" altLang="zh-CN" sz="1600" kern="1200" dirty="0" smtClean="0"/>
            <a:t>Building a new system: Creating financial institutions and capital markets</a:t>
          </a:r>
          <a:endParaRPr lang="zh-CN" altLang="en-US" sz="1600" kern="1200" dirty="0"/>
        </a:p>
      </dsp:txBody>
      <dsp:txXfrm>
        <a:off x="3257586" y="2145404"/>
        <a:ext cx="1649232" cy="872041"/>
      </dsp:txXfrm>
    </dsp:sp>
    <dsp:sp modelId="{E353EDFC-BC2F-4A65-BF38-A148ADEA040F}">
      <dsp:nvSpPr>
        <dsp:cNvPr id="0" name=""/>
        <dsp:cNvSpPr/>
      </dsp:nvSpPr>
      <dsp:spPr>
        <a:xfrm>
          <a:off x="4564994" y="1262499"/>
          <a:ext cx="226911" cy="22691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9655DE-6031-4EC3-90EF-94960FDF3F5B}">
      <dsp:nvSpPr>
        <dsp:cNvPr id="0" name=""/>
        <dsp:cNvSpPr/>
      </dsp:nvSpPr>
      <dsp:spPr>
        <a:xfrm>
          <a:off x="4565071" y="1375955"/>
          <a:ext cx="1385456" cy="164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36" tIns="0" rIns="0" bIns="0" numCol="1" spcCol="1270" anchor="t" anchorCtr="0">
          <a:noAutofit/>
        </a:bodyPr>
        <a:lstStyle/>
        <a:p>
          <a:pPr lvl="0" algn="l" defTabSz="711200">
            <a:lnSpc>
              <a:spcPct val="90000"/>
            </a:lnSpc>
            <a:spcBef>
              <a:spcPct val="0"/>
            </a:spcBef>
            <a:spcAft>
              <a:spcPct val="35000"/>
            </a:spcAft>
          </a:pPr>
          <a:r>
            <a:rPr lang="en-US" altLang="zh-CN" sz="1600" kern="1200" dirty="0" smtClean="0"/>
            <a:t>Liberalization of market mechanism: Risk pricing and fund allocation</a:t>
          </a:r>
          <a:endParaRPr lang="zh-CN" altLang="en-US" sz="1600" kern="1200" dirty="0"/>
        </a:p>
      </dsp:txBody>
      <dsp:txXfrm>
        <a:off x="4565071" y="1375955"/>
        <a:ext cx="1385456" cy="1641490"/>
      </dsp:txXfrm>
    </dsp:sp>
    <dsp:sp modelId="{1C89E15C-6953-4078-8177-B9CDFE2F4DCC}">
      <dsp:nvSpPr>
        <dsp:cNvPr id="0" name=""/>
        <dsp:cNvSpPr/>
      </dsp:nvSpPr>
      <dsp:spPr>
        <a:xfrm>
          <a:off x="5897498" y="763413"/>
          <a:ext cx="313814" cy="3138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18061B-49F8-4237-9AA5-F7E9E549556C}">
      <dsp:nvSpPr>
        <dsp:cNvPr id="0" name=""/>
        <dsp:cNvSpPr/>
      </dsp:nvSpPr>
      <dsp:spPr>
        <a:xfrm>
          <a:off x="5810348" y="920321"/>
          <a:ext cx="1646812" cy="2097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284" tIns="0" rIns="0" bIns="0" numCol="1" spcCol="1270" anchor="t" anchorCtr="0">
          <a:noAutofit/>
        </a:bodyPr>
        <a:lstStyle/>
        <a:p>
          <a:pPr lvl="0" algn="l" defTabSz="711200">
            <a:lnSpc>
              <a:spcPct val="90000"/>
            </a:lnSpc>
            <a:spcBef>
              <a:spcPct val="0"/>
            </a:spcBef>
            <a:spcAft>
              <a:spcPct val="35000"/>
            </a:spcAft>
          </a:pPr>
          <a:r>
            <a:rPr lang="en-US" altLang="zh-CN" sz="1600" kern="1200" dirty="0" smtClean="0"/>
            <a:t>Financial opening: The financial service sector, capital account liberalization and RMB internationalization</a:t>
          </a:r>
          <a:endParaRPr lang="zh-CN" altLang="en-US" sz="1600" kern="1200" dirty="0"/>
        </a:p>
      </dsp:txBody>
      <dsp:txXfrm>
        <a:off x="5810348" y="920321"/>
        <a:ext cx="1646812" cy="20971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5D514-7179-4F7B-BF37-A6DAA61EBA33}">
      <dsp:nvSpPr>
        <dsp:cNvPr id="0" name=""/>
        <dsp:cNvSpPr/>
      </dsp:nvSpPr>
      <dsp:spPr>
        <a:xfrm>
          <a:off x="2843843" y="0"/>
          <a:ext cx="4827913" cy="3017446"/>
        </a:xfrm>
        <a:prstGeom prst="swooshArrow">
          <a:avLst>
            <a:gd name="adj1" fmla="val 25000"/>
            <a:gd name="adj2" fmla="val 25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54B0C66B-7A32-4090-A130-858C585A47BF}">
      <dsp:nvSpPr>
        <dsp:cNvPr id="0" name=""/>
        <dsp:cNvSpPr/>
      </dsp:nvSpPr>
      <dsp:spPr>
        <a:xfrm>
          <a:off x="3966333" y="1644508"/>
          <a:ext cx="168976" cy="168976"/>
        </a:xfrm>
        <a:prstGeom prst="ellipse">
          <a:avLst/>
        </a:prstGeom>
        <a:solidFill>
          <a:srgbClr val="840E2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C71B03-A3A2-4BE0-8A67-5F4B50D23091}">
      <dsp:nvSpPr>
        <dsp:cNvPr id="0" name=""/>
        <dsp:cNvSpPr/>
      </dsp:nvSpPr>
      <dsp:spPr>
        <a:xfrm>
          <a:off x="4050821" y="1728996"/>
          <a:ext cx="1569071" cy="1288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37" tIns="0" rIns="0" bIns="0" numCol="1" spcCol="1270" anchor="t" anchorCtr="0">
          <a:noAutofit/>
        </a:bodyPr>
        <a:lstStyle/>
        <a:p>
          <a:pPr lvl="0" algn="l" defTabSz="711200">
            <a:lnSpc>
              <a:spcPct val="90000"/>
            </a:lnSpc>
            <a:spcBef>
              <a:spcPct val="0"/>
            </a:spcBef>
            <a:spcAft>
              <a:spcPct val="35000"/>
            </a:spcAft>
          </a:pPr>
          <a:r>
            <a:rPr lang="en-US" altLang="zh-CN" sz="1600" kern="1200" dirty="0" smtClean="0"/>
            <a:t>Household responsibility system</a:t>
          </a:r>
          <a:endParaRPr lang="zh-CN" altLang="en-US" sz="1600" kern="1200" dirty="0"/>
        </a:p>
      </dsp:txBody>
      <dsp:txXfrm>
        <a:off x="4050821" y="1728996"/>
        <a:ext cx="1569071" cy="1288449"/>
      </dsp:txXfrm>
    </dsp:sp>
    <dsp:sp modelId="{BA6EE22B-E744-46EB-8E14-B20B86FBFFCA}">
      <dsp:nvSpPr>
        <dsp:cNvPr id="0" name=""/>
        <dsp:cNvSpPr/>
      </dsp:nvSpPr>
      <dsp:spPr>
        <a:xfrm>
          <a:off x="5523335" y="875059"/>
          <a:ext cx="289674" cy="289674"/>
        </a:xfrm>
        <a:prstGeom prst="ellipse">
          <a:avLst/>
        </a:prstGeom>
        <a:solidFill>
          <a:srgbClr val="840E2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044330-FC6E-4598-AAE7-8192E9FF45D5}">
      <dsp:nvSpPr>
        <dsp:cNvPr id="0" name=""/>
        <dsp:cNvSpPr/>
      </dsp:nvSpPr>
      <dsp:spPr>
        <a:xfrm>
          <a:off x="5668172" y="1019896"/>
          <a:ext cx="1569071" cy="1997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493" tIns="0" rIns="0" bIns="0" numCol="1" spcCol="1270" anchor="t" anchorCtr="0">
          <a:noAutofit/>
        </a:bodyPr>
        <a:lstStyle/>
        <a:p>
          <a:pPr lvl="0" algn="l" defTabSz="711200">
            <a:lnSpc>
              <a:spcPct val="90000"/>
            </a:lnSpc>
            <a:spcBef>
              <a:spcPct val="0"/>
            </a:spcBef>
            <a:spcAft>
              <a:spcPct val="35000"/>
            </a:spcAft>
          </a:pPr>
          <a:r>
            <a:rPr lang="en-US" altLang="zh-CN" sz="1600" kern="1200" dirty="0" smtClean="0"/>
            <a:t>Liberalization of agricultural market</a:t>
          </a:r>
          <a:endParaRPr lang="zh-CN" altLang="en-US" sz="1600" kern="1200" dirty="0"/>
        </a:p>
      </dsp:txBody>
      <dsp:txXfrm>
        <a:off x="5668172" y="1019896"/>
        <a:ext cx="1569071" cy="19975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5D514-7179-4F7B-BF37-A6DAA61EBA33}">
      <dsp:nvSpPr>
        <dsp:cNvPr id="0" name=""/>
        <dsp:cNvSpPr/>
      </dsp:nvSpPr>
      <dsp:spPr>
        <a:xfrm>
          <a:off x="2843843" y="0"/>
          <a:ext cx="4827913" cy="3017445"/>
        </a:xfrm>
        <a:prstGeom prst="swooshArrow">
          <a:avLst>
            <a:gd name="adj1" fmla="val 25000"/>
            <a:gd name="adj2" fmla="val 25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7A209C1D-2DE0-44E2-86FC-E9B043C3BAF5}">
      <dsp:nvSpPr>
        <dsp:cNvPr id="0" name=""/>
        <dsp:cNvSpPr/>
      </dsp:nvSpPr>
      <dsp:spPr>
        <a:xfrm>
          <a:off x="3319392" y="2243772"/>
          <a:ext cx="111042" cy="11104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4DE6BA-04FE-472F-8525-EDA14B6FB298}">
      <dsp:nvSpPr>
        <dsp:cNvPr id="0" name=""/>
        <dsp:cNvSpPr/>
      </dsp:nvSpPr>
      <dsp:spPr>
        <a:xfrm>
          <a:off x="3374913" y="2299293"/>
          <a:ext cx="825573" cy="718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839" tIns="0" rIns="0" bIns="0" numCol="1" spcCol="1270" anchor="t" anchorCtr="0">
          <a:noAutofit/>
        </a:bodyPr>
        <a:lstStyle/>
        <a:p>
          <a:pPr lvl="0" algn="l" defTabSz="711200">
            <a:lnSpc>
              <a:spcPct val="90000"/>
            </a:lnSpc>
            <a:spcBef>
              <a:spcPct val="0"/>
            </a:spcBef>
            <a:spcAft>
              <a:spcPct val="35000"/>
            </a:spcAft>
          </a:pPr>
          <a:r>
            <a:rPr lang="en-US" altLang="zh-CN" sz="1600" kern="1200" dirty="0" smtClean="0"/>
            <a:t>Reforming trading rights</a:t>
          </a:r>
          <a:endParaRPr lang="zh-CN" altLang="en-US" sz="1600" kern="1200" dirty="0"/>
        </a:p>
      </dsp:txBody>
      <dsp:txXfrm>
        <a:off x="3374913" y="2299293"/>
        <a:ext cx="825573" cy="718152"/>
      </dsp:txXfrm>
    </dsp:sp>
    <dsp:sp modelId="{E0D7C410-6C44-4A47-9781-0C823CC09F64}">
      <dsp:nvSpPr>
        <dsp:cNvPr id="0" name=""/>
        <dsp:cNvSpPr/>
      </dsp:nvSpPr>
      <dsp:spPr>
        <a:xfrm>
          <a:off x="4103928" y="1541914"/>
          <a:ext cx="193116" cy="19311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228CC7-A8C3-4920-AC50-57444B7C7109}">
      <dsp:nvSpPr>
        <dsp:cNvPr id="0" name=""/>
        <dsp:cNvSpPr/>
      </dsp:nvSpPr>
      <dsp:spPr>
        <a:xfrm>
          <a:off x="4200486" y="1638473"/>
          <a:ext cx="1013861" cy="1378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28" tIns="0" rIns="0" bIns="0" numCol="1" spcCol="1270" anchor="t" anchorCtr="0">
          <a:noAutofit/>
        </a:bodyPr>
        <a:lstStyle/>
        <a:p>
          <a:pPr lvl="0" algn="l" defTabSz="711200">
            <a:lnSpc>
              <a:spcPct val="90000"/>
            </a:lnSpc>
            <a:spcBef>
              <a:spcPct val="0"/>
            </a:spcBef>
            <a:spcAft>
              <a:spcPct val="35000"/>
            </a:spcAft>
          </a:pPr>
          <a:r>
            <a:rPr lang="en-US" altLang="zh-CN" sz="1600" kern="1200" dirty="0" smtClean="0"/>
            <a:t>Reducing trade barriers</a:t>
          </a:r>
          <a:endParaRPr lang="zh-CN" altLang="en-US" sz="1600" kern="1200" dirty="0"/>
        </a:p>
      </dsp:txBody>
      <dsp:txXfrm>
        <a:off x="4200486" y="1638473"/>
        <a:ext cx="1013861" cy="1378972"/>
      </dsp:txXfrm>
    </dsp:sp>
    <dsp:sp modelId="{00362FA0-0AD6-4CB2-992B-13F7337C439A}">
      <dsp:nvSpPr>
        <dsp:cNvPr id="0" name=""/>
        <dsp:cNvSpPr/>
      </dsp:nvSpPr>
      <dsp:spPr>
        <a:xfrm>
          <a:off x="5105720" y="1024724"/>
          <a:ext cx="255879" cy="2558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E34851-E0CD-4787-8D0C-BC41EE54669F}">
      <dsp:nvSpPr>
        <dsp:cNvPr id="0" name=""/>
        <dsp:cNvSpPr/>
      </dsp:nvSpPr>
      <dsp:spPr>
        <a:xfrm>
          <a:off x="5233660" y="1152664"/>
          <a:ext cx="1013861" cy="1864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585" tIns="0" rIns="0" bIns="0" numCol="1" spcCol="1270" anchor="t" anchorCtr="0">
          <a:noAutofit/>
        </a:bodyPr>
        <a:lstStyle/>
        <a:p>
          <a:pPr lvl="0" algn="l" defTabSz="711200">
            <a:lnSpc>
              <a:spcPct val="90000"/>
            </a:lnSpc>
            <a:spcBef>
              <a:spcPct val="0"/>
            </a:spcBef>
            <a:spcAft>
              <a:spcPct val="35000"/>
            </a:spcAft>
          </a:pPr>
          <a:r>
            <a:rPr lang="en-US" altLang="zh-CN" sz="1600" kern="1200" dirty="0" smtClean="0"/>
            <a:t>Exchange rate policy</a:t>
          </a:r>
          <a:endParaRPr lang="zh-CN" altLang="en-US" sz="1600" kern="1200" dirty="0"/>
        </a:p>
      </dsp:txBody>
      <dsp:txXfrm>
        <a:off x="5233660" y="1152664"/>
        <a:ext cx="1013861" cy="1864781"/>
      </dsp:txXfrm>
    </dsp:sp>
    <dsp:sp modelId="{950A1957-8F20-4831-A838-5B11190597B7}">
      <dsp:nvSpPr>
        <dsp:cNvPr id="0" name=""/>
        <dsp:cNvSpPr/>
      </dsp:nvSpPr>
      <dsp:spPr>
        <a:xfrm>
          <a:off x="6196829" y="682546"/>
          <a:ext cx="342781" cy="34278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4C172F-4A70-4884-A5E9-D9442AFA8B13}">
      <dsp:nvSpPr>
        <dsp:cNvPr id="0" name=""/>
        <dsp:cNvSpPr/>
      </dsp:nvSpPr>
      <dsp:spPr>
        <a:xfrm>
          <a:off x="6368220" y="853937"/>
          <a:ext cx="1013861" cy="216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33" tIns="0" rIns="0" bIns="0" numCol="1" spcCol="1270" anchor="t" anchorCtr="0">
          <a:noAutofit/>
        </a:bodyPr>
        <a:lstStyle/>
        <a:p>
          <a:pPr lvl="0" algn="l" defTabSz="711200">
            <a:lnSpc>
              <a:spcPct val="90000"/>
            </a:lnSpc>
            <a:spcBef>
              <a:spcPct val="0"/>
            </a:spcBef>
            <a:spcAft>
              <a:spcPct val="35000"/>
            </a:spcAft>
          </a:pPr>
          <a:r>
            <a:rPr lang="en-US" altLang="zh-CN" sz="1600" kern="1200" dirty="0" smtClean="0"/>
            <a:t>WTO</a:t>
          </a:r>
          <a:endParaRPr lang="zh-CN" altLang="en-US" sz="1600" kern="1200" dirty="0"/>
        </a:p>
      </dsp:txBody>
      <dsp:txXfrm>
        <a:off x="6368220" y="853937"/>
        <a:ext cx="1013861" cy="21635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5D514-7179-4F7B-BF37-A6DAA61EBA33}">
      <dsp:nvSpPr>
        <dsp:cNvPr id="0" name=""/>
        <dsp:cNvSpPr/>
      </dsp:nvSpPr>
      <dsp:spPr>
        <a:xfrm>
          <a:off x="2843843" y="0"/>
          <a:ext cx="4827913" cy="3017445"/>
        </a:xfrm>
        <a:prstGeom prst="swooshArrow">
          <a:avLst>
            <a:gd name="adj1" fmla="val 25000"/>
            <a:gd name="adj2" fmla="val 25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E03F4074-89E5-44B2-8520-2DB2510AB644}">
      <dsp:nvSpPr>
        <dsp:cNvPr id="0" name=""/>
        <dsp:cNvSpPr/>
      </dsp:nvSpPr>
      <dsp:spPr>
        <a:xfrm>
          <a:off x="3456988" y="2082641"/>
          <a:ext cx="125525" cy="1255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ED144E-5581-4DC1-B8BC-4FB75C7CE8B8}">
      <dsp:nvSpPr>
        <dsp:cNvPr id="0" name=""/>
        <dsp:cNvSpPr/>
      </dsp:nvSpPr>
      <dsp:spPr>
        <a:xfrm>
          <a:off x="3519751" y="2145404"/>
          <a:ext cx="1124903" cy="872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13" tIns="0" rIns="0" bIns="0" numCol="1" spcCol="1270" anchor="t" anchorCtr="0">
          <a:noAutofit/>
        </a:bodyPr>
        <a:lstStyle/>
        <a:p>
          <a:pPr lvl="0" algn="l" defTabSz="711200">
            <a:lnSpc>
              <a:spcPct val="90000"/>
            </a:lnSpc>
            <a:spcBef>
              <a:spcPct val="0"/>
            </a:spcBef>
            <a:spcAft>
              <a:spcPct val="35000"/>
            </a:spcAft>
          </a:pPr>
          <a:r>
            <a:rPr lang="en-US" altLang="zh-CN" sz="1600" kern="1200" dirty="0" smtClean="0"/>
            <a:t>Reforming the SOEs</a:t>
          </a:r>
          <a:endParaRPr lang="zh-CN" altLang="en-US" sz="1600" kern="1200" dirty="0"/>
        </a:p>
      </dsp:txBody>
      <dsp:txXfrm>
        <a:off x="3519751" y="2145404"/>
        <a:ext cx="1124903" cy="872041"/>
      </dsp:txXfrm>
    </dsp:sp>
    <dsp:sp modelId="{69C0003B-D3C7-400D-8D20-D6415CE3EF52}">
      <dsp:nvSpPr>
        <dsp:cNvPr id="0" name=""/>
        <dsp:cNvSpPr/>
      </dsp:nvSpPr>
      <dsp:spPr>
        <a:xfrm>
          <a:off x="4564994" y="1262499"/>
          <a:ext cx="226911" cy="22691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82884B-029B-44C0-8AA2-1A41EC0FD77A}">
      <dsp:nvSpPr>
        <dsp:cNvPr id="0" name=""/>
        <dsp:cNvSpPr/>
      </dsp:nvSpPr>
      <dsp:spPr>
        <a:xfrm>
          <a:off x="4678450" y="1375955"/>
          <a:ext cx="1158699" cy="164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36" tIns="0" rIns="0" bIns="0" numCol="1" spcCol="1270" anchor="t" anchorCtr="0">
          <a:noAutofit/>
        </a:bodyPr>
        <a:lstStyle/>
        <a:p>
          <a:pPr lvl="0" algn="l" defTabSz="711200">
            <a:lnSpc>
              <a:spcPct val="90000"/>
            </a:lnSpc>
            <a:spcBef>
              <a:spcPct val="0"/>
            </a:spcBef>
            <a:spcAft>
              <a:spcPct val="35000"/>
            </a:spcAft>
          </a:pPr>
          <a:r>
            <a:rPr lang="en-US" altLang="zh-CN" sz="1600" kern="1200" dirty="0" smtClean="0"/>
            <a:t>Entry of foreign invested firms and private enterprises</a:t>
          </a:r>
          <a:endParaRPr lang="zh-CN" altLang="en-US" sz="1600" kern="1200" dirty="0"/>
        </a:p>
      </dsp:txBody>
      <dsp:txXfrm>
        <a:off x="4678450" y="1375955"/>
        <a:ext cx="1158699" cy="1641490"/>
      </dsp:txXfrm>
    </dsp:sp>
    <dsp:sp modelId="{1EA909B8-74E8-4D07-97FF-9B9BA5A8A638}">
      <dsp:nvSpPr>
        <dsp:cNvPr id="0" name=""/>
        <dsp:cNvSpPr/>
      </dsp:nvSpPr>
      <dsp:spPr>
        <a:xfrm>
          <a:off x="5897498" y="763413"/>
          <a:ext cx="313814" cy="3138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3DF495-BF91-45BC-B49D-016DB86C6759}">
      <dsp:nvSpPr>
        <dsp:cNvPr id="0" name=""/>
        <dsp:cNvSpPr/>
      </dsp:nvSpPr>
      <dsp:spPr>
        <a:xfrm>
          <a:off x="6054405" y="920321"/>
          <a:ext cx="1158699" cy="2097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284" tIns="0" rIns="0" bIns="0" numCol="1" spcCol="1270" anchor="t" anchorCtr="0">
          <a:noAutofit/>
        </a:bodyPr>
        <a:lstStyle/>
        <a:p>
          <a:pPr lvl="0" algn="l" defTabSz="711200">
            <a:lnSpc>
              <a:spcPct val="90000"/>
            </a:lnSpc>
            <a:spcBef>
              <a:spcPct val="0"/>
            </a:spcBef>
            <a:spcAft>
              <a:spcPct val="35000"/>
            </a:spcAft>
          </a:pPr>
          <a:r>
            <a:rPr lang="en-US" altLang="zh-CN" sz="1600" kern="1200" dirty="0" smtClean="0"/>
            <a:t>Liberalization of markets</a:t>
          </a:r>
          <a:endParaRPr lang="zh-CN" altLang="en-US" sz="1600" kern="1200" dirty="0"/>
        </a:p>
      </dsp:txBody>
      <dsp:txXfrm>
        <a:off x="6054405" y="920321"/>
        <a:ext cx="1158699" cy="20971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5D514-7179-4F7B-BF37-A6DAA61EBA33}">
      <dsp:nvSpPr>
        <dsp:cNvPr id="0" name=""/>
        <dsp:cNvSpPr/>
      </dsp:nvSpPr>
      <dsp:spPr>
        <a:xfrm>
          <a:off x="2843843" y="0"/>
          <a:ext cx="4827913" cy="3017445"/>
        </a:xfrm>
        <a:prstGeom prst="swooshArrow">
          <a:avLst>
            <a:gd name="adj1" fmla="val 25000"/>
            <a:gd name="adj2" fmla="val 25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850C7B98-AA97-4119-9D67-6EB49A01456B}">
      <dsp:nvSpPr>
        <dsp:cNvPr id="0" name=""/>
        <dsp:cNvSpPr/>
      </dsp:nvSpPr>
      <dsp:spPr>
        <a:xfrm>
          <a:off x="3319392" y="2243772"/>
          <a:ext cx="111042" cy="11104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771298-F8A7-4335-B7C6-0138BC53B706}">
      <dsp:nvSpPr>
        <dsp:cNvPr id="0" name=""/>
        <dsp:cNvSpPr/>
      </dsp:nvSpPr>
      <dsp:spPr>
        <a:xfrm>
          <a:off x="3374913" y="2299293"/>
          <a:ext cx="825573" cy="718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839" tIns="0" rIns="0" bIns="0" numCol="1" spcCol="1270" anchor="t" anchorCtr="0">
          <a:noAutofit/>
        </a:bodyPr>
        <a:lstStyle/>
        <a:p>
          <a:pPr lvl="0" algn="l" defTabSz="711200">
            <a:lnSpc>
              <a:spcPct val="90000"/>
            </a:lnSpc>
            <a:spcBef>
              <a:spcPct val="0"/>
            </a:spcBef>
            <a:spcAft>
              <a:spcPct val="35000"/>
            </a:spcAft>
          </a:pPr>
          <a:r>
            <a:rPr lang="en-US" altLang="zh-CN" sz="1600" kern="1200" dirty="0" smtClean="0"/>
            <a:t>Decision autonomy</a:t>
          </a:r>
          <a:endParaRPr lang="zh-CN" altLang="en-US" sz="1600" kern="1200" dirty="0"/>
        </a:p>
      </dsp:txBody>
      <dsp:txXfrm>
        <a:off x="3374913" y="2299293"/>
        <a:ext cx="825573" cy="718152"/>
      </dsp:txXfrm>
    </dsp:sp>
    <dsp:sp modelId="{DF422993-31FF-400D-ADF0-FCDEC33B0366}">
      <dsp:nvSpPr>
        <dsp:cNvPr id="0" name=""/>
        <dsp:cNvSpPr/>
      </dsp:nvSpPr>
      <dsp:spPr>
        <a:xfrm>
          <a:off x="4103928" y="1541914"/>
          <a:ext cx="193116" cy="19311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27F249-15B0-4C74-A1D3-1B33F46229EF}">
      <dsp:nvSpPr>
        <dsp:cNvPr id="0" name=""/>
        <dsp:cNvSpPr/>
      </dsp:nvSpPr>
      <dsp:spPr>
        <a:xfrm>
          <a:off x="4200486" y="1638473"/>
          <a:ext cx="1013861" cy="1378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28" tIns="0" rIns="0" bIns="0" numCol="1" spcCol="1270" anchor="t" anchorCtr="0">
          <a:noAutofit/>
        </a:bodyPr>
        <a:lstStyle/>
        <a:p>
          <a:pPr lvl="0" algn="l" defTabSz="711200">
            <a:lnSpc>
              <a:spcPct val="90000"/>
            </a:lnSpc>
            <a:spcBef>
              <a:spcPct val="0"/>
            </a:spcBef>
            <a:spcAft>
              <a:spcPct val="35000"/>
            </a:spcAft>
          </a:pPr>
          <a:r>
            <a:rPr lang="en-US" altLang="zh-CN" sz="1600" kern="1200" dirty="0" smtClean="0"/>
            <a:t>Dual-price system</a:t>
          </a:r>
          <a:endParaRPr lang="zh-CN" altLang="en-US" sz="1600" kern="1200" dirty="0"/>
        </a:p>
      </dsp:txBody>
      <dsp:txXfrm>
        <a:off x="4200486" y="1638473"/>
        <a:ext cx="1013861" cy="1378972"/>
      </dsp:txXfrm>
    </dsp:sp>
    <dsp:sp modelId="{6345121F-3CD8-41DD-A56C-9CDD2299FAB0}">
      <dsp:nvSpPr>
        <dsp:cNvPr id="0" name=""/>
        <dsp:cNvSpPr/>
      </dsp:nvSpPr>
      <dsp:spPr>
        <a:xfrm>
          <a:off x="5105720" y="1024724"/>
          <a:ext cx="255879" cy="2558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46E4AA-3A7C-4E1E-AF26-90ED18D047F8}">
      <dsp:nvSpPr>
        <dsp:cNvPr id="0" name=""/>
        <dsp:cNvSpPr/>
      </dsp:nvSpPr>
      <dsp:spPr>
        <a:xfrm>
          <a:off x="5233660" y="1152664"/>
          <a:ext cx="1013861" cy="1864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585" tIns="0" rIns="0" bIns="0" numCol="1" spcCol="1270" anchor="t" anchorCtr="0">
          <a:noAutofit/>
        </a:bodyPr>
        <a:lstStyle/>
        <a:p>
          <a:pPr lvl="0" algn="l" defTabSz="711200">
            <a:lnSpc>
              <a:spcPct val="90000"/>
            </a:lnSpc>
            <a:spcBef>
              <a:spcPct val="0"/>
            </a:spcBef>
            <a:spcAft>
              <a:spcPct val="35000"/>
            </a:spcAft>
          </a:pPr>
          <a:r>
            <a:rPr lang="en-US" altLang="zh-CN" sz="1600" kern="1200" dirty="0" smtClean="0"/>
            <a:t>Entry of private and foreign firms</a:t>
          </a:r>
          <a:endParaRPr lang="zh-CN" altLang="en-US" sz="1600" kern="1200" dirty="0"/>
        </a:p>
      </dsp:txBody>
      <dsp:txXfrm>
        <a:off x="5233660" y="1152664"/>
        <a:ext cx="1013861" cy="1864781"/>
      </dsp:txXfrm>
    </dsp:sp>
    <dsp:sp modelId="{0AF95D1C-ECD0-4172-B291-1815DD439FD6}">
      <dsp:nvSpPr>
        <dsp:cNvPr id="0" name=""/>
        <dsp:cNvSpPr/>
      </dsp:nvSpPr>
      <dsp:spPr>
        <a:xfrm>
          <a:off x="6196829" y="682546"/>
          <a:ext cx="342781" cy="34278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25EF69-A512-46AA-99D8-837585E48447}">
      <dsp:nvSpPr>
        <dsp:cNvPr id="0" name=""/>
        <dsp:cNvSpPr/>
      </dsp:nvSpPr>
      <dsp:spPr>
        <a:xfrm>
          <a:off x="6368220" y="853937"/>
          <a:ext cx="1013861" cy="216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33" tIns="0" rIns="0" bIns="0" numCol="1" spcCol="1270" anchor="t" anchorCtr="0">
          <a:noAutofit/>
        </a:bodyPr>
        <a:lstStyle/>
        <a:p>
          <a:pPr lvl="0" algn="l" defTabSz="711200">
            <a:lnSpc>
              <a:spcPct val="90000"/>
            </a:lnSpc>
            <a:spcBef>
              <a:spcPct val="0"/>
            </a:spcBef>
            <a:spcAft>
              <a:spcPct val="35000"/>
            </a:spcAft>
          </a:pPr>
          <a:r>
            <a:rPr lang="en-US" altLang="zh-CN" sz="1600" kern="1200" dirty="0" smtClean="0"/>
            <a:t>Privatization</a:t>
          </a:r>
          <a:endParaRPr lang="zh-CN" altLang="en-US" sz="1600" kern="1200" dirty="0"/>
        </a:p>
      </dsp:txBody>
      <dsp:txXfrm>
        <a:off x="6368220" y="853937"/>
        <a:ext cx="1013861" cy="21635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5D514-7179-4F7B-BF37-A6DAA61EBA33}">
      <dsp:nvSpPr>
        <dsp:cNvPr id="0" name=""/>
        <dsp:cNvSpPr/>
      </dsp:nvSpPr>
      <dsp:spPr>
        <a:xfrm>
          <a:off x="2776551" y="0"/>
          <a:ext cx="4962497" cy="3101561"/>
        </a:xfrm>
        <a:prstGeom prst="swooshArrow">
          <a:avLst>
            <a:gd name="adj1" fmla="val 25000"/>
            <a:gd name="adj2" fmla="val 25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E03F4074-89E5-44B2-8520-2DB2510AB644}">
      <dsp:nvSpPr>
        <dsp:cNvPr id="0" name=""/>
        <dsp:cNvSpPr/>
      </dsp:nvSpPr>
      <dsp:spPr>
        <a:xfrm>
          <a:off x="3406788" y="2140697"/>
          <a:ext cx="129024" cy="1290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ED144E-5581-4DC1-B8BC-4FB75C7CE8B8}">
      <dsp:nvSpPr>
        <dsp:cNvPr id="0" name=""/>
        <dsp:cNvSpPr/>
      </dsp:nvSpPr>
      <dsp:spPr>
        <a:xfrm>
          <a:off x="3471300" y="2205209"/>
          <a:ext cx="1156261" cy="896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68" tIns="0" rIns="0" bIns="0" numCol="1" spcCol="1270" anchor="t" anchorCtr="0">
          <a:noAutofit/>
        </a:bodyPr>
        <a:lstStyle/>
        <a:p>
          <a:pPr lvl="0" algn="l" defTabSz="711200">
            <a:lnSpc>
              <a:spcPct val="90000"/>
            </a:lnSpc>
            <a:spcBef>
              <a:spcPct val="0"/>
            </a:spcBef>
            <a:spcAft>
              <a:spcPct val="35000"/>
            </a:spcAft>
          </a:pPr>
          <a:r>
            <a:rPr lang="en-US" altLang="zh-CN" sz="1600" kern="1200" dirty="0" smtClean="0">
              <a:latin typeface="Arial" panose="020B0604020202020204" pitchFamily="34" charset="0"/>
              <a:cs typeface="Arial" panose="020B0604020202020204" pitchFamily="34" charset="0"/>
            </a:rPr>
            <a:t>Energy sector strategy</a:t>
          </a:r>
          <a:endParaRPr lang="zh-CN" altLang="en-US" sz="1600" kern="1200" dirty="0">
            <a:latin typeface="Arial" panose="020B0604020202020204" pitchFamily="34" charset="0"/>
            <a:cs typeface="Arial" panose="020B0604020202020204" pitchFamily="34" charset="0"/>
          </a:endParaRPr>
        </a:p>
      </dsp:txBody>
      <dsp:txXfrm>
        <a:off x="3471300" y="2205209"/>
        <a:ext cx="1156261" cy="896351"/>
      </dsp:txXfrm>
    </dsp:sp>
    <dsp:sp modelId="{69C0003B-D3C7-400D-8D20-D6415CE3EF52}">
      <dsp:nvSpPr>
        <dsp:cNvPr id="0" name=""/>
        <dsp:cNvSpPr/>
      </dsp:nvSpPr>
      <dsp:spPr>
        <a:xfrm>
          <a:off x="4545681" y="1297693"/>
          <a:ext cx="233237" cy="2332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82884B-029B-44C0-8AA2-1A41EC0FD77A}">
      <dsp:nvSpPr>
        <dsp:cNvPr id="0" name=""/>
        <dsp:cNvSpPr/>
      </dsp:nvSpPr>
      <dsp:spPr>
        <a:xfrm>
          <a:off x="4384368" y="1414311"/>
          <a:ext cx="1746862" cy="1687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588" tIns="0" rIns="0" bIns="0" numCol="1" spcCol="1270" anchor="t" anchorCtr="0">
          <a:noAutofit/>
        </a:bodyPr>
        <a:lstStyle/>
        <a:p>
          <a:pPr lvl="0" algn="l" defTabSz="711200">
            <a:lnSpc>
              <a:spcPct val="90000"/>
            </a:lnSpc>
            <a:spcBef>
              <a:spcPct val="0"/>
            </a:spcBef>
            <a:spcAft>
              <a:spcPct val="35000"/>
            </a:spcAft>
          </a:pPr>
          <a:r>
            <a:rPr lang="en-US" altLang="zh-CN" sz="1600" kern="1200" dirty="0" smtClean="0">
              <a:latin typeface="Arial" panose="020B0604020202020204" pitchFamily="34" charset="0"/>
              <a:cs typeface="Arial" panose="020B0604020202020204" pitchFamily="34" charset="0"/>
            </a:rPr>
            <a:t>Environmental policy</a:t>
          </a:r>
          <a:endParaRPr lang="zh-CN" altLang="en-US" sz="1600" kern="1200" dirty="0">
            <a:latin typeface="Arial" panose="020B0604020202020204" pitchFamily="34" charset="0"/>
            <a:cs typeface="Arial" panose="020B0604020202020204" pitchFamily="34" charset="0"/>
          </a:endParaRPr>
        </a:p>
      </dsp:txBody>
      <dsp:txXfrm>
        <a:off x="4384368" y="1414311"/>
        <a:ext cx="1746862" cy="1687249"/>
      </dsp:txXfrm>
    </dsp:sp>
    <dsp:sp modelId="{1EA909B8-74E8-4D07-97FF-9B9BA5A8A638}">
      <dsp:nvSpPr>
        <dsp:cNvPr id="0" name=""/>
        <dsp:cNvSpPr/>
      </dsp:nvSpPr>
      <dsp:spPr>
        <a:xfrm>
          <a:off x="5915330" y="784694"/>
          <a:ext cx="322562" cy="3225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3DF495-BF91-45BC-B49D-016DB86C6759}">
      <dsp:nvSpPr>
        <dsp:cNvPr id="0" name=""/>
        <dsp:cNvSpPr/>
      </dsp:nvSpPr>
      <dsp:spPr>
        <a:xfrm>
          <a:off x="6076612" y="945976"/>
          <a:ext cx="1190999" cy="2155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19" tIns="0" rIns="0" bIns="0" numCol="1" spcCol="1270" anchor="t" anchorCtr="0">
          <a:noAutofit/>
        </a:bodyPr>
        <a:lstStyle/>
        <a:p>
          <a:pPr lvl="0" algn="l" defTabSz="711200">
            <a:lnSpc>
              <a:spcPct val="90000"/>
            </a:lnSpc>
            <a:spcBef>
              <a:spcPct val="0"/>
            </a:spcBef>
            <a:spcAft>
              <a:spcPct val="35000"/>
            </a:spcAft>
          </a:pPr>
          <a:r>
            <a:rPr lang="en-US" altLang="zh-CN" sz="1600" kern="1200" dirty="0" smtClean="0">
              <a:latin typeface="Arial" panose="020B0604020202020204" pitchFamily="34" charset="0"/>
              <a:cs typeface="Arial" panose="020B0604020202020204" pitchFamily="34" charset="0"/>
            </a:rPr>
            <a:t>Climate change action</a:t>
          </a:r>
          <a:endParaRPr lang="zh-CN" altLang="en-US" sz="1600" kern="1200" dirty="0">
            <a:latin typeface="Arial" panose="020B0604020202020204" pitchFamily="34" charset="0"/>
            <a:cs typeface="Arial" panose="020B0604020202020204" pitchFamily="34" charset="0"/>
          </a:endParaRPr>
        </a:p>
      </dsp:txBody>
      <dsp:txXfrm>
        <a:off x="6076612" y="945976"/>
        <a:ext cx="1190999" cy="21555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5D514-7179-4F7B-BF37-A6DAA61EBA33}">
      <dsp:nvSpPr>
        <dsp:cNvPr id="0" name=""/>
        <dsp:cNvSpPr/>
      </dsp:nvSpPr>
      <dsp:spPr>
        <a:xfrm>
          <a:off x="2843843" y="0"/>
          <a:ext cx="4827913" cy="3017446"/>
        </a:xfrm>
        <a:prstGeom prst="swooshArrow">
          <a:avLst>
            <a:gd name="adj1" fmla="val 25000"/>
            <a:gd name="adj2" fmla="val 25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E03F4074-89E5-44B2-8520-2DB2510AB644}">
      <dsp:nvSpPr>
        <dsp:cNvPr id="0" name=""/>
        <dsp:cNvSpPr/>
      </dsp:nvSpPr>
      <dsp:spPr>
        <a:xfrm>
          <a:off x="3456988" y="2082641"/>
          <a:ext cx="125525" cy="1255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ED144E-5581-4DC1-B8BC-4FB75C7CE8B8}">
      <dsp:nvSpPr>
        <dsp:cNvPr id="0" name=""/>
        <dsp:cNvSpPr/>
      </dsp:nvSpPr>
      <dsp:spPr>
        <a:xfrm>
          <a:off x="3519751" y="2145404"/>
          <a:ext cx="1124903" cy="872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13" tIns="0" rIns="0" bIns="0" numCol="1" spcCol="1270" anchor="t" anchorCtr="0">
          <a:noAutofit/>
        </a:bodyPr>
        <a:lstStyle/>
        <a:p>
          <a:pPr lvl="0" algn="l" defTabSz="711200">
            <a:lnSpc>
              <a:spcPct val="90000"/>
            </a:lnSpc>
            <a:spcBef>
              <a:spcPct val="0"/>
            </a:spcBef>
            <a:spcAft>
              <a:spcPct val="35000"/>
            </a:spcAft>
          </a:pPr>
          <a:r>
            <a:rPr lang="en-US" altLang="zh-CN" sz="1600" kern="1200" smtClean="0"/>
            <a:t>Labor mobility</a:t>
          </a:r>
          <a:endParaRPr lang="zh-CN" altLang="en-US" sz="1600" kern="1200" dirty="0"/>
        </a:p>
      </dsp:txBody>
      <dsp:txXfrm>
        <a:off x="3519751" y="2145404"/>
        <a:ext cx="1124903" cy="872041"/>
      </dsp:txXfrm>
    </dsp:sp>
    <dsp:sp modelId="{69C0003B-D3C7-400D-8D20-D6415CE3EF52}">
      <dsp:nvSpPr>
        <dsp:cNvPr id="0" name=""/>
        <dsp:cNvSpPr/>
      </dsp:nvSpPr>
      <dsp:spPr>
        <a:xfrm>
          <a:off x="4564994" y="1262499"/>
          <a:ext cx="226911" cy="22691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82884B-029B-44C0-8AA2-1A41EC0FD77A}">
      <dsp:nvSpPr>
        <dsp:cNvPr id="0" name=""/>
        <dsp:cNvSpPr/>
      </dsp:nvSpPr>
      <dsp:spPr>
        <a:xfrm>
          <a:off x="4678450" y="1375955"/>
          <a:ext cx="1158699" cy="164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36" tIns="0" rIns="0" bIns="0" numCol="1" spcCol="1270" anchor="t" anchorCtr="0">
          <a:noAutofit/>
        </a:bodyPr>
        <a:lstStyle/>
        <a:p>
          <a:pPr lvl="0" algn="l" defTabSz="711200">
            <a:lnSpc>
              <a:spcPct val="90000"/>
            </a:lnSpc>
            <a:spcBef>
              <a:spcPct val="0"/>
            </a:spcBef>
            <a:spcAft>
              <a:spcPct val="35000"/>
            </a:spcAft>
          </a:pPr>
          <a:r>
            <a:rPr lang="en-US" altLang="zh-CN" sz="1600" kern="1200" dirty="0" smtClean="0"/>
            <a:t>Contract system: hiring and wages</a:t>
          </a:r>
          <a:endParaRPr lang="zh-CN" altLang="en-US" sz="1600" kern="1200" dirty="0"/>
        </a:p>
      </dsp:txBody>
      <dsp:txXfrm>
        <a:off x="4678450" y="1375955"/>
        <a:ext cx="1158699" cy="1641490"/>
      </dsp:txXfrm>
    </dsp:sp>
    <dsp:sp modelId="{1EA909B8-74E8-4D07-97FF-9B9BA5A8A638}">
      <dsp:nvSpPr>
        <dsp:cNvPr id="0" name=""/>
        <dsp:cNvSpPr/>
      </dsp:nvSpPr>
      <dsp:spPr>
        <a:xfrm>
          <a:off x="5897498" y="763413"/>
          <a:ext cx="313814" cy="3138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3DF495-BF91-45BC-B49D-016DB86C6759}">
      <dsp:nvSpPr>
        <dsp:cNvPr id="0" name=""/>
        <dsp:cNvSpPr/>
      </dsp:nvSpPr>
      <dsp:spPr>
        <a:xfrm>
          <a:off x="6054405" y="920321"/>
          <a:ext cx="1158699" cy="2097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284" tIns="0" rIns="0" bIns="0" numCol="1" spcCol="1270" anchor="t" anchorCtr="0">
          <a:noAutofit/>
        </a:bodyPr>
        <a:lstStyle/>
        <a:p>
          <a:pPr lvl="0" algn="l" defTabSz="711200">
            <a:lnSpc>
              <a:spcPct val="90000"/>
            </a:lnSpc>
            <a:spcBef>
              <a:spcPct val="0"/>
            </a:spcBef>
            <a:spcAft>
              <a:spcPct val="35000"/>
            </a:spcAft>
          </a:pPr>
          <a:r>
            <a:rPr lang="en-US" altLang="zh-CN" sz="1600" kern="1200" dirty="0" smtClean="0"/>
            <a:t>Household registration system</a:t>
          </a:r>
          <a:endParaRPr lang="zh-CN" altLang="en-US" sz="1600" kern="1200" dirty="0"/>
        </a:p>
      </dsp:txBody>
      <dsp:txXfrm>
        <a:off x="6054405" y="920321"/>
        <a:ext cx="1158699" cy="20971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5D514-7179-4F7B-BF37-A6DAA61EBA33}">
      <dsp:nvSpPr>
        <dsp:cNvPr id="0" name=""/>
        <dsp:cNvSpPr/>
      </dsp:nvSpPr>
      <dsp:spPr>
        <a:xfrm>
          <a:off x="2843843" y="0"/>
          <a:ext cx="4827913" cy="3017445"/>
        </a:xfrm>
        <a:prstGeom prst="swooshArrow">
          <a:avLst>
            <a:gd name="adj1" fmla="val 25000"/>
            <a:gd name="adj2" fmla="val 25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E03F4074-89E5-44B2-8520-2DB2510AB644}">
      <dsp:nvSpPr>
        <dsp:cNvPr id="0" name=""/>
        <dsp:cNvSpPr/>
      </dsp:nvSpPr>
      <dsp:spPr>
        <a:xfrm>
          <a:off x="3456988" y="2082641"/>
          <a:ext cx="125525" cy="1255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ED144E-5581-4DC1-B8BC-4FB75C7CE8B8}">
      <dsp:nvSpPr>
        <dsp:cNvPr id="0" name=""/>
        <dsp:cNvSpPr/>
      </dsp:nvSpPr>
      <dsp:spPr>
        <a:xfrm>
          <a:off x="3519751" y="2145404"/>
          <a:ext cx="1124903" cy="872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13" tIns="0" rIns="0" bIns="0" numCol="1" spcCol="1270" anchor="t" anchorCtr="0">
          <a:noAutofit/>
        </a:bodyPr>
        <a:lstStyle/>
        <a:p>
          <a:pPr lvl="0" algn="l" defTabSz="711200">
            <a:lnSpc>
              <a:spcPct val="90000"/>
            </a:lnSpc>
            <a:spcBef>
              <a:spcPct val="0"/>
            </a:spcBef>
            <a:spcAft>
              <a:spcPct val="35000"/>
            </a:spcAft>
          </a:pPr>
          <a:r>
            <a:rPr lang="en-US" altLang="zh-CN" sz="1600" kern="1200" dirty="0" smtClean="0">
              <a:latin typeface="Arial" panose="020B0604020202020204" pitchFamily="34" charset="0"/>
              <a:cs typeface="Arial" panose="020B0604020202020204" pitchFamily="34" charset="0"/>
            </a:rPr>
            <a:t>2008-2015: Rapid booming</a:t>
          </a:r>
          <a:endParaRPr lang="zh-CN" altLang="en-US" sz="1600" kern="1200" dirty="0">
            <a:latin typeface="Arial" panose="020B0604020202020204" pitchFamily="34" charset="0"/>
            <a:cs typeface="Arial" panose="020B0604020202020204" pitchFamily="34" charset="0"/>
          </a:endParaRPr>
        </a:p>
      </dsp:txBody>
      <dsp:txXfrm>
        <a:off x="3519751" y="2145404"/>
        <a:ext cx="1124903" cy="872041"/>
      </dsp:txXfrm>
    </dsp:sp>
    <dsp:sp modelId="{69C0003B-D3C7-400D-8D20-D6415CE3EF52}">
      <dsp:nvSpPr>
        <dsp:cNvPr id="0" name=""/>
        <dsp:cNvSpPr/>
      </dsp:nvSpPr>
      <dsp:spPr>
        <a:xfrm>
          <a:off x="4564994" y="1262499"/>
          <a:ext cx="226911" cy="22691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82884B-029B-44C0-8AA2-1A41EC0FD77A}">
      <dsp:nvSpPr>
        <dsp:cNvPr id="0" name=""/>
        <dsp:cNvSpPr/>
      </dsp:nvSpPr>
      <dsp:spPr>
        <a:xfrm>
          <a:off x="4678450" y="1375955"/>
          <a:ext cx="1158699" cy="164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36" tIns="0" rIns="0" bIns="0" numCol="1" spcCol="1270" anchor="t" anchorCtr="0">
          <a:noAutofit/>
        </a:bodyPr>
        <a:lstStyle/>
        <a:p>
          <a:pPr lvl="0" algn="l" defTabSz="711200">
            <a:lnSpc>
              <a:spcPct val="90000"/>
            </a:lnSpc>
            <a:spcBef>
              <a:spcPct val="0"/>
            </a:spcBef>
            <a:spcAft>
              <a:spcPct val="35000"/>
            </a:spcAft>
          </a:pPr>
          <a:r>
            <a:rPr lang="en-US" altLang="zh-CN" sz="1600" kern="1200" dirty="0" smtClean="0">
              <a:latin typeface="Arial" panose="020B0604020202020204" pitchFamily="34" charset="0"/>
              <a:cs typeface="Arial" panose="020B0604020202020204" pitchFamily="34" charset="0"/>
            </a:rPr>
            <a:t>2015-2019: Intensified competition</a:t>
          </a:r>
          <a:endParaRPr lang="zh-CN" altLang="en-US" sz="1600" kern="1200" dirty="0">
            <a:latin typeface="Arial" panose="020B0604020202020204" pitchFamily="34" charset="0"/>
            <a:cs typeface="Arial" panose="020B0604020202020204" pitchFamily="34" charset="0"/>
          </a:endParaRPr>
        </a:p>
      </dsp:txBody>
      <dsp:txXfrm>
        <a:off x="4678450" y="1375955"/>
        <a:ext cx="1158699" cy="1641490"/>
      </dsp:txXfrm>
    </dsp:sp>
    <dsp:sp modelId="{1EA909B8-74E8-4D07-97FF-9B9BA5A8A638}">
      <dsp:nvSpPr>
        <dsp:cNvPr id="0" name=""/>
        <dsp:cNvSpPr/>
      </dsp:nvSpPr>
      <dsp:spPr>
        <a:xfrm>
          <a:off x="5897498" y="763413"/>
          <a:ext cx="313814" cy="3138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3DF495-BF91-45BC-B49D-016DB86C6759}">
      <dsp:nvSpPr>
        <dsp:cNvPr id="0" name=""/>
        <dsp:cNvSpPr/>
      </dsp:nvSpPr>
      <dsp:spPr>
        <a:xfrm>
          <a:off x="6054405" y="920321"/>
          <a:ext cx="1158699" cy="2097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284" tIns="0" rIns="0" bIns="0" numCol="1" spcCol="1270" anchor="t" anchorCtr="0">
          <a:noAutofit/>
        </a:bodyPr>
        <a:lstStyle/>
        <a:p>
          <a:pPr lvl="0" algn="l" defTabSz="711200">
            <a:lnSpc>
              <a:spcPct val="90000"/>
            </a:lnSpc>
            <a:spcBef>
              <a:spcPct val="0"/>
            </a:spcBef>
            <a:spcAft>
              <a:spcPct val="35000"/>
            </a:spcAft>
          </a:pPr>
          <a:r>
            <a:rPr lang="en-US" altLang="zh-CN" sz="1600" kern="1200" dirty="0" smtClean="0">
              <a:latin typeface="Arial" panose="020B0604020202020204" pitchFamily="34" charset="0"/>
              <a:cs typeface="Arial" panose="020B0604020202020204" pitchFamily="34" charset="0"/>
            </a:rPr>
            <a:t>2020-</a:t>
          </a:r>
          <a:r>
            <a:rPr lang="zh-CN" altLang="en-US" sz="1600" kern="1200" dirty="0" smtClean="0">
              <a:latin typeface="Arial" panose="020B0604020202020204" pitchFamily="34" charset="0"/>
              <a:cs typeface="Arial" panose="020B0604020202020204" pitchFamily="34" charset="0"/>
            </a:rPr>
            <a:t>： </a:t>
          </a:r>
          <a:r>
            <a:rPr lang="en-US" altLang="zh-CN" sz="1600" kern="1200" dirty="0" smtClean="0">
              <a:latin typeface="Arial" panose="020B0604020202020204" pitchFamily="34" charset="0"/>
              <a:cs typeface="Arial" panose="020B0604020202020204" pitchFamily="34" charset="0"/>
            </a:rPr>
            <a:t>Comprehensive governance</a:t>
          </a:r>
          <a:endParaRPr lang="zh-CN" altLang="en-US" sz="1600" kern="1200" dirty="0">
            <a:latin typeface="Arial" panose="020B0604020202020204" pitchFamily="34" charset="0"/>
            <a:cs typeface="Arial" panose="020B0604020202020204" pitchFamily="34" charset="0"/>
          </a:endParaRPr>
        </a:p>
      </dsp:txBody>
      <dsp:txXfrm>
        <a:off x="6054405" y="920321"/>
        <a:ext cx="1158699" cy="20971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5D514-7179-4F7B-BF37-A6DAA61EBA33}">
      <dsp:nvSpPr>
        <dsp:cNvPr id="0" name=""/>
        <dsp:cNvSpPr/>
      </dsp:nvSpPr>
      <dsp:spPr>
        <a:xfrm>
          <a:off x="2843843" y="0"/>
          <a:ext cx="4827913" cy="3017445"/>
        </a:xfrm>
        <a:prstGeom prst="swooshArrow">
          <a:avLst>
            <a:gd name="adj1" fmla="val 25000"/>
            <a:gd name="adj2" fmla="val 25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B251085B-B06F-4937-B3EE-ED2F839B3A68}">
      <dsp:nvSpPr>
        <dsp:cNvPr id="0" name=""/>
        <dsp:cNvSpPr/>
      </dsp:nvSpPr>
      <dsp:spPr>
        <a:xfrm>
          <a:off x="3456988" y="2082641"/>
          <a:ext cx="125525" cy="1255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A29E17-447C-4A2D-985D-9D57285F047D}">
      <dsp:nvSpPr>
        <dsp:cNvPr id="0" name=""/>
        <dsp:cNvSpPr/>
      </dsp:nvSpPr>
      <dsp:spPr>
        <a:xfrm>
          <a:off x="3519751" y="2145404"/>
          <a:ext cx="1124903" cy="872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13" tIns="0" rIns="0" bIns="0" numCol="1" spcCol="1270" anchor="t" anchorCtr="0">
          <a:noAutofit/>
        </a:bodyPr>
        <a:lstStyle/>
        <a:p>
          <a:pPr lvl="0" algn="l" defTabSz="711200">
            <a:lnSpc>
              <a:spcPct val="90000"/>
            </a:lnSpc>
            <a:spcBef>
              <a:spcPct val="0"/>
            </a:spcBef>
            <a:spcAft>
              <a:spcPct val="35000"/>
            </a:spcAft>
          </a:pPr>
          <a:r>
            <a:rPr lang="en-US" altLang="zh-CN" sz="1600" kern="1200" dirty="0" smtClean="0"/>
            <a:t>Balancing the budget and increasing local incentive</a:t>
          </a:r>
          <a:endParaRPr lang="zh-CN" altLang="en-US" sz="1600" kern="1200" dirty="0"/>
        </a:p>
      </dsp:txBody>
      <dsp:txXfrm>
        <a:off x="3519751" y="2145404"/>
        <a:ext cx="1124903" cy="872041"/>
      </dsp:txXfrm>
    </dsp:sp>
    <dsp:sp modelId="{E353EDFC-BC2F-4A65-BF38-A148ADEA040F}">
      <dsp:nvSpPr>
        <dsp:cNvPr id="0" name=""/>
        <dsp:cNvSpPr/>
      </dsp:nvSpPr>
      <dsp:spPr>
        <a:xfrm>
          <a:off x="4564994" y="1262499"/>
          <a:ext cx="226911" cy="22691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9655DE-6031-4EC3-90EF-94960FDF3F5B}">
      <dsp:nvSpPr>
        <dsp:cNvPr id="0" name=""/>
        <dsp:cNvSpPr/>
      </dsp:nvSpPr>
      <dsp:spPr>
        <a:xfrm>
          <a:off x="4678450" y="1375955"/>
          <a:ext cx="1158699" cy="164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36" tIns="0" rIns="0" bIns="0" numCol="1" spcCol="1270" anchor="t" anchorCtr="0">
          <a:noAutofit/>
        </a:bodyPr>
        <a:lstStyle/>
        <a:p>
          <a:pPr lvl="0" algn="l" defTabSz="711200">
            <a:lnSpc>
              <a:spcPct val="90000"/>
            </a:lnSpc>
            <a:spcBef>
              <a:spcPct val="0"/>
            </a:spcBef>
            <a:spcAft>
              <a:spcPct val="35000"/>
            </a:spcAft>
          </a:pPr>
          <a:r>
            <a:rPr lang="en-US" altLang="zh-CN" sz="1600" kern="1200" dirty="0" smtClean="0"/>
            <a:t>The 1994 fiscal policy reform/The budget law</a:t>
          </a:r>
          <a:endParaRPr lang="zh-CN" altLang="en-US" sz="1600" kern="1200" dirty="0"/>
        </a:p>
      </dsp:txBody>
      <dsp:txXfrm>
        <a:off x="4678450" y="1375955"/>
        <a:ext cx="1158699" cy="1641490"/>
      </dsp:txXfrm>
    </dsp:sp>
    <dsp:sp modelId="{1C89E15C-6953-4078-8177-B9CDFE2F4DCC}">
      <dsp:nvSpPr>
        <dsp:cNvPr id="0" name=""/>
        <dsp:cNvSpPr/>
      </dsp:nvSpPr>
      <dsp:spPr>
        <a:xfrm>
          <a:off x="5897498" y="763413"/>
          <a:ext cx="313814" cy="3138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18061B-49F8-4237-9AA5-F7E9E549556C}">
      <dsp:nvSpPr>
        <dsp:cNvPr id="0" name=""/>
        <dsp:cNvSpPr/>
      </dsp:nvSpPr>
      <dsp:spPr>
        <a:xfrm>
          <a:off x="6054405" y="920321"/>
          <a:ext cx="1158699" cy="2097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284" tIns="0" rIns="0" bIns="0" numCol="1" spcCol="1270" anchor="t" anchorCtr="0">
          <a:noAutofit/>
        </a:bodyPr>
        <a:lstStyle/>
        <a:p>
          <a:pPr lvl="0" algn="l" defTabSz="711200">
            <a:lnSpc>
              <a:spcPct val="90000"/>
            </a:lnSpc>
            <a:spcBef>
              <a:spcPct val="0"/>
            </a:spcBef>
            <a:spcAft>
              <a:spcPct val="35000"/>
            </a:spcAft>
          </a:pPr>
          <a:r>
            <a:rPr lang="en-US" altLang="zh-CN" sz="1600" kern="1200" dirty="0" smtClean="0"/>
            <a:t>The 3</a:t>
          </a:r>
          <a:r>
            <a:rPr lang="en-US" altLang="zh-CN" sz="1600" kern="1200" baseline="30000" dirty="0" smtClean="0"/>
            <a:t>rd</a:t>
          </a:r>
          <a:r>
            <a:rPr lang="en-US" altLang="zh-CN" sz="1600" kern="1200" dirty="0" smtClean="0"/>
            <a:t> plenum blueprint/2014 budget law revision</a:t>
          </a:r>
          <a:endParaRPr lang="zh-CN" altLang="en-US" sz="1600" kern="1200" dirty="0"/>
        </a:p>
      </dsp:txBody>
      <dsp:txXfrm>
        <a:off x="6054405" y="920321"/>
        <a:ext cx="1158699" cy="2097124"/>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type="gear6" r:blip="" rot="-15">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srcNode" val="gear1srcNode"/>
          <dgm:param type="dstNode" val="gear1dstNode"/>
          <dgm:param type="connRout" val="curv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srcNode" val="gear2srcNode"/>
          <dgm:param type="dstNode" val="gear2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srcNode" val="gear3srcNode"/>
          <dgm:param type="dstNode" val="gear3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6.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7.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8.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9.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jpeg"/><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5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itle 1"/>
          <p:cNvSpPr txBox="1">
            <a:spLocks noGrp="1"/>
          </p:cNvSpPr>
          <p:nvPr>
            <p:ph type="title"/>
          </p:nvPr>
        </p:nvSpPr>
        <p:spPr>
          <a:prstGeom prst="rect">
            <a:avLst/>
          </a:prstGeom>
        </p:spPr>
        <p:txBody>
          <a:bodyPr/>
          <a:lstStyle/>
          <a:p>
            <a:r>
              <a:rPr lang="en-US" altLang="zh-CN" dirty="0" smtClean="0">
                <a:solidFill>
                  <a:schemeClr val="tx1"/>
                </a:solidFill>
              </a:rPr>
              <a:t>1 Introduction</a:t>
            </a:r>
            <a:endParaRPr lang="en-US" altLang="zh-CN" dirty="0" smtClean="0">
              <a:solidFill>
                <a:schemeClr val="tx1"/>
              </a:solidFill>
            </a:endParaRPr>
          </a:p>
        </p:txBody>
      </p:sp>
      <p:sp>
        <p:nvSpPr>
          <p:cNvPr id="209" name="Content Placeholder 2"/>
          <p:cNvSpPr txBox="1">
            <a:spLocks noGrp="1"/>
          </p:cNvSpPr>
          <p:nvPr>
            <p:ph type="body" idx="1"/>
          </p:nvPr>
        </p:nvSpPr>
        <p:spPr>
          <a:prstGeom prst="rect">
            <a:avLst/>
          </a:prstGeom>
        </p:spPr>
        <p:txBody>
          <a:bodyPr>
            <a:noAutofit/>
          </a:bodyPr>
          <a:lstStyle/>
          <a:p>
            <a:r>
              <a:rPr lang="en-US" sz="2000" b="1" dirty="0" smtClean="0"/>
              <a:t>Centrally </a:t>
            </a:r>
            <a:r>
              <a:rPr lang="en-US" sz="2000" b="1" dirty="0"/>
              <a:t>planned economy</a:t>
            </a:r>
            <a:r>
              <a:rPr lang="en-US" sz="2000" dirty="0"/>
              <a:t>: A centrally planned economy, also known as a command economy, is an economic system in which </a:t>
            </a:r>
            <a:r>
              <a:rPr lang="en-US" sz="2000" dirty="0">
                <a:solidFill>
                  <a:srgbClr val="FF0000"/>
                </a:solidFill>
              </a:rPr>
              <a:t>a central authority, such as a government, makes economic decisions regarding the manufacturing and the distribution of products</a:t>
            </a:r>
            <a:r>
              <a:rPr lang="en-US" sz="2000" dirty="0" smtClean="0">
                <a:solidFill>
                  <a:srgbClr val="FF0000"/>
                </a:solidFill>
              </a:rPr>
              <a:t>.</a:t>
            </a:r>
            <a:endParaRPr lang="en-US" sz="2000" dirty="0" smtClean="0"/>
          </a:p>
          <a:p>
            <a:r>
              <a:rPr lang="en-US" sz="2000" b="1" dirty="0" smtClean="0"/>
              <a:t>Socialist transformation</a:t>
            </a:r>
            <a:r>
              <a:rPr lang="en-US" sz="2000" dirty="0" smtClean="0"/>
              <a:t>: Movements that transformed </a:t>
            </a:r>
            <a:r>
              <a:rPr lang="en-US" sz="2000" dirty="0" smtClean="0">
                <a:solidFill>
                  <a:srgbClr val="FF0000"/>
                </a:solidFill>
              </a:rPr>
              <a:t>agriculture, handcraft industry and capitalist industry and commerce into public ownership, collectively or state owned. </a:t>
            </a:r>
            <a:r>
              <a:rPr lang="en-US" sz="2000" dirty="0" smtClean="0"/>
              <a:t>Most of these finished at the end of 1956.</a:t>
            </a:r>
            <a:endParaRPr lang="en-US" sz="2000" dirty="0" smtClean="0"/>
          </a:p>
          <a:p>
            <a:r>
              <a:rPr lang="en-US" sz="2000" b="1" dirty="0"/>
              <a:t>The "Hu </a:t>
            </a:r>
            <a:r>
              <a:rPr lang="en-US" sz="2000" b="1" dirty="0" err="1"/>
              <a:t>Huanyong</a:t>
            </a:r>
            <a:r>
              <a:rPr lang="en-US" sz="2000" b="1" dirty="0"/>
              <a:t>-Line"</a:t>
            </a:r>
            <a:r>
              <a:rPr lang="en-US" sz="2000" dirty="0"/>
              <a:t>, dividing </a:t>
            </a:r>
            <a:r>
              <a:rPr lang="en-US" sz="2000" dirty="0">
                <a:solidFill>
                  <a:srgbClr val="FF0000"/>
                </a:solidFill>
              </a:rPr>
              <a:t>population density</a:t>
            </a:r>
            <a:r>
              <a:rPr lang="en-US" sz="2000" dirty="0"/>
              <a:t> of China with the </a:t>
            </a:r>
            <a:r>
              <a:rPr lang="en-US" sz="2000" dirty="0" smtClean="0"/>
              <a:t>“</a:t>
            </a:r>
            <a:r>
              <a:rPr lang="en-US" sz="2000" dirty="0" err="1" smtClean="0">
                <a:solidFill>
                  <a:srgbClr val="FF0000"/>
                </a:solidFill>
              </a:rPr>
              <a:t>Heihe-Tengchong</a:t>
            </a:r>
            <a:r>
              <a:rPr lang="en-US" sz="2000" dirty="0" smtClean="0"/>
              <a:t>” line (or "</a:t>
            </a:r>
            <a:r>
              <a:rPr lang="en-US" sz="2000" dirty="0" err="1" smtClean="0"/>
              <a:t>Aihui-Tengchong</a:t>
            </a:r>
            <a:r>
              <a:rPr lang="en-US" sz="2000" dirty="0"/>
              <a:t>" </a:t>
            </a:r>
            <a:r>
              <a:rPr lang="en-US" sz="2000" dirty="0" smtClean="0"/>
              <a:t>line), </a:t>
            </a:r>
            <a:r>
              <a:rPr lang="en-US" sz="2000" dirty="0"/>
              <a:t>was proposed by the Chinese geographer </a:t>
            </a:r>
            <a:r>
              <a:rPr lang="en-US" sz="2000" dirty="0" smtClean="0"/>
              <a:t>Hu </a:t>
            </a:r>
            <a:r>
              <a:rPr lang="en-US" sz="2000" dirty="0" err="1"/>
              <a:t>Huanyong</a:t>
            </a:r>
            <a:r>
              <a:rPr lang="en-US" sz="2000" dirty="0"/>
              <a:t> to mark the demarcation line. The formation </a:t>
            </a:r>
            <a:r>
              <a:rPr lang="en-US" sz="2000" dirty="0" smtClean="0"/>
              <a:t>of </a:t>
            </a:r>
            <a:r>
              <a:rPr lang="en-US" sz="2000" dirty="0"/>
              <a:t>the Line is closely related to the natural condition such as the </a:t>
            </a:r>
            <a:r>
              <a:rPr lang="en-US" sz="2000" dirty="0">
                <a:solidFill>
                  <a:srgbClr val="FF0000"/>
                </a:solidFill>
              </a:rPr>
              <a:t>topography, geomorphology, climate, and water resources, as well as the social, economic, and human activities.</a:t>
            </a:r>
            <a:endParaRPr lang="en-US" sz="2000" dirty="0" smtClean="0">
              <a:solidFill>
                <a:srgbClr val="FF0000"/>
              </a:solidFill>
            </a:endParaRPr>
          </a:p>
          <a:p>
            <a:r>
              <a:rPr lang="en-US" sz="2000" b="1" dirty="0" smtClean="0"/>
              <a:t>Total factor productivity</a:t>
            </a:r>
            <a:r>
              <a:rPr lang="en-US" sz="2000" dirty="0" smtClean="0"/>
              <a:t> (TFP): TFP is a measure of </a:t>
            </a:r>
            <a:r>
              <a:rPr lang="en-US" sz="2000" dirty="0" smtClean="0">
                <a:solidFill>
                  <a:srgbClr val="FF0000"/>
                </a:solidFill>
              </a:rPr>
              <a:t>aggregate productivity of all inputs, including labor, capital, land and materials. </a:t>
            </a:r>
            <a:endParaRPr lang="en-US" sz="2000" dirty="0" smtClean="0">
              <a:solidFill>
                <a:srgbClr val="FF0000"/>
              </a:solidFill>
            </a:endParaRPr>
          </a:p>
          <a:p>
            <a:endParaRPr lang="en-US" sz="2000" dirty="0" smtClean="0">
              <a:solidFill>
                <a:srgbClr val="FF0000"/>
              </a:solidFill>
            </a:endParaRPr>
          </a:p>
        </p:txBody>
      </p:sp>
      <p:sp>
        <p:nvSpPr>
          <p:cNvPr id="2" name="灯片编号占位符 1"/>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itle 1"/>
          <p:cNvSpPr txBox="1">
            <a:spLocks noGrp="1"/>
          </p:cNvSpPr>
          <p:nvPr>
            <p:ph type="title"/>
          </p:nvPr>
        </p:nvSpPr>
        <p:spPr>
          <a:prstGeom prst="rect">
            <a:avLst/>
          </a:prstGeom>
        </p:spPr>
        <p:txBody>
          <a:bodyPr/>
          <a:lstStyle/>
          <a:p>
            <a:r>
              <a:rPr lang="en-US" dirty="0" smtClean="0"/>
              <a:t>The analytical framework</a:t>
            </a:r>
            <a:endParaRPr dirty="0"/>
          </a:p>
        </p:txBody>
      </p:sp>
      <p:sp>
        <p:nvSpPr>
          <p:cNvPr id="209" name="Content Placeholder 2"/>
          <p:cNvSpPr txBox="1">
            <a:spLocks noGrp="1"/>
          </p:cNvSpPr>
          <p:nvPr>
            <p:ph type="body" idx="1"/>
          </p:nvPr>
        </p:nvSpPr>
        <p:spPr>
          <a:prstGeom prst="rect">
            <a:avLst/>
          </a:prstGeom>
        </p:spPr>
        <p:txBody>
          <a:bodyPr>
            <a:normAutofit/>
          </a:bodyPr>
          <a:lstStyle/>
          <a:p>
            <a:r>
              <a:rPr lang="en-US" sz="2000" dirty="0" smtClean="0"/>
              <a:t>Chinese agriculture experienced dramatic advancement during the reform period, due to adoption of the </a:t>
            </a:r>
            <a:r>
              <a:rPr lang="en-US" sz="2000" dirty="0" smtClean="0">
                <a:solidFill>
                  <a:srgbClr val="FF0000"/>
                </a:solidFill>
              </a:rPr>
              <a:t>household responsibility system</a:t>
            </a:r>
            <a:r>
              <a:rPr lang="en-US" sz="2000" dirty="0" smtClean="0"/>
              <a:t> and </a:t>
            </a:r>
            <a:r>
              <a:rPr lang="en-US" sz="2000" dirty="0" smtClean="0">
                <a:solidFill>
                  <a:srgbClr val="FF0000"/>
                </a:solidFill>
              </a:rPr>
              <a:t>liberalization of agricultural market</a:t>
            </a:r>
            <a:endParaRPr lang="en-US" sz="2000" dirty="0" smtClean="0">
              <a:solidFill>
                <a:srgbClr val="FF0000"/>
              </a:solidFill>
            </a:endParaRPr>
          </a:p>
          <a:p>
            <a:r>
              <a:rPr lang="en-US" sz="2000" dirty="0" smtClean="0"/>
              <a:t>But some challenges remain: how to develop agriculture, raise rural income and modernize the rural economy sustainably?</a:t>
            </a:r>
            <a:endParaRPr sz="2000" dirty="0"/>
          </a:p>
        </p:txBody>
      </p:sp>
      <p:graphicFrame>
        <p:nvGraphicFramePr>
          <p:cNvPr id="2" name="图示 1"/>
          <p:cNvGraphicFramePr/>
          <p:nvPr/>
        </p:nvGraphicFramePr>
        <p:xfrm>
          <a:off x="838200" y="3210339"/>
          <a:ext cx="10515600" cy="301744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文本框 5"/>
          <p:cNvSpPr txBox="1"/>
          <p:nvPr/>
        </p:nvSpPr>
        <p:spPr>
          <a:xfrm>
            <a:off x="581025" y="5027930"/>
            <a:ext cx="3246755" cy="11976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5"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rPr>
              <a:t>Pre-reform agriculture:</a:t>
            </a:r>
            <a:br>
              <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rPr>
            </a:br>
            <a:r>
              <a:rPr kumimoji="0" lang="en-US" altLang="zh-CN" sz="1800" i="0" u="none" strike="noStrike" cap="none" spc="0" normalizeH="0" baseline="0" dirty="0" smtClean="0">
                <a:ln>
                  <a:noFill/>
                </a:ln>
                <a:solidFill>
                  <a:srgbClr val="000000"/>
                </a:solidFill>
                <a:effectLst/>
                <a:uFillTx/>
                <a:latin typeface="Calibri"/>
                <a:ea typeface="Calibri"/>
                <a:cs typeface="Calibri"/>
                <a:sym typeface="Calibri"/>
              </a:rPr>
              <a:t>Agricultural</a:t>
            </a:r>
            <a:r>
              <a:rPr kumimoji="0" lang="en-US" altLang="zh-CN" sz="1800" i="0" u="none" strike="noStrike" cap="none" spc="0" normalizeH="0" dirty="0" smtClean="0">
                <a:ln>
                  <a:noFill/>
                </a:ln>
                <a:solidFill>
                  <a:srgbClr val="000000"/>
                </a:solidFill>
                <a:effectLst/>
                <a:uFillTx/>
                <a:latin typeface="Calibri"/>
                <a:ea typeface="Calibri"/>
                <a:cs typeface="Calibri"/>
                <a:sym typeface="Calibri"/>
              </a:rPr>
              <a:t> collectives</a:t>
            </a:r>
            <a:br>
              <a:rPr kumimoji="0" lang="en-US" altLang="zh-CN" sz="1800" i="0" u="none" strike="noStrike" cap="none" spc="0" normalizeH="0" dirty="0" smtClean="0">
                <a:ln>
                  <a:noFill/>
                </a:ln>
                <a:solidFill>
                  <a:srgbClr val="000000"/>
                </a:solidFill>
                <a:effectLst/>
                <a:uFillTx/>
                <a:latin typeface="Calibri"/>
                <a:ea typeface="Calibri"/>
                <a:cs typeface="Calibri"/>
                <a:sym typeface="Calibri"/>
              </a:rPr>
            </a:br>
            <a:r>
              <a:rPr kumimoji="0" lang="en-US" altLang="zh-CN" sz="1800" i="0" u="none" strike="noStrike" cap="none" spc="0" normalizeH="0" dirty="0" smtClean="0">
                <a:ln>
                  <a:noFill/>
                </a:ln>
                <a:solidFill>
                  <a:srgbClr val="000000"/>
                </a:solidFill>
                <a:effectLst/>
                <a:uFillTx/>
                <a:latin typeface="Calibri"/>
                <a:ea typeface="Calibri"/>
                <a:cs typeface="Calibri"/>
                <a:sym typeface="Calibri"/>
              </a:rPr>
              <a:t>Purchase &amp; marketing</a:t>
            </a:r>
            <a:endParaRPr kumimoji="0" lang="en-US" altLang="zh-CN" sz="1800" i="0" u="none" strike="noStrike" cap="none" spc="0" normalizeH="0" dirty="0" smtClean="0">
              <a:ln>
                <a:noFill/>
              </a:ln>
              <a:solidFill>
                <a:srgbClr val="000000"/>
              </a:solidFill>
              <a:effectLst/>
              <a:uFillTx/>
              <a:latin typeface="Calibri"/>
              <a:ea typeface="Calibri"/>
              <a:cs typeface="Calibri"/>
              <a:sym typeface="Calibri"/>
            </a:endParaRPr>
          </a:p>
          <a:p>
            <a:pPr marL="0" marR="0" indent="0" algn="l" defTabSz="913765" rtl="0" fontAlgn="auto" latinLnBrk="0" hangingPunct="0">
              <a:lnSpc>
                <a:spcPct val="100000"/>
              </a:lnSpc>
              <a:spcBef>
                <a:spcPts val="0"/>
              </a:spcBef>
              <a:spcAft>
                <a:spcPts val="0"/>
              </a:spcAft>
              <a:buClrTx/>
              <a:buSzTx/>
              <a:buFontTx/>
              <a:buNone/>
            </a:pPr>
            <a:r>
              <a:rPr lang="en-US" altLang="zh-CN" sz="1800" baseline="0" dirty="0" smtClean="0">
                <a:solidFill>
                  <a:srgbClr val="000000"/>
                </a:solidFill>
                <a:latin typeface="Calibri"/>
                <a:ea typeface="Calibri"/>
                <a:cs typeface="Calibri"/>
                <a:sym typeface="Calibri"/>
              </a:rPr>
              <a:t>Household</a:t>
            </a:r>
            <a:r>
              <a:rPr lang="en-US" altLang="zh-CN" sz="1800" dirty="0" smtClean="0">
                <a:solidFill>
                  <a:srgbClr val="000000"/>
                </a:solidFill>
                <a:latin typeface="Calibri"/>
                <a:ea typeface="Calibri"/>
                <a:cs typeface="Calibri"/>
                <a:sym typeface="Calibri"/>
              </a:rPr>
              <a:t> registration</a:t>
            </a:r>
            <a:endParaRPr kumimoji="0" lang="zh-CN" altLang="en-US" sz="1800" i="0" u="none" strike="noStrike" cap="none" spc="0" normalizeH="0" baseline="0" dirty="0">
              <a:ln>
                <a:noFill/>
              </a:ln>
              <a:solidFill>
                <a:srgbClr val="000000"/>
              </a:solidFill>
              <a:effectLst/>
              <a:uFillTx/>
              <a:latin typeface="Calibri"/>
              <a:ea typeface="Calibri"/>
              <a:cs typeface="Calibri"/>
              <a:sym typeface="Calibri"/>
            </a:endParaRPr>
          </a:p>
        </p:txBody>
      </p:sp>
      <p:sp>
        <p:nvSpPr>
          <p:cNvPr id="9" name="文本框 8"/>
          <p:cNvSpPr txBox="1"/>
          <p:nvPr/>
        </p:nvSpPr>
        <p:spPr>
          <a:xfrm>
            <a:off x="8733182" y="3210339"/>
            <a:ext cx="2620617"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5"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rPr>
              <a:t>Post-reform agriculture:</a:t>
            </a:r>
            <a:endPar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endParaRPr>
          </a:p>
          <a:p>
            <a:pPr marL="0" marR="0" indent="0" algn="l" defTabSz="913765" rtl="0" fontAlgn="auto" latinLnBrk="0" hangingPunct="0">
              <a:lnSpc>
                <a:spcPct val="100000"/>
              </a:lnSpc>
              <a:spcBef>
                <a:spcPts val="0"/>
              </a:spcBef>
              <a:spcAft>
                <a:spcPts val="0"/>
              </a:spcAft>
              <a:buClrTx/>
              <a:buSzTx/>
              <a:buFontTx/>
              <a:buNone/>
            </a:pPr>
            <a:r>
              <a:rPr lang="en-US" altLang="zh-CN" sz="1800" dirty="0" smtClean="0">
                <a:solidFill>
                  <a:srgbClr val="000000"/>
                </a:solidFill>
                <a:latin typeface="Calibri"/>
                <a:ea typeface="Calibri"/>
                <a:cs typeface="Calibri"/>
                <a:sym typeface="Calibri"/>
              </a:rPr>
              <a:t>Rural income</a:t>
            </a:r>
            <a:endParaRPr lang="en-US" altLang="zh-CN" sz="1800" dirty="0" smtClean="0">
              <a:solidFill>
                <a:srgbClr val="000000"/>
              </a:solidFill>
              <a:latin typeface="Calibri"/>
              <a:ea typeface="Calibri"/>
              <a:cs typeface="Calibri"/>
              <a:sym typeface="Calibri"/>
            </a:endParaRPr>
          </a:p>
          <a:p>
            <a:pPr marL="0" marR="0" indent="0" algn="l" defTabSz="913765" rtl="0" fontAlgn="auto" latinLnBrk="0" hangingPunct="0">
              <a:lnSpc>
                <a:spcPct val="100000"/>
              </a:lnSpc>
              <a:spcBef>
                <a:spcPts val="0"/>
              </a:spcBef>
              <a:spcAft>
                <a:spcPts val="0"/>
              </a:spcAft>
              <a:buClrTx/>
              <a:buSzTx/>
              <a:buFontTx/>
              <a:buNone/>
            </a:pPr>
            <a:r>
              <a:rPr lang="en-US" altLang="zh-CN" sz="1800" dirty="0" smtClean="0">
                <a:solidFill>
                  <a:srgbClr val="000000"/>
                </a:solidFill>
                <a:latin typeface="Calibri"/>
                <a:ea typeface="Calibri"/>
                <a:cs typeface="Calibri"/>
                <a:sym typeface="Calibri"/>
              </a:rPr>
              <a:t>Land </a:t>
            </a:r>
            <a:r>
              <a:rPr lang="en-US" altLang="zh-CN" sz="1800" dirty="0">
                <a:solidFill>
                  <a:srgbClr val="000000"/>
                </a:solidFill>
                <a:latin typeface="Calibri"/>
                <a:ea typeface="Calibri"/>
                <a:cs typeface="Calibri"/>
                <a:sym typeface="Calibri"/>
              </a:rPr>
              <a:t>o</a:t>
            </a:r>
            <a:r>
              <a:rPr lang="en-US" altLang="zh-CN" sz="1800" dirty="0" smtClean="0">
                <a:solidFill>
                  <a:srgbClr val="000000"/>
                </a:solidFill>
                <a:latin typeface="Calibri"/>
                <a:ea typeface="Calibri"/>
                <a:cs typeface="Calibri"/>
                <a:sym typeface="Calibri"/>
              </a:rPr>
              <a:t>wnership</a:t>
            </a:r>
            <a:endParaRPr lang="en-US" altLang="zh-CN" sz="1800" dirty="0" smtClean="0">
              <a:solidFill>
                <a:srgbClr val="000000"/>
              </a:solidFill>
              <a:latin typeface="Calibri"/>
              <a:ea typeface="Calibri"/>
              <a:cs typeface="Calibri"/>
              <a:sym typeface="Calibri"/>
            </a:endParaRPr>
          </a:p>
          <a:p>
            <a:pPr marL="0" marR="0" indent="0" algn="l" defTabSz="913765" rtl="0" fontAlgn="auto" latinLnBrk="0" hangingPunct="0">
              <a:lnSpc>
                <a:spcPct val="100000"/>
              </a:lnSpc>
              <a:spcBef>
                <a:spcPts val="0"/>
              </a:spcBef>
              <a:spcAft>
                <a:spcPts val="0"/>
              </a:spcAft>
              <a:buClrTx/>
              <a:buSzTx/>
              <a:buFontTx/>
              <a:buNone/>
            </a:pPr>
            <a:r>
              <a:rPr lang="en-US" altLang="zh-CN" sz="1800" dirty="0" smtClean="0">
                <a:solidFill>
                  <a:srgbClr val="000000"/>
                </a:solidFill>
                <a:latin typeface="Calibri"/>
                <a:ea typeface="Calibri"/>
                <a:cs typeface="Calibri"/>
                <a:sym typeface="Calibri"/>
              </a:rPr>
              <a:t>Farm size</a:t>
            </a:r>
            <a:br>
              <a:rPr lang="en-US" altLang="zh-CN" sz="1800" dirty="0" smtClean="0">
                <a:solidFill>
                  <a:srgbClr val="000000"/>
                </a:solidFill>
                <a:latin typeface="Calibri"/>
                <a:ea typeface="Calibri"/>
                <a:cs typeface="Calibri"/>
                <a:sym typeface="Calibri"/>
              </a:rPr>
            </a:br>
            <a:r>
              <a:rPr lang="en-US" altLang="zh-CN" sz="1800" dirty="0" smtClean="0">
                <a:solidFill>
                  <a:srgbClr val="000000"/>
                </a:solidFill>
                <a:latin typeface="Calibri"/>
                <a:ea typeface="Calibri"/>
                <a:cs typeface="Calibri"/>
                <a:sym typeface="Calibri"/>
              </a:rPr>
              <a:t>Labor mobility</a:t>
            </a:r>
            <a:endParaRPr lang="en-US" altLang="zh-CN" sz="1800" dirty="0" smtClean="0">
              <a:solidFill>
                <a:srgbClr val="000000"/>
              </a:solidFill>
              <a:latin typeface="Calibri"/>
              <a:ea typeface="Calibri"/>
              <a:cs typeface="Calibri"/>
              <a:sym typeface="Calibri"/>
            </a:endParaRPr>
          </a:p>
          <a:p>
            <a:pPr marL="0" marR="0" indent="0" algn="l" defTabSz="913765" rtl="0" fontAlgn="auto" latinLnBrk="0" hangingPunct="0">
              <a:lnSpc>
                <a:spcPct val="100000"/>
              </a:lnSpc>
              <a:spcBef>
                <a:spcPts val="0"/>
              </a:spcBef>
              <a:spcAft>
                <a:spcPts val="0"/>
              </a:spcAft>
              <a:buClrTx/>
              <a:buSzTx/>
              <a:buFontTx/>
              <a:buNone/>
            </a:pPr>
            <a:r>
              <a:rPr kumimoji="0" lang="en-US" altLang="zh-CN" i="0" u="none" strike="noStrike" cap="none" spc="0" normalizeH="0" baseline="0" dirty="0" smtClean="0">
                <a:ln>
                  <a:noFill/>
                </a:ln>
                <a:solidFill>
                  <a:srgbClr val="000000"/>
                </a:solidFill>
                <a:effectLst/>
                <a:uFillTx/>
                <a:latin typeface="Calibri"/>
                <a:ea typeface="Calibri"/>
                <a:cs typeface="Calibri"/>
                <a:sym typeface="Calibri"/>
              </a:rPr>
              <a:t>Agricultural infrastructure</a:t>
            </a:r>
            <a:endParaRPr kumimoji="0" lang="en-US" altLang="zh-CN" sz="1800" i="0" u="none" strike="noStrike" cap="none" spc="0" normalizeH="0" baseline="0" dirty="0" smtClean="0">
              <a:ln>
                <a:noFill/>
              </a:ln>
              <a:solidFill>
                <a:srgbClr val="000000"/>
              </a:solidFill>
              <a:effectLst/>
              <a:uFillTx/>
              <a:latin typeface="Calibri"/>
              <a:ea typeface="Calibri"/>
              <a:cs typeface="Calibri"/>
              <a:sym typeface="Calibri"/>
            </a:endParaRPr>
          </a:p>
        </p:txBody>
      </p:sp>
      <p:sp>
        <p:nvSpPr>
          <p:cNvPr id="3" name="灯片编号占位符 2"/>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itle 1"/>
          <p:cNvSpPr txBox="1">
            <a:spLocks noGrp="1"/>
          </p:cNvSpPr>
          <p:nvPr>
            <p:ph type="title"/>
          </p:nvPr>
        </p:nvSpPr>
        <p:spPr>
          <a:prstGeom prst="rect">
            <a:avLst/>
          </a:prstGeom>
        </p:spPr>
        <p:txBody>
          <a:bodyPr/>
          <a:lstStyle/>
          <a:p>
            <a:r>
              <a:rPr lang="en-US" altLang="zh-CN" dirty="0" smtClean="0"/>
              <a:t>4 Agricultural Reform</a:t>
            </a:r>
            <a:endParaRPr dirty="0"/>
          </a:p>
        </p:txBody>
      </p:sp>
      <p:sp>
        <p:nvSpPr>
          <p:cNvPr id="209" name="Content Placeholder 2"/>
          <p:cNvSpPr txBox="1">
            <a:spLocks noGrp="1"/>
          </p:cNvSpPr>
          <p:nvPr>
            <p:ph type="body" idx="1"/>
          </p:nvPr>
        </p:nvSpPr>
        <p:spPr>
          <a:xfrm>
            <a:off x="838200" y="1820655"/>
            <a:ext cx="10515600" cy="4351339"/>
          </a:xfrm>
          <a:prstGeom prst="rect">
            <a:avLst/>
          </a:prstGeom>
        </p:spPr>
        <p:txBody>
          <a:bodyPr>
            <a:normAutofit/>
          </a:bodyPr>
          <a:lstStyle/>
          <a:p>
            <a:r>
              <a:rPr lang="en-US" sz="2000" b="1" dirty="0" smtClean="0"/>
              <a:t>People’s Commune</a:t>
            </a:r>
            <a:r>
              <a:rPr lang="en-US" sz="2000" dirty="0" smtClean="0"/>
              <a:t>: This was the main form of </a:t>
            </a:r>
            <a:r>
              <a:rPr lang="en-US" sz="2000" dirty="0" smtClean="0">
                <a:solidFill>
                  <a:srgbClr val="FF0000"/>
                </a:solidFill>
              </a:rPr>
              <a:t>rural collectives</a:t>
            </a:r>
            <a:r>
              <a:rPr lang="en-US" sz="2000" dirty="0" smtClean="0"/>
              <a:t> during the central </a:t>
            </a:r>
            <a:r>
              <a:rPr lang="en-US" sz="2000" dirty="0" smtClean="0">
                <a:solidFill>
                  <a:srgbClr val="FF0000"/>
                </a:solidFill>
              </a:rPr>
              <a:t>planning period</a:t>
            </a:r>
            <a:r>
              <a:rPr lang="en-US" sz="2000" dirty="0" smtClean="0"/>
              <a:t>, which </a:t>
            </a:r>
            <a:r>
              <a:rPr lang="en-US" sz="2000" dirty="0" smtClean="0">
                <a:solidFill>
                  <a:srgbClr val="FF0000"/>
                </a:solidFill>
              </a:rPr>
              <a:t>owned all agricultural production resources and organized all production and distribution activities</a:t>
            </a:r>
            <a:r>
              <a:rPr lang="en-US" sz="2000" dirty="0" smtClean="0"/>
              <a:t>. It often contained three levels: Commune, brigade (village) and production team</a:t>
            </a:r>
            <a:endParaRPr lang="en-US" sz="2000" dirty="0" smtClean="0"/>
          </a:p>
          <a:p>
            <a:r>
              <a:rPr lang="en-US" sz="2000" b="1" dirty="0" smtClean="0"/>
              <a:t>Household responsibility system (HRS)</a:t>
            </a:r>
            <a:r>
              <a:rPr lang="en-US" sz="2000" dirty="0" smtClean="0"/>
              <a:t>: While the land is still </a:t>
            </a:r>
            <a:r>
              <a:rPr lang="en-US" sz="2000" dirty="0" smtClean="0">
                <a:solidFill>
                  <a:srgbClr val="FF0000"/>
                </a:solidFill>
              </a:rPr>
              <a:t>owned by the Communes/collectives</a:t>
            </a:r>
            <a:r>
              <a:rPr lang="en-US" sz="2000" dirty="0" smtClean="0"/>
              <a:t>, farm households </a:t>
            </a:r>
            <a:r>
              <a:rPr lang="en-US" sz="2000" dirty="0" smtClean="0">
                <a:solidFill>
                  <a:srgbClr val="FF0000"/>
                </a:solidFill>
              </a:rPr>
              <a:t>lease pieces of land</a:t>
            </a:r>
            <a:r>
              <a:rPr lang="en-US" sz="2000" dirty="0" smtClean="0"/>
              <a:t> and manage the entire </a:t>
            </a:r>
            <a:r>
              <a:rPr lang="en-US" sz="2000" dirty="0" smtClean="0">
                <a:solidFill>
                  <a:srgbClr val="FF0000"/>
                </a:solidFill>
              </a:rPr>
              <a:t>production process independently</a:t>
            </a:r>
            <a:r>
              <a:rPr lang="en-US" sz="2000" dirty="0" smtClean="0"/>
              <a:t>.</a:t>
            </a:r>
            <a:endParaRPr lang="en-US" sz="2000" dirty="0" smtClean="0"/>
          </a:p>
          <a:p>
            <a:r>
              <a:rPr lang="en-US" sz="2000" b="1" dirty="0" smtClean="0"/>
              <a:t>Food self-sufficiency</a:t>
            </a:r>
            <a:r>
              <a:rPr lang="en-US" sz="2000" dirty="0" smtClean="0"/>
              <a:t>: A country’s </a:t>
            </a:r>
            <a:r>
              <a:rPr lang="en-US" sz="2000" dirty="0" smtClean="0">
                <a:solidFill>
                  <a:srgbClr val="FF0000"/>
                </a:solidFill>
              </a:rPr>
              <a:t>food consumption is supplied entirely by domestic production.</a:t>
            </a:r>
            <a:endParaRPr lang="en-US" sz="2000" dirty="0" smtClean="0">
              <a:solidFill>
                <a:srgbClr val="FF0000"/>
              </a:solidFill>
            </a:endParaRPr>
          </a:p>
          <a:p>
            <a:r>
              <a:rPr lang="en-US" sz="2000" b="1" dirty="0" smtClean="0"/>
              <a:t>Rural revitalization strategy</a:t>
            </a:r>
            <a:r>
              <a:rPr lang="en-US" sz="2000" dirty="0"/>
              <a:t>: The strategy emphasizes the importance of rural development, including the need to develop </a:t>
            </a:r>
            <a:r>
              <a:rPr lang="en-US" sz="2000" dirty="0">
                <a:solidFill>
                  <a:srgbClr val="FF0000"/>
                </a:solidFill>
              </a:rPr>
              <a:t>rural businesses</a:t>
            </a:r>
            <a:r>
              <a:rPr lang="en-US" sz="2000" dirty="0"/>
              <a:t>, create a pleasant </a:t>
            </a:r>
            <a:r>
              <a:rPr lang="en-US" sz="2000" dirty="0">
                <a:solidFill>
                  <a:srgbClr val="FF0000"/>
                </a:solidFill>
              </a:rPr>
              <a:t>living environment</a:t>
            </a:r>
            <a:r>
              <a:rPr lang="en-US" sz="2000" dirty="0"/>
              <a:t>, promote </a:t>
            </a:r>
            <a:r>
              <a:rPr lang="en-US" sz="2000" dirty="0">
                <a:solidFill>
                  <a:srgbClr val="FF0000"/>
                </a:solidFill>
              </a:rPr>
              <a:t>civility</a:t>
            </a:r>
            <a:r>
              <a:rPr lang="en-US" sz="2000" dirty="0"/>
              <a:t> and effective </a:t>
            </a:r>
            <a:r>
              <a:rPr lang="en-US" sz="2000" dirty="0">
                <a:solidFill>
                  <a:srgbClr val="FF0000"/>
                </a:solidFill>
              </a:rPr>
              <a:t>governance</a:t>
            </a:r>
            <a:r>
              <a:rPr lang="en-US" sz="2000" dirty="0"/>
              <a:t>, and improve the living standards of </a:t>
            </a:r>
            <a:r>
              <a:rPr lang="en-US" sz="2000" dirty="0">
                <a:solidFill>
                  <a:srgbClr val="FF0000"/>
                </a:solidFill>
              </a:rPr>
              <a:t>rural residents</a:t>
            </a:r>
            <a:r>
              <a:rPr lang="en-US" sz="2000" dirty="0"/>
              <a:t>.</a:t>
            </a:r>
            <a:endParaRPr lang="en-US" sz="2000" dirty="0" smtClean="0"/>
          </a:p>
        </p:txBody>
      </p:sp>
      <p:sp>
        <p:nvSpPr>
          <p:cNvPr id="2" name="灯片编号占位符 1"/>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itle 1"/>
          <p:cNvSpPr txBox="1">
            <a:spLocks noGrp="1"/>
          </p:cNvSpPr>
          <p:nvPr>
            <p:ph type="title"/>
          </p:nvPr>
        </p:nvSpPr>
        <p:spPr>
          <a:prstGeom prst="rect">
            <a:avLst/>
          </a:prstGeom>
        </p:spPr>
        <p:txBody>
          <a:bodyPr/>
          <a:lstStyle/>
          <a:p>
            <a:r>
              <a:rPr lang="en-US" dirty="0" smtClean="0"/>
              <a:t>The analytical framework</a:t>
            </a:r>
            <a:endParaRPr dirty="0"/>
          </a:p>
        </p:txBody>
      </p:sp>
      <p:sp>
        <p:nvSpPr>
          <p:cNvPr id="209" name="Content Placeholder 2"/>
          <p:cNvSpPr txBox="1">
            <a:spLocks noGrp="1"/>
          </p:cNvSpPr>
          <p:nvPr>
            <p:ph type="body" idx="1"/>
          </p:nvPr>
        </p:nvSpPr>
        <p:spPr>
          <a:prstGeom prst="rect">
            <a:avLst/>
          </a:prstGeom>
        </p:spPr>
        <p:txBody>
          <a:bodyPr>
            <a:normAutofit/>
          </a:bodyPr>
          <a:lstStyle/>
          <a:p>
            <a:r>
              <a:rPr lang="en-US" sz="2000" dirty="0" smtClean="0"/>
              <a:t>Trade liberalization involves </a:t>
            </a:r>
            <a:r>
              <a:rPr lang="en-US" sz="2000" dirty="0" smtClean="0">
                <a:solidFill>
                  <a:srgbClr val="FF0000"/>
                </a:solidFill>
              </a:rPr>
              <a:t>removal of trade restrictions</a:t>
            </a:r>
            <a:r>
              <a:rPr lang="en-US" sz="2000" dirty="0" smtClean="0"/>
              <a:t> and more broad changes </a:t>
            </a:r>
            <a:r>
              <a:rPr lang="en-US" sz="2000" dirty="0" smtClean="0">
                <a:solidFill>
                  <a:srgbClr val="FF0000"/>
                </a:solidFill>
              </a:rPr>
              <a:t>promoting economic openness</a:t>
            </a:r>
            <a:endParaRPr lang="en-US" sz="2000" dirty="0" smtClean="0">
              <a:solidFill>
                <a:srgbClr val="FF0000"/>
              </a:solidFill>
            </a:endParaRPr>
          </a:p>
        </p:txBody>
      </p:sp>
      <p:graphicFrame>
        <p:nvGraphicFramePr>
          <p:cNvPr id="2" name="图示 1"/>
          <p:cNvGraphicFramePr/>
          <p:nvPr/>
        </p:nvGraphicFramePr>
        <p:xfrm>
          <a:off x="838200" y="3210339"/>
          <a:ext cx="10515600" cy="301744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文本框 5"/>
          <p:cNvSpPr txBox="1"/>
          <p:nvPr/>
        </p:nvSpPr>
        <p:spPr>
          <a:xfrm>
            <a:off x="517525" y="5227320"/>
            <a:ext cx="3045460" cy="11976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5"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rPr>
              <a:t>Pre-reform trade:</a:t>
            </a:r>
            <a:br>
              <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rPr>
            </a:br>
            <a:r>
              <a:rPr lang="en-US" altLang="zh-CN" sz="1800" dirty="0" smtClean="0">
                <a:solidFill>
                  <a:srgbClr val="FF0000"/>
                </a:solidFill>
                <a:latin typeface="Calibri"/>
                <a:ea typeface="Calibri"/>
                <a:cs typeface="Calibri"/>
                <a:sym typeface="Calibri"/>
              </a:rPr>
              <a:t>State trading companies</a:t>
            </a:r>
            <a:endParaRPr lang="en-US" altLang="zh-CN" sz="1800" dirty="0" smtClean="0">
              <a:solidFill>
                <a:srgbClr val="FF0000"/>
              </a:solidFill>
              <a:latin typeface="Calibri"/>
              <a:ea typeface="Calibri"/>
              <a:cs typeface="Calibri"/>
              <a:sym typeface="Calibri"/>
            </a:endParaRPr>
          </a:p>
          <a:p>
            <a:pPr marL="0" marR="0" indent="0" algn="l" defTabSz="913765" rtl="0" fontAlgn="auto" latinLnBrk="0" hangingPunct="0">
              <a:lnSpc>
                <a:spcPct val="100000"/>
              </a:lnSpc>
              <a:spcBef>
                <a:spcPts val="0"/>
              </a:spcBef>
              <a:spcAft>
                <a:spcPts val="0"/>
              </a:spcAft>
              <a:buClrTx/>
              <a:buSzTx/>
              <a:buFontTx/>
              <a:buNone/>
            </a:pPr>
            <a:r>
              <a:rPr kumimoji="0" lang="en-US" altLang="zh-CN" sz="1800" i="0" u="none" strike="noStrike" cap="none" spc="0" normalizeH="0" baseline="0" dirty="0" smtClean="0">
                <a:ln>
                  <a:noFill/>
                </a:ln>
                <a:solidFill>
                  <a:srgbClr val="FF0000"/>
                </a:solidFill>
                <a:effectLst/>
                <a:uFillTx/>
                <a:latin typeface="Calibri"/>
                <a:ea typeface="Calibri"/>
                <a:cs typeface="Calibri"/>
                <a:sym typeface="Calibri"/>
              </a:rPr>
              <a:t>Export</a:t>
            </a:r>
            <a:r>
              <a:rPr lang="en-US" altLang="zh-CN" sz="1800" dirty="0" smtClean="0">
                <a:solidFill>
                  <a:srgbClr val="FF0000"/>
                </a:solidFill>
                <a:latin typeface="Calibri"/>
                <a:ea typeface="Calibri"/>
                <a:cs typeface="Calibri"/>
                <a:sym typeface="Calibri"/>
              </a:rPr>
              <a:t>/import plans</a:t>
            </a:r>
            <a:endParaRPr lang="en-US" altLang="zh-CN" sz="1800" dirty="0" smtClean="0">
              <a:solidFill>
                <a:srgbClr val="FF0000"/>
              </a:solidFill>
              <a:latin typeface="Calibri"/>
              <a:ea typeface="Calibri"/>
              <a:cs typeface="Calibri"/>
              <a:sym typeface="Calibri"/>
            </a:endParaRPr>
          </a:p>
          <a:p>
            <a:pPr marL="0" marR="0" indent="0" algn="l" defTabSz="913765" rtl="0" fontAlgn="auto" latinLnBrk="0" hangingPunct="0">
              <a:lnSpc>
                <a:spcPct val="100000"/>
              </a:lnSpc>
              <a:spcBef>
                <a:spcPts val="0"/>
              </a:spcBef>
              <a:spcAft>
                <a:spcPts val="0"/>
              </a:spcAft>
              <a:buClrTx/>
              <a:buSzTx/>
              <a:buFontTx/>
              <a:buNone/>
            </a:pPr>
            <a:r>
              <a:rPr kumimoji="0" lang="en-US" altLang="zh-CN" sz="1800" i="0" u="none" strike="noStrike" cap="none" spc="0" normalizeH="0" baseline="0" dirty="0" smtClean="0">
                <a:ln>
                  <a:noFill/>
                </a:ln>
                <a:solidFill>
                  <a:srgbClr val="FF0000"/>
                </a:solidFill>
                <a:effectLst/>
                <a:uFillTx/>
                <a:latin typeface="Calibri"/>
                <a:ea typeface="Calibri"/>
                <a:cs typeface="Calibri"/>
                <a:sym typeface="Calibri"/>
              </a:rPr>
              <a:t>Official</a:t>
            </a:r>
            <a:r>
              <a:rPr kumimoji="0" lang="en-US" altLang="zh-CN" sz="1800" i="0" u="none" strike="noStrike" cap="none" spc="0" normalizeH="0" dirty="0" smtClean="0">
                <a:ln>
                  <a:noFill/>
                </a:ln>
                <a:solidFill>
                  <a:srgbClr val="FF0000"/>
                </a:solidFill>
                <a:effectLst/>
                <a:uFillTx/>
                <a:latin typeface="Calibri"/>
                <a:ea typeface="Calibri"/>
                <a:cs typeface="Calibri"/>
                <a:sym typeface="Calibri"/>
              </a:rPr>
              <a:t> exchange rate</a:t>
            </a:r>
            <a:endParaRPr kumimoji="0" lang="en-US" altLang="zh-CN" sz="1800" i="0" u="none" strike="noStrike" cap="none" spc="0" normalizeH="0" baseline="0" dirty="0" smtClean="0">
              <a:ln>
                <a:noFill/>
              </a:ln>
              <a:solidFill>
                <a:srgbClr val="FF0000"/>
              </a:solidFill>
              <a:effectLst/>
              <a:uFillTx/>
              <a:latin typeface="Calibri"/>
              <a:ea typeface="Calibri"/>
              <a:cs typeface="Calibri"/>
              <a:sym typeface="Calibri"/>
            </a:endParaRPr>
          </a:p>
        </p:txBody>
      </p:sp>
      <p:sp>
        <p:nvSpPr>
          <p:cNvPr id="9" name="文本框 8"/>
          <p:cNvSpPr txBox="1"/>
          <p:nvPr/>
        </p:nvSpPr>
        <p:spPr>
          <a:xfrm>
            <a:off x="8712163" y="3126256"/>
            <a:ext cx="2382078"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5"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rPr>
              <a:t>Post-reform </a:t>
            </a:r>
            <a:r>
              <a:rPr lang="en-US" altLang="zh-CN" sz="1800" b="1" dirty="0" smtClean="0">
                <a:solidFill>
                  <a:srgbClr val="000000"/>
                </a:solidFill>
                <a:latin typeface="Calibri"/>
                <a:ea typeface="Calibri"/>
                <a:cs typeface="Calibri"/>
                <a:sym typeface="Calibri"/>
              </a:rPr>
              <a:t>trade</a:t>
            </a:r>
            <a:r>
              <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rPr>
              <a:t>:</a:t>
            </a:r>
            <a:endPar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endParaRPr>
          </a:p>
          <a:p>
            <a:pPr marL="0" marR="0" indent="0" algn="l" defTabSz="913765" rtl="0" fontAlgn="auto" latinLnBrk="0" hangingPunct="0">
              <a:lnSpc>
                <a:spcPct val="100000"/>
              </a:lnSpc>
              <a:spcBef>
                <a:spcPts val="0"/>
              </a:spcBef>
              <a:spcAft>
                <a:spcPts val="0"/>
              </a:spcAft>
              <a:buClrTx/>
              <a:buSzTx/>
              <a:buFontTx/>
              <a:buNone/>
            </a:pPr>
            <a:r>
              <a:rPr lang="en-US" altLang="zh-CN" sz="1800" dirty="0" smtClean="0">
                <a:solidFill>
                  <a:srgbClr val="000000"/>
                </a:solidFill>
                <a:latin typeface="Calibri"/>
                <a:ea typeface="Calibri"/>
                <a:cs typeface="Calibri"/>
                <a:sym typeface="Calibri"/>
              </a:rPr>
              <a:t>How far are we away from free trade? </a:t>
            </a:r>
            <a:endParaRPr kumimoji="0" lang="en-US" altLang="zh-CN" sz="1800" i="0" u="none" strike="noStrike" cap="none" spc="0" normalizeH="0" baseline="0" dirty="0" smtClean="0">
              <a:ln>
                <a:noFill/>
              </a:ln>
              <a:solidFill>
                <a:srgbClr val="000000"/>
              </a:solidFill>
              <a:effectLst/>
              <a:uFillTx/>
              <a:latin typeface="Calibri"/>
              <a:ea typeface="Calibri"/>
              <a:cs typeface="Calibri"/>
              <a:sym typeface="Calibri"/>
            </a:endParaRPr>
          </a:p>
        </p:txBody>
      </p:sp>
      <p:sp>
        <p:nvSpPr>
          <p:cNvPr id="3" name="灯片编号占位符 2"/>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itle 1"/>
          <p:cNvSpPr txBox="1">
            <a:spLocks noGrp="1"/>
          </p:cNvSpPr>
          <p:nvPr>
            <p:ph type="title"/>
          </p:nvPr>
        </p:nvSpPr>
        <p:spPr>
          <a:prstGeom prst="rect">
            <a:avLst/>
          </a:prstGeom>
        </p:spPr>
        <p:txBody>
          <a:bodyPr/>
          <a:lstStyle/>
          <a:p>
            <a:r>
              <a:rPr lang="en-US" altLang="zh-CN" dirty="0" smtClean="0"/>
              <a:t>5 Trade Liberalization</a:t>
            </a:r>
            <a:endParaRPr dirty="0"/>
          </a:p>
        </p:txBody>
      </p:sp>
      <p:sp>
        <p:nvSpPr>
          <p:cNvPr id="209" name="Content Placeholder 2"/>
          <p:cNvSpPr txBox="1">
            <a:spLocks noGrp="1"/>
          </p:cNvSpPr>
          <p:nvPr>
            <p:ph type="body" idx="1"/>
          </p:nvPr>
        </p:nvSpPr>
        <p:spPr>
          <a:xfrm>
            <a:off x="838200" y="1820655"/>
            <a:ext cx="10515600" cy="4351339"/>
          </a:xfrm>
          <a:prstGeom prst="rect">
            <a:avLst/>
          </a:prstGeom>
        </p:spPr>
        <p:txBody>
          <a:bodyPr>
            <a:normAutofit/>
          </a:bodyPr>
          <a:lstStyle/>
          <a:p>
            <a:r>
              <a:rPr lang="en-US" altLang="zh-CN" sz="2000" b="1" dirty="0" smtClean="0">
                <a:latin typeface="Arial" panose="020B0604020202090204" pitchFamily="34" charset="0"/>
                <a:cs typeface="Arial" panose="020B0604020202090204" pitchFamily="34" charset="0"/>
              </a:rPr>
              <a:t>Globalization</a:t>
            </a:r>
            <a:r>
              <a:rPr lang="en-US" altLang="zh-CN" sz="2000" dirty="0">
                <a:latin typeface="Arial" panose="020B0604020202090204" pitchFamily="34" charset="0"/>
                <a:cs typeface="Arial" panose="020B0604020202090204" pitchFamily="34" charset="0"/>
              </a:rPr>
              <a:t>:</a:t>
            </a:r>
            <a:r>
              <a:rPr lang="en-US" altLang="zh-CN" sz="2000" dirty="0" smtClean="0">
                <a:latin typeface="Arial" panose="020B0604020202090204" pitchFamily="34" charset="0"/>
                <a:cs typeface="Arial" panose="020B0604020202090204" pitchFamily="34" charset="0"/>
              </a:rPr>
              <a:t> Globalization </a:t>
            </a:r>
            <a:r>
              <a:rPr lang="en-US" altLang="zh-CN" sz="2000" dirty="0">
                <a:latin typeface="Arial" panose="020B0604020202090204" pitchFamily="34" charset="0"/>
                <a:cs typeface="Arial" panose="020B0604020202090204" pitchFamily="34" charset="0"/>
              </a:rPr>
              <a:t>is the process of </a:t>
            </a:r>
            <a:r>
              <a:rPr lang="en-US" altLang="zh-CN" sz="2000" dirty="0">
                <a:solidFill>
                  <a:srgbClr val="FF0000"/>
                </a:solidFill>
                <a:latin typeface="Arial" panose="020B0604020202090204" pitchFamily="34" charset="0"/>
                <a:cs typeface="Arial" panose="020B0604020202090204" pitchFamily="34" charset="0"/>
              </a:rPr>
              <a:t>international integration</a:t>
            </a:r>
            <a:r>
              <a:rPr lang="en-US" altLang="zh-CN" sz="2000" dirty="0">
                <a:latin typeface="Arial" panose="020B0604020202090204" pitchFamily="34" charset="0"/>
                <a:cs typeface="Arial" panose="020B0604020202090204" pitchFamily="34" charset="0"/>
              </a:rPr>
              <a:t> arising from the </a:t>
            </a:r>
            <a:r>
              <a:rPr lang="en-US" altLang="zh-CN" sz="2000" dirty="0">
                <a:solidFill>
                  <a:srgbClr val="FF0000"/>
                </a:solidFill>
                <a:latin typeface="Arial" panose="020B0604020202090204" pitchFamily="34" charset="0"/>
                <a:cs typeface="Arial" panose="020B0604020202090204" pitchFamily="34" charset="0"/>
              </a:rPr>
              <a:t>interchange of world views, products, ideas,</a:t>
            </a:r>
            <a:r>
              <a:rPr lang="en-US" altLang="zh-CN" sz="2000" dirty="0">
                <a:latin typeface="Arial" panose="020B0604020202090204" pitchFamily="34" charset="0"/>
                <a:cs typeface="Arial" panose="020B0604020202090204" pitchFamily="34" charset="0"/>
              </a:rPr>
              <a:t> and other aspects of culture</a:t>
            </a:r>
            <a:r>
              <a:rPr lang="en-US" altLang="zh-CN" sz="2000" dirty="0" smtClean="0">
                <a:latin typeface="Arial" panose="020B0604020202090204" pitchFamily="34" charset="0"/>
                <a:cs typeface="Arial" panose="020B0604020202090204" pitchFamily="34" charset="0"/>
              </a:rPr>
              <a:t>.</a:t>
            </a:r>
            <a:endParaRPr lang="en-US" altLang="zh-CN" sz="2000" dirty="0" smtClean="0">
              <a:latin typeface="Arial" panose="020B0604020202090204" pitchFamily="34" charset="0"/>
              <a:cs typeface="Arial" panose="020B0604020202090204" pitchFamily="34" charset="0"/>
            </a:endParaRPr>
          </a:p>
          <a:p>
            <a:r>
              <a:rPr lang="en-US" altLang="zh-CN" sz="2000" b="1" dirty="0" smtClean="0">
                <a:latin typeface="Arial" panose="020B0604020202090204" pitchFamily="34" charset="0"/>
                <a:cs typeface="Arial" panose="020B0604020202090204" pitchFamily="34" charset="0"/>
              </a:rPr>
              <a:t>Trade liberalization</a:t>
            </a:r>
            <a:r>
              <a:rPr lang="en-US" altLang="zh-CN" sz="2000" dirty="0">
                <a:latin typeface="Arial" panose="020B0604020202090204" pitchFamily="34" charset="0"/>
                <a:cs typeface="Arial" panose="020B0604020202090204" pitchFamily="34" charset="0"/>
              </a:rPr>
              <a:t>: Trade liberalization is the </a:t>
            </a:r>
            <a:r>
              <a:rPr lang="en-US" altLang="zh-CN" sz="2000" dirty="0">
                <a:solidFill>
                  <a:srgbClr val="FF0000"/>
                </a:solidFill>
                <a:latin typeface="Arial" panose="020B0604020202090204" pitchFamily="34" charset="0"/>
                <a:cs typeface="Arial" panose="020B0604020202090204" pitchFamily="34" charset="0"/>
              </a:rPr>
              <a:t>removal or reduction of restrictions or barriers on the free exchange of goods</a:t>
            </a:r>
            <a:r>
              <a:rPr lang="en-US" altLang="zh-CN" sz="2000" dirty="0">
                <a:latin typeface="Arial" panose="020B0604020202090204" pitchFamily="34" charset="0"/>
                <a:cs typeface="Arial" panose="020B0604020202090204" pitchFamily="34" charset="0"/>
              </a:rPr>
              <a:t> between nations. These barriers include </a:t>
            </a:r>
            <a:r>
              <a:rPr lang="en-US" altLang="zh-CN" sz="2000" dirty="0">
                <a:solidFill>
                  <a:srgbClr val="FF0000"/>
                </a:solidFill>
                <a:latin typeface="Arial" panose="020B0604020202090204" pitchFamily="34" charset="0"/>
                <a:cs typeface="Arial" panose="020B0604020202090204" pitchFamily="34" charset="0"/>
              </a:rPr>
              <a:t>tariffs</a:t>
            </a:r>
            <a:r>
              <a:rPr lang="en-US" altLang="zh-CN" sz="2000" dirty="0">
                <a:latin typeface="Arial" panose="020B0604020202090204" pitchFamily="34" charset="0"/>
                <a:cs typeface="Arial" panose="020B0604020202090204" pitchFamily="34" charset="0"/>
              </a:rPr>
              <a:t>, such as duties and surcharges, and nontariff barriers, such as </a:t>
            </a:r>
            <a:r>
              <a:rPr lang="en-US" altLang="zh-CN" sz="2000" dirty="0">
                <a:solidFill>
                  <a:srgbClr val="FF0000"/>
                </a:solidFill>
                <a:latin typeface="Arial" panose="020B0604020202090204" pitchFamily="34" charset="0"/>
                <a:cs typeface="Arial" panose="020B0604020202090204" pitchFamily="34" charset="0"/>
              </a:rPr>
              <a:t>licensing rules and quotas</a:t>
            </a:r>
            <a:r>
              <a:rPr lang="en-US" altLang="zh-CN" sz="2000" dirty="0" smtClean="0">
                <a:latin typeface="Arial" panose="020B0604020202090204" pitchFamily="34" charset="0"/>
                <a:cs typeface="Arial" panose="020B0604020202090204" pitchFamily="34" charset="0"/>
              </a:rPr>
              <a:t>.</a:t>
            </a:r>
            <a:endParaRPr lang="en-US" altLang="zh-CN" sz="2000" dirty="0" smtClean="0">
              <a:latin typeface="Arial" panose="020B0604020202090204" pitchFamily="34" charset="0"/>
              <a:cs typeface="Arial" panose="020B0604020202090204" pitchFamily="34" charset="0"/>
            </a:endParaRPr>
          </a:p>
          <a:p>
            <a:r>
              <a:rPr lang="en-US" altLang="zh-CN" sz="2000" b="1" dirty="0"/>
              <a:t>Comparative advantage</a:t>
            </a:r>
            <a:r>
              <a:rPr lang="en-US" altLang="zh-CN" sz="2000" dirty="0"/>
              <a:t> </a:t>
            </a:r>
            <a:r>
              <a:rPr lang="en-US" altLang="zh-CN" sz="2000" dirty="0" smtClean="0"/>
              <a:t>is </a:t>
            </a:r>
            <a:r>
              <a:rPr lang="en-US" altLang="zh-CN" sz="2000" dirty="0"/>
              <a:t>an economy's ability to produce a particular </a:t>
            </a:r>
            <a:r>
              <a:rPr lang="en-US" altLang="zh-CN" sz="2000" dirty="0">
                <a:solidFill>
                  <a:srgbClr val="FF0000"/>
                </a:solidFill>
              </a:rPr>
              <a:t>good or service at a lower opportunity cost</a:t>
            </a:r>
            <a:r>
              <a:rPr lang="en-US" altLang="zh-CN" sz="2000" dirty="0"/>
              <a:t> than its trading partners. </a:t>
            </a:r>
            <a:endParaRPr lang="en-US" altLang="zh-CN" sz="2000" dirty="0"/>
          </a:p>
          <a:p>
            <a:r>
              <a:rPr lang="en-US" altLang="zh-CN" sz="2000" b="1" dirty="0" smtClean="0">
                <a:latin typeface="Arial" panose="020B0604020202090204" pitchFamily="34" charset="0"/>
                <a:cs typeface="Arial" panose="020B0604020202090204" pitchFamily="34" charset="0"/>
              </a:rPr>
              <a:t>Special </a:t>
            </a:r>
            <a:r>
              <a:rPr lang="en-US" altLang="zh-CN" sz="2000" b="1" dirty="0">
                <a:latin typeface="Arial" panose="020B0604020202090204" pitchFamily="34" charset="0"/>
                <a:cs typeface="Arial" panose="020B0604020202090204" pitchFamily="34" charset="0"/>
              </a:rPr>
              <a:t>economic zone (SEZ</a:t>
            </a:r>
            <a:r>
              <a:rPr lang="en-US" altLang="zh-CN" sz="2000" b="1" dirty="0" smtClean="0">
                <a:latin typeface="Arial" panose="020B0604020202090204" pitchFamily="34" charset="0"/>
                <a:cs typeface="Arial" panose="020B0604020202090204" pitchFamily="34" charset="0"/>
              </a:rPr>
              <a:t>)</a:t>
            </a:r>
            <a:r>
              <a:rPr lang="en-US" altLang="zh-CN" sz="2000" dirty="0" smtClean="0">
                <a:latin typeface="Arial" panose="020B0604020202090204" pitchFamily="34" charset="0"/>
                <a:cs typeface="Arial" panose="020B0604020202090204" pitchFamily="34" charset="0"/>
              </a:rPr>
              <a:t>: SEZ </a:t>
            </a:r>
            <a:r>
              <a:rPr lang="en-US" altLang="zh-CN" sz="2000" dirty="0">
                <a:latin typeface="Arial" panose="020B0604020202090204" pitchFamily="34" charset="0"/>
                <a:cs typeface="Arial" panose="020B0604020202090204" pitchFamily="34" charset="0"/>
              </a:rPr>
              <a:t>is an area in a country that is subject to </a:t>
            </a:r>
            <a:r>
              <a:rPr lang="en-US" altLang="zh-CN" sz="2000" dirty="0">
                <a:solidFill>
                  <a:srgbClr val="FF0000"/>
                </a:solidFill>
                <a:latin typeface="Arial" panose="020B0604020202090204" pitchFamily="34" charset="0"/>
                <a:cs typeface="Arial" panose="020B0604020202090204" pitchFamily="34" charset="0"/>
              </a:rPr>
              <a:t>different economic regulations</a:t>
            </a:r>
            <a:r>
              <a:rPr lang="en-US" altLang="zh-CN" sz="2000" dirty="0">
                <a:latin typeface="Arial" panose="020B0604020202090204" pitchFamily="34" charset="0"/>
                <a:cs typeface="Arial" panose="020B0604020202090204" pitchFamily="34" charset="0"/>
              </a:rPr>
              <a:t> than other regions within the same country. The SEZ economic regulations tend to be </a:t>
            </a:r>
            <a:r>
              <a:rPr lang="en-US" altLang="zh-CN" sz="2000" dirty="0">
                <a:solidFill>
                  <a:srgbClr val="FF0000"/>
                </a:solidFill>
                <a:latin typeface="Arial" panose="020B0604020202090204" pitchFamily="34" charset="0"/>
                <a:cs typeface="Arial" panose="020B0604020202090204" pitchFamily="34" charset="0"/>
              </a:rPr>
              <a:t>conducive to—and attract—foreign direct investment (FDI).</a:t>
            </a:r>
            <a:endParaRPr lang="en-US" altLang="zh-CN" sz="2000" dirty="0">
              <a:latin typeface="Arial" panose="020B0604020202090204" pitchFamily="34" charset="0"/>
              <a:cs typeface="Arial" panose="020B0604020202090204" pitchFamily="34" charset="0"/>
            </a:endParaRPr>
          </a:p>
          <a:p>
            <a:r>
              <a:rPr lang="en-US" sz="2000" b="1" dirty="0" smtClean="0"/>
              <a:t>Foreign direct investment</a:t>
            </a:r>
            <a:r>
              <a:rPr lang="en-US" sz="2000" dirty="0"/>
              <a:t>: A foreign direct investment (FDI) is an investment made by a </a:t>
            </a:r>
            <a:r>
              <a:rPr lang="en-US" sz="2000" dirty="0">
                <a:solidFill>
                  <a:srgbClr val="FF0000"/>
                </a:solidFill>
              </a:rPr>
              <a:t>firm or individual in one country</a:t>
            </a:r>
            <a:r>
              <a:rPr lang="en-US" sz="2000" dirty="0"/>
              <a:t> into </a:t>
            </a:r>
            <a:r>
              <a:rPr lang="en-US" sz="2000" dirty="0">
                <a:solidFill>
                  <a:srgbClr val="FF0000"/>
                </a:solidFill>
              </a:rPr>
              <a:t>business interests located in another country</a:t>
            </a:r>
            <a:r>
              <a:rPr lang="en-US" sz="2000" dirty="0" smtClean="0">
                <a:solidFill>
                  <a:srgbClr val="FF0000"/>
                </a:solidFill>
              </a:rPr>
              <a:t>.</a:t>
            </a:r>
            <a:endParaRPr lang="en-US" sz="2000" dirty="0" smtClean="0">
              <a:solidFill>
                <a:srgbClr val="FF0000"/>
              </a:solidFill>
            </a:endParaRPr>
          </a:p>
          <a:p>
            <a:endParaRPr lang="en-US" sz="2000" dirty="0" smtClean="0">
              <a:solidFill>
                <a:srgbClr val="FF0000"/>
              </a:solidFill>
            </a:endParaRPr>
          </a:p>
        </p:txBody>
      </p:sp>
      <p:sp>
        <p:nvSpPr>
          <p:cNvPr id="2" name="灯片编号占位符 1"/>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Pre-reform </a:t>
            </a:r>
            <a:r>
              <a:rPr lang="en-US" dirty="0" smtClean="0"/>
              <a:t>industry</a:t>
            </a:r>
            <a:endParaRPr lang="en-US" sz="3600" dirty="0"/>
          </a:p>
        </p:txBody>
      </p:sp>
      <p:sp>
        <p:nvSpPr>
          <p:cNvPr id="3" name="Content Placeholder 2"/>
          <p:cNvSpPr>
            <a:spLocks noGrp="1"/>
          </p:cNvSpPr>
          <p:nvPr>
            <p:ph idx="1"/>
          </p:nvPr>
        </p:nvSpPr>
        <p:spPr/>
        <p:txBody>
          <a:bodyPr>
            <a:noAutofit/>
          </a:bodyPr>
          <a:lstStyle/>
          <a:p>
            <a:r>
              <a:rPr lang="en-US" sz="2000" dirty="0" smtClean="0"/>
              <a:t>Urban industrialization in the pre-reform period: </a:t>
            </a:r>
            <a:r>
              <a:rPr lang="en-US" sz="2000" dirty="0" smtClean="0">
                <a:solidFill>
                  <a:srgbClr val="FF0000"/>
                </a:solidFill>
              </a:rPr>
              <a:t>central plan + state-owned enterprises</a:t>
            </a:r>
            <a:endParaRPr lang="en-US" sz="2000" dirty="0" smtClean="0">
              <a:solidFill>
                <a:srgbClr val="FF0000"/>
              </a:solidFill>
            </a:endParaRPr>
          </a:p>
          <a:p>
            <a:r>
              <a:rPr lang="en-US" sz="2000" dirty="0" smtClean="0"/>
              <a:t>In </a:t>
            </a:r>
            <a:r>
              <a:rPr lang="en-US" sz="2000" dirty="0"/>
              <a:t>1978, SOEs </a:t>
            </a:r>
            <a:r>
              <a:rPr lang="en-US" sz="2000" dirty="0" smtClean="0"/>
              <a:t>produced 78% of industrial </a:t>
            </a:r>
            <a:r>
              <a:rPr lang="en-US" sz="2000" dirty="0"/>
              <a:t>output and employed </a:t>
            </a:r>
            <a:r>
              <a:rPr lang="en-US" sz="2000" dirty="0" smtClean="0"/>
              <a:t>76% of industrial </a:t>
            </a:r>
            <a:r>
              <a:rPr lang="en-US" sz="2000" dirty="0"/>
              <a:t>workers; </a:t>
            </a:r>
            <a:endParaRPr lang="en-US" sz="2000" dirty="0"/>
          </a:p>
          <a:p>
            <a:r>
              <a:rPr lang="en-US" sz="2000" dirty="0"/>
              <a:t>During 1975-1980, </a:t>
            </a:r>
            <a:r>
              <a:rPr lang="en-US" sz="2000" dirty="0" smtClean="0"/>
              <a:t>SOEs absorbed 84% </a:t>
            </a:r>
            <a:r>
              <a:rPr lang="en-US" sz="2000" dirty="0"/>
              <a:t>of increments to industrial fixed assets.</a:t>
            </a:r>
            <a:endParaRPr lang="en-US" sz="2000" dirty="0"/>
          </a:p>
          <a:p>
            <a:r>
              <a:rPr lang="en-US" sz="2000" dirty="0"/>
              <a:t>Resource allocation in industry was largely administrative, with prices set to ensure positive cash flows and accounting profits for producers.</a:t>
            </a:r>
            <a:endParaRPr lang="en-US" sz="2000" dirty="0"/>
          </a:p>
          <a:p>
            <a:r>
              <a:rPr lang="en-US" sz="2000" dirty="0"/>
              <a:t>Beginning in the 1960s, administrative authority over enterprises, planning and resource allocation increasingly decentralized, which led to the phenomenon of “cellular economy” (</a:t>
            </a:r>
            <a:r>
              <a:rPr lang="en-US" sz="2000" dirty="0" err="1"/>
              <a:t>Donnithorne</a:t>
            </a:r>
            <a:r>
              <a:rPr lang="en-US" sz="2000" dirty="0"/>
              <a:t> 1972).</a:t>
            </a:r>
            <a:endParaRPr lang="en-US" sz="2000" dirty="0"/>
          </a:p>
          <a:p>
            <a:r>
              <a:rPr lang="en-US" sz="2000" dirty="0"/>
              <a:t>The basic tenet of the cellular economy perspective is that some combination of official protection and weak physical or institutional infrastructure effectively reserves regional markets for local producers.</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From capital- to labor-intensive industries</a:t>
            </a:r>
            <a:endParaRPr lang="en-US" sz="3600" dirty="0"/>
          </a:p>
        </p:txBody>
      </p:sp>
      <p:sp>
        <p:nvSpPr>
          <p:cNvPr id="4" name="Content Placeholder 3"/>
          <p:cNvSpPr>
            <a:spLocks noGrp="1"/>
          </p:cNvSpPr>
          <p:nvPr>
            <p:ph idx="1"/>
          </p:nvPr>
        </p:nvSpPr>
        <p:spPr/>
        <p:txBody>
          <a:bodyPr>
            <a:normAutofit/>
          </a:bodyPr>
          <a:lstStyle/>
          <a:p>
            <a:r>
              <a:rPr lang="en-US" sz="2400" dirty="0" smtClean="0"/>
              <a:t>China produced a lot of heavy industry products, including steel, in which it did not have comparative advantage</a:t>
            </a:r>
            <a:endParaRPr lang="en-US" sz="2400" dirty="0" smtClean="0"/>
          </a:p>
          <a:p>
            <a:r>
              <a:rPr lang="en-US" sz="2400" dirty="0" smtClean="0"/>
              <a:t>Liberalization allowed the enterprises to produce </a:t>
            </a:r>
            <a:r>
              <a:rPr lang="en-US" sz="2400" dirty="0" smtClean="0">
                <a:solidFill>
                  <a:srgbClr val="FF0000"/>
                </a:solidFill>
              </a:rPr>
              <a:t>labor-intensive, low value-added </a:t>
            </a:r>
            <a:r>
              <a:rPr lang="en-US" sz="2400" dirty="0" smtClean="0"/>
              <a:t>manufacturing products, such a footwear, garments, toys</a:t>
            </a:r>
            <a:endParaRPr lang="en-US" sz="2400" dirty="0" smtClean="0"/>
          </a:p>
          <a:p>
            <a:r>
              <a:rPr lang="en-US" sz="2400" dirty="0" smtClean="0"/>
              <a:t>Why was this shift in industrial structure important? Because the new products were actually demanded in local markets and were competitive in international markets</a:t>
            </a:r>
            <a:endParaRPr lang="en-US" sz="2400" dirty="0" smtClean="0"/>
          </a:p>
          <a:p>
            <a:r>
              <a:rPr lang="en-US" sz="2400" dirty="0" smtClean="0"/>
              <a:t>Lin, </a:t>
            </a:r>
            <a:r>
              <a:rPr lang="en-US" sz="2400" dirty="0" err="1" smtClean="0"/>
              <a:t>Cai</a:t>
            </a:r>
            <a:r>
              <a:rPr lang="en-US" sz="2400" dirty="0" smtClean="0"/>
              <a:t> and Li (1995): comparative advantage oriented development strategy vs. comparative advantage defying development strategy </a:t>
            </a:r>
            <a:endParaRPr lang="en-US" sz="24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The impact of liberalization</a:t>
            </a:r>
            <a:endParaRPr lang="en-US" sz="3600" dirty="0"/>
          </a:p>
        </p:txBody>
      </p:sp>
      <p:sp>
        <p:nvSpPr>
          <p:cNvPr id="3" name="Content Placeholder 2"/>
          <p:cNvSpPr>
            <a:spLocks noGrp="1"/>
          </p:cNvSpPr>
          <p:nvPr>
            <p:ph idx="1"/>
          </p:nvPr>
        </p:nvSpPr>
        <p:spPr/>
        <p:txBody>
          <a:bodyPr>
            <a:normAutofit/>
          </a:bodyPr>
          <a:lstStyle/>
          <a:p>
            <a:r>
              <a:rPr lang="en-US" sz="2000" dirty="0"/>
              <a:t>Three important mechanisms (Sutton 2000)</a:t>
            </a:r>
            <a:endParaRPr lang="en-US" sz="2000" dirty="0"/>
          </a:p>
          <a:p>
            <a:r>
              <a:rPr lang="en-US" sz="2000" dirty="0"/>
              <a:t>One, as domestic firms come into closer competition with domestically based rivals, or with imports, </a:t>
            </a:r>
            <a:r>
              <a:rPr lang="en-US" sz="2000" dirty="0">
                <a:solidFill>
                  <a:srgbClr val="FF0000"/>
                </a:solidFill>
              </a:rPr>
              <a:t>prices fall</a:t>
            </a:r>
            <a:r>
              <a:rPr lang="en-US" sz="2000" dirty="0"/>
              <a:t>, and the least capable firms may no longer be viable.</a:t>
            </a:r>
            <a:endParaRPr lang="en-US" sz="2000" dirty="0"/>
          </a:p>
          <a:p>
            <a:r>
              <a:rPr lang="en-US" sz="2000" dirty="0"/>
              <a:t>Two, an escalation of efforts by surviving firms in respect of capability building leads to higher levels of </a:t>
            </a:r>
            <a:r>
              <a:rPr lang="en-US" sz="2000" dirty="0">
                <a:solidFill>
                  <a:srgbClr val="FF0000"/>
                </a:solidFill>
              </a:rPr>
              <a:t>R&amp;D spending</a:t>
            </a:r>
            <a:r>
              <a:rPr lang="en-US" sz="2000" dirty="0"/>
              <a:t> and increased </a:t>
            </a:r>
            <a:r>
              <a:rPr lang="en-US" sz="2000" dirty="0">
                <a:solidFill>
                  <a:srgbClr val="FF0000"/>
                </a:solidFill>
              </a:rPr>
              <a:t>market concentration</a:t>
            </a:r>
            <a:r>
              <a:rPr lang="en-US" sz="2000" dirty="0"/>
              <a:t>.</a:t>
            </a:r>
            <a:endParaRPr lang="en-US" sz="2000" dirty="0"/>
          </a:p>
          <a:p>
            <a:r>
              <a:rPr lang="en-US" sz="2000" dirty="0"/>
              <a:t>Three, as competition intensifies, the </a:t>
            </a:r>
            <a:r>
              <a:rPr lang="en-US" sz="2000" dirty="0">
                <a:solidFill>
                  <a:srgbClr val="FF0000"/>
                </a:solidFill>
              </a:rPr>
              <a:t>market share gap</a:t>
            </a:r>
            <a:r>
              <a:rPr lang="en-US" sz="2000" dirty="0"/>
              <a:t> between more capable firms in each market, and their less capable rivals, widens.</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Entry of new firms</a:t>
            </a:r>
            <a:endParaRPr lang="en-US" sz="3600" dirty="0"/>
          </a:p>
        </p:txBody>
      </p:sp>
      <p:sp>
        <p:nvSpPr>
          <p:cNvPr id="3" name="Content Placeholder 2"/>
          <p:cNvSpPr>
            <a:spLocks noGrp="1"/>
          </p:cNvSpPr>
          <p:nvPr>
            <p:ph idx="1"/>
          </p:nvPr>
        </p:nvSpPr>
        <p:spPr/>
        <p:txBody>
          <a:bodyPr>
            <a:normAutofit/>
          </a:bodyPr>
          <a:lstStyle/>
          <a:p>
            <a:r>
              <a:rPr lang="en-US" sz="2000" dirty="0"/>
              <a:t>S</a:t>
            </a:r>
            <a:r>
              <a:rPr lang="en-US" altLang="zh-CN" sz="2000" dirty="0"/>
              <a:t>teven</a:t>
            </a:r>
            <a:r>
              <a:rPr lang="zh-CN" altLang="en-US" sz="2000" dirty="0"/>
              <a:t> </a:t>
            </a:r>
            <a:r>
              <a:rPr lang="en-US" sz="2000" dirty="0" err="1"/>
              <a:t>K</a:t>
            </a:r>
            <a:r>
              <a:rPr lang="en-US" altLang="zh-CN" sz="2000" dirty="0" err="1"/>
              <a:t>lepper</a:t>
            </a:r>
            <a:r>
              <a:rPr lang="zh-CN" altLang="zh-CN" sz="2000" dirty="0"/>
              <a:t> </a:t>
            </a:r>
            <a:r>
              <a:rPr lang="en-US" altLang="zh-CN" sz="2000" dirty="0"/>
              <a:t>observation</a:t>
            </a:r>
            <a:endParaRPr lang="en-US" altLang="zh-CN" sz="2000" dirty="0"/>
          </a:p>
          <a:p>
            <a:r>
              <a:rPr lang="en-US" sz="2000" dirty="0"/>
              <a:t>At the start, firms rush to participate in the new market, leading to “</a:t>
            </a:r>
            <a:r>
              <a:rPr lang="en-US" sz="2000" dirty="0">
                <a:solidFill>
                  <a:srgbClr val="FF0000"/>
                </a:solidFill>
              </a:rPr>
              <a:t>excess</a:t>
            </a:r>
            <a:r>
              <a:rPr lang="zh-CN" altLang="en-US" sz="2000" dirty="0">
                <a:solidFill>
                  <a:srgbClr val="FF0000"/>
                </a:solidFill>
              </a:rPr>
              <a:t> </a:t>
            </a:r>
            <a:r>
              <a:rPr lang="en-US" sz="2000" dirty="0">
                <a:solidFill>
                  <a:srgbClr val="FF0000"/>
                </a:solidFill>
              </a:rPr>
              <a:t>entry</a:t>
            </a:r>
            <a:r>
              <a:rPr lang="en-US" sz="2000" dirty="0"/>
              <a:t>.” </a:t>
            </a:r>
            <a:endParaRPr lang="en-US" sz="2000" dirty="0"/>
          </a:p>
          <a:p>
            <a:r>
              <a:rPr lang="en-US" sz="2000" dirty="0"/>
              <a:t>Thereafter, the “escalation” mechanism kicks in: as </a:t>
            </a:r>
            <a:r>
              <a:rPr lang="en-US" sz="2000" dirty="0">
                <a:solidFill>
                  <a:srgbClr val="FF0000"/>
                </a:solidFill>
              </a:rPr>
              <a:t>competition</a:t>
            </a:r>
            <a:r>
              <a:rPr lang="en-US" sz="2000" dirty="0"/>
              <a:t> intensifies, successful expansion of </a:t>
            </a:r>
            <a:r>
              <a:rPr lang="en-US" sz="2000" dirty="0">
                <a:solidFill>
                  <a:srgbClr val="FF0000"/>
                </a:solidFill>
              </a:rPr>
              <a:t>capabilities</a:t>
            </a:r>
            <a:r>
              <a:rPr lang="en-US" sz="2000" dirty="0"/>
              <a:t> by some</a:t>
            </a:r>
            <a:r>
              <a:rPr lang="zh-CN" altLang="en-US" sz="2000" dirty="0"/>
              <a:t> </a:t>
            </a:r>
            <a:r>
              <a:rPr lang="en-US" sz="2000" dirty="0"/>
              <a:t>firms leads to increased </a:t>
            </a:r>
            <a:r>
              <a:rPr lang="en-US" sz="2000" dirty="0">
                <a:solidFill>
                  <a:srgbClr val="FF0000"/>
                </a:solidFill>
              </a:rPr>
              <a:t>concentration</a:t>
            </a:r>
            <a:r>
              <a:rPr lang="en-US" sz="2000" dirty="0"/>
              <a:t>, rising</a:t>
            </a:r>
            <a:r>
              <a:rPr lang="zh-CN" altLang="en-US" sz="2000" dirty="0"/>
              <a:t> </a:t>
            </a:r>
            <a:r>
              <a:rPr lang="en-US" sz="2000" dirty="0"/>
              <a:t>quality </a:t>
            </a:r>
            <a:r>
              <a:rPr lang="en-US" sz="2000" dirty="0">
                <a:solidFill>
                  <a:srgbClr val="FF0000"/>
                </a:solidFill>
              </a:rPr>
              <a:t>thresholds, innovation</a:t>
            </a:r>
            <a:r>
              <a:rPr lang="en-US" sz="2000" dirty="0"/>
              <a:t>, and </a:t>
            </a:r>
            <a:r>
              <a:rPr lang="en-US" sz="2000" dirty="0">
                <a:solidFill>
                  <a:srgbClr val="FF0000"/>
                </a:solidFill>
              </a:rPr>
              <a:t>falling prices.</a:t>
            </a:r>
            <a:endParaRPr lang="en-US" sz="2000" dirty="0"/>
          </a:p>
          <a:p>
            <a:r>
              <a:rPr lang="en-US" sz="2000" dirty="0"/>
              <a:t>Firms that </a:t>
            </a:r>
            <a:r>
              <a:rPr lang="en-US" sz="2000" dirty="0">
                <a:solidFill>
                  <a:srgbClr val="FF0000"/>
                </a:solidFill>
              </a:rPr>
              <a:t>cannot expand sales</a:t>
            </a:r>
            <a:r>
              <a:rPr lang="en-US" sz="2000" dirty="0"/>
              <a:t> sufficiently to support escalating </a:t>
            </a:r>
            <a:r>
              <a:rPr lang="en-US" sz="2000" dirty="0">
                <a:solidFill>
                  <a:srgbClr val="FF0000"/>
                </a:solidFill>
              </a:rPr>
              <a:t>R&amp;D requirements</a:t>
            </a:r>
            <a:r>
              <a:rPr lang="zh-CN" altLang="en-US" sz="2000" dirty="0"/>
              <a:t> </a:t>
            </a:r>
            <a:r>
              <a:rPr lang="en-US" sz="2000" dirty="0"/>
              <a:t>leave the industry, resulting in a</a:t>
            </a:r>
            <a:r>
              <a:rPr lang="zh-CN" altLang="en-US" sz="2000" dirty="0"/>
              <a:t> </a:t>
            </a:r>
            <a:r>
              <a:rPr lang="en-US" sz="2000" dirty="0"/>
              <a:t>“</a:t>
            </a:r>
            <a:r>
              <a:rPr lang="en-US" sz="2000" dirty="0">
                <a:solidFill>
                  <a:srgbClr val="FF0000"/>
                </a:solidFill>
              </a:rPr>
              <a:t>shakeout</a:t>
            </a:r>
            <a:r>
              <a:rPr lang="en-US" sz="2000" dirty="0"/>
              <a:t>” that sharply </a:t>
            </a:r>
            <a:r>
              <a:rPr lang="en-US" sz="2000" dirty="0">
                <a:solidFill>
                  <a:schemeClr val="tx1"/>
                </a:solidFill>
              </a:rPr>
              <a:t>reduces the number of active producers and raises the level</a:t>
            </a:r>
            <a:r>
              <a:rPr lang="zh-CN" altLang="en-US" sz="2000" dirty="0">
                <a:solidFill>
                  <a:schemeClr val="tx1"/>
                </a:solidFill>
              </a:rPr>
              <a:t> </a:t>
            </a:r>
            <a:r>
              <a:rPr lang="en-US" sz="2000" dirty="0">
                <a:solidFill>
                  <a:schemeClr val="tx1"/>
                </a:solidFill>
              </a:rPr>
              <a:t>of concentration.</a:t>
            </a:r>
            <a:endParaRPr lang="en-US" sz="20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Industry policy</a:t>
            </a:r>
            <a:endParaRPr lang="zh-CN" altLang="en-US" dirty="0"/>
          </a:p>
        </p:txBody>
      </p:sp>
      <p:sp>
        <p:nvSpPr>
          <p:cNvPr id="6" name="内容占位符 5"/>
          <p:cNvSpPr>
            <a:spLocks noGrp="1"/>
          </p:cNvSpPr>
          <p:nvPr>
            <p:ph idx="1"/>
          </p:nvPr>
        </p:nvSpPr>
        <p:spPr/>
        <p:txBody>
          <a:bodyPr/>
          <a:lstStyle/>
          <a:p>
            <a:r>
              <a:rPr lang="en-US" altLang="zh-CN" sz="2400" dirty="0" smtClean="0"/>
              <a:t>Industrial policy refers to policies devised by the government to guide industrial development, promote industrial upgrading, coordinate industrial structure, in order to achieve healthy and sustainable economic development.</a:t>
            </a:r>
            <a:endParaRPr lang="en-US" altLang="zh-CN" sz="2400" dirty="0" smtClean="0"/>
          </a:p>
          <a:p>
            <a:r>
              <a:rPr lang="en-US" altLang="zh-CN" sz="2400" dirty="0" smtClean="0"/>
              <a:t>Industrial policies a set of polies </a:t>
            </a:r>
            <a:r>
              <a:rPr lang="en-US" altLang="zh-CN" sz="2400" dirty="0" smtClean="0">
                <a:solidFill>
                  <a:srgbClr val="FF0000"/>
                </a:solidFill>
              </a:rPr>
              <a:t>intervening in industrial formation and development to achieve certain social and economic goals</a:t>
            </a:r>
            <a:r>
              <a:rPr lang="en-US" altLang="zh-CN" sz="2400" dirty="0" smtClean="0"/>
              <a:t>. The key function of the industry policy is to overcome the </a:t>
            </a:r>
            <a:r>
              <a:rPr lang="en-US" altLang="zh-CN" sz="2400" dirty="0" smtClean="0">
                <a:solidFill>
                  <a:srgbClr val="FF0000"/>
                </a:solidFill>
              </a:rPr>
              <a:t>market failure problem</a:t>
            </a:r>
            <a:r>
              <a:rPr lang="en-US" altLang="zh-CN" sz="2400" dirty="0" smtClean="0"/>
              <a:t> and improve </a:t>
            </a:r>
            <a:r>
              <a:rPr lang="en-US" altLang="zh-CN" sz="2400" dirty="0" smtClean="0">
                <a:solidFill>
                  <a:srgbClr val="FF0000"/>
                </a:solidFill>
              </a:rPr>
              <a:t>resource efficiency</a:t>
            </a:r>
            <a:endParaRPr lang="en-US" altLang="zh-CN" sz="2400" dirty="0" smtClean="0">
              <a:solidFill>
                <a:srgbClr val="FF0000"/>
              </a:solidFill>
            </a:endParaRPr>
          </a:p>
        </p:txBody>
      </p:sp>
      <p:sp>
        <p:nvSpPr>
          <p:cNvPr id="4" name="灯片编号占位符 3"/>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Controversial issues</a:t>
            </a:r>
            <a:endParaRPr lang="en-US" sz="3600" dirty="0"/>
          </a:p>
        </p:txBody>
      </p:sp>
      <p:sp>
        <p:nvSpPr>
          <p:cNvPr id="3" name="Content Placeholder 2"/>
          <p:cNvSpPr>
            <a:spLocks noGrp="1"/>
          </p:cNvSpPr>
          <p:nvPr>
            <p:ph idx="1"/>
          </p:nvPr>
        </p:nvSpPr>
        <p:spPr/>
        <p:txBody>
          <a:bodyPr>
            <a:normAutofit/>
          </a:bodyPr>
          <a:lstStyle/>
          <a:p>
            <a:r>
              <a:rPr lang="en-US" sz="2400" dirty="0"/>
              <a:t>Roles of the industrial </a:t>
            </a:r>
            <a:r>
              <a:rPr lang="en-US" sz="2400" dirty="0" smtClean="0"/>
              <a:t>policy</a:t>
            </a:r>
            <a:endParaRPr lang="en-US" sz="2400" dirty="0"/>
          </a:p>
          <a:p>
            <a:r>
              <a:rPr lang="en-US" sz="2400" dirty="0" smtClean="0"/>
              <a:t>Importance of the </a:t>
            </a:r>
            <a:r>
              <a:rPr lang="en-US" sz="2400" dirty="0" smtClean="0">
                <a:solidFill>
                  <a:srgbClr val="FF0000"/>
                </a:solidFill>
              </a:rPr>
              <a:t>private enterprises</a:t>
            </a:r>
            <a:r>
              <a:rPr lang="en-US" sz="2400" dirty="0" smtClean="0"/>
              <a:t>, which contributed more than 50% of tax revenues, 60% of GDP growth, 70% of corporate patents, 80% of urban income</a:t>
            </a:r>
            <a:endParaRPr lang="en-US" sz="2400" dirty="0" smtClean="0"/>
          </a:p>
          <a:p>
            <a:r>
              <a:rPr lang="en-US" sz="2400" dirty="0" smtClean="0"/>
              <a:t>Future of the supply chains: Will China lose all the traditional manufacturing industries?</a:t>
            </a:r>
            <a:endParaRPr lang="en-US" sz="2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le 1"/>
          <p:cNvSpPr txBox="1">
            <a:spLocks noGrp="1"/>
          </p:cNvSpPr>
          <p:nvPr>
            <p:ph type="title"/>
          </p:nvPr>
        </p:nvSpPr>
        <p:spPr>
          <a:prstGeom prst="rect">
            <a:avLst/>
          </a:prstGeom>
        </p:spPr>
        <p:txBody>
          <a:bodyPr>
            <a:normAutofit/>
          </a:bodyPr>
          <a:lstStyle/>
          <a:p>
            <a:r>
              <a:rPr sz="3600" b="1" dirty="0" smtClean="0">
                <a:latin typeface="Arial" panose="020B0604020202090204" pitchFamily="34" charset="0"/>
                <a:cs typeface="Arial" panose="020B0604020202090204" pitchFamily="34" charset="0"/>
              </a:rPr>
              <a:t>Two </a:t>
            </a:r>
            <a:r>
              <a:rPr sz="3600" b="1" dirty="0">
                <a:latin typeface="Arial" panose="020B0604020202090204" pitchFamily="34" charset="0"/>
                <a:cs typeface="Arial" panose="020B0604020202090204" pitchFamily="34" charset="0"/>
              </a:rPr>
              <a:t>dual-track systems</a:t>
            </a:r>
            <a:endParaRPr sz="3600" b="1" dirty="0">
              <a:latin typeface="Arial" panose="020B0604020202090204" pitchFamily="34" charset="0"/>
              <a:cs typeface="Arial" panose="020B0604020202090204" pitchFamily="34" charset="0"/>
            </a:endParaRPr>
          </a:p>
        </p:txBody>
      </p:sp>
      <p:sp>
        <p:nvSpPr>
          <p:cNvPr id="119" name="Content Placeholder 2"/>
          <p:cNvSpPr txBox="1">
            <a:spLocks noGrp="1"/>
          </p:cNvSpPr>
          <p:nvPr>
            <p:ph idx="1"/>
          </p:nvPr>
        </p:nvSpPr>
        <p:spPr>
          <a:prstGeom prst="rect">
            <a:avLst/>
          </a:prstGeom>
        </p:spPr>
        <p:txBody>
          <a:bodyPr>
            <a:noAutofit/>
          </a:bodyPr>
          <a:lstStyle/>
          <a:p>
            <a:pPr>
              <a:lnSpc>
                <a:spcPct val="100000"/>
              </a:lnSpc>
            </a:pPr>
            <a:r>
              <a:rPr sz="2400" dirty="0">
                <a:latin typeface="Arial" panose="020B0604020202090204" pitchFamily="34" charset="0"/>
                <a:cs typeface="Arial" panose="020B0604020202090204" pitchFamily="34" charset="0"/>
              </a:rPr>
              <a:t>The first is between the </a:t>
            </a:r>
            <a:r>
              <a:rPr sz="2400" b="1" dirty="0">
                <a:solidFill>
                  <a:srgbClr val="FF0000"/>
                </a:solidFill>
                <a:latin typeface="Arial Bold" panose="020B0604020202090204" charset="0"/>
                <a:cs typeface="Arial Bold" panose="020B0604020202090204" charset="0"/>
              </a:rPr>
              <a:t>state and the private</a:t>
            </a:r>
            <a:r>
              <a:rPr sz="2400" dirty="0">
                <a:latin typeface="Arial" panose="020B0604020202090204" pitchFamily="34" charset="0"/>
                <a:cs typeface="Arial" panose="020B0604020202090204" pitchFamily="34" charset="0"/>
              </a:rPr>
              <a:t> </a:t>
            </a:r>
            <a:r>
              <a:rPr sz="2400" dirty="0" smtClean="0">
                <a:latin typeface="Arial" panose="020B0604020202090204" pitchFamily="34" charset="0"/>
                <a:cs typeface="Arial" panose="020B0604020202090204" pitchFamily="34" charset="0"/>
              </a:rPr>
              <a:t>sectors</a:t>
            </a:r>
            <a:r>
              <a:rPr lang="en-US" sz="2400" dirty="0" smtClean="0">
                <a:latin typeface="Arial" panose="020B0604020202090204" pitchFamily="34" charset="0"/>
                <a:cs typeface="Arial" panose="020B0604020202090204" pitchFamily="34" charset="0"/>
              </a:rPr>
              <a:t> (d</a:t>
            </a:r>
            <a:r>
              <a:rPr lang="en-US" altLang="zh-CN" sz="2400" dirty="0" smtClean="0">
                <a:latin typeface="Arial" panose="020B0604020202090204" pitchFamily="34" charset="0"/>
                <a:cs typeface="Arial" panose="020B0604020202090204" pitchFamily="34" charset="0"/>
              </a:rPr>
              <a:t>ual-track </a:t>
            </a:r>
            <a:r>
              <a:rPr lang="en-US" altLang="zh-CN" sz="2400" dirty="0">
                <a:latin typeface="Arial" panose="020B0604020202090204" pitchFamily="34" charset="0"/>
                <a:cs typeface="Arial" panose="020B0604020202090204" pitchFamily="34" charset="0"/>
              </a:rPr>
              <a:t>price </a:t>
            </a:r>
            <a:r>
              <a:rPr lang="en-US" altLang="zh-CN" sz="2400" dirty="0" smtClean="0">
                <a:latin typeface="Arial" panose="020B0604020202090204" pitchFamily="34" charset="0"/>
                <a:cs typeface="Arial" panose="020B0604020202090204" pitchFamily="34" charset="0"/>
              </a:rPr>
              <a:t>reform, Zhang </a:t>
            </a:r>
            <a:r>
              <a:rPr lang="en-US" altLang="zh-CN" sz="2400" dirty="0">
                <a:latin typeface="Arial" panose="020B0604020202090204" pitchFamily="34" charset="0"/>
                <a:cs typeface="Arial" panose="020B0604020202090204" pitchFamily="34" charset="0"/>
              </a:rPr>
              <a:t>1984</a:t>
            </a:r>
            <a:r>
              <a:rPr lang="en-US" altLang="zh-CN" sz="2400" dirty="0" smtClean="0">
                <a:latin typeface="Arial" panose="020B0604020202090204" pitchFamily="34" charset="0"/>
                <a:cs typeface="Arial" panose="020B0604020202090204" pitchFamily="34" charset="0"/>
              </a:rPr>
              <a:t>)</a:t>
            </a:r>
            <a:endParaRPr sz="2400" dirty="0">
              <a:latin typeface="Arial" panose="020B0604020202090204" pitchFamily="34" charset="0"/>
              <a:cs typeface="Arial" panose="020B0604020202090204" pitchFamily="34" charset="0"/>
            </a:endParaRPr>
          </a:p>
          <a:p>
            <a:pPr lvl="1">
              <a:lnSpc>
                <a:spcPct val="100000"/>
              </a:lnSpc>
            </a:pPr>
            <a:r>
              <a:rPr sz="2000" dirty="0" smtClean="0">
                <a:latin typeface="Arial" panose="020B0604020202090204" pitchFamily="34" charset="0"/>
                <a:cs typeface="Arial" panose="020B0604020202090204" pitchFamily="34" charset="0"/>
              </a:rPr>
              <a:t>Supporting </a:t>
            </a:r>
            <a:r>
              <a:rPr sz="2000" dirty="0">
                <a:latin typeface="Arial" panose="020B0604020202090204" pitchFamily="34" charset="0"/>
                <a:cs typeface="Arial" panose="020B0604020202090204" pitchFamily="34" charset="0"/>
              </a:rPr>
              <a:t>rapid growth of the private sector, while keeping the state sector</a:t>
            </a:r>
            <a:endParaRPr sz="2000" dirty="0">
              <a:latin typeface="Arial" panose="020B0604020202090204" pitchFamily="34" charset="0"/>
              <a:cs typeface="Arial" panose="020B0604020202090204" pitchFamily="34" charset="0"/>
            </a:endParaRPr>
          </a:p>
          <a:p>
            <a:pPr lvl="1">
              <a:lnSpc>
                <a:spcPct val="100000"/>
              </a:lnSpc>
            </a:pPr>
            <a:r>
              <a:rPr sz="2000" dirty="0">
                <a:latin typeface="Arial" panose="020B0604020202090204" pitchFamily="34" charset="0"/>
                <a:cs typeface="Arial" panose="020B0604020202090204" pitchFamily="34" charset="0"/>
              </a:rPr>
              <a:t>Avoiding initial collapse of output, and building coalitions for reform through Pareto improvement policies</a:t>
            </a:r>
            <a:endParaRPr sz="2000" dirty="0">
              <a:latin typeface="Arial" panose="020B0604020202090204" pitchFamily="34" charset="0"/>
              <a:cs typeface="Arial" panose="020B0604020202090204" pitchFamily="34" charset="0"/>
            </a:endParaRPr>
          </a:p>
          <a:p>
            <a:pPr lvl="1">
              <a:lnSpc>
                <a:spcPct val="100000"/>
              </a:lnSpc>
            </a:pPr>
            <a:r>
              <a:rPr sz="2000" dirty="0">
                <a:latin typeface="Arial" panose="020B0604020202090204" pitchFamily="34" charset="0"/>
                <a:cs typeface="Arial" panose="020B0604020202090204" pitchFamily="34" charset="0"/>
              </a:rPr>
              <a:t>Causing efficiency losses and corruption</a:t>
            </a:r>
            <a:endParaRPr sz="2000" dirty="0">
              <a:latin typeface="Arial" panose="020B0604020202090204" pitchFamily="34" charset="0"/>
              <a:cs typeface="Arial" panose="020B0604020202090204" pitchFamily="34" charset="0"/>
            </a:endParaRPr>
          </a:p>
          <a:p>
            <a:pPr>
              <a:lnSpc>
                <a:spcPct val="100000"/>
              </a:lnSpc>
            </a:pPr>
            <a:r>
              <a:rPr sz="2400" dirty="0">
                <a:latin typeface="Arial" panose="020B0604020202090204" pitchFamily="34" charset="0"/>
                <a:cs typeface="Arial" panose="020B0604020202090204" pitchFamily="34" charset="0"/>
              </a:rPr>
              <a:t>The second is between </a:t>
            </a:r>
            <a:r>
              <a:rPr sz="2400" b="1" dirty="0">
                <a:solidFill>
                  <a:srgbClr val="FF0000"/>
                </a:solidFill>
                <a:latin typeface="Arial Bold" panose="020B0604020202090204" charset="0"/>
                <a:cs typeface="Arial Bold" panose="020B0604020202090204" charset="0"/>
              </a:rPr>
              <a:t>product and factor</a:t>
            </a:r>
            <a:r>
              <a:rPr sz="2400" dirty="0">
                <a:latin typeface="Arial" panose="020B0604020202090204" pitchFamily="34" charset="0"/>
                <a:cs typeface="Arial" panose="020B0604020202090204" pitchFamily="34" charset="0"/>
              </a:rPr>
              <a:t> </a:t>
            </a:r>
            <a:r>
              <a:rPr sz="2400" dirty="0" smtClean="0">
                <a:latin typeface="Arial" panose="020B0604020202090204" pitchFamily="34" charset="0"/>
                <a:cs typeface="Arial" panose="020B0604020202090204" pitchFamily="34" charset="0"/>
              </a:rPr>
              <a:t>markets</a:t>
            </a:r>
            <a:r>
              <a:rPr lang="en-US" sz="2400" dirty="0" smtClean="0">
                <a:latin typeface="Arial" panose="020B0604020202090204" pitchFamily="34" charset="0"/>
                <a:cs typeface="Arial" panose="020B0604020202090204" pitchFamily="34" charset="0"/>
              </a:rPr>
              <a:t> (Huang 2010)</a:t>
            </a:r>
            <a:endParaRPr sz="2400" dirty="0">
              <a:latin typeface="Arial" panose="020B0604020202090204" pitchFamily="34" charset="0"/>
              <a:cs typeface="Arial" panose="020B0604020202090204" pitchFamily="34" charset="0"/>
            </a:endParaRPr>
          </a:p>
          <a:p>
            <a:pPr lvl="1">
              <a:lnSpc>
                <a:spcPct val="100000"/>
              </a:lnSpc>
            </a:pPr>
            <a:r>
              <a:rPr sz="2000" dirty="0">
                <a:latin typeface="Arial" panose="020B0604020202090204" pitchFamily="34" charset="0"/>
                <a:cs typeface="Arial" panose="020B0604020202090204" pitchFamily="34" charset="0"/>
              </a:rPr>
              <a:t>Product markets are almost completely liberalized, while factor markets remain heavily distorted</a:t>
            </a:r>
            <a:endParaRPr sz="2000" dirty="0">
              <a:latin typeface="Arial" panose="020B0604020202090204" pitchFamily="34" charset="0"/>
              <a:cs typeface="Arial" panose="020B0604020202090204" pitchFamily="34" charset="0"/>
            </a:endParaRPr>
          </a:p>
          <a:p>
            <a:pPr lvl="1">
              <a:lnSpc>
                <a:spcPct val="100000"/>
              </a:lnSpc>
            </a:pPr>
            <a:r>
              <a:rPr sz="2000" dirty="0">
                <a:latin typeface="Arial" panose="020B0604020202090204" pitchFamily="34" charset="0"/>
                <a:cs typeface="Arial" panose="020B0604020202090204" pitchFamily="34" charset="0"/>
              </a:rPr>
              <a:t>Depressed factor prices are equivalent to taxes on households and subsidies to enterprises, leading to both strong growth and increasing imbalances </a:t>
            </a:r>
            <a:endParaRPr sz="2000" dirty="0">
              <a:latin typeface="Arial" panose="020B0604020202090204" pitchFamily="34" charset="0"/>
              <a:cs typeface="Arial" panose="020B0604020202090204" pitchFamily="34" charset="0"/>
            </a:endParaRPr>
          </a:p>
        </p:txBody>
      </p:sp>
      <p:sp>
        <p:nvSpPr>
          <p:cNvPr id="2" name="灯片编号占位符 1"/>
          <p:cNvSpPr>
            <a:spLocks noGrp="1"/>
          </p:cNvSpPr>
          <p:nvPr>
            <p:ph type="sldNum" sz="quarter" idx="12"/>
          </p:nvPr>
        </p:nvSpPr>
        <p:spPr/>
        <p:txBody>
          <a:bodyPr/>
          <a:lstStyle/>
          <a:p>
            <a:fld id="{86CB4B4D-7CA3-9044-876B-883B54F8677D}" type="slidenum">
              <a:rPr lang="en-US" altLang="zh-CN"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itle 1"/>
          <p:cNvSpPr txBox="1">
            <a:spLocks noGrp="1"/>
          </p:cNvSpPr>
          <p:nvPr>
            <p:ph type="title"/>
          </p:nvPr>
        </p:nvSpPr>
        <p:spPr>
          <a:prstGeom prst="rect">
            <a:avLst/>
          </a:prstGeom>
        </p:spPr>
        <p:txBody>
          <a:bodyPr>
            <a:normAutofit/>
          </a:bodyPr>
          <a:lstStyle/>
          <a:p>
            <a:r>
              <a:rPr lang="en-US" sz="3600" dirty="0" smtClean="0"/>
              <a:t>The analytical framework</a:t>
            </a:r>
            <a:endParaRPr sz="3600" dirty="0"/>
          </a:p>
        </p:txBody>
      </p:sp>
      <p:sp>
        <p:nvSpPr>
          <p:cNvPr id="209" name="Content Placeholder 2"/>
          <p:cNvSpPr txBox="1">
            <a:spLocks noGrp="1"/>
          </p:cNvSpPr>
          <p:nvPr>
            <p:ph type="body" idx="1"/>
          </p:nvPr>
        </p:nvSpPr>
        <p:spPr>
          <a:prstGeom prst="rect">
            <a:avLst/>
          </a:prstGeom>
        </p:spPr>
        <p:txBody>
          <a:bodyPr>
            <a:normAutofit/>
          </a:bodyPr>
          <a:lstStyle/>
          <a:p>
            <a:r>
              <a:rPr lang="en-US" sz="2000" dirty="0" smtClean="0"/>
              <a:t>Industrialization policy during the reform period included </a:t>
            </a:r>
            <a:r>
              <a:rPr lang="en-US" sz="2000" dirty="0" smtClean="0">
                <a:solidFill>
                  <a:srgbClr val="FF0000"/>
                </a:solidFill>
              </a:rPr>
              <a:t>entry of new firms</a:t>
            </a:r>
            <a:r>
              <a:rPr lang="en-US" sz="2000" dirty="0" smtClean="0"/>
              <a:t>, </a:t>
            </a:r>
            <a:r>
              <a:rPr lang="en-US" sz="2000" dirty="0" smtClean="0">
                <a:solidFill>
                  <a:srgbClr val="FF0000"/>
                </a:solidFill>
              </a:rPr>
              <a:t>market replacing central plan</a:t>
            </a:r>
            <a:endParaRPr lang="en-US" sz="2000" dirty="0" smtClean="0">
              <a:solidFill>
                <a:srgbClr val="FF0000"/>
              </a:solidFill>
            </a:endParaRPr>
          </a:p>
        </p:txBody>
      </p:sp>
      <p:graphicFrame>
        <p:nvGraphicFramePr>
          <p:cNvPr id="2" name="图示 1"/>
          <p:cNvGraphicFramePr/>
          <p:nvPr/>
        </p:nvGraphicFramePr>
        <p:xfrm>
          <a:off x="838200" y="3210339"/>
          <a:ext cx="10515600" cy="301744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文本框 5"/>
          <p:cNvSpPr txBox="1"/>
          <p:nvPr/>
        </p:nvSpPr>
        <p:spPr>
          <a:xfrm>
            <a:off x="677545" y="5215890"/>
            <a:ext cx="3404870" cy="11976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5"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rPr>
              <a:t>Pre-reform industry:</a:t>
            </a:r>
            <a:br>
              <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rPr>
            </a:br>
            <a:r>
              <a:rPr lang="en-US" altLang="zh-CN" sz="1800" dirty="0" smtClean="0">
                <a:solidFill>
                  <a:srgbClr val="FF0000"/>
                </a:solidFill>
                <a:latin typeface="Calibri"/>
                <a:ea typeface="Calibri"/>
                <a:cs typeface="Calibri"/>
                <a:sym typeface="Calibri"/>
              </a:rPr>
              <a:t>Central plan</a:t>
            </a:r>
            <a:endParaRPr lang="en-US" altLang="zh-CN" sz="1800" dirty="0" smtClean="0">
              <a:solidFill>
                <a:srgbClr val="FF0000"/>
              </a:solidFill>
              <a:latin typeface="Calibri"/>
              <a:ea typeface="Calibri"/>
              <a:cs typeface="Calibri"/>
              <a:sym typeface="Calibri"/>
            </a:endParaRPr>
          </a:p>
          <a:p>
            <a:pPr marL="0" marR="0" indent="0" algn="l" defTabSz="913765" rtl="0" fontAlgn="auto" latinLnBrk="0" hangingPunct="0">
              <a:lnSpc>
                <a:spcPct val="100000"/>
              </a:lnSpc>
              <a:spcBef>
                <a:spcPts val="0"/>
              </a:spcBef>
              <a:spcAft>
                <a:spcPts val="0"/>
              </a:spcAft>
              <a:buClrTx/>
              <a:buSzTx/>
              <a:buFontTx/>
              <a:buNone/>
            </a:pPr>
            <a:r>
              <a:rPr kumimoji="0" lang="en-US" altLang="zh-CN" sz="1800" i="0" u="none" strike="noStrike" cap="none" spc="0" normalizeH="0" baseline="0" dirty="0" smtClean="0">
                <a:ln>
                  <a:noFill/>
                </a:ln>
                <a:solidFill>
                  <a:srgbClr val="FF0000"/>
                </a:solidFill>
                <a:effectLst/>
                <a:uFillTx/>
                <a:latin typeface="Calibri"/>
                <a:ea typeface="Calibri"/>
                <a:cs typeface="Calibri"/>
                <a:sym typeface="Calibri"/>
              </a:rPr>
              <a:t>State-owned enterprises</a:t>
            </a:r>
            <a:endParaRPr kumimoji="0" lang="en-US" altLang="zh-CN" sz="1800" i="0" u="none" strike="noStrike" cap="none" spc="0" normalizeH="0" baseline="0" dirty="0" smtClean="0">
              <a:ln>
                <a:noFill/>
              </a:ln>
              <a:solidFill>
                <a:srgbClr val="FF0000"/>
              </a:solidFill>
              <a:effectLst/>
              <a:uFillTx/>
              <a:latin typeface="Calibri"/>
              <a:ea typeface="Calibri"/>
              <a:cs typeface="Calibri"/>
              <a:sym typeface="Calibri"/>
            </a:endParaRPr>
          </a:p>
          <a:p>
            <a:pPr marL="0" marR="0" indent="0" algn="l" defTabSz="913765" rtl="0" fontAlgn="auto" latinLnBrk="0" hangingPunct="0">
              <a:lnSpc>
                <a:spcPct val="100000"/>
              </a:lnSpc>
              <a:spcBef>
                <a:spcPts val="0"/>
              </a:spcBef>
              <a:spcAft>
                <a:spcPts val="0"/>
              </a:spcAft>
              <a:buClrTx/>
              <a:buSzTx/>
              <a:buFontTx/>
              <a:buNone/>
            </a:pPr>
            <a:r>
              <a:rPr lang="en-US" altLang="zh-CN" sz="1800" dirty="0" smtClean="0">
                <a:solidFill>
                  <a:srgbClr val="FF0000"/>
                </a:solidFill>
                <a:latin typeface="Calibri"/>
                <a:ea typeface="Calibri"/>
                <a:cs typeface="Calibri"/>
                <a:sym typeface="Calibri"/>
              </a:rPr>
              <a:t>Heavy industries</a:t>
            </a:r>
            <a:endParaRPr kumimoji="0" lang="en-US" altLang="zh-CN" sz="1800" i="0" u="none" strike="noStrike" cap="none" spc="0" normalizeH="0" baseline="0" dirty="0" smtClean="0">
              <a:ln>
                <a:noFill/>
              </a:ln>
              <a:solidFill>
                <a:srgbClr val="FF0000"/>
              </a:solidFill>
              <a:effectLst/>
              <a:uFillTx/>
              <a:latin typeface="Calibri"/>
              <a:ea typeface="Calibri"/>
              <a:cs typeface="Calibri"/>
              <a:sym typeface="Calibri"/>
            </a:endParaRPr>
          </a:p>
        </p:txBody>
      </p:sp>
      <p:sp>
        <p:nvSpPr>
          <p:cNvPr id="9" name="文本框 8"/>
          <p:cNvSpPr txBox="1"/>
          <p:nvPr/>
        </p:nvSpPr>
        <p:spPr>
          <a:xfrm>
            <a:off x="8712163" y="3126256"/>
            <a:ext cx="2382078"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5"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rPr>
              <a:t>Post-reform </a:t>
            </a:r>
            <a:r>
              <a:rPr lang="en-US" altLang="zh-CN" sz="1800" b="1" dirty="0" smtClean="0">
                <a:solidFill>
                  <a:srgbClr val="000000"/>
                </a:solidFill>
                <a:latin typeface="Calibri"/>
                <a:ea typeface="Calibri"/>
                <a:cs typeface="Calibri"/>
                <a:sym typeface="Calibri"/>
              </a:rPr>
              <a:t>industry</a:t>
            </a:r>
            <a:r>
              <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rPr>
              <a:t>:</a:t>
            </a:r>
            <a:endPar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endParaRPr>
          </a:p>
          <a:p>
            <a:pPr marL="0" marR="0" indent="0" algn="l" defTabSz="913765" rtl="0" fontAlgn="auto" latinLnBrk="0" hangingPunct="0">
              <a:lnSpc>
                <a:spcPct val="100000"/>
              </a:lnSpc>
              <a:spcBef>
                <a:spcPts val="0"/>
              </a:spcBef>
              <a:spcAft>
                <a:spcPts val="0"/>
              </a:spcAft>
              <a:buClrTx/>
              <a:buSzTx/>
              <a:buFontTx/>
              <a:buNone/>
            </a:pPr>
            <a:r>
              <a:rPr lang="en-US" altLang="zh-CN" sz="1800" dirty="0" smtClean="0">
                <a:solidFill>
                  <a:srgbClr val="000000"/>
                </a:solidFill>
                <a:latin typeface="Calibri"/>
                <a:ea typeface="Calibri"/>
                <a:cs typeface="Calibri"/>
                <a:sym typeface="Calibri"/>
              </a:rPr>
              <a:t>Markets</a:t>
            </a:r>
            <a:endParaRPr lang="en-US" altLang="zh-CN" sz="1800" dirty="0" smtClean="0">
              <a:solidFill>
                <a:srgbClr val="000000"/>
              </a:solidFill>
              <a:latin typeface="Calibri"/>
              <a:ea typeface="Calibri"/>
              <a:cs typeface="Calibri"/>
              <a:sym typeface="Calibri"/>
            </a:endParaRPr>
          </a:p>
          <a:p>
            <a:pPr marL="0" marR="0" indent="0" algn="l" defTabSz="913765" rtl="0" fontAlgn="auto" latinLnBrk="0" hangingPunct="0">
              <a:lnSpc>
                <a:spcPct val="100000"/>
              </a:lnSpc>
              <a:spcBef>
                <a:spcPts val="0"/>
              </a:spcBef>
              <a:spcAft>
                <a:spcPts val="0"/>
              </a:spcAft>
              <a:buClrTx/>
              <a:buSzTx/>
              <a:buFontTx/>
              <a:buNone/>
            </a:pPr>
            <a:r>
              <a:rPr lang="en-US" altLang="zh-CN" sz="1800" dirty="0" smtClean="0">
                <a:solidFill>
                  <a:srgbClr val="000000"/>
                </a:solidFill>
                <a:latin typeface="Calibri"/>
                <a:ea typeface="Calibri"/>
                <a:cs typeface="Calibri"/>
                <a:sym typeface="Calibri"/>
              </a:rPr>
              <a:t>SOEs, foreign and private firms</a:t>
            </a:r>
            <a:endParaRPr lang="en-US" altLang="zh-CN" sz="1800" dirty="0" smtClean="0">
              <a:solidFill>
                <a:srgbClr val="000000"/>
              </a:solidFill>
              <a:latin typeface="Calibri"/>
              <a:ea typeface="Calibri"/>
              <a:cs typeface="Calibri"/>
              <a:sym typeface="Calibri"/>
            </a:endParaRPr>
          </a:p>
          <a:p>
            <a:pPr marL="0" marR="0" indent="0" algn="l" defTabSz="913765" rtl="0" fontAlgn="auto" latinLnBrk="0" hangingPunct="0">
              <a:lnSpc>
                <a:spcPct val="100000"/>
              </a:lnSpc>
              <a:spcBef>
                <a:spcPts val="0"/>
              </a:spcBef>
              <a:spcAft>
                <a:spcPts val="0"/>
              </a:spcAft>
              <a:buClrTx/>
              <a:buSzTx/>
              <a:buFontTx/>
              <a:buNone/>
            </a:pPr>
            <a:r>
              <a:rPr kumimoji="0" lang="en-US" altLang="zh-CN" sz="1800" i="0" u="none" strike="noStrike" cap="none" spc="0" normalizeH="0" baseline="0" dirty="0" smtClean="0">
                <a:ln>
                  <a:noFill/>
                </a:ln>
                <a:solidFill>
                  <a:srgbClr val="000000"/>
                </a:solidFill>
                <a:effectLst/>
                <a:uFillTx/>
                <a:latin typeface="Calibri"/>
                <a:ea typeface="Calibri"/>
                <a:cs typeface="Calibri"/>
                <a:sym typeface="Calibri"/>
              </a:rPr>
              <a:t>Evolving</a:t>
            </a:r>
            <a:r>
              <a:rPr kumimoji="0" lang="en-US" altLang="zh-CN" sz="1800" i="0" u="none" strike="noStrike" cap="none" spc="0" normalizeH="0" dirty="0" smtClean="0">
                <a:ln>
                  <a:noFill/>
                </a:ln>
                <a:solidFill>
                  <a:srgbClr val="000000"/>
                </a:solidFill>
                <a:effectLst/>
                <a:uFillTx/>
                <a:latin typeface="Calibri"/>
                <a:ea typeface="Calibri"/>
                <a:cs typeface="Calibri"/>
                <a:sym typeface="Calibri"/>
              </a:rPr>
              <a:t> industries</a:t>
            </a:r>
            <a:endParaRPr kumimoji="0" lang="en-US" altLang="zh-CN" sz="1800" i="0" u="none" strike="noStrike" cap="none" spc="0" normalizeH="0" baseline="0" dirty="0" smtClean="0">
              <a:ln>
                <a:noFill/>
              </a:ln>
              <a:solidFill>
                <a:srgbClr val="000000"/>
              </a:solidFill>
              <a:effectLst/>
              <a:uFillTx/>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itle 1"/>
          <p:cNvSpPr txBox="1">
            <a:spLocks noGrp="1"/>
          </p:cNvSpPr>
          <p:nvPr>
            <p:ph type="title"/>
          </p:nvPr>
        </p:nvSpPr>
        <p:spPr>
          <a:prstGeom prst="rect">
            <a:avLst/>
          </a:prstGeom>
        </p:spPr>
        <p:txBody>
          <a:bodyPr>
            <a:normAutofit/>
          </a:bodyPr>
          <a:lstStyle/>
          <a:p>
            <a:r>
              <a:rPr lang="en-US" altLang="zh-CN" sz="3600" dirty="0" smtClean="0"/>
              <a:t>6 Industrialization</a:t>
            </a:r>
            <a:endParaRPr sz="3600" dirty="0"/>
          </a:p>
        </p:txBody>
      </p:sp>
      <p:sp>
        <p:nvSpPr>
          <p:cNvPr id="209" name="Content Placeholder 2"/>
          <p:cNvSpPr txBox="1">
            <a:spLocks noGrp="1"/>
          </p:cNvSpPr>
          <p:nvPr>
            <p:ph type="body" idx="1"/>
          </p:nvPr>
        </p:nvSpPr>
        <p:spPr>
          <a:xfrm>
            <a:off x="838200" y="1820655"/>
            <a:ext cx="10515600" cy="4351339"/>
          </a:xfrm>
          <a:prstGeom prst="rect">
            <a:avLst/>
          </a:prstGeom>
        </p:spPr>
        <p:txBody>
          <a:bodyPr>
            <a:normAutofit/>
          </a:bodyPr>
          <a:lstStyle/>
          <a:p>
            <a:r>
              <a:rPr lang="en-US" altLang="zh-CN" sz="2000" b="1" dirty="0" smtClean="0">
                <a:latin typeface="Arial" panose="020B0604020202090204" pitchFamily="34" charset="0"/>
                <a:cs typeface="Arial" panose="020B0604020202090204" pitchFamily="34" charset="0"/>
              </a:rPr>
              <a:t>Industrialization</a:t>
            </a:r>
            <a:r>
              <a:rPr lang="en-US" altLang="zh-CN" sz="2000" dirty="0">
                <a:latin typeface="Arial" panose="020B0604020202090204" pitchFamily="34" charset="0"/>
                <a:cs typeface="Arial" panose="020B0604020202090204" pitchFamily="34" charset="0"/>
              </a:rPr>
              <a:t>: Industrialization is the process by which an economy is </a:t>
            </a:r>
            <a:r>
              <a:rPr lang="en-US" altLang="zh-CN" sz="2000" dirty="0">
                <a:solidFill>
                  <a:srgbClr val="FF0000"/>
                </a:solidFill>
                <a:latin typeface="Arial" panose="020B0604020202090204" pitchFamily="34" charset="0"/>
                <a:cs typeface="Arial" panose="020B0604020202090204" pitchFamily="34" charset="0"/>
              </a:rPr>
              <a:t>transformed from primarily agricultural to one based on the manufacturing of goods</a:t>
            </a:r>
            <a:r>
              <a:rPr lang="en-US" altLang="zh-CN" sz="2000" dirty="0" smtClean="0">
                <a:solidFill>
                  <a:srgbClr val="FF0000"/>
                </a:solidFill>
                <a:latin typeface="Arial" panose="020B0604020202090204" pitchFamily="34" charset="0"/>
                <a:cs typeface="Arial" panose="020B0604020202090204" pitchFamily="34" charset="0"/>
              </a:rPr>
              <a:t>.</a:t>
            </a:r>
            <a:endParaRPr lang="en-US" altLang="zh-CN" sz="2000" dirty="0" smtClean="0">
              <a:solidFill>
                <a:srgbClr val="FF0000"/>
              </a:solidFill>
              <a:latin typeface="Arial" panose="020B0604020202090204" pitchFamily="34" charset="0"/>
              <a:cs typeface="Arial" panose="020B0604020202090204" pitchFamily="34" charset="0"/>
            </a:endParaRPr>
          </a:p>
          <a:p>
            <a:r>
              <a:rPr lang="en-US" altLang="zh-CN" sz="2000" b="1" dirty="0" smtClean="0">
                <a:latin typeface="Arial" panose="020B0604020202090204" pitchFamily="34" charset="0"/>
                <a:cs typeface="Arial" panose="020B0604020202090204" pitchFamily="34" charset="0"/>
              </a:rPr>
              <a:t>Concentration ratio</a:t>
            </a:r>
            <a:r>
              <a:rPr lang="en-US" altLang="zh-CN" sz="2000" dirty="0">
                <a:latin typeface="Arial" panose="020B0604020202090204" pitchFamily="34" charset="0"/>
                <a:cs typeface="Arial" panose="020B0604020202090204" pitchFamily="34" charset="0"/>
              </a:rPr>
              <a:t>: The concentration ratio, in economics, is a ratio that indicates the </a:t>
            </a:r>
            <a:r>
              <a:rPr lang="en-US" altLang="zh-CN" sz="2000" dirty="0">
                <a:solidFill>
                  <a:srgbClr val="FF0000"/>
                </a:solidFill>
                <a:latin typeface="Arial" panose="020B0604020202090204" pitchFamily="34" charset="0"/>
                <a:cs typeface="Arial" panose="020B0604020202090204" pitchFamily="34" charset="0"/>
              </a:rPr>
              <a:t>size of firms in relation to their industry</a:t>
            </a:r>
            <a:r>
              <a:rPr lang="en-US" altLang="zh-CN" sz="2000" dirty="0">
                <a:latin typeface="Arial" panose="020B0604020202090204" pitchFamily="34" charset="0"/>
                <a:cs typeface="Arial" panose="020B0604020202090204" pitchFamily="34" charset="0"/>
              </a:rPr>
              <a:t> as a whole. </a:t>
            </a:r>
            <a:endParaRPr lang="en-US" altLang="zh-CN" sz="2000" dirty="0" smtClean="0">
              <a:latin typeface="Arial" panose="020B0604020202090204" pitchFamily="34" charset="0"/>
              <a:cs typeface="Arial" panose="020B0604020202090204" pitchFamily="34" charset="0"/>
            </a:endParaRPr>
          </a:p>
          <a:p>
            <a:r>
              <a:rPr lang="en-US" altLang="zh-CN" sz="2000" b="1" dirty="0" smtClean="0">
                <a:latin typeface="Arial" panose="020B0604020202090204" pitchFamily="34" charset="0"/>
                <a:cs typeface="Arial" panose="020B0604020202090204" pitchFamily="34" charset="0"/>
              </a:rPr>
              <a:t>Labor- (capital-)</a:t>
            </a:r>
            <a:r>
              <a:rPr lang="en-US" altLang="zh-CN" sz="2000" b="1" dirty="0">
                <a:latin typeface="Arial" panose="020B0604020202090204" pitchFamily="34" charset="0"/>
                <a:cs typeface="Arial" panose="020B0604020202090204" pitchFamily="34" charset="0"/>
              </a:rPr>
              <a:t> </a:t>
            </a:r>
            <a:r>
              <a:rPr lang="en-US" altLang="zh-CN" sz="2000" b="1" dirty="0" smtClean="0">
                <a:latin typeface="Arial" panose="020B0604020202090204" pitchFamily="34" charset="0"/>
                <a:cs typeface="Arial" panose="020B0604020202090204" pitchFamily="34" charset="0"/>
              </a:rPr>
              <a:t>intensive products</a:t>
            </a:r>
            <a:r>
              <a:rPr lang="en-US" altLang="zh-CN" sz="2000" dirty="0" smtClean="0">
                <a:latin typeface="Arial" panose="020B0604020202090204" pitchFamily="34" charset="0"/>
                <a:cs typeface="Arial" panose="020B0604020202090204" pitchFamily="34" charset="0"/>
              </a:rPr>
              <a:t>: They refer to </a:t>
            </a:r>
            <a:r>
              <a:rPr lang="en-US" altLang="zh-CN" sz="2000" dirty="0" smtClean="0">
                <a:solidFill>
                  <a:srgbClr val="FF0000"/>
                </a:solidFill>
                <a:latin typeface="Arial" panose="020B0604020202090204" pitchFamily="34" charset="0"/>
                <a:cs typeface="Arial" panose="020B0604020202090204" pitchFamily="34" charset="0"/>
              </a:rPr>
              <a:t>products requiring high labor (capital) costs</a:t>
            </a:r>
            <a:r>
              <a:rPr lang="en-US" altLang="zh-CN" sz="2000" dirty="0" smtClean="0">
                <a:latin typeface="Arial" panose="020B0604020202090204" pitchFamily="34" charset="0"/>
                <a:cs typeface="Arial" panose="020B0604020202090204" pitchFamily="34" charset="0"/>
              </a:rPr>
              <a:t> per unit of output.</a:t>
            </a:r>
            <a:endParaRPr lang="en-US" altLang="zh-CN" sz="2000" dirty="0">
              <a:latin typeface="Arial" panose="020B0604020202090204" pitchFamily="34" charset="0"/>
              <a:cs typeface="Arial" panose="020B0604020202090204" pitchFamily="34" charset="0"/>
            </a:endParaRPr>
          </a:p>
          <a:p>
            <a:r>
              <a:rPr lang="en-US" sz="2000" b="1" dirty="0" smtClean="0"/>
              <a:t>Township and village enterprises (TVEs)</a:t>
            </a:r>
            <a:r>
              <a:rPr lang="en-US" sz="2000" dirty="0" smtClean="0"/>
              <a:t>: TVEs refer to those </a:t>
            </a:r>
            <a:r>
              <a:rPr lang="en-US" sz="2000" dirty="0" smtClean="0">
                <a:solidFill>
                  <a:srgbClr val="FF0000"/>
                </a:solidFill>
              </a:rPr>
              <a:t>enterprises owned by rural (township or village) collectives</a:t>
            </a:r>
            <a:r>
              <a:rPr lang="en-US" sz="2000" dirty="0" smtClean="0"/>
              <a:t>. They were quite popular between the mid-1980s and the mid-1990s in China.</a:t>
            </a:r>
            <a:endParaRPr lang="en-US" sz="2000" dirty="0" smtClean="0"/>
          </a:p>
          <a:p>
            <a:endParaRPr lang="en-US" sz="20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Four </a:t>
            </a:r>
            <a:r>
              <a:rPr lang="en-US" sz="3600" dirty="0"/>
              <a:t>factors facilitated the displacement</a:t>
            </a:r>
            <a:endParaRPr lang="en-US" sz="3600" dirty="0"/>
          </a:p>
        </p:txBody>
      </p:sp>
      <p:sp>
        <p:nvSpPr>
          <p:cNvPr id="5" name="Content Placeholder 4"/>
          <p:cNvSpPr>
            <a:spLocks noGrp="1"/>
          </p:cNvSpPr>
          <p:nvPr>
            <p:ph idx="1"/>
          </p:nvPr>
        </p:nvSpPr>
        <p:spPr/>
        <p:txBody>
          <a:bodyPr>
            <a:normAutofit/>
          </a:bodyPr>
          <a:lstStyle/>
          <a:p>
            <a:r>
              <a:rPr lang="en-US" sz="2200" dirty="0"/>
              <a:t>First, the government and the Communist Party of China (CPC) very gradually opened the space in which </a:t>
            </a:r>
            <a:r>
              <a:rPr lang="en-US" sz="2200" dirty="0" smtClean="0"/>
              <a:t>private/foreign </a:t>
            </a:r>
            <a:r>
              <a:rPr lang="en-US" sz="2200" dirty="0"/>
              <a:t>firms could operate</a:t>
            </a:r>
            <a:r>
              <a:rPr lang="en-US" sz="2200" dirty="0" smtClean="0"/>
              <a:t>. </a:t>
            </a:r>
            <a:r>
              <a:rPr lang="en-US" sz="2200" dirty="0" smtClean="0">
                <a:solidFill>
                  <a:srgbClr val="FF0000"/>
                </a:solidFill>
              </a:rPr>
              <a:t>(</a:t>
            </a:r>
            <a:r>
              <a:rPr lang="en-US" sz="2200" i="1" dirty="0" smtClean="0">
                <a:solidFill>
                  <a:srgbClr val="FF0000"/>
                </a:solidFill>
              </a:rPr>
              <a:t>entry</a:t>
            </a:r>
            <a:r>
              <a:rPr lang="en-US" sz="2200" dirty="0" smtClean="0">
                <a:solidFill>
                  <a:srgbClr val="FF0000"/>
                </a:solidFill>
              </a:rPr>
              <a:t>)</a:t>
            </a:r>
            <a:endParaRPr lang="en-US" sz="2200" dirty="0"/>
          </a:p>
          <a:p>
            <a:r>
              <a:rPr lang="en-US" sz="2200" dirty="0"/>
              <a:t>Second, </a:t>
            </a:r>
            <a:r>
              <a:rPr lang="en-US" sz="2200" dirty="0" smtClean="0"/>
              <a:t>private/foreign </a:t>
            </a:r>
            <a:r>
              <a:rPr lang="en-US" sz="2200" dirty="0"/>
              <a:t>firms on average have been far more productive than SOEs, generating a high level of profits relative to </a:t>
            </a:r>
            <a:r>
              <a:rPr lang="en-US" sz="2200" dirty="0" smtClean="0"/>
              <a:t>their assets. </a:t>
            </a:r>
            <a:r>
              <a:rPr lang="en-US" sz="2200" dirty="0" smtClean="0">
                <a:solidFill>
                  <a:srgbClr val="FF0000"/>
                </a:solidFill>
              </a:rPr>
              <a:t>(</a:t>
            </a:r>
            <a:r>
              <a:rPr lang="en-US" sz="2200" i="1" dirty="0" smtClean="0">
                <a:solidFill>
                  <a:srgbClr val="FF0000"/>
                </a:solidFill>
              </a:rPr>
              <a:t>competitiveness</a:t>
            </a:r>
            <a:r>
              <a:rPr lang="en-US" sz="2200" dirty="0" smtClean="0">
                <a:solidFill>
                  <a:srgbClr val="FF0000"/>
                </a:solidFill>
              </a:rPr>
              <a:t>)</a:t>
            </a:r>
            <a:endParaRPr lang="en-US" sz="2200" dirty="0">
              <a:solidFill>
                <a:srgbClr val="FF0000"/>
              </a:solidFill>
            </a:endParaRPr>
          </a:p>
          <a:p>
            <a:r>
              <a:rPr lang="en-US" sz="2200" dirty="0" smtClean="0"/>
              <a:t>Third, over time, private firms were able to borrow increasing amounts of capital from banks and also were able to </a:t>
            </a:r>
            <a:r>
              <a:rPr lang="en-US" sz="2200" dirty="0" smtClean="0">
                <a:solidFill>
                  <a:srgbClr val="FF0000"/>
                </a:solidFill>
              </a:rPr>
              <a:t>raise funds</a:t>
            </a:r>
            <a:r>
              <a:rPr lang="en-US" sz="2200" dirty="0" smtClean="0"/>
              <a:t> on the Shanghai and Shenzhen stock markets. </a:t>
            </a:r>
            <a:r>
              <a:rPr lang="en-US" sz="2200" dirty="0" smtClean="0">
                <a:solidFill>
                  <a:srgbClr val="FF0000"/>
                </a:solidFill>
              </a:rPr>
              <a:t>(</a:t>
            </a:r>
            <a:r>
              <a:rPr lang="en-US" sz="2200" i="1" dirty="0" smtClean="0">
                <a:solidFill>
                  <a:srgbClr val="FF0000"/>
                </a:solidFill>
              </a:rPr>
              <a:t>expansion</a:t>
            </a:r>
            <a:r>
              <a:rPr lang="en-US" sz="2200" dirty="0" smtClean="0">
                <a:solidFill>
                  <a:srgbClr val="FF0000"/>
                </a:solidFill>
              </a:rPr>
              <a:t>)</a:t>
            </a:r>
            <a:r>
              <a:rPr lang="en-US" altLang="zh-CN" sz="2200" dirty="0">
                <a:solidFill>
                  <a:srgbClr val="FF0000"/>
                </a:solidFill>
              </a:rPr>
              <a:t> </a:t>
            </a:r>
            <a:endParaRPr lang="en-US" altLang="zh-CN" sz="2200" dirty="0" smtClean="0"/>
          </a:p>
          <a:p>
            <a:r>
              <a:rPr lang="en-US" altLang="zh-CN" sz="2200" dirty="0" smtClean="0"/>
              <a:t>Fourth, some of the SOEs were later effectively privatized. </a:t>
            </a:r>
            <a:r>
              <a:rPr lang="en-US" altLang="zh-CN" sz="2200" dirty="0">
                <a:solidFill>
                  <a:srgbClr val="FF0000"/>
                </a:solidFill>
              </a:rPr>
              <a:t>(</a:t>
            </a:r>
            <a:r>
              <a:rPr lang="en-US" altLang="zh-CN" sz="2200" i="1" dirty="0" smtClean="0">
                <a:solidFill>
                  <a:srgbClr val="FF0000"/>
                </a:solidFill>
              </a:rPr>
              <a:t>exit</a:t>
            </a:r>
            <a:r>
              <a:rPr lang="en-US" altLang="zh-CN" sz="2200" dirty="0" smtClean="0">
                <a:solidFill>
                  <a:srgbClr val="FF0000"/>
                </a:solidFill>
              </a:rPr>
              <a:t>)</a:t>
            </a:r>
            <a:endParaRPr lang="en-US" altLang="zh-CN" sz="2200" dirty="0" smtClean="0">
              <a:solidFill>
                <a:srgbClr val="FF0000"/>
              </a:solidFill>
            </a:endParaRPr>
          </a:p>
        </p:txBody>
      </p:sp>
      <p:sp>
        <p:nvSpPr>
          <p:cNvPr id="3" name="灯片编号占位符 2"/>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The process of SOE reform: </a:t>
            </a:r>
            <a:r>
              <a:rPr lang="en-US" sz="3600" dirty="0" smtClean="0"/>
              <a:t>Four </a:t>
            </a:r>
            <a:r>
              <a:rPr lang="en-US" sz="3600" dirty="0"/>
              <a:t>stages</a:t>
            </a:r>
            <a:endParaRPr lang="en-US" sz="3600" dirty="0"/>
          </a:p>
        </p:txBody>
      </p:sp>
      <p:sp>
        <p:nvSpPr>
          <p:cNvPr id="4" name="Content Placeholder 3"/>
          <p:cNvSpPr>
            <a:spLocks noGrp="1"/>
          </p:cNvSpPr>
          <p:nvPr>
            <p:ph idx="1"/>
          </p:nvPr>
        </p:nvSpPr>
        <p:spPr/>
        <p:txBody>
          <a:bodyPr>
            <a:normAutofit/>
          </a:bodyPr>
          <a:lstStyle/>
          <a:p>
            <a:r>
              <a:rPr lang="en-US" sz="2000" dirty="0"/>
              <a:t>1978-1992, </a:t>
            </a:r>
            <a:r>
              <a:rPr lang="en-US" sz="2000" dirty="0">
                <a:solidFill>
                  <a:srgbClr val="FF0000"/>
                </a:solidFill>
              </a:rPr>
              <a:t>Autonomy</a:t>
            </a:r>
            <a:r>
              <a:rPr lang="en-US" sz="2000" dirty="0"/>
              <a:t> with the contract responsibility system and competition.</a:t>
            </a:r>
            <a:endParaRPr lang="en-US" sz="2000" dirty="0"/>
          </a:p>
          <a:p>
            <a:r>
              <a:rPr lang="en-US" sz="2000" dirty="0"/>
              <a:t>1992-2003, </a:t>
            </a:r>
            <a:r>
              <a:rPr lang="en-US" sz="2000" dirty="0">
                <a:solidFill>
                  <a:srgbClr val="FF0000"/>
                </a:solidFill>
              </a:rPr>
              <a:t>Ownership reform</a:t>
            </a:r>
            <a:r>
              <a:rPr lang="en-US" sz="2000" dirty="0"/>
              <a:t> through ‘grasping the large, letting go of the small’.</a:t>
            </a:r>
            <a:endParaRPr lang="en-US" sz="2000" dirty="0"/>
          </a:p>
          <a:p>
            <a:r>
              <a:rPr lang="en-US" sz="2000" dirty="0"/>
              <a:t>2003-2013, </a:t>
            </a:r>
            <a:r>
              <a:rPr lang="en-US" sz="2000" dirty="0" smtClean="0"/>
              <a:t>The State-owned Assets Supervision and Administration (SASAC), </a:t>
            </a:r>
            <a:r>
              <a:rPr lang="en-US" altLang="zh-CN" sz="2000" dirty="0" smtClean="0"/>
              <a:t>large SOEs </a:t>
            </a:r>
            <a:r>
              <a:rPr lang="en-US" altLang="zh-CN" sz="2000" dirty="0" smtClean="0">
                <a:solidFill>
                  <a:srgbClr val="FF0000"/>
                </a:solidFill>
              </a:rPr>
              <a:t>restructuring, </a:t>
            </a:r>
            <a:r>
              <a:rPr lang="en-US" altLang="zh-CN" sz="2000" dirty="0">
                <a:solidFill>
                  <a:srgbClr val="FF0000"/>
                </a:solidFill>
              </a:rPr>
              <a:t>corporatization and going </a:t>
            </a:r>
            <a:r>
              <a:rPr lang="en-US" altLang="zh-CN" sz="2000" dirty="0" smtClean="0">
                <a:solidFill>
                  <a:srgbClr val="FF0000"/>
                </a:solidFill>
              </a:rPr>
              <a:t>global</a:t>
            </a:r>
            <a:r>
              <a:rPr lang="en-US" sz="2000" dirty="0" smtClean="0">
                <a:solidFill>
                  <a:srgbClr val="FF0000"/>
                </a:solidFill>
              </a:rPr>
              <a:t>.</a:t>
            </a:r>
            <a:endParaRPr lang="en-US" sz="2000" dirty="0">
              <a:solidFill>
                <a:srgbClr val="FF0000"/>
              </a:solidFill>
            </a:endParaRPr>
          </a:p>
          <a:p>
            <a:r>
              <a:rPr lang="en-US" sz="2000" dirty="0"/>
              <a:t>2013- present, </a:t>
            </a:r>
            <a:r>
              <a:rPr lang="en-US" sz="2000" dirty="0">
                <a:solidFill>
                  <a:srgbClr val="FF0000"/>
                </a:solidFill>
              </a:rPr>
              <a:t>Renewed mixed-ownership</a:t>
            </a:r>
            <a:r>
              <a:rPr lang="en-US" sz="2000" dirty="0"/>
              <a:t> reform, corporate governance and challenges ahead</a:t>
            </a:r>
            <a:r>
              <a:rPr lang="en-US" sz="2000" dirty="0" smtClean="0"/>
              <a:t>.</a:t>
            </a:r>
            <a:endParaRPr lang="en-US" sz="2000" dirty="0" smtClean="0"/>
          </a:p>
          <a:p>
            <a:pPr lvl="1"/>
            <a:r>
              <a:rPr lang="en-US" sz="2000" dirty="0" smtClean="0"/>
              <a:t>Re-emphasis of importance of SOEs</a:t>
            </a:r>
            <a:endParaRPr lang="en-US" sz="2000" dirty="0" smtClean="0"/>
          </a:p>
          <a:p>
            <a:pPr lvl="1"/>
            <a:r>
              <a:rPr lang="en-US" sz="2000" dirty="0" smtClean="0"/>
              <a:t>Relationship between the Party Committee and the Board</a:t>
            </a:r>
            <a:endParaRPr lang="en-US" sz="2000" dirty="0" smtClean="0"/>
          </a:p>
        </p:txBody>
      </p:sp>
      <p:sp>
        <p:nvSpPr>
          <p:cNvPr id="3" name="灯片编号占位符 2"/>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365125"/>
            <a:ext cx="10515600" cy="1325563"/>
          </a:xfrm>
        </p:spPr>
        <p:txBody>
          <a:bodyPr/>
          <a:lstStyle/>
          <a:p>
            <a:r>
              <a:rPr lang="en-US" altLang="zh-CN" dirty="0"/>
              <a:t>First </a:t>
            </a:r>
            <a:r>
              <a:rPr lang="en-US" altLang="zh-CN" dirty="0" smtClean="0"/>
              <a:t>stage (1978-1992)</a:t>
            </a:r>
            <a:endParaRPr lang="en-US" dirty="0"/>
          </a:p>
        </p:txBody>
      </p:sp>
      <p:sp>
        <p:nvSpPr>
          <p:cNvPr id="12" name="Content Placeholder 2"/>
          <p:cNvSpPr>
            <a:spLocks noGrp="1"/>
          </p:cNvSpPr>
          <p:nvPr>
            <p:ph idx="1"/>
          </p:nvPr>
        </p:nvSpPr>
        <p:spPr>
          <a:xfrm>
            <a:off x="4183380" y="1825625"/>
            <a:ext cx="7795260" cy="4351339"/>
          </a:xfrm>
        </p:spPr>
        <p:txBody>
          <a:bodyPr>
            <a:normAutofit lnSpcReduction="20000"/>
          </a:bodyPr>
          <a:lstStyle/>
          <a:p>
            <a:r>
              <a:rPr lang="en-US" sz="2160" dirty="0"/>
              <a:t>Reform measures to improve the performance of SOEs were focused on granting </a:t>
            </a:r>
            <a:r>
              <a:rPr lang="en-US" sz="2160" dirty="0">
                <a:solidFill>
                  <a:srgbClr val="FF0000"/>
                </a:solidFill>
              </a:rPr>
              <a:t>autonomy</a:t>
            </a:r>
            <a:r>
              <a:rPr lang="en-US" sz="2160" dirty="0"/>
              <a:t> to SOEs and introducing a </a:t>
            </a:r>
            <a:r>
              <a:rPr lang="en-US" sz="2160" dirty="0">
                <a:solidFill>
                  <a:srgbClr val="FF0000"/>
                </a:solidFill>
              </a:rPr>
              <a:t>market mechanism.</a:t>
            </a:r>
            <a:endParaRPr lang="en-US" sz="2160" dirty="0">
              <a:solidFill>
                <a:srgbClr val="FF0000"/>
              </a:solidFill>
            </a:endParaRPr>
          </a:p>
          <a:p>
            <a:r>
              <a:rPr lang="en-US" sz="2160" dirty="0"/>
              <a:t>In the early 1980s, an enterprise responsibility system was implemented. profit incentives simply consisted of modest bonus and investment funds, so profit sharing was a small percentage of total enterprise profit. </a:t>
            </a:r>
            <a:endParaRPr lang="en-US" sz="2160" dirty="0"/>
          </a:p>
          <a:p>
            <a:r>
              <a:rPr lang="en-US" sz="2160" dirty="0"/>
              <a:t>In 1985, the contract responsibility system was introduced to create a </a:t>
            </a:r>
            <a:r>
              <a:rPr lang="en-US" sz="2160" dirty="0" smtClean="0"/>
              <a:t>formalized </a:t>
            </a:r>
            <a:r>
              <a:rPr lang="en-US" sz="2160" dirty="0"/>
              <a:t>relationship between SOEs and the responsible government agency. </a:t>
            </a:r>
            <a:endParaRPr lang="en-US" sz="2160" dirty="0"/>
          </a:p>
          <a:p>
            <a:r>
              <a:rPr lang="en-US" sz="2160" dirty="0"/>
              <a:t>Each firm would contract to remit a fixed amount of profit, and any profit earned above the contracted level—specified in advance between the enterprise and its supervising agency—was kept almost entirely by the </a:t>
            </a:r>
            <a:r>
              <a:rPr lang="en-US" sz="2160" dirty="0" smtClean="0"/>
              <a:t>enterprise (or at least shared).</a:t>
            </a:r>
            <a:endParaRPr lang="en-US" sz="2160" dirty="0"/>
          </a:p>
        </p:txBody>
      </p:sp>
      <p:pic>
        <p:nvPicPr>
          <p:cNvPr id="2" name="Picture 1"/>
          <p:cNvPicPr>
            <a:picLocks noChangeAspect="1"/>
          </p:cNvPicPr>
          <p:nvPr/>
        </p:nvPicPr>
        <p:blipFill>
          <a:blip r:embed="rId1"/>
          <a:stretch>
            <a:fillRect/>
          </a:stretch>
        </p:blipFill>
        <p:spPr>
          <a:xfrm>
            <a:off x="373380" y="2109371"/>
            <a:ext cx="3684270" cy="3783845"/>
          </a:xfrm>
          <a:prstGeom prst="rect">
            <a:avLst/>
          </a:prstGeom>
        </p:spPr>
      </p:pic>
      <p:sp>
        <p:nvSpPr>
          <p:cNvPr id="3" name="灯片编号占位符 2"/>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normAutofit/>
          </a:bodyPr>
          <a:lstStyle/>
          <a:p>
            <a:r>
              <a:rPr lang="en-US" altLang="zh-CN" dirty="0"/>
              <a:t>Second </a:t>
            </a:r>
            <a:r>
              <a:rPr lang="en-US" altLang="zh-CN" dirty="0" smtClean="0"/>
              <a:t>stage (1992-2003)</a:t>
            </a:r>
            <a:endParaRPr lang="en-US" dirty="0"/>
          </a:p>
        </p:txBody>
      </p:sp>
      <p:sp>
        <p:nvSpPr>
          <p:cNvPr id="6" name="Content Placeholder 2"/>
          <p:cNvSpPr>
            <a:spLocks noGrp="1"/>
          </p:cNvSpPr>
          <p:nvPr>
            <p:ph idx="1"/>
          </p:nvPr>
        </p:nvSpPr>
        <p:spPr>
          <a:xfrm>
            <a:off x="4126230" y="1825625"/>
            <a:ext cx="7772400" cy="4351339"/>
          </a:xfrm>
        </p:spPr>
        <p:txBody>
          <a:bodyPr>
            <a:normAutofit fontScale="92500" lnSpcReduction="10000"/>
          </a:bodyPr>
          <a:lstStyle/>
          <a:p>
            <a:r>
              <a:rPr lang="en-US" sz="2200" dirty="0"/>
              <a:t>The second stage of reform was characterized by </a:t>
            </a:r>
            <a:r>
              <a:rPr lang="en-US" sz="2200" dirty="0">
                <a:solidFill>
                  <a:srgbClr val="FF0000"/>
                </a:solidFill>
              </a:rPr>
              <a:t>ownership transformation</a:t>
            </a:r>
            <a:r>
              <a:rPr lang="en-US" sz="2200" dirty="0"/>
              <a:t> (</a:t>
            </a:r>
            <a:r>
              <a:rPr lang="en-US" sz="2200" i="1" dirty="0" err="1"/>
              <a:t>gaizhi</a:t>
            </a:r>
            <a:r>
              <a:rPr lang="en-US" sz="2200" i="1" dirty="0"/>
              <a:t> 改制</a:t>
            </a:r>
            <a:r>
              <a:rPr lang="en-US" sz="2200" dirty="0"/>
              <a:t>), with a focus on the </a:t>
            </a:r>
            <a:r>
              <a:rPr lang="en-US" sz="2200" dirty="0">
                <a:solidFill>
                  <a:srgbClr val="FF0000"/>
                </a:solidFill>
              </a:rPr>
              <a:t>privatization</a:t>
            </a:r>
            <a:r>
              <a:rPr lang="en-US" sz="2200" dirty="0"/>
              <a:t> of SOEs, which began after Deng Xiaoping’s tour of southern China in 1992.</a:t>
            </a:r>
            <a:endParaRPr lang="en-US" sz="2200" dirty="0"/>
          </a:p>
          <a:p>
            <a:r>
              <a:rPr lang="en-US" sz="2200" dirty="0"/>
              <a:t>Priority reform steps were taken to develop an institutional framework for the </a:t>
            </a:r>
            <a:r>
              <a:rPr lang="en-US" sz="2200" u="sng" dirty="0"/>
              <a:t>modern enterprise system</a:t>
            </a:r>
            <a:r>
              <a:rPr lang="en-US" sz="2200" dirty="0"/>
              <a:t>, based on the western corporate model.</a:t>
            </a:r>
            <a:endParaRPr lang="en-US" sz="2200" dirty="0"/>
          </a:p>
          <a:p>
            <a:r>
              <a:rPr lang="en-US" sz="2200" dirty="0"/>
              <a:t>The government issued the Company Law in 1993 and the Competition Law in 1994 </a:t>
            </a:r>
            <a:r>
              <a:rPr lang="en-US" altLang="zh-CN" sz="2200" dirty="0">
                <a:latin typeface="Wingdings" panose="05000000000000000000"/>
                <a:ea typeface="Wingdings" panose="05000000000000000000"/>
                <a:cs typeface="Wingdings" panose="05000000000000000000"/>
                <a:sym typeface="Wingdings" panose="05000000000000000000"/>
              </a:rPr>
              <a:t></a:t>
            </a:r>
            <a:r>
              <a:rPr lang="en-US" altLang="zh-CN" sz="2200" dirty="0">
                <a:ea typeface="Wingdings" panose="05000000000000000000"/>
                <a:sym typeface="Wingdings" panose="05000000000000000000"/>
              </a:rPr>
              <a:t> </a:t>
            </a:r>
            <a:r>
              <a:rPr lang="en-US" sz="2200" dirty="0"/>
              <a:t>establishing the regulatory framework.</a:t>
            </a:r>
            <a:endParaRPr lang="en-US" sz="2200" dirty="0"/>
          </a:p>
          <a:p>
            <a:r>
              <a:rPr lang="en-US" sz="2200" dirty="0"/>
              <a:t>In 1997, the fifteenth National Congress set out the establishment of a social security system and formally approved ‘</a:t>
            </a:r>
            <a:r>
              <a:rPr lang="en-US" sz="2200" u="sng" dirty="0"/>
              <a:t>grasping the large, letting go of the small</a:t>
            </a:r>
            <a:r>
              <a:rPr lang="en-US" sz="2200" dirty="0"/>
              <a:t>’.</a:t>
            </a:r>
            <a:endParaRPr lang="en-US" sz="2200" dirty="0"/>
          </a:p>
        </p:txBody>
      </p:sp>
      <p:pic>
        <p:nvPicPr>
          <p:cNvPr id="2" name="Picture 1"/>
          <p:cNvPicPr>
            <a:picLocks noChangeAspect="1"/>
          </p:cNvPicPr>
          <p:nvPr/>
        </p:nvPicPr>
        <p:blipFill>
          <a:blip r:embed="rId1"/>
          <a:stretch>
            <a:fillRect/>
          </a:stretch>
        </p:blipFill>
        <p:spPr>
          <a:xfrm>
            <a:off x="562453" y="1572579"/>
            <a:ext cx="3209447" cy="4604385"/>
          </a:xfrm>
          <a:prstGeom prst="rect">
            <a:avLst/>
          </a:prstGeom>
        </p:spPr>
      </p:pic>
      <p:sp>
        <p:nvSpPr>
          <p:cNvPr id="3" name="灯片编号占位符 2"/>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“Grasping the large, letting go of the small”</a:t>
            </a:r>
            <a:endParaRPr lang="en-US" sz="3600" dirty="0"/>
          </a:p>
        </p:txBody>
      </p:sp>
      <p:sp>
        <p:nvSpPr>
          <p:cNvPr id="3" name="Content Placeholder 2"/>
          <p:cNvSpPr>
            <a:spLocks noGrp="1"/>
          </p:cNvSpPr>
          <p:nvPr>
            <p:ph idx="1"/>
          </p:nvPr>
        </p:nvSpPr>
        <p:spPr/>
        <p:txBody>
          <a:bodyPr>
            <a:normAutofit/>
          </a:bodyPr>
          <a:lstStyle/>
          <a:p>
            <a:r>
              <a:rPr lang="en-US" sz="2000" dirty="0"/>
              <a:t>In ‘grasping the large,  letting go of the small’, policy-makers sought to focus their attention on the </a:t>
            </a:r>
            <a:r>
              <a:rPr lang="en-US" sz="2000" dirty="0">
                <a:solidFill>
                  <a:srgbClr val="FF0000"/>
                </a:solidFill>
              </a:rPr>
              <a:t>largest, typically centrally controlled firms</a:t>
            </a:r>
            <a:r>
              <a:rPr lang="en-US" sz="2000" dirty="0"/>
              <a:t>, reorganize them into even </a:t>
            </a:r>
            <a:r>
              <a:rPr lang="en-US" sz="2000" dirty="0">
                <a:solidFill>
                  <a:srgbClr val="FF0000"/>
                </a:solidFill>
              </a:rPr>
              <a:t>larger and hopefully more competitive enterprise groups</a:t>
            </a:r>
            <a:r>
              <a:rPr lang="en-US" sz="2000" dirty="0"/>
              <a:t>, and restructure and refinance them, while keeping them under state control. </a:t>
            </a:r>
            <a:endParaRPr lang="en-US" sz="2000" dirty="0"/>
          </a:p>
          <a:p>
            <a:r>
              <a:rPr lang="en-US" altLang="zh-CN" sz="2000" dirty="0"/>
              <a:t>Tens of thousands of SOEs and urban collective firms were shut down. Laid-off workers totaled 40% of the SOE workforce, and the urban collective workforce shrank by more than two-thirds. </a:t>
            </a:r>
            <a:endParaRPr lang="en-US" altLang="zh-CN" sz="2000" dirty="0"/>
          </a:p>
          <a:p>
            <a:endParaRPr lang="en-US" sz="2000" dirty="0"/>
          </a:p>
        </p:txBody>
      </p:sp>
      <p:sp>
        <p:nvSpPr>
          <p:cNvPr id="4" name="灯片编号占位符 3"/>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a:t>SOE reform: Challenges ahead</a:t>
            </a:r>
            <a:endParaRPr lang="en-US" sz="3600" dirty="0"/>
          </a:p>
        </p:txBody>
      </p:sp>
      <p:sp>
        <p:nvSpPr>
          <p:cNvPr id="3" name="Content Placeholder 2"/>
          <p:cNvSpPr>
            <a:spLocks noGrp="1"/>
          </p:cNvSpPr>
          <p:nvPr>
            <p:ph idx="1"/>
          </p:nvPr>
        </p:nvSpPr>
        <p:spPr/>
        <p:txBody>
          <a:bodyPr>
            <a:normAutofit/>
          </a:bodyPr>
          <a:lstStyle/>
          <a:p>
            <a:r>
              <a:rPr lang="en-US" sz="2000" dirty="0"/>
              <a:t>At the core of the problem is the ‘impossible trinity’—the attempt to combine </a:t>
            </a:r>
            <a:r>
              <a:rPr lang="en-US" sz="2000" dirty="0">
                <a:solidFill>
                  <a:srgbClr val="FF0000"/>
                </a:solidFill>
              </a:rPr>
              <a:t>improved incentives</a:t>
            </a:r>
            <a:r>
              <a:rPr lang="en-US" sz="2000" dirty="0"/>
              <a:t>, enhanced </a:t>
            </a:r>
            <a:r>
              <a:rPr lang="en-US" sz="2000" dirty="0">
                <a:solidFill>
                  <a:srgbClr val="FF0000"/>
                </a:solidFill>
              </a:rPr>
              <a:t>oversight</a:t>
            </a:r>
            <a:r>
              <a:rPr lang="en-US" sz="2000" dirty="0"/>
              <a:t> and </a:t>
            </a:r>
            <a:r>
              <a:rPr lang="en-US" sz="2000" dirty="0">
                <a:solidFill>
                  <a:srgbClr val="FF0000"/>
                </a:solidFill>
              </a:rPr>
              <a:t>new missions</a:t>
            </a:r>
            <a:r>
              <a:rPr lang="en-US" sz="2000" dirty="0"/>
              <a:t> for the SOEs.</a:t>
            </a:r>
            <a:endParaRPr lang="en-US" sz="2000" dirty="0"/>
          </a:p>
          <a:p>
            <a:r>
              <a:rPr lang="en-US" sz="2000" dirty="0"/>
              <a:t>However, these shortcomings should not blind us to the important changes taking place in China’s SOE sector. At a minimum, the system appears to be creating more efficient instruments to carry out China’s industrial policy objectives.</a:t>
            </a:r>
            <a:endParaRPr lang="en-US" sz="2000" dirty="0"/>
          </a:p>
          <a:p>
            <a:r>
              <a:rPr lang="en-US" sz="2000" dirty="0"/>
              <a:t>Whether the goal of achieving a more efficient instrument that serves the state’s developmental interests is compatible with a profound restructuring and increased efficiency of the broader state sector depends on the evolution of reform from this point forward. In particular, the scope of the classification of fully competitive commercial enterprises will have particular importance.</a:t>
            </a:r>
            <a:endParaRPr lang="en-US" sz="2000" dirty="0"/>
          </a:p>
        </p:txBody>
      </p:sp>
      <p:sp>
        <p:nvSpPr>
          <p:cNvPr id="4" name="灯片编号占位符 3"/>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Study 1: Competition and policy burdens </a:t>
            </a:r>
            <a:endParaRPr lang="en-US" dirty="0"/>
          </a:p>
        </p:txBody>
      </p:sp>
      <p:sp>
        <p:nvSpPr>
          <p:cNvPr id="3" name="Content Placeholder 2"/>
          <p:cNvSpPr>
            <a:spLocks noGrp="1"/>
          </p:cNvSpPr>
          <p:nvPr>
            <p:ph idx="1"/>
          </p:nvPr>
        </p:nvSpPr>
        <p:spPr/>
        <p:txBody>
          <a:bodyPr>
            <a:normAutofit/>
          </a:bodyPr>
          <a:lstStyle/>
          <a:p>
            <a:r>
              <a:rPr lang="en-US" sz="1800" dirty="0" smtClean="0"/>
              <a:t>The key for a successful SOE reform is to r</a:t>
            </a:r>
            <a:r>
              <a:rPr lang="en-US" sz="1800" dirty="0" smtClean="0">
                <a:solidFill>
                  <a:srgbClr val="FF0000"/>
                </a:solidFill>
              </a:rPr>
              <a:t>emove the policy burdens</a:t>
            </a:r>
            <a:r>
              <a:rPr lang="en-US" sz="1800" dirty="0" smtClean="0"/>
              <a:t> and to create a level playing field so that market competition can provide sufficiency information for the managerial performance of the SOEs and make the managers’ incentives compatible with those of the state.</a:t>
            </a:r>
            <a:endParaRPr lang="en-US" sz="1800" dirty="0" smtClean="0"/>
          </a:p>
          <a:p>
            <a:r>
              <a:rPr lang="en-US" sz="1800" dirty="0" smtClean="0"/>
              <a:t>Large corporations in a market economy: owners can design a managerial-compensation scheme that is based on firm’s performance (relative to the industry); a firm’s performance in a competitive market provides a signal to the managerial labor market about the manager’s talent and behavior</a:t>
            </a:r>
            <a:endParaRPr lang="en-US" sz="1800" dirty="0" smtClean="0"/>
          </a:p>
          <a:p>
            <a:r>
              <a:rPr lang="en-US" sz="1800" dirty="0" smtClean="0"/>
              <a:t>The Soviet system was very capable of mobilizing resources but had very low allocative and technical efficiency</a:t>
            </a:r>
            <a:endParaRPr lang="en-US" sz="1800" dirty="0" smtClean="0"/>
          </a:p>
          <a:p>
            <a:r>
              <a:rPr lang="en-US" sz="1800" dirty="0" smtClean="0"/>
              <a:t>SOEs’ policy burdens: (1) too high capital intensity; (2) heavy burdens of retirement pensions, other social welfare costs and redundant workers; (3) some output prices were still distorted.</a:t>
            </a:r>
            <a:endParaRPr lang="en-US" sz="1800" dirty="0" smtClean="0"/>
          </a:p>
          <a:p>
            <a:r>
              <a:rPr lang="en-US" sz="1800" dirty="0" smtClean="0"/>
              <a:t>Failure to harden SOEs’ budget constraint: Privatization would not work as long as the policy burdens remain. It is important to remove policy burdens and to provide a level playing field.</a:t>
            </a:r>
            <a:endParaRPr lang="en-US" sz="1800" dirty="0"/>
          </a:p>
        </p:txBody>
      </p:sp>
      <p:sp>
        <p:nvSpPr>
          <p:cNvPr id="4" name="灯片编号占位符 3"/>
          <p:cNvSpPr>
            <a:spLocks noGrp="1"/>
          </p:cNvSpPr>
          <p:nvPr>
            <p:ph type="sldNum" sz="quarter" idx="12"/>
          </p:nvPr>
        </p:nvSpPr>
        <p:spPr/>
        <p:txBody>
          <a:bodyPr/>
          <a:lstStyle/>
          <a:p>
            <a:fld id="{B2042C86-1E73-4241-83C8-0223C1544F2A}" type="slidenum">
              <a:rPr lang="zh-CN" altLang="en-US" smtClean="0"/>
            </a:fld>
            <a:endParaRPr lang="zh-CN" altLang="en-US"/>
          </a:p>
        </p:txBody>
      </p:sp>
      <p:sp>
        <p:nvSpPr>
          <p:cNvPr id="5" name="文本框 4"/>
          <p:cNvSpPr txBox="1"/>
          <p:nvPr/>
        </p:nvSpPr>
        <p:spPr>
          <a:xfrm>
            <a:off x="1025236" y="6096001"/>
            <a:ext cx="10328564" cy="523220"/>
          </a:xfrm>
          <a:prstGeom prst="rect">
            <a:avLst/>
          </a:prstGeom>
          <a:noFill/>
        </p:spPr>
        <p:txBody>
          <a:bodyPr wrap="square" rtlCol="0">
            <a:spAutoFit/>
          </a:bodyPr>
          <a:lstStyle/>
          <a:p>
            <a:r>
              <a:rPr lang="en-US" altLang="zh-CN" sz="1400" dirty="0" smtClean="0">
                <a:latin typeface="Arial" panose="020B0604020202090204" pitchFamily="34" charset="0"/>
                <a:cs typeface="Arial" panose="020B0604020202090204" pitchFamily="34" charset="0"/>
              </a:rPr>
              <a:t>Lin, J. Y., F. </a:t>
            </a:r>
            <a:r>
              <a:rPr lang="en-US" altLang="zh-CN" sz="1400" dirty="0" err="1" smtClean="0">
                <a:latin typeface="Arial" panose="020B0604020202090204" pitchFamily="34" charset="0"/>
                <a:cs typeface="Arial" panose="020B0604020202090204" pitchFamily="34" charset="0"/>
              </a:rPr>
              <a:t>Cai</a:t>
            </a:r>
            <a:r>
              <a:rPr lang="en-US" altLang="zh-CN" sz="1400" dirty="0" smtClean="0">
                <a:latin typeface="Arial" panose="020B0604020202090204" pitchFamily="34" charset="0"/>
                <a:cs typeface="Arial" panose="020B0604020202090204" pitchFamily="34" charset="0"/>
              </a:rPr>
              <a:t> and Z. Li, 1998, “Competition, policy burdens and state-owned enterprise reform”, </a:t>
            </a:r>
            <a:r>
              <a:rPr lang="en-US" altLang="zh-CN" sz="1400" i="1" dirty="0" smtClean="0">
                <a:latin typeface="Arial" panose="020B0604020202090204" pitchFamily="34" charset="0"/>
                <a:cs typeface="Arial" panose="020B0604020202090204" pitchFamily="34" charset="0"/>
              </a:rPr>
              <a:t>American Economic Review</a:t>
            </a:r>
            <a:r>
              <a:rPr lang="en-US" altLang="zh-CN" sz="1400" dirty="0" smtClean="0">
                <a:latin typeface="Arial" panose="020B0604020202090204" pitchFamily="34" charset="0"/>
                <a:cs typeface="Arial" panose="020B0604020202090204" pitchFamily="34" charset="0"/>
              </a:rPr>
              <a:t>, 88(2): 422-427.</a:t>
            </a:r>
            <a:endParaRPr lang="zh-CN" altLang="en-US" sz="1400" dirty="0">
              <a:latin typeface="Arial" panose="020B0604020202090204" pitchFamily="34" charset="0"/>
              <a:cs typeface="Arial" panose="020B060402020209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Study 2: Agency problems and political control </a:t>
            </a:r>
            <a:endParaRPr lang="en-US" dirty="0"/>
          </a:p>
        </p:txBody>
      </p:sp>
      <p:sp>
        <p:nvSpPr>
          <p:cNvPr id="3" name="Content Placeholder 2"/>
          <p:cNvSpPr>
            <a:spLocks noGrp="1"/>
          </p:cNvSpPr>
          <p:nvPr>
            <p:ph idx="1"/>
          </p:nvPr>
        </p:nvSpPr>
        <p:spPr/>
        <p:txBody>
          <a:bodyPr>
            <a:normAutofit/>
          </a:bodyPr>
          <a:lstStyle/>
          <a:p>
            <a:r>
              <a:rPr lang="en-US" sz="1800" dirty="0" smtClean="0"/>
              <a:t>Reform policies “expanding enterprise autonomy” and “increasing retained profits”: narrow focus of providing contractual incentives for managers without fundamental transformation of government institutions, ownership structure and corporate governance.</a:t>
            </a:r>
            <a:endParaRPr lang="en-US" sz="1800" dirty="0" smtClean="0"/>
          </a:p>
          <a:p>
            <a:r>
              <a:rPr lang="en-US" sz="1800" dirty="0" smtClean="0"/>
              <a:t>Reality: </a:t>
            </a:r>
            <a:r>
              <a:rPr lang="en-US" altLang="zh-CN" sz="1800" dirty="0" smtClean="0"/>
              <a:t>One, without a change of nominal state ownership, many contractual and residual rights of control were reallocated to managers. Two, the ultimate control rights such as selection and dismissal of managers, approval of large projects, veto powers over the disposal of assets, still remain in the hands of the government and the Party. </a:t>
            </a:r>
            <a:endParaRPr lang="en-US" altLang="zh-CN" sz="1800" dirty="0" smtClean="0"/>
          </a:p>
          <a:p>
            <a:r>
              <a:rPr lang="en-US" altLang="zh-CN" sz="1800" dirty="0" smtClean="0">
                <a:solidFill>
                  <a:srgbClr val="FF0000"/>
                </a:solidFill>
              </a:rPr>
              <a:t>Distinguishing agency costs (manager failing) and political costs (government failing)</a:t>
            </a:r>
            <a:endParaRPr lang="en-US" altLang="zh-CN" sz="1800" dirty="0" smtClean="0">
              <a:solidFill>
                <a:srgbClr val="FF0000"/>
              </a:solidFill>
            </a:endParaRPr>
          </a:p>
          <a:p>
            <a:r>
              <a:rPr lang="en-US" sz="1800" dirty="0" smtClean="0"/>
              <a:t>Economic efficiency and social welfare require both political and agency costs to be reduced: </a:t>
            </a:r>
            <a:r>
              <a:rPr lang="en-US" sz="1800" i="1" dirty="0" err="1" smtClean="0"/>
              <a:t>depoliticization</a:t>
            </a:r>
            <a:r>
              <a:rPr lang="en-US" sz="1800" dirty="0" smtClean="0"/>
              <a:t>, </a:t>
            </a:r>
            <a:r>
              <a:rPr lang="en-US" sz="1800" i="1" dirty="0" smtClean="0"/>
              <a:t>corporate governance</a:t>
            </a:r>
            <a:r>
              <a:rPr lang="en-US" sz="1800" dirty="0" smtClean="0"/>
              <a:t> and </a:t>
            </a:r>
            <a:r>
              <a:rPr lang="en-US" sz="1800" i="1" dirty="0" err="1" smtClean="0"/>
              <a:t>desocialization</a:t>
            </a:r>
            <a:r>
              <a:rPr lang="en-US" sz="1800" dirty="0" smtClean="0"/>
              <a:t>.</a:t>
            </a:r>
            <a:endParaRPr lang="en-US" sz="1800" dirty="0" smtClean="0"/>
          </a:p>
          <a:p>
            <a:r>
              <a:rPr lang="en-US" sz="1800" dirty="0" smtClean="0"/>
              <a:t>Strategies: formulate a strategy of ownership transformation (letting go of the small); state-owned asset management system to minimize political influence; a diversity of governance structure. </a:t>
            </a:r>
            <a:endParaRPr lang="en-US" sz="1800" dirty="0"/>
          </a:p>
        </p:txBody>
      </p:sp>
      <p:sp>
        <p:nvSpPr>
          <p:cNvPr id="4" name="灯片编号占位符 3"/>
          <p:cNvSpPr>
            <a:spLocks noGrp="1"/>
          </p:cNvSpPr>
          <p:nvPr>
            <p:ph type="sldNum" sz="quarter" idx="12"/>
          </p:nvPr>
        </p:nvSpPr>
        <p:spPr/>
        <p:txBody>
          <a:bodyPr/>
          <a:lstStyle/>
          <a:p>
            <a:fld id="{B2042C86-1E73-4241-83C8-0223C1544F2A}" type="slidenum">
              <a:rPr lang="zh-CN" altLang="en-US" smtClean="0"/>
            </a:fld>
            <a:endParaRPr lang="zh-CN" altLang="en-US"/>
          </a:p>
        </p:txBody>
      </p:sp>
      <p:sp>
        <p:nvSpPr>
          <p:cNvPr id="5" name="文本框 4"/>
          <p:cNvSpPr txBox="1"/>
          <p:nvPr/>
        </p:nvSpPr>
        <p:spPr>
          <a:xfrm>
            <a:off x="1025236" y="6096001"/>
            <a:ext cx="10328564" cy="307777"/>
          </a:xfrm>
          <a:prstGeom prst="rect">
            <a:avLst/>
          </a:prstGeom>
          <a:noFill/>
        </p:spPr>
        <p:txBody>
          <a:bodyPr wrap="square" rtlCol="0">
            <a:spAutoFit/>
          </a:bodyPr>
          <a:lstStyle/>
          <a:p>
            <a:r>
              <a:rPr lang="en-US" altLang="zh-CN" sz="1400" dirty="0" smtClean="0">
                <a:latin typeface="Arial" panose="020B0604020202090204" pitchFamily="34" charset="0"/>
                <a:cs typeface="Arial" panose="020B0604020202090204" pitchFamily="34" charset="0"/>
              </a:rPr>
              <a:t>Y. Qian, 1996, “Enterprise reform in China: Agency problems and political control”, </a:t>
            </a:r>
            <a:r>
              <a:rPr lang="en-US" altLang="zh-CN" sz="1400" i="1" dirty="0" smtClean="0">
                <a:latin typeface="Arial" panose="020B0604020202090204" pitchFamily="34" charset="0"/>
                <a:cs typeface="Arial" panose="020B0604020202090204" pitchFamily="34" charset="0"/>
              </a:rPr>
              <a:t>Economics of Transition</a:t>
            </a:r>
            <a:r>
              <a:rPr lang="en-US" altLang="zh-CN" sz="1400" dirty="0" smtClean="0">
                <a:latin typeface="Arial" panose="020B0604020202090204" pitchFamily="34" charset="0"/>
                <a:cs typeface="Arial" panose="020B0604020202090204" pitchFamily="34" charset="0"/>
              </a:rPr>
              <a:t>, 4(2): 427-447.</a:t>
            </a:r>
            <a:endParaRPr lang="zh-CN" altLang="en-US" sz="1400" dirty="0">
              <a:latin typeface="Arial" panose="020B0604020202090204" pitchFamily="34" charset="0"/>
              <a:cs typeface="Arial" panose="020B060402020209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itle 1"/>
          <p:cNvSpPr txBox="1">
            <a:spLocks noGrp="1"/>
          </p:cNvSpPr>
          <p:nvPr>
            <p:ph type="title"/>
          </p:nvPr>
        </p:nvSpPr>
        <p:spPr>
          <a:prstGeom prst="rect">
            <a:avLst/>
          </a:prstGeom>
        </p:spPr>
        <p:txBody>
          <a:bodyPr/>
          <a:lstStyle/>
          <a:p>
            <a:r>
              <a:rPr lang="en-US" altLang="zh-CN" dirty="0" smtClean="0"/>
              <a:t>2 Reform Strategies</a:t>
            </a:r>
            <a:endParaRPr dirty="0"/>
          </a:p>
        </p:txBody>
      </p:sp>
      <p:sp>
        <p:nvSpPr>
          <p:cNvPr id="209" name="Content Placeholder 2"/>
          <p:cNvSpPr txBox="1">
            <a:spLocks noGrp="1"/>
          </p:cNvSpPr>
          <p:nvPr>
            <p:ph type="body" idx="1"/>
          </p:nvPr>
        </p:nvSpPr>
        <p:spPr>
          <a:prstGeom prst="rect">
            <a:avLst/>
          </a:prstGeom>
        </p:spPr>
        <p:txBody>
          <a:bodyPr>
            <a:noAutofit/>
          </a:bodyPr>
          <a:lstStyle/>
          <a:p>
            <a:r>
              <a:rPr lang="en-US" sz="2000" b="1" dirty="0" smtClean="0"/>
              <a:t>Shock therapy</a:t>
            </a:r>
            <a:r>
              <a:rPr lang="en-US" sz="2000" dirty="0"/>
              <a:t>: In economics, shock therapy theorizes that </a:t>
            </a:r>
            <a:r>
              <a:rPr lang="en-US" sz="2000" dirty="0">
                <a:solidFill>
                  <a:srgbClr val="FF0000"/>
                </a:solidFill>
              </a:rPr>
              <a:t>sudden, dramatic</a:t>
            </a:r>
            <a:r>
              <a:rPr lang="en-US" sz="2000" dirty="0"/>
              <a:t> changes in national economic policy can turn </a:t>
            </a:r>
            <a:r>
              <a:rPr lang="en-US" sz="2000" dirty="0">
                <a:solidFill>
                  <a:srgbClr val="FF0000"/>
                </a:solidFill>
              </a:rPr>
              <a:t>a state-controlled economy into a free-market economy</a:t>
            </a:r>
            <a:r>
              <a:rPr lang="en-US" sz="2000" dirty="0" smtClean="0">
                <a:solidFill>
                  <a:srgbClr val="FF0000"/>
                </a:solidFill>
              </a:rPr>
              <a:t>.</a:t>
            </a:r>
            <a:endParaRPr lang="en-US" sz="2000" dirty="0" smtClean="0">
              <a:solidFill>
                <a:srgbClr val="FF0000"/>
              </a:solidFill>
            </a:endParaRPr>
          </a:p>
          <a:p>
            <a:r>
              <a:rPr lang="en-US" sz="2000" b="1" dirty="0" smtClean="0"/>
              <a:t>Dual-track price system</a:t>
            </a:r>
            <a:r>
              <a:rPr lang="en-US" sz="2000" dirty="0"/>
              <a:t>: The dual-track price system is the </a:t>
            </a:r>
            <a:r>
              <a:rPr lang="en-US" sz="2000" dirty="0">
                <a:solidFill>
                  <a:srgbClr val="FF0000"/>
                </a:solidFill>
              </a:rPr>
              <a:t>intermediate price system</a:t>
            </a:r>
            <a:r>
              <a:rPr lang="en-US" sz="2000" dirty="0"/>
              <a:t> from the </a:t>
            </a:r>
            <a:r>
              <a:rPr lang="en-US" sz="2000" dirty="0">
                <a:solidFill>
                  <a:srgbClr val="FF0000"/>
                </a:solidFill>
              </a:rPr>
              <a:t>state control</a:t>
            </a:r>
            <a:r>
              <a:rPr lang="en-US" sz="2000" dirty="0"/>
              <a:t> price system to the </a:t>
            </a:r>
            <a:r>
              <a:rPr lang="en-US" sz="2000" dirty="0">
                <a:solidFill>
                  <a:srgbClr val="FF0000"/>
                </a:solidFill>
              </a:rPr>
              <a:t>free market</a:t>
            </a:r>
            <a:r>
              <a:rPr lang="en-US" sz="2000" dirty="0"/>
              <a:t> price </a:t>
            </a:r>
            <a:r>
              <a:rPr lang="en-US" sz="2000" dirty="0" smtClean="0"/>
              <a:t>system.</a:t>
            </a:r>
            <a:endParaRPr lang="en-US" sz="2000" dirty="0" smtClean="0"/>
          </a:p>
          <a:p>
            <a:r>
              <a:rPr lang="en-US" sz="2000" b="1" dirty="0" smtClean="0"/>
              <a:t>Asymmetric liberalization of product and factor markets</a:t>
            </a:r>
            <a:r>
              <a:rPr lang="en-US" sz="2000" dirty="0" smtClean="0"/>
              <a:t>: It is a unique reform approach, which completely </a:t>
            </a:r>
            <a:r>
              <a:rPr lang="en-US" sz="2000" dirty="0" smtClean="0">
                <a:solidFill>
                  <a:srgbClr val="FF0000"/>
                </a:solidFill>
              </a:rPr>
              <a:t>liberalizes the product markets</a:t>
            </a:r>
            <a:r>
              <a:rPr lang="en-US" sz="2000" dirty="0" smtClean="0"/>
              <a:t> while retains </a:t>
            </a:r>
            <a:r>
              <a:rPr lang="en-US" sz="2000" dirty="0" smtClean="0">
                <a:solidFill>
                  <a:srgbClr val="FF0000"/>
                </a:solidFill>
              </a:rPr>
              <a:t>extensive interventions in factor markets.</a:t>
            </a:r>
            <a:endParaRPr lang="en-US" sz="2000" dirty="0" smtClean="0">
              <a:solidFill>
                <a:srgbClr val="FF0000"/>
              </a:solidFill>
            </a:endParaRPr>
          </a:p>
          <a:p>
            <a:r>
              <a:rPr lang="en-US" sz="2000" b="1" dirty="0" smtClean="0"/>
              <a:t>Heavy industry-oriented development strategy vs comparative advantaged-oriented development strategy</a:t>
            </a:r>
            <a:endParaRPr lang="en-US" sz="2000" b="1" dirty="0" smtClean="0"/>
          </a:p>
          <a:p>
            <a:r>
              <a:rPr lang="en-US" sz="2000" b="1" dirty="0" smtClean="0"/>
              <a:t>Supply-side structural reform</a:t>
            </a:r>
            <a:r>
              <a:rPr lang="en-US" sz="2000" dirty="0" smtClean="0"/>
              <a:t>: It aims at improving quantity and quality of economic development by </a:t>
            </a:r>
            <a:r>
              <a:rPr lang="en-US" sz="2000" dirty="0" smtClean="0">
                <a:solidFill>
                  <a:srgbClr val="FF0000"/>
                </a:solidFill>
              </a:rPr>
              <a:t>adjusting economic structure and optimal use of factors</a:t>
            </a:r>
            <a:r>
              <a:rPr lang="en-US" sz="2000" dirty="0" smtClean="0"/>
              <a:t> </a:t>
            </a:r>
            <a:endParaRPr lang="en-US" sz="2000" b="1" dirty="0" smtClean="0"/>
          </a:p>
        </p:txBody>
      </p:sp>
      <p:sp>
        <p:nvSpPr>
          <p:cNvPr id="2" name="灯片编号占位符 1"/>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itle 1"/>
          <p:cNvSpPr txBox="1">
            <a:spLocks noGrp="1"/>
          </p:cNvSpPr>
          <p:nvPr>
            <p:ph type="title"/>
          </p:nvPr>
        </p:nvSpPr>
        <p:spPr>
          <a:prstGeom prst="rect">
            <a:avLst/>
          </a:prstGeom>
        </p:spPr>
        <p:txBody>
          <a:bodyPr>
            <a:normAutofit/>
          </a:bodyPr>
          <a:lstStyle/>
          <a:p>
            <a:r>
              <a:rPr lang="en-US" sz="3600" dirty="0" smtClean="0"/>
              <a:t>The analytical framework</a:t>
            </a:r>
            <a:endParaRPr sz="3600" dirty="0"/>
          </a:p>
        </p:txBody>
      </p:sp>
      <p:sp>
        <p:nvSpPr>
          <p:cNvPr id="209" name="Content Placeholder 2"/>
          <p:cNvSpPr txBox="1">
            <a:spLocks noGrp="1"/>
          </p:cNvSpPr>
          <p:nvPr>
            <p:ph type="body" idx="1"/>
          </p:nvPr>
        </p:nvSpPr>
        <p:spPr>
          <a:prstGeom prst="rect">
            <a:avLst/>
          </a:prstGeom>
        </p:spPr>
        <p:txBody>
          <a:bodyPr>
            <a:normAutofit/>
          </a:bodyPr>
          <a:lstStyle/>
          <a:p>
            <a:r>
              <a:rPr lang="en-US" sz="2000" dirty="0" smtClean="0"/>
              <a:t>China’s SOE reform made significant progresses, indicated by its rapidly changing institutional arrangement and its dramatic displacement.</a:t>
            </a:r>
            <a:endParaRPr lang="en-US" sz="2000" dirty="0" smtClean="0"/>
          </a:p>
          <a:p>
            <a:r>
              <a:rPr lang="en-US" sz="2000" dirty="0" smtClean="0"/>
              <a:t>However, many of the policy questions are yet to be answered (</a:t>
            </a:r>
            <a:r>
              <a:rPr lang="en-US" sz="2000" dirty="0" smtClean="0">
                <a:solidFill>
                  <a:srgbClr val="FF0000"/>
                </a:solidFill>
              </a:rPr>
              <a:t>competitive neutrality</a:t>
            </a:r>
            <a:r>
              <a:rPr lang="en-US" sz="2000" dirty="0" smtClean="0"/>
              <a:t>)</a:t>
            </a:r>
            <a:endParaRPr lang="en-US" sz="2000" dirty="0" smtClean="0"/>
          </a:p>
        </p:txBody>
      </p:sp>
      <p:graphicFrame>
        <p:nvGraphicFramePr>
          <p:cNvPr id="2" name="图示 1"/>
          <p:cNvGraphicFramePr/>
          <p:nvPr/>
        </p:nvGraphicFramePr>
        <p:xfrm>
          <a:off x="838200" y="3210339"/>
          <a:ext cx="10515600" cy="301744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文本框 5"/>
          <p:cNvSpPr txBox="1"/>
          <p:nvPr/>
        </p:nvSpPr>
        <p:spPr>
          <a:xfrm>
            <a:off x="542925" y="4880610"/>
            <a:ext cx="3389630" cy="11976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5"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rPr>
              <a:t>Pre-reform </a:t>
            </a:r>
            <a:r>
              <a:rPr lang="en-US" altLang="zh-CN" sz="1800" b="1" dirty="0" smtClean="0">
                <a:solidFill>
                  <a:srgbClr val="000000"/>
                </a:solidFill>
                <a:latin typeface="Calibri"/>
                <a:ea typeface="Calibri"/>
                <a:cs typeface="Calibri"/>
                <a:sym typeface="Calibri"/>
              </a:rPr>
              <a:t>SOEs</a:t>
            </a:r>
            <a:r>
              <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rPr>
              <a:t>:</a:t>
            </a:r>
            <a:br>
              <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rPr>
            </a:br>
            <a:r>
              <a:rPr lang="en-US" altLang="zh-CN" sz="1800" dirty="0" smtClean="0">
                <a:solidFill>
                  <a:srgbClr val="FF0000"/>
                </a:solidFill>
                <a:latin typeface="Calibri"/>
                <a:ea typeface="Calibri"/>
                <a:cs typeface="Calibri"/>
                <a:sym typeface="Calibri"/>
              </a:rPr>
              <a:t>Central plan for production</a:t>
            </a:r>
            <a:endParaRPr lang="en-US" altLang="zh-CN" sz="1800" dirty="0" smtClean="0">
              <a:solidFill>
                <a:srgbClr val="FF0000"/>
              </a:solidFill>
              <a:latin typeface="Calibri"/>
              <a:ea typeface="Calibri"/>
              <a:cs typeface="Calibri"/>
              <a:sym typeface="Calibri"/>
            </a:endParaRPr>
          </a:p>
          <a:p>
            <a:pPr marL="0" marR="0" indent="0" algn="l" defTabSz="913765" rtl="0" fontAlgn="auto" latinLnBrk="0" hangingPunct="0">
              <a:lnSpc>
                <a:spcPct val="100000"/>
              </a:lnSpc>
              <a:spcBef>
                <a:spcPts val="0"/>
              </a:spcBef>
              <a:spcAft>
                <a:spcPts val="0"/>
              </a:spcAft>
              <a:buClrTx/>
              <a:buSzTx/>
              <a:buFontTx/>
              <a:buNone/>
            </a:pPr>
            <a:r>
              <a:rPr kumimoji="0" lang="en-US" altLang="zh-CN" sz="1800" i="0" u="none" strike="noStrike" cap="none" spc="0" normalizeH="0" baseline="0" dirty="0" smtClean="0">
                <a:ln>
                  <a:noFill/>
                </a:ln>
                <a:solidFill>
                  <a:srgbClr val="FF0000"/>
                </a:solidFill>
                <a:effectLst/>
                <a:uFillTx/>
                <a:latin typeface="Calibri"/>
                <a:ea typeface="Calibri"/>
                <a:cs typeface="Calibri"/>
                <a:sym typeface="Calibri"/>
              </a:rPr>
              <a:t>No</a:t>
            </a:r>
            <a:r>
              <a:rPr kumimoji="0" lang="en-US" altLang="zh-CN" sz="1800" i="0" u="none" strike="noStrike" cap="none" spc="0" normalizeH="0" dirty="0" smtClean="0">
                <a:ln>
                  <a:noFill/>
                </a:ln>
                <a:solidFill>
                  <a:srgbClr val="FF0000"/>
                </a:solidFill>
                <a:effectLst/>
                <a:uFillTx/>
                <a:latin typeface="Calibri"/>
                <a:ea typeface="Calibri"/>
                <a:cs typeface="Calibri"/>
                <a:sym typeface="Calibri"/>
              </a:rPr>
              <a:t> incentives for managers and workers</a:t>
            </a:r>
            <a:endParaRPr kumimoji="0" lang="en-US" altLang="zh-CN" sz="1800" i="0" u="none" strike="noStrike" cap="none" spc="0" normalizeH="0" baseline="0" dirty="0" smtClean="0">
              <a:ln>
                <a:noFill/>
              </a:ln>
              <a:solidFill>
                <a:srgbClr val="FF0000"/>
              </a:solidFill>
              <a:effectLst/>
              <a:uFillTx/>
              <a:latin typeface="Calibri"/>
              <a:ea typeface="Calibri"/>
              <a:cs typeface="Calibri"/>
              <a:sym typeface="Calibri"/>
            </a:endParaRPr>
          </a:p>
        </p:txBody>
      </p:sp>
      <p:sp>
        <p:nvSpPr>
          <p:cNvPr id="9" name="文本框 8"/>
          <p:cNvSpPr txBox="1"/>
          <p:nvPr/>
        </p:nvSpPr>
        <p:spPr>
          <a:xfrm>
            <a:off x="8712163" y="3126256"/>
            <a:ext cx="2382078"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5"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rPr>
              <a:t>Post-reform </a:t>
            </a:r>
            <a:r>
              <a:rPr lang="en-US" altLang="zh-CN" sz="1800" b="1" dirty="0" smtClean="0">
                <a:solidFill>
                  <a:srgbClr val="000000"/>
                </a:solidFill>
                <a:latin typeface="Calibri"/>
                <a:ea typeface="Calibri"/>
                <a:cs typeface="Calibri"/>
                <a:sym typeface="Calibri"/>
              </a:rPr>
              <a:t>SOEs</a:t>
            </a:r>
            <a:r>
              <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rPr>
              <a:t>:</a:t>
            </a:r>
            <a:endPar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endParaRPr>
          </a:p>
          <a:p>
            <a:pPr marL="0" marR="0" indent="0" algn="l" defTabSz="913765" rtl="0" fontAlgn="auto" latinLnBrk="0" hangingPunct="0">
              <a:lnSpc>
                <a:spcPct val="100000"/>
              </a:lnSpc>
              <a:spcBef>
                <a:spcPts val="0"/>
              </a:spcBef>
              <a:spcAft>
                <a:spcPts val="0"/>
              </a:spcAft>
              <a:buClrTx/>
              <a:buSzTx/>
              <a:buFontTx/>
              <a:buNone/>
            </a:pPr>
            <a:r>
              <a:rPr kumimoji="0" lang="en-US" altLang="zh-CN" sz="1800" i="0" u="none" strike="noStrike" cap="none" spc="0" normalizeH="0" baseline="0" dirty="0" smtClean="0">
                <a:ln>
                  <a:noFill/>
                </a:ln>
                <a:solidFill>
                  <a:srgbClr val="000000"/>
                </a:solidFill>
                <a:effectLst/>
                <a:uFillTx/>
                <a:latin typeface="Calibri"/>
                <a:ea typeface="Calibri"/>
                <a:cs typeface="Calibri"/>
                <a:sym typeface="Calibri"/>
              </a:rPr>
              <a:t>Greater</a:t>
            </a:r>
            <a:r>
              <a:rPr kumimoji="0" lang="en-US" altLang="zh-CN" sz="1800" i="0" u="none" strike="noStrike" cap="none" spc="0" normalizeH="0" dirty="0" smtClean="0">
                <a:ln>
                  <a:noFill/>
                </a:ln>
                <a:solidFill>
                  <a:srgbClr val="000000"/>
                </a:solidFill>
                <a:effectLst/>
                <a:uFillTx/>
                <a:latin typeface="Calibri"/>
                <a:ea typeface="Calibri"/>
                <a:cs typeface="Calibri"/>
                <a:sym typeface="Calibri"/>
              </a:rPr>
              <a:t> </a:t>
            </a:r>
            <a:r>
              <a:rPr kumimoji="0" lang="en-US" altLang="zh-CN" sz="1800" i="0" u="none" strike="noStrike" cap="none" spc="0" normalizeH="0" dirty="0" smtClean="0">
                <a:ln>
                  <a:noFill/>
                </a:ln>
                <a:solidFill>
                  <a:srgbClr val="FF0000"/>
                </a:solidFill>
                <a:effectLst/>
                <a:uFillTx/>
                <a:latin typeface="Calibri"/>
                <a:ea typeface="Calibri"/>
                <a:cs typeface="Calibri"/>
                <a:sym typeface="Calibri"/>
              </a:rPr>
              <a:t>autonomy</a:t>
            </a:r>
            <a:r>
              <a:rPr kumimoji="0" lang="en-US" altLang="zh-CN" sz="1800" i="0" u="none" strike="noStrike" cap="none" spc="0" normalizeH="0" dirty="0" smtClean="0">
                <a:ln>
                  <a:noFill/>
                </a:ln>
                <a:solidFill>
                  <a:srgbClr val="000000"/>
                </a:solidFill>
                <a:effectLst/>
                <a:uFillTx/>
                <a:latin typeface="Calibri"/>
                <a:ea typeface="Calibri"/>
                <a:cs typeface="Calibri"/>
                <a:sym typeface="Calibri"/>
              </a:rPr>
              <a:t>/role of </a:t>
            </a:r>
            <a:r>
              <a:rPr kumimoji="0" lang="en-US" altLang="zh-CN" sz="1800" i="0" u="none" strike="noStrike" cap="none" spc="0" normalizeH="0" dirty="0" smtClean="0">
                <a:ln>
                  <a:noFill/>
                </a:ln>
                <a:solidFill>
                  <a:srgbClr val="FF0000"/>
                </a:solidFill>
                <a:effectLst/>
                <a:uFillTx/>
                <a:latin typeface="Calibri"/>
                <a:ea typeface="Calibri"/>
                <a:cs typeface="Calibri"/>
                <a:sym typeface="Calibri"/>
              </a:rPr>
              <a:t>market</a:t>
            </a:r>
            <a:endParaRPr kumimoji="0" lang="en-US" altLang="zh-CN" sz="1800" i="0" u="none" strike="noStrike" cap="none" spc="0" normalizeH="0" dirty="0" smtClean="0">
              <a:ln>
                <a:noFill/>
              </a:ln>
              <a:solidFill>
                <a:srgbClr val="000000"/>
              </a:solidFill>
              <a:effectLst/>
              <a:uFillTx/>
              <a:latin typeface="Calibri"/>
              <a:ea typeface="Calibri"/>
              <a:cs typeface="Calibri"/>
              <a:sym typeface="Calibri"/>
            </a:endParaRPr>
          </a:p>
          <a:p>
            <a:pPr marL="0" marR="0" indent="0" algn="l" defTabSz="913765" rtl="0" fontAlgn="auto" latinLnBrk="0" hangingPunct="0">
              <a:lnSpc>
                <a:spcPct val="100000"/>
              </a:lnSpc>
              <a:spcBef>
                <a:spcPts val="0"/>
              </a:spcBef>
              <a:spcAft>
                <a:spcPts val="0"/>
              </a:spcAft>
              <a:buClrTx/>
              <a:buSzTx/>
              <a:buFontTx/>
              <a:buNone/>
            </a:pPr>
            <a:endParaRPr lang="en-US" altLang="zh-CN" sz="1800" baseline="0" dirty="0">
              <a:solidFill>
                <a:srgbClr val="000000"/>
              </a:solidFill>
              <a:latin typeface="Calibri"/>
              <a:ea typeface="Calibri"/>
              <a:cs typeface="Calibri"/>
              <a:sym typeface="Calibri"/>
            </a:endParaRPr>
          </a:p>
          <a:p>
            <a:pPr marL="0" marR="0" indent="0" algn="l" defTabSz="913765" rtl="0" fontAlgn="auto" latinLnBrk="0" hangingPunct="0">
              <a:lnSpc>
                <a:spcPct val="100000"/>
              </a:lnSpc>
              <a:spcBef>
                <a:spcPts val="0"/>
              </a:spcBef>
              <a:spcAft>
                <a:spcPts val="0"/>
              </a:spcAft>
              <a:buClrTx/>
              <a:buSzTx/>
              <a:buFontTx/>
              <a:buNone/>
            </a:pPr>
            <a:r>
              <a:rPr lang="en-US" altLang="zh-CN" sz="1800" b="1" dirty="0" smtClean="0">
                <a:solidFill>
                  <a:srgbClr val="000000"/>
                </a:solidFill>
                <a:latin typeface="Calibri"/>
                <a:ea typeface="Calibri"/>
                <a:cs typeface="Calibri"/>
                <a:sym typeface="Calibri"/>
              </a:rPr>
              <a:t>New challenges</a:t>
            </a:r>
            <a:r>
              <a:rPr lang="en-US" altLang="zh-CN" sz="1800" dirty="0" smtClean="0">
                <a:solidFill>
                  <a:srgbClr val="000000"/>
                </a:solidFill>
                <a:latin typeface="Calibri"/>
                <a:ea typeface="Calibri"/>
                <a:cs typeface="Calibri"/>
                <a:sym typeface="Calibri"/>
              </a:rPr>
              <a:t>:</a:t>
            </a:r>
            <a:br>
              <a:rPr lang="en-US" altLang="zh-CN" sz="1800" dirty="0" smtClean="0">
                <a:solidFill>
                  <a:srgbClr val="000000"/>
                </a:solidFill>
                <a:latin typeface="Calibri"/>
                <a:ea typeface="Calibri"/>
                <a:cs typeface="Calibri"/>
                <a:sym typeface="Calibri"/>
              </a:rPr>
            </a:br>
            <a:r>
              <a:rPr lang="en-US" altLang="zh-CN" sz="1800" dirty="0" smtClean="0">
                <a:solidFill>
                  <a:srgbClr val="FF0000"/>
                </a:solidFill>
                <a:latin typeface="Calibri"/>
                <a:ea typeface="Calibri"/>
                <a:cs typeface="Calibri"/>
                <a:sym typeface="Calibri"/>
              </a:rPr>
              <a:t>Impossible trinity</a:t>
            </a:r>
            <a:endParaRPr kumimoji="0" lang="en-US" altLang="zh-CN" sz="1800" i="0" u="none" strike="noStrike" cap="none" spc="0" normalizeH="0" baseline="0" dirty="0" smtClean="0">
              <a:ln>
                <a:noFill/>
              </a:ln>
              <a:solidFill>
                <a:srgbClr val="FF0000"/>
              </a:solidFill>
              <a:effectLst/>
              <a:uFillTx/>
              <a:latin typeface="Calibri"/>
              <a:ea typeface="Calibri"/>
              <a:cs typeface="Calibri"/>
              <a:sym typeface="Calibri"/>
            </a:endParaRPr>
          </a:p>
        </p:txBody>
      </p:sp>
      <p:sp>
        <p:nvSpPr>
          <p:cNvPr id="3" name="灯片编号占位符 2"/>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itle 1"/>
          <p:cNvSpPr txBox="1">
            <a:spLocks noGrp="1"/>
          </p:cNvSpPr>
          <p:nvPr>
            <p:ph type="title"/>
          </p:nvPr>
        </p:nvSpPr>
        <p:spPr>
          <a:prstGeom prst="rect">
            <a:avLst/>
          </a:prstGeom>
        </p:spPr>
        <p:txBody>
          <a:bodyPr>
            <a:normAutofit/>
          </a:bodyPr>
          <a:lstStyle/>
          <a:p>
            <a:r>
              <a:rPr lang="en-US" altLang="zh-CN" sz="3600" dirty="0" smtClean="0"/>
              <a:t>7 SOE Reform</a:t>
            </a:r>
            <a:endParaRPr lang="en-US" altLang="zh-CN" sz="3600" dirty="0" smtClean="0"/>
          </a:p>
        </p:txBody>
      </p:sp>
      <p:sp>
        <p:nvSpPr>
          <p:cNvPr id="209" name="Content Placeholder 2"/>
          <p:cNvSpPr txBox="1">
            <a:spLocks noGrp="1"/>
          </p:cNvSpPr>
          <p:nvPr>
            <p:ph type="body" idx="1"/>
          </p:nvPr>
        </p:nvSpPr>
        <p:spPr>
          <a:xfrm>
            <a:off x="838200" y="1820655"/>
            <a:ext cx="10515600" cy="4351339"/>
          </a:xfrm>
          <a:prstGeom prst="rect">
            <a:avLst/>
          </a:prstGeom>
        </p:spPr>
        <p:txBody>
          <a:bodyPr>
            <a:normAutofit fontScale="92500" lnSpcReduction="10000"/>
          </a:bodyPr>
          <a:lstStyle/>
          <a:p>
            <a:r>
              <a:rPr lang="en-US" altLang="zh-CN" sz="2000" b="1" dirty="0" smtClean="0">
                <a:latin typeface="Arial" panose="020B0604020202090204" pitchFamily="34" charset="0"/>
                <a:cs typeface="Arial" panose="020B0604020202090204" pitchFamily="34" charset="0"/>
              </a:rPr>
              <a:t>State-owned enterprises</a:t>
            </a:r>
            <a:r>
              <a:rPr lang="en-US" altLang="zh-CN" sz="2000" dirty="0">
                <a:latin typeface="Arial" panose="020B0604020202090204" pitchFamily="34" charset="0"/>
                <a:cs typeface="Arial" panose="020B0604020202090204" pitchFamily="34" charset="0"/>
              </a:rPr>
              <a:t>: A state-owned enterprise (SOE) is a legal entity that is </a:t>
            </a:r>
            <a:r>
              <a:rPr lang="en-US" altLang="zh-CN" sz="2000" dirty="0">
                <a:solidFill>
                  <a:srgbClr val="FF0000"/>
                </a:solidFill>
                <a:latin typeface="Arial" panose="020B0604020202090204" pitchFamily="34" charset="0"/>
                <a:cs typeface="Arial" panose="020B0604020202090204" pitchFamily="34" charset="0"/>
              </a:rPr>
              <a:t>created by a government</a:t>
            </a:r>
            <a:r>
              <a:rPr lang="en-US" altLang="zh-CN" sz="2000" dirty="0">
                <a:latin typeface="Arial" panose="020B0604020202090204" pitchFamily="34" charset="0"/>
                <a:cs typeface="Arial" panose="020B0604020202090204" pitchFamily="34" charset="0"/>
              </a:rPr>
              <a:t> in order to partake in </a:t>
            </a:r>
            <a:r>
              <a:rPr lang="en-US" altLang="zh-CN" sz="2000" dirty="0">
                <a:solidFill>
                  <a:srgbClr val="FF0000"/>
                </a:solidFill>
                <a:latin typeface="Arial" panose="020B0604020202090204" pitchFamily="34" charset="0"/>
                <a:cs typeface="Arial" panose="020B0604020202090204" pitchFamily="34" charset="0"/>
              </a:rPr>
              <a:t>commercial activities on the government's behalf</a:t>
            </a:r>
            <a:r>
              <a:rPr lang="en-US" altLang="zh-CN" sz="2000" dirty="0">
                <a:latin typeface="Arial" panose="020B0604020202090204" pitchFamily="34" charset="0"/>
                <a:cs typeface="Arial" panose="020B0604020202090204" pitchFamily="34" charset="0"/>
              </a:rPr>
              <a:t>. It can be either wholly or partially owned by a government and is typically earmarked to participate in specific commercial activities</a:t>
            </a:r>
            <a:r>
              <a:rPr lang="en-US" altLang="zh-CN" sz="2000" dirty="0" smtClean="0">
                <a:latin typeface="Arial" panose="020B0604020202090204" pitchFamily="34" charset="0"/>
                <a:cs typeface="Arial" panose="020B0604020202090204" pitchFamily="34" charset="0"/>
              </a:rPr>
              <a:t>.</a:t>
            </a:r>
            <a:endParaRPr lang="en-US" altLang="zh-CN" sz="2000" dirty="0" smtClean="0">
              <a:latin typeface="Arial" panose="020B0604020202090204" pitchFamily="34" charset="0"/>
              <a:cs typeface="Arial" panose="020B0604020202090204" pitchFamily="34" charset="0"/>
            </a:endParaRPr>
          </a:p>
          <a:p>
            <a:r>
              <a:rPr lang="en-US" altLang="zh-CN" sz="2000" b="1" dirty="0" smtClean="0">
                <a:latin typeface="Arial" panose="020B0604020202090204" pitchFamily="34" charset="0"/>
                <a:cs typeface="Arial" panose="020B0604020202090204" pitchFamily="34" charset="0"/>
              </a:rPr>
              <a:t>Principal-agent problem</a:t>
            </a:r>
            <a:r>
              <a:rPr lang="en-US" altLang="zh-CN" sz="2000" dirty="0">
                <a:latin typeface="Arial" panose="020B0604020202090204" pitchFamily="34" charset="0"/>
                <a:cs typeface="Arial" panose="020B0604020202090204" pitchFamily="34" charset="0"/>
              </a:rPr>
              <a:t>: The principal-agent problem is a </a:t>
            </a:r>
            <a:r>
              <a:rPr lang="en-US" altLang="zh-CN" sz="2000" dirty="0">
                <a:solidFill>
                  <a:srgbClr val="FF0000"/>
                </a:solidFill>
                <a:latin typeface="Arial" panose="020B0604020202090204" pitchFamily="34" charset="0"/>
                <a:cs typeface="Arial" panose="020B0604020202090204" pitchFamily="34" charset="0"/>
              </a:rPr>
              <a:t>conflict in priorities</a:t>
            </a:r>
            <a:r>
              <a:rPr lang="en-US" altLang="zh-CN" sz="2000" dirty="0">
                <a:latin typeface="Arial" panose="020B0604020202090204" pitchFamily="34" charset="0"/>
                <a:cs typeface="Arial" panose="020B0604020202090204" pitchFamily="34" charset="0"/>
              </a:rPr>
              <a:t> between a </a:t>
            </a:r>
            <a:r>
              <a:rPr lang="en-US" altLang="zh-CN" sz="2000" dirty="0">
                <a:solidFill>
                  <a:srgbClr val="FF0000"/>
                </a:solidFill>
                <a:latin typeface="Arial" panose="020B0604020202090204" pitchFamily="34" charset="0"/>
                <a:cs typeface="Arial" panose="020B0604020202090204" pitchFamily="34" charset="0"/>
              </a:rPr>
              <a:t>person or group</a:t>
            </a:r>
            <a:r>
              <a:rPr lang="en-US" altLang="zh-CN" sz="2000" dirty="0">
                <a:latin typeface="Arial" panose="020B0604020202090204" pitchFamily="34" charset="0"/>
                <a:cs typeface="Arial" panose="020B0604020202090204" pitchFamily="34" charset="0"/>
              </a:rPr>
              <a:t> and </a:t>
            </a:r>
            <a:r>
              <a:rPr lang="en-US" altLang="zh-CN" sz="2000" dirty="0">
                <a:solidFill>
                  <a:srgbClr val="FF0000"/>
                </a:solidFill>
                <a:latin typeface="Arial" panose="020B0604020202090204" pitchFamily="34" charset="0"/>
                <a:cs typeface="Arial" panose="020B0604020202090204" pitchFamily="34" charset="0"/>
              </a:rPr>
              <a:t>the representative</a:t>
            </a:r>
            <a:r>
              <a:rPr lang="en-US" altLang="zh-CN" sz="2000" dirty="0">
                <a:latin typeface="Arial" panose="020B0604020202090204" pitchFamily="34" charset="0"/>
                <a:cs typeface="Arial" panose="020B0604020202090204" pitchFamily="34" charset="0"/>
              </a:rPr>
              <a:t> authorized to act on their behalf. An agent may act in a way that is </a:t>
            </a:r>
            <a:r>
              <a:rPr lang="en-US" altLang="zh-CN" sz="2000" dirty="0">
                <a:solidFill>
                  <a:srgbClr val="FF0000"/>
                </a:solidFill>
                <a:latin typeface="Arial" panose="020B0604020202090204" pitchFamily="34" charset="0"/>
                <a:cs typeface="Arial" panose="020B0604020202090204" pitchFamily="34" charset="0"/>
              </a:rPr>
              <a:t>contrary to the best interests of the principal</a:t>
            </a:r>
            <a:r>
              <a:rPr lang="en-US" altLang="zh-CN" sz="2000" dirty="0" smtClean="0">
                <a:solidFill>
                  <a:srgbClr val="FF0000"/>
                </a:solidFill>
                <a:latin typeface="Arial" panose="020B0604020202090204" pitchFamily="34" charset="0"/>
                <a:cs typeface="Arial" panose="020B0604020202090204" pitchFamily="34" charset="0"/>
              </a:rPr>
              <a:t>. </a:t>
            </a:r>
            <a:endParaRPr lang="en-US" altLang="zh-CN" sz="2000" dirty="0">
              <a:latin typeface="Arial" panose="020B0604020202090204" pitchFamily="34" charset="0"/>
              <a:cs typeface="Arial" panose="020B0604020202090204" pitchFamily="34" charset="0"/>
            </a:endParaRPr>
          </a:p>
          <a:p>
            <a:r>
              <a:rPr lang="en-US" altLang="zh-CN" sz="2000" b="1" dirty="0" smtClean="0">
                <a:latin typeface="Arial" panose="020B0604020202090204" pitchFamily="34" charset="0"/>
                <a:cs typeface="Arial" panose="020B0604020202090204" pitchFamily="34" charset="0"/>
              </a:rPr>
              <a:t>Soft budget constraint</a:t>
            </a:r>
            <a:r>
              <a:rPr lang="en-US" altLang="zh-CN" sz="2000" dirty="0" smtClean="0">
                <a:latin typeface="Arial" panose="020B0604020202090204" pitchFamily="34" charset="0"/>
                <a:cs typeface="Arial" panose="020B0604020202090204" pitchFamily="34" charset="0"/>
              </a:rPr>
              <a:t>: This refers to the situation where SOEs can always </a:t>
            </a:r>
            <a:r>
              <a:rPr lang="en-US" altLang="zh-CN" sz="2000" dirty="0" smtClean="0">
                <a:solidFill>
                  <a:srgbClr val="FF0000"/>
                </a:solidFill>
                <a:latin typeface="Arial" panose="020B0604020202090204" pitchFamily="34" charset="0"/>
                <a:cs typeface="Arial" panose="020B0604020202090204" pitchFamily="34" charset="0"/>
              </a:rPr>
              <a:t>seek subsidies from the government</a:t>
            </a:r>
            <a:r>
              <a:rPr lang="en-US" altLang="zh-CN" sz="2000" dirty="0" smtClean="0">
                <a:latin typeface="Arial" panose="020B0604020202090204" pitchFamily="34" charset="0"/>
                <a:cs typeface="Arial" panose="020B0604020202090204" pitchFamily="34" charset="0"/>
              </a:rPr>
              <a:t> when they </a:t>
            </a:r>
            <a:r>
              <a:rPr lang="en-US" altLang="zh-CN" sz="2000" dirty="0" smtClean="0">
                <a:solidFill>
                  <a:srgbClr val="FF0000"/>
                </a:solidFill>
                <a:latin typeface="Arial" panose="020B0604020202090204" pitchFamily="34" charset="0"/>
                <a:cs typeface="Arial" panose="020B0604020202090204" pitchFamily="34" charset="0"/>
              </a:rPr>
              <a:t>make losses</a:t>
            </a:r>
            <a:r>
              <a:rPr lang="en-US" altLang="zh-CN" sz="2000" dirty="0" smtClean="0">
                <a:latin typeface="Arial" panose="020B0604020202090204" pitchFamily="34" charset="0"/>
                <a:cs typeface="Arial" panose="020B0604020202090204" pitchFamily="34" charset="0"/>
              </a:rPr>
              <a:t> (without having to be </a:t>
            </a:r>
            <a:r>
              <a:rPr lang="en-US" altLang="zh-CN" sz="2000" dirty="0" smtClean="0">
                <a:solidFill>
                  <a:srgbClr val="FF0000"/>
                </a:solidFill>
                <a:latin typeface="Arial" panose="020B0604020202090204" pitchFamily="34" charset="0"/>
                <a:cs typeface="Arial" panose="020B0604020202090204" pitchFamily="34" charset="0"/>
              </a:rPr>
              <a:t>bankrupted</a:t>
            </a:r>
            <a:r>
              <a:rPr lang="en-US" altLang="zh-CN" sz="2000" dirty="0" smtClean="0">
                <a:latin typeface="Arial" panose="020B0604020202090204" pitchFamily="34" charset="0"/>
                <a:cs typeface="Arial" panose="020B0604020202090204" pitchFamily="34" charset="0"/>
              </a:rPr>
              <a:t>, for instance).</a:t>
            </a:r>
            <a:endParaRPr lang="en-US" altLang="zh-CN" sz="2000" dirty="0" smtClean="0">
              <a:latin typeface="Arial" panose="020B0604020202090204" pitchFamily="34" charset="0"/>
              <a:cs typeface="Arial" panose="020B0604020202090204" pitchFamily="34" charset="0"/>
            </a:endParaRPr>
          </a:p>
          <a:p>
            <a:r>
              <a:rPr lang="en-US" altLang="zh-CN" sz="2000" b="1" dirty="0" smtClean="0"/>
              <a:t>‘Impossible </a:t>
            </a:r>
            <a:r>
              <a:rPr lang="en-US" altLang="zh-CN" sz="2000" b="1" dirty="0"/>
              <a:t>trinity</a:t>
            </a:r>
            <a:r>
              <a:rPr lang="en-US" altLang="zh-CN" sz="2000" b="1" dirty="0" smtClean="0"/>
              <a:t>’ of SOE reform</a:t>
            </a:r>
            <a:r>
              <a:rPr lang="en-US" altLang="zh-CN" sz="2000" dirty="0" smtClean="0"/>
              <a:t>: It is impossible to achieve all of the following three objectives: </a:t>
            </a:r>
            <a:r>
              <a:rPr lang="en-US" altLang="zh-CN" sz="2000" dirty="0">
                <a:solidFill>
                  <a:srgbClr val="FF0000"/>
                </a:solidFill>
              </a:rPr>
              <a:t>improved incentives</a:t>
            </a:r>
            <a:r>
              <a:rPr lang="en-US" altLang="zh-CN" sz="2000" dirty="0"/>
              <a:t>, </a:t>
            </a:r>
            <a:r>
              <a:rPr lang="en-US" altLang="zh-CN" sz="2000" dirty="0">
                <a:solidFill>
                  <a:srgbClr val="FF0000"/>
                </a:solidFill>
              </a:rPr>
              <a:t>enhanced oversight</a:t>
            </a:r>
            <a:r>
              <a:rPr lang="en-US" altLang="zh-CN" sz="2000" dirty="0"/>
              <a:t> and </a:t>
            </a:r>
            <a:r>
              <a:rPr lang="en-US" altLang="zh-CN" sz="2000" dirty="0">
                <a:solidFill>
                  <a:srgbClr val="FF0000"/>
                </a:solidFill>
              </a:rPr>
              <a:t>new missions for </a:t>
            </a:r>
            <a:r>
              <a:rPr lang="en-US" altLang="zh-CN" sz="2000" dirty="0" smtClean="0">
                <a:solidFill>
                  <a:srgbClr val="FF0000"/>
                </a:solidFill>
              </a:rPr>
              <a:t>SOEs</a:t>
            </a:r>
            <a:r>
              <a:rPr lang="en-US" altLang="zh-CN" sz="2000" dirty="0" smtClean="0">
                <a:solidFill>
                  <a:srgbClr val="FF0000"/>
                </a:solidFill>
                <a:latin typeface="Arial" panose="020B0604020202090204" pitchFamily="34" charset="0"/>
                <a:cs typeface="Arial" panose="020B0604020202090204" pitchFamily="34" charset="0"/>
              </a:rPr>
              <a:t>. </a:t>
            </a:r>
            <a:endParaRPr lang="en-US" altLang="zh-CN" sz="2000" dirty="0" smtClean="0">
              <a:solidFill>
                <a:srgbClr val="FF0000"/>
              </a:solidFill>
              <a:latin typeface="Arial" panose="020B0604020202090204" pitchFamily="34" charset="0"/>
              <a:cs typeface="Arial" panose="020B0604020202090204" pitchFamily="34" charset="0"/>
            </a:endParaRPr>
          </a:p>
          <a:p>
            <a:r>
              <a:rPr lang="en-US" altLang="zh-CN" sz="2000" b="1" dirty="0" smtClean="0">
                <a:latin typeface="Arial" panose="020B0604020202090204" pitchFamily="34" charset="0"/>
                <a:cs typeface="Arial" panose="020B0604020202090204" pitchFamily="34" charset="0"/>
              </a:rPr>
              <a:t>Competitive (or ownership) neutrality</a:t>
            </a:r>
            <a:r>
              <a:rPr lang="en-US" altLang="zh-CN" sz="2000" dirty="0">
                <a:latin typeface="Arial" panose="020B0604020202090204" pitchFamily="34" charset="0"/>
                <a:cs typeface="Arial" panose="020B0604020202090204" pitchFamily="34" charset="0"/>
              </a:rPr>
              <a:t>: Competitive neutrality means that </a:t>
            </a:r>
            <a:r>
              <a:rPr lang="en-US" altLang="zh-CN" sz="2000" dirty="0">
                <a:solidFill>
                  <a:srgbClr val="FF0000"/>
                </a:solidFill>
                <a:latin typeface="Arial" panose="020B0604020202090204" pitchFamily="34" charset="0"/>
                <a:cs typeface="Arial" panose="020B0604020202090204" pitchFamily="34" charset="0"/>
              </a:rPr>
              <a:t>state-owned</a:t>
            </a:r>
            <a:r>
              <a:rPr lang="en-US" altLang="zh-CN" sz="2000" dirty="0">
                <a:latin typeface="Arial" panose="020B0604020202090204" pitchFamily="34" charset="0"/>
                <a:cs typeface="Arial" panose="020B0604020202090204" pitchFamily="34" charset="0"/>
              </a:rPr>
              <a:t> and </a:t>
            </a:r>
            <a:r>
              <a:rPr lang="en-US" altLang="zh-CN" sz="2000" dirty="0">
                <a:solidFill>
                  <a:srgbClr val="FF0000"/>
                </a:solidFill>
                <a:latin typeface="Arial" panose="020B0604020202090204" pitchFamily="34" charset="0"/>
                <a:cs typeface="Arial" panose="020B0604020202090204" pitchFamily="34" charset="0"/>
              </a:rPr>
              <a:t>private</a:t>
            </a:r>
            <a:r>
              <a:rPr lang="en-US" altLang="zh-CN" sz="2000" dirty="0">
                <a:latin typeface="Arial" panose="020B0604020202090204" pitchFamily="34" charset="0"/>
                <a:cs typeface="Arial" panose="020B0604020202090204" pitchFamily="34" charset="0"/>
              </a:rPr>
              <a:t> businesses compete on a </a:t>
            </a:r>
            <a:r>
              <a:rPr lang="en-US" altLang="zh-CN" sz="2000" dirty="0">
                <a:solidFill>
                  <a:srgbClr val="FF0000"/>
                </a:solidFill>
                <a:latin typeface="Arial" panose="020B0604020202090204" pitchFamily="34" charset="0"/>
                <a:cs typeface="Arial" panose="020B0604020202090204" pitchFamily="34" charset="0"/>
              </a:rPr>
              <a:t>level playing field</a:t>
            </a:r>
            <a:r>
              <a:rPr lang="en-US" altLang="zh-CN" sz="2000" dirty="0" smtClean="0">
                <a:latin typeface="Arial" panose="020B0604020202090204" pitchFamily="34" charset="0"/>
                <a:cs typeface="Arial" panose="020B0604020202090204" pitchFamily="34" charset="0"/>
              </a:rPr>
              <a:t>. (OECD)</a:t>
            </a:r>
            <a:endParaRPr lang="en-US" altLang="zh-CN" sz="2000" dirty="0" smtClean="0">
              <a:latin typeface="Arial" panose="020B0604020202090204" pitchFamily="34" charset="0"/>
              <a:cs typeface="Arial" panose="020B0604020202090204" pitchFamily="34" charset="0"/>
            </a:endParaRPr>
          </a:p>
        </p:txBody>
      </p:sp>
      <p:sp>
        <p:nvSpPr>
          <p:cNvPr id="2" name="灯片编号占位符 1"/>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0000"/>
                </a:solidFill>
              </a:rPr>
              <a:t>Statistical correlations</a:t>
            </a:r>
            <a:endParaRPr lang="en-US" sz="3600" dirty="0">
              <a:solidFill>
                <a:srgbClr val="FF0000"/>
              </a:solidFill>
            </a:endParaRPr>
          </a:p>
        </p:txBody>
      </p:sp>
      <p:sp>
        <p:nvSpPr>
          <p:cNvPr id="3" name="内容占位符 2"/>
          <p:cNvSpPr>
            <a:spLocks noGrp="1"/>
          </p:cNvSpPr>
          <p:nvPr>
            <p:ph sz="half" idx="1"/>
          </p:nvPr>
        </p:nvSpPr>
        <p:spPr/>
        <p:txBody>
          <a:bodyPr>
            <a:normAutofit/>
          </a:bodyPr>
          <a:lstStyle/>
          <a:p>
            <a:r>
              <a:rPr lang="en-US" altLang="zh-CN" sz="2000" dirty="0" smtClean="0"/>
              <a:t>Non-linear relationship: Levels of pollution first rise as income becomes higher and then decline after income exceeds certain level</a:t>
            </a:r>
            <a:endParaRPr lang="zh-CN" altLang="en-US" sz="2000" dirty="0"/>
          </a:p>
        </p:txBody>
      </p:sp>
      <p:pic>
        <p:nvPicPr>
          <p:cNvPr id="4" name="Picture 3"/>
          <p:cNvPicPr>
            <a:picLocks noChangeAspect="1"/>
          </p:cNvPicPr>
          <p:nvPr/>
        </p:nvPicPr>
        <p:blipFill>
          <a:blip r:embed="rId1"/>
          <a:stretch>
            <a:fillRect/>
          </a:stretch>
        </p:blipFill>
        <p:spPr>
          <a:xfrm>
            <a:off x="659703" y="3326549"/>
            <a:ext cx="5464790" cy="2515539"/>
          </a:xfrm>
          <a:prstGeom prst="rect">
            <a:avLst/>
          </a:prstGeom>
        </p:spPr>
      </p:pic>
      <p:pic>
        <p:nvPicPr>
          <p:cNvPr id="6" name="Picture 2" descr="Fig. 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47527" y="2277690"/>
            <a:ext cx="4830945" cy="3447207"/>
          </a:xfrm>
          <a:prstGeom prst="rect">
            <a:avLst/>
          </a:prstGeom>
          <a:noFill/>
          <a:extLst>
            <a:ext uri="{909E8E84-426E-40DD-AFC4-6F175D3DCCD1}">
              <a14:hiddenFill xmlns:a14="http://schemas.microsoft.com/office/drawing/2010/main">
                <a:solidFill>
                  <a:srgbClr val="FFFFFF"/>
                </a:solidFill>
              </a14:hiddenFill>
            </a:ext>
          </a:extLst>
        </p:spPr>
      </p:pic>
      <p:sp>
        <p:nvSpPr>
          <p:cNvPr id="7" name="灯片编号占位符 6"/>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China’s Environmental regulation</a:t>
            </a:r>
            <a:endParaRPr lang="zh-CN" altLang="en-US" dirty="0"/>
          </a:p>
        </p:txBody>
      </p:sp>
      <p:sp>
        <p:nvSpPr>
          <p:cNvPr id="6" name="内容占位符 5"/>
          <p:cNvSpPr>
            <a:spLocks noGrp="1"/>
          </p:cNvSpPr>
          <p:nvPr>
            <p:ph idx="1"/>
          </p:nvPr>
        </p:nvSpPr>
        <p:spPr>
          <a:xfrm>
            <a:off x="838200" y="1823720"/>
            <a:ext cx="10515600" cy="4351338"/>
          </a:xfrm>
        </p:spPr>
        <p:txBody>
          <a:bodyPr>
            <a:noAutofit/>
          </a:bodyPr>
          <a:lstStyle/>
          <a:p>
            <a:r>
              <a:rPr lang="en-US" altLang="zh-CN" sz="1800" dirty="0" smtClean="0"/>
              <a:t>Evolution of the policies:</a:t>
            </a:r>
            <a:endParaRPr lang="en-US" altLang="zh-CN" sz="1800" dirty="0" smtClean="0"/>
          </a:p>
          <a:p>
            <a:pPr lvl="1">
              <a:spcBef>
                <a:spcPts val="600"/>
              </a:spcBef>
            </a:pPr>
            <a:r>
              <a:rPr lang="en-US" altLang="zh-CN" sz="1800" dirty="0" smtClean="0"/>
              <a:t>1973, the First National Conference on Environmental Protection</a:t>
            </a:r>
            <a:endParaRPr lang="en-US" altLang="zh-CN" sz="1800" dirty="0" smtClean="0"/>
          </a:p>
          <a:p>
            <a:pPr lvl="1">
              <a:spcBef>
                <a:spcPts val="600"/>
              </a:spcBef>
            </a:pPr>
            <a:r>
              <a:rPr lang="en-US" altLang="zh-CN" sz="1800" dirty="0" smtClean="0"/>
              <a:t>1983, elevated to become the country’s basic national policies</a:t>
            </a:r>
            <a:endParaRPr lang="en-US" altLang="zh-CN" sz="1800" dirty="0" smtClean="0"/>
          </a:p>
          <a:p>
            <a:pPr lvl="1">
              <a:spcBef>
                <a:spcPts val="600"/>
              </a:spcBef>
            </a:pPr>
            <a:r>
              <a:rPr lang="en-US" altLang="zh-CN" sz="1800" dirty="0" smtClean="0"/>
              <a:t>Early 2000s, more rigorous efforts to control air and water pollutions</a:t>
            </a:r>
            <a:endParaRPr lang="en-US" altLang="zh-CN" sz="1800" dirty="0" smtClean="0"/>
          </a:p>
          <a:p>
            <a:r>
              <a:rPr lang="en-US" altLang="zh-CN" sz="1800" dirty="0" smtClean="0"/>
              <a:t>Institutions</a:t>
            </a:r>
            <a:endParaRPr lang="en-US" altLang="zh-CN" sz="1800" dirty="0" smtClean="0"/>
          </a:p>
          <a:p>
            <a:pPr lvl="1">
              <a:spcBef>
                <a:spcPts val="600"/>
              </a:spcBef>
            </a:pPr>
            <a:r>
              <a:rPr lang="en-US" altLang="zh-CN" sz="1800" dirty="0" smtClean="0"/>
              <a:t>Ministry of Ecology and Environment (which replaced the Ministry of Environmental Protection in 2018)</a:t>
            </a:r>
            <a:endParaRPr lang="en-US" altLang="zh-CN" sz="1800" dirty="0" smtClean="0"/>
          </a:p>
          <a:p>
            <a:pPr lvl="1">
              <a:spcBef>
                <a:spcPts val="600"/>
              </a:spcBef>
            </a:pPr>
            <a:r>
              <a:rPr lang="en-US" altLang="zh-CN" sz="1800" dirty="0" smtClean="0"/>
              <a:t>Ministry of Finance (environmental pollution tax)</a:t>
            </a:r>
            <a:endParaRPr lang="en-US" altLang="zh-CN" sz="1800" dirty="0" smtClean="0"/>
          </a:p>
          <a:p>
            <a:pPr lvl="1">
              <a:spcBef>
                <a:spcPts val="600"/>
              </a:spcBef>
            </a:pPr>
            <a:r>
              <a:rPr lang="en-US" altLang="zh-CN" sz="1800" dirty="0" smtClean="0"/>
              <a:t>National Development and Reform Commission (energy supply and resource recycling and reuse)</a:t>
            </a:r>
            <a:endParaRPr lang="en-US" altLang="zh-CN" sz="1800" dirty="0" smtClean="0"/>
          </a:p>
          <a:p>
            <a:pPr lvl="1">
              <a:spcBef>
                <a:spcPts val="600"/>
              </a:spcBef>
            </a:pPr>
            <a:r>
              <a:rPr lang="en-US" altLang="zh-CN" sz="1800" dirty="0" smtClean="0"/>
              <a:t>Ministry of Industry and Information (energy conservation)</a:t>
            </a:r>
            <a:endParaRPr lang="en-US" altLang="zh-CN" sz="1800" dirty="0" smtClean="0"/>
          </a:p>
          <a:p>
            <a:r>
              <a:rPr lang="en-US" altLang="zh-CN" sz="1800" dirty="0"/>
              <a:t>China’s environmental regulation system is composed of three main components: </a:t>
            </a:r>
            <a:r>
              <a:rPr lang="en-US" altLang="zh-CN" sz="1800" b="1" dirty="0" smtClean="0">
                <a:solidFill>
                  <a:srgbClr val="FF0000"/>
                </a:solidFill>
              </a:rPr>
              <a:t>legislation and </a:t>
            </a:r>
            <a:r>
              <a:rPr lang="en-US" altLang="zh-CN" sz="1800" b="1" dirty="0">
                <a:solidFill>
                  <a:srgbClr val="FF0000"/>
                </a:solidFill>
              </a:rPr>
              <a:t>standards</a:t>
            </a:r>
            <a:r>
              <a:rPr lang="en-US" altLang="zh-CN" sz="1800" dirty="0">
                <a:solidFill>
                  <a:srgbClr val="FF0000"/>
                </a:solidFill>
              </a:rPr>
              <a:t>, </a:t>
            </a:r>
            <a:r>
              <a:rPr lang="en-US" altLang="zh-CN" sz="1800" b="1" dirty="0">
                <a:solidFill>
                  <a:srgbClr val="FF0000"/>
                </a:solidFill>
              </a:rPr>
              <a:t>the planning process</a:t>
            </a:r>
            <a:r>
              <a:rPr lang="en-US" altLang="zh-CN" sz="1800" dirty="0"/>
              <a:t>, and </a:t>
            </a:r>
            <a:r>
              <a:rPr lang="en-US" altLang="zh-CN" sz="1800" b="1" dirty="0">
                <a:solidFill>
                  <a:srgbClr val="FF0000"/>
                </a:solidFill>
              </a:rPr>
              <a:t>implementation mechanisms</a:t>
            </a:r>
            <a:endParaRPr lang="en-US" altLang="zh-CN" sz="1800" b="1" dirty="0">
              <a:solidFill>
                <a:srgbClr val="FF0000"/>
              </a:solidFill>
            </a:endParaRPr>
          </a:p>
        </p:txBody>
      </p:sp>
      <p:sp>
        <p:nvSpPr>
          <p:cNvPr id="5" name="灯片编号占位符 4"/>
          <p:cNvSpPr>
            <a:spLocks noGrp="1"/>
          </p:cNvSpPr>
          <p:nvPr>
            <p:ph type="sldNum" sz="quarter" idx="12"/>
          </p:nvPr>
        </p:nvSpPr>
        <p:spPr/>
        <p:txBody>
          <a:bodyPr/>
          <a:lstStyle/>
          <a:p>
            <a:fld id="{B2042C86-1E73-4241-83C8-0223C1544F2A}" type="slidenum">
              <a:rPr lang="zh-CN" altLang="en-US" smtClean="0"/>
            </a:fld>
            <a:endParaRPr lang="zh-CN" altLang="en-US"/>
          </a:p>
        </p:txBody>
      </p:sp>
      <p:sp>
        <p:nvSpPr>
          <p:cNvPr id="7" name="矩形 6"/>
          <p:cNvSpPr/>
          <p:nvPr/>
        </p:nvSpPr>
        <p:spPr>
          <a:xfrm>
            <a:off x="982332" y="6308124"/>
            <a:ext cx="10462106" cy="523220"/>
          </a:xfrm>
          <a:prstGeom prst="rect">
            <a:avLst/>
          </a:prstGeom>
        </p:spPr>
        <p:txBody>
          <a:bodyPr wrap="square">
            <a:spAutoFit/>
          </a:bodyPr>
          <a:lstStyle/>
          <a:p>
            <a:r>
              <a:rPr lang="en-US" altLang="zh-CN" sz="1400" dirty="0">
                <a:latin typeface="Arial" panose="020B0604020202090204" pitchFamily="34" charset="0"/>
                <a:cs typeface="Arial" panose="020B0604020202090204" pitchFamily="34" charset="0"/>
              </a:rPr>
              <a:t>Valerie J. </a:t>
            </a:r>
            <a:r>
              <a:rPr lang="en-US" altLang="zh-CN" sz="1400" dirty="0" err="1" smtClean="0">
                <a:latin typeface="Arial" panose="020B0604020202090204" pitchFamily="34" charset="0"/>
                <a:cs typeface="Arial" panose="020B0604020202090204" pitchFamily="34" charset="0"/>
              </a:rPr>
              <a:t>Karplus</a:t>
            </a:r>
            <a:r>
              <a:rPr lang="en-US" altLang="zh-CN" sz="1400" dirty="0" smtClean="0">
                <a:latin typeface="Arial" panose="020B0604020202090204" pitchFamily="34" charset="0"/>
                <a:cs typeface="Arial" panose="020B0604020202090204" pitchFamily="34" charset="0"/>
              </a:rPr>
              <a:t>, </a:t>
            </a:r>
            <a:r>
              <a:rPr lang="en-US" altLang="zh-CN" sz="1400" dirty="0" err="1">
                <a:latin typeface="Arial" panose="020B0604020202090204" pitchFamily="34" charset="0"/>
                <a:cs typeface="Arial" panose="020B0604020202090204" pitchFamily="34" charset="0"/>
              </a:rPr>
              <a:t>Junjie</a:t>
            </a:r>
            <a:r>
              <a:rPr lang="en-US" altLang="zh-CN" sz="1400" dirty="0">
                <a:latin typeface="Arial" panose="020B0604020202090204" pitchFamily="34" charset="0"/>
                <a:cs typeface="Arial" panose="020B0604020202090204" pitchFamily="34" charset="0"/>
              </a:rPr>
              <a:t> </a:t>
            </a:r>
            <a:r>
              <a:rPr lang="en-US" altLang="zh-CN" sz="1400" dirty="0" smtClean="0">
                <a:latin typeface="Arial" panose="020B0604020202090204" pitchFamily="34" charset="0"/>
                <a:cs typeface="Arial" panose="020B0604020202090204" pitchFamily="34" charset="0"/>
              </a:rPr>
              <a:t>Zhang, </a:t>
            </a:r>
            <a:r>
              <a:rPr lang="en-US" altLang="zh-CN" sz="1400" dirty="0">
                <a:latin typeface="Arial" panose="020B0604020202090204" pitchFamily="34" charset="0"/>
                <a:cs typeface="Arial" panose="020B0604020202090204" pitchFamily="34" charset="0"/>
              </a:rPr>
              <a:t>and Jinhua Zhao, </a:t>
            </a:r>
            <a:r>
              <a:rPr lang="en-US" altLang="zh-CN" sz="1400" dirty="0" smtClean="0">
                <a:latin typeface="Arial" panose="020B0604020202090204" pitchFamily="34" charset="0"/>
                <a:cs typeface="Arial" panose="020B0604020202090204" pitchFamily="34" charset="0"/>
              </a:rPr>
              <a:t>2021, “Navigating </a:t>
            </a:r>
            <a:r>
              <a:rPr lang="en-US" altLang="zh-CN" sz="1400" dirty="0">
                <a:latin typeface="Arial" panose="020B0604020202090204" pitchFamily="34" charset="0"/>
                <a:cs typeface="Arial" panose="020B0604020202090204" pitchFamily="34" charset="0"/>
              </a:rPr>
              <a:t>and Evaluating the </a:t>
            </a:r>
            <a:r>
              <a:rPr lang="en-US" altLang="zh-CN" sz="1400" dirty="0" smtClean="0">
                <a:latin typeface="Arial" panose="020B0604020202090204" pitchFamily="34" charset="0"/>
                <a:cs typeface="Arial" panose="020B0604020202090204" pitchFamily="34" charset="0"/>
              </a:rPr>
              <a:t>Labyrinth of </a:t>
            </a:r>
            <a:r>
              <a:rPr lang="en-US" altLang="zh-CN" sz="1400" dirty="0">
                <a:latin typeface="Arial" panose="020B0604020202090204" pitchFamily="34" charset="0"/>
                <a:cs typeface="Arial" panose="020B0604020202090204" pitchFamily="34" charset="0"/>
              </a:rPr>
              <a:t>Environmental Regulation in </a:t>
            </a:r>
            <a:r>
              <a:rPr lang="en-US" altLang="zh-CN" sz="1400" dirty="0" smtClean="0">
                <a:latin typeface="Arial" panose="020B0604020202090204" pitchFamily="34" charset="0"/>
                <a:cs typeface="Arial" panose="020B0604020202090204" pitchFamily="34" charset="0"/>
              </a:rPr>
              <a:t>China”, </a:t>
            </a:r>
            <a:r>
              <a:rPr lang="en-US" altLang="zh-CN" sz="1400" i="1" dirty="0" smtClean="0">
                <a:latin typeface="Arial" panose="020B0604020202090204" pitchFamily="34" charset="0"/>
                <a:cs typeface="Arial" panose="020B0604020202090204" pitchFamily="34" charset="0"/>
              </a:rPr>
              <a:t>Review of Environmental Economics and Policy</a:t>
            </a:r>
            <a:r>
              <a:rPr lang="en-US" altLang="zh-CN" sz="1400" dirty="0" smtClean="0">
                <a:latin typeface="Arial" panose="020B0604020202090204" pitchFamily="34" charset="0"/>
                <a:cs typeface="Arial" panose="020B0604020202090204" pitchFamily="34" charset="0"/>
              </a:rPr>
              <a:t>, 15(2).</a:t>
            </a:r>
            <a:endParaRPr lang="zh-CN" altLang="en-US" sz="1400" dirty="0">
              <a:latin typeface="Arial" panose="020B0604020202090204" pitchFamily="34" charset="0"/>
              <a:cs typeface="Arial" panose="020B060402020209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itle 1"/>
          <p:cNvSpPr txBox="1">
            <a:spLocks noGrp="1"/>
          </p:cNvSpPr>
          <p:nvPr>
            <p:ph type="title"/>
          </p:nvPr>
        </p:nvSpPr>
        <p:spPr>
          <a:prstGeom prst="rect">
            <a:avLst/>
          </a:prstGeom>
        </p:spPr>
        <p:txBody>
          <a:bodyPr>
            <a:normAutofit/>
          </a:bodyPr>
          <a:lstStyle/>
          <a:p>
            <a:r>
              <a:rPr lang="en-US" altLang="zh-CN" sz="3600" dirty="0" smtClean="0"/>
              <a:t>Pollution vs climate change</a:t>
            </a:r>
            <a:endParaRPr sz="3600" dirty="0"/>
          </a:p>
        </p:txBody>
      </p:sp>
      <p:sp>
        <p:nvSpPr>
          <p:cNvPr id="209" name="Content Placeholder 2"/>
          <p:cNvSpPr txBox="1">
            <a:spLocks noGrp="1"/>
          </p:cNvSpPr>
          <p:nvPr>
            <p:ph type="body" idx="1"/>
          </p:nvPr>
        </p:nvSpPr>
        <p:spPr>
          <a:xfrm>
            <a:off x="838200" y="1820655"/>
            <a:ext cx="10515600" cy="4351339"/>
          </a:xfrm>
          <a:prstGeom prst="rect">
            <a:avLst/>
          </a:prstGeom>
        </p:spPr>
        <p:txBody>
          <a:bodyPr>
            <a:normAutofit/>
          </a:bodyPr>
          <a:lstStyle/>
          <a:p>
            <a:r>
              <a:rPr lang="en-US" altLang="zh-CN" sz="2000" dirty="0" smtClean="0">
                <a:latin typeface="Arial" panose="020B0604020202090204" pitchFamily="34" charset="0"/>
                <a:cs typeface="Arial" panose="020B0604020202090204" pitchFamily="34" charset="0"/>
              </a:rPr>
              <a:t>Both are results of human economic activities. One important factor behind is energy consumption – composition, efficiency and technology</a:t>
            </a:r>
            <a:endParaRPr lang="en-US" altLang="zh-CN" sz="2000" dirty="0" smtClean="0">
              <a:latin typeface="Arial" panose="020B0604020202090204" pitchFamily="34" charset="0"/>
              <a:cs typeface="Arial" panose="020B0604020202090204" pitchFamily="34" charset="0"/>
            </a:endParaRPr>
          </a:p>
          <a:p>
            <a:r>
              <a:rPr lang="en-US" altLang="zh-CN" sz="2000" dirty="0" smtClean="0">
                <a:latin typeface="Arial" panose="020B0604020202090204" pitchFamily="34" charset="0"/>
                <a:cs typeface="Arial" panose="020B0604020202090204" pitchFamily="34" charset="0"/>
              </a:rPr>
              <a:t>While pollution is often a </a:t>
            </a:r>
            <a:r>
              <a:rPr lang="en-US" altLang="zh-CN" sz="2000" dirty="0" smtClean="0">
                <a:solidFill>
                  <a:srgbClr val="FF0000"/>
                </a:solidFill>
                <a:latin typeface="Arial" panose="020B0604020202090204" pitchFamily="34" charset="0"/>
                <a:cs typeface="Arial" panose="020B0604020202090204" pitchFamily="34" charset="0"/>
              </a:rPr>
              <a:t>local</a:t>
            </a:r>
            <a:r>
              <a:rPr lang="en-US" altLang="zh-CN" sz="2000" dirty="0" smtClean="0">
                <a:latin typeface="Arial" panose="020B0604020202090204" pitchFamily="34" charset="0"/>
                <a:cs typeface="Arial" panose="020B0604020202090204" pitchFamily="34" charset="0"/>
              </a:rPr>
              <a:t> problem, climate change is a </a:t>
            </a:r>
            <a:r>
              <a:rPr lang="en-US" altLang="zh-CN" sz="2000" dirty="0" smtClean="0">
                <a:solidFill>
                  <a:srgbClr val="FF0000"/>
                </a:solidFill>
                <a:latin typeface="Arial" panose="020B0604020202090204" pitchFamily="34" charset="0"/>
                <a:cs typeface="Arial" panose="020B0604020202090204" pitchFamily="34" charset="0"/>
              </a:rPr>
              <a:t>global</a:t>
            </a:r>
            <a:r>
              <a:rPr lang="en-US" altLang="zh-CN" sz="2000" dirty="0" smtClean="0">
                <a:latin typeface="Arial" panose="020B0604020202090204" pitchFamily="34" charset="0"/>
                <a:cs typeface="Arial" panose="020B0604020202090204" pitchFamily="34" charset="0"/>
              </a:rPr>
              <a:t> challenge</a:t>
            </a:r>
            <a:endParaRPr lang="en-US" altLang="zh-CN" sz="2000" dirty="0" smtClean="0">
              <a:latin typeface="Arial" panose="020B0604020202090204" pitchFamily="34" charset="0"/>
              <a:cs typeface="Arial" panose="020B0604020202090204" pitchFamily="34" charset="0"/>
            </a:endParaRPr>
          </a:p>
          <a:p>
            <a:r>
              <a:rPr lang="en-US" altLang="zh-CN" sz="2000" dirty="0" smtClean="0">
                <a:latin typeface="Arial" panose="020B0604020202090204" pitchFamily="34" charset="0"/>
                <a:cs typeface="Arial" panose="020B0604020202090204" pitchFamily="34" charset="0"/>
              </a:rPr>
              <a:t>It is relatively easy to see forces driving the environmental </a:t>
            </a:r>
            <a:r>
              <a:rPr lang="en-US" altLang="zh-CN" sz="2000" dirty="0" err="1" smtClean="0">
                <a:latin typeface="Arial" panose="020B0604020202090204" pitchFamily="34" charset="0"/>
                <a:cs typeface="Arial" panose="020B0604020202090204" pitchFamily="34" charset="0"/>
              </a:rPr>
              <a:t>Kuznetz</a:t>
            </a:r>
            <a:r>
              <a:rPr lang="en-US" altLang="zh-CN" sz="2000" dirty="0" smtClean="0">
                <a:latin typeface="Arial" panose="020B0604020202090204" pitchFamily="34" charset="0"/>
                <a:cs typeface="Arial" panose="020B0604020202090204" pitchFamily="34" charset="0"/>
              </a:rPr>
              <a:t> curve. It takes leadership for a country to respond to climate change problems</a:t>
            </a:r>
            <a:endParaRPr lang="en-US" altLang="zh-CN" sz="2000" dirty="0" smtClean="0">
              <a:latin typeface="Arial" panose="020B0604020202090204" pitchFamily="34" charset="0"/>
              <a:cs typeface="Arial" panose="020B0604020202090204" pitchFamily="34" charset="0"/>
            </a:endParaRPr>
          </a:p>
        </p:txBody>
      </p:sp>
      <p:sp>
        <p:nvSpPr>
          <p:cNvPr id="2" name="灯片编号占位符 1"/>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itle 1"/>
          <p:cNvSpPr txBox="1">
            <a:spLocks noGrp="1"/>
          </p:cNvSpPr>
          <p:nvPr>
            <p:ph type="title"/>
          </p:nvPr>
        </p:nvSpPr>
        <p:spPr>
          <a:prstGeom prst="rect">
            <a:avLst/>
          </a:prstGeom>
        </p:spPr>
        <p:txBody>
          <a:bodyPr>
            <a:normAutofit/>
          </a:bodyPr>
          <a:lstStyle/>
          <a:p>
            <a:r>
              <a:rPr lang="en-US" sz="3600" dirty="0" smtClean="0"/>
              <a:t>The analytical framework</a:t>
            </a:r>
            <a:endParaRPr sz="3600" dirty="0"/>
          </a:p>
        </p:txBody>
      </p:sp>
      <p:sp>
        <p:nvSpPr>
          <p:cNvPr id="209" name="Content Placeholder 2"/>
          <p:cNvSpPr txBox="1">
            <a:spLocks noGrp="1"/>
          </p:cNvSpPr>
          <p:nvPr>
            <p:ph type="body" idx="1"/>
          </p:nvPr>
        </p:nvSpPr>
        <p:spPr>
          <a:prstGeom prst="rect">
            <a:avLst/>
          </a:prstGeom>
        </p:spPr>
        <p:txBody>
          <a:bodyPr>
            <a:normAutofit/>
          </a:bodyPr>
          <a:lstStyle/>
          <a:p>
            <a:r>
              <a:rPr lang="en-US" sz="2000" dirty="0" smtClean="0"/>
              <a:t>Environment and climate change are all new challenges emerged during the past several decades. The biggest challenge for China is that it is still a developing country, but at the same time it is already the largest contributor to pollution and carbon emission</a:t>
            </a:r>
            <a:endParaRPr lang="en-US" sz="2000" dirty="0" smtClean="0"/>
          </a:p>
        </p:txBody>
      </p:sp>
      <p:graphicFrame>
        <p:nvGraphicFramePr>
          <p:cNvPr id="2" name="图示 1"/>
          <p:cNvGraphicFramePr/>
          <p:nvPr/>
        </p:nvGraphicFramePr>
        <p:xfrm>
          <a:off x="838200" y="3210338"/>
          <a:ext cx="10515600" cy="310156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文本框 5"/>
          <p:cNvSpPr txBox="1"/>
          <p:nvPr/>
        </p:nvSpPr>
        <p:spPr>
          <a:xfrm>
            <a:off x="222885" y="5227320"/>
            <a:ext cx="3340100" cy="8286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5"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dirty="0" smtClean="0">
                <a:ln>
                  <a:noFill/>
                </a:ln>
                <a:solidFill>
                  <a:srgbClr val="000000"/>
                </a:solidFill>
                <a:effectLst/>
                <a:uFillTx/>
                <a:latin typeface="Arial" panose="020B0604020202090204" pitchFamily="34" charset="0"/>
                <a:ea typeface="Calibri"/>
                <a:cs typeface="Arial" panose="020B0604020202090204" pitchFamily="34" charset="0"/>
                <a:sym typeface="Calibri"/>
              </a:rPr>
              <a:t>Pre-reform:</a:t>
            </a:r>
            <a:br>
              <a:rPr kumimoji="0" lang="en-US" altLang="zh-CN" sz="1600" b="1" i="0" u="none" strike="noStrike" cap="none" spc="0" normalizeH="0" baseline="0" dirty="0" smtClean="0">
                <a:ln>
                  <a:noFill/>
                </a:ln>
                <a:solidFill>
                  <a:srgbClr val="000000"/>
                </a:solidFill>
                <a:effectLst/>
                <a:uFillTx/>
                <a:latin typeface="Arial" panose="020B0604020202090204" pitchFamily="34" charset="0"/>
                <a:ea typeface="Calibri"/>
                <a:cs typeface="Arial" panose="020B0604020202090204" pitchFamily="34" charset="0"/>
                <a:sym typeface="Calibri"/>
              </a:rPr>
            </a:br>
            <a:r>
              <a:rPr lang="en-US" altLang="zh-CN" sz="1600" dirty="0" smtClean="0">
                <a:solidFill>
                  <a:srgbClr val="000000"/>
                </a:solidFill>
                <a:latin typeface="Arial" panose="020B0604020202090204" pitchFamily="34" charset="0"/>
                <a:ea typeface="Calibri"/>
                <a:cs typeface="Arial" panose="020B0604020202090204" pitchFamily="34" charset="0"/>
                <a:sym typeface="Calibri"/>
              </a:rPr>
              <a:t>Environment was not an important factor for economic decision </a:t>
            </a:r>
            <a:endParaRPr kumimoji="0" lang="zh-CN" altLang="en-US" sz="1600" i="0" u="none" strike="noStrike" cap="none" spc="0" normalizeH="0" baseline="0" dirty="0">
              <a:ln>
                <a:noFill/>
              </a:ln>
              <a:solidFill>
                <a:srgbClr val="000000"/>
              </a:solidFill>
              <a:effectLst/>
              <a:uFillTx/>
              <a:latin typeface="Arial" panose="020B0604020202090204" pitchFamily="34" charset="0"/>
              <a:ea typeface="Calibri"/>
              <a:cs typeface="Arial" panose="020B0604020202090204" pitchFamily="34" charset="0"/>
              <a:sym typeface="Calibri"/>
            </a:endParaRPr>
          </a:p>
        </p:txBody>
      </p:sp>
      <p:sp>
        <p:nvSpPr>
          <p:cNvPr id="9" name="文本框 8"/>
          <p:cNvSpPr txBox="1"/>
          <p:nvPr/>
        </p:nvSpPr>
        <p:spPr>
          <a:xfrm>
            <a:off x="8712163" y="3126256"/>
            <a:ext cx="2382078" cy="1077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5"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dirty="0" smtClean="0">
                <a:ln>
                  <a:noFill/>
                </a:ln>
                <a:solidFill>
                  <a:srgbClr val="000000"/>
                </a:solidFill>
                <a:effectLst/>
                <a:uFillTx/>
                <a:latin typeface="Arial" panose="020B0604020202090204" pitchFamily="34" charset="0"/>
                <a:ea typeface="Calibri"/>
                <a:cs typeface="Arial" panose="020B0604020202090204" pitchFamily="34" charset="0"/>
                <a:sym typeface="Calibri"/>
              </a:rPr>
              <a:t>Post-reform:</a:t>
            </a:r>
            <a:endParaRPr kumimoji="0" lang="en-US" altLang="zh-CN" sz="1600" b="1" i="0" u="none" strike="noStrike" cap="none" spc="0" normalizeH="0" baseline="0" dirty="0" smtClean="0">
              <a:ln>
                <a:noFill/>
              </a:ln>
              <a:solidFill>
                <a:srgbClr val="000000"/>
              </a:solidFill>
              <a:effectLst/>
              <a:uFillTx/>
              <a:latin typeface="Arial" panose="020B0604020202090204" pitchFamily="34" charset="0"/>
              <a:ea typeface="Calibri"/>
              <a:cs typeface="Arial" panose="020B0604020202090204" pitchFamily="34" charset="0"/>
              <a:sym typeface="Calibri"/>
            </a:endParaRPr>
          </a:p>
          <a:p>
            <a:pPr marL="0" marR="0" indent="0" algn="l" defTabSz="913765" rtl="0" fontAlgn="auto" latinLnBrk="0" hangingPunct="0">
              <a:lnSpc>
                <a:spcPct val="100000"/>
              </a:lnSpc>
              <a:spcBef>
                <a:spcPts val="0"/>
              </a:spcBef>
              <a:spcAft>
                <a:spcPts val="0"/>
              </a:spcAft>
              <a:buClrTx/>
              <a:buSzTx/>
              <a:buFontTx/>
              <a:buNone/>
            </a:pPr>
            <a:r>
              <a:rPr lang="en-US" altLang="zh-CN" sz="1600" dirty="0" smtClean="0">
                <a:solidFill>
                  <a:srgbClr val="FF0000"/>
                </a:solidFill>
                <a:latin typeface="Arial" panose="020B0604020202090204" pitchFamily="34" charset="0"/>
                <a:ea typeface="Calibri"/>
                <a:cs typeface="Arial" panose="020B0604020202090204" pitchFamily="34" charset="0"/>
                <a:sym typeface="Calibri"/>
              </a:rPr>
              <a:t>Balancing</a:t>
            </a:r>
            <a:r>
              <a:rPr lang="en-US" altLang="zh-CN" sz="1600" dirty="0" smtClean="0">
                <a:solidFill>
                  <a:srgbClr val="000000"/>
                </a:solidFill>
                <a:latin typeface="Arial" panose="020B0604020202090204" pitchFamily="34" charset="0"/>
                <a:ea typeface="Calibri"/>
                <a:cs typeface="Arial" panose="020B0604020202090204" pitchFamily="34" charset="0"/>
                <a:sym typeface="Calibri"/>
              </a:rPr>
              <a:t> between economic activities and environmental protection</a:t>
            </a:r>
            <a:endParaRPr kumimoji="0" lang="en-US" altLang="zh-CN" sz="1600" i="0" u="none" strike="noStrike" cap="none" spc="0" normalizeH="0" baseline="0" dirty="0" smtClean="0">
              <a:ln>
                <a:noFill/>
              </a:ln>
              <a:solidFill>
                <a:srgbClr val="000000"/>
              </a:solidFill>
              <a:effectLst/>
              <a:uFillTx/>
              <a:latin typeface="Arial" panose="020B0604020202090204" pitchFamily="34" charset="0"/>
              <a:ea typeface="Calibri"/>
              <a:cs typeface="Arial" panose="020B0604020202090204" pitchFamily="34" charset="0"/>
              <a:sym typeface="Calibri"/>
            </a:endParaRPr>
          </a:p>
        </p:txBody>
      </p:sp>
      <p:sp>
        <p:nvSpPr>
          <p:cNvPr id="3" name="灯片编号占位符 2"/>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itle 1"/>
          <p:cNvSpPr txBox="1">
            <a:spLocks noGrp="1"/>
          </p:cNvSpPr>
          <p:nvPr>
            <p:ph type="title"/>
          </p:nvPr>
        </p:nvSpPr>
        <p:spPr>
          <a:prstGeom prst="rect">
            <a:avLst/>
          </a:prstGeom>
        </p:spPr>
        <p:txBody>
          <a:bodyPr>
            <a:normAutofit/>
          </a:bodyPr>
          <a:lstStyle/>
          <a:p>
            <a:r>
              <a:rPr lang="en-US" altLang="zh-CN" sz="3600" dirty="0" smtClean="0"/>
              <a:t>8 Environmental Protection</a:t>
            </a:r>
            <a:endParaRPr lang="en-US" altLang="zh-CN" sz="3600" dirty="0" smtClean="0"/>
          </a:p>
        </p:txBody>
      </p:sp>
      <p:sp>
        <p:nvSpPr>
          <p:cNvPr id="209" name="Content Placeholder 2"/>
          <p:cNvSpPr txBox="1">
            <a:spLocks noGrp="1"/>
          </p:cNvSpPr>
          <p:nvPr>
            <p:ph type="body" idx="1"/>
          </p:nvPr>
        </p:nvSpPr>
        <p:spPr>
          <a:xfrm>
            <a:off x="838200" y="1820655"/>
            <a:ext cx="10515600" cy="4351339"/>
          </a:xfrm>
          <a:prstGeom prst="rect">
            <a:avLst/>
          </a:prstGeom>
        </p:spPr>
        <p:txBody>
          <a:bodyPr>
            <a:normAutofit/>
          </a:bodyPr>
          <a:lstStyle/>
          <a:p>
            <a:r>
              <a:rPr lang="en-US" altLang="zh-CN" sz="2000" b="1" dirty="0"/>
              <a:t>Environmental pollution </a:t>
            </a:r>
            <a:r>
              <a:rPr lang="en-US" altLang="zh-CN" sz="2000" dirty="0"/>
              <a:t>is defined as the </a:t>
            </a:r>
            <a:r>
              <a:rPr lang="en-US" altLang="zh-CN" sz="2000" dirty="0">
                <a:solidFill>
                  <a:srgbClr val="FF0000"/>
                </a:solidFill>
              </a:rPr>
              <a:t>contamination of the physical and biological components of the earth/atmosphere system</a:t>
            </a:r>
            <a:r>
              <a:rPr lang="en-US" altLang="zh-CN" sz="2000" dirty="0"/>
              <a:t> to such an extent that </a:t>
            </a:r>
            <a:r>
              <a:rPr lang="en-US" altLang="zh-CN" sz="2000" dirty="0">
                <a:solidFill>
                  <a:srgbClr val="FF0000"/>
                </a:solidFill>
              </a:rPr>
              <a:t>normal environmental processes are adversely affected</a:t>
            </a:r>
            <a:endParaRPr lang="en-US" altLang="zh-CN" sz="2000" dirty="0"/>
          </a:p>
          <a:p>
            <a:r>
              <a:rPr lang="en-US" altLang="zh-CN" sz="2000" b="1" dirty="0" smtClean="0">
                <a:latin typeface="Arial" panose="020B0604020202090204" pitchFamily="34" charset="0"/>
                <a:cs typeface="Arial" panose="020B0604020202090204" pitchFamily="34" charset="0"/>
              </a:rPr>
              <a:t>Environmental </a:t>
            </a:r>
            <a:r>
              <a:rPr lang="en-US" altLang="zh-CN" sz="2000" b="1" dirty="0" err="1" smtClean="0">
                <a:latin typeface="Arial" panose="020B0604020202090204" pitchFamily="34" charset="0"/>
                <a:cs typeface="Arial" panose="020B0604020202090204" pitchFamily="34" charset="0"/>
              </a:rPr>
              <a:t>Kuznetz</a:t>
            </a:r>
            <a:r>
              <a:rPr lang="en-US" altLang="zh-CN" sz="2000" b="1" dirty="0" smtClean="0">
                <a:latin typeface="Arial" panose="020B0604020202090204" pitchFamily="34" charset="0"/>
                <a:cs typeface="Arial" panose="020B0604020202090204" pitchFamily="34" charset="0"/>
              </a:rPr>
              <a:t> Curve (EKC) </a:t>
            </a:r>
            <a:r>
              <a:rPr lang="en-US" altLang="zh-CN" sz="2000" dirty="0" smtClean="0">
                <a:latin typeface="Arial" panose="020B0604020202090204" pitchFamily="34" charset="0"/>
                <a:cs typeface="Arial" panose="020B0604020202090204" pitchFamily="34" charset="0"/>
              </a:rPr>
              <a:t>is </a:t>
            </a:r>
            <a:r>
              <a:rPr lang="en-US" altLang="zh-CN" sz="2000" dirty="0">
                <a:latin typeface="Arial" panose="020B0604020202090204" pitchFamily="34" charset="0"/>
                <a:cs typeface="Arial" panose="020B0604020202090204" pitchFamily="34" charset="0"/>
              </a:rPr>
              <a:t>a hypothesized relationship between various </a:t>
            </a:r>
            <a:r>
              <a:rPr lang="en-US" altLang="zh-CN" sz="2000" dirty="0">
                <a:solidFill>
                  <a:srgbClr val="FF0000"/>
                </a:solidFill>
                <a:latin typeface="Arial" panose="020B0604020202090204" pitchFamily="34" charset="0"/>
                <a:cs typeface="Arial" panose="020B0604020202090204" pitchFamily="34" charset="0"/>
              </a:rPr>
              <a:t>indicators of environmental degradation</a:t>
            </a:r>
            <a:r>
              <a:rPr lang="en-US" altLang="zh-CN" sz="2000" dirty="0">
                <a:latin typeface="Arial" panose="020B0604020202090204" pitchFamily="34" charset="0"/>
                <a:cs typeface="Arial" panose="020B0604020202090204" pitchFamily="34" charset="0"/>
              </a:rPr>
              <a:t> and </a:t>
            </a:r>
            <a:r>
              <a:rPr lang="en-US" altLang="zh-CN" sz="2000" dirty="0">
                <a:solidFill>
                  <a:srgbClr val="FF0000"/>
                </a:solidFill>
                <a:latin typeface="Arial" panose="020B0604020202090204" pitchFamily="34" charset="0"/>
                <a:cs typeface="Arial" panose="020B0604020202090204" pitchFamily="34" charset="0"/>
              </a:rPr>
              <a:t>per capita income</a:t>
            </a:r>
            <a:r>
              <a:rPr lang="en-US" altLang="zh-CN" sz="2000" dirty="0">
                <a:latin typeface="Arial" panose="020B0604020202090204" pitchFamily="34" charset="0"/>
                <a:cs typeface="Arial" panose="020B0604020202090204" pitchFamily="34" charset="0"/>
              </a:rPr>
              <a:t>. In the early stages of economic growth, pollution emissions </a:t>
            </a:r>
            <a:r>
              <a:rPr lang="en-US" altLang="zh-CN" sz="2000" dirty="0">
                <a:solidFill>
                  <a:srgbClr val="FF0000"/>
                </a:solidFill>
                <a:latin typeface="Arial" panose="020B0604020202090204" pitchFamily="34" charset="0"/>
                <a:cs typeface="Arial" panose="020B0604020202090204" pitchFamily="34" charset="0"/>
              </a:rPr>
              <a:t>increase</a:t>
            </a:r>
            <a:r>
              <a:rPr lang="en-US" altLang="zh-CN" sz="2000" dirty="0">
                <a:latin typeface="Arial" panose="020B0604020202090204" pitchFamily="34" charset="0"/>
                <a:cs typeface="Arial" panose="020B0604020202090204" pitchFamily="34" charset="0"/>
              </a:rPr>
              <a:t> and environmental quality declines, but beyond some level of per capita </a:t>
            </a:r>
            <a:r>
              <a:rPr lang="en-US" altLang="zh-CN" sz="2000" dirty="0" smtClean="0">
                <a:latin typeface="Arial" panose="020B0604020202090204" pitchFamily="34" charset="0"/>
                <a:cs typeface="Arial" panose="020B0604020202090204" pitchFamily="34" charset="0"/>
              </a:rPr>
              <a:t>income </a:t>
            </a:r>
            <a:r>
              <a:rPr lang="en-US" altLang="zh-CN" sz="2000" dirty="0">
                <a:latin typeface="Arial" panose="020B0604020202090204" pitchFamily="34" charset="0"/>
                <a:cs typeface="Arial" panose="020B0604020202090204" pitchFamily="34" charset="0"/>
              </a:rPr>
              <a:t>the trend </a:t>
            </a:r>
            <a:r>
              <a:rPr lang="en-US" altLang="zh-CN" sz="2000" dirty="0" smtClean="0">
                <a:solidFill>
                  <a:srgbClr val="FF0000"/>
                </a:solidFill>
                <a:latin typeface="Arial" panose="020B0604020202090204" pitchFamily="34" charset="0"/>
                <a:cs typeface="Arial" panose="020B0604020202090204" pitchFamily="34" charset="0"/>
              </a:rPr>
              <a:t>reverses</a:t>
            </a:r>
            <a:r>
              <a:rPr lang="en-US" altLang="zh-CN" sz="2000" dirty="0" smtClean="0">
                <a:latin typeface="Arial" panose="020B0604020202090204" pitchFamily="34" charset="0"/>
                <a:cs typeface="Arial" panose="020B0604020202090204" pitchFamily="34" charset="0"/>
              </a:rPr>
              <a:t>.</a:t>
            </a:r>
            <a:endParaRPr lang="en-US" altLang="zh-CN" sz="2000" dirty="0">
              <a:latin typeface="Arial" panose="020B0604020202090204" pitchFamily="34" charset="0"/>
              <a:cs typeface="Arial" panose="020B0604020202090204" pitchFamily="34" charset="0"/>
            </a:endParaRPr>
          </a:p>
          <a:p>
            <a:r>
              <a:rPr lang="en-US" altLang="zh-CN" sz="2000" b="1" dirty="0" smtClean="0">
                <a:latin typeface="Arial" panose="020B0604020202090204" pitchFamily="34" charset="0"/>
                <a:cs typeface="Arial" panose="020B0604020202090204" pitchFamily="34" charset="0"/>
              </a:rPr>
              <a:t>Global climate change (GCC)</a:t>
            </a:r>
            <a:r>
              <a:rPr lang="en-US" altLang="zh-CN" sz="2000" dirty="0" smtClean="0">
                <a:latin typeface="Arial" panose="020B0604020202090204" pitchFamily="34" charset="0"/>
                <a:cs typeface="Arial" panose="020B0604020202090204" pitchFamily="34" charset="0"/>
              </a:rPr>
              <a:t> refers </a:t>
            </a:r>
            <a:r>
              <a:rPr lang="en-US" altLang="zh-CN" sz="2000" dirty="0">
                <a:latin typeface="Arial" panose="020B0604020202090204" pitchFamily="34" charset="0"/>
                <a:cs typeface="Arial" panose="020B0604020202090204" pitchFamily="34" charset="0"/>
              </a:rPr>
              <a:t>to </a:t>
            </a:r>
            <a:r>
              <a:rPr lang="en-US" altLang="zh-CN" sz="2000" dirty="0">
                <a:solidFill>
                  <a:srgbClr val="FF0000"/>
                </a:solidFill>
                <a:latin typeface="Arial" panose="020B0604020202090204" pitchFamily="34" charset="0"/>
                <a:cs typeface="Arial" panose="020B0604020202090204" pitchFamily="34" charset="0"/>
              </a:rPr>
              <a:t>dramatic or sustainable change in the global climate,</a:t>
            </a:r>
            <a:r>
              <a:rPr lang="en-US" altLang="zh-CN" sz="2000" dirty="0">
                <a:latin typeface="Arial" panose="020B0604020202090204" pitchFamily="34" charset="0"/>
                <a:cs typeface="Arial" panose="020B0604020202090204" pitchFamily="34" charset="0"/>
              </a:rPr>
              <a:t> caused by </a:t>
            </a:r>
            <a:r>
              <a:rPr lang="en-US" altLang="zh-CN" sz="2000" dirty="0">
                <a:solidFill>
                  <a:srgbClr val="FF0000"/>
                </a:solidFill>
                <a:latin typeface="Arial" panose="020B0604020202090204" pitchFamily="34" charset="0"/>
                <a:cs typeface="Arial" panose="020B0604020202090204" pitchFamily="34" charset="0"/>
              </a:rPr>
              <a:t>natural internal process, external force</a:t>
            </a:r>
            <a:r>
              <a:rPr lang="en-US" altLang="zh-CN" sz="2000" dirty="0">
                <a:latin typeface="Arial" panose="020B0604020202090204" pitchFamily="34" charset="0"/>
                <a:cs typeface="Arial" panose="020B0604020202090204" pitchFamily="34" charset="0"/>
              </a:rPr>
              <a:t> or </a:t>
            </a:r>
            <a:r>
              <a:rPr lang="en-US" altLang="zh-CN" sz="2000" dirty="0">
                <a:solidFill>
                  <a:srgbClr val="FF0000"/>
                </a:solidFill>
                <a:latin typeface="Arial" panose="020B0604020202090204" pitchFamily="34" charset="0"/>
                <a:cs typeface="Arial" panose="020B0604020202090204" pitchFamily="34" charset="0"/>
              </a:rPr>
              <a:t>influences of human activities.</a:t>
            </a:r>
            <a:endParaRPr lang="en-US" altLang="zh-CN" sz="2000" dirty="0" smtClean="0">
              <a:latin typeface="Arial" panose="020B0604020202090204" pitchFamily="34" charset="0"/>
              <a:cs typeface="Arial" panose="020B0604020202090204" pitchFamily="34" charset="0"/>
            </a:endParaRPr>
          </a:p>
          <a:p>
            <a:r>
              <a:rPr lang="en-US" altLang="zh-CN" sz="2000" b="1" dirty="0" smtClean="0">
                <a:latin typeface="Arial" panose="020B0604020202090204" pitchFamily="34" charset="0"/>
                <a:cs typeface="Arial" panose="020B0604020202090204" pitchFamily="34" charset="0"/>
              </a:rPr>
              <a:t>Carbon neutrality</a:t>
            </a:r>
            <a:r>
              <a:rPr lang="en-US" altLang="zh-CN" sz="2000" dirty="0" smtClean="0"/>
              <a:t> </a:t>
            </a:r>
            <a:r>
              <a:rPr lang="en-US" altLang="zh-CN" sz="2000" dirty="0"/>
              <a:t>means having </a:t>
            </a:r>
            <a:r>
              <a:rPr lang="en-US" altLang="zh-CN" sz="2000" dirty="0">
                <a:solidFill>
                  <a:srgbClr val="FF0000"/>
                </a:solidFill>
              </a:rPr>
              <a:t>net-zero carbon dioxide emissions</a:t>
            </a:r>
            <a:r>
              <a:rPr lang="en-US" altLang="zh-CN" sz="2000" dirty="0"/>
              <a:t>. To achieve this, </a:t>
            </a:r>
            <a:r>
              <a:rPr lang="en-US" altLang="zh-CN" sz="2000" dirty="0" smtClean="0"/>
              <a:t>carbon </a:t>
            </a:r>
            <a:r>
              <a:rPr lang="en-US" altLang="zh-CN" sz="2000" dirty="0">
                <a:solidFill>
                  <a:srgbClr val="FF0000"/>
                </a:solidFill>
              </a:rPr>
              <a:t>emissions </a:t>
            </a:r>
            <a:r>
              <a:rPr lang="en-US" altLang="zh-CN" sz="2000" dirty="0" smtClean="0">
                <a:solidFill>
                  <a:srgbClr val="FF0000"/>
                </a:solidFill>
              </a:rPr>
              <a:t>should be offset by </a:t>
            </a:r>
            <a:r>
              <a:rPr lang="en-US" altLang="zh-CN" sz="2000" dirty="0">
                <a:solidFill>
                  <a:srgbClr val="FF0000"/>
                </a:solidFill>
              </a:rPr>
              <a:t>carbon removal</a:t>
            </a:r>
            <a:r>
              <a:rPr lang="en-US" altLang="zh-CN" sz="2000" dirty="0"/>
              <a:t>. For every amount of carbon a company or </a:t>
            </a:r>
            <a:r>
              <a:rPr lang="en-US" altLang="zh-CN" sz="2000" dirty="0" smtClean="0"/>
              <a:t>a country </a:t>
            </a:r>
            <a:r>
              <a:rPr lang="en-US" altLang="zh-CN" sz="2000" dirty="0"/>
              <a:t>produces, it should </a:t>
            </a:r>
            <a:r>
              <a:rPr lang="en-US" altLang="zh-CN" sz="2000" dirty="0" smtClean="0"/>
              <a:t>take </a:t>
            </a:r>
            <a:r>
              <a:rPr lang="en-US" altLang="zh-CN" sz="2000" dirty="0"/>
              <a:t>steps to remove the same amount of carbon from the </a:t>
            </a:r>
            <a:r>
              <a:rPr lang="en-US" altLang="zh-CN" sz="2000" dirty="0" smtClean="0"/>
              <a:t>atmosphere.</a:t>
            </a:r>
            <a:endParaRPr lang="en-US" altLang="zh-CN" sz="2000" dirty="0" smtClean="0">
              <a:latin typeface="Arial" panose="020B0604020202090204" pitchFamily="34" charset="0"/>
              <a:cs typeface="Arial" panose="020B0604020202090204" pitchFamily="34" charset="0"/>
            </a:endParaRPr>
          </a:p>
        </p:txBody>
      </p:sp>
      <p:sp>
        <p:nvSpPr>
          <p:cNvPr id="2" name="灯片编号占位符 1"/>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Demographic dividends</a:t>
            </a:r>
            <a:endParaRPr lang="en-US" dirty="0"/>
          </a:p>
        </p:txBody>
      </p:sp>
      <p:sp>
        <p:nvSpPr>
          <p:cNvPr id="3" name="Content Placeholder 2"/>
          <p:cNvSpPr>
            <a:spLocks noGrp="1"/>
          </p:cNvSpPr>
          <p:nvPr>
            <p:ph sz="half" idx="1"/>
          </p:nvPr>
        </p:nvSpPr>
        <p:spPr>
          <a:xfrm>
            <a:off x="838200" y="1825625"/>
            <a:ext cx="3706091" cy="4455102"/>
          </a:xfrm>
        </p:spPr>
        <p:txBody>
          <a:bodyPr>
            <a:normAutofit/>
          </a:bodyPr>
          <a:lstStyle/>
          <a:p>
            <a:r>
              <a:rPr lang="en-US" sz="1800" dirty="0"/>
              <a:t>The </a:t>
            </a:r>
            <a:r>
              <a:rPr lang="en-US" sz="1800" b="1" dirty="0"/>
              <a:t>first</a:t>
            </a:r>
            <a:r>
              <a:rPr lang="en-US" sz="1800" dirty="0"/>
              <a:t> </a:t>
            </a:r>
            <a:r>
              <a:rPr lang="en-US" sz="1800" dirty="0" smtClean="0"/>
              <a:t>dividend measures increases </a:t>
            </a:r>
            <a:r>
              <a:rPr lang="en-US" sz="1800" dirty="0"/>
              <a:t>in income </a:t>
            </a:r>
            <a:r>
              <a:rPr lang="en-US" sz="1800" dirty="0" smtClean="0"/>
              <a:t>per </a:t>
            </a:r>
            <a:r>
              <a:rPr lang="en-US" sz="1800" dirty="0"/>
              <a:t>capita that occur because the </a:t>
            </a:r>
            <a:r>
              <a:rPr lang="en-US" sz="1800" dirty="0">
                <a:solidFill>
                  <a:srgbClr val="FF0000"/>
                </a:solidFill>
              </a:rPr>
              <a:t>productive population is growing at a faster rate than the total population </a:t>
            </a:r>
            <a:r>
              <a:rPr lang="en-US" sz="1800" dirty="0"/>
              <a:t>over part of the demographic transition</a:t>
            </a:r>
            <a:endParaRPr lang="en-US" sz="1800" dirty="0"/>
          </a:p>
          <a:p>
            <a:r>
              <a:rPr lang="en-US" sz="1800" dirty="0"/>
              <a:t>The </a:t>
            </a:r>
            <a:r>
              <a:rPr lang="en-US" sz="1800" b="1" dirty="0"/>
              <a:t>second</a:t>
            </a:r>
            <a:r>
              <a:rPr lang="en-US" sz="1800" dirty="0"/>
              <a:t> dividend arises as individual behavior and public policy respond to </a:t>
            </a:r>
            <a:r>
              <a:rPr lang="en-US" sz="1800" dirty="0">
                <a:solidFill>
                  <a:srgbClr val="FF0000"/>
                </a:solidFill>
              </a:rPr>
              <a:t>anticipated changes in population age structure</a:t>
            </a:r>
            <a:r>
              <a:rPr lang="en-US" sz="1800" dirty="0"/>
              <a:t>, for example, increases in the importance of </a:t>
            </a:r>
            <a:r>
              <a:rPr lang="en-US" sz="1800" dirty="0">
                <a:solidFill>
                  <a:srgbClr val="FF0000"/>
                </a:solidFill>
              </a:rPr>
              <a:t>retirement</a:t>
            </a:r>
            <a:r>
              <a:rPr lang="en-US" sz="1800" dirty="0"/>
              <a:t> (creation of wealth)</a:t>
            </a:r>
            <a:endParaRPr lang="en-US" sz="1800" dirty="0"/>
          </a:p>
        </p:txBody>
      </p:sp>
      <p:pic>
        <p:nvPicPr>
          <p:cNvPr id="5" name="Picture 4"/>
          <p:cNvPicPr>
            <a:picLocks noChangeAspect="1"/>
          </p:cNvPicPr>
          <p:nvPr/>
        </p:nvPicPr>
        <p:blipFill>
          <a:blip r:embed="rId1"/>
          <a:stretch>
            <a:fillRect/>
          </a:stretch>
        </p:blipFill>
        <p:spPr>
          <a:xfrm>
            <a:off x="4896046" y="2186330"/>
            <a:ext cx="6414563" cy="2853495"/>
          </a:xfrm>
          <a:prstGeom prst="rect">
            <a:avLst/>
          </a:prstGeom>
        </p:spPr>
      </p:pic>
      <p:sp>
        <p:nvSpPr>
          <p:cNvPr id="4" name="文本框 3"/>
          <p:cNvSpPr txBox="1"/>
          <p:nvPr/>
        </p:nvSpPr>
        <p:spPr>
          <a:xfrm>
            <a:off x="5181599" y="5206135"/>
            <a:ext cx="5181600" cy="523220"/>
          </a:xfrm>
          <a:prstGeom prst="rect">
            <a:avLst/>
          </a:prstGeom>
          <a:noFill/>
        </p:spPr>
        <p:txBody>
          <a:bodyPr wrap="square" rtlCol="0">
            <a:spAutoFit/>
          </a:bodyPr>
          <a:lstStyle/>
          <a:p>
            <a:r>
              <a:rPr lang="en-US" altLang="zh-CN" sz="1400" dirty="0" smtClean="0">
                <a:latin typeface="Arial" panose="020B0604020202090204" pitchFamily="34" charset="0"/>
                <a:cs typeface="Arial" panose="020B0604020202090204" pitchFamily="34" charset="0"/>
              </a:rPr>
              <a:t>Support ratio = Working age people/dependents</a:t>
            </a:r>
            <a:endParaRPr lang="en-US" altLang="zh-CN" sz="1400" dirty="0" smtClean="0">
              <a:latin typeface="Arial" panose="020B0604020202090204" pitchFamily="34" charset="0"/>
              <a:cs typeface="Arial" panose="020B0604020202090204" pitchFamily="34" charset="0"/>
            </a:endParaRPr>
          </a:p>
          <a:p>
            <a:r>
              <a:rPr lang="en-US" altLang="zh-CN" sz="1400" dirty="0" smtClean="0">
                <a:latin typeface="Arial" panose="020B0604020202090204" pitchFamily="34" charset="0"/>
                <a:cs typeface="Arial" panose="020B0604020202090204" pitchFamily="34" charset="0"/>
              </a:rPr>
              <a:t>(Reversal of the dependency ratio)</a:t>
            </a:r>
            <a:endParaRPr lang="zh-CN" altLang="en-US" sz="1400" dirty="0">
              <a:latin typeface="Arial" panose="020B0604020202090204" pitchFamily="34" charset="0"/>
              <a:cs typeface="Arial" panose="020B0604020202090204" pitchFamily="34" charset="0"/>
            </a:endParaRPr>
          </a:p>
        </p:txBody>
      </p:sp>
      <p:sp>
        <p:nvSpPr>
          <p:cNvPr id="6" name="灯片编号占位符 5"/>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smtClean="0"/>
              <a:t>Study: End of cheap labor</a:t>
            </a:r>
            <a:endParaRPr lang="zh-CN" altLang="en-US" dirty="0"/>
          </a:p>
        </p:txBody>
      </p:sp>
      <p:sp>
        <p:nvSpPr>
          <p:cNvPr id="2" name="内容占位符 1"/>
          <p:cNvSpPr>
            <a:spLocks noGrp="1"/>
          </p:cNvSpPr>
          <p:nvPr>
            <p:ph sz="half" idx="1"/>
          </p:nvPr>
        </p:nvSpPr>
        <p:spPr/>
        <p:txBody>
          <a:bodyPr>
            <a:noAutofit/>
          </a:bodyPr>
          <a:lstStyle/>
          <a:p>
            <a:r>
              <a:rPr lang="en-US" altLang="zh-CN" sz="2000" dirty="0" smtClean="0"/>
              <a:t>Potential reasons for rising wages:</a:t>
            </a:r>
            <a:endParaRPr lang="en-US" altLang="zh-CN" sz="2000" dirty="0" smtClean="0"/>
          </a:p>
          <a:p>
            <a:r>
              <a:rPr lang="en-US" altLang="zh-CN" sz="2000" dirty="0" smtClean="0">
                <a:solidFill>
                  <a:srgbClr val="FF0000"/>
                </a:solidFill>
              </a:rPr>
              <a:t>Institutional reform</a:t>
            </a:r>
            <a:r>
              <a:rPr lang="en-US" altLang="zh-CN" sz="2000" dirty="0" smtClean="0"/>
              <a:t>: from planned labor allocation system to more market-oriented labor system</a:t>
            </a:r>
            <a:endParaRPr lang="en-US" altLang="zh-CN" sz="2000" dirty="0" smtClean="0"/>
          </a:p>
          <a:p>
            <a:r>
              <a:rPr lang="en-US" altLang="zh-CN" sz="2000" dirty="0" smtClean="0">
                <a:solidFill>
                  <a:srgbClr val="FF0000"/>
                </a:solidFill>
              </a:rPr>
              <a:t>Demographic transition and labor shortage</a:t>
            </a:r>
            <a:r>
              <a:rPr lang="en-US" altLang="zh-CN" sz="2000" dirty="0" smtClean="0"/>
              <a:t>: from high to low birthrates since the 1970s</a:t>
            </a:r>
            <a:endParaRPr lang="en-US" altLang="zh-CN" sz="2000" dirty="0" smtClean="0"/>
          </a:p>
          <a:p>
            <a:r>
              <a:rPr lang="en-US" altLang="zh-CN" sz="2000" dirty="0" smtClean="0">
                <a:solidFill>
                  <a:srgbClr val="FF0000"/>
                </a:solidFill>
              </a:rPr>
              <a:t>Slowing down of structural changes</a:t>
            </a:r>
            <a:r>
              <a:rPr lang="en-US" altLang="zh-CN" sz="2000" dirty="0" smtClean="0"/>
              <a:t>: the remaining high migration costs (such as </a:t>
            </a:r>
            <a:r>
              <a:rPr lang="en-US" altLang="zh-CN" sz="2000" dirty="0" err="1" smtClean="0"/>
              <a:t>Hukou</a:t>
            </a:r>
            <a:r>
              <a:rPr lang="en-US" altLang="zh-CN" sz="2000" dirty="0" smtClean="0"/>
              <a:t>) and those who can have already done so</a:t>
            </a:r>
            <a:endParaRPr lang="en-US" altLang="zh-CN" sz="2000" dirty="0" smtClean="0"/>
          </a:p>
          <a:p>
            <a:endParaRPr lang="en-US" altLang="zh-CN" sz="2000" dirty="0" smtClean="0"/>
          </a:p>
        </p:txBody>
      </p:sp>
      <p:pic>
        <p:nvPicPr>
          <p:cNvPr id="4" name="内容占位符 3"/>
          <p:cNvPicPr>
            <a:picLocks noGrp="1" noChangeAspect="1"/>
          </p:cNvPicPr>
          <p:nvPr>
            <p:ph sz="half" idx="2"/>
          </p:nvPr>
        </p:nvPicPr>
        <p:blipFill>
          <a:blip r:embed="rId1"/>
          <a:stretch>
            <a:fillRect/>
          </a:stretch>
        </p:blipFill>
        <p:spPr>
          <a:xfrm>
            <a:off x="6318037" y="2150194"/>
            <a:ext cx="4889926" cy="3702200"/>
          </a:xfrm>
          <a:prstGeom prst="rect">
            <a:avLst/>
          </a:prstGeom>
        </p:spPr>
      </p:pic>
      <p:sp>
        <p:nvSpPr>
          <p:cNvPr id="5" name="灯片编号占位符 4"/>
          <p:cNvSpPr>
            <a:spLocks noGrp="1"/>
          </p:cNvSpPr>
          <p:nvPr>
            <p:ph type="sldNum" sz="quarter" idx="12"/>
          </p:nvPr>
        </p:nvSpPr>
        <p:spPr/>
        <p:txBody>
          <a:bodyPr/>
          <a:lstStyle/>
          <a:p>
            <a:fld id="{B2042C86-1E73-4241-83C8-0223C1544F2A}" type="slidenum">
              <a:rPr lang="zh-CN" altLang="en-US" smtClean="0"/>
            </a:fld>
            <a:endParaRPr lang="zh-CN" altLang="en-US"/>
          </a:p>
        </p:txBody>
      </p:sp>
      <p:sp>
        <p:nvSpPr>
          <p:cNvPr id="8" name="文本框 7"/>
          <p:cNvSpPr txBox="1"/>
          <p:nvPr/>
        </p:nvSpPr>
        <p:spPr>
          <a:xfrm>
            <a:off x="838200" y="5852394"/>
            <a:ext cx="10369763" cy="523220"/>
          </a:xfrm>
          <a:prstGeom prst="rect">
            <a:avLst/>
          </a:prstGeom>
          <a:noFill/>
        </p:spPr>
        <p:txBody>
          <a:bodyPr wrap="square" rtlCol="0">
            <a:spAutoFit/>
          </a:bodyPr>
          <a:lstStyle/>
          <a:p>
            <a:r>
              <a:rPr lang="en-US" altLang="zh-CN" sz="1400" dirty="0" smtClean="0">
                <a:latin typeface="Arial" panose="020B0604020202090204" pitchFamily="34" charset="0"/>
                <a:cs typeface="Arial" panose="020B0604020202090204" pitchFamily="34" charset="0"/>
              </a:rPr>
              <a:t>Li, </a:t>
            </a:r>
            <a:r>
              <a:rPr lang="en-US" altLang="zh-CN" sz="1400" dirty="0" err="1" smtClean="0">
                <a:latin typeface="Arial" panose="020B0604020202090204" pitchFamily="34" charset="0"/>
                <a:cs typeface="Arial" panose="020B0604020202090204" pitchFamily="34" charset="0"/>
              </a:rPr>
              <a:t>Hongbin</a:t>
            </a:r>
            <a:r>
              <a:rPr lang="en-US" altLang="zh-CN" sz="1400" dirty="0" smtClean="0">
                <a:latin typeface="Arial" panose="020B0604020202090204" pitchFamily="34" charset="0"/>
                <a:cs typeface="Arial" panose="020B0604020202090204" pitchFamily="34" charset="0"/>
              </a:rPr>
              <a:t>, Lei Li, </a:t>
            </a:r>
            <a:r>
              <a:rPr lang="en-US" altLang="zh-CN" sz="1400" dirty="0" err="1" smtClean="0">
                <a:latin typeface="Arial" panose="020B0604020202090204" pitchFamily="34" charset="0"/>
                <a:cs typeface="Arial" panose="020B0604020202090204" pitchFamily="34" charset="0"/>
              </a:rPr>
              <a:t>Binzhen</a:t>
            </a:r>
            <a:r>
              <a:rPr lang="en-US" altLang="zh-CN" sz="1400" dirty="0" smtClean="0">
                <a:latin typeface="Arial" panose="020B0604020202090204" pitchFamily="34" charset="0"/>
                <a:cs typeface="Arial" panose="020B0604020202090204" pitchFamily="34" charset="0"/>
              </a:rPr>
              <a:t> Wu and </a:t>
            </a:r>
            <a:r>
              <a:rPr lang="en-US" altLang="zh-CN" sz="1400" dirty="0" err="1" smtClean="0">
                <a:latin typeface="Arial" panose="020B0604020202090204" pitchFamily="34" charset="0"/>
                <a:cs typeface="Arial" panose="020B0604020202090204" pitchFamily="34" charset="0"/>
              </a:rPr>
              <a:t>Yanyan</a:t>
            </a:r>
            <a:r>
              <a:rPr lang="en-US" altLang="zh-CN" sz="1400" dirty="0" smtClean="0">
                <a:latin typeface="Arial" panose="020B0604020202090204" pitchFamily="34" charset="0"/>
                <a:cs typeface="Arial" panose="020B0604020202090204" pitchFamily="34" charset="0"/>
              </a:rPr>
              <a:t> </a:t>
            </a:r>
            <a:r>
              <a:rPr lang="en-US" altLang="zh-CN" sz="1400" dirty="0" err="1" smtClean="0">
                <a:latin typeface="Arial" panose="020B0604020202090204" pitchFamily="34" charset="0"/>
                <a:cs typeface="Arial" panose="020B0604020202090204" pitchFamily="34" charset="0"/>
              </a:rPr>
              <a:t>Xiong</a:t>
            </a:r>
            <a:r>
              <a:rPr lang="en-US" altLang="zh-CN" sz="1400" dirty="0" smtClean="0">
                <a:latin typeface="Arial" panose="020B0604020202090204" pitchFamily="34" charset="0"/>
                <a:cs typeface="Arial" panose="020B0604020202090204" pitchFamily="34" charset="0"/>
              </a:rPr>
              <a:t>, 2012, “The end of cheap labor in China”, </a:t>
            </a:r>
            <a:r>
              <a:rPr lang="en-US" altLang="zh-CN" sz="1400" i="1" dirty="0" smtClean="0">
                <a:latin typeface="Arial" panose="020B0604020202090204" pitchFamily="34" charset="0"/>
                <a:cs typeface="Arial" panose="020B0604020202090204" pitchFamily="34" charset="0"/>
              </a:rPr>
              <a:t>Journal of Economic Perspectives</a:t>
            </a:r>
            <a:r>
              <a:rPr lang="en-US" altLang="zh-CN" sz="1400" dirty="0" smtClean="0">
                <a:latin typeface="Arial" panose="020B0604020202090204" pitchFamily="34" charset="0"/>
                <a:cs typeface="Arial" panose="020B0604020202090204" pitchFamily="34" charset="0"/>
              </a:rPr>
              <a:t>, 26(4): 57-74.</a:t>
            </a:r>
            <a:endParaRPr lang="zh-CN" altLang="en-US" sz="1400" dirty="0">
              <a:latin typeface="Arial" panose="020B0604020202090204" pitchFamily="34" charset="0"/>
              <a:cs typeface="Arial" panose="020B060402020209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Some outstanding issues</a:t>
            </a:r>
            <a:endParaRPr lang="en-US" dirty="0"/>
          </a:p>
        </p:txBody>
      </p:sp>
      <p:sp>
        <p:nvSpPr>
          <p:cNvPr id="6" name="Content Placeholder 5"/>
          <p:cNvSpPr>
            <a:spLocks noGrp="1"/>
          </p:cNvSpPr>
          <p:nvPr>
            <p:ph idx="1"/>
          </p:nvPr>
        </p:nvSpPr>
        <p:spPr/>
        <p:txBody>
          <a:bodyPr>
            <a:normAutofit/>
          </a:bodyPr>
          <a:lstStyle/>
          <a:p>
            <a:r>
              <a:rPr lang="en-US" sz="2000" dirty="0"/>
              <a:t>(1) developing an accurate and timely labor</a:t>
            </a:r>
            <a:r>
              <a:rPr lang="en-US" sz="2000" dirty="0">
                <a:solidFill>
                  <a:srgbClr val="FF0000"/>
                </a:solidFill>
              </a:rPr>
              <a:t> statistical information</a:t>
            </a:r>
            <a:r>
              <a:rPr lang="en-US" sz="2000" dirty="0"/>
              <a:t> system to report on key indicators, such as unemployment; </a:t>
            </a:r>
            <a:endParaRPr lang="en-US" sz="2000" dirty="0"/>
          </a:p>
          <a:p>
            <a:r>
              <a:rPr lang="en-US" sz="2000" dirty="0"/>
              <a:t>(2) avoiding industrial, financial, and wage</a:t>
            </a:r>
            <a:r>
              <a:rPr lang="en-US" sz="2000" dirty="0">
                <a:solidFill>
                  <a:srgbClr val="FF0000"/>
                </a:solidFill>
              </a:rPr>
              <a:t> policies</a:t>
            </a:r>
            <a:r>
              <a:rPr lang="en-US" sz="2000" dirty="0"/>
              <a:t> which push up the </a:t>
            </a:r>
            <a:r>
              <a:rPr lang="en-US" sz="2000" dirty="0">
                <a:solidFill>
                  <a:srgbClr val="FF0000"/>
                </a:solidFill>
              </a:rPr>
              <a:t>wage/rental ratio</a:t>
            </a:r>
            <a:r>
              <a:rPr lang="en-US" sz="2000" dirty="0"/>
              <a:t>; </a:t>
            </a:r>
            <a:endParaRPr lang="en-US" sz="2000" dirty="0"/>
          </a:p>
          <a:p>
            <a:r>
              <a:rPr lang="en-US" sz="2000" dirty="0"/>
              <a:t>(3) providing an effective </a:t>
            </a:r>
            <a:r>
              <a:rPr lang="en-US" sz="2000" dirty="0">
                <a:solidFill>
                  <a:srgbClr val="FF0000"/>
                </a:solidFill>
              </a:rPr>
              <a:t>safety net for dislocated workers</a:t>
            </a:r>
            <a:r>
              <a:rPr lang="en-US" sz="2000" dirty="0"/>
              <a:t>; </a:t>
            </a:r>
            <a:endParaRPr lang="en-US" sz="2000" dirty="0"/>
          </a:p>
          <a:p>
            <a:r>
              <a:rPr lang="en-US" sz="2000" dirty="0"/>
              <a:t>(4) developing effective </a:t>
            </a:r>
            <a:r>
              <a:rPr lang="en-US" sz="2000" dirty="0">
                <a:solidFill>
                  <a:srgbClr val="FF0000"/>
                </a:solidFill>
              </a:rPr>
              <a:t>social insurance</a:t>
            </a:r>
            <a:r>
              <a:rPr lang="en-US" sz="2000" dirty="0"/>
              <a:t> programs that have broad coverage, avoid work disincentives, and create portable benefits; </a:t>
            </a:r>
            <a:endParaRPr lang="en-US" sz="2000" dirty="0"/>
          </a:p>
          <a:p>
            <a:r>
              <a:rPr lang="en-US" sz="2000" dirty="0"/>
              <a:t>(5) integrating migrants into urban areas by equalizing </a:t>
            </a:r>
            <a:r>
              <a:rPr lang="en-US" sz="2000" dirty="0">
                <a:solidFill>
                  <a:srgbClr val="FF0000"/>
                </a:solidFill>
              </a:rPr>
              <a:t>access to education</a:t>
            </a:r>
            <a:r>
              <a:rPr lang="en-US" sz="2000" dirty="0"/>
              <a:t> and gradually extending coverage by social assistance and social insurance programs; and </a:t>
            </a:r>
            <a:endParaRPr lang="en-US" sz="2000" dirty="0"/>
          </a:p>
          <a:p>
            <a:r>
              <a:rPr lang="en-US" sz="2000" dirty="0"/>
              <a:t>(6) dismantling the</a:t>
            </a:r>
            <a:r>
              <a:rPr lang="en-US" sz="2000" dirty="0">
                <a:solidFill>
                  <a:srgbClr val="FF0000"/>
                </a:solidFill>
              </a:rPr>
              <a:t> </a:t>
            </a:r>
            <a:r>
              <a:rPr lang="en-US" sz="2000" dirty="0" smtClean="0">
                <a:solidFill>
                  <a:srgbClr val="FF0000"/>
                </a:solidFill>
              </a:rPr>
              <a:t>household registration</a:t>
            </a:r>
            <a:r>
              <a:rPr lang="en-US" sz="2000" dirty="0" smtClean="0"/>
              <a:t> </a:t>
            </a:r>
            <a:r>
              <a:rPr lang="en-US" sz="2000" dirty="0"/>
              <a:t>system.</a:t>
            </a:r>
            <a:endParaRPr lang="en-US" sz="2000" dirty="0"/>
          </a:p>
        </p:txBody>
      </p:sp>
      <p:sp>
        <p:nvSpPr>
          <p:cNvPr id="2" name="灯片编号占位符 1"/>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Political economy explanations</a:t>
            </a:r>
            <a:endParaRPr lang="en-US" dirty="0"/>
          </a:p>
        </p:txBody>
      </p:sp>
      <p:sp>
        <p:nvSpPr>
          <p:cNvPr id="3" name="Content Placeholder 2"/>
          <p:cNvSpPr>
            <a:spLocks noGrp="1"/>
          </p:cNvSpPr>
          <p:nvPr>
            <p:ph idx="1"/>
          </p:nvPr>
        </p:nvSpPr>
        <p:spPr/>
        <p:txBody>
          <a:bodyPr>
            <a:normAutofit/>
          </a:bodyPr>
          <a:lstStyle/>
          <a:p>
            <a:r>
              <a:rPr lang="en-US" sz="2000" dirty="0"/>
              <a:t>First, an </a:t>
            </a:r>
            <a:r>
              <a:rPr lang="en-US" sz="2000" dirty="0">
                <a:solidFill>
                  <a:srgbClr val="FF0000"/>
                </a:solidFill>
              </a:rPr>
              <a:t>autonomous government</a:t>
            </a:r>
            <a:r>
              <a:rPr lang="en-US" sz="2000" dirty="0"/>
              <a:t> enables the central government to adopt highly inclusive economic policies that </a:t>
            </a:r>
            <a:r>
              <a:rPr lang="en-US" sz="2000" dirty="0" smtClean="0"/>
              <a:t>favor </a:t>
            </a:r>
            <a:r>
              <a:rPr lang="en-US" sz="2000" dirty="0">
                <a:solidFill>
                  <a:srgbClr val="FF0000"/>
                </a:solidFill>
              </a:rPr>
              <a:t>long-term economic</a:t>
            </a:r>
            <a:r>
              <a:rPr lang="en-US" sz="2000" dirty="0"/>
              <a:t> growth of the whole society.</a:t>
            </a:r>
            <a:endParaRPr lang="en-US" sz="2000" dirty="0"/>
          </a:p>
          <a:p>
            <a:r>
              <a:rPr lang="en-US" sz="2000" dirty="0"/>
              <a:t>Second, economic </a:t>
            </a:r>
            <a:r>
              <a:rPr lang="en-US" sz="2000" dirty="0" smtClean="0">
                <a:solidFill>
                  <a:srgbClr val="FF0000"/>
                </a:solidFill>
              </a:rPr>
              <a:t>decentralization</a:t>
            </a:r>
            <a:r>
              <a:rPr lang="en-US" sz="2000" dirty="0" smtClean="0"/>
              <a:t> </a:t>
            </a:r>
            <a:r>
              <a:rPr lang="en-US" sz="2000" dirty="0"/>
              <a:t>gives local governments strong fiscal motivation to develop the local economy.</a:t>
            </a:r>
            <a:endParaRPr lang="en-US" sz="2000" dirty="0"/>
          </a:p>
          <a:p>
            <a:r>
              <a:rPr lang="en-US" sz="2000" dirty="0"/>
              <a:t>Third, a </a:t>
            </a:r>
            <a:r>
              <a:rPr lang="en-US" sz="2000" dirty="0">
                <a:solidFill>
                  <a:srgbClr val="FF0000"/>
                </a:solidFill>
              </a:rPr>
              <a:t>meritocratic promotion system</a:t>
            </a:r>
            <a:r>
              <a:rPr lang="en-US" sz="2000" dirty="0"/>
              <a:t> gives local officials strong positive incentives and </a:t>
            </a:r>
            <a:r>
              <a:rPr lang="en-US" sz="2000" dirty="0">
                <a:solidFill>
                  <a:srgbClr val="FF0000"/>
                </a:solidFill>
              </a:rPr>
              <a:t>counters the negative consequences of decentralization</a:t>
            </a:r>
            <a:r>
              <a:rPr lang="en-US" sz="2000" dirty="0"/>
              <a:t>. </a:t>
            </a:r>
            <a:endParaRPr lang="en-US" sz="2000" dirty="0"/>
          </a:p>
        </p:txBody>
      </p:sp>
      <p:sp>
        <p:nvSpPr>
          <p:cNvPr id="4" name="灯片编号占位符 3"/>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itle 1"/>
          <p:cNvSpPr txBox="1">
            <a:spLocks noGrp="1"/>
          </p:cNvSpPr>
          <p:nvPr>
            <p:ph type="title"/>
          </p:nvPr>
        </p:nvSpPr>
        <p:spPr>
          <a:prstGeom prst="rect">
            <a:avLst/>
          </a:prstGeom>
        </p:spPr>
        <p:txBody>
          <a:bodyPr>
            <a:normAutofit/>
          </a:bodyPr>
          <a:lstStyle/>
          <a:p>
            <a:r>
              <a:rPr lang="en-US" sz="3600" dirty="0" smtClean="0"/>
              <a:t>The analytical framework</a:t>
            </a:r>
            <a:endParaRPr sz="3600" dirty="0"/>
          </a:p>
        </p:txBody>
      </p:sp>
      <p:sp>
        <p:nvSpPr>
          <p:cNvPr id="209" name="Content Placeholder 2"/>
          <p:cNvSpPr txBox="1">
            <a:spLocks noGrp="1"/>
          </p:cNvSpPr>
          <p:nvPr>
            <p:ph type="body" idx="1"/>
          </p:nvPr>
        </p:nvSpPr>
        <p:spPr>
          <a:prstGeom prst="rect">
            <a:avLst/>
          </a:prstGeom>
        </p:spPr>
        <p:txBody>
          <a:bodyPr>
            <a:normAutofit/>
          </a:bodyPr>
          <a:lstStyle/>
          <a:p>
            <a:r>
              <a:rPr lang="en-US" sz="2000" dirty="0" smtClean="0"/>
              <a:t>Labor market experienced significant changes, from wage to employment to migration. But in almost all these areas, some policy restrictions remain</a:t>
            </a:r>
            <a:endParaRPr lang="en-US" sz="2000" dirty="0" smtClean="0"/>
          </a:p>
        </p:txBody>
      </p:sp>
      <p:graphicFrame>
        <p:nvGraphicFramePr>
          <p:cNvPr id="2" name="图示 1"/>
          <p:cNvGraphicFramePr/>
          <p:nvPr/>
        </p:nvGraphicFramePr>
        <p:xfrm>
          <a:off x="838200" y="3210339"/>
          <a:ext cx="10515600" cy="301744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文本框 5"/>
          <p:cNvSpPr txBox="1"/>
          <p:nvPr/>
        </p:nvSpPr>
        <p:spPr>
          <a:xfrm>
            <a:off x="201295" y="5227320"/>
            <a:ext cx="3361690" cy="920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5"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rPr>
              <a:t>Pre-reform:</a:t>
            </a:r>
            <a:br>
              <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rPr>
            </a:br>
            <a:r>
              <a:rPr lang="en-US" altLang="zh-CN" sz="1800" dirty="0" smtClean="0">
                <a:solidFill>
                  <a:srgbClr val="FF0000"/>
                </a:solidFill>
                <a:latin typeface="Calibri"/>
                <a:ea typeface="Calibri"/>
                <a:cs typeface="Calibri"/>
                <a:sym typeface="Calibri"/>
              </a:rPr>
              <a:t>Urban state sector workers</a:t>
            </a:r>
            <a:r>
              <a:rPr lang="en-US" altLang="zh-CN" sz="1800" dirty="0" smtClean="0">
                <a:solidFill>
                  <a:srgbClr val="000000"/>
                </a:solidFill>
                <a:latin typeface="Calibri"/>
                <a:ea typeface="Calibri"/>
                <a:cs typeface="Calibri"/>
                <a:sym typeface="Calibri"/>
              </a:rPr>
              <a:t> and </a:t>
            </a:r>
            <a:r>
              <a:rPr lang="en-US" altLang="zh-CN" sz="1800" dirty="0" smtClean="0">
                <a:solidFill>
                  <a:srgbClr val="FF0000"/>
                </a:solidFill>
                <a:latin typeface="Calibri"/>
                <a:ea typeface="Calibri"/>
                <a:cs typeface="Calibri"/>
                <a:sym typeface="Calibri"/>
              </a:rPr>
              <a:t>rural collective farmers</a:t>
            </a:r>
            <a:r>
              <a:rPr lang="en-US" altLang="zh-CN" sz="1800" dirty="0" smtClean="0">
                <a:solidFill>
                  <a:srgbClr val="000000"/>
                </a:solidFill>
                <a:latin typeface="Calibri"/>
                <a:ea typeface="Calibri"/>
                <a:cs typeface="Calibri"/>
                <a:sym typeface="Calibri"/>
              </a:rPr>
              <a:t> </a:t>
            </a:r>
            <a:endParaRPr kumimoji="0" lang="zh-CN" altLang="en-US" sz="1800" i="0" u="none" strike="noStrike" cap="none" spc="0" normalizeH="0" baseline="0" dirty="0">
              <a:ln>
                <a:noFill/>
              </a:ln>
              <a:solidFill>
                <a:srgbClr val="000000"/>
              </a:solidFill>
              <a:effectLst/>
              <a:uFillTx/>
              <a:latin typeface="Calibri"/>
              <a:ea typeface="Calibri"/>
              <a:cs typeface="Calibri"/>
              <a:sym typeface="Calibri"/>
            </a:endParaRPr>
          </a:p>
        </p:txBody>
      </p:sp>
      <p:sp>
        <p:nvSpPr>
          <p:cNvPr id="9" name="文本框 8"/>
          <p:cNvSpPr txBox="1"/>
          <p:nvPr/>
        </p:nvSpPr>
        <p:spPr>
          <a:xfrm>
            <a:off x="8611235" y="3126105"/>
            <a:ext cx="3361055" cy="25831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5"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rPr>
              <a:t>Post-reform:</a:t>
            </a:r>
            <a:endPar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endParaRPr>
          </a:p>
          <a:p>
            <a:pPr marL="0" marR="0" indent="0" algn="l" defTabSz="913765" rtl="0" fontAlgn="auto" latinLnBrk="0" hangingPunct="0">
              <a:lnSpc>
                <a:spcPct val="100000"/>
              </a:lnSpc>
              <a:spcBef>
                <a:spcPts val="0"/>
              </a:spcBef>
              <a:spcAft>
                <a:spcPts val="0"/>
              </a:spcAft>
              <a:buClrTx/>
              <a:buSzTx/>
              <a:buFontTx/>
              <a:buNone/>
            </a:pPr>
            <a:r>
              <a:rPr lang="en-US" altLang="zh-CN" sz="1800" dirty="0" smtClean="0">
                <a:solidFill>
                  <a:srgbClr val="000000"/>
                </a:solidFill>
                <a:latin typeface="Calibri"/>
                <a:ea typeface="Calibri"/>
                <a:cs typeface="Calibri"/>
                <a:sym typeface="Calibri"/>
              </a:rPr>
              <a:t>Wage rates are </a:t>
            </a:r>
            <a:r>
              <a:rPr lang="en-US" altLang="zh-CN" sz="1800" dirty="0" smtClean="0">
                <a:solidFill>
                  <a:srgbClr val="FF0000"/>
                </a:solidFill>
                <a:latin typeface="Calibri"/>
                <a:ea typeface="Calibri"/>
                <a:cs typeface="Calibri"/>
                <a:sym typeface="Calibri"/>
              </a:rPr>
              <a:t>determined by market</a:t>
            </a:r>
            <a:endParaRPr lang="en-US" altLang="zh-CN" sz="1800" dirty="0" smtClean="0">
              <a:solidFill>
                <a:srgbClr val="FF0000"/>
              </a:solidFill>
              <a:latin typeface="Calibri"/>
              <a:ea typeface="Calibri"/>
              <a:cs typeface="Calibri"/>
              <a:sym typeface="Calibri"/>
            </a:endParaRPr>
          </a:p>
          <a:p>
            <a:pPr marL="0" marR="0" indent="0" algn="l" defTabSz="913765" rtl="0" fontAlgn="auto" latinLnBrk="0" hangingPunct="0">
              <a:lnSpc>
                <a:spcPct val="100000"/>
              </a:lnSpc>
              <a:spcBef>
                <a:spcPts val="0"/>
              </a:spcBef>
              <a:spcAft>
                <a:spcPts val="0"/>
              </a:spcAft>
              <a:buClrTx/>
              <a:buSzTx/>
              <a:buFontTx/>
              <a:buNone/>
            </a:pPr>
            <a:r>
              <a:rPr lang="en-US" altLang="zh-CN" sz="1800" dirty="0" smtClean="0">
                <a:solidFill>
                  <a:srgbClr val="000000"/>
                </a:solidFill>
                <a:latin typeface="Calibri"/>
                <a:ea typeface="Calibri"/>
                <a:cs typeface="Calibri"/>
                <a:sym typeface="Calibri"/>
              </a:rPr>
              <a:t>labor can </a:t>
            </a:r>
            <a:r>
              <a:rPr lang="en-US" altLang="zh-CN" sz="1800" dirty="0" smtClean="0">
                <a:solidFill>
                  <a:srgbClr val="FF0000"/>
                </a:solidFill>
                <a:latin typeface="Calibri"/>
                <a:ea typeface="Calibri"/>
                <a:cs typeface="Calibri"/>
                <a:sym typeface="Calibri"/>
              </a:rPr>
              <a:t>move</a:t>
            </a:r>
            <a:r>
              <a:rPr lang="en-US" altLang="zh-CN" sz="1800" dirty="0" smtClean="0">
                <a:solidFill>
                  <a:srgbClr val="000000"/>
                </a:solidFill>
                <a:latin typeface="Calibri"/>
                <a:ea typeface="Calibri"/>
                <a:cs typeface="Calibri"/>
                <a:sym typeface="Calibri"/>
              </a:rPr>
              <a:t> around the country</a:t>
            </a:r>
            <a:endParaRPr lang="en-US" altLang="zh-CN" sz="1800" dirty="0" smtClean="0">
              <a:solidFill>
                <a:srgbClr val="000000"/>
              </a:solidFill>
              <a:latin typeface="Calibri"/>
              <a:ea typeface="Calibri"/>
              <a:cs typeface="Calibri"/>
              <a:sym typeface="Calibri"/>
            </a:endParaRPr>
          </a:p>
          <a:p>
            <a:pPr marL="0" marR="0" indent="0" algn="l" defTabSz="913765" rtl="0" fontAlgn="auto" latinLnBrk="0" hangingPunct="0">
              <a:lnSpc>
                <a:spcPct val="100000"/>
              </a:lnSpc>
              <a:spcBef>
                <a:spcPts val="0"/>
              </a:spcBef>
              <a:spcAft>
                <a:spcPts val="0"/>
              </a:spcAft>
              <a:buClrTx/>
              <a:buSzTx/>
              <a:buFontTx/>
              <a:buNone/>
            </a:pPr>
            <a:r>
              <a:rPr lang="en-US" altLang="zh-CN" sz="1800" dirty="0" smtClean="0">
                <a:solidFill>
                  <a:srgbClr val="000000"/>
                </a:solidFill>
                <a:latin typeface="Calibri"/>
                <a:ea typeface="Calibri"/>
                <a:cs typeface="Calibri"/>
                <a:sym typeface="Calibri"/>
              </a:rPr>
              <a:t>but </a:t>
            </a:r>
            <a:r>
              <a:rPr lang="en-US" altLang="zh-CN" sz="1800" dirty="0" smtClean="0">
                <a:solidFill>
                  <a:srgbClr val="FF0000"/>
                </a:solidFill>
                <a:latin typeface="Calibri"/>
                <a:ea typeface="Calibri"/>
                <a:cs typeface="Calibri"/>
                <a:sym typeface="Calibri"/>
              </a:rPr>
              <a:t>social welfare</a:t>
            </a:r>
            <a:r>
              <a:rPr lang="en-US" altLang="zh-CN" sz="1800" dirty="0" smtClean="0">
                <a:solidFill>
                  <a:srgbClr val="000000"/>
                </a:solidFill>
                <a:latin typeface="Calibri"/>
                <a:ea typeface="Calibri"/>
                <a:cs typeface="Calibri"/>
                <a:sym typeface="Calibri"/>
              </a:rPr>
              <a:t> system is not integrated</a:t>
            </a:r>
            <a:endParaRPr lang="en-US" altLang="zh-CN" sz="1800" dirty="0" smtClean="0">
              <a:solidFill>
                <a:srgbClr val="000000"/>
              </a:solidFill>
              <a:latin typeface="Calibri"/>
              <a:ea typeface="Calibri"/>
              <a:cs typeface="Calibri"/>
              <a:sym typeface="Calibri"/>
            </a:endParaRPr>
          </a:p>
          <a:p>
            <a:pPr marL="0" marR="0" indent="0" algn="l" defTabSz="913765" rtl="0" fontAlgn="auto" latinLnBrk="0" hangingPunct="0">
              <a:lnSpc>
                <a:spcPct val="100000"/>
              </a:lnSpc>
              <a:spcBef>
                <a:spcPts val="0"/>
              </a:spcBef>
              <a:spcAft>
                <a:spcPts val="0"/>
              </a:spcAft>
              <a:buClrTx/>
              <a:buSzTx/>
              <a:buFontTx/>
              <a:buNone/>
            </a:pPr>
            <a:r>
              <a:rPr lang="en-US" altLang="zh-CN" sz="1800" dirty="0" smtClean="0">
                <a:solidFill>
                  <a:srgbClr val="000000"/>
                </a:solidFill>
                <a:latin typeface="Calibri"/>
                <a:ea typeface="Calibri"/>
                <a:cs typeface="Calibri"/>
                <a:sym typeface="Calibri"/>
              </a:rPr>
              <a:t>and </a:t>
            </a:r>
            <a:r>
              <a:rPr lang="en-US" altLang="zh-CN" sz="1800" dirty="0" smtClean="0">
                <a:solidFill>
                  <a:srgbClr val="FF0000"/>
                </a:solidFill>
                <a:latin typeface="Calibri"/>
                <a:ea typeface="Calibri"/>
                <a:cs typeface="Calibri"/>
                <a:sym typeface="Calibri"/>
              </a:rPr>
              <a:t>income distribution </a:t>
            </a:r>
            <a:r>
              <a:rPr lang="en-US" altLang="zh-CN" sz="1800" dirty="0" smtClean="0">
                <a:solidFill>
                  <a:srgbClr val="000000"/>
                </a:solidFill>
                <a:latin typeface="Calibri"/>
                <a:ea typeface="Calibri"/>
                <a:cs typeface="Calibri"/>
                <a:sym typeface="Calibri"/>
              </a:rPr>
              <a:t>remains a big challenge </a:t>
            </a:r>
            <a:endParaRPr kumimoji="0" lang="en-US" altLang="zh-CN" sz="1800" i="0" u="none" strike="noStrike" cap="none" spc="0" normalizeH="0" baseline="0" dirty="0" smtClean="0">
              <a:ln>
                <a:noFill/>
              </a:ln>
              <a:solidFill>
                <a:srgbClr val="000000"/>
              </a:solidFill>
              <a:effectLst/>
              <a:uFillTx/>
              <a:latin typeface="Calibri"/>
              <a:ea typeface="Calibri"/>
              <a:cs typeface="Calibri"/>
              <a:sym typeface="Calibri"/>
            </a:endParaRPr>
          </a:p>
        </p:txBody>
      </p:sp>
      <p:sp>
        <p:nvSpPr>
          <p:cNvPr id="3" name="灯片编号占位符 2"/>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itle 1"/>
          <p:cNvSpPr txBox="1">
            <a:spLocks noGrp="1"/>
          </p:cNvSpPr>
          <p:nvPr>
            <p:ph type="title"/>
          </p:nvPr>
        </p:nvSpPr>
        <p:spPr>
          <a:prstGeom prst="rect">
            <a:avLst/>
          </a:prstGeom>
        </p:spPr>
        <p:txBody>
          <a:bodyPr>
            <a:normAutofit/>
          </a:bodyPr>
          <a:lstStyle/>
          <a:p>
            <a:r>
              <a:rPr lang="en-US" altLang="zh-CN" sz="3600" dirty="0" smtClean="0"/>
              <a:t>9 Labor Market</a:t>
            </a:r>
            <a:endParaRPr sz="3600" dirty="0"/>
          </a:p>
        </p:txBody>
      </p:sp>
      <p:sp>
        <p:nvSpPr>
          <p:cNvPr id="209" name="Content Placeholder 2"/>
          <p:cNvSpPr txBox="1">
            <a:spLocks noGrp="1"/>
          </p:cNvSpPr>
          <p:nvPr>
            <p:ph type="body" idx="1"/>
          </p:nvPr>
        </p:nvSpPr>
        <p:spPr>
          <a:xfrm>
            <a:off x="838200" y="1820655"/>
            <a:ext cx="10515600" cy="4351339"/>
          </a:xfrm>
          <a:prstGeom prst="rect">
            <a:avLst/>
          </a:prstGeom>
        </p:spPr>
        <p:txBody>
          <a:bodyPr>
            <a:normAutofit lnSpcReduction="10000"/>
          </a:bodyPr>
          <a:lstStyle/>
          <a:p>
            <a:r>
              <a:rPr lang="en-US" altLang="zh-CN" sz="2000" b="1" dirty="0">
                <a:latin typeface="Arial" panose="020B0604020202090204" pitchFamily="34" charset="0"/>
                <a:cs typeface="Arial" panose="020B0604020202090204" pitchFamily="34" charset="0"/>
              </a:rPr>
              <a:t>The household registration system: </a:t>
            </a:r>
            <a:r>
              <a:rPr lang="en-US" altLang="zh-CN" sz="2000" dirty="0">
                <a:latin typeface="Arial" panose="020B0604020202090204" pitchFamily="34" charset="0"/>
                <a:cs typeface="Arial" panose="020B0604020202090204" pitchFamily="34" charset="0"/>
              </a:rPr>
              <a:t>It is an </a:t>
            </a:r>
            <a:r>
              <a:rPr lang="en-US" altLang="zh-CN" sz="2000" dirty="0">
                <a:solidFill>
                  <a:srgbClr val="FF0000"/>
                </a:solidFill>
                <a:latin typeface="Arial" panose="020B0604020202090204" pitchFamily="34" charset="0"/>
                <a:cs typeface="Arial" panose="020B0604020202090204" pitchFamily="34" charset="0"/>
              </a:rPr>
              <a:t>administrative system for population</a:t>
            </a:r>
            <a:r>
              <a:rPr lang="en-US" altLang="zh-CN" sz="2000" dirty="0">
                <a:latin typeface="Arial" panose="020B0604020202090204" pitchFamily="34" charset="0"/>
                <a:cs typeface="Arial" panose="020B0604020202090204" pitchFamily="34" charset="0"/>
              </a:rPr>
              <a:t>, which records information such as birth, death, relatives and legal place of residence</a:t>
            </a:r>
            <a:r>
              <a:rPr lang="en-US" altLang="zh-CN" sz="2000" dirty="0" smtClean="0">
                <a:latin typeface="Arial" panose="020B0604020202090204" pitchFamily="34" charset="0"/>
                <a:cs typeface="Arial" panose="020B0604020202090204" pitchFamily="34" charset="0"/>
              </a:rPr>
              <a:t>.</a:t>
            </a:r>
            <a:endParaRPr lang="en-US" altLang="zh-CN" sz="2000" dirty="0" smtClean="0">
              <a:latin typeface="Arial" panose="020B0604020202090204" pitchFamily="34" charset="0"/>
              <a:cs typeface="Arial" panose="020B0604020202090204" pitchFamily="34" charset="0"/>
            </a:endParaRPr>
          </a:p>
          <a:p>
            <a:r>
              <a:rPr lang="en-US" altLang="zh-CN" sz="2000" b="1" dirty="0" smtClean="0">
                <a:latin typeface="Arial" panose="020B0604020202090204" pitchFamily="34" charset="0"/>
                <a:cs typeface="Arial" panose="020B0604020202090204" pitchFamily="34" charset="0"/>
              </a:rPr>
              <a:t>One child policy</a:t>
            </a:r>
            <a:r>
              <a:rPr lang="en-US" altLang="zh-CN" sz="2000" dirty="0">
                <a:latin typeface="Arial" panose="020B0604020202090204" pitchFamily="34" charset="0"/>
                <a:cs typeface="Arial" panose="020B0604020202090204" pitchFamily="34" charset="0"/>
              </a:rPr>
              <a:t>: The one-child policy was a policy implemented by the Chinese government as a method of </a:t>
            </a:r>
            <a:r>
              <a:rPr lang="en-US" altLang="zh-CN" sz="2000" dirty="0">
                <a:solidFill>
                  <a:srgbClr val="FF0000"/>
                </a:solidFill>
                <a:latin typeface="Arial" panose="020B0604020202090204" pitchFamily="34" charset="0"/>
                <a:cs typeface="Arial" panose="020B0604020202090204" pitchFamily="34" charset="0"/>
              </a:rPr>
              <a:t>controlling the population</a:t>
            </a:r>
            <a:r>
              <a:rPr lang="en-US" altLang="zh-CN" sz="2000" dirty="0">
                <a:latin typeface="Arial" panose="020B0604020202090204" pitchFamily="34" charset="0"/>
                <a:cs typeface="Arial" panose="020B0604020202090204" pitchFamily="34" charset="0"/>
              </a:rPr>
              <a:t>, mandating that the vast majority of couples in the country could only have one child. This was intended to </a:t>
            </a:r>
            <a:r>
              <a:rPr lang="en-US" altLang="zh-CN" sz="2000" dirty="0">
                <a:solidFill>
                  <a:srgbClr val="FF0000"/>
                </a:solidFill>
                <a:latin typeface="Arial" panose="020B0604020202090204" pitchFamily="34" charset="0"/>
                <a:cs typeface="Arial" panose="020B0604020202090204" pitchFamily="34" charset="0"/>
              </a:rPr>
              <a:t>alleviate the social, economic and environmental problems</a:t>
            </a:r>
            <a:r>
              <a:rPr lang="en-US" altLang="zh-CN" sz="2000" dirty="0">
                <a:latin typeface="Arial" panose="020B0604020202090204" pitchFamily="34" charset="0"/>
                <a:cs typeface="Arial" panose="020B0604020202090204" pitchFamily="34" charset="0"/>
              </a:rPr>
              <a:t> associated with the country's rapidly growing population</a:t>
            </a:r>
            <a:r>
              <a:rPr lang="en-US" altLang="zh-CN" sz="2000" dirty="0" smtClean="0">
                <a:latin typeface="Arial" panose="020B0604020202090204" pitchFamily="34" charset="0"/>
                <a:cs typeface="Arial" panose="020B0604020202090204" pitchFamily="34" charset="0"/>
              </a:rPr>
              <a:t>.</a:t>
            </a:r>
            <a:endParaRPr lang="en-US" altLang="zh-CN" sz="2000" dirty="0">
              <a:latin typeface="Arial" panose="020B0604020202090204" pitchFamily="34" charset="0"/>
              <a:cs typeface="Arial" panose="020B0604020202090204" pitchFamily="34" charset="0"/>
            </a:endParaRPr>
          </a:p>
          <a:p>
            <a:r>
              <a:rPr lang="en-US" altLang="zh-CN" sz="2000" b="1" dirty="0" smtClean="0">
                <a:latin typeface="Arial" panose="020B0604020202090204" pitchFamily="34" charset="0"/>
                <a:cs typeface="Arial" panose="020B0604020202090204" pitchFamily="34" charset="0"/>
              </a:rPr>
              <a:t>Demographic dividend</a:t>
            </a:r>
            <a:r>
              <a:rPr lang="en-US" altLang="zh-CN" sz="2000" dirty="0" smtClean="0">
                <a:latin typeface="Arial" panose="020B0604020202090204" pitchFamily="34" charset="0"/>
                <a:cs typeface="Arial" panose="020B0604020202090204" pitchFamily="34" charset="0"/>
              </a:rPr>
              <a:t>: </a:t>
            </a:r>
            <a:r>
              <a:rPr lang="en-US" altLang="zh-CN" sz="2000" dirty="0">
                <a:latin typeface="Arial" panose="020B0604020202090204" pitchFamily="34" charset="0"/>
                <a:cs typeface="Arial" panose="020B0604020202090204" pitchFamily="34" charset="0"/>
              </a:rPr>
              <a:t>Demographic dividend refers to the </a:t>
            </a:r>
            <a:r>
              <a:rPr lang="en-US" altLang="zh-CN" sz="2000" dirty="0">
                <a:solidFill>
                  <a:srgbClr val="FF0000"/>
                </a:solidFill>
                <a:latin typeface="Arial" panose="020B0604020202090204" pitchFamily="34" charset="0"/>
                <a:cs typeface="Arial" panose="020B0604020202090204" pitchFamily="34" charset="0"/>
              </a:rPr>
              <a:t>growth in an economy</a:t>
            </a:r>
            <a:r>
              <a:rPr lang="en-US" altLang="zh-CN" sz="2000" dirty="0">
                <a:latin typeface="Arial" panose="020B0604020202090204" pitchFamily="34" charset="0"/>
                <a:cs typeface="Arial" panose="020B0604020202090204" pitchFamily="34" charset="0"/>
              </a:rPr>
              <a:t> that is the result of a </a:t>
            </a:r>
            <a:r>
              <a:rPr lang="en-US" altLang="zh-CN" sz="2000" dirty="0">
                <a:solidFill>
                  <a:srgbClr val="FF0000"/>
                </a:solidFill>
                <a:latin typeface="Arial" panose="020B0604020202090204" pitchFamily="34" charset="0"/>
                <a:cs typeface="Arial" panose="020B0604020202090204" pitchFamily="34" charset="0"/>
              </a:rPr>
              <a:t>change in the age structure</a:t>
            </a:r>
            <a:r>
              <a:rPr lang="en-US" altLang="zh-CN" sz="2000" dirty="0">
                <a:latin typeface="Arial" panose="020B0604020202090204" pitchFamily="34" charset="0"/>
                <a:cs typeface="Arial" panose="020B0604020202090204" pitchFamily="34" charset="0"/>
              </a:rPr>
              <a:t> of a country’s population. The change in age structure is typically brought on by a </a:t>
            </a:r>
            <a:r>
              <a:rPr lang="en-US" altLang="zh-CN" sz="2000" dirty="0">
                <a:solidFill>
                  <a:srgbClr val="FF0000"/>
                </a:solidFill>
                <a:latin typeface="Arial" panose="020B0604020202090204" pitchFamily="34" charset="0"/>
                <a:cs typeface="Arial" panose="020B0604020202090204" pitchFamily="34" charset="0"/>
              </a:rPr>
              <a:t>decline in fertility and mortality rates.</a:t>
            </a:r>
            <a:endParaRPr lang="en-US" altLang="zh-CN" sz="2000" dirty="0" smtClean="0">
              <a:solidFill>
                <a:srgbClr val="FF0000"/>
              </a:solidFill>
              <a:latin typeface="Arial" panose="020B0604020202090204" pitchFamily="34" charset="0"/>
              <a:cs typeface="Arial" panose="020B0604020202090204" pitchFamily="34" charset="0"/>
            </a:endParaRPr>
          </a:p>
          <a:p>
            <a:r>
              <a:rPr lang="en-US" altLang="zh-CN" sz="2000" b="1" dirty="0" smtClean="0">
                <a:latin typeface="Arial" panose="020B0604020202090204" pitchFamily="34" charset="0"/>
                <a:cs typeface="Arial" panose="020B0604020202090204" pitchFamily="34" charset="0"/>
              </a:rPr>
              <a:t>Gini coefficient</a:t>
            </a:r>
            <a:r>
              <a:rPr lang="en-US" altLang="zh-CN" sz="2000" dirty="0">
                <a:latin typeface="Arial" panose="020B0604020202090204" pitchFamily="34" charset="0"/>
                <a:cs typeface="Arial" panose="020B0604020202090204" pitchFamily="34" charset="0"/>
              </a:rPr>
              <a:t>: The </a:t>
            </a:r>
            <a:r>
              <a:rPr lang="en-US" altLang="zh-CN" sz="2000" dirty="0" smtClean="0">
                <a:latin typeface="Arial" panose="020B0604020202090204" pitchFamily="34" charset="0"/>
                <a:cs typeface="Arial" panose="020B0604020202090204" pitchFamily="34" charset="0"/>
              </a:rPr>
              <a:t>Gini coefficient </a:t>
            </a:r>
            <a:r>
              <a:rPr lang="en-US" altLang="zh-CN" sz="2000" dirty="0">
                <a:latin typeface="Arial" panose="020B0604020202090204" pitchFamily="34" charset="0"/>
                <a:cs typeface="Arial" panose="020B0604020202090204" pitchFamily="34" charset="0"/>
              </a:rPr>
              <a:t>is a </a:t>
            </a:r>
            <a:r>
              <a:rPr lang="en-US" altLang="zh-CN" sz="2000" dirty="0">
                <a:solidFill>
                  <a:srgbClr val="FF0000"/>
                </a:solidFill>
                <a:latin typeface="Arial" panose="020B0604020202090204" pitchFamily="34" charset="0"/>
                <a:cs typeface="Arial" panose="020B0604020202090204" pitchFamily="34" charset="0"/>
              </a:rPr>
              <a:t>measure of the distribution of income</a:t>
            </a:r>
            <a:r>
              <a:rPr lang="en-US" altLang="zh-CN" sz="2000" dirty="0">
                <a:latin typeface="Arial" panose="020B0604020202090204" pitchFamily="34" charset="0"/>
                <a:cs typeface="Arial" panose="020B0604020202090204" pitchFamily="34" charset="0"/>
              </a:rPr>
              <a:t> across a </a:t>
            </a:r>
            <a:r>
              <a:rPr lang="en-US" altLang="zh-CN" sz="2000" dirty="0" smtClean="0">
                <a:latin typeface="Arial" panose="020B0604020202090204" pitchFamily="34" charset="0"/>
                <a:cs typeface="Arial" panose="020B0604020202090204" pitchFamily="34" charset="0"/>
              </a:rPr>
              <a:t>population. The </a:t>
            </a:r>
            <a:r>
              <a:rPr lang="en-US" altLang="zh-CN" sz="2000" dirty="0">
                <a:latin typeface="Arial" panose="020B0604020202090204" pitchFamily="34" charset="0"/>
                <a:cs typeface="Arial" panose="020B0604020202090204" pitchFamily="34" charset="0"/>
              </a:rPr>
              <a:t>coefficient ranges from 0 (or 0%) to 1 (or 100%), with </a:t>
            </a:r>
            <a:r>
              <a:rPr lang="en-US" altLang="zh-CN" sz="2000" dirty="0">
                <a:solidFill>
                  <a:srgbClr val="FF0000"/>
                </a:solidFill>
                <a:latin typeface="Arial" panose="020B0604020202090204" pitchFamily="34" charset="0"/>
                <a:cs typeface="Arial" panose="020B0604020202090204" pitchFamily="34" charset="0"/>
              </a:rPr>
              <a:t>0 representing perfect equality and 1 representing perfect inequality</a:t>
            </a:r>
            <a:r>
              <a:rPr lang="en-US" altLang="zh-CN" sz="2000" dirty="0" smtClean="0">
                <a:solidFill>
                  <a:srgbClr val="FF0000"/>
                </a:solidFill>
                <a:latin typeface="Arial" panose="020B0604020202090204" pitchFamily="34" charset="0"/>
                <a:cs typeface="Arial" panose="020B0604020202090204" pitchFamily="34" charset="0"/>
              </a:rPr>
              <a:t>.</a:t>
            </a:r>
            <a:endParaRPr lang="en-US" altLang="zh-CN" sz="2000" dirty="0" smtClean="0">
              <a:solidFill>
                <a:srgbClr val="FF0000"/>
              </a:solidFill>
              <a:latin typeface="Arial" panose="020B0604020202090204" pitchFamily="34" charset="0"/>
              <a:cs typeface="Arial" panose="020B0604020202090204" pitchFamily="34" charset="0"/>
            </a:endParaRPr>
          </a:p>
        </p:txBody>
      </p:sp>
      <p:sp>
        <p:nvSpPr>
          <p:cNvPr id="2" name="灯片编号占位符 1"/>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itle 1"/>
          <p:cNvSpPr txBox="1">
            <a:spLocks noGrp="1"/>
          </p:cNvSpPr>
          <p:nvPr>
            <p:ph type="title"/>
          </p:nvPr>
        </p:nvSpPr>
        <p:spPr>
          <a:prstGeom prst="rect">
            <a:avLst/>
          </a:prstGeom>
        </p:spPr>
        <p:txBody>
          <a:bodyPr>
            <a:normAutofit/>
          </a:bodyPr>
          <a:lstStyle/>
          <a:p>
            <a:r>
              <a:rPr lang="en-US" sz="3600" dirty="0" smtClean="0"/>
              <a:t>The analytical framework</a:t>
            </a:r>
            <a:endParaRPr sz="3600" dirty="0"/>
          </a:p>
        </p:txBody>
      </p:sp>
      <p:sp>
        <p:nvSpPr>
          <p:cNvPr id="209" name="Content Placeholder 2"/>
          <p:cNvSpPr txBox="1">
            <a:spLocks noGrp="1"/>
          </p:cNvSpPr>
          <p:nvPr>
            <p:ph type="body" idx="1"/>
          </p:nvPr>
        </p:nvSpPr>
        <p:spPr>
          <a:prstGeom prst="rect">
            <a:avLst/>
          </a:prstGeom>
        </p:spPr>
        <p:txBody>
          <a:bodyPr>
            <a:normAutofit/>
          </a:bodyPr>
          <a:lstStyle/>
          <a:p>
            <a:r>
              <a:rPr lang="en-US" sz="2400" dirty="0" smtClean="0"/>
              <a:t>China developed a large platform economy, during the past decade or so, by taking advantages of technological development, large population, low levels of individual rights protection and isolated domestic market.</a:t>
            </a:r>
            <a:endParaRPr lang="en-US" sz="2400" dirty="0" smtClean="0"/>
          </a:p>
        </p:txBody>
      </p:sp>
      <p:sp>
        <p:nvSpPr>
          <p:cNvPr id="6" name="文本框 5"/>
          <p:cNvSpPr txBox="1"/>
          <p:nvPr/>
        </p:nvSpPr>
        <p:spPr>
          <a:xfrm>
            <a:off x="162560" y="5227320"/>
            <a:ext cx="3400425" cy="6438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5"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rPr>
              <a:t>The starting point:</a:t>
            </a:r>
            <a:br>
              <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rPr>
            </a:br>
            <a:r>
              <a:rPr lang="en-US" altLang="zh-CN" sz="1800" dirty="0" smtClean="0">
                <a:solidFill>
                  <a:srgbClr val="000000"/>
                </a:solidFill>
                <a:latin typeface="Calibri"/>
                <a:ea typeface="Calibri"/>
                <a:cs typeface="Calibri"/>
                <a:sym typeface="Calibri"/>
              </a:rPr>
              <a:t>E-commerce platform </a:t>
            </a:r>
            <a:r>
              <a:rPr lang="en-US" altLang="zh-CN" sz="1800" dirty="0" err="1" smtClean="0">
                <a:solidFill>
                  <a:srgbClr val="000000"/>
                </a:solidFill>
                <a:latin typeface="Calibri"/>
                <a:ea typeface="Calibri"/>
                <a:cs typeface="Calibri"/>
                <a:sym typeface="Calibri"/>
              </a:rPr>
              <a:t>Taobao</a:t>
            </a:r>
            <a:endParaRPr kumimoji="0" lang="zh-CN" altLang="en-US" sz="1800" i="0" u="none" strike="noStrike" cap="none" spc="0" normalizeH="0" baseline="0" dirty="0">
              <a:ln>
                <a:noFill/>
              </a:ln>
              <a:solidFill>
                <a:srgbClr val="000000"/>
              </a:solidFill>
              <a:effectLst/>
              <a:uFillTx/>
              <a:latin typeface="Calibri"/>
              <a:ea typeface="Calibri"/>
              <a:cs typeface="Calibri"/>
              <a:sym typeface="Calibri"/>
            </a:endParaRPr>
          </a:p>
        </p:txBody>
      </p:sp>
      <p:sp>
        <p:nvSpPr>
          <p:cNvPr id="9" name="文本框 8"/>
          <p:cNvSpPr txBox="1"/>
          <p:nvPr/>
        </p:nvSpPr>
        <p:spPr>
          <a:xfrm>
            <a:off x="8712200" y="3126105"/>
            <a:ext cx="3400425" cy="17519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5"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rPr>
              <a:t>Challenges today:</a:t>
            </a:r>
            <a:endPar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endParaRPr>
          </a:p>
          <a:p>
            <a:pPr marL="0" marR="0" indent="0" algn="l" defTabSz="913765" rtl="0" fontAlgn="auto" latinLnBrk="0" hangingPunct="0">
              <a:lnSpc>
                <a:spcPct val="100000"/>
              </a:lnSpc>
              <a:spcBef>
                <a:spcPts val="0"/>
              </a:spcBef>
              <a:spcAft>
                <a:spcPts val="0"/>
              </a:spcAft>
              <a:buClrTx/>
              <a:buSzTx/>
              <a:buFontTx/>
              <a:buNone/>
            </a:pPr>
            <a:r>
              <a:rPr lang="en-US" altLang="zh-CN" sz="1800" dirty="0" smtClean="0">
                <a:solidFill>
                  <a:srgbClr val="000000"/>
                </a:solidFill>
                <a:latin typeface="Calibri"/>
                <a:ea typeface="Calibri"/>
                <a:cs typeface="Calibri"/>
                <a:sym typeface="Calibri"/>
              </a:rPr>
              <a:t>How to promote continuous </a:t>
            </a:r>
            <a:r>
              <a:rPr lang="en-US" altLang="zh-CN" sz="1800" dirty="0" smtClean="0">
                <a:solidFill>
                  <a:srgbClr val="FF0000"/>
                </a:solidFill>
                <a:latin typeface="Calibri"/>
                <a:ea typeface="Calibri"/>
                <a:cs typeface="Calibri"/>
                <a:sym typeface="Calibri"/>
              </a:rPr>
              <a:t>innovation</a:t>
            </a:r>
            <a:r>
              <a:rPr lang="en-US" altLang="zh-CN" sz="1800" dirty="0" smtClean="0">
                <a:solidFill>
                  <a:srgbClr val="000000"/>
                </a:solidFill>
                <a:latin typeface="Calibri"/>
                <a:ea typeface="Calibri"/>
                <a:cs typeface="Calibri"/>
                <a:sym typeface="Calibri"/>
              </a:rPr>
              <a:t>, support fair </a:t>
            </a:r>
            <a:r>
              <a:rPr lang="en-US" altLang="zh-CN" sz="1800" dirty="0" smtClean="0">
                <a:solidFill>
                  <a:srgbClr val="FF0000"/>
                </a:solidFill>
                <a:latin typeface="Calibri"/>
                <a:ea typeface="Calibri"/>
                <a:cs typeface="Calibri"/>
                <a:sym typeface="Calibri"/>
              </a:rPr>
              <a:t>competition</a:t>
            </a:r>
            <a:r>
              <a:rPr lang="en-US" altLang="zh-CN" sz="1800" dirty="0" smtClean="0">
                <a:solidFill>
                  <a:srgbClr val="000000"/>
                </a:solidFill>
                <a:latin typeface="Calibri"/>
                <a:ea typeface="Calibri"/>
                <a:cs typeface="Calibri"/>
                <a:sym typeface="Calibri"/>
              </a:rPr>
              <a:t>, protect </a:t>
            </a:r>
            <a:r>
              <a:rPr lang="en-US" altLang="zh-CN" sz="1800" dirty="0" smtClean="0">
                <a:solidFill>
                  <a:srgbClr val="FF0000"/>
                </a:solidFill>
                <a:latin typeface="Calibri"/>
                <a:ea typeface="Calibri"/>
                <a:cs typeface="Calibri"/>
                <a:sym typeface="Calibri"/>
              </a:rPr>
              <a:t>consumer interests</a:t>
            </a:r>
            <a:r>
              <a:rPr lang="en-US" altLang="zh-CN" sz="1800" dirty="0" smtClean="0">
                <a:solidFill>
                  <a:srgbClr val="000000"/>
                </a:solidFill>
                <a:latin typeface="Calibri"/>
                <a:ea typeface="Calibri"/>
                <a:cs typeface="Calibri"/>
                <a:sym typeface="Calibri"/>
              </a:rPr>
              <a:t> and share more widely platform </a:t>
            </a:r>
            <a:r>
              <a:rPr lang="en-US" altLang="zh-CN" sz="1800" dirty="0" smtClean="0">
                <a:solidFill>
                  <a:srgbClr val="FF0000"/>
                </a:solidFill>
                <a:latin typeface="Calibri"/>
                <a:ea typeface="Calibri"/>
                <a:cs typeface="Calibri"/>
                <a:sym typeface="Calibri"/>
              </a:rPr>
              <a:t>dividends.</a:t>
            </a:r>
            <a:endParaRPr kumimoji="0" lang="en-US" altLang="zh-CN" sz="1800" i="0" u="none" strike="noStrike" cap="none" spc="0" normalizeH="0" baseline="0" dirty="0" smtClean="0">
              <a:ln>
                <a:noFill/>
              </a:ln>
              <a:solidFill>
                <a:srgbClr val="FF0000"/>
              </a:solidFill>
              <a:effectLst/>
              <a:uFillTx/>
              <a:latin typeface="Calibri"/>
              <a:ea typeface="Calibri"/>
              <a:cs typeface="Calibri"/>
              <a:sym typeface="Calibri"/>
            </a:endParaRPr>
          </a:p>
        </p:txBody>
      </p:sp>
      <p:sp>
        <p:nvSpPr>
          <p:cNvPr id="3" name="灯片编号占位符 2"/>
          <p:cNvSpPr>
            <a:spLocks noGrp="1"/>
          </p:cNvSpPr>
          <p:nvPr>
            <p:ph type="sldNum" sz="quarter" idx="12"/>
          </p:nvPr>
        </p:nvSpPr>
        <p:spPr/>
        <p:txBody>
          <a:bodyPr/>
          <a:lstStyle/>
          <a:p>
            <a:fld id="{B2042C86-1E73-4241-83C8-0223C1544F2A}" type="slidenum">
              <a:rPr lang="zh-CN" altLang="en-US" smtClean="0"/>
            </a:fld>
            <a:endParaRPr lang="zh-CN" altLang="en-US"/>
          </a:p>
        </p:txBody>
      </p:sp>
      <p:graphicFrame>
        <p:nvGraphicFramePr>
          <p:cNvPr id="2" name="图示 1"/>
          <p:cNvGraphicFramePr/>
          <p:nvPr/>
        </p:nvGraphicFramePr>
        <p:xfrm>
          <a:off x="838200" y="3210339"/>
          <a:ext cx="10515600" cy="301744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itle 1"/>
          <p:cNvSpPr txBox="1">
            <a:spLocks noGrp="1"/>
          </p:cNvSpPr>
          <p:nvPr>
            <p:ph type="title"/>
          </p:nvPr>
        </p:nvSpPr>
        <p:spPr>
          <a:xfrm>
            <a:off x="838200" y="365125"/>
            <a:ext cx="10515600" cy="1325563"/>
          </a:xfrm>
          <a:prstGeom prst="rect">
            <a:avLst/>
          </a:prstGeom>
        </p:spPr>
        <p:txBody>
          <a:bodyPr>
            <a:normAutofit/>
          </a:bodyPr>
          <a:lstStyle/>
          <a:p>
            <a:r>
              <a:rPr lang="en-US" altLang="zh-CN" sz="3600" dirty="0" smtClean="0"/>
              <a:t>10 Platform Economy</a:t>
            </a:r>
            <a:endParaRPr sz="3600" dirty="0"/>
          </a:p>
        </p:txBody>
      </p:sp>
      <p:sp>
        <p:nvSpPr>
          <p:cNvPr id="209" name="Content Placeholder 2"/>
          <p:cNvSpPr txBox="1">
            <a:spLocks noGrp="1"/>
          </p:cNvSpPr>
          <p:nvPr>
            <p:ph type="body" idx="1"/>
          </p:nvPr>
        </p:nvSpPr>
        <p:spPr>
          <a:xfrm>
            <a:off x="838200" y="1820655"/>
            <a:ext cx="10515600" cy="4351339"/>
          </a:xfrm>
          <a:prstGeom prst="rect">
            <a:avLst/>
          </a:prstGeom>
        </p:spPr>
        <p:txBody>
          <a:bodyPr>
            <a:noAutofit/>
          </a:bodyPr>
          <a:lstStyle/>
          <a:p>
            <a:r>
              <a:rPr lang="en-US" altLang="zh-CN" sz="1900" b="1" dirty="0"/>
              <a:t>The platform economy</a:t>
            </a:r>
            <a:r>
              <a:rPr lang="en-US" altLang="zh-CN" sz="1900" dirty="0"/>
              <a:t> is a new economic model built on </a:t>
            </a:r>
            <a:r>
              <a:rPr lang="en-US" altLang="zh-CN" sz="1900" dirty="0">
                <a:solidFill>
                  <a:srgbClr val="FF0000"/>
                </a:solidFill>
              </a:rPr>
              <a:t>internet infrastructure of cloud, network and terminals</a:t>
            </a:r>
            <a:r>
              <a:rPr lang="en-US" altLang="zh-CN" sz="1900" dirty="0"/>
              <a:t> and takes advantages of </a:t>
            </a:r>
            <a:r>
              <a:rPr lang="en-US" altLang="zh-CN" sz="1900" dirty="0">
                <a:solidFill>
                  <a:srgbClr val="FF0000"/>
                </a:solidFill>
              </a:rPr>
              <a:t>digital technology</a:t>
            </a:r>
            <a:r>
              <a:rPr lang="en-US" altLang="zh-CN" sz="1900" dirty="0"/>
              <a:t> such as </a:t>
            </a:r>
            <a:r>
              <a:rPr lang="en-US" altLang="zh-CN" sz="1900" dirty="0">
                <a:solidFill>
                  <a:srgbClr val="FF0000"/>
                </a:solidFill>
              </a:rPr>
              <a:t>artificial intelligence, big data analysis, </a:t>
            </a:r>
            <a:r>
              <a:rPr lang="en-US" altLang="zh-CN" sz="1900" dirty="0" err="1">
                <a:solidFill>
                  <a:srgbClr val="FF0000"/>
                </a:solidFill>
              </a:rPr>
              <a:t>blockchain</a:t>
            </a:r>
            <a:r>
              <a:rPr lang="en-US" altLang="zh-CN" sz="1900" dirty="0">
                <a:solidFill>
                  <a:srgbClr val="FF0000"/>
                </a:solidFill>
              </a:rPr>
              <a:t> technology</a:t>
            </a:r>
            <a:r>
              <a:rPr lang="en-US" altLang="zh-CN" sz="1900" dirty="0"/>
              <a:t> to match </a:t>
            </a:r>
            <a:r>
              <a:rPr lang="en-US" altLang="zh-CN" sz="1900" dirty="0">
                <a:solidFill>
                  <a:srgbClr val="FF0000"/>
                </a:solidFill>
              </a:rPr>
              <a:t>transactions</a:t>
            </a:r>
            <a:r>
              <a:rPr lang="en-US" altLang="zh-CN" sz="1900" dirty="0"/>
              <a:t>, </a:t>
            </a:r>
            <a:r>
              <a:rPr lang="en-US" altLang="zh-CN" sz="1900" dirty="0">
                <a:solidFill>
                  <a:srgbClr val="FF0000"/>
                </a:solidFill>
              </a:rPr>
              <a:t>transmit contents and managing </a:t>
            </a:r>
            <a:r>
              <a:rPr lang="en-US" altLang="zh-CN" sz="1900" dirty="0" smtClean="0">
                <a:solidFill>
                  <a:srgbClr val="FF0000"/>
                </a:solidFill>
              </a:rPr>
              <a:t>workflows</a:t>
            </a:r>
            <a:endParaRPr lang="en-US" altLang="zh-CN" sz="1900" dirty="0" smtClean="0">
              <a:solidFill>
                <a:srgbClr val="FF0000"/>
              </a:solidFill>
            </a:endParaRPr>
          </a:p>
          <a:p>
            <a:r>
              <a:rPr lang="en-US" altLang="zh-CN" sz="1900" b="1" dirty="0"/>
              <a:t>Long </a:t>
            </a:r>
            <a:r>
              <a:rPr lang="en-US" altLang="zh-CN" sz="1900" b="1" dirty="0" smtClean="0"/>
              <a:t>tail </a:t>
            </a:r>
            <a:r>
              <a:rPr lang="en-US" altLang="zh-CN" sz="1900" dirty="0" smtClean="0"/>
              <a:t>refers to the situation </a:t>
            </a:r>
            <a:r>
              <a:rPr lang="en-US" altLang="zh-CN" sz="1900" dirty="0"/>
              <a:t>that </a:t>
            </a:r>
            <a:r>
              <a:rPr lang="en-US" altLang="zh-CN" sz="1900" dirty="0">
                <a:solidFill>
                  <a:srgbClr val="FF0000"/>
                </a:solidFill>
              </a:rPr>
              <a:t>products that are in low demand or have low sales volume </a:t>
            </a:r>
            <a:r>
              <a:rPr lang="en-US" altLang="zh-CN" sz="1900" dirty="0"/>
              <a:t>can collectively </a:t>
            </a:r>
            <a:r>
              <a:rPr lang="en-US" altLang="zh-CN" sz="1900" dirty="0">
                <a:solidFill>
                  <a:srgbClr val="FF0000"/>
                </a:solidFill>
              </a:rPr>
              <a:t>make up a market share</a:t>
            </a:r>
            <a:r>
              <a:rPr lang="en-US" altLang="zh-CN" sz="1900" dirty="0"/>
              <a:t> that </a:t>
            </a:r>
            <a:r>
              <a:rPr lang="en-US" altLang="zh-CN" sz="1900" dirty="0">
                <a:solidFill>
                  <a:srgbClr val="FF0000"/>
                </a:solidFill>
              </a:rPr>
              <a:t>rivals or exceeds the relatively few current bestsellers</a:t>
            </a:r>
            <a:r>
              <a:rPr lang="en-US" altLang="zh-CN" sz="1900" dirty="0"/>
              <a:t> and blockbusters, but only if the store or </a:t>
            </a:r>
            <a:r>
              <a:rPr lang="en-US" altLang="zh-CN" sz="1900" dirty="0">
                <a:solidFill>
                  <a:srgbClr val="FF0000"/>
                </a:solidFill>
              </a:rPr>
              <a:t>distribution channel is large enough</a:t>
            </a:r>
            <a:r>
              <a:rPr lang="en-US" altLang="zh-CN" sz="1900" dirty="0" smtClean="0"/>
              <a:t>.</a:t>
            </a:r>
            <a:endParaRPr lang="en-US" altLang="zh-CN" sz="1900" dirty="0" smtClean="0"/>
          </a:p>
          <a:p>
            <a:r>
              <a:rPr lang="en-US" altLang="zh-CN" sz="1900" b="1" dirty="0"/>
              <a:t>Network externalities</a:t>
            </a:r>
            <a:r>
              <a:rPr lang="en-US" altLang="zh-CN" sz="1900" dirty="0"/>
              <a:t>: The </a:t>
            </a:r>
            <a:r>
              <a:rPr lang="en-US" altLang="zh-CN" sz="1900" dirty="0">
                <a:solidFill>
                  <a:srgbClr val="FF0000"/>
                </a:solidFill>
              </a:rPr>
              <a:t>effects a product or service has on a user</a:t>
            </a:r>
            <a:r>
              <a:rPr lang="en-US" altLang="zh-CN" sz="1900" dirty="0"/>
              <a:t> while </a:t>
            </a:r>
            <a:r>
              <a:rPr lang="en-US" altLang="zh-CN" sz="1900" dirty="0">
                <a:solidFill>
                  <a:srgbClr val="FF0000"/>
                </a:solidFill>
              </a:rPr>
              <a:t>others are using</a:t>
            </a:r>
            <a:r>
              <a:rPr lang="en-US" altLang="zh-CN" sz="1900" dirty="0"/>
              <a:t> the same or compatible products or services (positive or negative network externalities</a:t>
            </a:r>
            <a:r>
              <a:rPr lang="en-US" altLang="zh-CN" sz="1900" dirty="0" smtClean="0"/>
              <a:t>).</a:t>
            </a:r>
            <a:endParaRPr lang="en-US" altLang="zh-CN" sz="1900" dirty="0" smtClean="0"/>
          </a:p>
          <a:p>
            <a:r>
              <a:rPr lang="en-US" altLang="zh-CN" sz="1900" b="1" dirty="0" smtClean="0"/>
              <a:t>Big </a:t>
            </a:r>
            <a:r>
              <a:rPr lang="en-US" altLang="zh-CN" sz="1900" b="1" dirty="0"/>
              <a:t>data</a:t>
            </a:r>
            <a:r>
              <a:rPr lang="en-US" altLang="zh-CN" sz="1900" dirty="0"/>
              <a:t> refers to the large, diverse sets of information. It encompasses the </a:t>
            </a:r>
            <a:r>
              <a:rPr lang="en-US" altLang="zh-CN" sz="1900" dirty="0">
                <a:solidFill>
                  <a:srgbClr val="FF0000"/>
                </a:solidFill>
              </a:rPr>
              <a:t>volume of information</a:t>
            </a:r>
            <a:r>
              <a:rPr lang="en-US" altLang="zh-CN" sz="1900" dirty="0"/>
              <a:t>, the </a:t>
            </a:r>
            <a:r>
              <a:rPr lang="en-US" altLang="zh-CN" sz="1900" dirty="0">
                <a:solidFill>
                  <a:srgbClr val="FF0000"/>
                </a:solidFill>
              </a:rPr>
              <a:t>velocity</a:t>
            </a:r>
            <a:r>
              <a:rPr lang="en-US" altLang="zh-CN" sz="1900" dirty="0"/>
              <a:t> at which it is created and collected, and the </a:t>
            </a:r>
            <a:r>
              <a:rPr lang="en-US" altLang="zh-CN" sz="1900" dirty="0">
                <a:solidFill>
                  <a:srgbClr val="FF0000"/>
                </a:solidFill>
              </a:rPr>
              <a:t>variety of the data points </a:t>
            </a:r>
            <a:r>
              <a:rPr lang="en-US" altLang="zh-CN" sz="1900" dirty="0"/>
              <a:t>being covered (known as the "three v's" of big data</a:t>
            </a:r>
            <a:r>
              <a:rPr lang="en-US" altLang="zh-CN" sz="1900" dirty="0" smtClean="0"/>
              <a:t>).</a:t>
            </a:r>
            <a:endParaRPr lang="en-US" altLang="zh-CN" sz="1900" dirty="0" smtClean="0"/>
          </a:p>
          <a:p>
            <a:r>
              <a:rPr lang="en-US" altLang="zh-CN" sz="1900" dirty="0"/>
              <a:t>“</a:t>
            </a:r>
            <a:r>
              <a:rPr lang="en-US" altLang="zh-CN" sz="1900" b="1" dirty="0"/>
              <a:t>Contestability</a:t>
            </a:r>
            <a:r>
              <a:rPr lang="en-US" altLang="zh-CN" sz="1900" dirty="0"/>
              <a:t>” is a theory of how to </a:t>
            </a:r>
            <a:r>
              <a:rPr lang="en-US" altLang="zh-CN" sz="1900" dirty="0">
                <a:solidFill>
                  <a:srgbClr val="FF0000"/>
                </a:solidFill>
              </a:rPr>
              <a:t>realize perfect competition</a:t>
            </a:r>
            <a:r>
              <a:rPr lang="en-US" altLang="zh-CN" sz="1900" dirty="0"/>
              <a:t> under the condition of </a:t>
            </a:r>
            <a:r>
              <a:rPr lang="en-US" altLang="zh-CN" sz="1900" dirty="0">
                <a:solidFill>
                  <a:srgbClr val="FF0000"/>
                </a:solidFill>
              </a:rPr>
              <a:t>economies of scale</a:t>
            </a:r>
            <a:r>
              <a:rPr lang="en-US" altLang="zh-CN" sz="1900" dirty="0"/>
              <a:t>. The key is about </a:t>
            </a:r>
            <a:r>
              <a:rPr lang="en-US" altLang="zh-CN" sz="1900" dirty="0">
                <a:solidFill>
                  <a:srgbClr val="FF0000"/>
                </a:solidFill>
              </a:rPr>
              <a:t>sunk cost or entry </a:t>
            </a:r>
            <a:r>
              <a:rPr lang="en-US" altLang="zh-CN" sz="1900" dirty="0" smtClean="0">
                <a:solidFill>
                  <a:srgbClr val="FF0000"/>
                </a:solidFill>
              </a:rPr>
              <a:t>barrier.</a:t>
            </a:r>
            <a:endParaRPr lang="en-US" altLang="zh-CN" sz="1900" dirty="0">
              <a:solidFill>
                <a:srgbClr val="FF0000"/>
              </a:solidFill>
            </a:endParaRPr>
          </a:p>
          <a:p>
            <a:endParaRPr lang="en-US" altLang="zh-CN" sz="1900" dirty="0"/>
          </a:p>
          <a:p>
            <a:endParaRPr lang="en-US" altLang="zh-CN" sz="1900" dirty="0"/>
          </a:p>
          <a:p>
            <a:endParaRPr lang="en-US" altLang="zh-CN" sz="1700" dirty="0" smtClean="0">
              <a:latin typeface="Arial" panose="020B0604020202090204" pitchFamily="34" charset="0"/>
              <a:cs typeface="Arial" panose="020B0604020202090204" pitchFamily="34" charset="0"/>
            </a:endParaRPr>
          </a:p>
        </p:txBody>
      </p:sp>
      <p:sp>
        <p:nvSpPr>
          <p:cNvPr id="2" name="灯片编号占位符 1"/>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 modernization</a:t>
            </a:r>
            <a:endParaRPr lang="en-US" dirty="0"/>
          </a:p>
        </p:txBody>
      </p:sp>
      <p:sp>
        <p:nvSpPr>
          <p:cNvPr id="3" name="Content Placeholder 2"/>
          <p:cNvSpPr>
            <a:spLocks noGrp="1"/>
          </p:cNvSpPr>
          <p:nvPr>
            <p:ph idx="1"/>
          </p:nvPr>
        </p:nvSpPr>
        <p:spPr/>
        <p:txBody>
          <a:bodyPr>
            <a:noAutofit/>
          </a:bodyPr>
          <a:lstStyle/>
          <a:p>
            <a:r>
              <a:rPr lang="en-US" sz="2400" dirty="0"/>
              <a:t>The major fiscal reform of 1994 aimed to “recentralize” the fiscal system.</a:t>
            </a:r>
            <a:endParaRPr lang="en-US" sz="2400" dirty="0"/>
          </a:p>
          <a:p>
            <a:r>
              <a:rPr lang="en-US" sz="2400" dirty="0"/>
              <a:t>Three key components:</a:t>
            </a:r>
            <a:endParaRPr lang="en-US" sz="2400" dirty="0"/>
          </a:p>
          <a:p>
            <a:pPr lvl="1"/>
            <a:r>
              <a:rPr lang="en-US" sz="2000" dirty="0"/>
              <a:t>Tax sharing, tax modernization, and tax administration</a:t>
            </a:r>
            <a:endParaRPr lang="en-US" sz="2000" dirty="0"/>
          </a:p>
          <a:p>
            <a:r>
              <a:rPr lang="en-US" sz="2400" b="1" dirty="0"/>
              <a:t>Tax modernization</a:t>
            </a:r>
            <a:r>
              <a:rPr lang="en-US" sz="2400" dirty="0"/>
              <a:t>: </a:t>
            </a:r>
            <a:r>
              <a:rPr lang="en-US" sz="2400" dirty="0">
                <a:solidFill>
                  <a:srgbClr val="FF0000"/>
                </a:solidFill>
              </a:rPr>
              <a:t>simplifying the tax structure, eliminating distortionary elements, and increasing transparency</a:t>
            </a:r>
            <a:endParaRPr lang="en-US" sz="2400" dirty="0">
              <a:solidFill>
                <a:srgbClr val="FF0000"/>
              </a:solidFill>
            </a:endParaRPr>
          </a:p>
          <a:p>
            <a:pPr lvl="1"/>
            <a:r>
              <a:rPr lang="en-US" sz="2000" dirty="0"/>
              <a:t>The complex system of turnover taxes borrowed from the Soviet Union was replaced with a value-added tax (VAT) (primarily 17%</a:t>
            </a:r>
            <a:r>
              <a:rPr lang="zh-CN" altLang="en-US" sz="2000" dirty="0"/>
              <a:t> </a:t>
            </a:r>
            <a:r>
              <a:rPr lang="en-US" altLang="zh-CN" sz="2000" dirty="0"/>
              <a:t>then</a:t>
            </a:r>
            <a:r>
              <a:rPr lang="zh-CN" altLang="en-US" sz="2000" dirty="0"/>
              <a:t> </a:t>
            </a:r>
            <a:r>
              <a:rPr lang="en-US" altLang="zh-CN" sz="2000" dirty="0"/>
              <a:t>and</a:t>
            </a:r>
            <a:r>
              <a:rPr lang="zh-CN" altLang="en-US" sz="2000" dirty="0"/>
              <a:t> </a:t>
            </a:r>
            <a:r>
              <a:rPr lang="en-US" altLang="zh-CN" sz="2000" dirty="0"/>
              <a:t>13%</a:t>
            </a:r>
            <a:r>
              <a:rPr lang="zh-CN" altLang="en-US" sz="2000" dirty="0"/>
              <a:t> </a:t>
            </a:r>
            <a:r>
              <a:rPr lang="en-US" altLang="zh-CN" sz="2000" dirty="0"/>
              <a:t>right</a:t>
            </a:r>
            <a:r>
              <a:rPr lang="zh-CN" altLang="en-US" sz="2000" dirty="0"/>
              <a:t> </a:t>
            </a:r>
            <a:r>
              <a:rPr lang="en-US" altLang="zh-CN" sz="2000" dirty="0"/>
              <a:t>now</a:t>
            </a:r>
            <a:r>
              <a:rPr lang="en-US" sz="2000" dirty="0"/>
              <a:t>)</a:t>
            </a:r>
            <a:endParaRPr lang="en-US" sz="2000" dirty="0"/>
          </a:p>
          <a:p>
            <a:pPr lvl="1"/>
            <a:r>
              <a:rPr lang="en-US" sz="2000" dirty="0"/>
              <a:t>On eleven products an excise tax (the consumption tax, CT), in addition to VAT: tobacco, alcohol, cosmetics, jewelry, gas and kerosene, and motor vehicles </a:t>
            </a:r>
            <a:endParaRPr lang="en-US" sz="2000" dirty="0"/>
          </a:p>
          <a:p>
            <a:pPr lvl="1"/>
            <a:r>
              <a:rPr lang="en-US" sz="2000" dirty="0"/>
              <a:t>A business tax is applied to services including banking and insurance, wholesale and retail trade, transfer of real estate and invisible assets, and entertainment, generally at a rate of 5 percent of turnover</a:t>
            </a:r>
            <a:endParaRPr lang="en-US" sz="2000" dirty="0"/>
          </a:p>
        </p:txBody>
      </p:sp>
      <p:sp>
        <p:nvSpPr>
          <p:cNvPr id="4" name="灯片编号占位符 3"/>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 of the 1994 reform</a:t>
            </a:r>
            <a:endParaRPr lang="en-US" dirty="0"/>
          </a:p>
        </p:txBody>
      </p:sp>
      <p:sp>
        <p:nvSpPr>
          <p:cNvPr id="3" name="Content Placeholder 2"/>
          <p:cNvSpPr>
            <a:spLocks noGrp="1"/>
          </p:cNvSpPr>
          <p:nvPr>
            <p:ph idx="1"/>
          </p:nvPr>
        </p:nvSpPr>
        <p:spPr/>
        <p:txBody>
          <a:bodyPr>
            <a:normAutofit/>
          </a:bodyPr>
          <a:lstStyle/>
          <a:p>
            <a:r>
              <a:rPr lang="en-US" sz="2000" dirty="0">
                <a:solidFill>
                  <a:srgbClr val="FF0000"/>
                </a:solidFill>
              </a:rPr>
              <a:t>Fundamentally changed the incentives for local governments</a:t>
            </a:r>
            <a:endParaRPr lang="en-US" sz="2000" dirty="0"/>
          </a:p>
          <a:p>
            <a:r>
              <a:rPr lang="en-US" sz="2000" dirty="0"/>
              <a:t>While reducing fiscal incentives for promoting local industry, the TSS also shifted incentives more toward commerce and trade by expanding the business tax on services and assigning it to local governments where it has become an important revenue source that rivals the VAT</a:t>
            </a:r>
            <a:endParaRPr lang="en-US" sz="2000" dirty="0"/>
          </a:p>
          <a:p>
            <a:r>
              <a:rPr lang="en-US" sz="2000" dirty="0"/>
              <a:t>By sharing VAT revenues with local governments at a flat rate by origin, the TSS introduced a highly </a:t>
            </a:r>
            <a:r>
              <a:rPr lang="en-US" sz="2000" dirty="0" smtClean="0"/>
              <a:t>dis-equalizing </a:t>
            </a:r>
            <a:r>
              <a:rPr lang="en-US" sz="2000" dirty="0"/>
              <a:t>feature to revenue sharing, ensuring that revenue-rich regions keep more</a:t>
            </a:r>
            <a:endParaRPr lang="en-US" sz="2000" dirty="0"/>
          </a:p>
          <a:p>
            <a:r>
              <a:rPr lang="en-US" sz="2000" dirty="0"/>
              <a:t>Because the TSS recentralized revenues but left expenditure assignments unchanged, it created a huge fiscal gap for local governments</a:t>
            </a:r>
            <a:endParaRPr lang="en-US" sz="2000" dirty="0"/>
          </a:p>
          <a:p>
            <a:endParaRPr lang="en-US" sz="2000" dirty="0"/>
          </a:p>
          <a:p>
            <a:endParaRPr lang="en-US" sz="2000" dirty="0"/>
          </a:p>
        </p:txBody>
      </p:sp>
      <p:sp>
        <p:nvSpPr>
          <p:cNvPr id="4" name="灯片编号占位符 3"/>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smtClean="0"/>
              <a:t>Study: Growth effects of TSS</a:t>
            </a:r>
            <a:endParaRPr lang="zh-CN" altLang="en-US" dirty="0"/>
          </a:p>
        </p:txBody>
      </p:sp>
      <p:sp>
        <p:nvSpPr>
          <p:cNvPr id="2" name="内容占位符 1"/>
          <p:cNvSpPr>
            <a:spLocks noGrp="1"/>
          </p:cNvSpPr>
          <p:nvPr>
            <p:ph idx="1"/>
          </p:nvPr>
        </p:nvSpPr>
        <p:spPr/>
        <p:txBody>
          <a:bodyPr>
            <a:noAutofit/>
          </a:bodyPr>
          <a:lstStyle/>
          <a:p>
            <a:r>
              <a:rPr lang="en-US" altLang="zh-CN" sz="2000" dirty="0" smtClean="0"/>
              <a:t>Question: whether implementation of the TSS in 1994 meant </a:t>
            </a:r>
            <a:r>
              <a:rPr lang="en-US" altLang="zh-CN" sz="2000" dirty="0"/>
              <a:t>a re-centralization to the extent of a reversal to the old system or rather a move to further the process of rationalization of market institutions</a:t>
            </a:r>
            <a:r>
              <a:rPr lang="en-US" altLang="zh-CN" sz="2000" dirty="0" smtClean="0"/>
              <a:t>.</a:t>
            </a:r>
            <a:endParaRPr lang="en-US" altLang="zh-CN" sz="2000" dirty="0" smtClean="0"/>
          </a:p>
          <a:p>
            <a:r>
              <a:rPr lang="en-US" altLang="zh-CN" sz="2000" dirty="0"/>
              <a:t>While traditional approaches focused on endogenous proxies of ﬁscal centralization ﬁnd conﬂicting and fragile results, our quasi-experimental approach utilizing a large-scale policy experiment in China with staggered timing to implementation provides consistent and robust estimates.</a:t>
            </a:r>
            <a:endParaRPr lang="en-US" altLang="zh-CN" sz="2000" dirty="0" smtClean="0"/>
          </a:p>
          <a:p>
            <a:r>
              <a:rPr lang="en-US" altLang="zh-CN" sz="2000" dirty="0"/>
              <a:t>The increase in revenues for the central </a:t>
            </a:r>
            <a:r>
              <a:rPr lang="en-US" altLang="zh-CN" sz="2000" dirty="0" smtClean="0"/>
              <a:t>government brought </a:t>
            </a:r>
            <a:r>
              <a:rPr lang="en-US" altLang="zh-CN" sz="2000" dirty="0"/>
              <a:t>about by TSS reform allows the central government to </a:t>
            </a:r>
            <a:r>
              <a:rPr lang="en-US" altLang="zh-CN" sz="2000" dirty="0">
                <a:solidFill>
                  <a:srgbClr val="FF0000"/>
                </a:solidFill>
              </a:rPr>
              <a:t>internalize externalities associated with public goods </a:t>
            </a:r>
            <a:r>
              <a:rPr lang="en-US" altLang="zh-CN" sz="2000" dirty="0" smtClean="0">
                <a:solidFill>
                  <a:srgbClr val="FF0000"/>
                </a:solidFill>
              </a:rPr>
              <a:t>provision,</a:t>
            </a:r>
            <a:r>
              <a:rPr lang="en-US" altLang="zh-CN" sz="2000" dirty="0" smtClean="0"/>
              <a:t> </a:t>
            </a:r>
            <a:r>
              <a:rPr lang="en-US" altLang="zh-CN" sz="2000" dirty="0" smtClean="0">
                <a:solidFill>
                  <a:srgbClr val="FF0000"/>
                </a:solidFill>
              </a:rPr>
              <a:t>coordinate </a:t>
            </a:r>
            <a:r>
              <a:rPr lang="en-US" altLang="zh-CN" sz="2000" dirty="0">
                <a:solidFill>
                  <a:srgbClr val="FF0000"/>
                </a:solidFill>
              </a:rPr>
              <a:t>economic activity across disparate regions</a:t>
            </a:r>
            <a:r>
              <a:rPr lang="en-US" altLang="zh-CN" sz="2000" dirty="0"/>
              <a:t>, provide </a:t>
            </a:r>
            <a:r>
              <a:rPr lang="en-US" altLang="zh-CN" sz="2000" dirty="0">
                <a:solidFill>
                  <a:srgbClr val="FF0000"/>
                </a:solidFill>
              </a:rPr>
              <a:t>ﬁscal support</a:t>
            </a:r>
            <a:r>
              <a:rPr lang="en-US" altLang="zh-CN" sz="2000" dirty="0"/>
              <a:t> </a:t>
            </a:r>
            <a:r>
              <a:rPr lang="en-US" altLang="zh-CN" sz="2000" dirty="0" smtClean="0"/>
              <a:t>for macroeconomic </a:t>
            </a:r>
            <a:r>
              <a:rPr lang="en-US" altLang="zh-CN" sz="2000" dirty="0"/>
              <a:t>stability, and provide insurance </a:t>
            </a:r>
            <a:r>
              <a:rPr lang="en-US" altLang="zh-CN" sz="2000" dirty="0" smtClean="0"/>
              <a:t>in response </a:t>
            </a:r>
            <a:r>
              <a:rPr lang="en-US" altLang="zh-CN" sz="2000" dirty="0"/>
              <a:t>to asymmetric shocks. Future work will explore these mechanisms in greater depth to better understand the optimal level </a:t>
            </a:r>
            <a:r>
              <a:rPr lang="en-US" altLang="zh-CN" sz="2000" dirty="0" smtClean="0"/>
              <a:t>of ﬁscal </a:t>
            </a:r>
            <a:r>
              <a:rPr lang="en-US" altLang="zh-CN" sz="2000" dirty="0"/>
              <a:t>federalism in China.</a:t>
            </a:r>
            <a:endParaRPr lang="en-US" altLang="zh-CN" sz="2000" dirty="0"/>
          </a:p>
        </p:txBody>
      </p:sp>
      <p:sp>
        <p:nvSpPr>
          <p:cNvPr id="5" name="灯片编号占位符 4"/>
          <p:cNvSpPr>
            <a:spLocks noGrp="1"/>
          </p:cNvSpPr>
          <p:nvPr>
            <p:ph type="sldNum" sz="quarter" idx="12"/>
          </p:nvPr>
        </p:nvSpPr>
        <p:spPr/>
        <p:txBody>
          <a:bodyPr/>
          <a:lstStyle/>
          <a:p>
            <a:fld id="{B2042C86-1E73-4241-83C8-0223C1544F2A}" type="slidenum">
              <a:rPr lang="zh-CN" altLang="en-US" smtClean="0"/>
            </a:fld>
            <a:endParaRPr lang="zh-CN" altLang="en-US"/>
          </a:p>
        </p:txBody>
      </p:sp>
      <p:sp>
        <p:nvSpPr>
          <p:cNvPr id="8" name="文本框 7"/>
          <p:cNvSpPr txBox="1"/>
          <p:nvPr/>
        </p:nvSpPr>
        <p:spPr>
          <a:xfrm>
            <a:off x="838200" y="5852394"/>
            <a:ext cx="10369763" cy="523220"/>
          </a:xfrm>
          <a:prstGeom prst="rect">
            <a:avLst/>
          </a:prstGeom>
          <a:noFill/>
        </p:spPr>
        <p:txBody>
          <a:bodyPr wrap="square" rtlCol="0">
            <a:spAutoFit/>
          </a:bodyPr>
          <a:lstStyle/>
          <a:p>
            <a:r>
              <a:rPr lang="en-US" altLang="zh-CN" sz="1400" dirty="0" smtClean="0">
                <a:latin typeface="Arial" panose="020B0604020202090204" pitchFamily="34" charset="0"/>
                <a:cs typeface="Arial" panose="020B0604020202090204" pitchFamily="34" charset="0"/>
              </a:rPr>
              <a:t>Ding, Yi, Alexander McQuoid and </a:t>
            </a:r>
            <a:r>
              <a:rPr lang="en-US" altLang="zh-CN" sz="1400" dirty="0" err="1" smtClean="0">
                <a:latin typeface="Arial" panose="020B0604020202090204" pitchFamily="34" charset="0"/>
                <a:cs typeface="Arial" panose="020B0604020202090204" pitchFamily="34" charset="0"/>
              </a:rPr>
              <a:t>Cem</a:t>
            </a:r>
            <a:r>
              <a:rPr lang="en-US" altLang="zh-CN" sz="1400" dirty="0" smtClean="0">
                <a:latin typeface="Arial" panose="020B0604020202090204" pitchFamily="34" charset="0"/>
                <a:cs typeface="Arial" panose="020B0604020202090204" pitchFamily="34" charset="0"/>
              </a:rPr>
              <a:t> </a:t>
            </a:r>
            <a:r>
              <a:rPr lang="en-US" altLang="zh-CN" sz="1400" dirty="0" err="1" smtClean="0">
                <a:latin typeface="Arial" panose="020B0604020202090204" pitchFamily="34" charset="0"/>
                <a:cs typeface="Arial" panose="020B0604020202090204" pitchFamily="34" charset="0"/>
              </a:rPr>
              <a:t>Karayalcin</a:t>
            </a:r>
            <a:r>
              <a:rPr lang="en-US" altLang="zh-CN" sz="1400" dirty="0" smtClean="0">
                <a:latin typeface="Arial" panose="020B0604020202090204" pitchFamily="34" charset="0"/>
                <a:cs typeface="Arial" panose="020B0604020202090204" pitchFamily="34" charset="0"/>
              </a:rPr>
              <a:t>, 2019, “Fiscal decentralization, fiscal reform and economic growth in China”, </a:t>
            </a:r>
            <a:r>
              <a:rPr lang="en-US" altLang="zh-CN" sz="1400" i="1" dirty="0" smtClean="0">
                <a:latin typeface="Arial" panose="020B0604020202090204" pitchFamily="34" charset="0"/>
                <a:cs typeface="Arial" panose="020B0604020202090204" pitchFamily="34" charset="0"/>
              </a:rPr>
              <a:t>China Economic Review</a:t>
            </a:r>
            <a:r>
              <a:rPr lang="en-US" altLang="zh-CN" sz="1400" dirty="0" smtClean="0">
                <a:latin typeface="Arial" panose="020B0604020202090204" pitchFamily="34" charset="0"/>
                <a:cs typeface="Arial" panose="020B0604020202090204" pitchFamily="34" charset="0"/>
              </a:rPr>
              <a:t>, 53: 152-167.</a:t>
            </a:r>
            <a:endParaRPr lang="zh-CN" altLang="en-US" sz="1400" dirty="0">
              <a:latin typeface="Arial" panose="020B0604020202090204" pitchFamily="34" charset="0"/>
              <a:cs typeface="Arial" panose="020B060402020209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assessment of the latest reform</a:t>
            </a:r>
            <a:endParaRPr lang="en-US" dirty="0"/>
          </a:p>
        </p:txBody>
      </p:sp>
      <p:sp>
        <p:nvSpPr>
          <p:cNvPr id="3" name="Content Placeholder 2"/>
          <p:cNvSpPr>
            <a:spLocks noGrp="1"/>
          </p:cNvSpPr>
          <p:nvPr>
            <p:ph idx="1"/>
          </p:nvPr>
        </p:nvSpPr>
        <p:spPr/>
        <p:txBody>
          <a:bodyPr>
            <a:normAutofit/>
          </a:bodyPr>
          <a:lstStyle/>
          <a:p>
            <a:r>
              <a:rPr lang="en-US" sz="2000" dirty="0"/>
              <a:t>This new fiscal reform was comprehensive in scope and extremely far reaching. When completed, the new government financial reporting system will provide detailed information on the true size and operations of the public sector that will support more sophisticated whole-of-government analyses</a:t>
            </a:r>
            <a:endParaRPr lang="en-US" sz="2000" dirty="0"/>
          </a:p>
          <a:p>
            <a:r>
              <a:rPr lang="en-US" sz="2000" dirty="0"/>
              <a:t>Significant progresses have been made in improving reporting system, especially increases in </a:t>
            </a:r>
            <a:r>
              <a:rPr lang="en-US" sz="2000" dirty="0">
                <a:solidFill>
                  <a:srgbClr val="FF0000"/>
                </a:solidFill>
              </a:rPr>
              <a:t>transparency of local government financial reporting</a:t>
            </a:r>
            <a:endParaRPr lang="en-US" sz="2000" dirty="0"/>
          </a:p>
          <a:p>
            <a:r>
              <a:rPr lang="en-US" sz="2000" dirty="0"/>
              <a:t>But these reforms are just starting and it is too early to draw a definitive conclusion</a:t>
            </a:r>
            <a:endParaRPr lang="en-US" sz="2000" dirty="0"/>
          </a:p>
          <a:p>
            <a:endParaRPr lang="en-US" sz="2000" dirty="0"/>
          </a:p>
        </p:txBody>
      </p:sp>
      <p:sp>
        <p:nvSpPr>
          <p:cNvPr id="4" name="灯片编号占位符 3"/>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itle 1"/>
          <p:cNvSpPr txBox="1">
            <a:spLocks noGrp="1"/>
          </p:cNvSpPr>
          <p:nvPr>
            <p:ph type="title"/>
          </p:nvPr>
        </p:nvSpPr>
        <p:spPr>
          <a:prstGeom prst="rect">
            <a:avLst/>
          </a:prstGeom>
        </p:spPr>
        <p:txBody>
          <a:bodyPr/>
          <a:lstStyle/>
          <a:p>
            <a:r>
              <a:rPr lang="en-US" dirty="0" smtClean="0"/>
              <a:t>The analytical framework</a:t>
            </a:r>
            <a:endParaRPr dirty="0"/>
          </a:p>
        </p:txBody>
      </p:sp>
      <p:sp>
        <p:nvSpPr>
          <p:cNvPr id="209" name="Content Placeholder 2"/>
          <p:cNvSpPr txBox="1">
            <a:spLocks noGrp="1"/>
          </p:cNvSpPr>
          <p:nvPr>
            <p:ph type="body" idx="1"/>
          </p:nvPr>
        </p:nvSpPr>
        <p:spPr>
          <a:prstGeom prst="rect">
            <a:avLst/>
          </a:prstGeom>
        </p:spPr>
        <p:txBody>
          <a:bodyPr>
            <a:normAutofit/>
          </a:bodyPr>
          <a:lstStyle/>
          <a:p>
            <a:r>
              <a:rPr lang="en-US" sz="2000" dirty="0" smtClean="0"/>
              <a:t>The fiscal policy is transformed from a means of </a:t>
            </a:r>
            <a:r>
              <a:rPr lang="en-US" sz="2000" dirty="0" smtClean="0">
                <a:solidFill>
                  <a:srgbClr val="FF0000"/>
                </a:solidFill>
              </a:rPr>
              <a:t>central planned policy tool</a:t>
            </a:r>
            <a:r>
              <a:rPr lang="en-US" sz="2000" dirty="0" smtClean="0"/>
              <a:t> to a policy instrument aiming at </a:t>
            </a:r>
            <a:r>
              <a:rPr lang="en-US" sz="2000" dirty="0" smtClean="0">
                <a:solidFill>
                  <a:srgbClr val="FF0000"/>
                </a:solidFill>
              </a:rPr>
              <a:t>achieving goals such as stable prices, balanced sustainable economic growth, reasonable income distribution, appropriate resource allocation and good quality of social life</a:t>
            </a:r>
            <a:endParaRPr lang="en-US" sz="2000" dirty="0" smtClean="0">
              <a:solidFill>
                <a:srgbClr val="FF0000"/>
              </a:solidFill>
            </a:endParaRPr>
          </a:p>
        </p:txBody>
      </p:sp>
      <p:graphicFrame>
        <p:nvGraphicFramePr>
          <p:cNvPr id="2" name="图示 1"/>
          <p:cNvGraphicFramePr/>
          <p:nvPr/>
        </p:nvGraphicFramePr>
        <p:xfrm>
          <a:off x="838200" y="3210339"/>
          <a:ext cx="10515600" cy="301744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文本框 5"/>
          <p:cNvSpPr txBox="1"/>
          <p:nvPr/>
        </p:nvSpPr>
        <p:spPr>
          <a:xfrm>
            <a:off x="441960" y="5779770"/>
            <a:ext cx="3300730" cy="920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5"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rPr>
              <a:t>Pre-reform fiscal system:</a:t>
            </a:r>
            <a:endPar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endParaRPr>
          </a:p>
          <a:p>
            <a:pPr marL="0" marR="0" indent="0" algn="l" defTabSz="913765" rtl="0" fontAlgn="auto" latinLnBrk="0" hangingPunct="0">
              <a:lnSpc>
                <a:spcPct val="100000"/>
              </a:lnSpc>
              <a:spcBef>
                <a:spcPts val="0"/>
              </a:spcBef>
              <a:spcAft>
                <a:spcPts val="0"/>
              </a:spcAft>
              <a:buClrTx/>
              <a:buSzTx/>
              <a:buFontTx/>
              <a:buNone/>
            </a:pPr>
            <a:r>
              <a:rPr kumimoji="0" lang="en-US" altLang="zh-CN" sz="1800" i="0" u="none" strike="noStrike" cap="none" spc="0" normalizeH="0" baseline="0" dirty="0" smtClean="0">
                <a:ln>
                  <a:noFill/>
                </a:ln>
                <a:solidFill>
                  <a:srgbClr val="000000"/>
                </a:solidFill>
                <a:effectLst/>
                <a:uFillTx/>
                <a:latin typeface="Calibri"/>
                <a:ea typeface="Calibri"/>
                <a:cs typeface="Calibri"/>
                <a:sym typeface="Calibri"/>
              </a:rPr>
              <a:t>Unified</a:t>
            </a:r>
            <a:r>
              <a:rPr kumimoji="0" lang="en-US" altLang="zh-CN" sz="1800" i="0" u="none" strike="noStrike" cap="none" spc="0" normalizeH="0" dirty="0" smtClean="0">
                <a:ln>
                  <a:noFill/>
                </a:ln>
                <a:solidFill>
                  <a:srgbClr val="000000"/>
                </a:solidFill>
                <a:effectLst/>
                <a:uFillTx/>
                <a:latin typeface="Calibri"/>
                <a:ea typeface="Calibri"/>
                <a:cs typeface="Calibri"/>
                <a:sym typeface="Calibri"/>
              </a:rPr>
              <a:t> revenue collection and budgetary spending</a:t>
            </a:r>
            <a:endParaRPr kumimoji="0" lang="zh-CN" altLang="en-US" sz="1800" i="0" u="none" strike="noStrike" cap="none" spc="0" normalizeH="0" baseline="0" dirty="0">
              <a:ln>
                <a:noFill/>
              </a:ln>
              <a:solidFill>
                <a:srgbClr val="000000"/>
              </a:solidFill>
              <a:effectLst/>
              <a:uFillTx/>
              <a:latin typeface="Calibri"/>
              <a:ea typeface="Calibri"/>
              <a:cs typeface="Calibri"/>
              <a:sym typeface="Calibri"/>
            </a:endParaRPr>
          </a:p>
        </p:txBody>
      </p:sp>
      <p:sp>
        <p:nvSpPr>
          <p:cNvPr id="9" name="文本框 8"/>
          <p:cNvSpPr txBox="1"/>
          <p:nvPr/>
        </p:nvSpPr>
        <p:spPr>
          <a:xfrm>
            <a:off x="8971722" y="3010792"/>
            <a:ext cx="2382078"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5"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rPr>
              <a:t>A modern fiscal system:</a:t>
            </a:r>
            <a:endPar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endParaRPr>
          </a:p>
          <a:p>
            <a:pPr marL="0" marR="0" indent="0" algn="l" defTabSz="913765" rtl="0" fontAlgn="auto" latinLnBrk="0" hangingPunct="0">
              <a:lnSpc>
                <a:spcPct val="100000"/>
              </a:lnSpc>
              <a:spcBef>
                <a:spcPts val="0"/>
              </a:spcBef>
              <a:spcAft>
                <a:spcPts val="0"/>
              </a:spcAft>
              <a:buClrTx/>
              <a:buSzTx/>
              <a:buFontTx/>
              <a:buNone/>
            </a:pPr>
            <a:r>
              <a:rPr lang="en-US" altLang="zh-CN" sz="1800" dirty="0" smtClean="0">
                <a:solidFill>
                  <a:srgbClr val="000000"/>
                </a:solidFill>
                <a:latin typeface="Calibri"/>
                <a:ea typeface="Calibri"/>
                <a:cs typeface="Calibri"/>
                <a:sym typeface="Calibri"/>
              </a:rPr>
              <a:t>Central-local governments relations</a:t>
            </a:r>
            <a:endParaRPr lang="en-US" altLang="zh-CN" sz="1800" dirty="0" smtClean="0">
              <a:solidFill>
                <a:srgbClr val="000000"/>
              </a:solidFill>
              <a:latin typeface="Calibri"/>
              <a:ea typeface="Calibri"/>
              <a:cs typeface="Calibri"/>
              <a:sym typeface="Calibri"/>
            </a:endParaRPr>
          </a:p>
          <a:p>
            <a:pPr marL="0" marR="0" indent="0" algn="l" defTabSz="913765" rtl="0" fontAlgn="auto" latinLnBrk="0" hangingPunct="0">
              <a:lnSpc>
                <a:spcPct val="100000"/>
              </a:lnSpc>
              <a:spcBef>
                <a:spcPts val="0"/>
              </a:spcBef>
              <a:spcAft>
                <a:spcPts val="0"/>
              </a:spcAft>
              <a:buClrTx/>
              <a:buSzTx/>
              <a:buFontTx/>
              <a:buNone/>
            </a:pPr>
            <a:r>
              <a:rPr lang="en-US" altLang="zh-CN" sz="1800" dirty="0" smtClean="0">
                <a:solidFill>
                  <a:srgbClr val="000000"/>
                </a:solidFill>
                <a:latin typeface="Calibri"/>
                <a:ea typeface="Calibri"/>
                <a:cs typeface="Calibri"/>
                <a:sym typeface="Calibri"/>
              </a:rPr>
              <a:t>Tax revenues and public services</a:t>
            </a:r>
            <a:endParaRPr lang="en-US" altLang="zh-CN" sz="1800" dirty="0" smtClean="0">
              <a:solidFill>
                <a:srgbClr val="000000"/>
              </a:solidFill>
              <a:latin typeface="Calibri"/>
              <a:ea typeface="Calibri"/>
              <a:cs typeface="Calibri"/>
              <a:sym typeface="Calibri"/>
            </a:endParaRPr>
          </a:p>
          <a:p>
            <a:pPr marL="0" marR="0" indent="0" algn="l" defTabSz="913765" rtl="0" fontAlgn="auto" latinLnBrk="0" hangingPunct="0">
              <a:lnSpc>
                <a:spcPct val="100000"/>
              </a:lnSpc>
              <a:spcBef>
                <a:spcPts val="0"/>
              </a:spcBef>
              <a:spcAft>
                <a:spcPts val="0"/>
              </a:spcAft>
              <a:buClrTx/>
              <a:buSzTx/>
              <a:buFontTx/>
              <a:buNone/>
            </a:pPr>
            <a:r>
              <a:rPr lang="en-US" altLang="zh-CN" sz="1800" dirty="0" smtClean="0">
                <a:solidFill>
                  <a:srgbClr val="000000"/>
                </a:solidFill>
                <a:latin typeface="Calibri"/>
                <a:ea typeface="Calibri"/>
                <a:cs typeface="Calibri"/>
                <a:sym typeface="Calibri"/>
              </a:rPr>
              <a:t>Quality of public finance</a:t>
            </a:r>
            <a:endParaRPr lang="en-US" altLang="zh-CN" sz="1800" dirty="0" smtClean="0">
              <a:solidFill>
                <a:srgbClr val="000000"/>
              </a:solidFill>
              <a:latin typeface="Calibri"/>
              <a:ea typeface="Calibri"/>
              <a:cs typeface="Calibri"/>
              <a:sym typeface="Calibri"/>
            </a:endParaRPr>
          </a:p>
        </p:txBody>
      </p:sp>
      <p:sp>
        <p:nvSpPr>
          <p:cNvPr id="3" name="灯片编号占位符 2"/>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itle 1"/>
          <p:cNvSpPr txBox="1">
            <a:spLocks noGrp="1"/>
          </p:cNvSpPr>
          <p:nvPr>
            <p:ph type="title"/>
          </p:nvPr>
        </p:nvSpPr>
        <p:spPr>
          <a:prstGeom prst="rect">
            <a:avLst/>
          </a:prstGeom>
        </p:spPr>
        <p:txBody>
          <a:bodyPr/>
          <a:lstStyle/>
          <a:p>
            <a:r>
              <a:rPr lang="en-US" altLang="zh-CN" dirty="0" smtClean="0"/>
              <a:t>11 Fiscal System</a:t>
            </a:r>
            <a:endParaRPr dirty="0"/>
          </a:p>
        </p:txBody>
      </p:sp>
      <p:sp>
        <p:nvSpPr>
          <p:cNvPr id="209" name="Content Placeholder 2"/>
          <p:cNvSpPr txBox="1">
            <a:spLocks noGrp="1"/>
          </p:cNvSpPr>
          <p:nvPr>
            <p:ph type="body" idx="1"/>
          </p:nvPr>
        </p:nvSpPr>
        <p:spPr>
          <a:prstGeom prst="rect">
            <a:avLst/>
          </a:prstGeom>
        </p:spPr>
        <p:txBody>
          <a:bodyPr>
            <a:normAutofit/>
          </a:bodyPr>
          <a:lstStyle/>
          <a:p>
            <a:r>
              <a:rPr lang="en-US" sz="2000" b="1" dirty="0" smtClean="0"/>
              <a:t>Public finance</a:t>
            </a:r>
            <a:r>
              <a:rPr lang="en-US" sz="2000" dirty="0"/>
              <a:t>: Public finance refers to the </a:t>
            </a:r>
            <a:r>
              <a:rPr lang="en-US" sz="2000" dirty="0">
                <a:solidFill>
                  <a:srgbClr val="FF0000"/>
                </a:solidFill>
              </a:rPr>
              <a:t>state/government’s distributional and economic activities</a:t>
            </a:r>
            <a:r>
              <a:rPr lang="en-US" sz="2000" dirty="0"/>
              <a:t> in order to </a:t>
            </a:r>
            <a:r>
              <a:rPr lang="en-US" sz="2000" dirty="0">
                <a:solidFill>
                  <a:srgbClr val="FF0000"/>
                </a:solidFill>
              </a:rPr>
              <a:t>satisfy public needs</a:t>
            </a:r>
            <a:r>
              <a:rPr lang="en-US" sz="2000" dirty="0"/>
              <a:t>, including c</a:t>
            </a:r>
            <a:r>
              <a:rPr lang="en-US" sz="2000" dirty="0">
                <a:solidFill>
                  <a:srgbClr val="FF0000"/>
                </a:solidFill>
              </a:rPr>
              <a:t>ollection of social resources and provision of public goods and services.</a:t>
            </a:r>
            <a:r>
              <a:rPr lang="en-US" sz="2000" dirty="0"/>
              <a:t> </a:t>
            </a:r>
            <a:r>
              <a:rPr lang="en-US" sz="2000" dirty="0" smtClean="0"/>
              <a:t>(Public </a:t>
            </a:r>
            <a:r>
              <a:rPr lang="en-US" sz="2000" dirty="0"/>
              <a:t>Economics </a:t>
            </a:r>
            <a:r>
              <a:rPr lang="en-US" sz="2000" dirty="0" smtClean="0"/>
              <a:t>concerns with both positive and negative </a:t>
            </a:r>
            <a:r>
              <a:rPr lang="en-US" sz="2000" dirty="0" smtClean="0">
                <a:solidFill>
                  <a:srgbClr val="FF0000"/>
                </a:solidFill>
              </a:rPr>
              <a:t>externalities</a:t>
            </a:r>
            <a:r>
              <a:rPr lang="en-US" sz="2000" dirty="0" smtClean="0"/>
              <a:t> and deals </a:t>
            </a:r>
            <a:r>
              <a:rPr lang="en-US" sz="2000" dirty="0"/>
              <a:t>with issues of social </a:t>
            </a:r>
            <a:r>
              <a:rPr lang="en-US" sz="2000" dirty="0" smtClean="0"/>
              <a:t>optimality.)</a:t>
            </a:r>
            <a:endParaRPr lang="en-US" sz="2000" dirty="0" smtClean="0"/>
          </a:p>
          <a:p>
            <a:r>
              <a:rPr lang="en-US" sz="2000" b="1" dirty="0" smtClean="0"/>
              <a:t>Fiscal policy</a:t>
            </a:r>
            <a:r>
              <a:rPr lang="en-US" sz="2000" dirty="0"/>
              <a:t>: Fiscal policy refers to the use of </a:t>
            </a:r>
            <a:r>
              <a:rPr lang="en-US" sz="2000" dirty="0">
                <a:solidFill>
                  <a:srgbClr val="FF0000"/>
                </a:solidFill>
              </a:rPr>
              <a:t>government spending and tax policies</a:t>
            </a:r>
            <a:r>
              <a:rPr lang="en-US" sz="2000" dirty="0"/>
              <a:t> to influence economic conditions, especially macroeconomic conditions, including aggregate demand for goods and services, employment, inflation, and economic growth</a:t>
            </a:r>
            <a:r>
              <a:rPr lang="en-US" sz="2000" dirty="0" smtClean="0"/>
              <a:t>.</a:t>
            </a:r>
            <a:endParaRPr lang="en-US" sz="2000" dirty="0" smtClean="0"/>
          </a:p>
          <a:p>
            <a:r>
              <a:rPr lang="en-US" altLang="zh-CN" sz="2000" b="1" dirty="0"/>
              <a:t>Tax sharing system (TSS</a:t>
            </a:r>
            <a:r>
              <a:rPr lang="en-US" altLang="zh-CN" sz="2000" b="1" dirty="0" smtClean="0"/>
              <a:t>)</a:t>
            </a:r>
            <a:r>
              <a:rPr lang="en-US" altLang="zh-CN" sz="2000" dirty="0" smtClean="0"/>
              <a:t> was introduced after the </a:t>
            </a:r>
            <a:r>
              <a:rPr lang="en-US" altLang="zh-CN" sz="2000" dirty="0" smtClean="0">
                <a:solidFill>
                  <a:srgbClr val="FF0000"/>
                </a:solidFill>
              </a:rPr>
              <a:t>1994 reform,</a:t>
            </a:r>
            <a:r>
              <a:rPr lang="en-US" altLang="zh-CN" sz="2000" dirty="0" smtClean="0"/>
              <a:t> under which tax revenues are </a:t>
            </a:r>
            <a:r>
              <a:rPr lang="en-US" altLang="zh-CN" sz="2000" dirty="0">
                <a:solidFill>
                  <a:srgbClr val="FF0000"/>
                </a:solidFill>
              </a:rPr>
              <a:t>assigned to central government, local government, or shared </a:t>
            </a:r>
            <a:endParaRPr lang="en-US" altLang="zh-CN" sz="2000" b="1" dirty="0" smtClean="0">
              <a:solidFill>
                <a:srgbClr val="FF0000"/>
              </a:solidFill>
            </a:endParaRPr>
          </a:p>
          <a:p>
            <a:r>
              <a:rPr lang="en-US" altLang="zh-CN" sz="2000" b="1" dirty="0" smtClean="0"/>
              <a:t>Transfer payment</a:t>
            </a:r>
            <a:r>
              <a:rPr lang="en-US" sz="2000" dirty="0"/>
              <a:t>: Here transfer payment refers to the </a:t>
            </a:r>
            <a:r>
              <a:rPr lang="en-US" sz="2000" dirty="0">
                <a:solidFill>
                  <a:srgbClr val="FF0000"/>
                </a:solidFill>
              </a:rPr>
              <a:t>amount of fiscal revenues that the central government transfers to local governments</a:t>
            </a:r>
            <a:r>
              <a:rPr lang="en-US" sz="2000" dirty="0" smtClean="0">
                <a:solidFill>
                  <a:srgbClr val="FF0000"/>
                </a:solidFill>
              </a:rPr>
              <a:t>.</a:t>
            </a:r>
            <a:endParaRPr lang="en-US" sz="2000" dirty="0" smtClean="0">
              <a:solidFill>
                <a:srgbClr val="FF0000"/>
              </a:solidFill>
            </a:endParaRPr>
          </a:p>
          <a:p>
            <a:r>
              <a:rPr lang="en-US" altLang="zh-CN" sz="2000" b="1" dirty="0"/>
              <a:t>Extra budget fund </a:t>
            </a:r>
            <a:r>
              <a:rPr lang="en-US" altLang="zh-CN" sz="2000" dirty="0"/>
              <a:t>(</a:t>
            </a:r>
            <a:r>
              <a:rPr lang="en-US" altLang="zh-CN" sz="2000" dirty="0" smtClean="0"/>
              <a:t>EBF) refers to </a:t>
            </a:r>
            <a:r>
              <a:rPr lang="en-US" altLang="zh-CN" sz="2000" dirty="0" smtClean="0">
                <a:solidFill>
                  <a:srgbClr val="FF0000"/>
                </a:solidFill>
              </a:rPr>
              <a:t>special </a:t>
            </a:r>
            <a:r>
              <a:rPr lang="en-US" altLang="zh-CN" sz="2000" dirty="0">
                <a:solidFill>
                  <a:srgbClr val="FF0000"/>
                </a:solidFill>
              </a:rPr>
              <a:t>account segregated from the budget and revenues raised outside the budgetary framework</a:t>
            </a:r>
            <a:endParaRPr lang="en-US" altLang="zh-CN" sz="2000" dirty="0">
              <a:solidFill>
                <a:srgbClr val="FF0000"/>
              </a:solidFill>
            </a:endParaRPr>
          </a:p>
          <a:p>
            <a:endParaRPr lang="en-US" altLang="zh-CN" sz="2000" dirty="0" smtClean="0">
              <a:solidFill>
                <a:srgbClr val="FF0000"/>
              </a:solidFill>
            </a:endParaRPr>
          </a:p>
        </p:txBody>
      </p:sp>
      <p:sp>
        <p:nvSpPr>
          <p:cNvPr id="2" name="灯片编号占位符 1"/>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These factors work together?</a:t>
            </a:r>
            <a:endParaRPr lang="en-US" dirty="0"/>
          </a:p>
        </p:txBody>
      </p:sp>
      <p:sp>
        <p:nvSpPr>
          <p:cNvPr id="3" name="Content Placeholder 2"/>
          <p:cNvSpPr>
            <a:spLocks noGrp="1"/>
          </p:cNvSpPr>
          <p:nvPr>
            <p:ph idx="1"/>
          </p:nvPr>
        </p:nvSpPr>
        <p:spPr/>
        <p:txBody>
          <a:bodyPr>
            <a:normAutofit/>
          </a:bodyPr>
          <a:lstStyle/>
          <a:p>
            <a:r>
              <a:rPr lang="en-US" sz="2000" dirty="0"/>
              <a:t>An autonomous government can adopt </a:t>
            </a:r>
            <a:r>
              <a:rPr lang="en-US" sz="2000" dirty="0">
                <a:solidFill>
                  <a:srgbClr val="FF0000"/>
                </a:solidFill>
              </a:rPr>
              <a:t>long-term pro-growth</a:t>
            </a:r>
            <a:r>
              <a:rPr lang="en-US" sz="2000" dirty="0"/>
              <a:t> institutions and policies to benefit the </a:t>
            </a:r>
            <a:r>
              <a:rPr lang="en-US" sz="2000" dirty="0" smtClean="0"/>
              <a:t>economy</a:t>
            </a:r>
            <a:endParaRPr lang="en-US" sz="2000" dirty="0"/>
          </a:p>
          <a:p>
            <a:r>
              <a:rPr lang="en-US" sz="2000" dirty="0"/>
              <a:t>Economic </a:t>
            </a:r>
            <a:r>
              <a:rPr lang="en-US" sz="2000" dirty="0" smtClean="0"/>
              <a:t>decentralization </a:t>
            </a:r>
            <a:r>
              <a:rPr lang="en-US" sz="2000" dirty="0"/>
              <a:t>strongly motivates local officials to </a:t>
            </a:r>
            <a:r>
              <a:rPr lang="en-US" sz="2000" dirty="0">
                <a:solidFill>
                  <a:srgbClr val="FF0000"/>
                </a:solidFill>
              </a:rPr>
              <a:t>take the </a:t>
            </a:r>
            <a:r>
              <a:rPr lang="en-US" sz="2000" dirty="0" smtClean="0">
                <a:solidFill>
                  <a:srgbClr val="FF0000"/>
                </a:solidFill>
              </a:rPr>
              <a:t>initiative</a:t>
            </a:r>
            <a:endParaRPr lang="en-US" sz="2000" dirty="0"/>
          </a:p>
          <a:p>
            <a:r>
              <a:rPr lang="en-US" sz="2000" dirty="0"/>
              <a:t>A meritocratic promotion system guides these initiatives towards the </a:t>
            </a:r>
            <a:r>
              <a:rPr lang="en-US" sz="2000" dirty="0">
                <a:solidFill>
                  <a:srgbClr val="FF0000"/>
                </a:solidFill>
              </a:rPr>
              <a:t>development of the entire nation</a:t>
            </a:r>
            <a:endParaRPr lang="en-US" sz="2000" dirty="0">
              <a:solidFill>
                <a:srgbClr val="FF0000"/>
              </a:solidFill>
            </a:endParaRPr>
          </a:p>
        </p:txBody>
      </p:sp>
      <p:sp>
        <p:nvSpPr>
          <p:cNvPr id="4" name="灯片编号占位符 3"/>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Policy logic, again</a:t>
            </a:r>
            <a:endParaRPr lang="en-US" dirty="0"/>
          </a:p>
        </p:txBody>
      </p:sp>
      <p:sp>
        <p:nvSpPr>
          <p:cNvPr id="3" name="Content Placeholder 2"/>
          <p:cNvSpPr>
            <a:spLocks noGrp="1"/>
          </p:cNvSpPr>
          <p:nvPr>
            <p:ph idx="1"/>
          </p:nvPr>
        </p:nvSpPr>
        <p:spPr/>
        <p:txBody>
          <a:bodyPr>
            <a:normAutofit/>
          </a:bodyPr>
          <a:lstStyle/>
          <a:p>
            <a:r>
              <a:rPr lang="en-US" sz="2000" dirty="0"/>
              <a:t>The dual-track reform approach (crossing the river by touching the stones)</a:t>
            </a:r>
            <a:endParaRPr lang="en-US" sz="2000" dirty="0"/>
          </a:p>
          <a:p>
            <a:r>
              <a:rPr lang="en-US" sz="2000" dirty="0"/>
              <a:t>The asymmetric liberalization of markets</a:t>
            </a:r>
            <a:endParaRPr lang="en-US" sz="2000" dirty="0"/>
          </a:p>
          <a:p>
            <a:r>
              <a:rPr lang="en-US" sz="2000" dirty="0">
                <a:solidFill>
                  <a:srgbClr val="FF0000"/>
                </a:solidFill>
              </a:rPr>
              <a:t>Financial repression is an important way of factor market distortion</a:t>
            </a:r>
            <a:endParaRPr lang="en-US" sz="2000" dirty="0"/>
          </a:p>
          <a:p>
            <a:endParaRPr lang="en-US" sz="2000" dirty="0"/>
          </a:p>
        </p:txBody>
      </p:sp>
      <p:sp>
        <p:nvSpPr>
          <p:cNvPr id="4" name="灯片编号占位符 3"/>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CN" dirty="0" smtClean="0">
                <a:ea typeface="等线 Light" panose="02010600030101010101" pitchFamily="2" charset="-122"/>
              </a:rPr>
              <a:t>The McKinnon/</a:t>
            </a:r>
            <a:r>
              <a:rPr lang="en-US" altLang="zh-CN" dirty="0" err="1" smtClean="0">
                <a:ea typeface="等线 Light" panose="02010600030101010101" pitchFamily="2" charset="-122"/>
              </a:rPr>
              <a:t>Stiglitz</a:t>
            </a:r>
            <a:r>
              <a:rPr lang="en-US" altLang="zh-CN" dirty="0" smtClean="0">
                <a:ea typeface="等线 Light" panose="02010600030101010101" pitchFamily="2" charset="-122"/>
              </a:rPr>
              <a:t> effects</a:t>
            </a:r>
            <a:endParaRPr lang="en-US" dirty="0">
              <a:ea typeface="等线 Light" panose="02010600030101010101" pitchFamily="2" charset="-122"/>
            </a:endParaRPr>
          </a:p>
        </p:txBody>
      </p:sp>
      <p:sp>
        <p:nvSpPr>
          <p:cNvPr id="5" name="Content Placeholder 4"/>
          <p:cNvSpPr>
            <a:spLocks noGrp="1"/>
          </p:cNvSpPr>
          <p:nvPr>
            <p:ph idx="1"/>
          </p:nvPr>
        </p:nvSpPr>
        <p:spPr/>
        <p:txBody>
          <a:bodyPr>
            <a:normAutofit/>
          </a:bodyPr>
          <a:lstStyle/>
          <a:p>
            <a:r>
              <a:rPr lang="en-US" altLang="zh-CN" sz="2400" dirty="0" smtClean="0">
                <a:ea typeface="等线" panose="02010600030101010101" pitchFamily="2" charset="-122"/>
              </a:rPr>
              <a:t>Positive effects of financial repression on growth and stability during the early stage of reform, </a:t>
            </a:r>
            <a:r>
              <a:rPr lang="en-US" altLang="zh-CN" sz="2400" dirty="0" smtClean="0">
                <a:solidFill>
                  <a:srgbClr val="FF0000"/>
                </a:solidFill>
                <a:ea typeface="等线" panose="02010600030101010101" pitchFamily="2" charset="-122"/>
              </a:rPr>
              <a:t>turning to negative</a:t>
            </a:r>
            <a:r>
              <a:rPr lang="en-US" altLang="zh-CN" sz="2400" dirty="0" smtClean="0">
                <a:ea typeface="等线" panose="02010600030101010101" pitchFamily="2" charset="-122"/>
              </a:rPr>
              <a:t> during the later stage</a:t>
            </a:r>
            <a:endParaRPr lang="en-US" altLang="zh-CN" sz="2400" dirty="0" smtClean="0">
              <a:ea typeface="等线" panose="02010600030101010101" pitchFamily="2" charset="-122"/>
            </a:endParaRPr>
          </a:p>
          <a:p>
            <a:pPr lvl="1"/>
            <a:r>
              <a:rPr lang="en-US" altLang="zh-CN" sz="2000" dirty="0" smtClean="0">
                <a:ea typeface="等线" panose="02010600030101010101" pitchFamily="2" charset="-122"/>
              </a:rPr>
              <a:t>McKinnon effect</a:t>
            </a:r>
            <a:endParaRPr lang="en-US" altLang="zh-CN" sz="2000" dirty="0" smtClean="0">
              <a:ea typeface="等线" panose="02010600030101010101" pitchFamily="2" charset="-122"/>
            </a:endParaRPr>
          </a:p>
          <a:p>
            <a:pPr lvl="1"/>
            <a:r>
              <a:rPr lang="en-US" altLang="zh-CN" sz="2000" dirty="0" err="1" smtClean="0">
                <a:ea typeface="等线" panose="02010600030101010101" pitchFamily="2" charset="-122"/>
              </a:rPr>
              <a:t>Stiglitz</a:t>
            </a:r>
            <a:r>
              <a:rPr lang="en-US" altLang="zh-CN" sz="2000" dirty="0" smtClean="0">
                <a:ea typeface="等线" panose="02010600030101010101" pitchFamily="2" charset="-122"/>
              </a:rPr>
              <a:t> effect</a:t>
            </a:r>
            <a:endParaRPr lang="en-US" altLang="zh-CN" sz="2000" dirty="0" smtClean="0">
              <a:ea typeface="等线" panose="02010600030101010101" pitchFamily="2" charset="-122"/>
            </a:endParaRPr>
          </a:p>
        </p:txBody>
      </p:sp>
      <p:sp>
        <p:nvSpPr>
          <p:cNvPr id="2" name="灯片编号占位符 1"/>
          <p:cNvSpPr>
            <a:spLocks noGrp="1"/>
          </p:cNvSpPr>
          <p:nvPr>
            <p:ph type="sldNum" sz="quarter" idx="12"/>
          </p:nvPr>
        </p:nvSpPr>
        <p:spPr/>
        <p:txBody>
          <a:bodyPr/>
          <a:lstStyle/>
          <a:p>
            <a:fld id="{B2F49F8B-942A-46FA-8FC2-43F2DB53CC4A}" type="slidenum">
              <a:rPr lang="zh-CN" altLang="en-US" smtClean="0"/>
            </a:fld>
            <a:endParaRPr lang="zh-CN" altLang="en-US"/>
          </a:p>
        </p:txBody>
      </p:sp>
      <p:pic>
        <p:nvPicPr>
          <p:cNvPr id="5122" name="Picture 2" descr="https://img1.baidu.com/it/u=3648394421,120841631&amp;fm=26&amp;fmt=auto&amp;gp=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3736673"/>
            <a:ext cx="3723409" cy="244029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img0.baidu.com/it/u=695584734,2641590117&amp;fm=26&amp;fmt=auto&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437" y="3641407"/>
            <a:ext cx="4045363" cy="25355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itle 1"/>
          <p:cNvSpPr txBox="1">
            <a:spLocks noGrp="1"/>
          </p:cNvSpPr>
          <p:nvPr>
            <p:ph type="title"/>
          </p:nvPr>
        </p:nvSpPr>
        <p:spPr>
          <a:prstGeom prst="rect">
            <a:avLst/>
          </a:prstGeom>
        </p:spPr>
        <p:txBody>
          <a:bodyPr/>
          <a:lstStyle/>
          <a:p>
            <a:r>
              <a:rPr lang="en-US" dirty="0" smtClean="0"/>
              <a:t>The analytical framework</a:t>
            </a:r>
            <a:endParaRPr dirty="0"/>
          </a:p>
        </p:txBody>
      </p:sp>
      <p:sp>
        <p:nvSpPr>
          <p:cNvPr id="209" name="Content Placeholder 2"/>
          <p:cNvSpPr txBox="1">
            <a:spLocks noGrp="1"/>
          </p:cNvSpPr>
          <p:nvPr>
            <p:ph type="body" idx="1"/>
          </p:nvPr>
        </p:nvSpPr>
        <p:spPr>
          <a:xfrm>
            <a:off x="838200" y="1710690"/>
            <a:ext cx="10515600" cy="4351338"/>
          </a:xfrm>
          <a:prstGeom prst="rect">
            <a:avLst/>
          </a:prstGeom>
        </p:spPr>
        <p:txBody>
          <a:bodyPr>
            <a:normAutofit/>
          </a:bodyPr>
          <a:lstStyle/>
          <a:p>
            <a:r>
              <a:rPr lang="en-US" sz="2000" dirty="0" smtClean="0"/>
              <a:t>Starting with a single-institution financial system, China’s financial reform process was about creation of a </a:t>
            </a:r>
            <a:r>
              <a:rPr lang="en-US" sz="2000" dirty="0" smtClean="0">
                <a:solidFill>
                  <a:srgbClr val="FF0000"/>
                </a:solidFill>
              </a:rPr>
              <a:t>market-oriented financial system</a:t>
            </a:r>
            <a:endParaRPr lang="en-US" sz="2000" dirty="0" smtClean="0">
              <a:solidFill>
                <a:srgbClr val="FF0000"/>
              </a:solidFill>
            </a:endParaRPr>
          </a:p>
        </p:txBody>
      </p:sp>
      <p:graphicFrame>
        <p:nvGraphicFramePr>
          <p:cNvPr id="2" name="图示 1"/>
          <p:cNvGraphicFramePr/>
          <p:nvPr/>
        </p:nvGraphicFramePr>
        <p:xfrm>
          <a:off x="838200" y="2598834"/>
          <a:ext cx="10515600" cy="301744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文本框 5"/>
          <p:cNvSpPr txBox="1"/>
          <p:nvPr/>
        </p:nvSpPr>
        <p:spPr>
          <a:xfrm>
            <a:off x="838199" y="5779604"/>
            <a:ext cx="2737207"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5"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rPr>
              <a:t>Pre-reform </a:t>
            </a:r>
            <a:r>
              <a:rPr lang="en-US" altLang="zh-CN" sz="1800" b="1" dirty="0" smtClean="0">
                <a:solidFill>
                  <a:srgbClr val="000000"/>
                </a:solidFill>
                <a:latin typeface="Calibri"/>
                <a:ea typeface="Calibri"/>
                <a:cs typeface="Calibri"/>
                <a:sym typeface="Calibri"/>
              </a:rPr>
              <a:t>financial</a:t>
            </a:r>
            <a:r>
              <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rPr>
              <a:t> system:</a:t>
            </a:r>
            <a:br>
              <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rPr>
            </a:br>
            <a:r>
              <a:rPr kumimoji="0" lang="en-US" altLang="zh-CN" sz="1800" i="0" u="none" strike="noStrike" cap="none" spc="0" normalizeH="0" baseline="0" dirty="0" smtClean="0">
                <a:ln>
                  <a:noFill/>
                </a:ln>
                <a:solidFill>
                  <a:srgbClr val="000000"/>
                </a:solidFill>
                <a:effectLst/>
                <a:uFillTx/>
                <a:latin typeface="Calibri"/>
                <a:ea typeface="Calibri"/>
                <a:cs typeface="Calibri"/>
                <a:sym typeface="Calibri"/>
              </a:rPr>
              <a:t>Peoples’ Bank of China</a:t>
            </a:r>
            <a:endPar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endParaRPr>
          </a:p>
        </p:txBody>
      </p:sp>
      <p:sp>
        <p:nvSpPr>
          <p:cNvPr id="9" name="文本框 8"/>
          <p:cNvSpPr txBox="1"/>
          <p:nvPr/>
        </p:nvSpPr>
        <p:spPr>
          <a:xfrm>
            <a:off x="8971915" y="3010535"/>
            <a:ext cx="2743200" cy="17519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5"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rPr>
              <a:t>Modern Financial system:</a:t>
            </a:r>
            <a:endParaRPr kumimoji="0" lang="en-US" altLang="zh-CN" sz="1800" b="1" i="0" u="none" strike="noStrike" cap="none" spc="0" normalizeH="0" baseline="0" dirty="0" smtClean="0">
              <a:ln>
                <a:noFill/>
              </a:ln>
              <a:solidFill>
                <a:srgbClr val="000000"/>
              </a:solidFill>
              <a:effectLst/>
              <a:uFillTx/>
              <a:latin typeface="Calibri"/>
              <a:ea typeface="Calibri"/>
              <a:cs typeface="Calibri"/>
              <a:sym typeface="Calibri"/>
            </a:endParaRPr>
          </a:p>
          <a:p>
            <a:pPr marL="0" marR="0" indent="0" algn="l" defTabSz="913765" rtl="0" fontAlgn="auto" latinLnBrk="0" hangingPunct="0">
              <a:lnSpc>
                <a:spcPct val="100000"/>
              </a:lnSpc>
              <a:spcBef>
                <a:spcPts val="0"/>
              </a:spcBef>
              <a:spcAft>
                <a:spcPts val="0"/>
              </a:spcAft>
              <a:buClrTx/>
              <a:buSzTx/>
              <a:buFontTx/>
              <a:buNone/>
            </a:pPr>
            <a:r>
              <a:rPr lang="en-US" altLang="zh-CN" sz="1800" dirty="0" smtClean="0">
                <a:solidFill>
                  <a:srgbClr val="FF0000"/>
                </a:solidFill>
                <a:latin typeface="Calibri"/>
                <a:ea typeface="Calibri"/>
                <a:cs typeface="Calibri"/>
                <a:sym typeface="Calibri"/>
              </a:rPr>
              <a:t>Large in size</a:t>
            </a:r>
            <a:endParaRPr lang="en-US" altLang="zh-CN" sz="1800" dirty="0" smtClean="0">
              <a:solidFill>
                <a:srgbClr val="FF0000"/>
              </a:solidFill>
              <a:latin typeface="Calibri"/>
              <a:ea typeface="Calibri"/>
              <a:cs typeface="Calibri"/>
              <a:sym typeface="Calibri"/>
            </a:endParaRPr>
          </a:p>
          <a:p>
            <a:pPr marL="0" marR="0" indent="0" algn="l" defTabSz="913765" rtl="0" fontAlgn="auto" latinLnBrk="0" hangingPunct="0">
              <a:lnSpc>
                <a:spcPct val="100000"/>
              </a:lnSpc>
              <a:spcBef>
                <a:spcPts val="0"/>
              </a:spcBef>
              <a:spcAft>
                <a:spcPts val="0"/>
              </a:spcAft>
              <a:buClrTx/>
              <a:buSzTx/>
              <a:buFontTx/>
              <a:buNone/>
            </a:pPr>
            <a:r>
              <a:rPr lang="en-US" altLang="zh-CN" sz="1800" dirty="0" smtClean="0">
                <a:solidFill>
                  <a:srgbClr val="FF0000"/>
                </a:solidFill>
                <a:latin typeface="Calibri"/>
                <a:ea typeface="Calibri"/>
                <a:cs typeface="Calibri"/>
                <a:sym typeface="Calibri"/>
              </a:rPr>
              <a:t>weak in regulation</a:t>
            </a:r>
            <a:endParaRPr lang="en-US" altLang="zh-CN" sz="1800" dirty="0" smtClean="0">
              <a:solidFill>
                <a:srgbClr val="FF0000"/>
              </a:solidFill>
              <a:latin typeface="Calibri"/>
              <a:ea typeface="Calibri"/>
              <a:cs typeface="Calibri"/>
              <a:sym typeface="Calibri"/>
            </a:endParaRPr>
          </a:p>
          <a:p>
            <a:pPr marL="0" marR="0" indent="0" algn="l" defTabSz="913765" rtl="0" fontAlgn="auto" latinLnBrk="0" hangingPunct="0">
              <a:lnSpc>
                <a:spcPct val="100000"/>
              </a:lnSpc>
              <a:spcBef>
                <a:spcPts val="0"/>
              </a:spcBef>
              <a:spcAft>
                <a:spcPts val="0"/>
              </a:spcAft>
              <a:buClrTx/>
              <a:buSzTx/>
              <a:buFontTx/>
              <a:buNone/>
            </a:pPr>
            <a:r>
              <a:rPr lang="en-US" altLang="zh-CN" sz="1800" dirty="0" smtClean="0">
                <a:solidFill>
                  <a:srgbClr val="FF0000"/>
                </a:solidFill>
                <a:latin typeface="Calibri"/>
                <a:ea typeface="Calibri"/>
                <a:cs typeface="Calibri"/>
                <a:sym typeface="Calibri"/>
              </a:rPr>
              <a:t>heavy in government intervention</a:t>
            </a:r>
            <a:endParaRPr lang="en-US" altLang="zh-CN" sz="1800" dirty="0" smtClean="0">
              <a:solidFill>
                <a:srgbClr val="FF0000"/>
              </a:solidFill>
              <a:latin typeface="Calibri"/>
              <a:ea typeface="Calibri"/>
              <a:cs typeface="Calibri"/>
              <a:sym typeface="Calibri"/>
            </a:endParaRPr>
          </a:p>
        </p:txBody>
      </p:sp>
      <p:sp>
        <p:nvSpPr>
          <p:cNvPr id="3" name="灯片编号占位符 2"/>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itle 1"/>
          <p:cNvSpPr txBox="1">
            <a:spLocks noGrp="1"/>
          </p:cNvSpPr>
          <p:nvPr>
            <p:ph type="title"/>
          </p:nvPr>
        </p:nvSpPr>
        <p:spPr>
          <a:prstGeom prst="rect">
            <a:avLst/>
          </a:prstGeom>
        </p:spPr>
        <p:txBody>
          <a:bodyPr/>
          <a:lstStyle/>
          <a:p>
            <a:r>
              <a:rPr lang="en-US" altLang="zh-CN" dirty="0" smtClean="0"/>
              <a:t>12 Financial Reform</a:t>
            </a:r>
            <a:endParaRPr dirty="0"/>
          </a:p>
        </p:txBody>
      </p:sp>
      <p:sp>
        <p:nvSpPr>
          <p:cNvPr id="209" name="Content Placeholder 2"/>
          <p:cNvSpPr txBox="1">
            <a:spLocks noGrp="1"/>
          </p:cNvSpPr>
          <p:nvPr>
            <p:ph type="body" idx="1"/>
          </p:nvPr>
        </p:nvSpPr>
        <p:spPr>
          <a:prstGeom prst="rect">
            <a:avLst/>
          </a:prstGeom>
        </p:spPr>
        <p:txBody>
          <a:bodyPr>
            <a:normAutofit/>
          </a:bodyPr>
          <a:lstStyle/>
          <a:p>
            <a:r>
              <a:rPr lang="en-US" sz="2000" b="1" dirty="0" smtClean="0"/>
              <a:t>Financial repression</a:t>
            </a:r>
            <a:r>
              <a:rPr lang="en-US" sz="2000" dirty="0"/>
              <a:t>: Financial repression is a term that describes measures by which </a:t>
            </a:r>
            <a:r>
              <a:rPr lang="en-US" sz="2000" dirty="0">
                <a:solidFill>
                  <a:srgbClr val="FF0000"/>
                </a:solidFill>
              </a:rPr>
              <a:t>governments channel funds from the private sector to themselves</a:t>
            </a:r>
            <a:r>
              <a:rPr lang="en-US" sz="2000" dirty="0"/>
              <a:t> as a form of debt reduction. </a:t>
            </a:r>
            <a:r>
              <a:rPr lang="en-US" sz="2000" dirty="0" smtClean="0"/>
              <a:t>In academic analysis, it refers to various ways that the state intervenes in operation of financial system.</a:t>
            </a:r>
            <a:endParaRPr lang="en-US" sz="2000" dirty="0" smtClean="0"/>
          </a:p>
          <a:p>
            <a:r>
              <a:rPr lang="en-US" sz="2000" b="1" dirty="0" smtClean="0"/>
              <a:t>Loan prime rate</a:t>
            </a:r>
            <a:r>
              <a:rPr lang="en-US" sz="2000" dirty="0" smtClean="0"/>
              <a:t>: LPR is the </a:t>
            </a:r>
            <a:r>
              <a:rPr lang="en-US" sz="2000" dirty="0" smtClean="0">
                <a:solidFill>
                  <a:srgbClr val="FF0000"/>
                </a:solidFill>
              </a:rPr>
              <a:t>weighted average of representative banks’ lending rates</a:t>
            </a:r>
            <a:r>
              <a:rPr lang="en-US" sz="2000" dirty="0" smtClean="0"/>
              <a:t> for their prime customers, </a:t>
            </a:r>
            <a:r>
              <a:rPr lang="en-US" sz="2000" dirty="0" smtClean="0">
                <a:solidFill>
                  <a:srgbClr val="FF0000"/>
                </a:solidFill>
              </a:rPr>
              <a:t>relative to the open market rate</a:t>
            </a:r>
            <a:r>
              <a:rPr lang="en-US" sz="2000" dirty="0" smtClean="0"/>
              <a:t>. LPR was introduced as a way of lending rate liberalization for commercial banks.</a:t>
            </a:r>
            <a:endParaRPr lang="en-US" sz="2000" dirty="0" smtClean="0"/>
          </a:p>
          <a:p>
            <a:r>
              <a:rPr lang="en-US" sz="2000" b="1" dirty="0" smtClean="0"/>
              <a:t>Direct finance/indirect finance</a:t>
            </a:r>
            <a:r>
              <a:rPr lang="en-US" sz="2000" dirty="0" smtClean="0"/>
              <a:t>: </a:t>
            </a:r>
            <a:r>
              <a:rPr lang="en-US" sz="2000" dirty="0"/>
              <a:t>Direct finance is a method of financing where </a:t>
            </a:r>
            <a:r>
              <a:rPr lang="en-US" sz="2000" dirty="0">
                <a:solidFill>
                  <a:srgbClr val="FF0000"/>
                </a:solidFill>
              </a:rPr>
              <a:t>borrowers borrow funds directly from the financial market</a:t>
            </a:r>
            <a:r>
              <a:rPr lang="en-US" sz="2000" dirty="0"/>
              <a:t> without using a third party service, such as a financial </a:t>
            </a:r>
            <a:r>
              <a:rPr lang="en-US" sz="2000" dirty="0" smtClean="0"/>
              <a:t>intermediary. Indirect </a:t>
            </a:r>
            <a:r>
              <a:rPr lang="en-US" sz="2000" dirty="0"/>
              <a:t>Finance is a method of financing where borrowers borrow funds indirectly from the financial market </a:t>
            </a:r>
            <a:r>
              <a:rPr lang="en-US" sz="2000" dirty="0">
                <a:solidFill>
                  <a:srgbClr val="FF0000"/>
                </a:solidFill>
              </a:rPr>
              <a:t>through a third party service, such as a financial intermediary</a:t>
            </a:r>
            <a:r>
              <a:rPr lang="en-US" sz="2000" dirty="0" smtClean="0">
                <a:solidFill>
                  <a:srgbClr val="FF0000"/>
                </a:solidFill>
              </a:rPr>
              <a:t>.</a:t>
            </a:r>
            <a:endParaRPr lang="en-US" sz="2000" dirty="0" smtClean="0">
              <a:solidFill>
                <a:srgbClr val="FF0000"/>
              </a:solidFill>
            </a:endParaRPr>
          </a:p>
        </p:txBody>
      </p:sp>
      <p:sp>
        <p:nvSpPr>
          <p:cNvPr id="2" name="灯片编号占位符 1"/>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smtClean="0">
                <a:latin typeface="Helvetica" pitchFamily="34" charset="0"/>
                <a:cs typeface="Helvetica" pitchFamily="34" charset="0"/>
              </a:rPr>
              <a:t>Some preliminary takeaways</a:t>
            </a:r>
            <a:endParaRPr lang="en-US" dirty="0">
              <a:latin typeface="Helvetica" pitchFamily="34" charset="0"/>
              <a:cs typeface="Helvetica" pitchFamily="34" charset="0"/>
            </a:endParaRPr>
          </a:p>
        </p:txBody>
      </p:sp>
      <p:sp>
        <p:nvSpPr>
          <p:cNvPr id="4" name="Content Placeholder 3"/>
          <p:cNvSpPr>
            <a:spLocks noGrp="1"/>
          </p:cNvSpPr>
          <p:nvPr>
            <p:ph idx="1"/>
          </p:nvPr>
        </p:nvSpPr>
        <p:spPr>
          <a:xfrm>
            <a:off x="832376" y="1825625"/>
            <a:ext cx="6750679" cy="4351338"/>
          </a:xfrm>
        </p:spPr>
        <p:txBody>
          <a:bodyPr>
            <a:normAutofit/>
          </a:bodyPr>
          <a:lstStyle/>
          <a:p>
            <a:r>
              <a:rPr lang="en-US" sz="1800" dirty="0" smtClean="0">
                <a:latin typeface="Helvetica" pitchFamily="34" charset="0"/>
                <a:cs typeface="Helvetica" pitchFamily="34" charset="0"/>
              </a:rPr>
              <a:t>Digital finance in </a:t>
            </a:r>
            <a:r>
              <a:rPr lang="en-US" altLang="zh-CN" sz="1800" dirty="0" smtClean="0">
                <a:latin typeface="Helvetica" pitchFamily="34" charset="0"/>
                <a:cs typeface="Helvetica" pitchFamily="34" charset="0"/>
              </a:rPr>
              <a:t>China has strong quality of financial inclusion. And China already is on the frontier of some digital financial businesses</a:t>
            </a:r>
            <a:endParaRPr lang="en-US" altLang="zh-CN" sz="1800" dirty="0" smtClean="0">
              <a:latin typeface="Helvetica" pitchFamily="34" charset="0"/>
              <a:cs typeface="Helvetica" pitchFamily="34" charset="0"/>
            </a:endParaRPr>
          </a:p>
          <a:p>
            <a:r>
              <a:rPr lang="en-US" altLang="zh-CN" sz="1800" dirty="0" smtClean="0">
                <a:latin typeface="Helvetica" pitchFamily="34" charset="0"/>
                <a:cs typeface="Helvetica" pitchFamily="34" charset="0"/>
              </a:rPr>
              <a:t>Some businesses are more successful (mobile payment and </a:t>
            </a:r>
            <a:r>
              <a:rPr lang="en-US" altLang="zh-CN" sz="1800" dirty="0" err="1" smtClean="0">
                <a:latin typeface="Helvetica" pitchFamily="34" charset="0"/>
                <a:cs typeface="Helvetica" pitchFamily="34" charset="0"/>
              </a:rPr>
              <a:t>bigtech</a:t>
            </a:r>
            <a:r>
              <a:rPr lang="en-US" altLang="zh-CN" sz="1800" dirty="0" smtClean="0">
                <a:latin typeface="Helvetica" pitchFamily="34" charset="0"/>
                <a:cs typeface="Helvetica" pitchFamily="34" charset="0"/>
              </a:rPr>
              <a:t> credit), others are unsuccessful (P2P and </a:t>
            </a:r>
            <a:r>
              <a:rPr lang="en-US" altLang="zh-CN" sz="1800" dirty="0" err="1" smtClean="0">
                <a:latin typeface="Helvetica" pitchFamily="34" charset="0"/>
                <a:cs typeface="Helvetica" pitchFamily="34" charset="0"/>
              </a:rPr>
              <a:t>robo</a:t>
            </a:r>
            <a:r>
              <a:rPr lang="en-US" altLang="zh-CN" sz="1800" dirty="0" smtClean="0">
                <a:latin typeface="Helvetica" pitchFamily="34" charset="0"/>
                <a:cs typeface="Helvetica" pitchFamily="34" charset="0"/>
              </a:rPr>
              <a:t> advice). Key determinants: market demand, financial logic and effective regulation</a:t>
            </a:r>
            <a:endParaRPr lang="en-US" altLang="zh-CN" sz="1800" dirty="0" smtClean="0">
              <a:latin typeface="Helvetica" pitchFamily="34" charset="0"/>
              <a:cs typeface="Helvetica" pitchFamily="34" charset="0"/>
            </a:endParaRPr>
          </a:p>
          <a:p>
            <a:r>
              <a:rPr lang="en-US" altLang="zh-CN" sz="1800" dirty="0" smtClean="0">
                <a:latin typeface="Helvetica" pitchFamily="34" charset="0"/>
                <a:cs typeface="Helvetica" pitchFamily="34" charset="0"/>
              </a:rPr>
              <a:t>All financial transactions need to be covered by financial regulation, which should set entry barriers and operating rules. Regulation should also innovate, including adopting sandbox</a:t>
            </a:r>
            <a:endParaRPr lang="en-US" altLang="zh-CN" sz="1800" dirty="0" smtClean="0">
              <a:latin typeface="Helvetica" pitchFamily="34" charset="0"/>
              <a:cs typeface="Helvetica" pitchFamily="34" charset="0"/>
            </a:endParaRPr>
          </a:p>
          <a:p>
            <a:r>
              <a:rPr lang="en-US" altLang="zh-CN" sz="1800" dirty="0" smtClean="0">
                <a:latin typeface="Helvetica" pitchFamily="34" charset="0"/>
                <a:ea typeface="华文细黑" panose="02010600040101010101" pitchFamily="2" charset="-122"/>
                <a:cs typeface="Helvetica" pitchFamily="34" charset="0"/>
              </a:rPr>
              <a:t>New policy frameworks are required for defining </a:t>
            </a:r>
            <a:r>
              <a:rPr lang="en-US" altLang="zh-CN" sz="1800" dirty="0" smtClean="0">
                <a:solidFill>
                  <a:srgbClr val="FF0000"/>
                </a:solidFill>
                <a:latin typeface="Helvetica" pitchFamily="34" charset="0"/>
                <a:ea typeface="华文细黑" panose="02010600040101010101" pitchFamily="2" charset="-122"/>
                <a:cs typeface="Helvetica" pitchFamily="34" charset="0"/>
              </a:rPr>
              <a:t>ownership and rights of data</a:t>
            </a:r>
            <a:r>
              <a:rPr lang="en-US" altLang="zh-CN" sz="1800" dirty="0" smtClean="0">
                <a:latin typeface="Helvetica" pitchFamily="34" charset="0"/>
                <a:ea typeface="华文细黑" panose="02010600040101010101" pitchFamily="2" charset="-122"/>
                <a:cs typeface="Helvetica" pitchFamily="34" charset="0"/>
              </a:rPr>
              <a:t>, data sharing and pricing of data to ensure </a:t>
            </a:r>
            <a:r>
              <a:rPr lang="en-US" altLang="zh-CN" sz="1800" dirty="0" smtClean="0">
                <a:solidFill>
                  <a:srgbClr val="FF0000"/>
                </a:solidFill>
                <a:latin typeface="Helvetica" pitchFamily="34" charset="0"/>
                <a:ea typeface="华文细黑" panose="02010600040101010101" pitchFamily="2" charset="-122"/>
                <a:cs typeface="Helvetica" pitchFamily="34" charset="0"/>
              </a:rPr>
              <a:t>fair competition and privacy protection</a:t>
            </a:r>
            <a:endParaRPr lang="en-US" altLang="zh-CN" sz="1800" dirty="0" smtClean="0">
              <a:solidFill>
                <a:srgbClr val="FF0000"/>
              </a:solidFill>
              <a:latin typeface="Helvetica" pitchFamily="34" charset="0"/>
              <a:ea typeface="华文细黑" panose="02010600040101010101" pitchFamily="2" charset="-122"/>
              <a:cs typeface="Helvetica" pitchFamily="34" charset="0"/>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52842" y="1360739"/>
            <a:ext cx="3456948" cy="5152516"/>
          </a:xfrm>
          <a:prstGeom prst="rect">
            <a:avLst/>
          </a:prstGeom>
        </p:spPr>
      </p:pic>
      <p:sp>
        <p:nvSpPr>
          <p:cNvPr id="3" name="灯片编号占位符 2"/>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itle 1"/>
          <p:cNvSpPr txBox="1">
            <a:spLocks noGrp="1"/>
          </p:cNvSpPr>
          <p:nvPr>
            <p:ph type="title"/>
          </p:nvPr>
        </p:nvSpPr>
        <p:spPr>
          <a:prstGeom prst="rect">
            <a:avLst/>
          </a:prstGeom>
        </p:spPr>
        <p:txBody>
          <a:bodyPr/>
          <a:lstStyle/>
          <a:p>
            <a:r>
              <a:rPr lang="en-US" altLang="zh-CN" dirty="0" smtClean="0"/>
              <a:t>13 Fintech Revolution</a:t>
            </a:r>
            <a:endParaRPr dirty="0"/>
          </a:p>
        </p:txBody>
      </p:sp>
      <p:sp>
        <p:nvSpPr>
          <p:cNvPr id="209" name="Content Placeholder 2"/>
          <p:cNvSpPr txBox="1">
            <a:spLocks noGrp="1"/>
          </p:cNvSpPr>
          <p:nvPr>
            <p:ph type="body" idx="1"/>
          </p:nvPr>
        </p:nvSpPr>
        <p:spPr>
          <a:prstGeom prst="rect">
            <a:avLst/>
          </a:prstGeom>
        </p:spPr>
        <p:txBody>
          <a:bodyPr/>
          <a:lstStyle/>
          <a:p>
            <a:r>
              <a:rPr lang="en-US" sz="2000" b="1" dirty="0" smtClean="0"/>
              <a:t>Financial inclusion</a:t>
            </a:r>
            <a:r>
              <a:rPr lang="en-US" sz="2000" dirty="0"/>
              <a:t>: Financial inclusion refers to efforts to </a:t>
            </a:r>
            <a:r>
              <a:rPr lang="en-US" sz="2000" dirty="0">
                <a:solidFill>
                  <a:srgbClr val="FF0000"/>
                </a:solidFill>
              </a:rPr>
              <a:t>make financial products and services accessible and affordable to all individuals and businesses</a:t>
            </a:r>
            <a:r>
              <a:rPr lang="en-US" sz="2000" dirty="0"/>
              <a:t>, regardless of their personal net worth or company </a:t>
            </a:r>
            <a:r>
              <a:rPr lang="en-US" sz="2000" dirty="0" smtClean="0"/>
              <a:t>size.</a:t>
            </a:r>
            <a:endParaRPr lang="en-US" sz="2000" dirty="0" smtClean="0"/>
          </a:p>
          <a:p>
            <a:r>
              <a:rPr lang="en-US" sz="2000" b="1" dirty="0" smtClean="0"/>
              <a:t>Digital finance (Fintech)</a:t>
            </a:r>
            <a:r>
              <a:rPr lang="en-US" sz="2000" dirty="0" smtClean="0"/>
              <a:t>: Digital finance refers to </a:t>
            </a:r>
            <a:r>
              <a:rPr lang="en-US" sz="2000" dirty="0" smtClean="0">
                <a:solidFill>
                  <a:srgbClr val="FF0000"/>
                </a:solidFill>
              </a:rPr>
              <a:t>business activities utilize digital technologies</a:t>
            </a:r>
            <a:r>
              <a:rPr lang="en-US" sz="2000" dirty="0" smtClean="0"/>
              <a:t>, such as digital platform, big data, artificial intelligence and cloud computing, to problems </a:t>
            </a:r>
            <a:r>
              <a:rPr lang="en-US" sz="2000" dirty="0" smtClean="0">
                <a:solidFill>
                  <a:srgbClr val="FF0000"/>
                </a:solidFill>
              </a:rPr>
              <a:t>solutions to financial problems</a:t>
            </a:r>
            <a:r>
              <a:rPr lang="en-US" sz="2000" dirty="0" smtClean="0"/>
              <a:t>. It includes </a:t>
            </a:r>
            <a:r>
              <a:rPr lang="en-US" sz="2000" dirty="0" smtClean="0">
                <a:solidFill>
                  <a:srgbClr val="FF0000"/>
                </a:solidFill>
              </a:rPr>
              <a:t>mobile payment, digital lending, online investment, digital insurance and central bank digital currency.</a:t>
            </a:r>
            <a:endParaRPr lang="en-US" sz="2000" dirty="0" smtClean="0"/>
          </a:p>
          <a:p>
            <a:r>
              <a:rPr lang="en-US" sz="2000" b="1" dirty="0" smtClean="0"/>
              <a:t>Mobile payment service</a:t>
            </a:r>
            <a:r>
              <a:rPr lang="en-US" sz="2000" dirty="0"/>
              <a:t>: A mobile payment is a money </a:t>
            </a:r>
            <a:r>
              <a:rPr lang="en-US" sz="2000" dirty="0">
                <a:solidFill>
                  <a:srgbClr val="FF0000"/>
                </a:solidFill>
              </a:rPr>
              <a:t>payment</a:t>
            </a:r>
            <a:r>
              <a:rPr lang="en-US" sz="2000" dirty="0"/>
              <a:t> made for a product or service through a </a:t>
            </a:r>
            <a:r>
              <a:rPr lang="en-US" sz="2000" dirty="0">
                <a:solidFill>
                  <a:srgbClr val="FF0000"/>
                </a:solidFill>
              </a:rPr>
              <a:t>portable electronic device</a:t>
            </a:r>
            <a:r>
              <a:rPr lang="en-US" sz="2000" dirty="0"/>
              <a:t> such as a tablet or cell phone. .</a:t>
            </a:r>
            <a:endParaRPr lang="en-US" sz="2000" dirty="0" smtClean="0"/>
          </a:p>
          <a:p>
            <a:r>
              <a:rPr lang="en-US" sz="2000" b="1" dirty="0" err="1" smtClean="0"/>
              <a:t>Bigtech</a:t>
            </a:r>
            <a:r>
              <a:rPr lang="en-US" sz="2000" b="1" dirty="0" smtClean="0"/>
              <a:t> credit</a:t>
            </a:r>
            <a:r>
              <a:rPr lang="en-US" sz="2000" dirty="0" smtClean="0"/>
              <a:t>: </a:t>
            </a:r>
            <a:r>
              <a:rPr lang="en-US" sz="2000" dirty="0" smtClean="0">
                <a:solidFill>
                  <a:srgbClr val="FF0000"/>
                </a:solidFill>
              </a:rPr>
              <a:t>Large technology companies (</a:t>
            </a:r>
            <a:r>
              <a:rPr lang="en-US" sz="2000" dirty="0" err="1" smtClean="0">
                <a:solidFill>
                  <a:srgbClr val="FF0000"/>
                </a:solidFill>
              </a:rPr>
              <a:t>Bigtech</a:t>
            </a:r>
            <a:r>
              <a:rPr lang="en-US" sz="2000" dirty="0" smtClean="0">
                <a:solidFill>
                  <a:srgbClr val="FF0000"/>
                </a:solidFill>
              </a:rPr>
              <a:t>) make loans </a:t>
            </a:r>
            <a:r>
              <a:rPr lang="en-US" sz="2000" dirty="0" smtClean="0">
                <a:solidFill>
                  <a:schemeClr val="tx1"/>
                </a:solidFill>
              </a:rPr>
              <a:t>by relying on</a:t>
            </a:r>
            <a:r>
              <a:rPr lang="en-US" sz="2000" dirty="0" smtClean="0">
                <a:solidFill>
                  <a:srgbClr val="FF0000"/>
                </a:solidFill>
              </a:rPr>
              <a:t> </a:t>
            </a:r>
            <a:r>
              <a:rPr lang="en-US" sz="2000" dirty="0" err="1" smtClean="0">
                <a:solidFill>
                  <a:srgbClr val="FF0000"/>
                </a:solidFill>
              </a:rPr>
              <a:t>Bigtech</a:t>
            </a:r>
            <a:r>
              <a:rPr lang="en-US" sz="2000" dirty="0" smtClean="0">
                <a:solidFill>
                  <a:srgbClr val="FF0000"/>
                </a:solidFill>
              </a:rPr>
              <a:t> platforms and big data analyses. </a:t>
            </a:r>
            <a:endParaRPr lang="en-US" sz="2000" dirty="0" smtClean="0"/>
          </a:p>
          <a:p>
            <a:r>
              <a:rPr lang="en-US" sz="2000" b="1" dirty="0" smtClean="0"/>
              <a:t>Central bank digital currency (CBDC)</a:t>
            </a:r>
            <a:r>
              <a:rPr lang="en-US" sz="2000" dirty="0" smtClean="0"/>
              <a:t>: CBDC refers to the </a:t>
            </a:r>
            <a:r>
              <a:rPr lang="en-US" sz="2000" dirty="0" smtClean="0">
                <a:solidFill>
                  <a:srgbClr val="FF0000"/>
                </a:solidFill>
              </a:rPr>
              <a:t>digital form of sovereign currencies issued by central banks</a:t>
            </a:r>
            <a:r>
              <a:rPr lang="en-US" sz="2000" dirty="0" smtClean="0"/>
              <a:t>. CBDC can be divided into retail or wholesale ones.</a:t>
            </a:r>
            <a:endParaRPr lang="en-US" sz="2000" dirty="0" smtClean="0"/>
          </a:p>
        </p:txBody>
      </p:sp>
      <p:sp>
        <p:nvSpPr>
          <p:cNvPr id="2" name="灯片编号占位符 1"/>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altLang="zh-CN" dirty="0" smtClean="0">
                <a:solidFill>
                  <a:schemeClr val="tx1">
                    <a:lumMod val="95000"/>
                    <a:lumOff val="5000"/>
                  </a:schemeClr>
                </a:solidFill>
                <a:ea typeface="等线 Light" panose="02010600030101010101" pitchFamily="2" charset="-122"/>
                <a:cs typeface="Helvetica"/>
              </a:rPr>
              <a:t>New challenges</a:t>
            </a:r>
            <a:endParaRPr lang="en-US" altLang="zh-CN" dirty="0" smtClean="0">
              <a:solidFill>
                <a:srgbClr val="FF0000"/>
              </a:solidFill>
              <a:ea typeface="等线 Light" panose="02010600030101010101" pitchFamily="2" charset="-122"/>
              <a:cs typeface="Helvetica"/>
            </a:endParaRPr>
          </a:p>
        </p:txBody>
      </p:sp>
      <p:sp>
        <p:nvSpPr>
          <p:cNvPr id="3" name="Content Placeholder 2"/>
          <p:cNvSpPr>
            <a:spLocks noGrp="1"/>
          </p:cNvSpPr>
          <p:nvPr>
            <p:ph sz="half" idx="2"/>
          </p:nvPr>
        </p:nvSpPr>
        <p:spPr>
          <a:xfrm>
            <a:off x="1094105" y="1847850"/>
            <a:ext cx="10259695" cy="4351655"/>
          </a:xfrm>
        </p:spPr>
        <p:txBody>
          <a:bodyPr>
            <a:normAutofit/>
          </a:bodyPr>
          <a:lstStyle/>
          <a:p>
            <a:pPr>
              <a:lnSpc>
                <a:spcPct val="100000"/>
              </a:lnSpc>
            </a:pPr>
            <a:r>
              <a:rPr lang="en-US" altLang="zh-CN" sz="2400" dirty="0" smtClean="0">
                <a:solidFill>
                  <a:srgbClr val="FF0000"/>
                </a:solidFill>
                <a:ea typeface="等线 Light" panose="02010600030101010101" pitchFamily="2" charset="-122"/>
                <a:cs typeface="Helvetica"/>
                <a:sym typeface="+mn-ea"/>
              </a:rPr>
              <a:t>loss of low cost advantage</a:t>
            </a:r>
            <a:endParaRPr lang="en-US" altLang="zh-CN" sz="2400" dirty="0" smtClean="0">
              <a:solidFill>
                <a:srgbClr val="FF0000"/>
              </a:solidFill>
              <a:ea typeface="等线 Light" panose="02010600030101010101" pitchFamily="2" charset="-122"/>
              <a:cs typeface="Helvetica"/>
              <a:sym typeface="+mn-ea"/>
            </a:endParaRPr>
          </a:p>
          <a:p>
            <a:pPr>
              <a:lnSpc>
                <a:spcPct val="100000"/>
              </a:lnSpc>
            </a:pPr>
            <a:r>
              <a:rPr lang="en-US" altLang="zh-CN" sz="2400" dirty="0" smtClean="0">
                <a:solidFill>
                  <a:srgbClr val="FF0000"/>
                </a:solidFill>
                <a:ea typeface="等线 Light" panose="02010600030101010101" pitchFamily="2" charset="-122"/>
                <a:cs typeface="Helvetica"/>
                <a:sym typeface="+mn-ea"/>
              </a:rPr>
              <a:t>population ageing</a:t>
            </a:r>
            <a:endParaRPr lang="en-US" altLang="zh-CN" sz="2400" dirty="0" smtClean="0">
              <a:solidFill>
                <a:srgbClr val="FF0000"/>
              </a:solidFill>
              <a:ea typeface="等线 Light" panose="02010600030101010101" pitchFamily="2" charset="-122"/>
              <a:cs typeface="Helvetica"/>
              <a:sym typeface="+mn-ea"/>
            </a:endParaRPr>
          </a:p>
          <a:p>
            <a:pPr>
              <a:lnSpc>
                <a:spcPct val="100000"/>
              </a:lnSpc>
            </a:pPr>
            <a:r>
              <a:rPr lang="en-US" altLang="zh-CN" sz="2400" dirty="0" smtClean="0">
                <a:solidFill>
                  <a:srgbClr val="FF0000"/>
                </a:solidFill>
                <a:ea typeface="等线 Light" panose="02010600030101010101" pitchFamily="2" charset="-122"/>
                <a:cs typeface="Helvetica"/>
                <a:sym typeface="+mn-ea"/>
              </a:rPr>
              <a:t>protectionism</a:t>
            </a:r>
            <a:endParaRPr lang="en-US" altLang="zh-CN" sz="2400" dirty="0" smtClean="0">
              <a:solidFill>
                <a:srgbClr val="FF0000"/>
              </a:solidFill>
              <a:ea typeface="等线 Light" panose="02010600030101010101" pitchFamily="2" charset="-122"/>
              <a:cs typeface="Helvetica"/>
              <a:sym typeface="+mn-ea"/>
            </a:endParaRPr>
          </a:p>
          <a:p>
            <a:pPr>
              <a:lnSpc>
                <a:spcPct val="100000"/>
              </a:lnSpc>
            </a:pPr>
            <a:r>
              <a:rPr lang="en-US" altLang="zh-CN" sz="2400" dirty="0" smtClean="0">
                <a:solidFill>
                  <a:srgbClr val="FF0000"/>
                </a:solidFill>
                <a:ea typeface="等线 Light" panose="02010600030101010101" pitchFamily="2" charset="-122"/>
                <a:cs typeface="Helvetica"/>
                <a:sym typeface="+mn-ea"/>
              </a:rPr>
              <a:t>carbon emission</a:t>
            </a:r>
            <a:endParaRPr lang="en-US" altLang="zh-CN" sz="2400" dirty="0" smtClean="0">
              <a:solidFill>
                <a:srgbClr val="FF0000"/>
              </a:solidFill>
              <a:ea typeface="等线 Light" panose="02010600030101010101" pitchFamily="2" charset="-122"/>
              <a:cs typeface="Helvetica"/>
              <a:sym typeface="+mn-ea"/>
            </a:endParaRPr>
          </a:p>
          <a:p>
            <a:pPr>
              <a:lnSpc>
                <a:spcPct val="100000"/>
              </a:lnSpc>
            </a:pPr>
            <a:endParaRPr lang="en-US" altLang="zh-CN" sz="2400" dirty="0" smtClean="0">
              <a:solidFill>
                <a:srgbClr val="FF0000"/>
              </a:solidFill>
              <a:ea typeface="等线 Light" panose="02010600030101010101" pitchFamily="2" charset="-122"/>
              <a:cs typeface="Helvetica"/>
              <a:sym typeface="+mn-ea"/>
            </a:endParaRPr>
          </a:p>
        </p:txBody>
      </p:sp>
      <p:sp>
        <p:nvSpPr>
          <p:cNvPr id="2" name="灯片编号占位符 1"/>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solidFill>
                  <a:schemeClr val="tx1">
                    <a:lumMod val="95000"/>
                    <a:lumOff val="5000"/>
                  </a:schemeClr>
                </a:solidFill>
                <a:latin typeface="Helvetica" pitchFamily="34" charset="0"/>
                <a:ea typeface="等线 Light" panose="02010600030101010101" pitchFamily="2" charset="-122"/>
                <a:cs typeface="Helvetica" pitchFamily="34" charset="0"/>
              </a:rPr>
              <a:t>New economic policy strategy</a:t>
            </a:r>
            <a:endParaRPr lang="en-US" dirty="0">
              <a:solidFill>
                <a:schemeClr val="tx1">
                  <a:lumMod val="95000"/>
                  <a:lumOff val="5000"/>
                </a:schemeClr>
              </a:solidFill>
              <a:latin typeface="Helvetica" pitchFamily="34" charset="0"/>
              <a:ea typeface="等线 Light" panose="02010600030101010101" pitchFamily="2" charset="-122"/>
              <a:cs typeface="Helvetica" pitchFamily="34" charset="0"/>
            </a:endParaRPr>
          </a:p>
        </p:txBody>
      </p:sp>
      <p:sp>
        <p:nvSpPr>
          <p:cNvPr id="3" name="Content Placeholder 2"/>
          <p:cNvSpPr>
            <a:spLocks noGrp="1"/>
          </p:cNvSpPr>
          <p:nvPr>
            <p:ph idx="1"/>
          </p:nvPr>
        </p:nvSpPr>
        <p:spPr>
          <a:xfrm>
            <a:off x="838200" y="1825625"/>
            <a:ext cx="10515600" cy="4351340"/>
          </a:xfrm>
        </p:spPr>
        <p:txBody>
          <a:bodyPr>
            <a:noAutofit/>
          </a:bodyPr>
          <a:lstStyle/>
          <a:p>
            <a:pPr>
              <a:lnSpc>
                <a:spcPct val="100000"/>
              </a:lnSpc>
              <a:spcBef>
                <a:spcPts val="1200"/>
              </a:spcBef>
            </a:pPr>
            <a:r>
              <a:rPr lang="en-US" altLang="zh-CN" sz="2400" dirty="0" smtClean="0">
                <a:ea typeface="等线" panose="02010600030101010101" pitchFamily="2" charset="-122"/>
              </a:rPr>
              <a:t>New economic development pattern: relying mainly on domestic economic circulation, with close collaboration between domestic and external circulations</a:t>
            </a:r>
            <a:endParaRPr lang="en-US" altLang="zh-CN" sz="2400" dirty="0" smtClean="0">
              <a:ea typeface="等线" panose="02010600030101010101" pitchFamily="2" charset="-122"/>
            </a:endParaRPr>
          </a:p>
          <a:p>
            <a:pPr>
              <a:lnSpc>
                <a:spcPct val="100000"/>
              </a:lnSpc>
              <a:spcBef>
                <a:spcPts val="1200"/>
              </a:spcBef>
            </a:pPr>
            <a:r>
              <a:rPr lang="en-US" altLang="zh-CN" sz="2400" dirty="0" smtClean="0">
                <a:ea typeface="等线" panose="02010600030101010101" pitchFamily="2" charset="-122"/>
              </a:rPr>
              <a:t>The economy will probably become </a:t>
            </a:r>
            <a:r>
              <a:rPr lang="en-US" altLang="zh-CN" sz="2400" dirty="0" smtClean="0">
                <a:solidFill>
                  <a:srgbClr val="FF0000"/>
                </a:solidFill>
                <a:ea typeface="等线" panose="02010600030101010101" pitchFamily="2" charset="-122"/>
              </a:rPr>
              <a:t>more domestic oriented.</a:t>
            </a:r>
            <a:r>
              <a:rPr lang="en-US" altLang="zh-CN" sz="2400" dirty="0" smtClean="0">
                <a:ea typeface="等线" panose="02010600030101010101" pitchFamily="2" charset="-122"/>
              </a:rPr>
              <a:t> But that does not mean the policies will become inward-looking</a:t>
            </a:r>
            <a:endParaRPr lang="en-US" altLang="zh-CN" sz="2400" dirty="0" smtClean="0">
              <a:ea typeface="等线" panose="02010600030101010101" pitchFamily="2" charset="-122"/>
            </a:endParaRPr>
          </a:p>
          <a:p>
            <a:pPr>
              <a:lnSpc>
                <a:spcPct val="100000"/>
              </a:lnSpc>
              <a:spcBef>
                <a:spcPts val="1200"/>
              </a:spcBef>
            </a:pPr>
            <a:r>
              <a:rPr lang="en-US" altLang="zh-CN" sz="2400" dirty="0" smtClean="0">
                <a:ea typeface="等线" panose="02010600030101010101" pitchFamily="2" charset="-122"/>
              </a:rPr>
              <a:t>The key pillars supporting this new strategy include: </a:t>
            </a:r>
            <a:r>
              <a:rPr lang="en-US" altLang="zh-CN" sz="2400" dirty="0" smtClean="0">
                <a:solidFill>
                  <a:schemeClr val="tx1"/>
                </a:solidFill>
                <a:ea typeface="等线" panose="02010600030101010101" pitchFamily="2" charset="-122"/>
              </a:rPr>
              <a:t>strengthening of </a:t>
            </a:r>
            <a:r>
              <a:rPr lang="en-US" altLang="zh-CN" sz="2400" dirty="0" smtClean="0">
                <a:solidFill>
                  <a:srgbClr val="FF0000"/>
                </a:solidFill>
                <a:ea typeface="等线" panose="02010600030101010101" pitchFamily="2" charset="-122"/>
              </a:rPr>
              <a:t>domestic demand (consumption)</a:t>
            </a:r>
            <a:r>
              <a:rPr lang="en-US" altLang="zh-CN" sz="2400" dirty="0" smtClean="0">
                <a:ea typeface="等线" panose="02010600030101010101" pitchFamily="2" charset="-122"/>
              </a:rPr>
              <a:t> and acceleration of </a:t>
            </a:r>
            <a:r>
              <a:rPr lang="en-US" altLang="zh-CN" sz="2400" dirty="0" smtClean="0">
                <a:solidFill>
                  <a:srgbClr val="FF0000"/>
                </a:solidFill>
                <a:ea typeface="等线" panose="02010600030101010101" pitchFamily="2" charset="-122"/>
              </a:rPr>
              <a:t>industrial upgrading through innovation</a:t>
            </a:r>
            <a:endParaRPr lang="en-US" altLang="zh-CN" sz="2400" dirty="0" smtClean="0">
              <a:solidFill>
                <a:srgbClr val="FF0000"/>
              </a:solidFill>
              <a:ea typeface="等线" panose="02010600030101010101" pitchFamily="2" charset="-122"/>
            </a:endParaRPr>
          </a:p>
        </p:txBody>
      </p:sp>
      <p:sp>
        <p:nvSpPr>
          <p:cNvPr id="4" name="灯片编号占位符 3"/>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Challenges going forward</a:t>
            </a:r>
            <a:endParaRPr lang="en-US" dirty="0"/>
          </a:p>
        </p:txBody>
      </p:sp>
      <p:sp>
        <p:nvSpPr>
          <p:cNvPr id="3" name="Content Placeholder 2"/>
          <p:cNvSpPr>
            <a:spLocks noGrp="1"/>
          </p:cNvSpPr>
          <p:nvPr>
            <p:ph idx="1"/>
          </p:nvPr>
        </p:nvSpPr>
        <p:spPr/>
        <p:txBody>
          <a:bodyPr>
            <a:normAutofit/>
          </a:bodyPr>
          <a:lstStyle/>
          <a:p>
            <a:r>
              <a:rPr lang="en-US" sz="2000" dirty="0" smtClean="0"/>
              <a:t>What are the new political economy challenges for the Chinese economy reform?</a:t>
            </a:r>
            <a:endParaRPr lang="en-US" sz="2000" dirty="0" smtClean="0"/>
          </a:p>
          <a:p>
            <a:pPr lvl="1"/>
            <a:r>
              <a:rPr lang="en-US" sz="2000" dirty="0" smtClean="0"/>
              <a:t>It is increasingly more </a:t>
            </a:r>
            <a:r>
              <a:rPr lang="en-US" sz="2000" dirty="0" smtClean="0">
                <a:solidFill>
                  <a:srgbClr val="FF0000"/>
                </a:solidFill>
              </a:rPr>
              <a:t>difficult to continue with Pareto improvement</a:t>
            </a:r>
            <a:endParaRPr lang="en-US" sz="2000" dirty="0" smtClean="0">
              <a:solidFill>
                <a:srgbClr val="FF0000"/>
              </a:solidFill>
            </a:endParaRPr>
          </a:p>
          <a:p>
            <a:pPr lvl="1"/>
            <a:r>
              <a:rPr lang="en-US" sz="2000" dirty="0" smtClean="0"/>
              <a:t>For instance, settlement of migrant workers in the cities might affect the wellbeing of urban residents in the very short term</a:t>
            </a:r>
            <a:endParaRPr lang="en-US" sz="2000" dirty="0"/>
          </a:p>
        </p:txBody>
      </p:sp>
      <p:sp>
        <p:nvSpPr>
          <p:cNvPr id="4" name="灯片编号占位符 3"/>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itle 1"/>
          <p:cNvSpPr txBox="1">
            <a:spLocks noGrp="1"/>
          </p:cNvSpPr>
          <p:nvPr>
            <p:ph type="title"/>
          </p:nvPr>
        </p:nvSpPr>
        <p:spPr>
          <a:prstGeom prst="rect">
            <a:avLst/>
          </a:prstGeom>
        </p:spPr>
        <p:txBody>
          <a:bodyPr>
            <a:normAutofit/>
          </a:bodyPr>
          <a:lstStyle/>
          <a:p>
            <a:r>
              <a:rPr lang="en-US" dirty="0" smtClean="0"/>
              <a:t>The analytical framework</a:t>
            </a:r>
            <a:endParaRPr dirty="0"/>
          </a:p>
        </p:txBody>
      </p:sp>
      <p:graphicFrame>
        <p:nvGraphicFramePr>
          <p:cNvPr id="2" name="图示 1"/>
          <p:cNvGraphicFramePr/>
          <p:nvPr/>
        </p:nvGraphicFramePr>
        <p:xfrm>
          <a:off x="5809423" y="1221720"/>
          <a:ext cx="6154530" cy="5418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 name="Content Placeholder 2"/>
          <p:cNvSpPr txBox="1">
            <a:spLocks noGrp="1"/>
          </p:cNvSpPr>
          <p:nvPr>
            <p:ph sz="half" idx="1"/>
          </p:nvPr>
        </p:nvSpPr>
        <p:spPr>
          <a:xfrm>
            <a:off x="838200" y="1825625"/>
            <a:ext cx="5181600" cy="4351339"/>
          </a:xfrm>
          <a:prstGeom prst="rect">
            <a:avLst/>
          </a:prstGeom>
        </p:spPr>
        <p:txBody>
          <a:bodyPr>
            <a:normAutofit/>
          </a:bodyPr>
          <a:lstStyle/>
          <a:p>
            <a:r>
              <a:rPr lang="en-US" sz="1800" dirty="0" smtClean="0"/>
              <a:t>In addition to the virtuous cycle among </a:t>
            </a:r>
            <a:r>
              <a:rPr lang="en-US" sz="1800" dirty="0" smtClean="0">
                <a:solidFill>
                  <a:srgbClr val="FF0000"/>
                </a:solidFill>
              </a:rPr>
              <a:t>autonomous government</a:t>
            </a:r>
            <a:r>
              <a:rPr lang="en-US" sz="1800" dirty="0" smtClean="0"/>
              <a:t>, </a:t>
            </a:r>
            <a:r>
              <a:rPr lang="en-US" sz="1800" dirty="0" smtClean="0">
                <a:solidFill>
                  <a:srgbClr val="FF0000"/>
                </a:solidFill>
              </a:rPr>
              <a:t>economic decentralization</a:t>
            </a:r>
            <a:r>
              <a:rPr lang="en-US" sz="1800" dirty="0" smtClean="0"/>
              <a:t> and </a:t>
            </a:r>
            <a:r>
              <a:rPr lang="en-US" sz="1800" dirty="0" smtClean="0">
                <a:solidFill>
                  <a:srgbClr val="FF0000"/>
                </a:solidFill>
              </a:rPr>
              <a:t>merit-based promotion of officials</a:t>
            </a:r>
            <a:endParaRPr lang="en-US" sz="1800" dirty="0" smtClean="0">
              <a:solidFill>
                <a:srgbClr val="FF0000"/>
              </a:solidFill>
            </a:endParaRPr>
          </a:p>
          <a:p>
            <a:r>
              <a:rPr lang="en-US" sz="1800" dirty="0" smtClean="0"/>
              <a:t>Development of </a:t>
            </a:r>
            <a:r>
              <a:rPr lang="en-US" sz="1800" dirty="0" smtClean="0">
                <a:solidFill>
                  <a:srgbClr val="FF0000"/>
                </a:solidFill>
              </a:rPr>
              <a:t>labor-intensive industries</a:t>
            </a:r>
            <a:r>
              <a:rPr lang="en-US" sz="1800" dirty="0" smtClean="0"/>
              <a:t> also ensures that a large population benefits from the economic development (which improves income distribution) and therefore supports reform policy</a:t>
            </a:r>
            <a:endParaRPr lang="en-US" sz="1800" dirty="0" smtClean="0"/>
          </a:p>
          <a:p>
            <a:r>
              <a:rPr lang="en-US" sz="1800" dirty="0"/>
              <a:t>Pareto improvement occurs when a change in allocation harms no one and helps at least one person, given an initial allocation of goods for a set of persons. </a:t>
            </a:r>
            <a:endParaRPr sz="1800" dirty="0"/>
          </a:p>
        </p:txBody>
      </p:sp>
      <p:sp>
        <p:nvSpPr>
          <p:cNvPr id="3" name="灯片编号占位符 2"/>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itle 1"/>
          <p:cNvSpPr txBox="1">
            <a:spLocks noGrp="1"/>
          </p:cNvSpPr>
          <p:nvPr>
            <p:ph type="title"/>
          </p:nvPr>
        </p:nvSpPr>
        <p:spPr>
          <a:xfrm>
            <a:off x="838200" y="320675"/>
            <a:ext cx="10515600" cy="1325563"/>
          </a:xfrm>
          <a:prstGeom prst="rect">
            <a:avLst/>
          </a:prstGeom>
        </p:spPr>
        <p:txBody>
          <a:bodyPr/>
          <a:lstStyle/>
          <a:p>
            <a:r>
              <a:rPr lang="en-US" altLang="zh-CN" dirty="0" smtClean="0"/>
              <a:t>3 Political Economy</a:t>
            </a:r>
            <a:endParaRPr lang="en-US" altLang="zh-CN" dirty="0" smtClean="0"/>
          </a:p>
        </p:txBody>
      </p:sp>
      <p:sp>
        <p:nvSpPr>
          <p:cNvPr id="209" name="Content Placeholder 2"/>
          <p:cNvSpPr txBox="1">
            <a:spLocks noGrp="1"/>
          </p:cNvSpPr>
          <p:nvPr>
            <p:ph type="body" idx="1"/>
          </p:nvPr>
        </p:nvSpPr>
        <p:spPr>
          <a:prstGeom prst="rect">
            <a:avLst/>
          </a:prstGeom>
        </p:spPr>
        <p:txBody>
          <a:bodyPr>
            <a:noAutofit/>
          </a:bodyPr>
          <a:lstStyle/>
          <a:p>
            <a:r>
              <a:rPr lang="en-US" altLang="zh-CN" sz="1800" b="1" dirty="0" smtClean="0"/>
              <a:t>Political economy</a:t>
            </a:r>
            <a:r>
              <a:rPr lang="en-US" sz="1800" dirty="0"/>
              <a:t>: Political economy generally refers to crossover study of </a:t>
            </a:r>
            <a:r>
              <a:rPr lang="en-US" sz="1800" dirty="0">
                <a:solidFill>
                  <a:srgbClr val="FF0000"/>
                </a:solidFill>
              </a:rPr>
              <a:t>economics, law and political science</a:t>
            </a:r>
            <a:r>
              <a:rPr lang="en-US" sz="1800" dirty="0"/>
              <a:t> in order to understand the </a:t>
            </a:r>
            <a:r>
              <a:rPr lang="en-US" sz="1800" dirty="0">
                <a:solidFill>
                  <a:srgbClr val="FF0000"/>
                </a:solidFill>
              </a:rPr>
              <a:t>impact of political entities and political environment on market </a:t>
            </a:r>
            <a:r>
              <a:rPr lang="en-US" sz="1800" dirty="0" smtClean="0">
                <a:solidFill>
                  <a:srgbClr val="FF0000"/>
                </a:solidFill>
              </a:rPr>
              <a:t>behavior.</a:t>
            </a:r>
            <a:endParaRPr lang="en-US" sz="1800" dirty="0" smtClean="0">
              <a:solidFill>
                <a:srgbClr val="FF0000"/>
              </a:solidFill>
            </a:endParaRPr>
          </a:p>
          <a:p>
            <a:r>
              <a:rPr lang="en-US" sz="1800" b="1" dirty="0" smtClean="0"/>
              <a:t>Beijing consensus</a:t>
            </a:r>
            <a:r>
              <a:rPr lang="en-US" sz="1800" dirty="0"/>
              <a:t>: </a:t>
            </a:r>
            <a:r>
              <a:rPr lang="en-US" sz="1800" dirty="0" smtClean="0"/>
              <a:t>It </a:t>
            </a:r>
            <a:r>
              <a:rPr lang="en-US" sz="1800" dirty="0"/>
              <a:t>consists of three </a:t>
            </a:r>
            <a:r>
              <a:rPr lang="en-US" sz="1800" dirty="0" smtClean="0"/>
              <a:t>features: a </a:t>
            </a:r>
            <a:r>
              <a:rPr lang="en-US" sz="1800" dirty="0"/>
              <a:t>commitment to </a:t>
            </a:r>
            <a:r>
              <a:rPr lang="en-US" sz="1800" dirty="0">
                <a:solidFill>
                  <a:srgbClr val="FF0000"/>
                </a:solidFill>
              </a:rPr>
              <a:t>innovation and </a:t>
            </a:r>
            <a:r>
              <a:rPr lang="en-US" sz="1800" dirty="0" smtClean="0">
                <a:solidFill>
                  <a:srgbClr val="FF0000"/>
                </a:solidFill>
              </a:rPr>
              <a:t>experimentation </a:t>
            </a:r>
            <a:r>
              <a:rPr lang="en-US" sz="1800" dirty="0">
                <a:solidFill>
                  <a:srgbClr val="FF0000"/>
                </a:solidFill>
              </a:rPr>
              <a:t>in </a:t>
            </a:r>
            <a:r>
              <a:rPr lang="en-US" sz="1800" dirty="0" smtClean="0">
                <a:solidFill>
                  <a:srgbClr val="FF0000"/>
                </a:solidFill>
              </a:rPr>
              <a:t>reforms</a:t>
            </a:r>
            <a:r>
              <a:rPr lang="en-US" sz="1800" dirty="0" smtClean="0"/>
              <a:t>; </a:t>
            </a:r>
            <a:r>
              <a:rPr lang="en-US" sz="1800" dirty="0"/>
              <a:t>a </a:t>
            </a:r>
            <a:r>
              <a:rPr lang="en-US" sz="1800" dirty="0">
                <a:solidFill>
                  <a:srgbClr val="FF0000"/>
                </a:solidFill>
              </a:rPr>
              <a:t>rejection of per capita GDP</a:t>
            </a:r>
            <a:r>
              <a:rPr lang="en-US" sz="1800" dirty="0"/>
              <a:t> as the only measure of </a:t>
            </a:r>
            <a:r>
              <a:rPr lang="en-US" sz="1800" dirty="0" smtClean="0"/>
              <a:t>progress, </a:t>
            </a:r>
            <a:r>
              <a:rPr lang="en-US" sz="1800" dirty="0">
                <a:solidFill>
                  <a:srgbClr val="FF0000"/>
                </a:solidFill>
              </a:rPr>
              <a:t>sustainability and equality</a:t>
            </a:r>
            <a:r>
              <a:rPr lang="en-US" sz="1800" dirty="0"/>
              <a:t> also </a:t>
            </a:r>
            <a:r>
              <a:rPr lang="en-US" sz="1800" dirty="0" smtClean="0"/>
              <a:t>count; and a </a:t>
            </a:r>
            <a:r>
              <a:rPr lang="en-US" sz="1800" dirty="0"/>
              <a:t>commitment to </a:t>
            </a:r>
            <a:r>
              <a:rPr lang="en-US" sz="1800" dirty="0">
                <a:solidFill>
                  <a:srgbClr val="FF0000"/>
                </a:solidFill>
              </a:rPr>
              <a:t>self-determination</a:t>
            </a:r>
            <a:r>
              <a:rPr lang="en-US" sz="1800" dirty="0"/>
              <a:t>. </a:t>
            </a:r>
            <a:endParaRPr lang="en-US" sz="1800" dirty="0" smtClean="0"/>
          </a:p>
          <a:p>
            <a:r>
              <a:rPr lang="en-US" sz="1800" b="1" dirty="0" smtClean="0"/>
              <a:t>Autonomous government</a:t>
            </a:r>
            <a:r>
              <a:rPr lang="en-US" sz="1800" dirty="0"/>
              <a:t>: is one that does </a:t>
            </a:r>
            <a:r>
              <a:rPr lang="en-US" sz="1800" dirty="0">
                <a:solidFill>
                  <a:srgbClr val="FF0000"/>
                </a:solidFill>
              </a:rPr>
              <a:t>not form an alliance with, and is not captured by, any interest group in society</a:t>
            </a:r>
            <a:r>
              <a:rPr lang="en-US" sz="1800" dirty="0"/>
              <a:t>. It is </a:t>
            </a:r>
            <a:r>
              <a:rPr lang="en-US" sz="1800" dirty="0">
                <a:solidFill>
                  <a:srgbClr val="FF0000"/>
                </a:solidFill>
              </a:rPr>
              <a:t>impartial</a:t>
            </a:r>
            <a:r>
              <a:rPr lang="en-US" sz="1800" dirty="0"/>
              <a:t> towards different segments of society, but may have its </a:t>
            </a:r>
            <a:r>
              <a:rPr lang="en-US" sz="1800" dirty="0">
                <a:solidFill>
                  <a:srgbClr val="FF0000"/>
                </a:solidFill>
              </a:rPr>
              <a:t>own interests and agendas.</a:t>
            </a:r>
            <a:endParaRPr lang="en-US" sz="1800" dirty="0" smtClean="0">
              <a:solidFill>
                <a:srgbClr val="FF0000"/>
              </a:solidFill>
            </a:endParaRPr>
          </a:p>
          <a:p>
            <a:r>
              <a:rPr lang="en-US" sz="1800" b="1" dirty="0" smtClean="0"/>
              <a:t>State capitalism</a:t>
            </a:r>
            <a:r>
              <a:rPr lang="en-US" sz="1800" dirty="0"/>
              <a:t>: </a:t>
            </a:r>
            <a:r>
              <a:rPr lang="en-US" sz="1800" dirty="0" smtClean="0"/>
              <a:t>A </a:t>
            </a:r>
            <a:r>
              <a:rPr lang="en-US" sz="1800" dirty="0"/>
              <a:t>form of capitalism in which the </a:t>
            </a:r>
            <a:r>
              <a:rPr lang="en-US" sz="1800" dirty="0">
                <a:solidFill>
                  <a:srgbClr val="FF0000"/>
                </a:solidFill>
              </a:rPr>
              <a:t>state owns or controls most of the means of production</a:t>
            </a:r>
            <a:r>
              <a:rPr lang="en-US" sz="1800" dirty="0"/>
              <a:t> and other capital: often very similar to state socialism.</a:t>
            </a:r>
            <a:endParaRPr lang="en-US" sz="1800" dirty="0" smtClean="0"/>
          </a:p>
          <a:p>
            <a:r>
              <a:rPr lang="en-US" sz="1800" b="1" dirty="0" smtClean="0"/>
              <a:t>State capacity</a:t>
            </a:r>
            <a:r>
              <a:rPr lang="en-US" sz="1800" dirty="0"/>
              <a:t>: </a:t>
            </a:r>
            <a:r>
              <a:rPr lang="en-US" sz="1800" dirty="0" smtClean="0"/>
              <a:t>The </a:t>
            </a:r>
            <a:r>
              <a:rPr lang="en-US" sz="1800" dirty="0">
                <a:solidFill>
                  <a:srgbClr val="FF0000"/>
                </a:solidFill>
              </a:rPr>
              <a:t>government's ability to accomplish its intended policy </a:t>
            </a:r>
            <a:r>
              <a:rPr lang="en-US" sz="1800" dirty="0" smtClean="0">
                <a:solidFill>
                  <a:srgbClr val="FF0000"/>
                </a:solidFill>
              </a:rPr>
              <a:t>goals.</a:t>
            </a:r>
            <a:r>
              <a:rPr lang="en-US" sz="1800" dirty="0" smtClean="0"/>
              <a:t> </a:t>
            </a:r>
            <a:endParaRPr lang="en-US" sz="1800" dirty="0" smtClean="0"/>
          </a:p>
          <a:p>
            <a:r>
              <a:rPr lang="en-US" sz="1800" b="1" dirty="0"/>
              <a:t>Pareto </a:t>
            </a:r>
            <a:r>
              <a:rPr lang="en-US" sz="1800" b="1" dirty="0" smtClean="0"/>
              <a:t>improvement</a:t>
            </a:r>
            <a:r>
              <a:rPr lang="en-US" sz="1800" dirty="0" smtClean="0"/>
              <a:t>: When </a:t>
            </a:r>
            <a:r>
              <a:rPr lang="en-US" sz="1800" dirty="0"/>
              <a:t>a </a:t>
            </a:r>
            <a:r>
              <a:rPr lang="en-US" sz="1800" dirty="0">
                <a:solidFill>
                  <a:srgbClr val="FF0000"/>
                </a:solidFill>
              </a:rPr>
              <a:t>change in allocation harms no one and helps at least one person</a:t>
            </a:r>
            <a:r>
              <a:rPr lang="en-US" sz="1800" dirty="0"/>
              <a:t>, given an initial allocation of goods for a set of persons. </a:t>
            </a:r>
            <a:endParaRPr lang="en-US" sz="1800" dirty="0"/>
          </a:p>
          <a:p>
            <a:endParaRPr lang="en-US" sz="1800" dirty="0" smtClean="0"/>
          </a:p>
          <a:p>
            <a:endParaRPr sz="1800" dirty="0"/>
          </a:p>
        </p:txBody>
      </p:sp>
      <p:sp>
        <p:nvSpPr>
          <p:cNvPr id="2" name="灯片编号占位符 1"/>
          <p:cNvSpPr>
            <a:spLocks noGrp="1"/>
          </p:cNvSpPr>
          <p:nvPr>
            <p:ph type="sldNum" sz="quarter" idx="12"/>
          </p:nvPr>
        </p:nvSpPr>
        <p:spPr/>
        <p:txBody>
          <a:bodyPr/>
          <a:lstStyle/>
          <a:p>
            <a:fld id="{B2042C86-1E73-4241-83C8-0223C1544F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What were the main drivers?</a:t>
            </a:r>
            <a:endParaRPr lang="en-US" sz="3600" dirty="0"/>
          </a:p>
        </p:txBody>
      </p:sp>
      <p:sp>
        <p:nvSpPr>
          <p:cNvPr id="3" name="Content Placeholder 2"/>
          <p:cNvSpPr>
            <a:spLocks noGrp="1"/>
          </p:cNvSpPr>
          <p:nvPr>
            <p:ph sz="half" idx="1"/>
          </p:nvPr>
        </p:nvSpPr>
        <p:spPr>
          <a:xfrm>
            <a:off x="838200" y="1825625"/>
            <a:ext cx="3151909" cy="4351338"/>
          </a:xfrm>
        </p:spPr>
        <p:txBody>
          <a:bodyPr>
            <a:normAutofit/>
          </a:bodyPr>
          <a:lstStyle/>
          <a:p>
            <a:r>
              <a:rPr lang="en-US" sz="2000" dirty="0">
                <a:solidFill>
                  <a:srgbClr val="FF0000"/>
                </a:solidFill>
              </a:rPr>
              <a:t>Institutional innovation</a:t>
            </a:r>
            <a:endParaRPr lang="en-US" sz="2000" dirty="0">
              <a:solidFill>
                <a:srgbClr val="FF0000"/>
              </a:solidFill>
            </a:endParaRPr>
          </a:p>
          <a:p>
            <a:r>
              <a:rPr lang="en-US" sz="2000" dirty="0" smtClean="0">
                <a:solidFill>
                  <a:srgbClr val="FF0000"/>
                </a:solidFill>
              </a:rPr>
              <a:t>Market </a:t>
            </a:r>
            <a:r>
              <a:rPr lang="en-US" altLang="zh-CN" sz="2000" dirty="0">
                <a:solidFill>
                  <a:srgbClr val="FF0000"/>
                </a:solidFill>
              </a:rPr>
              <a:t>liberalization</a:t>
            </a:r>
            <a:endParaRPr lang="en-US" altLang="zh-CN" sz="2000" dirty="0">
              <a:solidFill>
                <a:srgbClr val="FF0000"/>
              </a:solidFill>
            </a:endParaRPr>
          </a:p>
        </p:txBody>
      </p:sp>
      <p:sp>
        <p:nvSpPr>
          <p:cNvPr id="4" name="灯片编号占位符 3"/>
          <p:cNvSpPr>
            <a:spLocks noGrp="1"/>
          </p:cNvSpPr>
          <p:nvPr>
            <p:ph type="sldNum" sz="quarter" idx="12"/>
          </p:nvPr>
        </p:nvSpPr>
        <p:spPr/>
        <p:txBody>
          <a:bodyPr/>
          <a:lstStyle/>
          <a:p>
            <a:fld id="{B2042C86-1E73-4241-83C8-0223C1544F2A}" type="slidenum">
              <a:rPr lang="zh-CN" altLang="en-US" smtClean="0"/>
            </a:fld>
            <a:endParaRPr lang="zh-CN" altLang="en-US"/>
          </a:p>
        </p:txBody>
      </p:sp>
      <p:pic>
        <p:nvPicPr>
          <p:cNvPr id="1026" name="Picture 2" descr="http://www.bjreview.com/China/202012/W020201230383858169589.jpg"/>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4924402" y="1965760"/>
            <a:ext cx="6217856" cy="4348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36012</Words>
  <Application>WPS 演示</Application>
  <PresentationFormat>宽屏</PresentationFormat>
  <Paragraphs>573</Paragraphs>
  <Slides>57</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57</vt:i4>
      </vt:variant>
    </vt:vector>
  </HeadingPairs>
  <TitlesOfParts>
    <vt:vector size="79" baseType="lpstr">
      <vt:lpstr>Arial</vt:lpstr>
      <vt:lpstr>方正书宋_GBK</vt:lpstr>
      <vt:lpstr>Wingdings</vt:lpstr>
      <vt:lpstr>Arial Bold</vt:lpstr>
      <vt:lpstr>Calibri</vt:lpstr>
      <vt:lpstr>Helvetica Neue</vt:lpstr>
      <vt:lpstr>Wingdings</vt:lpstr>
      <vt:lpstr>等线 Light</vt:lpstr>
      <vt:lpstr>汉仪中等线KW</vt:lpstr>
      <vt:lpstr>等线</vt:lpstr>
      <vt:lpstr>Helvetica</vt:lpstr>
      <vt:lpstr>华文细黑</vt:lpstr>
      <vt:lpstr>黑体-简</vt:lpstr>
      <vt:lpstr>Helvetica</vt:lpstr>
      <vt:lpstr>Calibri Light</vt:lpstr>
      <vt:lpstr>微软雅黑</vt:lpstr>
      <vt:lpstr>汉仪旗黑</vt:lpstr>
      <vt:lpstr>宋体</vt:lpstr>
      <vt:lpstr>Arial Unicode MS</vt:lpstr>
      <vt:lpstr>汉仪书宋二KW</vt:lpstr>
      <vt:lpstr>Calibri</vt:lpstr>
      <vt:lpstr>Office 主题</vt:lpstr>
      <vt:lpstr>1 Introduction</vt:lpstr>
      <vt:lpstr>Two dual-track systems</vt:lpstr>
      <vt:lpstr>2 Reform Strategies</vt:lpstr>
      <vt:lpstr>Political economy explanations</vt:lpstr>
      <vt:lpstr>These factors work together?</vt:lpstr>
      <vt:lpstr>Challenges going forward</vt:lpstr>
      <vt:lpstr>The analytical framework</vt:lpstr>
      <vt:lpstr>3 Political Economy</vt:lpstr>
      <vt:lpstr>What were the main drivers?</vt:lpstr>
      <vt:lpstr>The analytical framework</vt:lpstr>
      <vt:lpstr>4 Agricultural Reform</vt:lpstr>
      <vt:lpstr>The analytical framework</vt:lpstr>
      <vt:lpstr>5 Trade Liberalization</vt:lpstr>
      <vt:lpstr>Pre-reform industry</vt:lpstr>
      <vt:lpstr>From capital- to labor-intensive industries</vt:lpstr>
      <vt:lpstr>The impact of liberalization</vt:lpstr>
      <vt:lpstr>Entry of new firms</vt:lpstr>
      <vt:lpstr>Industry policy</vt:lpstr>
      <vt:lpstr>Controversial issues</vt:lpstr>
      <vt:lpstr>The analytical framework</vt:lpstr>
      <vt:lpstr>6 Industrialization</vt:lpstr>
      <vt:lpstr>Four factors facilitated the displacement</vt:lpstr>
      <vt:lpstr>The process of SOE reform: Four stages</vt:lpstr>
      <vt:lpstr>First stage (1978-1992)</vt:lpstr>
      <vt:lpstr>Second stage (1992-2003)</vt:lpstr>
      <vt:lpstr>“Grasping the large, letting go of the small”</vt:lpstr>
      <vt:lpstr>SOE reform: Challenges ahead</vt:lpstr>
      <vt:lpstr>Study 1: Competition and policy burdens </vt:lpstr>
      <vt:lpstr>Study 2: Agency problems and political control </vt:lpstr>
      <vt:lpstr>The analytical framework</vt:lpstr>
      <vt:lpstr>7 SOE Reform</vt:lpstr>
      <vt:lpstr>Statistical correlations</vt:lpstr>
      <vt:lpstr>China’s Environmental regulation</vt:lpstr>
      <vt:lpstr>Pollution vs climate change</vt:lpstr>
      <vt:lpstr>The analytical framework</vt:lpstr>
      <vt:lpstr>8 Environmental Protection</vt:lpstr>
      <vt:lpstr>Demographic dividends</vt:lpstr>
      <vt:lpstr>Study: End of cheap labor</vt:lpstr>
      <vt:lpstr>Some outstanding issues</vt:lpstr>
      <vt:lpstr>The analytical framework</vt:lpstr>
      <vt:lpstr>9 Labor Market</vt:lpstr>
      <vt:lpstr>The analytical framework</vt:lpstr>
      <vt:lpstr>10 Platform Economy</vt:lpstr>
      <vt:lpstr>Tax modernization</vt:lpstr>
      <vt:lpstr>Assessment of the 1994 reform</vt:lpstr>
      <vt:lpstr>Study: Growth effects of TSS</vt:lpstr>
      <vt:lpstr>An assessment of the latest reform</vt:lpstr>
      <vt:lpstr>The analytical framework</vt:lpstr>
      <vt:lpstr>11 Fiscal System</vt:lpstr>
      <vt:lpstr>Policy logic, again</vt:lpstr>
      <vt:lpstr>The McKinnon/Stiglitz effects</vt:lpstr>
      <vt:lpstr>The analytical framework</vt:lpstr>
      <vt:lpstr>12 Financial Reform</vt:lpstr>
      <vt:lpstr>Some preliminary takeaways</vt:lpstr>
      <vt:lpstr>13 Fintech Revolution</vt:lpstr>
      <vt:lpstr>New challenges</vt:lpstr>
      <vt:lpstr>New economic policy strategy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wzk</dc:creator>
  <cp:lastModifiedBy>wzk</cp:lastModifiedBy>
  <cp:revision>4</cp:revision>
  <dcterms:created xsi:type="dcterms:W3CDTF">2021-12-20T06:51:02Z</dcterms:created>
  <dcterms:modified xsi:type="dcterms:W3CDTF">2021-12-20T06:51:02Z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2052-3.9.6.6441</vt:lpwstr>
  </property>
</Properties>
</file>