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150a25a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150a25a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150a25a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150a25a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1150a25a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1150a25a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150a25a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1150a25a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1150a25a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1150a25a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1150a25a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1150a25a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1150a25a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1150a25a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Peer Review for Assignments of Group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8, Weizhao Li &amp; Peiyao Teng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659900" y="1489525"/>
            <a:ext cx="7688100" cy="23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reviewed:</a:t>
            </a:r>
            <a:endParaRPr/>
          </a:p>
          <a:p>
            <a:pPr indent="-330200" lvl="0" marL="457200" rtl="0" algn="l">
              <a:spcBef>
                <a:spcPts val="0"/>
              </a:spcBef>
              <a:spcAft>
                <a:spcPts val="0"/>
              </a:spcAft>
              <a:buSzPts val="1600"/>
              <a:buChar char="●"/>
            </a:pPr>
            <a:r>
              <a:rPr lang="en"/>
              <a:t>Use Case Diagram</a:t>
            </a:r>
            <a:endParaRPr/>
          </a:p>
          <a:p>
            <a:pPr indent="-330200" lvl="0" marL="457200" rtl="0" algn="l">
              <a:spcBef>
                <a:spcPts val="0"/>
              </a:spcBef>
              <a:spcAft>
                <a:spcPts val="0"/>
              </a:spcAft>
              <a:buSzPts val="1600"/>
              <a:buChar char="●"/>
            </a:pPr>
            <a:r>
              <a:rPr lang="en"/>
              <a:t>Use Case Specification</a:t>
            </a:r>
            <a:endParaRPr/>
          </a:p>
          <a:p>
            <a:pPr indent="-330200" lvl="0" marL="457200" rtl="0" algn="l">
              <a:spcBef>
                <a:spcPts val="0"/>
              </a:spcBef>
              <a:spcAft>
                <a:spcPts val="0"/>
              </a:spcAft>
              <a:buSzPts val="1600"/>
              <a:buChar char="●"/>
            </a:pPr>
            <a:r>
              <a:rPr lang="en"/>
              <a:t>Sequence Diagram</a:t>
            </a:r>
            <a:endParaRPr/>
          </a:p>
          <a:p>
            <a:pPr indent="-330200" lvl="0" marL="457200" rtl="0" algn="l">
              <a:spcBef>
                <a:spcPts val="0"/>
              </a:spcBef>
              <a:spcAft>
                <a:spcPts val="0"/>
              </a:spcAft>
              <a:buSzPts val="1600"/>
              <a:buChar char="●"/>
            </a:pPr>
            <a:r>
              <a:rPr lang="en"/>
              <a:t>Class Diagram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nvSpPr>
        <p:spPr>
          <a:xfrm>
            <a:off x="659900" y="587700"/>
            <a:ext cx="6076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Checklists</a:t>
            </a:r>
            <a:endParaRPr sz="3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subTitle"/>
          </p:nvPr>
        </p:nvSpPr>
        <p:spPr>
          <a:xfrm>
            <a:off x="659900" y="1330150"/>
            <a:ext cx="7688100" cy="23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 1: </a:t>
            </a:r>
            <a:r>
              <a:rPr lang="en" sz="1100">
                <a:solidFill>
                  <a:srgbClr val="000000"/>
                </a:solidFill>
                <a:latin typeface="Arial"/>
                <a:ea typeface="Arial"/>
                <a:cs typeface="Arial"/>
                <a:sym typeface="Arial"/>
              </a:rPr>
              <a:t>Use case 3, approve / deny should be a verb + noun phrase.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 2: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Since use case diagram includes use case descriptions. As for</a:t>
            </a: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use case 12, Create Movie Reviews, when we read the description, we thought it is not clear. Can the user create the reviews? Can the moderator create the reviews? Or only people who watched the movies outside of this group can create the reviews? The use case name sometimes will confuse us, it sounds like people in this group can create movie reviews.  (The class diagram looks like that moderator can trigger to create movie reviews, too). Thus, it will be better to define it much clear.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nvSpPr>
        <p:spPr>
          <a:xfrm>
            <a:off x="659900" y="587700"/>
            <a:ext cx="6076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Use Case Diagram </a:t>
            </a:r>
            <a:r>
              <a:rPr lang="en" sz="3000">
                <a:latin typeface="Lato"/>
                <a:ea typeface="Lato"/>
                <a:cs typeface="Lato"/>
                <a:sym typeface="Lato"/>
              </a:rPr>
              <a:t>Reviews</a:t>
            </a:r>
            <a:endParaRPr sz="3000">
              <a:latin typeface="Lato"/>
              <a:ea typeface="Lato"/>
              <a:cs typeface="Lato"/>
              <a:sym typeface="Lato"/>
            </a:endParaRPr>
          </a:p>
        </p:txBody>
      </p:sp>
      <p:pic>
        <p:nvPicPr>
          <p:cNvPr id="100" name="Google Shape;100;p15"/>
          <p:cNvPicPr preferRelativeResize="0"/>
          <p:nvPr/>
        </p:nvPicPr>
        <p:blipFill>
          <a:blip r:embed="rId3">
            <a:alphaModFix/>
          </a:blip>
          <a:stretch>
            <a:fillRect/>
          </a:stretch>
        </p:blipFill>
        <p:spPr>
          <a:xfrm>
            <a:off x="2625275" y="3021700"/>
            <a:ext cx="4110825" cy="1939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659900" y="1330150"/>
            <a:ext cx="7688100" cy="23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 3:</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Use case 8:</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The description is not clear, it didn’t match too much to the use case’s name. Does that mean search the specific information of a movie in the list (I guess),  or just search whatever movie from the whole database?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-&gt; use such a name like “search movie info” would be easier for people to understand</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 4:</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Use case 7 should be a verb + noun phrase. Eg. unsubscribe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 5:</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Use case 11 should be a verb + noun phrase. Eg. Vote movies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16"/>
          <p:cNvSpPr txBox="1"/>
          <p:nvPr/>
        </p:nvSpPr>
        <p:spPr>
          <a:xfrm>
            <a:off x="659900" y="587700"/>
            <a:ext cx="6076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Use Case Diagram </a:t>
            </a:r>
            <a:r>
              <a:rPr lang="en" sz="3000">
                <a:latin typeface="Lato"/>
                <a:ea typeface="Lato"/>
                <a:cs typeface="Lato"/>
                <a:sym typeface="Lato"/>
              </a:rPr>
              <a:t>Reviews</a:t>
            </a:r>
            <a:endParaRPr sz="3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idx="1" type="subTitle"/>
          </p:nvPr>
        </p:nvSpPr>
        <p:spPr>
          <a:xfrm>
            <a:off x="659900" y="1330150"/>
            <a:ext cx="7688100" cy="23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Issues 1 to 12: Same issue repeats 12 times of each use case specification.</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As for Post-condition of all use cases, your team kind of misunderstanding the post-condition. In this section, you need to write two conditions that will trigger the end of this use case. One is for success, one is for failure. (Eg. what is the condition that will trigger to the success of watching the trailer and what is the condition that will trigger to failure of watching the trailer?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Example, this is the screenshot of the instructions from the class.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17"/>
          <p:cNvSpPr txBox="1"/>
          <p:nvPr/>
        </p:nvSpPr>
        <p:spPr>
          <a:xfrm>
            <a:off x="659900" y="587700"/>
            <a:ext cx="6076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Use Case Specification </a:t>
            </a:r>
            <a:r>
              <a:rPr lang="en" sz="3000">
                <a:latin typeface="Lato"/>
                <a:ea typeface="Lato"/>
                <a:cs typeface="Lato"/>
                <a:sym typeface="Lato"/>
              </a:rPr>
              <a:t>Reviews</a:t>
            </a:r>
            <a:endParaRPr sz="3000">
              <a:latin typeface="Lato"/>
              <a:ea typeface="Lato"/>
              <a:cs typeface="Lato"/>
              <a:sym typeface="Lato"/>
            </a:endParaRPr>
          </a:p>
        </p:txBody>
      </p:sp>
      <p:pic>
        <p:nvPicPr>
          <p:cNvPr id="113" name="Google Shape;113;p17"/>
          <p:cNvPicPr preferRelativeResize="0"/>
          <p:nvPr/>
        </p:nvPicPr>
        <p:blipFill>
          <a:blip r:embed="rId3">
            <a:alphaModFix/>
          </a:blip>
          <a:stretch>
            <a:fillRect/>
          </a:stretch>
        </p:blipFill>
        <p:spPr>
          <a:xfrm>
            <a:off x="4906300" y="2635525"/>
            <a:ext cx="3799425" cy="225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idx="1" type="subTitle"/>
          </p:nvPr>
        </p:nvSpPr>
        <p:spPr>
          <a:xfrm>
            <a:off x="659900" y="1330150"/>
            <a:ext cx="7688100" cy="23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Issues 13:</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As we mentioned in use case diagram reviews. </a:t>
            </a:r>
            <a:r>
              <a:rPr lang="en" sz="1100">
                <a:solidFill>
                  <a:srgbClr val="000000"/>
                </a:solidFill>
                <a:latin typeface="Arial"/>
                <a:ea typeface="Arial"/>
                <a:cs typeface="Arial"/>
                <a:sym typeface="Arial"/>
              </a:rPr>
              <a:t>For</a:t>
            </a: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use case 12, Create Movie Reviews, when we read the description, we thought it is not clear. Can the user create the reviews? Can the moderator create the reviews? Or only people who watched the movies outside of this group can create the reviews? The use case name sometimes will confuse us, it sounds like people in this group can create movie reviews.  (The class diagram looks like that moderator can trigger to create movie reviews, too). Thus, it will be better to define it much clear.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Issue 14:</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As we mentioned in use case diagram reviews. For use case 8, the description is not clear, it didn’t match too much to the use case’s name. Does that mean search the specific information of a movie in the list (I guess),  or just search whatever movie from the whole database?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18"/>
          <p:cNvSpPr txBox="1"/>
          <p:nvPr/>
        </p:nvSpPr>
        <p:spPr>
          <a:xfrm>
            <a:off x="659900" y="587700"/>
            <a:ext cx="6076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Use Case Specification </a:t>
            </a:r>
            <a:r>
              <a:rPr lang="en" sz="3000">
                <a:latin typeface="Lato"/>
                <a:ea typeface="Lato"/>
                <a:cs typeface="Lato"/>
                <a:sym typeface="Lato"/>
              </a:rPr>
              <a:t>Reviews</a:t>
            </a:r>
            <a:endParaRPr sz="3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idx="1" type="subTitle"/>
          </p:nvPr>
        </p:nvSpPr>
        <p:spPr>
          <a:xfrm>
            <a:off x="659900" y="1374150"/>
            <a:ext cx="7688100" cy="23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1.      Suggest adding an alternative combination fragment ID1</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2.      Suggest clarifying INVITATION, is it controller or system? ID2</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3.      Suggest simplify some details about get movie info and populate movies ID4</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4.      Suggest adding an alternative combination fragment ID6</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5.      Suggest watch trailer should not be an event ID9</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5" name="Google Shape;125;p19"/>
          <p:cNvSpPr txBox="1"/>
          <p:nvPr/>
        </p:nvSpPr>
        <p:spPr>
          <a:xfrm>
            <a:off x="659900" y="587700"/>
            <a:ext cx="6076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Sequence Diagram </a:t>
            </a:r>
            <a:r>
              <a:rPr lang="en" sz="3000">
                <a:latin typeface="Lato"/>
                <a:ea typeface="Lato"/>
                <a:cs typeface="Lato"/>
                <a:sym typeface="Lato"/>
              </a:rPr>
              <a:t>Reviews</a:t>
            </a:r>
            <a:endParaRPr sz="3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idx="1" type="subTitle"/>
          </p:nvPr>
        </p:nvSpPr>
        <p:spPr>
          <a:xfrm>
            <a:off x="659900" y="1374150"/>
            <a:ext cx="7688100" cy="23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1: In general, the three diagrams look messy, not neat.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2: The relationship between group members and group should not be association.</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3: The relationship between userController and the InvitationController has some questions.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4: In general, you separate the methods and the class completely.</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Issue 5: Some methods use camel case and others use delimiter-separated words.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p20"/>
          <p:cNvSpPr txBox="1"/>
          <p:nvPr/>
        </p:nvSpPr>
        <p:spPr>
          <a:xfrm>
            <a:off x="659900" y="587700"/>
            <a:ext cx="6076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Class</a:t>
            </a:r>
            <a:r>
              <a:rPr lang="en" sz="3000">
                <a:latin typeface="Lato"/>
                <a:ea typeface="Lato"/>
                <a:cs typeface="Lato"/>
                <a:sym typeface="Lato"/>
              </a:rPr>
              <a:t> Diagram </a:t>
            </a:r>
            <a:r>
              <a:rPr lang="en" sz="3000">
                <a:latin typeface="Lato"/>
                <a:ea typeface="Lato"/>
                <a:cs typeface="Lato"/>
                <a:sym typeface="Lato"/>
              </a:rPr>
              <a:t>Reviews</a:t>
            </a:r>
            <a:endParaRPr sz="3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