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f269d99f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f269d99f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f269d99f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f269d99f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f269d99f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f269d99f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f269d99f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f269d99f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f269d99f0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f269d99f0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f269d99f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f269d99f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f269d99f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f269d99f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drive.google.com/file/d/1N1C8OaQiBY00mPpUkeL0Y9Y3pv2T8-fU/view?usp=sharing"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rive.google.com/open?id=1n753-DjR_PE4-Riyu_T10z-AIZfixYln"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drive.google.com/file/d/1_RGyMUHCvq4PdBAskFoAWWv4A7xOYMCD/view?usp=sharing"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4 of Team 8</a:t>
            </a:r>
            <a:endParaRPr/>
          </a:p>
          <a:p>
            <a:pPr indent="0" lvl="0" marL="0" rtl="0" algn="l">
              <a:spcBef>
                <a:spcPts val="0"/>
              </a:spcBef>
              <a:spcAft>
                <a:spcPts val="0"/>
              </a:spcAft>
              <a:buNone/>
            </a:pPr>
            <a:r>
              <a:rPr b="0" lang="en" sz="3000"/>
              <a:t>(fix the previous assignments)</a:t>
            </a:r>
            <a:endParaRPr b="0" sz="30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Weizhao Li &amp; Peiyao Teng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7950" y="54020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specification</a:t>
            </a:r>
            <a:endParaRPr/>
          </a:p>
        </p:txBody>
      </p:sp>
      <p:sp>
        <p:nvSpPr>
          <p:cNvPr id="93" name="Google Shape;93;p14"/>
          <p:cNvSpPr txBox="1"/>
          <p:nvPr/>
        </p:nvSpPr>
        <p:spPr>
          <a:xfrm>
            <a:off x="856275" y="1395400"/>
            <a:ext cx="60891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We fixed the use case specifications. In this graph, we showcase you an example of our use case specifications, to see more, click on this URL:</a:t>
            </a:r>
            <a:endParaRPr>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3"/>
              </a:rPr>
              <a:t>https://drive.google.com/file/d/1N1C8OaQiBY00mPpUkeL0Y9Y3pv2T8-fU/view?usp=sharing</a:t>
            </a:r>
            <a:endParaRPr>
              <a:latin typeface="Lato"/>
              <a:ea typeface="Lato"/>
              <a:cs typeface="Lato"/>
              <a:sym typeface="Lato"/>
            </a:endParaRPr>
          </a:p>
        </p:txBody>
      </p:sp>
      <p:pic>
        <p:nvPicPr>
          <p:cNvPr id="94" name="Google Shape;94;p14"/>
          <p:cNvPicPr preferRelativeResize="0"/>
          <p:nvPr/>
        </p:nvPicPr>
        <p:blipFill>
          <a:blip r:embed="rId4">
            <a:alphaModFix/>
          </a:blip>
          <a:stretch>
            <a:fillRect/>
          </a:stretch>
        </p:blipFill>
        <p:spPr>
          <a:xfrm>
            <a:off x="1826175" y="2369525"/>
            <a:ext cx="5202566" cy="2633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ctrTitle"/>
          </p:nvPr>
        </p:nvSpPr>
        <p:spPr>
          <a:xfrm>
            <a:off x="442525" y="455625"/>
            <a:ext cx="84162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a:t>i-direction traceability matrix </a:t>
            </a:r>
            <a:endParaRPr/>
          </a:p>
        </p:txBody>
      </p:sp>
      <p:pic>
        <p:nvPicPr>
          <p:cNvPr id="100" name="Google Shape;100;p15"/>
          <p:cNvPicPr preferRelativeResize="0"/>
          <p:nvPr/>
        </p:nvPicPr>
        <p:blipFill>
          <a:blip r:embed="rId3">
            <a:alphaModFix/>
          </a:blip>
          <a:stretch>
            <a:fillRect/>
          </a:stretch>
        </p:blipFill>
        <p:spPr>
          <a:xfrm>
            <a:off x="57063" y="1511600"/>
            <a:ext cx="9029874" cy="286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490775" y="476775"/>
            <a:ext cx="84162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Sequence diagram</a:t>
            </a:r>
            <a:endParaRPr/>
          </a:p>
        </p:txBody>
      </p:sp>
      <p:sp>
        <p:nvSpPr>
          <p:cNvPr id="106" name="Google Shape;106;p16"/>
          <p:cNvSpPr txBox="1"/>
          <p:nvPr/>
        </p:nvSpPr>
        <p:spPr>
          <a:xfrm>
            <a:off x="1416525" y="3583600"/>
            <a:ext cx="60891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07" name="Google Shape;107;p16"/>
          <p:cNvSpPr txBox="1"/>
          <p:nvPr/>
        </p:nvSpPr>
        <p:spPr>
          <a:xfrm>
            <a:off x="655400" y="1642500"/>
            <a:ext cx="60891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Here is one of the example of our sequence diagrams, to view more, click on this URL:</a:t>
            </a:r>
            <a:endParaRPr>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3"/>
              </a:rPr>
              <a:t>https://drive.google.com/open?id=1n753-DjR_PE4-Riyu_T10z-AIZfixYln</a:t>
            </a:r>
            <a:endParaRPr>
              <a:latin typeface="Lato"/>
              <a:ea typeface="Lato"/>
              <a:cs typeface="Lato"/>
              <a:sym typeface="Lato"/>
            </a:endParaRPr>
          </a:p>
        </p:txBody>
      </p:sp>
      <p:pic>
        <p:nvPicPr>
          <p:cNvPr id="108" name="Google Shape;108;p16"/>
          <p:cNvPicPr preferRelativeResize="0"/>
          <p:nvPr/>
        </p:nvPicPr>
        <p:blipFill>
          <a:blip r:embed="rId4">
            <a:alphaModFix/>
          </a:blip>
          <a:stretch>
            <a:fillRect/>
          </a:stretch>
        </p:blipFill>
        <p:spPr>
          <a:xfrm>
            <a:off x="1036600" y="2521300"/>
            <a:ext cx="5845325" cy="2622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ctrTitle"/>
          </p:nvPr>
        </p:nvSpPr>
        <p:spPr>
          <a:xfrm>
            <a:off x="363900" y="495100"/>
            <a:ext cx="84162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lass diagram</a:t>
            </a:r>
            <a:endParaRPr/>
          </a:p>
        </p:txBody>
      </p:sp>
      <p:sp>
        <p:nvSpPr>
          <p:cNvPr id="114" name="Google Shape;114;p17"/>
          <p:cNvSpPr txBox="1"/>
          <p:nvPr/>
        </p:nvSpPr>
        <p:spPr>
          <a:xfrm>
            <a:off x="587225" y="1429150"/>
            <a:ext cx="71739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t>Here are the main classes of our Movie Watcher System.</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MovieWatcherSystem:</a:t>
            </a:r>
            <a:endParaRPr sz="1100"/>
          </a:p>
          <a:p>
            <a:pPr indent="0" lvl="0" marL="0" rtl="0" algn="l">
              <a:lnSpc>
                <a:spcPct val="115000"/>
              </a:lnSpc>
              <a:spcBef>
                <a:spcPts val="0"/>
              </a:spcBef>
              <a:spcAft>
                <a:spcPts val="0"/>
              </a:spcAft>
              <a:buNone/>
            </a:pPr>
            <a:r>
              <a:rPr lang="en" sz="1100"/>
              <a:t>The center part of the whole system. Enables to record the event, record the group with the winner movie, notify people of a watch event. It has attributes like systemID, lisfOfEvents, listOfGroup, group with winner movie.</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Event:</a:t>
            </a:r>
            <a:endParaRPr sz="1100"/>
          </a:p>
          <a:p>
            <a:pPr indent="0" lvl="0" marL="0" rtl="0" algn="l">
              <a:lnSpc>
                <a:spcPct val="115000"/>
              </a:lnSpc>
              <a:spcBef>
                <a:spcPts val="0"/>
              </a:spcBef>
              <a:spcAft>
                <a:spcPts val="0"/>
              </a:spcAft>
              <a:buNone/>
            </a:pPr>
            <a:r>
              <a:rPr lang="en" sz="1100"/>
              <a:t>A MovieWatcherSystem can have several events. A specific event will have an eventID, a createTime. The moderator can add the MovieWatchInfo and add the vote.</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Group:</a:t>
            </a:r>
            <a:endParaRPr sz="1100"/>
          </a:p>
          <a:p>
            <a:pPr indent="0" lvl="0" marL="0" rtl="0" algn="l">
              <a:lnSpc>
                <a:spcPct val="115000"/>
              </a:lnSpc>
              <a:spcBef>
                <a:spcPts val="0"/>
              </a:spcBef>
              <a:spcAft>
                <a:spcPts val="0"/>
              </a:spcAft>
              <a:buNone/>
            </a:pPr>
            <a:r>
              <a:rPr lang="en" sz="1100"/>
              <a:t>A MovieWatcherSystem can have several groups. Each group will have a name, an ID, a member list, a moderator ID.</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MovieWatchInfo:</a:t>
            </a:r>
            <a:endParaRPr sz="1100"/>
          </a:p>
          <a:p>
            <a:pPr indent="0" lvl="0" marL="0" rtl="0" algn="l">
              <a:lnSpc>
                <a:spcPct val="115000"/>
              </a:lnSpc>
              <a:spcBef>
                <a:spcPts val="0"/>
              </a:spcBef>
              <a:spcAft>
                <a:spcPts val="0"/>
              </a:spcAft>
              <a:buNone/>
            </a:pPr>
            <a:r>
              <a:rPr lang="en" sz="1100"/>
              <a:t>An event can have a MovieWatchInfo class, which means the info of the event.  A MovieWatchInfo will have attributes like movieInfo, address, groupID. It can set the group.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ctrTitle"/>
          </p:nvPr>
        </p:nvSpPr>
        <p:spPr>
          <a:xfrm>
            <a:off x="363900" y="495100"/>
            <a:ext cx="84162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a:t>
            </a:r>
            <a:endParaRPr/>
          </a:p>
        </p:txBody>
      </p:sp>
      <p:sp>
        <p:nvSpPr>
          <p:cNvPr id="120" name="Google Shape;120;p18"/>
          <p:cNvSpPr txBox="1"/>
          <p:nvPr/>
        </p:nvSpPr>
        <p:spPr>
          <a:xfrm>
            <a:off x="650900" y="1174450"/>
            <a:ext cx="74994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t>Vote:</a:t>
            </a:r>
            <a:endParaRPr sz="1100"/>
          </a:p>
          <a:p>
            <a:pPr indent="0" lvl="0" marL="0" rtl="0" algn="l">
              <a:lnSpc>
                <a:spcPct val="115000"/>
              </a:lnSpc>
              <a:spcBef>
                <a:spcPts val="0"/>
              </a:spcBef>
              <a:spcAft>
                <a:spcPts val="0"/>
              </a:spcAft>
              <a:buNone/>
            </a:pPr>
            <a:r>
              <a:rPr lang="en" sz="1100"/>
              <a:t>An event can have a Vote class. The vote class will have attributes like movieList, beginTime and expireTime, groupID, records of movie with its voted counts, and the winner movie. It will updateRecord, get the count, get the winner.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Person:</a:t>
            </a:r>
            <a:endParaRPr sz="1100"/>
          </a:p>
          <a:p>
            <a:pPr indent="0" lvl="0" marL="0" rtl="0" algn="l">
              <a:lnSpc>
                <a:spcPct val="115000"/>
              </a:lnSpc>
              <a:spcBef>
                <a:spcPts val="0"/>
              </a:spcBef>
              <a:spcAft>
                <a:spcPts val="0"/>
              </a:spcAft>
              <a:buNone/>
            </a:pPr>
            <a:r>
              <a:rPr lang="en" sz="1100"/>
              <a:t>We have two types of person in this system, Moderator and Participants. The person has attributes like name, ID, eMail, age, gender.</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Moderator:</a:t>
            </a:r>
            <a:endParaRPr sz="1100"/>
          </a:p>
          <a:p>
            <a:pPr indent="0" lvl="0" marL="0" rtl="0" algn="l">
              <a:lnSpc>
                <a:spcPct val="115000"/>
              </a:lnSpc>
              <a:spcBef>
                <a:spcPts val="0"/>
              </a:spcBef>
              <a:spcAft>
                <a:spcPts val="0"/>
              </a:spcAft>
              <a:buNone/>
            </a:pPr>
            <a:r>
              <a:rPr lang="en" sz="1100"/>
              <a:t>The moderator will invite people to join a group, search the movie, create a group, populate the movies, create a movie watching event, create and end the vote, cast the vote, watch the trailer, see the reviews.</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Participant:</a:t>
            </a:r>
            <a:endParaRPr sz="1100"/>
          </a:p>
          <a:p>
            <a:pPr indent="0" lvl="0" marL="0" rtl="0" algn="l">
              <a:lnSpc>
                <a:spcPct val="115000"/>
              </a:lnSpc>
              <a:spcBef>
                <a:spcPts val="0"/>
              </a:spcBef>
              <a:spcAft>
                <a:spcPts val="0"/>
              </a:spcAft>
              <a:buNone/>
            </a:pPr>
            <a:r>
              <a:rPr lang="en" sz="1100"/>
              <a:t>The participant will join the group, search the movies, unsubscribe the group, cast the vote, see the reviews, watch the trailers.</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Movie:</a:t>
            </a:r>
            <a:endParaRPr sz="1100"/>
          </a:p>
          <a:p>
            <a:pPr indent="0" lvl="0" marL="0" rtl="0" algn="l">
              <a:lnSpc>
                <a:spcPct val="115000"/>
              </a:lnSpc>
              <a:spcBef>
                <a:spcPts val="0"/>
              </a:spcBef>
              <a:spcAft>
                <a:spcPts val="0"/>
              </a:spcAft>
              <a:buNone/>
            </a:pPr>
            <a:r>
              <a:rPr lang="en" sz="1100"/>
              <a:t>The movie has attributes like name, id, rating, year, type. It will get the reviews, get the trailers. The moderator and the participant can process the movie like calling getReviews, getTrailers.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ctrTitle"/>
          </p:nvPr>
        </p:nvSpPr>
        <p:spPr>
          <a:xfrm>
            <a:off x="363900" y="495100"/>
            <a:ext cx="84162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a:t>
            </a:r>
            <a:endParaRPr/>
          </a:p>
        </p:txBody>
      </p:sp>
      <p:sp>
        <p:nvSpPr>
          <p:cNvPr id="126" name="Google Shape;126;p19"/>
          <p:cNvSpPr txBox="1"/>
          <p:nvPr/>
        </p:nvSpPr>
        <p:spPr>
          <a:xfrm>
            <a:off x="200850" y="1913375"/>
            <a:ext cx="5201100" cy="14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We added 3 different UML packages to organize the classes.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To view it more clearly, click this URL:</a:t>
            </a:r>
            <a:endParaRPr>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3"/>
              </a:rPr>
              <a:t>https://drive.google.com/file/d/1_RGyMUHCvq4PdBAskFoAWWv4A7xOYMCD/view?usp=sharing</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27" name="Google Shape;127;p19"/>
          <p:cNvPicPr preferRelativeResize="0"/>
          <p:nvPr/>
        </p:nvPicPr>
        <p:blipFill>
          <a:blip r:embed="rId4">
            <a:alphaModFix/>
          </a:blip>
          <a:stretch>
            <a:fillRect/>
          </a:stretch>
        </p:blipFill>
        <p:spPr>
          <a:xfrm>
            <a:off x="5317300" y="607950"/>
            <a:ext cx="3779676" cy="44062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ctrTitle"/>
          </p:nvPr>
        </p:nvSpPr>
        <p:spPr>
          <a:xfrm>
            <a:off x="363900" y="476775"/>
            <a:ext cx="84162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State diagram</a:t>
            </a:r>
            <a:endParaRPr/>
          </a:p>
        </p:txBody>
      </p:sp>
      <p:pic>
        <p:nvPicPr>
          <p:cNvPr id="133" name="Google Shape;133;p20"/>
          <p:cNvPicPr preferRelativeResize="0"/>
          <p:nvPr/>
        </p:nvPicPr>
        <p:blipFill>
          <a:blip r:embed="rId3">
            <a:alphaModFix/>
          </a:blip>
          <a:stretch>
            <a:fillRect/>
          </a:stretch>
        </p:blipFill>
        <p:spPr>
          <a:xfrm>
            <a:off x="4824724" y="528550"/>
            <a:ext cx="3587025" cy="4614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