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72" r:id="rId1"/>
  </p:sldMasterIdLst>
  <p:notesMasterIdLst>
    <p:notesMasterId r:id="rId45"/>
  </p:notesMasterIdLst>
  <p:sldIdLst>
    <p:sldId id="356" r:id="rId2"/>
    <p:sldId id="304" r:id="rId3"/>
    <p:sldId id="362" r:id="rId4"/>
    <p:sldId id="306" r:id="rId5"/>
    <p:sldId id="308" r:id="rId6"/>
    <p:sldId id="309" r:id="rId7"/>
    <p:sldId id="358" r:id="rId8"/>
    <p:sldId id="312" r:id="rId9"/>
    <p:sldId id="359" r:id="rId10"/>
    <p:sldId id="343" r:id="rId11"/>
    <p:sldId id="313" r:id="rId12"/>
    <p:sldId id="360" r:id="rId13"/>
    <p:sldId id="314" r:id="rId14"/>
    <p:sldId id="307" r:id="rId15"/>
    <p:sldId id="305" r:id="rId16"/>
    <p:sldId id="315" r:id="rId17"/>
    <p:sldId id="322" r:id="rId18"/>
    <p:sldId id="318" r:id="rId19"/>
    <p:sldId id="319" r:id="rId20"/>
    <p:sldId id="338" r:id="rId21"/>
    <p:sldId id="320" r:id="rId22"/>
    <p:sldId id="332" r:id="rId23"/>
    <p:sldId id="333" r:id="rId24"/>
    <p:sldId id="334" r:id="rId25"/>
    <p:sldId id="339" r:id="rId26"/>
    <p:sldId id="340" r:id="rId27"/>
    <p:sldId id="341" r:id="rId28"/>
    <p:sldId id="342" r:id="rId29"/>
    <p:sldId id="361" r:id="rId30"/>
    <p:sldId id="317" r:id="rId31"/>
    <p:sldId id="316" r:id="rId32"/>
    <p:sldId id="329" r:id="rId33"/>
    <p:sldId id="364" r:id="rId34"/>
    <p:sldId id="365" r:id="rId35"/>
    <p:sldId id="366" r:id="rId36"/>
    <p:sldId id="367" r:id="rId37"/>
    <p:sldId id="323" r:id="rId38"/>
    <p:sldId id="324" r:id="rId39"/>
    <p:sldId id="325" r:id="rId40"/>
    <p:sldId id="326" r:id="rId41"/>
    <p:sldId id="327" r:id="rId42"/>
    <p:sldId id="335" r:id="rId43"/>
    <p:sldId id="368" r:id="rId4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C48D064-4EEB-4DB0-B580-E4A960072144}">
          <p14:sldIdLst>
            <p14:sldId id="356"/>
            <p14:sldId id="304"/>
            <p14:sldId id="362"/>
            <p14:sldId id="306"/>
            <p14:sldId id="308"/>
            <p14:sldId id="309"/>
            <p14:sldId id="358"/>
            <p14:sldId id="312"/>
            <p14:sldId id="359"/>
            <p14:sldId id="343"/>
            <p14:sldId id="313"/>
            <p14:sldId id="360"/>
            <p14:sldId id="314"/>
            <p14:sldId id="307"/>
            <p14:sldId id="305"/>
            <p14:sldId id="315"/>
            <p14:sldId id="322"/>
            <p14:sldId id="318"/>
            <p14:sldId id="319"/>
            <p14:sldId id="338"/>
            <p14:sldId id="320"/>
            <p14:sldId id="332"/>
            <p14:sldId id="333"/>
            <p14:sldId id="334"/>
            <p14:sldId id="339"/>
            <p14:sldId id="340"/>
            <p14:sldId id="341"/>
            <p14:sldId id="342"/>
            <p14:sldId id="361"/>
            <p14:sldId id="317"/>
            <p14:sldId id="316"/>
            <p14:sldId id="329"/>
            <p14:sldId id="364"/>
            <p14:sldId id="365"/>
            <p14:sldId id="366"/>
            <p14:sldId id="367"/>
            <p14:sldId id="323"/>
            <p14:sldId id="324"/>
            <p14:sldId id="325"/>
            <p14:sldId id="326"/>
            <p14:sldId id="327"/>
            <p14:sldId id="335"/>
            <p14:sldId id="36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2705" autoAdjust="0"/>
  </p:normalViewPr>
  <p:slideViewPr>
    <p:cSldViewPr snapToGrid="0">
      <p:cViewPr varScale="1">
        <p:scale>
          <a:sx n="112" d="100"/>
          <a:sy n="112" d="100"/>
        </p:scale>
        <p:origin x="564" y="7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168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28BC4A-1F22-4409-912C-86531556E210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B5FEB835-7C1C-412D-AB4F-AF04EE1EBD78}">
      <dgm:prSet phldrT="[Text]"/>
      <dgm:spPr/>
      <dgm:t>
        <a:bodyPr/>
        <a:lstStyle/>
        <a:p>
          <a:r>
            <a:rPr lang="en-CA" dirty="0"/>
            <a:t>Job 3</a:t>
          </a:r>
        </a:p>
      </dgm:t>
    </dgm:pt>
    <dgm:pt modelId="{D0F1C814-43D6-4AB1-A418-B5238B81290A}" type="parTrans" cxnId="{9F2455D0-4237-46AD-8876-5A1FF928235A}">
      <dgm:prSet/>
      <dgm:spPr/>
      <dgm:t>
        <a:bodyPr/>
        <a:lstStyle/>
        <a:p>
          <a:endParaRPr lang="en-CA"/>
        </a:p>
      </dgm:t>
    </dgm:pt>
    <dgm:pt modelId="{8CF7A42E-349D-46F1-9C7D-D1D10143090E}" type="sibTrans" cxnId="{9F2455D0-4237-46AD-8876-5A1FF928235A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endParaRPr lang="en-CA"/>
        </a:p>
      </dgm:t>
    </dgm:pt>
    <dgm:pt modelId="{B6708E89-779F-4D21-A7E3-6B33D58A5D70}">
      <dgm:prSet phldrT="[Text]"/>
      <dgm:spPr/>
      <dgm:t>
        <a:bodyPr/>
        <a:lstStyle/>
        <a:p>
          <a:r>
            <a:rPr lang="en-CA" dirty="0"/>
            <a:t>Job 2</a:t>
          </a:r>
        </a:p>
      </dgm:t>
    </dgm:pt>
    <dgm:pt modelId="{FEB3901A-14D1-4D44-BA8B-2953FB0F2D1B}" type="parTrans" cxnId="{049CA28E-0BCD-49F2-9AD5-ADBFB5D8EBE8}">
      <dgm:prSet/>
      <dgm:spPr/>
      <dgm:t>
        <a:bodyPr/>
        <a:lstStyle/>
        <a:p>
          <a:endParaRPr lang="en-CA"/>
        </a:p>
      </dgm:t>
    </dgm:pt>
    <dgm:pt modelId="{162570A5-E2E5-4EF9-8D7A-486915B29983}" type="sibTrans" cxnId="{049CA28E-0BCD-49F2-9AD5-ADBFB5D8EBE8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endParaRPr lang="en-CA"/>
        </a:p>
      </dgm:t>
    </dgm:pt>
    <dgm:pt modelId="{3C1BD8C5-7DB0-42C9-8A5E-08CD0B1692EC}">
      <dgm:prSet phldrT="[Text]"/>
      <dgm:spPr/>
      <dgm:t>
        <a:bodyPr/>
        <a:lstStyle/>
        <a:p>
          <a:r>
            <a:rPr lang="en-CA" dirty="0"/>
            <a:t>Job 1</a:t>
          </a:r>
        </a:p>
      </dgm:t>
    </dgm:pt>
    <dgm:pt modelId="{39072CB7-B0D1-40E1-AFD5-2F6752307263}" type="parTrans" cxnId="{8B87BD3A-21F4-4FCC-8D24-8F802C0C5893}">
      <dgm:prSet/>
      <dgm:spPr/>
      <dgm:t>
        <a:bodyPr/>
        <a:lstStyle/>
        <a:p>
          <a:endParaRPr lang="en-CA"/>
        </a:p>
      </dgm:t>
    </dgm:pt>
    <dgm:pt modelId="{000A9BAC-580A-4514-9911-0CF49A924982}" type="sibTrans" cxnId="{8B87BD3A-21F4-4FCC-8D24-8F802C0C5893}">
      <dgm:prSet/>
      <dgm:spPr/>
      <dgm:t>
        <a:bodyPr/>
        <a:lstStyle/>
        <a:p>
          <a:endParaRPr lang="en-CA"/>
        </a:p>
      </dgm:t>
    </dgm:pt>
    <dgm:pt modelId="{00262ECC-B062-4C50-8B8C-2CD10CE9B599}" type="pres">
      <dgm:prSet presAssocID="{E928BC4A-1F22-4409-912C-86531556E210}" presName="Name0" presStyleCnt="0">
        <dgm:presLayoutVars>
          <dgm:dir/>
          <dgm:resizeHandles val="exact"/>
        </dgm:presLayoutVars>
      </dgm:prSet>
      <dgm:spPr/>
    </dgm:pt>
    <dgm:pt modelId="{85899E96-0DEC-4FF4-81BB-94ED9A9D4ABA}" type="pres">
      <dgm:prSet presAssocID="{B5FEB835-7C1C-412D-AB4F-AF04EE1EBD78}" presName="node" presStyleLbl="node1" presStyleIdx="0" presStyleCnt="3">
        <dgm:presLayoutVars>
          <dgm:bulletEnabled val="1"/>
        </dgm:presLayoutVars>
      </dgm:prSet>
      <dgm:spPr/>
    </dgm:pt>
    <dgm:pt modelId="{00A85436-945F-4469-87D9-246BF3DF97B4}" type="pres">
      <dgm:prSet presAssocID="{8CF7A42E-349D-46F1-9C7D-D1D10143090E}" presName="sibTrans" presStyleLbl="sibTrans2D1" presStyleIdx="0" presStyleCnt="2" custScaleX="135740"/>
      <dgm:spPr/>
    </dgm:pt>
    <dgm:pt modelId="{4394ADC5-E40E-4DCB-AA0D-269B8F7BAE50}" type="pres">
      <dgm:prSet presAssocID="{8CF7A42E-349D-46F1-9C7D-D1D10143090E}" presName="connectorText" presStyleLbl="sibTrans2D1" presStyleIdx="0" presStyleCnt="2"/>
      <dgm:spPr/>
    </dgm:pt>
    <dgm:pt modelId="{2681BD9A-F94E-42D5-8507-7C80336C271D}" type="pres">
      <dgm:prSet presAssocID="{B6708E89-779F-4D21-A7E3-6B33D58A5D70}" presName="node" presStyleLbl="node1" presStyleIdx="1" presStyleCnt="3">
        <dgm:presLayoutVars>
          <dgm:bulletEnabled val="1"/>
        </dgm:presLayoutVars>
      </dgm:prSet>
      <dgm:spPr/>
    </dgm:pt>
    <dgm:pt modelId="{BE722B66-9807-4EEB-8FC9-A5C14A5B95B0}" type="pres">
      <dgm:prSet presAssocID="{162570A5-E2E5-4EF9-8D7A-486915B29983}" presName="sibTrans" presStyleLbl="sibTrans2D1" presStyleIdx="1" presStyleCnt="2" custScaleX="131818"/>
      <dgm:spPr/>
    </dgm:pt>
    <dgm:pt modelId="{3ABD4FF7-A346-463C-BA3D-47CE1FC8B37C}" type="pres">
      <dgm:prSet presAssocID="{162570A5-E2E5-4EF9-8D7A-486915B29983}" presName="connectorText" presStyleLbl="sibTrans2D1" presStyleIdx="1" presStyleCnt="2"/>
      <dgm:spPr/>
    </dgm:pt>
    <dgm:pt modelId="{9D9582AF-D485-4FC5-A6A3-9E043061EA2C}" type="pres">
      <dgm:prSet presAssocID="{3C1BD8C5-7DB0-42C9-8A5E-08CD0B1692EC}" presName="node" presStyleLbl="node1" presStyleIdx="2" presStyleCnt="3">
        <dgm:presLayoutVars>
          <dgm:bulletEnabled val="1"/>
        </dgm:presLayoutVars>
      </dgm:prSet>
      <dgm:spPr/>
    </dgm:pt>
  </dgm:ptLst>
  <dgm:cxnLst>
    <dgm:cxn modelId="{A3ACC001-9FBD-4EFE-AAEB-382B4EABF4BC}" type="presOf" srcId="{8CF7A42E-349D-46F1-9C7D-D1D10143090E}" destId="{4394ADC5-E40E-4DCB-AA0D-269B8F7BAE50}" srcOrd="1" destOrd="0" presId="urn:microsoft.com/office/officeart/2005/8/layout/process1"/>
    <dgm:cxn modelId="{1B533013-CB8C-45CB-9799-DFB44581B466}" type="presOf" srcId="{B5FEB835-7C1C-412D-AB4F-AF04EE1EBD78}" destId="{85899E96-0DEC-4FF4-81BB-94ED9A9D4ABA}" srcOrd="0" destOrd="0" presId="urn:microsoft.com/office/officeart/2005/8/layout/process1"/>
    <dgm:cxn modelId="{4B14F217-37EA-43EC-A64D-FFA178D0A47C}" type="presOf" srcId="{8CF7A42E-349D-46F1-9C7D-D1D10143090E}" destId="{00A85436-945F-4469-87D9-246BF3DF97B4}" srcOrd="0" destOrd="0" presId="urn:microsoft.com/office/officeart/2005/8/layout/process1"/>
    <dgm:cxn modelId="{DEFA1822-5A5D-479E-95C8-D3992D3C6D7A}" type="presOf" srcId="{162570A5-E2E5-4EF9-8D7A-486915B29983}" destId="{3ABD4FF7-A346-463C-BA3D-47CE1FC8B37C}" srcOrd="1" destOrd="0" presId="urn:microsoft.com/office/officeart/2005/8/layout/process1"/>
    <dgm:cxn modelId="{8B87BD3A-21F4-4FCC-8D24-8F802C0C5893}" srcId="{E928BC4A-1F22-4409-912C-86531556E210}" destId="{3C1BD8C5-7DB0-42C9-8A5E-08CD0B1692EC}" srcOrd="2" destOrd="0" parTransId="{39072CB7-B0D1-40E1-AFD5-2F6752307263}" sibTransId="{000A9BAC-580A-4514-9911-0CF49A924982}"/>
    <dgm:cxn modelId="{F5B3095E-75C8-46A0-A581-E675920BC919}" type="presOf" srcId="{B6708E89-779F-4D21-A7E3-6B33D58A5D70}" destId="{2681BD9A-F94E-42D5-8507-7C80336C271D}" srcOrd="0" destOrd="0" presId="urn:microsoft.com/office/officeart/2005/8/layout/process1"/>
    <dgm:cxn modelId="{53E0BB48-735E-4A30-AE51-8FE040371BA7}" type="presOf" srcId="{E928BC4A-1F22-4409-912C-86531556E210}" destId="{00262ECC-B062-4C50-8B8C-2CD10CE9B599}" srcOrd="0" destOrd="0" presId="urn:microsoft.com/office/officeart/2005/8/layout/process1"/>
    <dgm:cxn modelId="{AE49F94C-8756-452D-814D-875857E19A21}" type="presOf" srcId="{162570A5-E2E5-4EF9-8D7A-486915B29983}" destId="{BE722B66-9807-4EEB-8FC9-A5C14A5B95B0}" srcOrd="0" destOrd="0" presId="urn:microsoft.com/office/officeart/2005/8/layout/process1"/>
    <dgm:cxn modelId="{049CA28E-0BCD-49F2-9AD5-ADBFB5D8EBE8}" srcId="{E928BC4A-1F22-4409-912C-86531556E210}" destId="{B6708E89-779F-4D21-A7E3-6B33D58A5D70}" srcOrd="1" destOrd="0" parTransId="{FEB3901A-14D1-4D44-BA8B-2953FB0F2D1B}" sibTransId="{162570A5-E2E5-4EF9-8D7A-486915B29983}"/>
    <dgm:cxn modelId="{74FB4ABE-B0FD-43D6-8EFD-663EE8D6CF60}" type="presOf" srcId="{3C1BD8C5-7DB0-42C9-8A5E-08CD0B1692EC}" destId="{9D9582AF-D485-4FC5-A6A3-9E043061EA2C}" srcOrd="0" destOrd="0" presId="urn:microsoft.com/office/officeart/2005/8/layout/process1"/>
    <dgm:cxn modelId="{9F2455D0-4237-46AD-8876-5A1FF928235A}" srcId="{E928BC4A-1F22-4409-912C-86531556E210}" destId="{B5FEB835-7C1C-412D-AB4F-AF04EE1EBD78}" srcOrd="0" destOrd="0" parTransId="{D0F1C814-43D6-4AB1-A418-B5238B81290A}" sibTransId="{8CF7A42E-349D-46F1-9C7D-D1D10143090E}"/>
    <dgm:cxn modelId="{62597285-4F4C-4E56-8F76-7BC6E3530AAC}" type="presParOf" srcId="{00262ECC-B062-4C50-8B8C-2CD10CE9B599}" destId="{85899E96-0DEC-4FF4-81BB-94ED9A9D4ABA}" srcOrd="0" destOrd="0" presId="urn:microsoft.com/office/officeart/2005/8/layout/process1"/>
    <dgm:cxn modelId="{72110A53-7A89-4906-84B2-61FA8A3242DC}" type="presParOf" srcId="{00262ECC-B062-4C50-8B8C-2CD10CE9B599}" destId="{00A85436-945F-4469-87D9-246BF3DF97B4}" srcOrd="1" destOrd="0" presId="urn:microsoft.com/office/officeart/2005/8/layout/process1"/>
    <dgm:cxn modelId="{DB4A7F51-C21A-41C0-90BC-448FE82B38DD}" type="presParOf" srcId="{00A85436-945F-4469-87D9-246BF3DF97B4}" destId="{4394ADC5-E40E-4DCB-AA0D-269B8F7BAE50}" srcOrd="0" destOrd="0" presId="urn:microsoft.com/office/officeart/2005/8/layout/process1"/>
    <dgm:cxn modelId="{3BDD0D8D-5949-444E-9351-4BDE1884CB12}" type="presParOf" srcId="{00262ECC-B062-4C50-8B8C-2CD10CE9B599}" destId="{2681BD9A-F94E-42D5-8507-7C80336C271D}" srcOrd="2" destOrd="0" presId="urn:microsoft.com/office/officeart/2005/8/layout/process1"/>
    <dgm:cxn modelId="{69D88745-C799-4495-9ECE-CB18AB65CD21}" type="presParOf" srcId="{00262ECC-B062-4C50-8B8C-2CD10CE9B599}" destId="{BE722B66-9807-4EEB-8FC9-A5C14A5B95B0}" srcOrd="3" destOrd="0" presId="urn:microsoft.com/office/officeart/2005/8/layout/process1"/>
    <dgm:cxn modelId="{18D35641-5730-4FE1-94D7-AF1F001D0505}" type="presParOf" srcId="{BE722B66-9807-4EEB-8FC9-A5C14A5B95B0}" destId="{3ABD4FF7-A346-463C-BA3D-47CE1FC8B37C}" srcOrd="0" destOrd="0" presId="urn:microsoft.com/office/officeart/2005/8/layout/process1"/>
    <dgm:cxn modelId="{ADA7ACE9-DF70-4FFC-A898-94F6C71ACFB8}" type="presParOf" srcId="{00262ECC-B062-4C50-8B8C-2CD10CE9B599}" destId="{9D9582AF-D485-4FC5-A6A3-9E043061EA2C}" srcOrd="4" destOrd="0" presId="urn:microsoft.com/office/officeart/2005/8/layout/process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655236F-E511-41CE-89FF-097D523FF602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0B7BB2D4-5859-4B18-A21E-1AED9ADDE5E7}">
      <dgm:prSet phldrT="[Text]"/>
      <dgm:spPr/>
      <dgm:t>
        <a:bodyPr/>
        <a:lstStyle/>
        <a:p>
          <a:r>
            <a:rPr lang="en-CA" dirty="0"/>
            <a:t>Reduce</a:t>
          </a:r>
        </a:p>
      </dgm:t>
    </dgm:pt>
    <dgm:pt modelId="{683B9785-7892-4B72-8523-7A6A47965913}" type="parTrans" cxnId="{A60B7389-4651-469B-B4AF-E3F5F85404EB}">
      <dgm:prSet/>
      <dgm:spPr/>
      <dgm:t>
        <a:bodyPr/>
        <a:lstStyle/>
        <a:p>
          <a:endParaRPr lang="en-CA"/>
        </a:p>
      </dgm:t>
    </dgm:pt>
    <dgm:pt modelId="{CF89444E-3753-4813-B077-DD687EFB6AFC}" type="sibTrans" cxnId="{A60B7389-4651-469B-B4AF-E3F5F85404EB}">
      <dgm:prSet/>
      <dgm:spPr/>
      <dgm:t>
        <a:bodyPr/>
        <a:lstStyle/>
        <a:p>
          <a:endParaRPr lang="en-CA"/>
        </a:p>
      </dgm:t>
    </dgm:pt>
    <dgm:pt modelId="{5551F880-31AB-40FB-A206-DE273BCC0EDC}">
      <dgm:prSet phldrT="[Text]"/>
      <dgm:spPr/>
      <dgm:t>
        <a:bodyPr/>
        <a:lstStyle/>
        <a:p>
          <a:r>
            <a:rPr lang="en-CA" dirty="0"/>
            <a:t>Map 2</a:t>
          </a:r>
        </a:p>
      </dgm:t>
    </dgm:pt>
    <dgm:pt modelId="{4C3A5855-150F-4304-A4D3-78D737DCDBDE}" type="parTrans" cxnId="{886FD59B-0DB6-4137-A72B-ED5DA5A15C88}">
      <dgm:prSet/>
      <dgm:spPr/>
      <dgm:t>
        <a:bodyPr/>
        <a:lstStyle/>
        <a:p>
          <a:endParaRPr lang="en-CA"/>
        </a:p>
      </dgm:t>
    </dgm:pt>
    <dgm:pt modelId="{BB777395-AC3D-405E-A6A1-116611840D3E}" type="sibTrans" cxnId="{886FD59B-0DB6-4137-A72B-ED5DA5A15C88}">
      <dgm:prSet/>
      <dgm:spPr/>
      <dgm:t>
        <a:bodyPr/>
        <a:lstStyle/>
        <a:p>
          <a:endParaRPr lang="en-CA"/>
        </a:p>
      </dgm:t>
    </dgm:pt>
    <dgm:pt modelId="{0FB81A15-1A3B-4076-BC8E-764C7C8B6AE7}">
      <dgm:prSet phldrT="[Text]"/>
      <dgm:spPr/>
      <dgm:t>
        <a:bodyPr/>
        <a:lstStyle/>
        <a:p>
          <a:r>
            <a:rPr lang="en-CA" dirty="0"/>
            <a:t>Map 1</a:t>
          </a:r>
        </a:p>
      </dgm:t>
    </dgm:pt>
    <dgm:pt modelId="{48D2BF95-C68E-47E2-B71D-AAE8B5E5DC1A}" type="parTrans" cxnId="{395D3A5B-E0D3-498F-83D4-613DA1606131}">
      <dgm:prSet/>
      <dgm:spPr/>
      <dgm:t>
        <a:bodyPr/>
        <a:lstStyle/>
        <a:p>
          <a:endParaRPr lang="en-CA"/>
        </a:p>
      </dgm:t>
    </dgm:pt>
    <dgm:pt modelId="{22E13089-8EBF-4298-90A0-BCD39169A7DC}" type="sibTrans" cxnId="{395D3A5B-E0D3-498F-83D4-613DA1606131}">
      <dgm:prSet/>
      <dgm:spPr/>
      <dgm:t>
        <a:bodyPr/>
        <a:lstStyle/>
        <a:p>
          <a:endParaRPr lang="en-CA"/>
        </a:p>
      </dgm:t>
    </dgm:pt>
    <dgm:pt modelId="{1BAF53AE-03DF-42C1-85E3-0CFF42BEB513}" type="pres">
      <dgm:prSet presAssocID="{E655236F-E511-41CE-89FF-097D523FF602}" presName="CompostProcess" presStyleCnt="0">
        <dgm:presLayoutVars>
          <dgm:dir/>
          <dgm:resizeHandles val="exact"/>
        </dgm:presLayoutVars>
      </dgm:prSet>
      <dgm:spPr/>
    </dgm:pt>
    <dgm:pt modelId="{F99D219C-4315-4631-903F-1A82E4581B5D}" type="pres">
      <dgm:prSet presAssocID="{E655236F-E511-41CE-89FF-097D523FF602}" presName="arrow" presStyleLbl="bgShp" presStyleIdx="0" presStyleCnt="1"/>
      <dgm:spPr/>
    </dgm:pt>
    <dgm:pt modelId="{31C21BA6-AB58-49AB-8D4B-5FEF27D898D7}" type="pres">
      <dgm:prSet presAssocID="{E655236F-E511-41CE-89FF-097D523FF602}" presName="linearProcess" presStyleCnt="0"/>
      <dgm:spPr/>
    </dgm:pt>
    <dgm:pt modelId="{80FB7D20-8A9D-470E-B6A6-6233B50EC25A}" type="pres">
      <dgm:prSet presAssocID="{0B7BB2D4-5859-4B18-A21E-1AED9ADDE5E7}" presName="textNode" presStyleLbl="node1" presStyleIdx="0" presStyleCnt="3" custScaleX="97014" custScaleY="61191" custLinFactX="-19820" custLinFactNeighborX="-100000">
        <dgm:presLayoutVars>
          <dgm:bulletEnabled val="1"/>
        </dgm:presLayoutVars>
      </dgm:prSet>
      <dgm:spPr/>
    </dgm:pt>
    <dgm:pt modelId="{2D7214D6-5BAD-4FCB-A35E-DDA3CF16EA46}" type="pres">
      <dgm:prSet presAssocID="{CF89444E-3753-4813-B077-DD687EFB6AFC}" presName="sibTrans" presStyleCnt="0"/>
      <dgm:spPr/>
    </dgm:pt>
    <dgm:pt modelId="{81B89104-DBA9-493E-8819-BECC1A78C810}" type="pres">
      <dgm:prSet presAssocID="{5551F880-31AB-40FB-A206-DE273BCC0EDC}" presName="textNode" presStyleLbl="node1" presStyleIdx="1" presStyleCnt="3" custScaleX="82455" custScaleY="61191" custLinFactX="-12771" custLinFactNeighborX="-100000" custLinFactNeighborY="-766">
        <dgm:presLayoutVars>
          <dgm:bulletEnabled val="1"/>
        </dgm:presLayoutVars>
      </dgm:prSet>
      <dgm:spPr/>
    </dgm:pt>
    <dgm:pt modelId="{1DD4F1C9-E946-4A49-8265-18E4C046E23B}" type="pres">
      <dgm:prSet presAssocID="{BB777395-AC3D-405E-A6A1-116611840D3E}" presName="sibTrans" presStyleCnt="0"/>
      <dgm:spPr/>
    </dgm:pt>
    <dgm:pt modelId="{715B6D23-EFFC-4E7A-A41F-4157CBC356EA}" type="pres">
      <dgm:prSet presAssocID="{0FB81A15-1A3B-4076-BC8E-764C7C8B6AE7}" presName="textNode" presStyleLbl="node1" presStyleIdx="2" presStyleCnt="3" custScaleX="74557" custScaleY="61191" custLinFactX="-18736" custLinFactNeighborX="-100000" custLinFactNeighborY="-766">
        <dgm:presLayoutVars>
          <dgm:bulletEnabled val="1"/>
        </dgm:presLayoutVars>
      </dgm:prSet>
      <dgm:spPr/>
    </dgm:pt>
  </dgm:ptLst>
  <dgm:cxnLst>
    <dgm:cxn modelId="{395D3A5B-E0D3-498F-83D4-613DA1606131}" srcId="{E655236F-E511-41CE-89FF-097D523FF602}" destId="{0FB81A15-1A3B-4076-BC8E-764C7C8B6AE7}" srcOrd="2" destOrd="0" parTransId="{48D2BF95-C68E-47E2-B71D-AAE8B5E5DC1A}" sibTransId="{22E13089-8EBF-4298-90A0-BCD39169A7DC}"/>
    <dgm:cxn modelId="{19D25577-906A-457A-9FF1-8993B7FE44F3}" type="presOf" srcId="{E655236F-E511-41CE-89FF-097D523FF602}" destId="{1BAF53AE-03DF-42C1-85E3-0CFF42BEB513}" srcOrd="0" destOrd="0" presId="urn:microsoft.com/office/officeart/2005/8/layout/hProcess9"/>
    <dgm:cxn modelId="{A60B7389-4651-469B-B4AF-E3F5F85404EB}" srcId="{E655236F-E511-41CE-89FF-097D523FF602}" destId="{0B7BB2D4-5859-4B18-A21E-1AED9ADDE5E7}" srcOrd="0" destOrd="0" parTransId="{683B9785-7892-4B72-8523-7A6A47965913}" sibTransId="{CF89444E-3753-4813-B077-DD687EFB6AFC}"/>
    <dgm:cxn modelId="{8C24B989-32A6-48AF-A8AE-5DC8C508F308}" type="presOf" srcId="{0FB81A15-1A3B-4076-BC8E-764C7C8B6AE7}" destId="{715B6D23-EFFC-4E7A-A41F-4157CBC356EA}" srcOrd="0" destOrd="0" presId="urn:microsoft.com/office/officeart/2005/8/layout/hProcess9"/>
    <dgm:cxn modelId="{3526C491-6220-4AAB-B8E7-0206D8CCE673}" type="presOf" srcId="{5551F880-31AB-40FB-A206-DE273BCC0EDC}" destId="{81B89104-DBA9-493E-8819-BECC1A78C810}" srcOrd="0" destOrd="0" presId="urn:microsoft.com/office/officeart/2005/8/layout/hProcess9"/>
    <dgm:cxn modelId="{886FD59B-0DB6-4137-A72B-ED5DA5A15C88}" srcId="{E655236F-E511-41CE-89FF-097D523FF602}" destId="{5551F880-31AB-40FB-A206-DE273BCC0EDC}" srcOrd="1" destOrd="0" parTransId="{4C3A5855-150F-4304-A4D3-78D737DCDBDE}" sibTransId="{BB777395-AC3D-405E-A6A1-116611840D3E}"/>
    <dgm:cxn modelId="{B4A81FF2-95A6-48E9-ACF6-B25E135A856C}" type="presOf" srcId="{0B7BB2D4-5859-4B18-A21E-1AED9ADDE5E7}" destId="{80FB7D20-8A9D-470E-B6A6-6233B50EC25A}" srcOrd="0" destOrd="0" presId="urn:microsoft.com/office/officeart/2005/8/layout/hProcess9"/>
    <dgm:cxn modelId="{F4A6FDD6-CD30-4BEA-82D9-C495EC579C60}" type="presParOf" srcId="{1BAF53AE-03DF-42C1-85E3-0CFF42BEB513}" destId="{F99D219C-4315-4631-903F-1A82E4581B5D}" srcOrd="0" destOrd="0" presId="urn:microsoft.com/office/officeart/2005/8/layout/hProcess9"/>
    <dgm:cxn modelId="{E5C3A06E-F1CC-4FFB-85C3-2D2C99881D96}" type="presParOf" srcId="{1BAF53AE-03DF-42C1-85E3-0CFF42BEB513}" destId="{31C21BA6-AB58-49AB-8D4B-5FEF27D898D7}" srcOrd="1" destOrd="0" presId="urn:microsoft.com/office/officeart/2005/8/layout/hProcess9"/>
    <dgm:cxn modelId="{32CBD0B2-C916-42F8-A8E2-3DF2E3DFA2A8}" type="presParOf" srcId="{31C21BA6-AB58-49AB-8D4B-5FEF27D898D7}" destId="{80FB7D20-8A9D-470E-B6A6-6233B50EC25A}" srcOrd="0" destOrd="0" presId="urn:microsoft.com/office/officeart/2005/8/layout/hProcess9"/>
    <dgm:cxn modelId="{F19737E1-61D0-4AC6-BAAD-2D2B28AA63DC}" type="presParOf" srcId="{31C21BA6-AB58-49AB-8D4B-5FEF27D898D7}" destId="{2D7214D6-5BAD-4FCB-A35E-DDA3CF16EA46}" srcOrd="1" destOrd="0" presId="urn:microsoft.com/office/officeart/2005/8/layout/hProcess9"/>
    <dgm:cxn modelId="{2871B751-01E3-4E2B-A409-A7E8A65EDA38}" type="presParOf" srcId="{31C21BA6-AB58-49AB-8D4B-5FEF27D898D7}" destId="{81B89104-DBA9-493E-8819-BECC1A78C810}" srcOrd="2" destOrd="0" presId="urn:microsoft.com/office/officeart/2005/8/layout/hProcess9"/>
    <dgm:cxn modelId="{D09AF7FF-18A3-4284-BCC0-03AFFD37D17E}" type="presParOf" srcId="{31C21BA6-AB58-49AB-8D4B-5FEF27D898D7}" destId="{1DD4F1C9-E946-4A49-8265-18E4C046E23B}" srcOrd="3" destOrd="0" presId="urn:microsoft.com/office/officeart/2005/8/layout/hProcess9"/>
    <dgm:cxn modelId="{C072D0B1-7959-4D49-80F6-875B0A6EF83F}" type="presParOf" srcId="{31C21BA6-AB58-49AB-8D4B-5FEF27D898D7}" destId="{715B6D23-EFFC-4E7A-A41F-4157CBC356EA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899E96-0DEC-4FF4-81BB-94ED9A9D4ABA}">
      <dsp:nvSpPr>
        <dsp:cNvPr id="0" name=""/>
        <dsp:cNvSpPr/>
      </dsp:nvSpPr>
      <dsp:spPr>
        <a:xfrm>
          <a:off x="6331" y="11376"/>
          <a:ext cx="1892476" cy="11354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4900" kern="1200" dirty="0"/>
            <a:t>Job 3</a:t>
          </a:r>
        </a:p>
      </dsp:txBody>
      <dsp:txXfrm>
        <a:off x="39588" y="44633"/>
        <a:ext cx="1825962" cy="1068972"/>
      </dsp:txXfrm>
    </dsp:sp>
    <dsp:sp modelId="{00A85436-945F-4469-87D9-246BF3DF97B4}">
      <dsp:nvSpPr>
        <dsp:cNvPr id="0" name=""/>
        <dsp:cNvSpPr/>
      </dsp:nvSpPr>
      <dsp:spPr>
        <a:xfrm>
          <a:off x="2016361" y="344452"/>
          <a:ext cx="544595" cy="469334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2000" kern="1200"/>
        </a:p>
      </dsp:txBody>
      <dsp:txXfrm>
        <a:off x="2016361" y="438319"/>
        <a:ext cx="403795" cy="281600"/>
      </dsp:txXfrm>
    </dsp:sp>
    <dsp:sp modelId="{2681BD9A-F94E-42D5-8507-7C80336C271D}">
      <dsp:nvSpPr>
        <dsp:cNvPr id="0" name=""/>
        <dsp:cNvSpPr/>
      </dsp:nvSpPr>
      <dsp:spPr>
        <a:xfrm>
          <a:off x="2655799" y="11376"/>
          <a:ext cx="1892476" cy="11354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4900" kern="1200" dirty="0"/>
            <a:t>Job 2</a:t>
          </a:r>
        </a:p>
      </dsp:txBody>
      <dsp:txXfrm>
        <a:off x="2689056" y="44633"/>
        <a:ext cx="1825962" cy="1068972"/>
      </dsp:txXfrm>
    </dsp:sp>
    <dsp:sp modelId="{BE722B66-9807-4EEB-8FC9-A5C14A5B95B0}">
      <dsp:nvSpPr>
        <dsp:cNvPr id="0" name=""/>
        <dsp:cNvSpPr/>
      </dsp:nvSpPr>
      <dsp:spPr>
        <a:xfrm>
          <a:off x="4673696" y="344452"/>
          <a:ext cx="528860" cy="469334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2000" kern="1200"/>
        </a:p>
      </dsp:txBody>
      <dsp:txXfrm>
        <a:off x="4673696" y="438319"/>
        <a:ext cx="388060" cy="281600"/>
      </dsp:txXfrm>
    </dsp:sp>
    <dsp:sp modelId="{9D9582AF-D485-4FC5-A6A3-9E043061EA2C}">
      <dsp:nvSpPr>
        <dsp:cNvPr id="0" name=""/>
        <dsp:cNvSpPr/>
      </dsp:nvSpPr>
      <dsp:spPr>
        <a:xfrm>
          <a:off x="5305267" y="11376"/>
          <a:ext cx="1892476" cy="11354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4900" kern="1200" dirty="0"/>
            <a:t>Job 1</a:t>
          </a:r>
        </a:p>
      </dsp:txBody>
      <dsp:txXfrm>
        <a:off x="5338524" y="44633"/>
        <a:ext cx="1825962" cy="10689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9D219C-4315-4631-903F-1A82E4581B5D}">
      <dsp:nvSpPr>
        <dsp:cNvPr id="0" name=""/>
        <dsp:cNvSpPr/>
      </dsp:nvSpPr>
      <dsp:spPr>
        <a:xfrm>
          <a:off x="436625" y="0"/>
          <a:ext cx="4948428" cy="3313852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FB7D20-8A9D-470E-B6A6-6233B50EC25A}">
      <dsp:nvSpPr>
        <dsp:cNvPr id="0" name=""/>
        <dsp:cNvSpPr/>
      </dsp:nvSpPr>
      <dsp:spPr>
        <a:xfrm>
          <a:off x="0" y="1251370"/>
          <a:ext cx="1817899" cy="81111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200" kern="1200" dirty="0"/>
            <a:t>Reduce</a:t>
          </a:r>
        </a:p>
      </dsp:txBody>
      <dsp:txXfrm>
        <a:off x="39595" y="1290965"/>
        <a:ext cx="1738709" cy="731921"/>
      </dsp:txXfrm>
    </dsp:sp>
    <dsp:sp modelId="{81B89104-DBA9-493E-8819-BECC1A78C810}">
      <dsp:nvSpPr>
        <dsp:cNvPr id="0" name=""/>
        <dsp:cNvSpPr/>
      </dsp:nvSpPr>
      <dsp:spPr>
        <a:xfrm>
          <a:off x="1911831" y="1241216"/>
          <a:ext cx="1545085" cy="81111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200" kern="1200" dirty="0"/>
            <a:t>Map 2</a:t>
          </a:r>
        </a:p>
      </dsp:txBody>
      <dsp:txXfrm>
        <a:off x="1951426" y="1280811"/>
        <a:ext cx="1465895" cy="731921"/>
      </dsp:txXfrm>
    </dsp:sp>
    <dsp:sp modelId="{715B6D23-EFFC-4E7A-A41F-4157CBC356EA}">
      <dsp:nvSpPr>
        <dsp:cNvPr id="0" name=""/>
        <dsp:cNvSpPr/>
      </dsp:nvSpPr>
      <dsp:spPr>
        <a:xfrm>
          <a:off x="3542703" y="1241216"/>
          <a:ext cx="1397088" cy="81111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200" kern="1200" dirty="0"/>
            <a:t>Map 1</a:t>
          </a:r>
        </a:p>
      </dsp:txBody>
      <dsp:txXfrm>
        <a:off x="3582298" y="1280811"/>
        <a:ext cx="1317898" cy="7319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369767-89A8-401D-82F2-98AD8E979B43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485151-165F-472F-9E56-D9D1835A4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380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485151-165F-472F-9E56-D9D1835A446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0693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485151-165F-472F-9E56-D9D1835A446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645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DE064ED-7995-4CB3-9AA9-9CC324B6C46D}"/>
              </a:ext>
            </a:extLst>
          </p:cNvPr>
          <p:cNvSpPr/>
          <p:nvPr userDrawn="1"/>
        </p:nvSpPr>
        <p:spPr>
          <a:xfrm rot="21419912" flipV="1">
            <a:off x="-1034012" y="9940049"/>
            <a:ext cx="13849343" cy="13701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823698"/>
            <a:ext cx="10515600" cy="587292"/>
          </a:xfrm>
        </p:spPr>
        <p:txBody>
          <a:bodyPr/>
          <a:lstStyle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2090"/>
            <a:ext cx="10515600" cy="436231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3" name="Picture 12" descr="innovatank_graphicsbanner-02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047" b="12409"/>
          <a:stretch/>
        </p:blipFill>
        <p:spPr>
          <a:xfrm>
            <a:off x="-31357" y="6281846"/>
            <a:ext cx="12307629" cy="599671"/>
          </a:xfrm>
          <a:prstGeom prst="rect">
            <a:avLst/>
          </a:prstGeom>
        </p:spPr>
      </p:pic>
      <p:pic>
        <p:nvPicPr>
          <p:cNvPr id="14" name="Picture 13" descr="innovatank_graphicsbanner-03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105"/>
          <a:stretch/>
        </p:blipFill>
        <p:spPr>
          <a:xfrm>
            <a:off x="31357" y="0"/>
            <a:ext cx="12192000" cy="47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479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382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hyperlink" Target="https://stackoverflow.com/questions/1050222/what-is-the-difference-between-concurrency-and-parallelism" TargetMode="External"/><Relationship Id="rId3" Type="http://schemas.openxmlformats.org/officeDocument/2006/relationships/hyperlink" Target="https://ai.google/research/pubs/pub62" TargetMode="External"/><Relationship Id="rId7" Type="http://schemas.openxmlformats.org/officeDocument/2006/relationships/hyperlink" Target="https://community.hortonworks.com/articles/43057/rack-awareness-1.html" TargetMode="External"/><Relationship Id="rId2" Type="http://schemas.openxmlformats.org/officeDocument/2006/relationships/hyperlink" Target="https://www.oreilly.com/library/view/hadoop-the-definitive/9781491901687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ata-flair.training/blogs/rack-awareness-hadoop-hdfs/" TargetMode="External"/><Relationship Id="rId5" Type="http://schemas.openxmlformats.org/officeDocument/2006/relationships/hyperlink" Target="https://hortonworks.com/blog/hdfs-metadata-directories-explained/" TargetMode="External"/><Relationship Id="rId4" Type="http://schemas.openxmlformats.org/officeDocument/2006/relationships/hyperlink" Target="https://developer.yahoo.com/hadoop/tutorial/module5.html?guccounter=1#fileformat" TargetMode="External"/><Relationship Id="rId9" Type="http://schemas.openxmlformats.org/officeDocument/2006/relationships/hyperlink" Target="https://stackoverflow.com/questions/16718095/high-throughput-vs-low-latency-in-hdfs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sadrzyatarkika.blogspot.com/2014/10/hadoop-chain-mapper-example.html" TargetMode="External"/><Relationship Id="rId2" Type="http://schemas.openxmlformats.org/officeDocument/2006/relationships/hyperlink" Target="https://stackoverflow.com/questions/19624607/mapper-input-key-value-pair-in-hadoop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cloudera.com/documentation/enterprise/5-8-x/topics/cdh_ig_yarn_tuning.html" TargetMode="External"/><Relationship Id="rId4" Type="http://schemas.openxmlformats.org/officeDocument/2006/relationships/hyperlink" Target="https://hadoop.apache.org/docs/r1.0.4/webhdfs.html#Document+Conventions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F5FE6A4-0FA6-48F3-B1CE-6EE08C2B70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2158" y="519740"/>
            <a:ext cx="7667133" cy="57503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E05AF63-FA96-40CE-A1F9-8F4194F206D4}"/>
              </a:ext>
            </a:extLst>
          </p:cNvPr>
          <p:cNvSpPr txBox="1"/>
          <p:nvPr/>
        </p:nvSpPr>
        <p:spPr>
          <a:xfrm>
            <a:off x="2212158" y="703198"/>
            <a:ext cx="69797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cap="small" dirty="0"/>
              <a:t>Management and Processing of Big Data Level-I</a:t>
            </a:r>
          </a:p>
          <a:p>
            <a:pPr algn="ctr"/>
            <a:r>
              <a:rPr lang="en-US" sz="3200" b="1" cap="small" dirty="0"/>
              <a:t>session-2</a:t>
            </a:r>
          </a:p>
        </p:txBody>
      </p:sp>
      <p:pic>
        <p:nvPicPr>
          <p:cNvPr id="4" name="Picture 3" descr="innovatank_graphicsbanner-02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435" r="939" b="11200"/>
          <a:stretch/>
        </p:blipFill>
        <p:spPr>
          <a:xfrm>
            <a:off x="1524000" y="6270090"/>
            <a:ext cx="9144000" cy="593487"/>
          </a:xfrm>
          <a:prstGeom prst="rect">
            <a:avLst/>
          </a:prstGeom>
        </p:spPr>
      </p:pic>
      <p:sp>
        <p:nvSpPr>
          <p:cNvPr id="2" name="AutoShape 2" descr="Image result for hbase logo">
            <a:extLst>
              <a:ext uri="{FF2B5EF4-FFF2-40B4-BE49-F238E27FC236}">
                <a16:creationId xmlns:a16="http://schemas.microsoft.com/office/drawing/2014/main" id="{82386F7E-10DA-41C2-8F00-D13EEB7CDD7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536640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9ECA5-EDF1-43E8-9164-F362F45C4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HDFS CLI Read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35648-F8DB-4ED0-9EFB-9DBC6C6BA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Copy a file from local </a:t>
            </a:r>
            <a:r>
              <a:rPr lang="en-CA" dirty="0" err="1"/>
              <a:t>local</a:t>
            </a:r>
            <a:r>
              <a:rPr lang="en-CA" dirty="0"/>
              <a:t> file system to HDFS</a:t>
            </a:r>
          </a:p>
          <a:p>
            <a:pPr marL="0" indent="0">
              <a:buNone/>
            </a:pPr>
            <a:r>
              <a:rPr lang="en-CA" dirty="0" err="1"/>
              <a:t>hadoop</a:t>
            </a:r>
            <a:r>
              <a:rPr lang="en-CA" dirty="0"/>
              <a:t> fs –</a:t>
            </a:r>
            <a:r>
              <a:rPr lang="en-CA" dirty="0" err="1"/>
              <a:t>copyToLocal</a:t>
            </a:r>
            <a:r>
              <a:rPr lang="en-CA" dirty="0"/>
              <a:t> &lt;source&gt;  &lt;target&gt;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Get merged file from HDFS to local file system</a:t>
            </a:r>
          </a:p>
          <a:p>
            <a:pPr marL="0" indent="0">
              <a:buNone/>
            </a:pPr>
            <a:r>
              <a:rPr lang="en-CA" dirty="0" err="1"/>
              <a:t>hadoop</a:t>
            </a:r>
            <a:r>
              <a:rPr lang="en-CA" dirty="0"/>
              <a:t> fs –</a:t>
            </a:r>
            <a:r>
              <a:rPr lang="en-CA" dirty="0" err="1"/>
              <a:t>getmerge</a:t>
            </a:r>
            <a:r>
              <a:rPr lang="en-CA" dirty="0"/>
              <a:t> &lt;source&gt;  &lt;target&gt;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Cat a file from HDFS</a:t>
            </a:r>
          </a:p>
          <a:p>
            <a:pPr marL="0" indent="0">
              <a:buNone/>
            </a:pPr>
            <a:r>
              <a:rPr lang="en-CA" dirty="0" err="1"/>
              <a:t>hadoop</a:t>
            </a:r>
            <a:r>
              <a:rPr lang="en-CA" dirty="0"/>
              <a:t> fs –cat &lt;filename&gt;</a:t>
            </a:r>
          </a:p>
        </p:txBody>
      </p:sp>
    </p:spTree>
    <p:extLst>
      <p:ext uri="{BB962C8B-B14F-4D97-AF65-F5344CB8AC3E}">
        <p14:creationId xmlns:p14="http://schemas.microsoft.com/office/powerpoint/2010/main" val="3255688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HDFS Read operation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CA" sz="700" dirty="0">
              <a:solidFill>
                <a:schemeClr val="bg1"/>
              </a:solidFill>
            </a:endParaRPr>
          </a:p>
          <a:p>
            <a:endParaRPr lang="en-CA" sz="700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2" y="1410990"/>
            <a:ext cx="7998898" cy="4820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9227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9ECA5-EDF1-43E8-9164-F362F45C4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HDFS CLI Write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35648-F8DB-4ED0-9EFB-9DBC6C6BA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CA" dirty="0"/>
          </a:p>
          <a:p>
            <a:r>
              <a:rPr lang="en-CA" dirty="0"/>
              <a:t>Write a file from local file system to HDFS</a:t>
            </a:r>
          </a:p>
          <a:p>
            <a:pPr marL="0" indent="0">
              <a:buNone/>
            </a:pPr>
            <a:r>
              <a:rPr lang="en-CA" dirty="0" err="1"/>
              <a:t>hadoop</a:t>
            </a:r>
            <a:r>
              <a:rPr lang="en-CA" dirty="0"/>
              <a:t> fs –</a:t>
            </a:r>
            <a:r>
              <a:rPr lang="en-CA" dirty="0" err="1"/>
              <a:t>copyFromLocal</a:t>
            </a:r>
            <a:r>
              <a:rPr lang="en-CA" dirty="0"/>
              <a:t> &lt;source&gt;  &lt;target&gt;</a:t>
            </a:r>
          </a:p>
          <a:p>
            <a:pPr marL="0" indent="0">
              <a:buNone/>
            </a:pPr>
            <a:r>
              <a:rPr lang="en-CA" dirty="0" err="1"/>
              <a:t>hadoop</a:t>
            </a:r>
            <a:r>
              <a:rPr lang="en-CA" dirty="0"/>
              <a:t> fs –put &lt;source&gt;  &lt;target&gt;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010021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HDFS Write operation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sz="800" dirty="0">
              <a:solidFill>
                <a:schemeClr val="bg1"/>
              </a:solidFill>
            </a:endParaRPr>
          </a:p>
          <a:p>
            <a:endParaRPr lang="en-CA" sz="8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1C962F3-B623-492E-8DDF-7308E3E562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476978"/>
            <a:ext cx="8658225" cy="470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577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HDFS not made for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Low-latency data access</a:t>
            </a:r>
          </a:p>
          <a:p>
            <a:pPr marL="0" indent="0">
              <a:buNone/>
            </a:pPr>
            <a:endParaRPr lang="en-US" dirty="0"/>
          </a:p>
          <a:p>
            <a:r>
              <a:rPr lang="en-CA" dirty="0"/>
              <a:t>Lots of small files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CA" sz="2800" dirty="0"/>
              <a:t>Each </a:t>
            </a:r>
            <a:r>
              <a:rPr lang="en-CA" sz="2800" dirty="0" err="1"/>
              <a:t>file|block|directory</a:t>
            </a:r>
            <a:r>
              <a:rPr lang="en-CA" sz="2800" dirty="0"/>
              <a:t> stores around 150 bytes of metadata. Hence 1 million files each of one block will consume 300 MB of storage on </a:t>
            </a:r>
            <a:r>
              <a:rPr lang="en-CA" sz="2800" dirty="0" err="1"/>
              <a:t>Namenode</a:t>
            </a:r>
            <a:endParaRPr lang="en-CA" sz="2800" dirty="0"/>
          </a:p>
          <a:p>
            <a:endParaRPr lang="en-US" dirty="0"/>
          </a:p>
          <a:p>
            <a:r>
              <a:rPr lang="en-CA" dirty="0"/>
              <a:t>Multiple writers, arbitrary file modifications</a:t>
            </a:r>
          </a:p>
        </p:txBody>
      </p:sp>
    </p:spTree>
    <p:extLst>
      <p:ext uri="{BB962C8B-B14F-4D97-AF65-F5344CB8AC3E}">
        <p14:creationId xmlns:p14="http://schemas.microsoft.com/office/powerpoint/2010/main" val="32550734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Agenda for today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MapReduce detailed discussion</a:t>
            </a:r>
          </a:p>
          <a:p>
            <a:r>
              <a:rPr lang="en-CA" dirty="0"/>
              <a:t>Running your first MapReduce program</a:t>
            </a:r>
          </a:p>
          <a:p>
            <a:r>
              <a:rPr lang="en-CA" dirty="0"/>
              <a:t>MapReduce Job Chaining</a:t>
            </a:r>
          </a:p>
          <a:p>
            <a:r>
              <a:rPr lang="en-CA" dirty="0"/>
              <a:t>Hadoop 1 vs 2</a:t>
            </a:r>
          </a:p>
          <a:p>
            <a:r>
              <a:rPr lang="en-CA" dirty="0"/>
              <a:t>YARN</a:t>
            </a:r>
          </a:p>
        </p:txBody>
      </p:sp>
    </p:spTree>
    <p:extLst>
      <p:ext uri="{BB962C8B-B14F-4D97-AF65-F5344CB8AC3E}">
        <p14:creationId xmlns:p14="http://schemas.microsoft.com/office/powerpoint/2010/main" val="16278811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MapReduce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Two major phases: Map and Reduce</a:t>
            </a:r>
          </a:p>
          <a:p>
            <a:r>
              <a:rPr lang="en-US" dirty="0"/>
              <a:t>Notion of &lt;Key, Value&gt; pairs</a:t>
            </a:r>
          </a:p>
          <a:p>
            <a:r>
              <a:rPr lang="en-US" dirty="0"/>
              <a:t>Divides job into multiple tasks</a:t>
            </a:r>
          </a:p>
          <a:p>
            <a:r>
              <a:rPr lang="en-US" dirty="0"/>
              <a:t>Map: extract important information from each record</a:t>
            </a:r>
          </a:p>
          <a:p>
            <a:r>
              <a:rPr lang="en-US" dirty="0"/>
              <a:t>Reduce: Aggregate, Summarize, Filter, Transform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40947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MapReduce Stages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9107C12-28A7-48C9-8861-0F90A486D1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1410990"/>
            <a:ext cx="9016363" cy="4854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33147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Map Tasks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a good approach to decide  how many map tasks a job should launch?</a:t>
            </a:r>
          </a:p>
          <a:p>
            <a:endParaRPr lang="en-US" dirty="0"/>
          </a:p>
          <a:p>
            <a:r>
              <a:rPr lang="en-US" dirty="0"/>
              <a:t>Less number of big tasks </a:t>
            </a:r>
          </a:p>
          <a:p>
            <a:pPr marL="0" indent="0">
              <a:buNone/>
            </a:pPr>
            <a:r>
              <a:rPr lang="en-US" dirty="0"/>
              <a:t>	vs </a:t>
            </a:r>
          </a:p>
          <a:p>
            <a:pPr marL="0" indent="0">
              <a:buNone/>
            </a:pPr>
            <a:r>
              <a:rPr lang="en-US" dirty="0"/>
              <a:t>   higher number of small tasks</a:t>
            </a:r>
          </a:p>
          <a:p>
            <a:endParaRPr lang="en-US" dirty="0"/>
          </a:p>
          <a:p>
            <a:r>
              <a:rPr lang="en-US" dirty="0"/>
              <a:t>Normally same as input data blocks</a:t>
            </a:r>
          </a:p>
        </p:txBody>
      </p:sp>
    </p:spTree>
    <p:extLst>
      <p:ext uri="{BB962C8B-B14F-4D97-AF65-F5344CB8AC3E}">
        <p14:creationId xmlns:p14="http://schemas.microsoft.com/office/powerpoint/2010/main" val="856339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Input Splits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Blocks are of fixed size</a:t>
            </a:r>
          </a:p>
          <a:p>
            <a:endParaRPr lang="en-US" dirty="0"/>
          </a:p>
          <a:p>
            <a:r>
              <a:rPr lang="en-US" dirty="0"/>
              <a:t>Good chances of records being split between two block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 rot="16200000">
            <a:off x="10875963" y="5011738"/>
            <a:ext cx="1316037" cy="487362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19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181" y="3809562"/>
            <a:ext cx="9163368" cy="1719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7151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Recap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processing trend</a:t>
            </a:r>
          </a:p>
          <a:p>
            <a:r>
              <a:rPr lang="en-US" dirty="0"/>
              <a:t>Big Data and its characteristics</a:t>
            </a:r>
          </a:p>
          <a:p>
            <a:r>
              <a:rPr lang="en-CA" dirty="0"/>
              <a:t>Applications of big data</a:t>
            </a:r>
          </a:p>
          <a:p>
            <a:r>
              <a:rPr lang="en-CA" dirty="0"/>
              <a:t>Various computing technologies </a:t>
            </a:r>
          </a:p>
          <a:p>
            <a:r>
              <a:rPr lang="en-CA" dirty="0"/>
              <a:t>History of Hadoop</a:t>
            </a:r>
          </a:p>
          <a:p>
            <a:r>
              <a:rPr lang="en-CA" dirty="0"/>
              <a:t>Major components of Hadoop cluster</a:t>
            </a:r>
          </a:p>
          <a:p>
            <a:r>
              <a:rPr lang="en-CA" dirty="0"/>
              <a:t>Unix commands</a:t>
            </a:r>
          </a:p>
          <a:p>
            <a:r>
              <a:rPr lang="en-CA" dirty="0"/>
              <a:t>HDFS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699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33105-FEE9-40C2-82F1-B8CD08AD5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Task to node mapping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0AECD-1B17-4A41-9F08-402D8627A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Notion of data locality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B8CDDF-B185-40E6-8480-7836D8B2173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 rot="16200000">
            <a:off x="10875963" y="5011738"/>
            <a:ext cx="1316037" cy="487362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02111984F565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20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C3FD94-2298-4423-ABD6-AEDB7B8614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4168" y="1410990"/>
            <a:ext cx="5146588" cy="480263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3049014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Reduce 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Can be configured by programmer</a:t>
            </a:r>
          </a:p>
          <a:p>
            <a:r>
              <a:rPr lang="en-US" dirty="0"/>
              <a:t>Normally same as #</a:t>
            </a:r>
            <a:r>
              <a:rPr lang="en-US" dirty="0" err="1"/>
              <a:t>datanodes</a:t>
            </a:r>
            <a:r>
              <a:rPr lang="en-US" dirty="0"/>
              <a:t> participating in execution</a:t>
            </a:r>
          </a:p>
          <a:p>
            <a:r>
              <a:rPr lang="en-US" dirty="0"/>
              <a:t>Input Key and Value type should be same as output type of mapper</a:t>
            </a:r>
          </a:p>
          <a:p>
            <a:r>
              <a:rPr lang="en-US" dirty="0"/>
              <a:t>One output file per reducer under output directory</a:t>
            </a:r>
          </a:p>
          <a:p>
            <a:r>
              <a:rPr lang="en-US" dirty="0"/>
              <a:t>Generates exception if output directory already exists.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 rot="16200000">
            <a:off x="10875963" y="5011738"/>
            <a:ext cx="1316037" cy="487362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9842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69EF6-A476-47AD-AC40-2A41E54CD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r>
              <a:rPr lang="en-CA" dirty="0"/>
              <a:t>MapReduce: Mapper code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8E17D3A5-EC44-44AA-A720-7B66421708F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 lnSpcReduction="10000"/>
          </a:bodyPr>
          <a:lstStyle/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WebHitCounterMapper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Mapper&lt;Input Key, Input Value, Output Key, Output Value&gt; 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map(Input Key, Input Value, Context context)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throws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InterruptedException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&lt;MAP Logic goes here&gt;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context.write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(Output Key, Output Value)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D8CEF8-5043-4C38-90C8-3060F0E1448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 rot="16200000">
            <a:off x="10875963" y="5011738"/>
            <a:ext cx="1316037" cy="487362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02111984F565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22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49232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24EFC-23A0-4AB2-8627-621E8DF2E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r>
              <a:rPr lang="en-CA" dirty="0"/>
              <a:t>MapReduce: Reducer code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A0B2E79-B46D-45D8-81BD-C359968E725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WebHitCounterReducer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Reducer&lt;Input Key, Input Value, Output Key, Output Value&gt; 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   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reduce(Input Key,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Iterable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&lt;Value Data type&gt;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values,Context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context)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throws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InterruptedException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&lt;REDUCE logic goes here&gt;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context.write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(Output Key, Output Value);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B6883A-2334-4891-B748-DB3235EBDD2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 rot="16200000">
            <a:off x="10875963" y="5011738"/>
            <a:ext cx="1316037" cy="487362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02111984F565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23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19706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B4D48-1220-4016-9CC2-12316FFAB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MapReduce: Driver Code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2EA8E225-9E1A-4E3A-AF3C-99FB2FF8DA8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302085"/>
            <a:ext cx="10515600" cy="28623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WebHitCounterMain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static void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main(String[]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throws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Exception 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b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00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Configuration conf =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Configuration();</a:t>
            </a:r>
            <a:b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Job </a:t>
            </a:r>
            <a:r>
              <a:rPr kumimoji="0" lang="en-US" altLang="en-US" sz="200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job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200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Job.</a:t>
            </a:r>
            <a:r>
              <a:rPr kumimoji="0" lang="en-US" altLang="en-US" sz="2000" i="1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getInstance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(conf,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"Daily Web Hit Counter"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09257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B4D48-1220-4016-9CC2-12316FFAB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MapReduce: Driver Code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2EA8E225-9E1A-4E3A-AF3C-99FB2FF8DA8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WebHitCounterMain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static void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main(String[]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throws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Exception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b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Configuration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Configuration();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Job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job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Job.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getInstance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"Daily Web Hit Counter"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job.setJarByClass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main.WebHitCounterMain.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job.setMapperClass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mapper.WebHitCounterMapper.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job.setReducerClass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reducer.WebHitCounterReducer.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35133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B4D48-1220-4016-9CC2-12316FFAB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MapReduce: Driver Code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2EA8E225-9E1A-4E3A-AF3C-99FB2FF8DA8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WebHitCounterMain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static void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main(String[]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throws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Exception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b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Configuration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Configuration();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Job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job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Job.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getInstance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"Daily Web Hit Counter"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job.setJarByClass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main.WebHitCounterMain.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job.setMapperClass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mapper.WebHitCounterMapper.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job.setReducerClass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reducer.WebHitCounterReducer.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job.setOutputKeyClass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job.setOutputValueClass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IntWritable.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0919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B4D48-1220-4016-9CC2-12316FFAB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MapReduce: Driver Code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2EA8E225-9E1A-4E3A-AF3C-99FB2FF8DA8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WebHitCounterMain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static void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main(String[]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throws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Exception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b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Configuration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Configuration();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Job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job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Job.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getInstance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"Daily Web Hit Counter"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job.setJarByClass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main.WebHitCounterMain.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job.setMapperClass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mapper.WebHitCounterMapper.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job.setReducerClass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reducer.WebHitCounterReducer.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job.setOutputKeyClass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job.setOutputValueClass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IntWritable.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FileInputFormat.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addInputPath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(job,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Path(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[0]));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FileOutputFormat.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setOutputPath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(job,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Path(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[1]));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7014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B4D48-1220-4016-9CC2-12316FFAB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MapReduce: Driver Code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2EA8E225-9E1A-4E3A-AF3C-99FB2FF8DA8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WebHitCounterMain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static void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main(String[]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throws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Exception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b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Configuration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Configuration();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Job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job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Job.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getInstance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"Daily Web Hit Counter"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job.setJarByClass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main.WebHitCounterMain.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job.setMapperClass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mapper.WebHitCounterMapper.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job.setReducerClass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reducer.WebHitCounterReducer.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job.setOutputKeyClass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job.setOutputValueClass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IntWritable.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en-US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FileInputFormat.addInputPath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(job, new Path(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[0]));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FileOutputFormat.setOutputPath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(job, new Path(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[1]));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exit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job.waitForCompletion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? 0 : 1);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3607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36087-D76F-4B59-938A-6671EE7B6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Additional Conf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DA616-2DB5-4743-B2A4-1018A9DA8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Configure maximum retries for failed tasks</a:t>
            </a:r>
          </a:p>
          <a:p>
            <a:pPr lvl="1"/>
            <a:r>
              <a:rPr lang="en-CA" sz="2800" dirty="0" err="1"/>
              <a:t>setMaxMapAttempts</a:t>
            </a:r>
            <a:r>
              <a:rPr lang="en-CA" sz="2800" dirty="0"/>
              <a:t>(int n)</a:t>
            </a:r>
          </a:p>
          <a:p>
            <a:pPr lvl="1"/>
            <a:r>
              <a:rPr lang="en-CA" sz="2800" dirty="0" err="1"/>
              <a:t>setMaxReduceAttempts</a:t>
            </a:r>
            <a:r>
              <a:rPr lang="en-CA" sz="2800" dirty="0"/>
              <a:t>(int n)</a:t>
            </a:r>
          </a:p>
          <a:p>
            <a:endParaRPr lang="en-CA" dirty="0"/>
          </a:p>
          <a:p>
            <a:r>
              <a:rPr lang="en-CA" dirty="0"/>
              <a:t>Configure reduce tasks explicitly </a:t>
            </a:r>
          </a:p>
          <a:p>
            <a:pPr lvl="1"/>
            <a:r>
              <a:rPr lang="en-CA" sz="2800" dirty="0" err="1"/>
              <a:t>setNumReduceTasks</a:t>
            </a:r>
            <a:r>
              <a:rPr lang="en-CA" sz="2800" dirty="0"/>
              <a:t>(int tasks)</a:t>
            </a:r>
          </a:p>
        </p:txBody>
      </p:sp>
    </p:spTree>
    <p:extLst>
      <p:ext uri="{BB962C8B-B14F-4D97-AF65-F5344CB8AC3E}">
        <p14:creationId xmlns:p14="http://schemas.microsoft.com/office/powerpoint/2010/main" val="2397618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AFFB335-4CCD-4B4F-9B8C-105160937C53}"/>
              </a:ext>
            </a:extLst>
          </p:cNvPr>
          <p:cNvSpPr txBox="1">
            <a:spLocks/>
          </p:cNvSpPr>
          <p:nvPr/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CA" dirty="0"/>
              <a:t>Hadoop Cluster Overview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EA35C48-24DE-4834-AD10-D4C2B0EFEDB3}"/>
              </a:ext>
            </a:extLst>
          </p:cNvPr>
          <p:cNvSpPr/>
          <p:nvPr/>
        </p:nvSpPr>
        <p:spPr>
          <a:xfrm>
            <a:off x="4440024" y="1853248"/>
            <a:ext cx="1998483" cy="59388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 err="1"/>
              <a:t>Namenode</a:t>
            </a:r>
            <a:r>
              <a:rPr lang="en-CA" dirty="0"/>
              <a:t>:</a:t>
            </a:r>
          </a:p>
          <a:p>
            <a:pPr algn="ctr"/>
            <a:r>
              <a:rPr lang="en-CA" dirty="0"/>
              <a:t>Job Tracker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3FD3520-03E0-42E4-A4F9-44C2B42AA1CE}"/>
              </a:ext>
            </a:extLst>
          </p:cNvPr>
          <p:cNvSpPr/>
          <p:nvPr/>
        </p:nvSpPr>
        <p:spPr>
          <a:xfrm>
            <a:off x="1602556" y="3941877"/>
            <a:ext cx="1904215" cy="59388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 err="1"/>
              <a:t>Datanode</a:t>
            </a:r>
            <a:r>
              <a:rPr lang="en-CA" b="1" dirty="0"/>
              <a:t>:</a:t>
            </a:r>
          </a:p>
          <a:p>
            <a:pPr algn="ctr"/>
            <a:r>
              <a:rPr lang="en-CA" dirty="0"/>
              <a:t>Task Tracker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027D1A0-6FFF-4BD2-9E8D-2CA111C1D71E}"/>
              </a:ext>
            </a:extLst>
          </p:cNvPr>
          <p:cNvSpPr/>
          <p:nvPr/>
        </p:nvSpPr>
        <p:spPr>
          <a:xfrm>
            <a:off x="4487157" y="3941876"/>
            <a:ext cx="1904215" cy="59388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 err="1"/>
              <a:t>Datanode</a:t>
            </a:r>
            <a:r>
              <a:rPr lang="en-CA" b="1" dirty="0"/>
              <a:t>:</a:t>
            </a:r>
          </a:p>
          <a:p>
            <a:pPr algn="ctr"/>
            <a:r>
              <a:rPr lang="en-CA" dirty="0"/>
              <a:t>Task Tracker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A48E661-B349-45CE-98AF-D6DD2C30B5CF}"/>
              </a:ext>
            </a:extLst>
          </p:cNvPr>
          <p:cNvSpPr/>
          <p:nvPr/>
        </p:nvSpPr>
        <p:spPr>
          <a:xfrm>
            <a:off x="7495877" y="3941875"/>
            <a:ext cx="1904215" cy="59388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 err="1"/>
              <a:t>Datanode</a:t>
            </a:r>
            <a:r>
              <a:rPr lang="en-CA" b="1" dirty="0"/>
              <a:t>:</a:t>
            </a:r>
          </a:p>
          <a:p>
            <a:pPr algn="ctr"/>
            <a:r>
              <a:rPr lang="en-CA" dirty="0"/>
              <a:t>Task Tracker</a:t>
            </a:r>
          </a:p>
        </p:txBody>
      </p:sp>
      <p:sp>
        <p:nvSpPr>
          <p:cNvPr id="10" name="Flowchart: Magnetic Disk 9">
            <a:extLst>
              <a:ext uri="{FF2B5EF4-FFF2-40B4-BE49-F238E27FC236}">
                <a16:creationId xmlns:a16="http://schemas.microsoft.com/office/drawing/2014/main" id="{A337886F-86DF-4675-A333-35A23F8BBA14}"/>
              </a:ext>
            </a:extLst>
          </p:cNvPr>
          <p:cNvSpPr/>
          <p:nvPr/>
        </p:nvSpPr>
        <p:spPr>
          <a:xfrm>
            <a:off x="2121031" y="5231876"/>
            <a:ext cx="867266" cy="744718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HDFS</a:t>
            </a:r>
          </a:p>
        </p:txBody>
      </p:sp>
      <p:sp>
        <p:nvSpPr>
          <p:cNvPr id="11" name="Flowchart: Magnetic Disk 10">
            <a:extLst>
              <a:ext uri="{FF2B5EF4-FFF2-40B4-BE49-F238E27FC236}">
                <a16:creationId xmlns:a16="http://schemas.microsoft.com/office/drawing/2014/main" id="{799A5A87-BD13-4FCE-A60B-2FCC70F01E8F}"/>
              </a:ext>
            </a:extLst>
          </p:cNvPr>
          <p:cNvSpPr/>
          <p:nvPr/>
        </p:nvSpPr>
        <p:spPr>
          <a:xfrm>
            <a:off x="4914839" y="5231876"/>
            <a:ext cx="867266" cy="744718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HDFS</a:t>
            </a:r>
          </a:p>
        </p:txBody>
      </p:sp>
      <p:sp>
        <p:nvSpPr>
          <p:cNvPr id="12" name="Flowchart: Magnetic Disk 11">
            <a:extLst>
              <a:ext uri="{FF2B5EF4-FFF2-40B4-BE49-F238E27FC236}">
                <a16:creationId xmlns:a16="http://schemas.microsoft.com/office/drawing/2014/main" id="{5CDBCFD7-6F12-4AE6-A864-C9C700526BFB}"/>
              </a:ext>
            </a:extLst>
          </p:cNvPr>
          <p:cNvSpPr/>
          <p:nvPr/>
        </p:nvSpPr>
        <p:spPr>
          <a:xfrm>
            <a:off x="8014352" y="5231876"/>
            <a:ext cx="867266" cy="744718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HDFS</a:t>
            </a:r>
          </a:p>
        </p:txBody>
      </p:sp>
      <p:sp>
        <p:nvSpPr>
          <p:cNvPr id="13" name="Arrow: Up-Down 12">
            <a:extLst>
              <a:ext uri="{FF2B5EF4-FFF2-40B4-BE49-F238E27FC236}">
                <a16:creationId xmlns:a16="http://schemas.microsoft.com/office/drawing/2014/main" id="{DA60DE01-BD1D-45FF-AD1D-27A267312394}"/>
              </a:ext>
            </a:extLst>
          </p:cNvPr>
          <p:cNvSpPr/>
          <p:nvPr/>
        </p:nvSpPr>
        <p:spPr>
          <a:xfrm>
            <a:off x="2450969" y="4591590"/>
            <a:ext cx="231623" cy="584462"/>
          </a:xfrm>
          <a:prstGeom prst="up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Arrow: Up-Down 13">
            <a:extLst>
              <a:ext uri="{FF2B5EF4-FFF2-40B4-BE49-F238E27FC236}">
                <a16:creationId xmlns:a16="http://schemas.microsoft.com/office/drawing/2014/main" id="{ABF743BF-2C19-4012-9761-93CE45B0716C}"/>
              </a:ext>
            </a:extLst>
          </p:cNvPr>
          <p:cNvSpPr/>
          <p:nvPr/>
        </p:nvSpPr>
        <p:spPr>
          <a:xfrm>
            <a:off x="5232660" y="4591590"/>
            <a:ext cx="231623" cy="584462"/>
          </a:xfrm>
          <a:prstGeom prst="up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Arrow: Up-Down 14">
            <a:extLst>
              <a:ext uri="{FF2B5EF4-FFF2-40B4-BE49-F238E27FC236}">
                <a16:creationId xmlns:a16="http://schemas.microsoft.com/office/drawing/2014/main" id="{C932B595-F330-47C6-A629-5B105F66A8C1}"/>
              </a:ext>
            </a:extLst>
          </p:cNvPr>
          <p:cNvSpPr/>
          <p:nvPr/>
        </p:nvSpPr>
        <p:spPr>
          <a:xfrm>
            <a:off x="8332172" y="4591590"/>
            <a:ext cx="231623" cy="584462"/>
          </a:xfrm>
          <a:prstGeom prst="up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14A44C4-CB12-4093-A09E-F332CA2CB011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2554664" y="2447136"/>
            <a:ext cx="2470607" cy="149474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5B1F551-60CB-4D4E-AD83-13ACF04400FC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5439265" y="2447137"/>
            <a:ext cx="1" cy="149473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80B5732-4AFE-4D84-B57F-49036ACC0C8C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5782105" y="2447136"/>
            <a:ext cx="2665880" cy="149473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933460FC-F895-4E6E-B149-1BB45DE97EF6}"/>
              </a:ext>
            </a:extLst>
          </p:cNvPr>
          <p:cNvSpPr/>
          <p:nvPr/>
        </p:nvSpPr>
        <p:spPr>
          <a:xfrm>
            <a:off x="2988297" y="1989056"/>
            <a:ext cx="1451727" cy="402256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487199E-923E-4B8D-95EA-91B40D016E51}"/>
              </a:ext>
            </a:extLst>
          </p:cNvPr>
          <p:cNvSpPr txBox="1"/>
          <p:nvPr/>
        </p:nvSpPr>
        <p:spPr>
          <a:xfrm flipH="1">
            <a:off x="2911466" y="1724406"/>
            <a:ext cx="1434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Submit Job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FB96FAC-C588-458D-97C1-D06E9AEDB60F}"/>
              </a:ext>
            </a:extLst>
          </p:cNvPr>
          <p:cNvSpPr txBox="1"/>
          <p:nvPr/>
        </p:nvSpPr>
        <p:spPr>
          <a:xfrm>
            <a:off x="4040278" y="2916124"/>
            <a:ext cx="34836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Resource management </a:t>
            </a:r>
          </a:p>
          <a:p>
            <a:r>
              <a:rPr lang="en-CA" dirty="0"/>
              <a:t>&amp; Task tracking</a:t>
            </a:r>
          </a:p>
        </p:txBody>
      </p:sp>
    </p:spTree>
    <p:extLst>
      <p:ext uri="{BB962C8B-B14F-4D97-AF65-F5344CB8AC3E}">
        <p14:creationId xmlns:p14="http://schemas.microsoft.com/office/powerpoint/2010/main" val="1167884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9" grpId="0" animBg="1"/>
      <p:bldP spid="20" grpId="0"/>
      <p:bldP spid="2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Input formats</a:t>
            </a:r>
            <a:endParaRPr lang="en-CA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7775260"/>
              </p:ext>
            </p:extLst>
          </p:nvPr>
        </p:nvGraphicFramePr>
        <p:xfrm>
          <a:off x="838200" y="1552575"/>
          <a:ext cx="10515600" cy="29260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936879715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7680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Input format</a:t>
                      </a:r>
                      <a:endParaRPr lang="en-CA" sz="2800" dirty="0"/>
                    </a:p>
                  </a:txBody>
                  <a:tcPr marL="107470" marR="10747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Description</a:t>
                      </a:r>
                      <a:endParaRPr lang="en-CA" sz="2800" dirty="0"/>
                    </a:p>
                  </a:txBody>
                  <a:tcPr marL="107470" marR="107470"/>
                </a:tc>
                <a:extLst>
                  <a:ext uri="{0D108BD9-81ED-4DB2-BD59-A6C34878D82A}">
                    <a16:rowId xmlns:a16="http://schemas.microsoft.com/office/drawing/2014/main" val="137721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2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TextInputFormat</a:t>
                      </a:r>
                      <a:endParaRPr lang="en-CA" sz="2800" dirty="0"/>
                    </a:p>
                  </a:txBody>
                  <a:tcPr marL="107470" marR="10747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Read Text file line by line. Key is offset and value is record text</a:t>
                      </a:r>
                      <a:endParaRPr lang="en-CA" sz="2800" dirty="0"/>
                    </a:p>
                  </a:txBody>
                  <a:tcPr marL="107470" marR="107470"/>
                </a:tc>
                <a:extLst>
                  <a:ext uri="{0D108BD9-81ED-4DB2-BD59-A6C34878D82A}">
                    <a16:rowId xmlns:a16="http://schemas.microsoft.com/office/drawing/2014/main" val="3402533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2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KeyValueTextInputFormat</a:t>
                      </a:r>
                      <a:endParaRPr lang="en-CA" sz="2800" dirty="0"/>
                    </a:p>
                  </a:txBody>
                  <a:tcPr marL="107470" marR="10747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Tab separated key</a:t>
                      </a:r>
                      <a:r>
                        <a:rPr lang="en-US" sz="2800" baseline="0" dirty="0"/>
                        <a:t> values from a text file</a:t>
                      </a:r>
                      <a:endParaRPr lang="en-CA" sz="2800" dirty="0"/>
                    </a:p>
                  </a:txBody>
                  <a:tcPr marL="107470" marR="107470"/>
                </a:tc>
                <a:extLst>
                  <a:ext uri="{0D108BD9-81ED-4DB2-BD59-A6C34878D82A}">
                    <a16:rowId xmlns:a16="http://schemas.microsoft.com/office/drawing/2014/main" val="1869246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2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SequenceFileInputFormat</a:t>
                      </a:r>
                      <a:r>
                        <a:rPr lang="en-CA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&lt;K,V&gt;</a:t>
                      </a:r>
                      <a:endParaRPr lang="en-CA" sz="2800" dirty="0"/>
                    </a:p>
                  </a:txBody>
                  <a:tcPr marL="107470" marR="10747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Hadoop’s file format</a:t>
                      </a:r>
                      <a:endParaRPr lang="en-CA" sz="2800" dirty="0"/>
                    </a:p>
                  </a:txBody>
                  <a:tcPr marL="107470" marR="107470"/>
                </a:tc>
                <a:extLst>
                  <a:ext uri="{0D108BD9-81ED-4DB2-BD59-A6C34878D82A}">
                    <a16:rowId xmlns:a16="http://schemas.microsoft.com/office/drawing/2014/main" val="242493739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 rot="16200000">
            <a:off x="10875963" y="5011738"/>
            <a:ext cx="1316037" cy="487362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4446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Output Formats</a:t>
            </a:r>
            <a:endParaRPr lang="en-CA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5364990"/>
              </p:ext>
            </p:extLst>
          </p:nvPr>
        </p:nvGraphicFramePr>
        <p:xfrm>
          <a:off x="838200" y="1552575"/>
          <a:ext cx="10515618" cy="382968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257809">
                  <a:extLst>
                    <a:ext uri="{9D8B030D-6E8A-4147-A177-3AD203B41FA5}">
                      <a16:colId xmlns:a16="http://schemas.microsoft.com/office/drawing/2014/main" val="164307308"/>
                    </a:ext>
                  </a:extLst>
                </a:gridCol>
                <a:gridCol w="5257809">
                  <a:extLst>
                    <a:ext uri="{9D8B030D-6E8A-4147-A177-3AD203B41FA5}">
                      <a16:colId xmlns:a16="http://schemas.microsoft.com/office/drawing/2014/main" val="1604809968"/>
                    </a:ext>
                  </a:extLst>
                </a:gridCol>
              </a:tblGrid>
              <a:tr h="647013">
                <a:tc>
                  <a:txBody>
                    <a:bodyPr/>
                    <a:lstStyle/>
                    <a:p>
                      <a:r>
                        <a:rPr lang="en-US" sz="2800" dirty="0"/>
                        <a:t>Output Format</a:t>
                      </a:r>
                      <a:endParaRPr lang="en-CA" sz="2800" dirty="0"/>
                    </a:p>
                  </a:txBody>
                  <a:tcPr marL="95960" marR="9596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Description</a:t>
                      </a:r>
                      <a:endParaRPr lang="en-CA" sz="2800" dirty="0"/>
                    </a:p>
                  </a:txBody>
                  <a:tcPr marL="95960" marR="95960"/>
                </a:tc>
                <a:extLst>
                  <a:ext uri="{0D108BD9-81ED-4DB2-BD59-A6C34878D82A}">
                    <a16:rowId xmlns:a16="http://schemas.microsoft.com/office/drawing/2014/main" val="3508895899"/>
                  </a:ext>
                </a:extLst>
              </a:tr>
              <a:tr h="1595374">
                <a:tc>
                  <a:txBody>
                    <a:bodyPr/>
                    <a:lstStyle/>
                    <a:p>
                      <a:r>
                        <a:rPr lang="en-CA" sz="2800" dirty="0" err="1"/>
                        <a:t>TextOutputFormat</a:t>
                      </a:r>
                      <a:r>
                        <a:rPr lang="en-CA" sz="2800" dirty="0"/>
                        <a:t>&lt;K,V&gt;</a:t>
                      </a:r>
                    </a:p>
                  </a:txBody>
                  <a:tcPr marL="95960" marR="9596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Tab separated key value pairs in plain</a:t>
                      </a:r>
                      <a:r>
                        <a:rPr lang="en-US" sz="2800" baseline="0" dirty="0"/>
                        <a:t> text format. One record per key value pair</a:t>
                      </a:r>
                      <a:endParaRPr lang="en-CA" sz="2800" dirty="0"/>
                    </a:p>
                  </a:txBody>
                  <a:tcPr marL="95960" marR="95960"/>
                </a:tc>
                <a:extLst>
                  <a:ext uri="{0D108BD9-81ED-4DB2-BD59-A6C34878D82A}">
                    <a16:rowId xmlns:a16="http://schemas.microsoft.com/office/drawing/2014/main" val="4225973361"/>
                  </a:ext>
                </a:extLst>
              </a:tr>
              <a:tr h="940289">
                <a:tc>
                  <a:txBody>
                    <a:bodyPr/>
                    <a:lstStyle/>
                    <a:p>
                      <a:r>
                        <a:rPr lang="en-CA" sz="2800" dirty="0" err="1"/>
                        <a:t>SequenceFileOutputFormat</a:t>
                      </a:r>
                      <a:r>
                        <a:rPr lang="en-CA" sz="2800" dirty="0"/>
                        <a:t>&lt;K,V&gt;</a:t>
                      </a:r>
                    </a:p>
                  </a:txBody>
                  <a:tcPr marL="95960" marR="9596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Hadoop’s Sequence file format</a:t>
                      </a:r>
                      <a:endParaRPr lang="en-CA" sz="2800" dirty="0"/>
                    </a:p>
                  </a:txBody>
                  <a:tcPr marL="95960" marR="95960"/>
                </a:tc>
                <a:extLst>
                  <a:ext uri="{0D108BD9-81ED-4DB2-BD59-A6C34878D82A}">
                    <a16:rowId xmlns:a16="http://schemas.microsoft.com/office/drawing/2014/main" val="2611606097"/>
                  </a:ext>
                </a:extLst>
              </a:tr>
              <a:tr h="647013">
                <a:tc>
                  <a:txBody>
                    <a:bodyPr/>
                    <a:lstStyle/>
                    <a:p>
                      <a:r>
                        <a:rPr lang="en-CA" sz="2800" dirty="0" err="1"/>
                        <a:t>NullOutputFormat</a:t>
                      </a:r>
                      <a:r>
                        <a:rPr lang="en-CA" sz="2800" dirty="0"/>
                        <a:t>&lt;K,V&gt; </a:t>
                      </a:r>
                    </a:p>
                  </a:txBody>
                  <a:tcPr marL="95960" marR="9596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Nothing. Helps in map only job</a:t>
                      </a:r>
                      <a:endParaRPr lang="en-CA" sz="2800" dirty="0"/>
                    </a:p>
                  </a:txBody>
                  <a:tcPr marL="95960" marR="95960"/>
                </a:tc>
                <a:extLst>
                  <a:ext uri="{0D108BD9-81ED-4DB2-BD59-A6C34878D82A}">
                    <a16:rowId xmlns:a16="http://schemas.microsoft.com/office/drawing/2014/main" val="1391525995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 rot="16200000">
            <a:off x="10875963" y="5011738"/>
            <a:ext cx="1316037" cy="487362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5435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Programming Exercise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D1EAF43-D0E0-4B21-AB39-1B5481A08E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944795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Performance tuning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853248"/>
            <a:ext cx="8946541" cy="4195481"/>
          </a:xfrm>
        </p:spPr>
        <p:txBody>
          <a:bodyPr>
            <a:normAutofit/>
          </a:bodyPr>
          <a:lstStyle/>
          <a:p>
            <a:r>
              <a:rPr lang="en-CA" sz="2800" dirty="0"/>
              <a:t>Cluster configuration</a:t>
            </a:r>
          </a:p>
          <a:p>
            <a:r>
              <a:rPr lang="en-CA" sz="2800" dirty="0"/>
              <a:t>Use compression technique </a:t>
            </a:r>
          </a:p>
          <a:p>
            <a:r>
              <a:rPr lang="en-CA" sz="2800" dirty="0"/>
              <a:t>Tuning # mappers and reducers </a:t>
            </a:r>
          </a:p>
          <a:p>
            <a:r>
              <a:rPr lang="en-CA" sz="2800" dirty="0"/>
              <a:t>Use combiner</a:t>
            </a:r>
          </a:p>
          <a:p>
            <a:r>
              <a:rPr lang="en-CA" sz="2800" dirty="0"/>
              <a:t>Appropriate data type</a:t>
            </a:r>
          </a:p>
          <a:p>
            <a:r>
              <a:rPr lang="en-CA" sz="2800" dirty="0"/>
              <a:t>Reuse objects</a:t>
            </a:r>
          </a:p>
          <a:p>
            <a:r>
              <a:rPr lang="en-CA" sz="2800" dirty="0"/>
              <a:t>Profiling</a:t>
            </a:r>
          </a:p>
        </p:txBody>
      </p:sp>
    </p:spTree>
    <p:extLst>
      <p:ext uri="{BB962C8B-B14F-4D97-AF65-F5344CB8AC3E}">
        <p14:creationId xmlns:p14="http://schemas.microsoft.com/office/powerpoint/2010/main" val="834779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MapReduce Job chaining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CA" sz="2800" dirty="0"/>
          </a:p>
          <a:p>
            <a:r>
              <a:rPr lang="en-CA" sz="2800" dirty="0"/>
              <a:t>Two separate jobs</a:t>
            </a:r>
          </a:p>
          <a:p>
            <a:endParaRPr lang="en-CA" sz="2800" dirty="0"/>
          </a:p>
          <a:p>
            <a:r>
              <a:rPr lang="en-CA" sz="2800" dirty="0"/>
              <a:t>Multiple mappers/reducers within same job</a:t>
            </a:r>
          </a:p>
        </p:txBody>
      </p:sp>
    </p:spTree>
    <p:extLst>
      <p:ext uri="{BB962C8B-B14F-4D97-AF65-F5344CB8AC3E}">
        <p14:creationId xmlns:p14="http://schemas.microsoft.com/office/powerpoint/2010/main" val="1647193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MapReduce Job chaining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CA" sz="2800" dirty="0"/>
          </a:p>
          <a:p>
            <a:r>
              <a:rPr lang="en-CA" sz="2800" dirty="0"/>
              <a:t>Two separate jobs</a:t>
            </a:r>
          </a:p>
          <a:p>
            <a:endParaRPr lang="en-CA" sz="2800" dirty="0"/>
          </a:p>
          <a:p>
            <a:pPr marL="514350" indent="-514350">
              <a:buFont typeface="+mj-lt"/>
              <a:buAutoNum type="arabicPeriod"/>
            </a:pPr>
            <a:r>
              <a:rPr lang="en-CA" sz="2600" dirty="0"/>
              <a:t>Configure multiple job objects and run sequentially.</a:t>
            </a:r>
          </a:p>
          <a:p>
            <a:pPr marL="0" indent="0">
              <a:buNone/>
            </a:pPr>
            <a:endParaRPr lang="en-CA" sz="2600" dirty="0"/>
          </a:p>
          <a:p>
            <a:pPr marL="0" indent="0">
              <a:buNone/>
            </a:pPr>
            <a:endParaRPr lang="en-CA" sz="2600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C77730F2-7FA2-4A07-B7C3-9A884A997B0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43406921"/>
              </p:ext>
            </p:extLst>
          </p:nvPr>
        </p:nvGraphicFramePr>
        <p:xfrm>
          <a:off x="1279524" y="3850640"/>
          <a:ext cx="7204076" cy="11582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43860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MapReduce Job chaining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800" dirty="0"/>
              <a:t>Multiple mappers/reducers within same job</a:t>
            </a:r>
          </a:p>
          <a:p>
            <a:pPr lvl="1"/>
            <a:r>
              <a:rPr lang="en-CA" sz="2600" dirty="0" err="1"/>
              <a:t>ChainMapper</a:t>
            </a:r>
            <a:r>
              <a:rPr lang="en-CA" sz="2600" dirty="0"/>
              <a:t> API: to add multiple mappers</a:t>
            </a:r>
          </a:p>
          <a:p>
            <a:pPr lvl="1"/>
            <a:r>
              <a:rPr lang="en-CA" sz="2600" dirty="0" err="1"/>
              <a:t>ChainReducer</a:t>
            </a:r>
            <a:r>
              <a:rPr lang="en-CA" sz="2600" dirty="0"/>
              <a:t> API: to add multiple reducers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435EDBFE-7085-4A0A-866E-50ED946BDBB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57477470"/>
              </p:ext>
            </p:extLst>
          </p:nvPr>
        </p:nvGraphicFramePr>
        <p:xfrm>
          <a:off x="2032000" y="2824480"/>
          <a:ext cx="5821680" cy="33138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37029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Challenges with Hadoop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Applications were limited to MapReduce implementations only</a:t>
            </a:r>
          </a:p>
          <a:p>
            <a:r>
              <a:rPr lang="en-US" dirty="0" err="1"/>
              <a:t>Namenode</a:t>
            </a:r>
            <a:r>
              <a:rPr lang="en-US" dirty="0"/>
              <a:t> machine crash or maintenance activity </a:t>
            </a:r>
          </a:p>
          <a:p>
            <a:r>
              <a:rPr lang="en-US" dirty="0"/>
              <a:t>Namespace scaling </a:t>
            </a:r>
          </a:p>
          <a:p>
            <a:r>
              <a:rPr lang="en-US" dirty="0"/>
              <a:t>Backup and Recovery</a:t>
            </a:r>
          </a:p>
          <a:p>
            <a:r>
              <a:rPr lang="en-US" dirty="0"/>
              <a:t>Batch oriented architecture</a:t>
            </a:r>
          </a:p>
          <a:p>
            <a:r>
              <a:rPr lang="en-US" dirty="0"/>
              <a:t>Support for various file formats</a:t>
            </a:r>
          </a:p>
          <a:p>
            <a:r>
              <a:rPr lang="en-US" dirty="0"/>
              <a:t>Dual responsibilities of Job tracker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327691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Hadoop 2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Support for other data processing engines </a:t>
            </a:r>
          </a:p>
          <a:p>
            <a:r>
              <a:rPr lang="en-US" dirty="0"/>
              <a:t>High Availability </a:t>
            </a:r>
          </a:p>
          <a:p>
            <a:r>
              <a:rPr lang="en-US" dirty="0"/>
              <a:t>HDFS Federation </a:t>
            </a:r>
          </a:p>
          <a:p>
            <a:r>
              <a:rPr lang="en-US" dirty="0"/>
              <a:t>HDFS Snapshot </a:t>
            </a:r>
          </a:p>
          <a:p>
            <a:r>
              <a:rPr lang="en-US" dirty="0"/>
              <a:t>Introduced Streaming and Interactive analysis</a:t>
            </a:r>
          </a:p>
          <a:p>
            <a:r>
              <a:rPr lang="en-US" dirty="0"/>
              <a:t>Support for various file formats</a:t>
            </a:r>
          </a:p>
          <a:p>
            <a:r>
              <a:rPr lang="en-US" dirty="0"/>
              <a:t>YARN</a:t>
            </a:r>
          </a:p>
        </p:txBody>
      </p:sp>
    </p:spTree>
    <p:extLst>
      <p:ext uri="{BB962C8B-B14F-4D97-AF65-F5344CB8AC3E}">
        <p14:creationId xmlns:p14="http://schemas.microsoft.com/office/powerpoint/2010/main" val="4093304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YARN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Yet Another Resource Negotiator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210596"/>
              </p:ext>
            </p:extLst>
          </p:nvPr>
        </p:nvGraphicFramePr>
        <p:xfrm>
          <a:off x="1149278" y="2270205"/>
          <a:ext cx="8128000" cy="29260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28293297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881605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 err="1"/>
                        <a:t>MapReduce</a:t>
                      </a:r>
                      <a:r>
                        <a:rPr lang="en-US" sz="2800" dirty="0"/>
                        <a:t> 1</a:t>
                      </a:r>
                      <a:endParaRPr lang="en-CA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YARN</a:t>
                      </a:r>
                      <a:endParaRPr lang="en-CA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580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Job Tracker</a:t>
                      </a:r>
                      <a:endParaRPr lang="en-CA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Resource Manager, Application Master and Timeline</a:t>
                      </a:r>
                      <a:r>
                        <a:rPr lang="en-US" sz="2800" baseline="0" dirty="0"/>
                        <a:t> server</a:t>
                      </a:r>
                      <a:endParaRPr lang="en-CA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7636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Task</a:t>
                      </a:r>
                      <a:r>
                        <a:rPr lang="en-US" sz="2800" baseline="0" dirty="0"/>
                        <a:t> Tracker</a:t>
                      </a:r>
                      <a:endParaRPr lang="en-CA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Node Manager</a:t>
                      </a:r>
                      <a:endParaRPr lang="en-CA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138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Slot</a:t>
                      </a:r>
                      <a:endParaRPr lang="en-CA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Containers</a:t>
                      </a:r>
                      <a:endParaRPr lang="en-CA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76757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8979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HDFS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HDFS is a file system designed for storing very large files with streaming data access patterns, running on clusters of commodity hardware</a:t>
            </a:r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F5DFBAD3-387F-4661-A130-5B4F96758317}"/>
              </a:ext>
            </a:extLst>
          </p:cNvPr>
          <p:cNvSpPr/>
          <p:nvPr/>
        </p:nvSpPr>
        <p:spPr>
          <a:xfrm>
            <a:off x="1218972" y="3559402"/>
            <a:ext cx="2675894" cy="1338606"/>
          </a:xfrm>
          <a:prstGeom prst="wedgeRoundRectCallout">
            <a:avLst/>
          </a:prstGeom>
          <a:solidFill>
            <a:schemeClr val="tx1">
              <a:lumMod val="75000"/>
              <a:alpha val="7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Large Files</a:t>
            </a:r>
            <a:endParaRPr lang="en-CA" sz="2400" b="1" dirty="0"/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53FBCF70-BECD-4EA5-B140-9E141C5083DC}"/>
              </a:ext>
            </a:extLst>
          </p:cNvPr>
          <p:cNvSpPr/>
          <p:nvPr/>
        </p:nvSpPr>
        <p:spPr>
          <a:xfrm>
            <a:off x="4340913" y="3559402"/>
            <a:ext cx="2675894" cy="1338606"/>
          </a:xfrm>
          <a:prstGeom prst="wedgeRoundRectCallout">
            <a:avLst/>
          </a:prstGeom>
          <a:solidFill>
            <a:schemeClr val="tx1">
              <a:lumMod val="75000"/>
              <a:alpha val="7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Streaming data access</a:t>
            </a: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E39EBD71-A2C2-4F41-9C3F-4D4A8B6751F3}"/>
              </a:ext>
            </a:extLst>
          </p:cNvPr>
          <p:cNvSpPr/>
          <p:nvPr/>
        </p:nvSpPr>
        <p:spPr>
          <a:xfrm>
            <a:off x="7462855" y="3559402"/>
            <a:ext cx="2675894" cy="1338606"/>
          </a:xfrm>
          <a:prstGeom prst="wedgeRoundRectCallout">
            <a:avLst/>
          </a:prstGeom>
          <a:solidFill>
            <a:schemeClr val="tx1">
              <a:lumMod val="75000"/>
              <a:alpha val="7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Commodity hardware</a:t>
            </a:r>
            <a:endParaRPr lang="en-CA" sz="2400" b="1" dirty="0"/>
          </a:p>
        </p:txBody>
      </p:sp>
    </p:spTree>
    <p:extLst>
      <p:ext uri="{BB962C8B-B14F-4D97-AF65-F5344CB8AC3E}">
        <p14:creationId xmlns:p14="http://schemas.microsoft.com/office/powerpoint/2010/main" val="713073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YARN model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800" dirty="0">
                <a:solidFill>
                  <a:schemeClr val="bg1"/>
                </a:solidFill>
              </a:rPr>
              <a:t>Image Ref: Hadoop definitive guide 4</a:t>
            </a:r>
            <a:r>
              <a:rPr lang="en-US" sz="800" baseline="30000" dirty="0">
                <a:solidFill>
                  <a:schemeClr val="bg1"/>
                </a:solidFill>
              </a:rPr>
              <a:t>th</a:t>
            </a:r>
            <a:r>
              <a:rPr lang="en-US" sz="800" dirty="0">
                <a:solidFill>
                  <a:schemeClr val="bg1"/>
                </a:solidFill>
              </a:rPr>
              <a:t> edition</a:t>
            </a:r>
            <a:endParaRPr lang="en-CA" sz="8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8" y="1437091"/>
            <a:ext cx="5515467" cy="4789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60447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Pros of YARN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Scalability</a:t>
            </a:r>
          </a:p>
          <a:p>
            <a:pPr lvl="1"/>
            <a:r>
              <a:rPr lang="en-US" dirty="0"/>
              <a:t>4,000 node and 40,000 tasks to 10,000 nodes and 100,000 tasks</a:t>
            </a:r>
          </a:p>
          <a:p>
            <a:r>
              <a:rPr lang="en-US" dirty="0"/>
              <a:t>Availability</a:t>
            </a:r>
          </a:p>
          <a:p>
            <a:pPr lvl="1"/>
            <a:r>
              <a:rPr lang="en-US" dirty="0"/>
              <a:t>High Availability (HA) feature </a:t>
            </a:r>
          </a:p>
          <a:p>
            <a:r>
              <a:rPr lang="en-US" dirty="0"/>
              <a:t>Utilization</a:t>
            </a:r>
          </a:p>
          <a:p>
            <a:pPr lvl="1"/>
            <a:r>
              <a:rPr lang="en-US" dirty="0"/>
              <a:t>No fixed slots for map and reduce.</a:t>
            </a:r>
          </a:p>
          <a:p>
            <a:r>
              <a:rPr lang="en-US" dirty="0"/>
              <a:t>Multitenancy </a:t>
            </a:r>
          </a:p>
          <a:p>
            <a:pPr lvl="1"/>
            <a:r>
              <a:rPr lang="en-US" dirty="0"/>
              <a:t>Running other distributed system along Hadoop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4063752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62432-CBF2-464A-B4EE-E49842254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04B85-001A-489D-B83D-B119D465C2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CA" dirty="0"/>
              <a:t>Reference Book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CA" dirty="0"/>
              <a:t>Hadoop: The definitive guide by Tom White (</a:t>
            </a:r>
            <a:r>
              <a:rPr lang="en-CA" dirty="0">
                <a:hlinkClick r:id="rId2"/>
              </a:rPr>
              <a:t>Weblink</a:t>
            </a:r>
            <a:r>
              <a:rPr lang="en-CA" dirty="0"/>
              <a:t>)</a:t>
            </a:r>
          </a:p>
          <a:p>
            <a:r>
              <a:rPr lang="en-CA" dirty="0"/>
              <a:t>MapReduce google paper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CA" dirty="0">
                <a:hlinkClick r:id="rId3"/>
              </a:rPr>
              <a:t>https://ai.google/research/pubs/pub62</a:t>
            </a:r>
            <a:endParaRPr lang="en-CA" dirty="0"/>
          </a:p>
          <a:p>
            <a:r>
              <a:rPr lang="en-CA" dirty="0"/>
              <a:t>Yahoo MapReduce Guide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CA" dirty="0">
                <a:hlinkClick r:id="rId4"/>
              </a:rPr>
              <a:t>https://developer.yahoo.com/hadoop/tutorial/module5.html?guccounter=1#fileformat</a:t>
            </a:r>
            <a:endParaRPr lang="en-CA" dirty="0"/>
          </a:p>
          <a:p>
            <a:r>
              <a:rPr lang="en-CA" dirty="0"/>
              <a:t>Filesystem metadata on </a:t>
            </a:r>
            <a:r>
              <a:rPr lang="en-CA" dirty="0" err="1"/>
              <a:t>Namenode</a:t>
            </a:r>
            <a:endParaRPr lang="en-CA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CA" dirty="0">
                <a:hlinkClick r:id="rId5"/>
              </a:rPr>
              <a:t>https://hortonworks.com/blog/hdfs-metadata-directories-explained/</a:t>
            </a:r>
            <a:r>
              <a:rPr lang="en-CA" dirty="0"/>
              <a:t>	</a:t>
            </a:r>
          </a:p>
          <a:p>
            <a:r>
              <a:rPr lang="en-CA" dirty="0"/>
              <a:t>Rack awareness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CA" dirty="0">
                <a:hlinkClick r:id="rId6"/>
              </a:rPr>
              <a:t>https://data-flair.training/blogs/rack-awareness-hadoop-hdfs/</a:t>
            </a:r>
            <a:endParaRPr lang="en-CA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CA" dirty="0">
                <a:hlinkClick r:id="rId7"/>
              </a:rPr>
              <a:t>https://community.hortonworks.com/articles/43057/rack-awareness-1.html</a:t>
            </a:r>
            <a:r>
              <a:rPr lang="en-CA" dirty="0"/>
              <a:t>	</a:t>
            </a:r>
          </a:p>
          <a:p>
            <a:r>
              <a:rPr lang="en-CA" dirty="0"/>
              <a:t>Concurrency vs Parallelism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CA" dirty="0">
                <a:hlinkClick r:id="rId8"/>
              </a:rPr>
              <a:t>https://stackoverflow.com/questions/1050222/what-is-the-difference-between-concurrency-and-parallelism</a:t>
            </a:r>
            <a:endParaRPr lang="en-CA" dirty="0"/>
          </a:p>
          <a:p>
            <a:r>
              <a:rPr lang="en-CA" dirty="0"/>
              <a:t>Latency vs Throughput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CA" dirty="0">
                <a:hlinkClick r:id="rId9"/>
              </a:rPr>
              <a:t>https://stackoverflow.com/questions/16718095/high-throughput-vs-low-latency-in-hdfs</a:t>
            </a:r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2270786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62432-CBF2-464A-B4EE-E49842254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References: </a:t>
            </a:r>
            <a:r>
              <a:rPr lang="en-CA" dirty="0" err="1"/>
              <a:t>Cont</a:t>
            </a:r>
            <a:r>
              <a:rPr lang="en-CA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04B85-001A-489D-B83D-B119D465C2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CA" dirty="0"/>
              <a:t>Modify input format in MapReduce Program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CA" dirty="0">
                <a:hlinkClick r:id="rId2"/>
              </a:rPr>
              <a:t>https://stackoverflow.com/questions/19624607/mapper-input-key-value-pair-in-hadoop</a:t>
            </a:r>
            <a:endParaRPr lang="en-CA" dirty="0"/>
          </a:p>
          <a:p>
            <a:r>
              <a:rPr lang="en-CA" dirty="0"/>
              <a:t>MapReduce job chaining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CA" dirty="0">
                <a:hlinkClick r:id="rId3"/>
              </a:rPr>
              <a:t>http://sadrzyatarkika.blogspot.com/2014/10/hadoop-chain-mapper-example.html</a:t>
            </a:r>
            <a:endParaRPr lang="en-CA" dirty="0"/>
          </a:p>
          <a:p>
            <a:r>
              <a:rPr lang="en-CA" dirty="0"/>
              <a:t>HDFS REST API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CA" dirty="0">
                <a:hlinkClick r:id="rId4"/>
              </a:rPr>
              <a:t>https://hadoop.apache.org/docs/r1.0.4/webhdfs.html#Document+Conventions</a:t>
            </a:r>
            <a:endParaRPr lang="en-CA" dirty="0"/>
          </a:p>
          <a:p>
            <a:r>
              <a:rPr lang="en-CA" dirty="0"/>
              <a:t>YARN Tuning Guide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CA" dirty="0">
                <a:hlinkClick r:id="rId5"/>
              </a:rPr>
              <a:t>https://www.cloudera.com/documentation/enterprise/5-8-x/topics/cdh_ig_yarn_tuning.html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39237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HDFS Blocks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Single unit of storage</a:t>
            </a:r>
          </a:p>
          <a:p>
            <a:endParaRPr lang="en-US" dirty="0"/>
          </a:p>
          <a:p>
            <a:r>
              <a:rPr lang="en-US" dirty="0"/>
              <a:t>Default block size is 128MB</a:t>
            </a:r>
          </a:p>
          <a:p>
            <a:endParaRPr lang="en-US" dirty="0"/>
          </a:p>
          <a:p>
            <a:r>
              <a:rPr lang="en-US" dirty="0"/>
              <a:t>Size of block will drive the ratio of time to read a block to the seek for a block</a:t>
            </a:r>
          </a:p>
        </p:txBody>
      </p:sp>
    </p:spTree>
    <p:extLst>
      <p:ext uri="{BB962C8B-B14F-4D97-AF65-F5344CB8AC3E}">
        <p14:creationId xmlns:p14="http://schemas.microsoft.com/office/powerpoint/2010/main" val="3511961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Benefits of blocks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Files can be larger than a single disk</a:t>
            </a:r>
          </a:p>
          <a:p>
            <a:endParaRPr lang="en-US" dirty="0"/>
          </a:p>
          <a:p>
            <a:r>
              <a:rPr lang="en-US" dirty="0"/>
              <a:t>Simplicity at storage level as data node doesn’t store any metadata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Fault tolerance by replicating blocks</a:t>
            </a:r>
          </a:p>
        </p:txBody>
      </p:sp>
    </p:spTree>
    <p:extLst>
      <p:ext uri="{BB962C8B-B14F-4D97-AF65-F5344CB8AC3E}">
        <p14:creationId xmlns:p14="http://schemas.microsoft.com/office/powerpoint/2010/main" val="1012236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C323D-EBF1-4A7C-8EEF-E343994FC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Filesystem metadata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9D439-FF0F-4DC7-9270-4202E3376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err="1"/>
              <a:t>Namenode</a:t>
            </a:r>
            <a:r>
              <a:rPr lang="en-US" dirty="0"/>
              <a:t> stores </a:t>
            </a:r>
          </a:p>
          <a:p>
            <a:pPr marL="0" indent="0">
              <a:buNone/>
            </a:pPr>
            <a:r>
              <a:rPr lang="en-US" dirty="0"/>
              <a:t>   the metadata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Backup of metadata on </a:t>
            </a:r>
          </a:p>
          <a:p>
            <a:pPr marL="0" indent="0">
              <a:buNone/>
            </a:pPr>
            <a:r>
              <a:rPr lang="en-US" dirty="0"/>
              <a:t>   secondary </a:t>
            </a:r>
            <a:r>
              <a:rPr lang="en-US" dirty="0" err="1"/>
              <a:t>namenode</a:t>
            </a:r>
            <a:endParaRPr lang="en-US" dirty="0"/>
          </a:p>
        </p:txBody>
      </p:sp>
      <p:pic>
        <p:nvPicPr>
          <p:cNvPr id="4" name="Picture 3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57831BDC-11A3-4EA4-AFE0-8A926BEC5D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416" y="1674638"/>
            <a:ext cx="6613801" cy="3538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386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Network Topology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CA" sz="800" dirty="0">
              <a:solidFill>
                <a:schemeClr val="bg1"/>
              </a:solidFill>
            </a:endParaRPr>
          </a:p>
          <a:p>
            <a:endParaRPr lang="en-CA" sz="800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78607"/>
            <a:ext cx="7872167" cy="4667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399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905CD-1B80-4507-B7E7-FF5B3E92D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Rack awareness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4FEBE-4217-4E15-8E30-329FE8DE68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EE93A655-879C-4C03-A1EA-A65EECD403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8" y="1552090"/>
            <a:ext cx="3969471" cy="432893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324019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1041</Words>
  <Application>Microsoft Office PowerPoint</Application>
  <PresentationFormat>Widescreen</PresentationFormat>
  <Paragraphs>282</Paragraphs>
  <Slides>43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Arial</vt:lpstr>
      <vt:lpstr>Calibri</vt:lpstr>
      <vt:lpstr>Calibri Light</vt:lpstr>
      <vt:lpstr>Courier New</vt:lpstr>
      <vt:lpstr>Wingdings</vt:lpstr>
      <vt:lpstr>Office Theme</vt:lpstr>
      <vt:lpstr>PowerPoint Presentation</vt:lpstr>
      <vt:lpstr>Recap</vt:lpstr>
      <vt:lpstr>PowerPoint Presentation</vt:lpstr>
      <vt:lpstr>HDFS</vt:lpstr>
      <vt:lpstr>HDFS Blocks</vt:lpstr>
      <vt:lpstr>Benefits of blocks</vt:lpstr>
      <vt:lpstr>Filesystem metadata</vt:lpstr>
      <vt:lpstr>Network Topology</vt:lpstr>
      <vt:lpstr>Rack awareness</vt:lpstr>
      <vt:lpstr>HDFS CLI Read Commands</vt:lpstr>
      <vt:lpstr>HDFS Read operation</vt:lpstr>
      <vt:lpstr>HDFS CLI Write Commands</vt:lpstr>
      <vt:lpstr>HDFS Write operation</vt:lpstr>
      <vt:lpstr>HDFS not made for</vt:lpstr>
      <vt:lpstr>Agenda for today</vt:lpstr>
      <vt:lpstr>MapReduce</vt:lpstr>
      <vt:lpstr>MapReduce Stages</vt:lpstr>
      <vt:lpstr>Map Tasks</vt:lpstr>
      <vt:lpstr>Input Splits</vt:lpstr>
      <vt:lpstr>Task to node mapping</vt:lpstr>
      <vt:lpstr>Reduce Tasks</vt:lpstr>
      <vt:lpstr>MapReduce: Mapper code</vt:lpstr>
      <vt:lpstr>MapReduce: Reducer code</vt:lpstr>
      <vt:lpstr>MapReduce: Driver Code</vt:lpstr>
      <vt:lpstr>MapReduce: Driver Code</vt:lpstr>
      <vt:lpstr>MapReduce: Driver Code</vt:lpstr>
      <vt:lpstr>MapReduce: Driver Code</vt:lpstr>
      <vt:lpstr>MapReduce: Driver Code</vt:lpstr>
      <vt:lpstr>Additional Conf Properties</vt:lpstr>
      <vt:lpstr>Input formats</vt:lpstr>
      <vt:lpstr>Output Formats</vt:lpstr>
      <vt:lpstr>Programming Exercise</vt:lpstr>
      <vt:lpstr>Performance tuning</vt:lpstr>
      <vt:lpstr>MapReduce Job chaining</vt:lpstr>
      <vt:lpstr>MapReduce Job chaining</vt:lpstr>
      <vt:lpstr>MapReduce Job chaining</vt:lpstr>
      <vt:lpstr>Challenges with Hadoop 1</vt:lpstr>
      <vt:lpstr>Hadoop 2</vt:lpstr>
      <vt:lpstr>YARN</vt:lpstr>
      <vt:lpstr>YARN model</vt:lpstr>
      <vt:lpstr>Pros of YARN</vt:lpstr>
      <vt:lpstr>References</vt:lpstr>
      <vt:lpstr>References: Cont…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shyam kantesariya</dc:creator>
  <cp:lastModifiedBy>s_kante</cp:lastModifiedBy>
  <cp:revision>67</cp:revision>
  <dcterms:created xsi:type="dcterms:W3CDTF">2019-02-14T18:53:51Z</dcterms:created>
  <dcterms:modified xsi:type="dcterms:W3CDTF">2019-09-13T18:15:55Z</dcterms:modified>
</cp:coreProperties>
</file>