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4" r:id="rId3"/>
    <p:sldMasterId id="2147483668" r:id="rId4"/>
    <p:sldMasterId id="2147483672" r:id="rId5"/>
    <p:sldMasterId id="2147483676" r:id="rId6"/>
    <p:sldMasterId id="2147483680" r:id="rId7"/>
    <p:sldMasterId id="2147483684" r:id="rId8"/>
    <p:sldMasterId id="2147483688" r:id="rId9"/>
    <p:sldMasterId id="2147483692" r:id="rId10"/>
  </p:sldMasterIdLst>
  <p:notesMasterIdLst>
    <p:notesMasterId r:id="rId60"/>
  </p:notesMasterIdLst>
  <p:sldIdLst>
    <p:sldId id="408" r:id="rId11"/>
    <p:sldId id="294" r:id="rId12"/>
    <p:sldId id="295" r:id="rId13"/>
    <p:sldId id="300" r:id="rId14"/>
    <p:sldId id="354" r:id="rId15"/>
    <p:sldId id="355" r:id="rId16"/>
    <p:sldId id="356" r:id="rId17"/>
    <p:sldId id="357" r:id="rId18"/>
    <p:sldId id="364" r:id="rId19"/>
    <p:sldId id="358" r:id="rId20"/>
    <p:sldId id="359" r:id="rId21"/>
    <p:sldId id="360" r:id="rId22"/>
    <p:sldId id="361" r:id="rId23"/>
    <p:sldId id="362" r:id="rId24"/>
    <p:sldId id="365" r:id="rId25"/>
    <p:sldId id="366" r:id="rId26"/>
    <p:sldId id="367" r:id="rId27"/>
    <p:sldId id="368" r:id="rId28"/>
    <p:sldId id="381" r:id="rId29"/>
    <p:sldId id="405" r:id="rId30"/>
    <p:sldId id="369" r:id="rId31"/>
    <p:sldId id="371" r:id="rId32"/>
    <p:sldId id="370" r:id="rId33"/>
    <p:sldId id="382" r:id="rId34"/>
    <p:sldId id="383" r:id="rId35"/>
    <p:sldId id="372" r:id="rId36"/>
    <p:sldId id="384" r:id="rId37"/>
    <p:sldId id="385" r:id="rId38"/>
    <p:sldId id="386" r:id="rId39"/>
    <p:sldId id="387" r:id="rId40"/>
    <p:sldId id="390" r:id="rId41"/>
    <p:sldId id="373" r:id="rId42"/>
    <p:sldId id="399" r:id="rId43"/>
    <p:sldId id="388" r:id="rId44"/>
    <p:sldId id="374" r:id="rId45"/>
    <p:sldId id="400" r:id="rId46"/>
    <p:sldId id="389" r:id="rId47"/>
    <p:sldId id="375" r:id="rId48"/>
    <p:sldId id="397" r:id="rId49"/>
    <p:sldId id="398" r:id="rId50"/>
    <p:sldId id="393" r:id="rId51"/>
    <p:sldId id="391" r:id="rId52"/>
    <p:sldId id="392" r:id="rId53"/>
    <p:sldId id="401" r:id="rId54"/>
    <p:sldId id="404" r:id="rId55"/>
    <p:sldId id="403" r:id="rId56"/>
    <p:sldId id="406" r:id="rId57"/>
    <p:sldId id="407" r:id="rId58"/>
    <p:sldId id="297" r:id="rId59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C49"/>
    <a:srgbClr val="008A83"/>
    <a:srgbClr val="E71F19"/>
    <a:srgbClr val="F04E3F"/>
    <a:srgbClr val="31B8B4"/>
    <a:srgbClr val="E94E60"/>
    <a:srgbClr val="27C5D6"/>
    <a:srgbClr val="F58C65"/>
    <a:srgbClr val="74AD93"/>
    <a:srgbClr val="4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2" autoAdjust="0"/>
    <p:restoredTop sz="80475" autoAdjust="0"/>
  </p:normalViewPr>
  <p:slideViewPr>
    <p:cSldViewPr snapToGrid="0" showGuides="1">
      <p:cViewPr>
        <p:scale>
          <a:sx n="100" d="100"/>
          <a:sy n="100" d="100"/>
        </p:scale>
        <p:origin x="-80" y="376"/>
      </p:cViewPr>
      <p:guideLst>
        <p:guide orient="horz" pos="2127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6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9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29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3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6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43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9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4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8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76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46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8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6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9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6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5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10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4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5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6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7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8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4" Type="http://schemas.openxmlformats.org/officeDocument/2006/relationships/theme" Target="../theme/theme9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pPr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18/6/7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0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1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2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3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3.xml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3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1" y="250802"/>
            <a:ext cx="4140200" cy="55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3722" cy="908958"/>
            <a:chOff x="989930" y="3157059"/>
            <a:chExt cx="3273722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52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CPU 100%</a:t>
              </a:r>
              <a:endPara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100%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905000"/>
            <a:ext cx="6108700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cpu</a:t>
            </a:r>
            <a:r>
              <a:rPr lang="en-US" altLang="zh-CN" b="1" dirty="0"/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public void </a:t>
            </a:r>
            <a:r>
              <a:rPr lang="en-US" altLang="zh-CN" dirty="0" err="1"/>
              <a:t>cpu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dirty="0"/>
              <a:t>true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100%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1319850"/>
            <a:ext cx="6426200" cy="52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100%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409700"/>
            <a:ext cx="6108700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/>
              <a:t>t</a:t>
            </a:r>
            <a:r>
              <a:rPr kumimoji="1" lang="en-US" altLang="zh-CN" dirty="0" smtClean="0"/>
              <a:t>op </a:t>
            </a:r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使用率最高的进程</a:t>
            </a:r>
            <a:r>
              <a:rPr kumimoji="1" lang="en-US" altLang="zh-CN" dirty="0" smtClean="0"/>
              <a:t>  2052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/>
              <a:t>d</a:t>
            </a:r>
            <a:r>
              <a:rPr kumimoji="1" lang="en-US" altLang="zh-CN" dirty="0" smtClean="0"/>
              <a:t>ump</a:t>
            </a:r>
            <a:r>
              <a:rPr kumimoji="1" lang="zh-CN" altLang="en-US" dirty="0" smtClean="0"/>
              <a:t>进程信息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jstack</a:t>
            </a:r>
            <a:r>
              <a:rPr kumimoji="1" lang="en-US" altLang="zh-CN" dirty="0" smtClean="0"/>
              <a:t> 2052 &gt; </a:t>
            </a:r>
            <a:r>
              <a:rPr kumimoji="1" lang="en-US" altLang="zh-CN" dirty="0" err="1" smtClean="0"/>
              <a:t>tmp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zh-CN" dirty="0" smtClean="0"/>
              <a:t>top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Hp</a:t>
            </a:r>
            <a:r>
              <a:rPr kumimoji="1" lang="en-US" altLang="zh-CN" dirty="0"/>
              <a:t> 2052 </a:t>
            </a:r>
            <a:r>
              <a:rPr kumimoji="1" lang="zh-CN" altLang="en-US" dirty="0"/>
              <a:t>查看使用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最高的线程</a:t>
            </a:r>
            <a:r>
              <a:rPr kumimoji="1" lang="is-IS" altLang="zh-CN" dirty="0"/>
              <a:t>2074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线程转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 “%x  \n” 2074    (81a) 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zh-CN" dirty="0" err="1"/>
              <a:t>grep</a:t>
            </a:r>
            <a:r>
              <a:rPr kumimoji="1" lang="en-US" altLang="zh-CN" dirty="0"/>
              <a:t> 81a -A 10 </a:t>
            </a:r>
            <a:r>
              <a:rPr kumimoji="1" lang="en-US" altLang="zh-CN" dirty="0" err="1" smtClean="0"/>
              <a:t>tmp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0"/>
            <a:ext cx="12190413" cy="22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100%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511300"/>
            <a:ext cx="6108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每次敲命令好麻烦！搞个脚本！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./show-busy-java-</a:t>
            </a:r>
            <a:r>
              <a:rPr kumimoji="1" lang="en-US" altLang="zh-CN" dirty="0" err="1"/>
              <a:t>threads.sh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2052    </a:t>
            </a:r>
            <a:r>
              <a:rPr kumimoji="1" lang="zh-CN" altLang="en-US" dirty="0" smtClean="0"/>
              <a:t>一行命令搞定！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/superhj1987/awesome-scripts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984500"/>
            <a:ext cx="11061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死锁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死锁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171575"/>
            <a:ext cx="61087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private static byte[] lock1 = new byte[1];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private static byte[] lock2 = new byte[1];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RequestMapping</a:t>
            </a:r>
            <a:r>
              <a:rPr lang="en-US" altLang="zh-CN" sz="1400" dirty="0" smtClean="0"/>
              <a:t>("lock1")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public void lock1()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synchronized (lock1)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("get lock 1");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try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   </a:t>
            </a:r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(10000);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} catch (Exception e)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synchronized (lock2)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("get lock 2");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Lock2</a:t>
            </a:r>
            <a:r>
              <a:rPr lang="zh-CN" altLang="en-US" sz="1400" dirty="0" smtClean="0"/>
              <a:t>省略</a:t>
            </a:r>
            <a:r>
              <a:rPr lang="en-US" altLang="zh-CN" sz="14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死锁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371600"/>
            <a:ext cx="61087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 smtClean="0"/>
              <a:t>Jstack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pid</a:t>
            </a:r>
            <a:endParaRPr lang="en-US" altLang="zh-CN" sz="1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876425"/>
            <a:ext cx="8990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保存现场</a:t>
              </a:r>
              <a:endPara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保存现场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267075" y="1724025"/>
            <a:ext cx="565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保存现场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jmap</a:t>
            </a:r>
            <a:r>
              <a:rPr lang="en-US" dirty="0" smtClean="0"/>
              <a:t> -</a:t>
            </a:r>
            <a:r>
              <a:rPr lang="en-US" dirty="0" err="1" smtClean="0"/>
              <a:t>dump:format</a:t>
            </a:r>
            <a:r>
              <a:rPr lang="en-US" dirty="0" smtClean="0"/>
              <a:t>=</a:t>
            </a:r>
            <a:r>
              <a:rPr lang="en-US" dirty="0" err="1" smtClean="0"/>
              <a:t>b,file</a:t>
            </a:r>
            <a:r>
              <a:rPr lang="en-US" dirty="0" smtClean="0"/>
              <a:t>=</a:t>
            </a:r>
            <a:r>
              <a:rPr lang="en-US" dirty="0" err="1" smtClean="0"/>
              <a:t>heapDump</a:t>
            </a:r>
            <a:r>
              <a:rPr lang="en-US" dirty="0" smtClean="0"/>
              <a:t> 9527：</a:t>
            </a:r>
            <a:r>
              <a:rPr lang="zh-CN" altLang="en-US" dirty="0" smtClean="0"/>
              <a:t>将内存使用的详细情况输出到文件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jmap</a:t>
            </a:r>
            <a:r>
              <a:rPr lang="en-US" dirty="0" smtClean="0"/>
              <a:t> -</a:t>
            </a:r>
            <a:r>
              <a:rPr lang="en-US" dirty="0" err="1" smtClean="0"/>
              <a:t>histo</a:t>
            </a:r>
            <a:r>
              <a:rPr lang="en-US" dirty="0" smtClean="0"/>
              <a:t> 9527 &gt; </a:t>
            </a:r>
            <a:r>
              <a:rPr lang="en-US" dirty="0" err="1" smtClean="0"/>
              <a:t>heapBak</a:t>
            </a:r>
            <a:r>
              <a:rPr lang="en-US" dirty="0" smtClean="0"/>
              <a:t>：</a:t>
            </a:r>
            <a:r>
              <a:rPr lang="zh-CN" altLang="en-US" dirty="0" smtClean="0"/>
              <a:t>查看堆内存</a:t>
            </a:r>
            <a:r>
              <a:rPr lang="en-US" altLang="zh-CN" dirty="0" smtClean="0"/>
              <a:t>(</a:t>
            </a:r>
            <a:r>
              <a:rPr lang="en-US" dirty="0" smtClean="0"/>
              <a:t>histogram)</a:t>
            </a:r>
            <a:r>
              <a:rPr lang="zh-CN" altLang="en-US" dirty="0" smtClean="0"/>
              <a:t>中的对象数量及大小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jstack</a:t>
            </a:r>
            <a:r>
              <a:rPr lang="en-US" dirty="0" smtClean="0"/>
              <a:t> 9527 &gt; </a:t>
            </a:r>
            <a:r>
              <a:rPr lang="en-US" dirty="0" err="1" smtClean="0"/>
              <a:t>stackBak</a:t>
            </a:r>
            <a:r>
              <a:rPr lang="en-US" dirty="0" smtClean="0"/>
              <a:t>：</a:t>
            </a:r>
            <a:r>
              <a:rPr lang="zh-CN" altLang="en-US" dirty="0" smtClean="0"/>
              <a:t>查看线程情况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1269" y="-5079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81"/>
          <p:cNvSpPr txBox="1"/>
          <p:nvPr/>
        </p:nvSpPr>
        <p:spPr>
          <a:xfrm>
            <a:off x="4933657" y="2383984"/>
            <a:ext cx="2461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97200" y="3424191"/>
            <a:ext cx="6291943" cy="1155700"/>
            <a:chOff x="2997200" y="2919354"/>
            <a:chExt cx="6291943" cy="1155700"/>
          </a:xfrm>
        </p:grpSpPr>
        <p:sp>
          <p:nvSpPr>
            <p:cNvPr id="11" name="文本框 283"/>
            <p:cNvSpPr txBox="1"/>
            <p:nvPr/>
          </p:nvSpPr>
          <p:spPr>
            <a:xfrm>
              <a:off x="3066073" y="3025355"/>
              <a:ext cx="618630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200" b="1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5200" b="1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程序员</a:t>
              </a:r>
              <a:r>
                <a:rPr lang="zh-CN" altLang="en-US" sz="5200" b="1" dirty="0" smtClea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填坑</a:t>
              </a:r>
              <a:r>
                <a:rPr lang="zh-CN" altLang="en-US" sz="5200" b="1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指南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997200" y="2919354"/>
              <a:ext cx="6291943" cy="1155700"/>
              <a:chOff x="2959100" y="2919354"/>
              <a:chExt cx="6291943" cy="11557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959100" y="29193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59100" y="40750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81"/>
          <p:cNvSpPr txBox="1"/>
          <p:nvPr/>
        </p:nvSpPr>
        <p:spPr>
          <a:xfrm>
            <a:off x="4315947" y="4930334"/>
            <a:ext cx="478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分享人：果富春</a:t>
            </a:r>
            <a:r>
              <a:rPr lang="en-US" altLang="zh-CN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部门：店长直聘</a:t>
            </a:r>
            <a:r>
              <a:rPr lang="en-US" altLang="zh-CN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en-US" altLang="zh-CN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ln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:blinds dir="vert"/>
      </p:transition>
    </mc:Choice>
    <mc:Fallback xmlns="">
      <p:transition spd="slow" advClick="0" advTm="100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9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保存现场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457200" y="1177925"/>
            <a:ext cx="1122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VJDump</a:t>
            </a:r>
            <a:r>
              <a:rPr lang="zh-CN" altLang="en-US" dirty="0"/>
              <a:t>是线上</a:t>
            </a:r>
            <a:r>
              <a:rPr lang="en-US" altLang="zh-CN" dirty="0"/>
              <a:t>JVM</a:t>
            </a:r>
            <a:r>
              <a:rPr lang="zh-CN" altLang="en-US" dirty="0"/>
              <a:t>数据紧急收集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收集数据包括：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JVM</a:t>
            </a:r>
            <a:r>
              <a:rPr lang="zh-CN" altLang="en-US" dirty="0"/>
              <a:t>启动参数及命令行参数</a:t>
            </a:r>
            <a:r>
              <a:rPr lang="en-US" altLang="zh-CN" dirty="0"/>
              <a:t>: </a:t>
            </a:r>
            <a:r>
              <a:rPr lang="en-US" altLang="zh-CN" dirty="0" err="1"/>
              <a:t>jinfo</a:t>
            </a:r>
            <a:r>
              <a:rPr lang="en-US" altLang="zh-CN" dirty="0"/>
              <a:t> -flags $PID</a:t>
            </a:r>
          </a:p>
          <a:p>
            <a:r>
              <a:rPr lang="en-US" altLang="zh-CN" dirty="0"/>
              <a:t>	thread dump</a:t>
            </a:r>
            <a:r>
              <a:rPr lang="zh-CN" altLang="en-US" dirty="0"/>
              <a:t>数据：</a:t>
            </a:r>
            <a:r>
              <a:rPr lang="en-US" altLang="zh-CN" dirty="0" err="1"/>
              <a:t>jstack</a:t>
            </a:r>
            <a:r>
              <a:rPr lang="en-US" altLang="zh-CN" dirty="0"/>
              <a:t> -l $PID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vjtop</a:t>
            </a:r>
            <a:r>
              <a:rPr lang="en-US" altLang="zh-CN" dirty="0"/>
              <a:t> JVM</a:t>
            </a:r>
            <a:r>
              <a:rPr lang="zh-CN" altLang="en-US" dirty="0"/>
              <a:t>概况及繁忙线程：</a:t>
            </a:r>
            <a:r>
              <a:rPr lang="en-US" altLang="zh-CN" dirty="0" err="1"/>
              <a:t>vjtop.sh</a:t>
            </a:r>
            <a:r>
              <a:rPr lang="en-US" altLang="zh-CN" dirty="0"/>
              <a:t> -n 1 -d 3 $PID (</a:t>
            </a:r>
            <a:r>
              <a:rPr lang="zh-CN" altLang="en-US" dirty="0"/>
              <a:t>需要将</a:t>
            </a:r>
            <a:r>
              <a:rPr lang="en-US" altLang="zh-CN" dirty="0" err="1"/>
              <a:t>vjtop.sh</a:t>
            </a:r>
            <a:r>
              <a:rPr lang="en-US" altLang="zh-CN" dirty="0"/>
              <a:t> </a:t>
            </a:r>
            <a:r>
              <a:rPr lang="zh-CN" altLang="en-US" dirty="0"/>
              <a:t>加入用户的</a:t>
            </a:r>
            <a:r>
              <a:rPr lang="en-US" altLang="zh-CN" dirty="0"/>
              <a:t>PATH</a:t>
            </a:r>
            <a:r>
              <a:rPr lang="zh-CN" altLang="en-US" dirty="0"/>
              <a:t>变量中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jmap</a:t>
            </a:r>
            <a:r>
              <a:rPr lang="en-US" altLang="zh-CN" dirty="0"/>
              <a:t> </a:t>
            </a:r>
            <a:r>
              <a:rPr lang="en-US" altLang="zh-CN" dirty="0" err="1"/>
              <a:t>histo</a:t>
            </a:r>
            <a:r>
              <a:rPr lang="en-US" altLang="zh-CN" dirty="0"/>
              <a:t> </a:t>
            </a:r>
            <a:r>
              <a:rPr lang="zh-CN" altLang="en-US" dirty="0"/>
              <a:t>堆对象统计数据：</a:t>
            </a:r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histo</a:t>
            </a:r>
            <a:r>
              <a:rPr lang="en-US" altLang="zh-CN" dirty="0"/>
              <a:t> $PID &amp; </a:t>
            </a:r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histo:live</a:t>
            </a:r>
            <a:r>
              <a:rPr lang="en-US" altLang="zh-CN" dirty="0"/>
              <a:t> $PID</a:t>
            </a:r>
          </a:p>
          <a:p>
            <a:r>
              <a:rPr lang="en-US" altLang="zh-CN" dirty="0"/>
              <a:t>	GC</a:t>
            </a:r>
            <a:r>
              <a:rPr lang="zh-CN" altLang="en-US" dirty="0"/>
              <a:t>日志</a:t>
            </a:r>
            <a:r>
              <a:rPr lang="en-US" altLang="zh-CN" dirty="0"/>
              <a:t>(</a:t>
            </a:r>
            <a:r>
              <a:rPr lang="zh-CN" altLang="en-US" dirty="0"/>
              <a:t>如果</a:t>
            </a:r>
            <a:r>
              <a:rPr lang="en-US" altLang="zh-CN" dirty="0"/>
              <a:t>JVM</a:t>
            </a:r>
            <a:r>
              <a:rPr lang="zh-CN" altLang="en-US" dirty="0"/>
              <a:t>有设定</a:t>
            </a:r>
            <a:r>
              <a:rPr lang="en-US" altLang="zh-CN" dirty="0"/>
              <a:t>GC</a:t>
            </a:r>
            <a:r>
              <a:rPr lang="zh-CN" altLang="en-US" dirty="0"/>
              <a:t>日志输出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heap dump</a:t>
            </a:r>
            <a:r>
              <a:rPr lang="zh-CN" altLang="en-US" dirty="0"/>
              <a:t>数据（需指定</a:t>
            </a:r>
            <a:r>
              <a:rPr lang="en-US" altLang="zh-CN" dirty="0"/>
              <a:t>--</a:t>
            </a:r>
            <a:r>
              <a:rPr lang="en-US" altLang="zh-CN" dirty="0" err="1"/>
              <a:t>liveheap</a:t>
            </a:r>
            <a:r>
              <a:rPr lang="zh-CN" altLang="en-US" dirty="0"/>
              <a:t>开启）：</a:t>
            </a:r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dump:live,format</a:t>
            </a:r>
            <a:r>
              <a:rPr lang="en-US" altLang="zh-CN" dirty="0"/>
              <a:t>=</a:t>
            </a:r>
            <a:r>
              <a:rPr lang="en-US" altLang="zh-CN" dirty="0" err="1"/>
              <a:t>b,file</a:t>
            </a:r>
            <a:r>
              <a:rPr lang="en-US" altLang="zh-CN" dirty="0"/>
              <a:t>=${DUMP_FILE} $PID</a:t>
            </a:r>
          </a:p>
          <a:p>
            <a:endParaRPr lang="en-US" altLang="zh-CN" dirty="0" smtClean="0"/>
          </a:p>
          <a:p>
            <a:r>
              <a:rPr lang="en-US" altLang="zh-CN" dirty="0"/>
              <a:t># </a:t>
            </a:r>
            <a:r>
              <a:rPr lang="zh-CN" altLang="en-US" dirty="0"/>
              <a:t>对指定的进程</a:t>
            </a:r>
            <a:r>
              <a:rPr lang="en-US" altLang="zh-CN" dirty="0"/>
              <a:t>PID</a:t>
            </a:r>
            <a:r>
              <a:rPr lang="zh-CN" altLang="en-US" dirty="0"/>
              <a:t>进行急诊</a:t>
            </a:r>
          </a:p>
          <a:p>
            <a:r>
              <a:rPr lang="en-US" altLang="zh-CN" dirty="0" err="1"/>
              <a:t>vjdump.sh</a:t>
            </a:r>
            <a:r>
              <a:rPr lang="en-US" altLang="zh-CN" dirty="0"/>
              <a:t> $</a:t>
            </a:r>
            <a:r>
              <a:rPr lang="en-US" altLang="zh-CN" dirty="0" err="1" smtClean="0"/>
              <a:t>pid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额外收集</a:t>
            </a:r>
            <a:r>
              <a:rPr lang="en-US" altLang="zh-CN" dirty="0"/>
              <a:t>heap dump</a:t>
            </a:r>
            <a:r>
              <a:rPr lang="zh-CN" altLang="en-US" dirty="0"/>
              <a:t>信息（</a:t>
            </a:r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dump:live</a:t>
            </a:r>
            <a:r>
              <a:rPr lang="zh-CN" altLang="en-US" dirty="0"/>
              <a:t>的信息）</a:t>
            </a:r>
          </a:p>
          <a:p>
            <a:r>
              <a:rPr lang="en-US" altLang="zh-CN" dirty="0" err="1"/>
              <a:t>vjdump.sh</a:t>
            </a:r>
            <a:r>
              <a:rPr lang="en-US" altLang="zh-CN" dirty="0"/>
              <a:t> --</a:t>
            </a:r>
            <a:r>
              <a:rPr lang="en-US" altLang="zh-CN" dirty="0" err="1"/>
              <a:t>liveheap</a:t>
            </a:r>
            <a:r>
              <a:rPr lang="en-US" altLang="zh-CN" dirty="0"/>
              <a:t> $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vipshop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vjtools</a:t>
            </a:r>
            <a:r>
              <a:rPr kumimoji="1" lang="en-US" altLang="zh-CN" dirty="0"/>
              <a:t>/blob/master/</a:t>
            </a:r>
            <a:r>
              <a:rPr kumimoji="1" lang="en-US" altLang="zh-CN" dirty="0" err="1"/>
              <a:t>vjdump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README.md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1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磁盘满了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磁盘满了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314450"/>
            <a:ext cx="61087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/>
              <a:t>df</a:t>
            </a:r>
            <a:r>
              <a:rPr lang="en-US" altLang="zh-CN" sz="1400" dirty="0" smtClean="0"/>
              <a:t> –h     </a:t>
            </a:r>
            <a:r>
              <a:rPr lang="zh-CN" altLang="en-US" sz="1400" dirty="0" smtClean="0"/>
              <a:t>看看是不是真满了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du –h /data    </a:t>
            </a:r>
            <a:r>
              <a:rPr lang="zh-CN" altLang="en-US" sz="1400" dirty="0" smtClean="0"/>
              <a:t>遍历所有目录  </a:t>
            </a:r>
            <a:r>
              <a:rPr lang="en-US" altLang="zh-CN" sz="1400" dirty="0" smtClean="0"/>
              <a:t>-h  = human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du –dh 1  /data   </a:t>
            </a:r>
            <a:r>
              <a:rPr lang="zh-CN" altLang="en-US" sz="1400" dirty="0" smtClean="0"/>
              <a:t>只看最上面一层数据</a:t>
            </a:r>
            <a:endParaRPr lang="en-US" altLang="zh-CN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6425" y="3567113"/>
            <a:ext cx="3152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5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谁写的</a:t>
              </a:r>
              <a:endPara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谁写的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314450"/>
            <a:ext cx="61087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lsof</a:t>
            </a:r>
            <a:r>
              <a:rPr lang="en-US" sz="1400" dirty="0" smtClean="0"/>
              <a:t>  </a:t>
            </a:r>
            <a:r>
              <a:rPr lang="en-US" altLang="zh-CN" sz="1400" dirty="0" smtClean="0"/>
              <a:t>bigfile.log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7850" y="2028825"/>
            <a:ext cx="5191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lsof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2175" y="1709738"/>
            <a:ext cx="53244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6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5" y="2522059"/>
            <a:ext cx="4662930" cy="890957"/>
            <a:chOff x="989929" y="3157059"/>
            <a:chExt cx="4862954" cy="890957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2" y="3157059"/>
              <a:ext cx="48345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谁写这么</a:t>
              </a:r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快</a:t>
              </a: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989929" y="4002297"/>
              <a:ext cx="4853020" cy="457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谁写这么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3048000" y="1314450"/>
            <a:ext cx="6108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("file")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public void file(String file) {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List&lt;String&gt; lines = new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&lt;&gt;(100000);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100000;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lines.add</a:t>
            </a:r>
            <a:r>
              <a:rPr lang="en-US" sz="1200" dirty="0" smtClean="0"/>
              <a:t>("d");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}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while (true)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try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(file);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FileUtils.writeLines</a:t>
            </a:r>
            <a:r>
              <a:rPr lang="en-US" sz="1200" dirty="0" smtClean="0"/>
              <a:t>(new File(file), lines);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} catch (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e)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}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}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谁写这么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147888"/>
            <a:ext cx="85518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86099" y="1571624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iotop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1825" y="3638550"/>
            <a:ext cx="248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Jstack</a:t>
            </a:r>
            <a:r>
              <a:rPr lang="en-US" altLang="zh-CN" dirty="0" smtClean="0"/>
              <a:t> 28383 &gt; dump.log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谁写这么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3076575" y="1371600"/>
            <a:ext cx="2463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jstack</a:t>
            </a:r>
            <a:r>
              <a:rPr lang="en-US" altLang="zh-CN" dirty="0" smtClean="0"/>
              <a:t> 28383 &gt; dump.log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 "%x \n" 28408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2586038"/>
            <a:ext cx="11857037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9"/>
          <p:cNvSpPr txBox="1"/>
          <p:nvPr/>
        </p:nvSpPr>
        <p:spPr>
          <a:xfrm>
            <a:off x="8075295" y="2778760"/>
            <a:ext cx="2662274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0"/>
          <p:cNvSpPr txBox="1"/>
          <p:nvPr/>
        </p:nvSpPr>
        <p:spPr>
          <a:xfrm>
            <a:off x="8055609" y="3766820"/>
            <a:ext cx="268195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1"/>
          <p:cNvSpPr txBox="1"/>
          <p:nvPr/>
        </p:nvSpPr>
        <p:spPr>
          <a:xfrm>
            <a:off x="8055609" y="4754245"/>
            <a:ext cx="268195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02039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925349" y="2514602"/>
            <a:ext cx="2842553" cy="1775788"/>
            <a:chOff x="1794723" y="2515487"/>
            <a:chExt cx="2842553" cy="1775788"/>
          </a:xfrm>
        </p:grpSpPr>
        <p:sp>
          <p:nvSpPr>
            <p:cNvPr id="44" name="文本框 1"/>
            <p:cNvSpPr txBox="1"/>
            <p:nvPr/>
          </p:nvSpPr>
          <p:spPr>
            <a:xfrm>
              <a:off x="2177894" y="3675722"/>
              <a:ext cx="207620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400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</a:p>
          </p:txBody>
        </p:sp>
        <p:sp>
          <p:nvSpPr>
            <p:cNvPr id="45" name="文本框 5"/>
            <p:cNvSpPr txBox="1"/>
            <p:nvPr/>
          </p:nvSpPr>
          <p:spPr>
            <a:xfrm>
              <a:off x="1794723" y="2515487"/>
              <a:ext cx="2842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大纲</a:t>
              </a:r>
              <a:endParaRPr lang="zh-CN" altLang="en-US" sz="8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2"/>
          <p:cNvSpPr txBox="1"/>
          <p:nvPr/>
        </p:nvSpPr>
        <p:spPr>
          <a:xfrm>
            <a:off x="8075458" y="1791380"/>
            <a:ext cx="267040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7287860" y="2779004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9" name="文本框 10"/>
          <p:cNvSpPr txBox="1"/>
          <p:nvPr/>
        </p:nvSpPr>
        <p:spPr>
          <a:xfrm>
            <a:off x="7269665" y="3766628"/>
            <a:ext cx="687150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50" name="文本框 11"/>
          <p:cNvSpPr txBox="1"/>
          <p:nvPr/>
        </p:nvSpPr>
        <p:spPr>
          <a:xfrm>
            <a:off x="7268051" y="4754252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51" name="文本框 2"/>
          <p:cNvSpPr txBox="1"/>
          <p:nvPr/>
        </p:nvSpPr>
        <p:spPr>
          <a:xfrm>
            <a:off x="7287860" y="1791380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animBg="1"/>
      <p:bldP spid="47" grpId="0" bldLvl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02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3157059"/>
            <a:ext cx="3240000" cy="908958"/>
            <a:chOff x="989930" y="3157059"/>
            <a:chExt cx="3240000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970135" y="3157059"/>
              <a:ext cx="20694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BT</a:t>
              </a:r>
              <a:r>
                <a:rPr lang="en-US" altLang="zh-CN" sz="4800" b="1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race</a:t>
              </a:r>
              <a:endPara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</a:t>
              </a:r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095625" y="1704976"/>
            <a:ext cx="6124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BTrace</a:t>
            </a:r>
            <a:r>
              <a:rPr lang="zh-CN" altLang="en-US" dirty="0" smtClean="0"/>
              <a:t>是一个为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平台开发的安全、动态的追踪工具。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BTrace</a:t>
            </a:r>
            <a:r>
              <a:rPr lang="zh-CN" altLang="en-US" dirty="0" smtClean="0"/>
              <a:t>动态地向目标应用程序的字节码注入追踪代码（字节码追踪），这些追踪字节码追踪代码使用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语言表达，也就是</a:t>
            </a:r>
            <a:r>
              <a:rPr lang="en-US" altLang="zh-CN" dirty="0" err="1" smtClean="0"/>
              <a:t>BTrace</a:t>
            </a:r>
            <a:r>
              <a:rPr lang="zh-CN" altLang="en-US" dirty="0" smtClean="0"/>
              <a:t>的脚本。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不用重启服务！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7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参数打印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打印参数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095625" y="1704976"/>
            <a:ext cx="6124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想查线上的一个问题，想查传递的参数是什么？但是没有办法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，而且没有打日志？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以前是加日志，然后打包，然后上线。。。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参数打印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3181350" y="4305300"/>
            <a:ext cx="6750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OnMethod</a:t>
            </a:r>
            <a:r>
              <a:rPr lang="en-US" dirty="0" smtClean="0"/>
              <a:t>(</a:t>
            </a:r>
            <a:r>
              <a:rPr lang="en-US" dirty="0" err="1" smtClean="0"/>
              <a:t>clazz</a:t>
            </a:r>
            <a:r>
              <a:rPr lang="en-US" dirty="0" smtClean="0"/>
              <a:t> = "</a:t>
            </a:r>
            <a:r>
              <a:rPr lang="en-US" dirty="0" err="1" smtClean="0"/>
              <a:t>cn.techwolf.share.controllers.BtraceController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smtClean="0"/>
              <a:t>        method = "access“, location = @Location(</a:t>
            </a:r>
            <a:r>
              <a:rPr lang="en-US" dirty="0" err="1" smtClean="0"/>
              <a:t>Kind.</a:t>
            </a:r>
            <a:r>
              <a:rPr lang="en-US" b="1" i="1" dirty="0" err="1" smtClean="0"/>
              <a:t>ENTRY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public static void m(@Self Object self, String </a:t>
            </a:r>
            <a:r>
              <a:rPr lang="en-US" dirty="0" err="1" smtClean="0"/>
              <a:t>param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dirty="0" err="1" smtClean="0"/>
              <a:t>BtraceController</a:t>
            </a:r>
            <a:r>
              <a:rPr lang="en-US" dirty="0" smtClean="0"/>
              <a:t> [access] </a:t>
            </a:r>
            <a:r>
              <a:rPr lang="en-US" dirty="0" err="1" smtClean="0"/>
              <a:t>param</a:t>
            </a:r>
            <a:r>
              <a:rPr lang="en-US" dirty="0" smtClean="0"/>
              <a:t> = " +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/>
              <a:t>./bin/</a:t>
            </a:r>
            <a:r>
              <a:rPr lang="en-US" altLang="zh-CN" dirty="0" err="1"/>
              <a:t>btrace</a:t>
            </a:r>
            <a:r>
              <a:rPr lang="en-US" altLang="zh-CN" dirty="0"/>
              <a:t> 7766 </a:t>
            </a:r>
            <a:r>
              <a:rPr lang="en-US" altLang="zh-CN" dirty="0" err="1"/>
              <a:t>BtraceAccess.java</a:t>
            </a:r>
            <a:r>
              <a:rPr lang="en-US" altLang="zh-CN" dirty="0"/>
              <a:t>  &gt; /data/test/</a:t>
            </a:r>
            <a:r>
              <a:rPr lang="en-US" altLang="zh-CN" dirty="0" err="1"/>
              <a:t>tmp.log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6575" y="1190625"/>
            <a:ext cx="6232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</a:t>
            </a:r>
            <a:r>
              <a:rPr lang="en-US" dirty="0" err="1" smtClean="0"/>
              <a:t>btrace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public class </a:t>
            </a:r>
            <a:r>
              <a:rPr lang="en-US" dirty="0" err="1" smtClean="0"/>
              <a:t>BtraceController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@</a:t>
            </a:r>
            <a:r>
              <a:rPr lang="en-US" dirty="0" err="1" smtClean="0"/>
              <a:t>RequestMapping</a:t>
            </a:r>
            <a:r>
              <a:rPr lang="en-US" dirty="0" smtClean="0"/>
              <a:t>("access")</a:t>
            </a:r>
            <a:br>
              <a:rPr lang="en-US" dirty="0" smtClean="0"/>
            </a:br>
            <a:r>
              <a:rPr lang="en-US" dirty="0" smtClean="0"/>
              <a:t>    public String access(String </a:t>
            </a:r>
            <a:r>
              <a:rPr lang="en-US" dirty="0" err="1" smtClean="0"/>
              <a:t>param</a:t>
            </a:r>
            <a:r>
              <a:rPr lang="en-US" dirty="0" smtClean="0"/>
              <a:t>) {</a:t>
            </a:r>
            <a:br>
              <a:rPr lang="en-US" dirty="0" smtClean="0"/>
            </a:br>
            <a:r>
              <a:rPr lang="en-US" dirty="0" smtClean="0"/>
              <a:t>        return "access result </a:t>
            </a:r>
            <a:r>
              <a:rPr lang="en-US" dirty="0" err="1" smtClean="0"/>
              <a:t>param</a:t>
            </a:r>
            <a:r>
              <a:rPr lang="en-US" dirty="0" smtClean="0"/>
              <a:t>=" + </a:t>
            </a:r>
            <a:r>
              <a:rPr lang="en-US" dirty="0" err="1" smtClean="0"/>
              <a:t>param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 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8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抓空指针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抓空指针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3057524" y="1743075"/>
            <a:ext cx="604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NullPointerException</a:t>
            </a:r>
            <a:r>
              <a:rPr lang="en-US" dirty="0" smtClean="0"/>
              <a:t>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抓空指针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3038475" y="3505200"/>
            <a:ext cx="7057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OnMethod</a:t>
            </a:r>
            <a:r>
              <a:rPr lang="en-US" dirty="0" smtClean="0"/>
              <a:t>(</a:t>
            </a:r>
            <a:r>
              <a:rPr lang="en-US" dirty="0" err="1" smtClean="0"/>
              <a:t>clazz</a:t>
            </a:r>
            <a:r>
              <a:rPr lang="en-US" dirty="0" smtClean="0"/>
              <a:t> = "</a:t>
            </a:r>
            <a:r>
              <a:rPr lang="en-US" dirty="0" err="1" smtClean="0"/>
              <a:t>java.lang.NullPointerException</a:t>
            </a:r>
            <a:r>
              <a:rPr lang="en-US" dirty="0" smtClean="0"/>
              <a:t>", method = "&lt;init&gt;")</a:t>
            </a:r>
            <a:br>
              <a:rPr lang="en-US" dirty="0" smtClean="0"/>
            </a:br>
            <a:r>
              <a:rPr lang="en-US" dirty="0" smtClean="0"/>
              <a:t>public static void m()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jstack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4805363"/>
            <a:ext cx="10904537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990850" y="1323975"/>
            <a:ext cx="4372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("null")</a:t>
            </a:r>
          </a:p>
          <a:p>
            <a:r>
              <a:rPr lang="en-US" dirty="0" smtClean="0"/>
              <a:t> public String </a:t>
            </a:r>
            <a:r>
              <a:rPr lang="en-US" dirty="0" err="1" smtClean="0"/>
              <a:t>printNull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BtraceController</a:t>
            </a:r>
            <a:r>
              <a:rPr lang="en-US" dirty="0" smtClean="0"/>
              <a:t> </a:t>
            </a:r>
            <a:r>
              <a:rPr lang="en-US" dirty="0" err="1" smtClean="0"/>
              <a:t>btraceController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btraceController.printNull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return "print null";</a:t>
            </a:r>
          </a:p>
          <a:p>
            <a:r>
              <a:rPr 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9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929504" cy="1569660"/>
            <a:chOff x="989930" y="3157059"/>
            <a:chExt cx="3272279" cy="1569660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找出耗时参数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打印方法耗时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1566863"/>
            <a:ext cx="62007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3157059"/>
            <a:ext cx="3240000" cy="908958"/>
            <a:chOff x="989930" y="3157059"/>
            <a:chExt cx="3240000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933115" y="3157059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异常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850901" y="218078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案例</a:t>
            </a:r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10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95646" y="2522059"/>
            <a:ext cx="3272279" cy="908958"/>
            <a:chOff x="989930" y="3157059"/>
            <a:chExt cx="3272279" cy="908958"/>
          </a:xfrm>
        </p:grpSpPr>
        <p:sp>
          <p:nvSpPr>
            <p:cNvPr id="15" name="文本框 12"/>
            <p:cNvSpPr txBox="1"/>
            <p:nvPr/>
          </p:nvSpPr>
          <p:spPr>
            <a:xfrm>
              <a:off x="1018353" y="3157059"/>
              <a:ext cx="3243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其他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1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2130425" y="1539875"/>
            <a:ext cx="82581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使用全限定名：</a:t>
            </a:r>
            <a:r>
              <a:rPr lang="en-US" sz="1600" dirty="0" err="1" smtClean="0"/>
              <a:t>clazz</a:t>
            </a:r>
            <a:r>
              <a:rPr lang="en-US" sz="1600" dirty="0" smtClean="0"/>
              <a:t>="</a:t>
            </a:r>
            <a:r>
              <a:rPr lang="en-US" sz="1600" dirty="0" err="1" smtClean="0"/>
              <a:t>com.metty.rpc.common.BtraceCase</a:t>
            </a:r>
            <a:r>
              <a:rPr lang="en-US" sz="1600" dirty="0" smtClean="0"/>
              <a:t>", method="add"</a:t>
            </a:r>
          </a:p>
          <a:p>
            <a:r>
              <a:rPr lang="zh-CN" altLang="en-US" sz="1600" dirty="0" smtClean="0"/>
              <a:t>使用正则表达式：</a:t>
            </a:r>
            <a:r>
              <a:rPr lang="en-US" sz="1600" dirty="0" err="1" smtClean="0"/>
              <a:t>clazz</a:t>
            </a:r>
            <a:r>
              <a:rPr lang="en-US" sz="1600" dirty="0" smtClean="0"/>
              <a:t>="/</a:t>
            </a:r>
            <a:r>
              <a:rPr lang="en-US" sz="1600" dirty="0" err="1" smtClean="0"/>
              <a:t>javax.swing</a:t>
            </a:r>
            <a:r>
              <a:rPr lang="en-US" sz="1600" dirty="0" smtClean="0"/>
              <a:t>../", method="/./"</a:t>
            </a:r>
          </a:p>
          <a:p>
            <a:r>
              <a:rPr lang="zh-CN" altLang="en-US" sz="1600" dirty="0" smtClean="0"/>
              <a:t>使用接口：</a:t>
            </a:r>
            <a:r>
              <a:rPr lang="en-US" sz="1600" dirty="0" err="1" smtClean="0"/>
              <a:t>clazz</a:t>
            </a:r>
            <a:r>
              <a:rPr lang="en-US" sz="1600" dirty="0" smtClean="0"/>
              <a:t>="+</a:t>
            </a:r>
            <a:r>
              <a:rPr lang="en-US" sz="1600" dirty="0" err="1" smtClean="0"/>
              <a:t>com.ctrip.demo.Filter</a:t>
            </a:r>
            <a:r>
              <a:rPr lang="en-US" sz="1600" dirty="0" smtClean="0"/>
              <a:t>", method="</a:t>
            </a:r>
            <a:r>
              <a:rPr lang="en-US" sz="1600" dirty="0" err="1" smtClean="0"/>
              <a:t>doFilter</a:t>
            </a:r>
            <a:r>
              <a:rPr lang="en-US" sz="1600" dirty="0" smtClean="0"/>
              <a:t>"</a:t>
            </a:r>
          </a:p>
          <a:p>
            <a:r>
              <a:rPr lang="zh-CN" altLang="en-US" sz="1600" dirty="0" smtClean="0"/>
              <a:t>使用注解：</a:t>
            </a:r>
            <a:r>
              <a:rPr lang="en-US" sz="1600" dirty="0" err="1" smtClean="0"/>
              <a:t>clazz</a:t>
            </a:r>
            <a:r>
              <a:rPr lang="en-US" sz="1600" dirty="0" smtClean="0"/>
              <a:t>="@</a:t>
            </a:r>
            <a:r>
              <a:rPr lang="en-US" sz="1600" dirty="0" err="1" smtClean="0"/>
              <a:t>javax.jws.WebService</a:t>
            </a:r>
            <a:r>
              <a:rPr lang="en-US" sz="1600" dirty="0" smtClean="0"/>
              <a:t>", method</a:t>
            </a:r>
            <a:r>
              <a:rPr lang="en-US" sz="1600" dirty="0" smtClean="0"/>
              <a:t>=""@</a:t>
            </a:r>
            <a:r>
              <a:rPr lang="en-US" sz="1600" dirty="0" err="1" smtClean="0"/>
              <a:t>javax.jws.WebMethod</a:t>
            </a:r>
            <a:r>
              <a:rPr lang="en-US" sz="1600" dirty="0" smtClean="0"/>
              <a:t>"</a:t>
            </a:r>
          </a:p>
          <a:p>
            <a:r>
              <a:rPr lang="zh-CN" altLang="en-US" sz="1600" dirty="0" smtClean="0"/>
              <a:t>如果需要分析构造方法，需要指定</a:t>
            </a:r>
            <a:r>
              <a:rPr lang="en-US" sz="1600" dirty="0" smtClean="0"/>
              <a:t>method=“&lt;init&gt;"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指定方法拦截</a:t>
            </a:r>
            <a:r>
              <a:rPr lang="zh-CN" altLang="en-US" sz="1600" dirty="0" smtClean="0"/>
              <a:t>的位置：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Location</a:t>
            </a:r>
          </a:p>
          <a:p>
            <a:r>
              <a:rPr lang="en-US" sz="1600" dirty="0" err="1" smtClean="0"/>
              <a:t>定义</a:t>
            </a:r>
            <a:r>
              <a:rPr lang="en-US" sz="1600" dirty="0" err="1" smtClean="0"/>
              <a:t>Btrace对方法的拦截位置，通过@Location注解指定，默认为Kind.ENTRY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Kind.ENTRY：在进入方法时，调用Btrace脚本</a:t>
            </a:r>
            <a:endParaRPr lang="en-US" sz="1600" dirty="0" smtClean="0"/>
          </a:p>
          <a:p>
            <a:r>
              <a:rPr lang="en-US" sz="1600" dirty="0" smtClean="0"/>
              <a:t>Kind.RETURN：方法执行完时，调用Btrace脚本，只有把拦截位置定义为Kind.RETURN，才能获取方法的返回结果@Return和执行时间@Duration</a:t>
            </a:r>
          </a:p>
          <a:p>
            <a:r>
              <a:rPr lang="en-US" sz="1600" dirty="0" smtClean="0"/>
              <a:t>Kind.CALL：分析方法中调用其它方法的执行情况，比如在execute方法中，想获取add方法的执行耗时，必须把where设置成Where.AFTER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Kind.LINE</a:t>
            </a:r>
            <a:r>
              <a:rPr lang="en-US" sz="1600" dirty="0" err="1" smtClean="0"/>
              <a:t>：通过设置line，可以监控代码是否执行到指定的位置</a:t>
            </a:r>
            <a:endParaRPr lang="en-US" sz="1600" dirty="0" smtClean="0"/>
          </a:p>
          <a:p>
            <a:r>
              <a:rPr lang="en-US" sz="1600" dirty="0" err="1" smtClean="0"/>
              <a:t>Kind.ERROR</a:t>
            </a:r>
            <a:r>
              <a:rPr lang="en-US" sz="1600" dirty="0" smtClean="0"/>
              <a:t>, </a:t>
            </a:r>
            <a:r>
              <a:rPr lang="en-US" sz="1600" dirty="0" err="1" smtClean="0"/>
              <a:t>Kind.THROW</a:t>
            </a:r>
            <a:r>
              <a:rPr lang="en-US" sz="1600" dirty="0" smtClean="0"/>
              <a:t>, </a:t>
            </a:r>
            <a:r>
              <a:rPr lang="en-US" sz="1600" dirty="0" err="1" smtClean="0"/>
              <a:t>Kind.CATCH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6363"/>
            <a:ext cx="12190413" cy="408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301612"/>
            <a:ext cx="7951788" cy="53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1114425"/>
            <a:ext cx="6761163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7888" y="4781550"/>
            <a:ext cx="8199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3" y="2481263"/>
            <a:ext cx="1016158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btrace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1614488"/>
            <a:ext cx="11552237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4600" y="5434013"/>
            <a:ext cx="4257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相关资料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3124200" y="1778000"/>
            <a:ext cx="61595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BTrace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btraceio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btrace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唯品会开源工具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vipshop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vjtools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图书推荐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1790700"/>
            <a:ext cx="2540000" cy="2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7907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-1" y="1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97200" y="1008477"/>
            <a:ext cx="6291943" cy="2999870"/>
            <a:chOff x="2997200" y="1087840"/>
            <a:chExt cx="6291943" cy="2999870"/>
          </a:xfrm>
        </p:grpSpPr>
        <p:sp>
          <p:nvSpPr>
            <p:cNvPr id="14" name="文本框 283"/>
            <p:cNvSpPr txBox="1"/>
            <p:nvPr/>
          </p:nvSpPr>
          <p:spPr>
            <a:xfrm>
              <a:off x="3527779" y="2364955"/>
              <a:ext cx="5262880" cy="172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  <a:r>
                <a:rPr lang="zh-CN" altLang="en-US" sz="10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观看</a:t>
              </a:r>
              <a:endParaRPr lang="zh-CN" altLang="en-US" sz="10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997200" y="2209424"/>
              <a:ext cx="6291943" cy="1865630"/>
              <a:chOff x="2959100" y="2209424"/>
              <a:chExt cx="6291943" cy="186563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959100" y="220942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959100" y="40750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83"/>
            <p:cNvSpPr txBox="1"/>
            <p:nvPr/>
          </p:nvSpPr>
          <p:spPr>
            <a:xfrm>
              <a:off x="6046527" y="1087840"/>
              <a:ext cx="1846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:blinds dir="vert"/>
      </p:transition>
    </mc:Choice>
    <mc:Fallback xmlns="">
      <p:transition spd="slow" advClick="0" advTm="100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2628898" y="1666874"/>
            <a:ext cx="759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作为研发人员</a:t>
            </a:r>
            <a:r>
              <a:rPr lang="zh-CN" altLang="en-US" dirty="0" smtClean="0"/>
              <a:t>，除了日常的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以外，大部分时间</a:t>
            </a:r>
            <a:r>
              <a:rPr lang="zh-CN" altLang="en-US" dirty="0" smtClean="0"/>
              <a:t>都在处理线上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掌握排查线上问题</a:t>
            </a:r>
            <a:r>
              <a:rPr lang="zh-CN" altLang="en-US" dirty="0" smtClean="0"/>
              <a:t>的思路，</a:t>
            </a:r>
            <a:r>
              <a:rPr lang="zh-CN" altLang="en-US" dirty="0" smtClean="0"/>
              <a:t>以及掌握排查工具</a:t>
            </a:r>
            <a:r>
              <a:rPr lang="zh-CN" altLang="en-US" dirty="0" smtClean="0"/>
              <a:t>很有必要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7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系统异常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" name="矩形 2"/>
          <p:cNvSpPr/>
          <p:nvPr/>
        </p:nvSpPr>
        <p:spPr>
          <a:xfrm>
            <a:off x="3454400" y="2044700"/>
            <a:ext cx="11430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6000" y="2057400"/>
            <a:ext cx="11430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内存问题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5700" y="2057400"/>
            <a:ext cx="11430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磁盘问题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69200" y="2057400"/>
            <a:ext cx="11430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系统异常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026" name="Picture 2" descr="C:\Users\guo\Desktop\系统排查流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6388" y="871538"/>
            <a:ext cx="6496050" cy="566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65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业务异常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050" name="Picture 2" descr="C:\Users\guo\Desktop\逻辑异常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2575" y="900113"/>
            <a:ext cx="6524625" cy="6048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73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7957" y="442554"/>
            <a:ext cx="6465634" cy="548958"/>
            <a:chOff x="190088" y="319548"/>
            <a:chExt cx="6465634" cy="548958"/>
          </a:xfrm>
        </p:grpSpPr>
        <p:sp>
          <p:nvSpPr>
            <p:cNvPr id="32" name="9"/>
            <p:cNvSpPr txBox="1"/>
            <p:nvPr/>
          </p:nvSpPr>
          <p:spPr>
            <a:xfrm>
              <a:off x="190088" y="319548"/>
              <a:ext cx="64656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Daily English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2838449" y="1866899"/>
            <a:ext cx="675322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Malgun Gothic" pitchFamily="34" charset="-127"/>
                <a:ea typeface="Malgun Gothic" pitchFamily="34" charset="-127"/>
              </a:rPr>
              <a:t>Talk is cheap. Show me the code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屁话少说，放</a:t>
            </a:r>
            <a:r>
              <a:rPr lang="zh-CN" altLang="en-US" dirty="0" smtClean="0">
                <a:solidFill>
                  <a:srgbClr val="FF0000"/>
                </a:solidFill>
              </a:rPr>
              <a:t>码</a:t>
            </a:r>
            <a:r>
              <a:rPr lang="zh-CN" altLang="en-US" dirty="0" smtClean="0"/>
              <a:t>过</a:t>
            </a:r>
            <a:r>
              <a:rPr lang="zh-CN" altLang="en-US" dirty="0" smtClean="0"/>
              <a:t>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77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13458</TotalTime>
  <Words>810</Words>
  <Application>Microsoft Macintosh PowerPoint</Application>
  <PresentationFormat>自定义</PresentationFormat>
  <Paragraphs>226</Paragraphs>
  <Slides>49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商务ppt</dc:title>
  <dc:creator>lzj</dc:creator>
  <cp:lastModifiedBy>123324 12</cp:lastModifiedBy>
  <cp:revision>2038</cp:revision>
  <dcterms:created xsi:type="dcterms:W3CDTF">2015-12-01T09:06:00Z</dcterms:created>
  <dcterms:modified xsi:type="dcterms:W3CDTF">2018-06-08T09:07:39Z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