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9" r:id="rId2"/>
    <p:sldId id="265" r:id="rId3"/>
    <p:sldId id="266" r:id="rId4"/>
    <p:sldId id="291" r:id="rId5"/>
    <p:sldId id="267" r:id="rId6"/>
    <p:sldId id="276" r:id="rId7"/>
    <p:sldId id="290" r:id="rId8"/>
    <p:sldId id="303" r:id="rId9"/>
    <p:sldId id="292" r:id="rId10"/>
    <p:sldId id="293" r:id="rId11"/>
    <p:sldId id="299" r:id="rId12"/>
    <p:sldId id="294" r:id="rId13"/>
    <p:sldId id="268" r:id="rId14"/>
    <p:sldId id="304" r:id="rId15"/>
    <p:sldId id="279" r:id="rId16"/>
    <p:sldId id="280" r:id="rId17"/>
    <p:sldId id="295" r:id="rId18"/>
    <p:sldId id="269" r:id="rId19"/>
    <p:sldId id="306" r:id="rId20"/>
    <p:sldId id="283" r:id="rId21"/>
    <p:sldId id="300" r:id="rId22"/>
    <p:sldId id="296" r:id="rId23"/>
    <p:sldId id="301" r:id="rId24"/>
    <p:sldId id="302" r:id="rId25"/>
    <p:sldId id="305" r:id="rId26"/>
    <p:sldId id="271" r:id="rId27"/>
    <p:sldId id="288" r:id="rId28"/>
    <p:sldId id="272" r:id="rId2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>
        <p:scale>
          <a:sx n="100" d="100"/>
          <a:sy n="100" d="100"/>
        </p:scale>
        <p:origin x="-918" y="-276"/>
      </p:cViewPr>
      <p:guideLst>
        <p:guide orient="horz" pos="2160"/>
        <p:guide orient="horz" pos="232"/>
        <p:guide orient="horz" pos="4112"/>
        <p:guide pos="384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hyperlink" Target="http://dubbo.apache.org/#/docs/user/quick-start.md?lang=zh-c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74361" y="2360410"/>
            <a:ext cx="584326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4800" b="1" dirty="0" smtClean="0"/>
              <a:t>Dubbo</a:t>
            </a:r>
            <a:r>
              <a:rPr lang="zh-CN" altLang="en-US" sz="4800" b="1" dirty="0" smtClean="0"/>
              <a:t>运行原理学习</a:t>
            </a:r>
            <a:endParaRPr lang="en-US" altLang="zh-CN" sz="4800" b="1" dirty="0"/>
          </a:p>
        </p:txBody>
      </p:sp>
      <p:sp>
        <p:nvSpPr>
          <p:cNvPr id="12" name="矩形 11"/>
          <p:cNvSpPr/>
          <p:nvPr/>
        </p:nvSpPr>
        <p:spPr>
          <a:xfrm>
            <a:off x="4896504" y="4128161"/>
            <a:ext cx="20313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研发二组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唐文川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498121" y="157739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289737" y="972235"/>
            <a:ext cx="332976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Dubbo API</a:t>
            </a:r>
            <a:r>
              <a:rPr lang="zh-CN" altLang="en-US" sz="2000" b="1" dirty="0" smtClean="0"/>
              <a:t>方式进行配置：</a:t>
            </a:r>
            <a:endParaRPr lang="en-US" altLang="zh-CN" sz="2000" b="1" dirty="0" smtClean="0"/>
          </a:p>
          <a:p>
            <a:r>
              <a:rPr lang="zh-CN" altLang="en-US" sz="1200" b="1" dirty="0"/>
              <a:t>配置 </a:t>
            </a:r>
            <a:r>
              <a:rPr lang="en-US" altLang="zh-CN" sz="1200" b="1" dirty="0"/>
              <a:t>API</a:t>
            </a:r>
          </a:p>
          <a:p>
            <a:r>
              <a:rPr lang="en-US" altLang="zh-CN" sz="1200" dirty="0"/>
              <a:t>com.alibaba.dubbo.config.ServiceConfig com.alibaba.dubbo.config.ReferenceConfig com.alibaba.dubbo.config.ProtocolConfig com.alibaba.dubbo.config.RegistryConfig com.alibaba.dubbo.config.MonitorConfig com.alibaba.dubbo.config.ApplicationConfig com.alibaba.dubbo.config.ModuleConfig com.alibaba.dubbo.config.ProviderConfig com.alibaba.dubbo.config.ConsumerConfig com.alibaba.dubbo.config.MethodConfig com.alibaba.dubbo.config.ArgumentConfig</a:t>
            </a:r>
            <a:endParaRPr lang="en-US" altLang="zh-CN" sz="1200" b="1" dirty="0"/>
          </a:p>
          <a:p>
            <a:pPr>
              <a:lnSpc>
                <a:spcPct val="150000"/>
              </a:lnSpc>
            </a:pPr>
            <a:endParaRPr lang="en-US" altLang="zh-CN" sz="2000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5" y="466195"/>
            <a:ext cx="6581775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754229" y="1126123"/>
            <a:ext cx="6376423" cy="3816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 smtClean="0">
                <a:latin typeface="Rockwell Extra Bold" panose="02060903040505020403" pitchFamily="18" charset="0"/>
              </a:rPr>
              <a:t>Provider.xml</a:t>
            </a:r>
          </a:p>
          <a:p>
            <a:r>
              <a:rPr lang="en-US" altLang="zh-CN" sz="1200" b="1" dirty="0" smtClean="0">
                <a:solidFill>
                  <a:srgbClr val="999999"/>
                </a:solidFill>
                <a:latin typeface="SFMono-Regular"/>
              </a:rPr>
              <a:t>&lt;?</a:t>
            </a:r>
            <a:r>
              <a:rPr lang="en-US" altLang="zh-CN" sz="1200" dirty="0">
                <a:solidFill>
                  <a:srgbClr val="24292E"/>
                </a:solidFill>
                <a:latin typeface="SFMono-Regular"/>
              </a:rPr>
              <a:t>xml version</a:t>
            </a:r>
            <a:r>
              <a:rPr lang="en-US" altLang="zh-CN" sz="1200" dirty="0" smtClean="0">
                <a:solidFill>
                  <a:srgbClr val="24292E"/>
                </a:solidFill>
                <a:latin typeface="SFMono-Regular"/>
              </a:rPr>
              <a:t>=</a:t>
            </a:r>
            <a:r>
              <a:rPr lang="en-US" altLang="zh-CN" sz="1200" dirty="0" smtClean="0">
                <a:solidFill>
                  <a:srgbClr val="DD1144"/>
                </a:solidFill>
                <a:latin typeface="SFMono-Regular"/>
              </a:rPr>
              <a:t>"1.0"</a:t>
            </a:r>
            <a:r>
              <a:rPr lang="en-US" altLang="zh-CN" sz="12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sz="1200" dirty="0">
                <a:solidFill>
                  <a:srgbClr val="24292E"/>
                </a:solidFill>
                <a:latin typeface="SFMono-Regular"/>
              </a:rPr>
              <a:t>encoding</a:t>
            </a:r>
            <a:r>
              <a:rPr lang="en-US" altLang="zh-CN" sz="1200" dirty="0" smtClean="0">
                <a:solidFill>
                  <a:srgbClr val="24292E"/>
                </a:solidFill>
                <a:latin typeface="SFMono-Regular"/>
              </a:rPr>
              <a:t>=</a:t>
            </a:r>
            <a:r>
              <a:rPr lang="en-US" altLang="zh-CN" sz="1200" dirty="0" smtClean="0">
                <a:solidFill>
                  <a:srgbClr val="DD1144"/>
                </a:solidFill>
                <a:latin typeface="SFMono-Regular"/>
              </a:rPr>
              <a:t>"UTF-8"</a:t>
            </a:r>
            <a:r>
              <a:rPr lang="en-US" altLang="zh-CN" sz="1200" b="1" dirty="0" smtClean="0">
                <a:solidFill>
                  <a:srgbClr val="999999"/>
                </a:solidFill>
                <a:latin typeface="SFMono-Regular"/>
              </a:rPr>
              <a:t>?&gt;</a:t>
            </a:r>
            <a:r>
              <a:rPr lang="en-US" altLang="zh-CN" sz="1200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en-US" altLang="zh-CN" sz="1200" dirty="0" smtClean="0">
                <a:solidFill>
                  <a:srgbClr val="000080"/>
                </a:solidFill>
                <a:latin typeface="SFMono-Regular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SFMono-Regular"/>
              </a:rPr>
              <a:t>beans </a:t>
            </a:r>
            <a:r>
              <a:rPr lang="en-US" altLang="zh-CN" sz="1200" dirty="0">
                <a:solidFill>
                  <a:srgbClr val="008080"/>
                </a:solidFill>
                <a:latin typeface="SFMono-Regular"/>
              </a:rPr>
              <a:t>xmlns</a:t>
            </a:r>
            <a:r>
              <a:rPr lang="en-US" altLang="zh-CN" sz="1200" dirty="0" smtClean="0">
                <a:solidFill>
                  <a:srgbClr val="000080"/>
                </a:solidFill>
                <a:latin typeface="SFMono-Regular"/>
              </a:rPr>
              <a:t>=</a:t>
            </a:r>
            <a:r>
              <a:rPr lang="en-US" altLang="zh-CN" sz="1200" dirty="0" smtClean="0">
                <a:solidFill>
                  <a:srgbClr val="DD1144"/>
                </a:solidFill>
                <a:latin typeface="SFMono-Regular"/>
              </a:rPr>
              <a:t>"http</a:t>
            </a:r>
            <a:r>
              <a:rPr lang="en-US" altLang="zh-CN" sz="1200" dirty="0">
                <a:solidFill>
                  <a:srgbClr val="DD1144"/>
                </a:solidFill>
                <a:latin typeface="SFMono-Regular"/>
              </a:rPr>
              <a:t>://</a:t>
            </a:r>
            <a:r>
              <a:rPr lang="en-US" altLang="zh-CN" sz="1200" dirty="0" smtClean="0">
                <a:solidFill>
                  <a:srgbClr val="DD1144"/>
                </a:solidFill>
                <a:latin typeface="SFMono-Regular"/>
              </a:rPr>
              <a:t>www.springframework.org/schema/beans"</a:t>
            </a:r>
            <a:r>
              <a:rPr lang="en-US" altLang="zh-CN" sz="1200" dirty="0" smtClean="0">
                <a:solidFill>
                  <a:srgbClr val="000080"/>
                </a:solidFill>
                <a:latin typeface="SFMono-Regular"/>
              </a:rPr>
              <a:t> </a:t>
            </a:r>
            <a:r>
              <a:rPr lang="en-US" altLang="zh-CN" sz="1200" dirty="0" smtClean="0">
                <a:solidFill>
                  <a:srgbClr val="008080"/>
                </a:solidFill>
                <a:latin typeface="SFMono-Regular"/>
              </a:rPr>
              <a:t>...</a:t>
            </a:r>
            <a:r>
              <a:rPr lang="en-US" altLang="zh-CN" sz="1200" dirty="0" smtClean="0">
                <a:solidFill>
                  <a:srgbClr val="000080"/>
                </a:solidFill>
                <a:latin typeface="SFMono-Regular"/>
              </a:rPr>
              <a:t>&gt;</a:t>
            </a:r>
            <a:r>
              <a:rPr lang="en-US" altLang="zh-CN" sz="1200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endParaRPr lang="en-US" altLang="zh-CN" sz="1200" i="1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sz="1200" dirty="0">
                <a:solidFill>
                  <a:srgbClr val="E8BF6A"/>
                </a:solidFill>
              </a:rPr>
              <a:t>&lt;bean </a:t>
            </a:r>
            <a:r>
              <a:rPr lang="en-US" altLang="zh-CN" sz="1200" dirty="0">
                <a:solidFill>
                  <a:srgbClr val="BABABA"/>
                </a:solidFill>
              </a:rPr>
              <a:t>id</a:t>
            </a:r>
            <a:r>
              <a:rPr lang="en-US" altLang="zh-CN" sz="1200" dirty="0">
                <a:solidFill>
                  <a:srgbClr val="6A8759"/>
                </a:solidFill>
              </a:rPr>
              <a:t>="speaker" </a:t>
            </a:r>
            <a:r>
              <a:rPr lang="en-US" altLang="zh-CN" sz="1200" dirty="0">
                <a:solidFill>
                  <a:srgbClr val="BABABA"/>
                </a:solidFill>
              </a:rPr>
              <a:t>class</a:t>
            </a:r>
            <a:r>
              <a:rPr lang="en-US" altLang="zh-CN" sz="1200" dirty="0">
                <a:solidFill>
                  <a:srgbClr val="6A8759"/>
                </a:solidFill>
              </a:rPr>
              <a:t>="com.test.impl.SpeakerImpl"</a:t>
            </a:r>
            <a:r>
              <a:rPr lang="en-US" altLang="zh-CN" sz="1200" dirty="0">
                <a:solidFill>
                  <a:srgbClr val="E8BF6A"/>
                </a:solidFill>
              </a:rPr>
              <a:t>/&gt;</a:t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>&lt;bean </a:t>
            </a:r>
            <a:r>
              <a:rPr lang="en-US" altLang="zh-CN" sz="1200" dirty="0">
                <a:solidFill>
                  <a:srgbClr val="BABABA"/>
                </a:solidFill>
              </a:rPr>
              <a:t>id</a:t>
            </a:r>
            <a:r>
              <a:rPr lang="en-US" altLang="zh-CN" sz="1200" dirty="0">
                <a:solidFill>
                  <a:srgbClr val="6A8759"/>
                </a:solidFill>
              </a:rPr>
              <a:t>="apiTest" </a:t>
            </a:r>
            <a:r>
              <a:rPr lang="en-US" altLang="zh-CN" sz="1200" dirty="0">
                <a:solidFill>
                  <a:srgbClr val="BABABA"/>
                </a:solidFill>
              </a:rPr>
              <a:t>class</a:t>
            </a:r>
            <a:r>
              <a:rPr lang="en-US" altLang="zh-CN" sz="1200" dirty="0">
                <a:solidFill>
                  <a:srgbClr val="6A8759"/>
                </a:solidFill>
              </a:rPr>
              <a:t>="com.test.impl.ApiTestImpl"</a:t>
            </a:r>
            <a:r>
              <a:rPr lang="en-US" altLang="zh-CN" sz="1200" dirty="0">
                <a:solidFill>
                  <a:srgbClr val="E8BF6A"/>
                </a:solidFill>
              </a:rPr>
              <a:t>/&gt;</a:t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808080"/>
                </a:solidFill>
              </a:rPr>
              <a:t>&lt;!--&lt;bean id="apiTest" class="com.test.impl.ApiTestImpl"/&gt;--&gt;</a:t>
            </a:r>
            <a:br>
              <a:rPr lang="en-US" altLang="zh-CN" sz="1200" dirty="0">
                <a:solidFill>
                  <a:srgbClr val="808080"/>
                </a:solidFill>
              </a:rPr>
            </a:br>
            <a:r>
              <a:rPr lang="en-US" altLang="zh-CN" sz="1200" dirty="0">
                <a:solidFill>
                  <a:srgbClr val="808080"/>
                </a:solidFill>
              </a:rPr>
              <a:t/>
            </a:r>
            <a:br>
              <a:rPr lang="en-US" altLang="zh-CN" sz="1200" dirty="0">
                <a:solidFill>
                  <a:srgbClr val="808080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>&lt;</a:t>
            </a:r>
            <a:r>
              <a:rPr lang="en-US" altLang="zh-CN" sz="1200" dirty="0">
                <a:solidFill>
                  <a:srgbClr val="9876AA"/>
                </a:solidFill>
              </a:rPr>
              <a:t>dubbo</a:t>
            </a:r>
            <a:r>
              <a:rPr lang="en-US" altLang="zh-CN" sz="1200" dirty="0">
                <a:solidFill>
                  <a:srgbClr val="E8BF6A"/>
                </a:solidFill>
              </a:rPr>
              <a:t>:application </a:t>
            </a:r>
            <a:r>
              <a:rPr lang="en-US" altLang="zh-CN" sz="1200" dirty="0">
                <a:solidFill>
                  <a:srgbClr val="BABABA"/>
                </a:solidFill>
              </a:rPr>
              <a:t>name</a:t>
            </a:r>
            <a:r>
              <a:rPr lang="en-US" altLang="zh-CN" sz="1200" dirty="0">
                <a:solidFill>
                  <a:srgbClr val="6A8759"/>
                </a:solidFill>
              </a:rPr>
              <a:t>="dubboProvider"</a:t>
            </a:r>
            <a:r>
              <a:rPr lang="en-US" altLang="zh-CN" sz="1200" dirty="0">
                <a:solidFill>
                  <a:srgbClr val="E8BF6A"/>
                </a:solidFill>
              </a:rPr>
              <a:t>/&gt;</a:t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/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>&lt;</a:t>
            </a:r>
            <a:r>
              <a:rPr lang="en-US" altLang="zh-CN" sz="1200" dirty="0">
                <a:solidFill>
                  <a:srgbClr val="9876AA"/>
                </a:solidFill>
              </a:rPr>
              <a:t>dubbo</a:t>
            </a:r>
            <a:r>
              <a:rPr lang="en-US" altLang="zh-CN" sz="1200" dirty="0">
                <a:solidFill>
                  <a:srgbClr val="E8BF6A"/>
                </a:solidFill>
              </a:rPr>
              <a:t>:registry </a:t>
            </a:r>
            <a:r>
              <a:rPr lang="en-US" altLang="zh-CN" sz="1200" dirty="0">
                <a:solidFill>
                  <a:srgbClr val="BABABA"/>
                </a:solidFill>
              </a:rPr>
              <a:t>address</a:t>
            </a:r>
            <a:r>
              <a:rPr lang="en-US" altLang="zh-CN" sz="1200" dirty="0">
                <a:solidFill>
                  <a:srgbClr val="6A8759"/>
                </a:solidFill>
              </a:rPr>
              <a:t>="zookeeper://127.0.0.1:2181" </a:t>
            </a:r>
            <a:r>
              <a:rPr lang="en-US" altLang="zh-CN" sz="1200" dirty="0">
                <a:solidFill>
                  <a:srgbClr val="BABABA"/>
                </a:solidFill>
              </a:rPr>
              <a:t>id</a:t>
            </a:r>
            <a:r>
              <a:rPr lang="en-US" altLang="zh-CN" sz="1200" dirty="0">
                <a:solidFill>
                  <a:srgbClr val="6A8759"/>
                </a:solidFill>
              </a:rPr>
              <a:t>="zk1"</a:t>
            </a:r>
            <a:r>
              <a:rPr lang="en-US" altLang="zh-CN" sz="1200" dirty="0">
                <a:solidFill>
                  <a:srgbClr val="E8BF6A"/>
                </a:solidFill>
              </a:rPr>
              <a:t>/&gt;</a:t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/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>&lt;</a:t>
            </a:r>
            <a:r>
              <a:rPr lang="en-US" altLang="zh-CN" sz="1200" dirty="0">
                <a:solidFill>
                  <a:srgbClr val="9876AA"/>
                </a:solidFill>
              </a:rPr>
              <a:t>dubbo</a:t>
            </a:r>
            <a:r>
              <a:rPr lang="en-US" altLang="zh-CN" sz="1200" dirty="0">
                <a:solidFill>
                  <a:srgbClr val="E8BF6A"/>
                </a:solidFill>
              </a:rPr>
              <a:t>:provider </a:t>
            </a:r>
            <a:r>
              <a:rPr lang="en-US" altLang="zh-CN" sz="1200" dirty="0">
                <a:solidFill>
                  <a:srgbClr val="BABABA"/>
                </a:solidFill>
              </a:rPr>
              <a:t>registry</a:t>
            </a:r>
            <a:r>
              <a:rPr lang="en-US" altLang="zh-CN" sz="1200" dirty="0">
                <a:solidFill>
                  <a:srgbClr val="6A8759"/>
                </a:solidFill>
              </a:rPr>
              <a:t>="zkl"</a:t>
            </a:r>
            <a:r>
              <a:rPr lang="en-US" altLang="zh-CN" sz="1200" dirty="0">
                <a:solidFill>
                  <a:srgbClr val="E8BF6A"/>
                </a:solidFill>
              </a:rPr>
              <a:t>/&gt;</a:t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/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>&lt;</a:t>
            </a:r>
            <a:r>
              <a:rPr lang="en-US" altLang="zh-CN" sz="1200" dirty="0">
                <a:solidFill>
                  <a:srgbClr val="9876AA"/>
                </a:solidFill>
              </a:rPr>
              <a:t>dubbo</a:t>
            </a:r>
            <a:r>
              <a:rPr lang="en-US" altLang="zh-CN" sz="1200" dirty="0">
                <a:solidFill>
                  <a:srgbClr val="E8BF6A"/>
                </a:solidFill>
              </a:rPr>
              <a:t>:protocol </a:t>
            </a:r>
            <a:r>
              <a:rPr lang="en-US" altLang="zh-CN" sz="1200" dirty="0">
                <a:solidFill>
                  <a:srgbClr val="BABABA"/>
                </a:solidFill>
              </a:rPr>
              <a:t>name</a:t>
            </a:r>
            <a:r>
              <a:rPr lang="en-US" altLang="zh-CN" sz="1200" dirty="0">
                <a:solidFill>
                  <a:srgbClr val="6A8759"/>
                </a:solidFill>
              </a:rPr>
              <a:t>="dubbo" </a:t>
            </a:r>
            <a:r>
              <a:rPr lang="en-US" altLang="zh-CN" sz="1200" dirty="0">
                <a:solidFill>
                  <a:srgbClr val="BABABA"/>
                </a:solidFill>
              </a:rPr>
              <a:t>port</a:t>
            </a:r>
            <a:r>
              <a:rPr lang="en-US" altLang="zh-CN" sz="1200" dirty="0">
                <a:solidFill>
                  <a:srgbClr val="6A8759"/>
                </a:solidFill>
              </a:rPr>
              <a:t>="20880"</a:t>
            </a:r>
            <a:r>
              <a:rPr lang="en-US" altLang="zh-CN" sz="1200" dirty="0">
                <a:solidFill>
                  <a:srgbClr val="E8BF6A"/>
                </a:solidFill>
              </a:rPr>
              <a:t>/&gt;</a:t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/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>&lt;</a:t>
            </a:r>
            <a:r>
              <a:rPr lang="en-US" altLang="zh-CN" sz="1200" dirty="0">
                <a:solidFill>
                  <a:srgbClr val="9876AA"/>
                </a:solidFill>
              </a:rPr>
              <a:t>dubbo</a:t>
            </a:r>
            <a:r>
              <a:rPr lang="en-US" altLang="zh-CN" sz="1200" dirty="0">
                <a:solidFill>
                  <a:srgbClr val="E8BF6A"/>
                </a:solidFill>
              </a:rPr>
              <a:t>:service </a:t>
            </a:r>
            <a:r>
              <a:rPr lang="en-US" altLang="zh-CN" sz="1200" dirty="0">
                <a:solidFill>
                  <a:srgbClr val="BABABA"/>
                </a:solidFill>
              </a:rPr>
              <a:t>interface</a:t>
            </a:r>
            <a:r>
              <a:rPr lang="en-US" altLang="zh-CN" sz="1200" dirty="0">
                <a:solidFill>
                  <a:srgbClr val="6A8759"/>
                </a:solidFill>
              </a:rPr>
              <a:t>="com.test.api.Speaker" </a:t>
            </a:r>
            <a:r>
              <a:rPr lang="en-US" altLang="zh-CN" sz="1200" dirty="0">
                <a:solidFill>
                  <a:srgbClr val="BABABA"/>
                </a:solidFill>
              </a:rPr>
              <a:t>group</a:t>
            </a:r>
            <a:r>
              <a:rPr lang="en-US" altLang="zh-CN" sz="1200" dirty="0">
                <a:solidFill>
                  <a:srgbClr val="6A8759"/>
                </a:solidFill>
              </a:rPr>
              <a:t>="dubbo" </a:t>
            </a:r>
            <a:r>
              <a:rPr lang="en-US" altLang="zh-CN" sz="1200" dirty="0">
                <a:solidFill>
                  <a:srgbClr val="BABABA"/>
                </a:solidFill>
              </a:rPr>
              <a:t>ref</a:t>
            </a:r>
            <a:r>
              <a:rPr lang="en-US" altLang="zh-CN" sz="1200" dirty="0">
                <a:solidFill>
                  <a:srgbClr val="6A8759"/>
                </a:solidFill>
              </a:rPr>
              <a:t>="speaker"</a:t>
            </a:r>
            <a:r>
              <a:rPr lang="en-US" altLang="zh-CN" sz="1200" dirty="0">
                <a:solidFill>
                  <a:srgbClr val="E8BF6A"/>
                </a:solidFill>
              </a:rPr>
              <a:t>/&gt;</a:t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>&lt;</a:t>
            </a:r>
            <a:r>
              <a:rPr lang="en-US" altLang="zh-CN" sz="1200" dirty="0">
                <a:solidFill>
                  <a:srgbClr val="9876AA"/>
                </a:solidFill>
              </a:rPr>
              <a:t>dubbo</a:t>
            </a:r>
            <a:r>
              <a:rPr lang="en-US" altLang="zh-CN" sz="1200" dirty="0">
                <a:solidFill>
                  <a:srgbClr val="E8BF6A"/>
                </a:solidFill>
              </a:rPr>
              <a:t>:service </a:t>
            </a:r>
            <a:r>
              <a:rPr lang="en-US" altLang="zh-CN" sz="1200" dirty="0">
                <a:solidFill>
                  <a:srgbClr val="BABABA"/>
                </a:solidFill>
              </a:rPr>
              <a:t>interface</a:t>
            </a:r>
            <a:r>
              <a:rPr lang="en-US" altLang="zh-CN" sz="1200" dirty="0">
                <a:solidFill>
                  <a:srgbClr val="6A8759"/>
                </a:solidFill>
              </a:rPr>
              <a:t>="com.test.api.ApiTest" </a:t>
            </a:r>
            <a:r>
              <a:rPr lang="en-US" altLang="zh-CN" sz="1200" dirty="0">
                <a:solidFill>
                  <a:srgbClr val="BABABA"/>
                </a:solidFill>
              </a:rPr>
              <a:t>group</a:t>
            </a:r>
            <a:r>
              <a:rPr lang="en-US" altLang="zh-CN" sz="1200" dirty="0">
                <a:solidFill>
                  <a:srgbClr val="6A8759"/>
                </a:solidFill>
              </a:rPr>
              <a:t>="dubbo" </a:t>
            </a:r>
            <a:r>
              <a:rPr lang="en-US" altLang="zh-CN" sz="1200" dirty="0">
                <a:solidFill>
                  <a:srgbClr val="BABABA"/>
                </a:solidFill>
              </a:rPr>
              <a:t>ref</a:t>
            </a:r>
            <a:r>
              <a:rPr lang="en-US" altLang="zh-CN" sz="1200" dirty="0">
                <a:solidFill>
                  <a:srgbClr val="6A8759"/>
                </a:solidFill>
              </a:rPr>
              <a:t>="apiTest</a:t>
            </a:r>
            <a:r>
              <a:rPr lang="en-US" altLang="zh-CN" sz="1200" dirty="0" smtClean="0">
                <a:solidFill>
                  <a:srgbClr val="6A8759"/>
                </a:solidFill>
              </a:rPr>
              <a:t>"</a:t>
            </a:r>
            <a:r>
              <a:rPr lang="en-US" altLang="zh-CN" sz="1200" dirty="0" smtClean="0">
                <a:solidFill>
                  <a:srgbClr val="E8BF6A"/>
                </a:solidFill>
              </a:rPr>
              <a:t>/&gt;</a:t>
            </a:r>
          </a:p>
          <a:p>
            <a:endParaRPr lang="en-US" altLang="zh-CN" sz="1200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sz="1200" dirty="0" smtClean="0">
                <a:solidFill>
                  <a:srgbClr val="000080"/>
                </a:solidFill>
                <a:latin typeface="SFMono-Regular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SFMono-Regular"/>
              </a:rPr>
              <a:t>beans&gt;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219075" y="60523"/>
            <a:ext cx="1248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Provider API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972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553135"/>
            <a:ext cx="5721668" cy="564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280837" y="1458843"/>
            <a:ext cx="6530163" cy="3447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 smtClean="0">
                <a:latin typeface="Rockwell Extra Bold" panose="02060903040505020403" pitchFamily="18" charset="0"/>
              </a:rPr>
              <a:t>Consumer.xml</a:t>
            </a:r>
            <a:endParaRPr lang="en-US" altLang="zh-CN" sz="1400" b="1" dirty="0" smtClean="0">
              <a:solidFill>
                <a:srgbClr val="999999"/>
              </a:solidFill>
              <a:latin typeface="SFMono-Regular"/>
            </a:endParaRPr>
          </a:p>
          <a:p>
            <a:r>
              <a:rPr lang="en-US" altLang="zh-CN" sz="1200" b="1" dirty="0" smtClean="0">
                <a:solidFill>
                  <a:srgbClr val="999999"/>
                </a:solidFill>
                <a:latin typeface="SFMono-Regular"/>
              </a:rPr>
              <a:t>&lt;?</a:t>
            </a:r>
            <a:r>
              <a:rPr lang="en-US" altLang="zh-CN" sz="1200" dirty="0">
                <a:solidFill>
                  <a:srgbClr val="24292E"/>
                </a:solidFill>
                <a:latin typeface="SFMono-Regular"/>
              </a:rPr>
              <a:t>xml version=</a:t>
            </a:r>
            <a:r>
              <a:rPr lang="en-US" altLang="zh-CN" sz="1200" dirty="0">
                <a:solidFill>
                  <a:srgbClr val="DD1144"/>
                </a:solidFill>
                <a:latin typeface="SFMono-Regular"/>
              </a:rPr>
              <a:t>"1.0"</a:t>
            </a:r>
            <a:r>
              <a:rPr lang="en-US" altLang="zh-CN" sz="1200" dirty="0">
                <a:solidFill>
                  <a:srgbClr val="24292E"/>
                </a:solidFill>
                <a:latin typeface="SFMono-Regular"/>
              </a:rPr>
              <a:t> encoding=</a:t>
            </a:r>
            <a:r>
              <a:rPr lang="en-US" altLang="zh-CN" sz="1200" dirty="0">
                <a:solidFill>
                  <a:srgbClr val="DD1144"/>
                </a:solidFill>
                <a:latin typeface="SFMono-Regular"/>
              </a:rPr>
              <a:t>"UTF-8"</a:t>
            </a:r>
            <a:r>
              <a:rPr lang="en-US" altLang="zh-CN" sz="1200" b="1" dirty="0">
                <a:solidFill>
                  <a:srgbClr val="999999"/>
                </a:solidFill>
                <a:latin typeface="SFMono-Regular"/>
              </a:rPr>
              <a:t>?&gt;</a:t>
            </a:r>
            <a:r>
              <a:rPr lang="en-US" altLang="zh-CN" sz="1200" dirty="0">
                <a:solidFill>
                  <a:srgbClr val="24292E"/>
                </a:solidFill>
                <a:latin typeface="SFMono-Regular"/>
              </a:rPr>
              <a:t> </a:t>
            </a:r>
            <a:endParaRPr lang="en-US" altLang="zh-CN" sz="1200" dirty="0" smtClean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sz="1200" dirty="0" smtClean="0">
                <a:solidFill>
                  <a:srgbClr val="000080"/>
                </a:solidFill>
                <a:latin typeface="SFMono-Regular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SFMono-Regular"/>
              </a:rPr>
              <a:t>beans </a:t>
            </a:r>
            <a:r>
              <a:rPr lang="en-US" altLang="zh-CN" sz="1200" dirty="0">
                <a:solidFill>
                  <a:srgbClr val="008080"/>
                </a:solidFill>
                <a:latin typeface="SFMono-Regular"/>
              </a:rPr>
              <a:t>xmlns</a:t>
            </a:r>
            <a:r>
              <a:rPr lang="en-US" altLang="zh-CN" sz="1200" dirty="0">
                <a:solidFill>
                  <a:srgbClr val="000080"/>
                </a:solidFill>
                <a:latin typeface="SFMono-Regular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SFMono-Regular"/>
              </a:rPr>
              <a:t>"http://</a:t>
            </a:r>
            <a:r>
              <a:rPr lang="en-US" altLang="zh-CN" sz="1200" dirty="0" smtClean="0">
                <a:solidFill>
                  <a:srgbClr val="DD1144"/>
                </a:solidFill>
                <a:latin typeface="SFMono-Regular"/>
              </a:rPr>
              <a:t>www.springframework.org/schema/beans...</a:t>
            </a:r>
            <a:r>
              <a:rPr lang="en-US" altLang="zh-CN" sz="1200" dirty="0" smtClean="0">
                <a:solidFill>
                  <a:srgbClr val="000080"/>
                </a:solidFill>
                <a:latin typeface="SFMono-Regular"/>
              </a:rPr>
              <a:t>&gt;</a:t>
            </a:r>
            <a:r>
              <a:rPr lang="en-US" altLang="zh-CN" sz="1200" dirty="0" smtClean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endParaRPr lang="en-US" altLang="zh-CN" sz="1200" i="1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sz="1200" dirty="0">
                <a:solidFill>
                  <a:srgbClr val="808080"/>
                </a:solidFill>
              </a:rPr>
              <a:t>&lt;!--//</a:t>
            </a:r>
            <a:r>
              <a:rPr lang="zh-CN" altLang="en-US" sz="1200" dirty="0">
                <a:solidFill>
                  <a:srgbClr val="808080"/>
                </a:solidFill>
              </a:rPr>
              <a:t>对应</a:t>
            </a:r>
            <a:r>
              <a:rPr lang="en-US" altLang="zh-CN" sz="1200" dirty="0">
                <a:solidFill>
                  <a:srgbClr val="808080"/>
                </a:solidFill>
              </a:rPr>
              <a:t>ApplicationConfig,</a:t>
            </a:r>
            <a:r>
              <a:rPr lang="zh-CN" altLang="en-US" sz="1200" dirty="0">
                <a:solidFill>
                  <a:srgbClr val="808080"/>
                </a:solidFill>
              </a:rPr>
              <a:t>用于计算依赖关系</a:t>
            </a:r>
            <a:r>
              <a:rPr lang="en-US" altLang="zh-CN" sz="1200" dirty="0">
                <a:solidFill>
                  <a:srgbClr val="808080"/>
                </a:solidFill>
              </a:rPr>
              <a:t>--&gt;</a:t>
            </a:r>
            <a:br>
              <a:rPr lang="en-US" altLang="zh-CN" sz="1200" dirty="0">
                <a:solidFill>
                  <a:srgbClr val="808080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>&lt;</a:t>
            </a:r>
            <a:r>
              <a:rPr lang="en-US" altLang="zh-CN" sz="1200" dirty="0">
                <a:solidFill>
                  <a:srgbClr val="9876AA"/>
                </a:solidFill>
              </a:rPr>
              <a:t>dubbo</a:t>
            </a:r>
            <a:r>
              <a:rPr lang="en-US" altLang="zh-CN" sz="1200" dirty="0">
                <a:solidFill>
                  <a:srgbClr val="E8BF6A"/>
                </a:solidFill>
              </a:rPr>
              <a:t>:application </a:t>
            </a:r>
            <a:r>
              <a:rPr lang="en-US" altLang="zh-CN" sz="1200" dirty="0">
                <a:solidFill>
                  <a:srgbClr val="BABABA"/>
                </a:solidFill>
              </a:rPr>
              <a:t>name</a:t>
            </a:r>
            <a:r>
              <a:rPr lang="en-US" altLang="zh-CN" sz="1200" dirty="0">
                <a:solidFill>
                  <a:srgbClr val="6A8759"/>
                </a:solidFill>
              </a:rPr>
              <a:t>="dubboConsumer" </a:t>
            </a:r>
            <a:r>
              <a:rPr lang="en-US" altLang="zh-CN" sz="1200" dirty="0">
                <a:solidFill>
                  <a:srgbClr val="BABABA"/>
                </a:solidFill>
              </a:rPr>
              <a:t>version</a:t>
            </a:r>
            <a:r>
              <a:rPr lang="en-US" altLang="zh-CN" sz="1200" dirty="0">
                <a:solidFill>
                  <a:srgbClr val="6A8759"/>
                </a:solidFill>
              </a:rPr>
              <a:t>="1.0.0"</a:t>
            </a:r>
            <a:r>
              <a:rPr lang="en-US" altLang="zh-CN" sz="1200" dirty="0">
                <a:solidFill>
                  <a:srgbClr val="E8BF6A"/>
                </a:solidFill>
              </a:rPr>
              <a:t>/&gt;</a:t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/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808080"/>
                </a:solidFill>
              </a:rPr>
              <a:t>&lt;!--     </a:t>
            </a:r>
            <a:r>
              <a:rPr lang="zh-CN" altLang="en-US" sz="1200" dirty="0">
                <a:solidFill>
                  <a:srgbClr val="808080"/>
                </a:solidFill>
              </a:rPr>
              <a:t>使用</a:t>
            </a:r>
            <a:r>
              <a:rPr lang="en-US" altLang="zh-CN" sz="1200" dirty="0">
                <a:solidFill>
                  <a:srgbClr val="808080"/>
                </a:solidFill>
              </a:rPr>
              <a:t>multicast</a:t>
            </a:r>
            <a:r>
              <a:rPr lang="zh-CN" altLang="en-US" sz="1200" dirty="0">
                <a:solidFill>
                  <a:srgbClr val="808080"/>
                </a:solidFill>
              </a:rPr>
              <a:t>广播注册中心暴露发现服务地址 </a:t>
            </a:r>
            <a:r>
              <a:rPr lang="en-US" altLang="zh-CN" sz="1200" dirty="0">
                <a:solidFill>
                  <a:srgbClr val="808080"/>
                </a:solidFill>
              </a:rPr>
              <a:t>--&gt;</a:t>
            </a:r>
            <a:br>
              <a:rPr lang="en-US" altLang="zh-CN" sz="1200" dirty="0">
                <a:solidFill>
                  <a:srgbClr val="808080"/>
                </a:solidFill>
              </a:rPr>
            </a:br>
            <a:r>
              <a:rPr lang="en-US" altLang="zh-CN" sz="1200" dirty="0">
                <a:solidFill>
                  <a:srgbClr val="808080"/>
                </a:solidFill>
              </a:rPr>
              <a:t>&lt;!--     &lt;dubbo:registry address="multicast://224.5.6.7:1234" /&gt; --&gt;</a:t>
            </a:r>
            <a:br>
              <a:rPr lang="en-US" altLang="zh-CN" sz="1200" dirty="0">
                <a:solidFill>
                  <a:srgbClr val="808080"/>
                </a:solidFill>
              </a:rPr>
            </a:br>
            <a:r>
              <a:rPr lang="en-US" altLang="zh-CN" sz="1200" dirty="0">
                <a:solidFill>
                  <a:srgbClr val="808080"/>
                </a:solidFill>
              </a:rPr>
              <a:t>&lt;!--</a:t>
            </a:r>
            <a:r>
              <a:rPr lang="zh-CN" altLang="en-US" sz="1200" dirty="0">
                <a:solidFill>
                  <a:srgbClr val="808080"/>
                </a:solidFill>
              </a:rPr>
              <a:t>对应</a:t>
            </a:r>
            <a:r>
              <a:rPr lang="en-US" altLang="zh-CN" sz="1200" dirty="0">
                <a:solidFill>
                  <a:srgbClr val="808080"/>
                </a:solidFill>
              </a:rPr>
              <a:t>RegistryCOnfig  </a:t>
            </a:r>
            <a:r>
              <a:rPr lang="zh-CN" altLang="en-US" sz="1200" dirty="0">
                <a:solidFill>
                  <a:srgbClr val="808080"/>
                </a:solidFill>
              </a:rPr>
              <a:t>使用</a:t>
            </a:r>
            <a:r>
              <a:rPr lang="en-US" altLang="zh-CN" sz="1200" dirty="0">
                <a:solidFill>
                  <a:srgbClr val="808080"/>
                </a:solidFill>
              </a:rPr>
              <a:t>zooker</a:t>
            </a:r>
            <a:r>
              <a:rPr lang="zh-CN" altLang="en-US" sz="1200" dirty="0">
                <a:solidFill>
                  <a:srgbClr val="808080"/>
                </a:solidFill>
              </a:rPr>
              <a:t>广播注册中心暴露发现服务地址</a:t>
            </a:r>
            <a:r>
              <a:rPr lang="en-US" altLang="zh-CN" sz="1200" dirty="0">
                <a:solidFill>
                  <a:srgbClr val="808080"/>
                </a:solidFill>
              </a:rPr>
              <a:t>--&gt;</a:t>
            </a:r>
            <a:br>
              <a:rPr lang="en-US" altLang="zh-CN" sz="1200" dirty="0">
                <a:solidFill>
                  <a:srgbClr val="808080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>&lt;</a:t>
            </a:r>
            <a:r>
              <a:rPr lang="en-US" altLang="zh-CN" sz="1200" dirty="0">
                <a:solidFill>
                  <a:srgbClr val="9876AA"/>
                </a:solidFill>
              </a:rPr>
              <a:t>dubbo</a:t>
            </a:r>
            <a:r>
              <a:rPr lang="en-US" altLang="zh-CN" sz="1200" dirty="0">
                <a:solidFill>
                  <a:srgbClr val="E8BF6A"/>
                </a:solidFill>
              </a:rPr>
              <a:t>:registry </a:t>
            </a:r>
            <a:r>
              <a:rPr lang="en-US" altLang="zh-CN" sz="1200" dirty="0">
                <a:solidFill>
                  <a:srgbClr val="BABABA"/>
                </a:solidFill>
              </a:rPr>
              <a:t>id</a:t>
            </a:r>
            <a:r>
              <a:rPr lang="en-US" altLang="zh-CN" sz="1200" dirty="0">
                <a:solidFill>
                  <a:srgbClr val="6A8759"/>
                </a:solidFill>
              </a:rPr>
              <a:t>="zk1" </a:t>
            </a:r>
            <a:r>
              <a:rPr lang="en-US" altLang="zh-CN" sz="1200" dirty="0">
                <a:solidFill>
                  <a:srgbClr val="BABABA"/>
                </a:solidFill>
              </a:rPr>
              <a:t>protocol</a:t>
            </a:r>
            <a:r>
              <a:rPr lang="en-US" altLang="zh-CN" sz="1200" dirty="0">
                <a:solidFill>
                  <a:srgbClr val="6A8759"/>
                </a:solidFill>
              </a:rPr>
              <a:t>="zookeeper" </a:t>
            </a:r>
            <a:r>
              <a:rPr lang="en-US" altLang="zh-CN" sz="1200" dirty="0">
                <a:solidFill>
                  <a:srgbClr val="BABABA"/>
                </a:solidFill>
              </a:rPr>
              <a:t>address</a:t>
            </a:r>
            <a:r>
              <a:rPr lang="en-US" altLang="zh-CN" sz="1200" dirty="0">
                <a:solidFill>
                  <a:srgbClr val="6A8759"/>
                </a:solidFill>
              </a:rPr>
              <a:t>="127.0.0.1:2181"</a:t>
            </a:r>
            <a:r>
              <a:rPr lang="en-US" altLang="zh-CN" sz="1200" dirty="0">
                <a:solidFill>
                  <a:srgbClr val="E8BF6A"/>
                </a:solidFill>
              </a:rPr>
              <a:t>/&gt;</a:t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808080"/>
                </a:solidFill>
              </a:rPr>
              <a:t>&lt;!--</a:t>
            </a:r>
            <a:r>
              <a:rPr lang="zh-CN" altLang="en-US" sz="1200" dirty="0">
                <a:solidFill>
                  <a:srgbClr val="808080"/>
                </a:solidFill>
              </a:rPr>
              <a:t>多个注册中心的时候使用，这里指定的是</a:t>
            </a:r>
            <a:r>
              <a:rPr lang="en-US" altLang="zh-CN" sz="1200" dirty="0">
                <a:solidFill>
                  <a:srgbClr val="808080"/>
                </a:solidFill>
              </a:rPr>
              <a:t>zk1--&gt;</a:t>
            </a:r>
            <a:br>
              <a:rPr lang="en-US" altLang="zh-CN" sz="1200" dirty="0">
                <a:solidFill>
                  <a:srgbClr val="808080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>&lt;</a:t>
            </a:r>
            <a:r>
              <a:rPr lang="en-US" altLang="zh-CN" sz="1200" dirty="0">
                <a:solidFill>
                  <a:srgbClr val="9876AA"/>
                </a:solidFill>
              </a:rPr>
              <a:t>dubbo</a:t>
            </a:r>
            <a:r>
              <a:rPr lang="en-US" altLang="zh-CN" sz="1200" dirty="0">
                <a:solidFill>
                  <a:srgbClr val="E8BF6A"/>
                </a:solidFill>
              </a:rPr>
              <a:t>:consumer </a:t>
            </a:r>
            <a:r>
              <a:rPr lang="en-US" altLang="zh-CN" sz="1200" dirty="0">
                <a:solidFill>
                  <a:srgbClr val="BABABA"/>
                </a:solidFill>
              </a:rPr>
              <a:t>registry</a:t>
            </a:r>
            <a:r>
              <a:rPr lang="en-US" altLang="zh-CN" sz="1200" dirty="0">
                <a:solidFill>
                  <a:srgbClr val="6A8759"/>
                </a:solidFill>
              </a:rPr>
              <a:t>="zk1"</a:t>
            </a:r>
            <a:r>
              <a:rPr lang="en-US" altLang="zh-CN" sz="1200" dirty="0">
                <a:solidFill>
                  <a:srgbClr val="E8BF6A"/>
                </a:solidFill>
              </a:rPr>
              <a:t>/&gt;</a:t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/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>&lt;</a:t>
            </a:r>
            <a:r>
              <a:rPr lang="en-US" altLang="zh-CN" sz="1200" dirty="0">
                <a:solidFill>
                  <a:srgbClr val="9876AA"/>
                </a:solidFill>
              </a:rPr>
              <a:t>dubbo</a:t>
            </a:r>
            <a:r>
              <a:rPr lang="en-US" altLang="zh-CN" sz="1200" dirty="0">
                <a:solidFill>
                  <a:srgbClr val="E8BF6A"/>
                </a:solidFill>
              </a:rPr>
              <a:t>:reference </a:t>
            </a:r>
            <a:r>
              <a:rPr lang="en-US" altLang="zh-CN" sz="1200" dirty="0">
                <a:solidFill>
                  <a:srgbClr val="BABABA"/>
                </a:solidFill>
              </a:rPr>
              <a:t>id</a:t>
            </a:r>
            <a:r>
              <a:rPr lang="en-US" altLang="zh-CN" sz="1200" dirty="0">
                <a:solidFill>
                  <a:srgbClr val="6A8759"/>
                </a:solidFill>
              </a:rPr>
              <a:t>="speaker" </a:t>
            </a:r>
            <a:r>
              <a:rPr lang="en-US" altLang="zh-CN" sz="1200" dirty="0">
                <a:solidFill>
                  <a:srgbClr val="BABABA"/>
                </a:solidFill>
              </a:rPr>
              <a:t>interface</a:t>
            </a:r>
            <a:r>
              <a:rPr lang="en-US" altLang="zh-CN" sz="1200" dirty="0">
                <a:solidFill>
                  <a:srgbClr val="6A8759"/>
                </a:solidFill>
              </a:rPr>
              <a:t>="com.test.api.Speaker" </a:t>
            </a:r>
            <a:r>
              <a:rPr lang="en-US" altLang="zh-CN" sz="1200" dirty="0">
                <a:solidFill>
                  <a:srgbClr val="BABABA"/>
                </a:solidFill>
              </a:rPr>
              <a:t>group</a:t>
            </a:r>
            <a:r>
              <a:rPr lang="en-US" altLang="zh-CN" sz="1200" dirty="0">
                <a:solidFill>
                  <a:srgbClr val="6A8759"/>
                </a:solidFill>
              </a:rPr>
              <a:t>="dubbo"</a:t>
            </a:r>
            <a:r>
              <a:rPr lang="en-US" altLang="zh-CN" sz="1200" dirty="0">
                <a:solidFill>
                  <a:srgbClr val="E8BF6A"/>
                </a:solidFill>
              </a:rPr>
              <a:t>/&gt;</a:t>
            </a:r>
            <a:br>
              <a:rPr lang="en-US" altLang="zh-CN" sz="1200" dirty="0">
                <a:solidFill>
                  <a:srgbClr val="E8BF6A"/>
                </a:solidFill>
              </a:rPr>
            </a:br>
            <a:r>
              <a:rPr lang="en-US" altLang="zh-CN" sz="1200" dirty="0">
                <a:solidFill>
                  <a:srgbClr val="E8BF6A"/>
                </a:solidFill>
              </a:rPr>
              <a:t>&lt;</a:t>
            </a:r>
            <a:r>
              <a:rPr lang="en-US" altLang="zh-CN" sz="1200" dirty="0">
                <a:solidFill>
                  <a:srgbClr val="9876AA"/>
                </a:solidFill>
              </a:rPr>
              <a:t>dubbo</a:t>
            </a:r>
            <a:r>
              <a:rPr lang="en-US" altLang="zh-CN" sz="1200" dirty="0">
                <a:solidFill>
                  <a:srgbClr val="E8BF6A"/>
                </a:solidFill>
              </a:rPr>
              <a:t>:reference </a:t>
            </a:r>
            <a:r>
              <a:rPr lang="en-US" altLang="zh-CN" sz="1200" dirty="0">
                <a:solidFill>
                  <a:srgbClr val="BABABA"/>
                </a:solidFill>
              </a:rPr>
              <a:t>id</a:t>
            </a:r>
            <a:r>
              <a:rPr lang="en-US" altLang="zh-CN" sz="1200" dirty="0">
                <a:solidFill>
                  <a:srgbClr val="6A8759"/>
                </a:solidFill>
              </a:rPr>
              <a:t>="apiTest" </a:t>
            </a:r>
            <a:r>
              <a:rPr lang="en-US" altLang="zh-CN" sz="1200" dirty="0">
                <a:solidFill>
                  <a:srgbClr val="BABABA"/>
                </a:solidFill>
              </a:rPr>
              <a:t>interface</a:t>
            </a:r>
            <a:r>
              <a:rPr lang="en-US" altLang="zh-CN" sz="1200" dirty="0">
                <a:solidFill>
                  <a:srgbClr val="6A8759"/>
                </a:solidFill>
              </a:rPr>
              <a:t>="com.test.api.ApiTest" </a:t>
            </a:r>
            <a:r>
              <a:rPr lang="en-US" altLang="zh-CN" sz="1200" dirty="0">
                <a:solidFill>
                  <a:srgbClr val="BABABA"/>
                </a:solidFill>
              </a:rPr>
              <a:t>group</a:t>
            </a:r>
            <a:r>
              <a:rPr lang="en-US" altLang="zh-CN" sz="1200" dirty="0">
                <a:solidFill>
                  <a:srgbClr val="6A8759"/>
                </a:solidFill>
              </a:rPr>
              <a:t>="dubbo</a:t>
            </a:r>
            <a:r>
              <a:rPr lang="en-US" altLang="zh-CN" sz="1200" dirty="0" smtClean="0">
                <a:solidFill>
                  <a:srgbClr val="6A8759"/>
                </a:solidFill>
              </a:rPr>
              <a:t>"</a:t>
            </a:r>
            <a:r>
              <a:rPr lang="en-US" altLang="zh-CN" sz="1200" dirty="0" smtClean="0">
                <a:solidFill>
                  <a:srgbClr val="E8BF6A"/>
                </a:solidFill>
              </a:rPr>
              <a:t>/&gt;</a:t>
            </a:r>
          </a:p>
          <a:p>
            <a:endParaRPr lang="en-US" altLang="zh-CN" sz="1200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sz="1200" dirty="0" smtClean="0">
                <a:solidFill>
                  <a:srgbClr val="000080"/>
                </a:solidFill>
                <a:latin typeface="SFMono-Regular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SFMono-Regular"/>
              </a:rPr>
              <a:t>beans&gt;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19075" y="60523"/>
            <a:ext cx="1380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Consumer API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031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075" y="60523"/>
            <a:ext cx="1445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Zookeeper</a:t>
            </a:r>
            <a:r>
              <a:rPr lang="zh-CN" altLang="en-US" sz="1400" b="1" dirty="0" smtClean="0"/>
              <a:t>结构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695033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1381125"/>
            <a:ext cx="8048625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700" y="2286000"/>
            <a:ext cx="20193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四层，树形结构，不一定是</a:t>
            </a:r>
            <a:r>
              <a:rPr lang="zh-CN" altLang="en-US" dirty="0" smtClean="0"/>
              <a:t>二叉树，取决于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集群的个数。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Root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分组，不同的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在不同的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中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5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整体架构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6834" y="2151297"/>
            <a:ext cx="8834015" cy="29731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RPC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：对消费方透明的远程过程调用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（</a:t>
            </a:r>
            <a:r>
              <a:rPr lang="en-US" altLang="zh-CN" dirty="0"/>
              <a:t>Remote Procedure Call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），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要解决的问题有：</a:t>
            </a:r>
            <a:endParaRPr lang="en-US" altLang="zh-CN" dirty="0" smtClean="0">
              <a:latin typeface="+mj-lt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endParaRPr lang="en-US" altLang="zh-CN" dirty="0" smtClean="0">
              <a:latin typeface="+mj-lt"/>
              <a:ea typeface="微软雅黑" panose="020B0503020204020204" charset="-122"/>
            </a:endParaRPr>
          </a:p>
          <a:p>
            <a:pPr marL="285750" indent="-28575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charset="-122"/>
              </a:rPr>
              <a:t>通信模型：基于</a:t>
            </a:r>
            <a:r>
              <a:rPr lang="en-US" altLang="zh-CN" dirty="0">
                <a:ea typeface="微软雅黑" panose="020B0503020204020204" charset="-122"/>
              </a:rPr>
              <a:t>socket</a:t>
            </a:r>
            <a:r>
              <a:rPr lang="zh-CN" altLang="en-US" dirty="0">
                <a:ea typeface="微软雅黑" panose="020B0503020204020204" charset="-122"/>
              </a:rPr>
              <a:t>，</a:t>
            </a:r>
            <a:r>
              <a:rPr lang="en-US" altLang="zh-CN" dirty="0">
                <a:ea typeface="微软雅黑" panose="020B0503020204020204" charset="-122"/>
              </a:rPr>
              <a:t>BIO</a:t>
            </a:r>
            <a:r>
              <a:rPr lang="zh-CN" altLang="en-US" dirty="0">
                <a:ea typeface="微软雅黑" panose="020B0503020204020204" charset="-122"/>
              </a:rPr>
              <a:t>或者</a:t>
            </a:r>
            <a:r>
              <a:rPr lang="en-US" altLang="zh-CN" dirty="0" smtClean="0">
                <a:ea typeface="微软雅黑" panose="020B0503020204020204" charset="-122"/>
              </a:rPr>
              <a:t>NIO</a:t>
            </a:r>
            <a:endParaRPr lang="en-US" altLang="zh-CN" dirty="0" smtClean="0">
              <a:latin typeface="+mj-lt"/>
              <a:ea typeface="微软雅黑" panose="020B0503020204020204" charset="-122"/>
            </a:endParaRPr>
          </a:p>
          <a:p>
            <a:pPr marL="285750" indent="-28575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微软雅黑" panose="020B0503020204020204" charset="-122"/>
              </a:rPr>
              <a:t>服务定位：如何找到正确的服务。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IP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+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端口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+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接口</a:t>
            </a:r>
            <a:endParaRPr lang="en-US" altLang="zh-CN" dirty="0" smtClean="0">
              <a:latin typeface="+mj-lt"/>
              <a:ea typeface="微软雅黑" panose="020B0503020204020204" charset="-122"/>
            </a:endParaRPr>
          </a:p>
          <a:p>
            <a:pPr marL="285750" indent="-28575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微软雅黑" panose="020B0503020204020204" charset="-122"/>
              </a:rPr>
              <a:t>远程代理对象：消费者拿到的实际是代理类对象，需要远程代理对象。</a:t>
            </a:r>
            <a:endParaRPr lang="en-US" altLang="zh-CN" dirty="0" smtClean="0">
              <a:latin typeface="+mj-lt"/>
              <a:ea typeface="微软雅黑" panose="020B0503020204020204" charset="-122"/>
            </a:endParaRPr>
          </a:p>
          <a:p>
            <a:pPr marL="285750" indent="-28575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j-lt"/>
                <a:ea typeface="微软雅黑" panose="020B0503020204020204" charset="-122"/>
              </a:rPr>
              <a:t>序列化：入参及结果的传输格式，及传输的一些协议。</a:t>
            </a:r>
            <a:endParaRPr lang="en-US" altLang="zh-CN" dirty="0" smtClean="0">
              <a:latin typeface="+mj-lt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endParaRPr lang="en-US" altLang="zh-CN" dirty="0">
              <a:latin typeface="+mj-lt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dirty="0" smtClean="0">
                <a:latin typeface="+mj-lt"/>
                <a:ea typeface="微软雅黑" panose="020B0503020204020204" charset="-122"/>
              </a:rPr>
              <a:t>其他如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： 服务监控、可伸缩性、可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扩展性属于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SOA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的范畴。</a:t>
            </a:r>
            <a:endParaRPr lang="en-US" altLang="zh-CN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7857" y="1279565"/>
            <a:ext cx="732181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400" dirty="0" smtClean="0">
                <a:latin typeface="+mj-lt"/>
                <a:ea typeface="微软雅黑" panose="020B0503020204020204" charset="-122"/>
              </a:rPr>
              <a:t>实现一个简易</a:t>
            </a:r>
            <a:r>
              <a:rPr lang="en-US" altLang="zh-CN" sz="2400" dirty="0" smtClean="0">
                <a:latin typeface="+mj-lt"/>
                <a:ea typeface="微软雅黑" panose="020B0503020204020204" charset="-122"/>
              </a:rPr>
              <a:t>RPC</a:t>
            </a:r>
            <a:r>
              <a:rPr lang="zh-CN" altLang="en-US" sz="2400" dirty="0" smtClean="0">
                <a:latin typeface="+mj-lt"/>
                <a:ea typeface="微软雅黑" panose="020B0503020204020204" charset="-122"/>
              </a:rPr>
              <a:t>框架需要解决的问题？</a:t>
            </a:r>
            <a:endParaRPr lang="zh-CN" altLang="en-US" sz="24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072" y="45854"/>
            <a:ext cx="1422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简易的</a:t>
            </a:r>
            <a:r>
              <a:rPr lang="en-US" altLang="zh-CN" sz="1400" b="1" dirty="0" smtClean="0"/>
              <a:t>RPC</a:t>
            </a:r>
            <a:r>
              <a:rPr lang="zh-CN" altLang="en-US" sz="1400" b="1" dirty="0" smtClean="0"/>
              <a:t>框架</a:t>
            </a:r>
            <a:endParaRPr lang="zh-CN" altLang="en-US" sz="1400" b="1" dirty="0"/>
          </a:p>
        </p:txBody>
      </p:sp>
      <p:sp>
        <p:nvSpPr>
          <p:cNvPr id="6" name="椭圆 5"/>
          <p:cNvSpPr/>
          <p:nvPr/>
        </p:nvSpPr>
        <p:spPr>
          <a:xfrm>
            <a:off x="1664256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3659917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734" y="60523"/>
            <a:ext cx="1475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Dubbo</a:t>
            </a:r>
            <a:r>
              <a:rPr lang="zh-CN" altLang="en-US" sz="1400" b="1" dirty="0" smtClean="0"/>
              <a:t>整体架构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664256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8" name="矩形 17"/>
          <p:cNvSpPr/>
          <p:nvPr/>
        </p:nvSpPr>
        <p:spPr>
          <a:xfrm flipH="1">
            <a:off x="6915150" y="485775"/>
            <a:ext cx="4962525" cy="6109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1" dirty="0"/>
              <a:t>各层说明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/>
              <a:t>config </a:t>
            </a:r>
            <a:r>
              <a:rPr lang="zh-CN" altLang="en-US" sz="1100" b="1" dirty="0"/>
              <a:t>配置层</a:t>
            </a:r>
            <a:r>
              <a:rPr lang="zh-CN" altLang="en-US" sz="1100" dirty="0"/>
              <a:t>：对外配置接口，以 </a:t>
            </a:r>
            <a:r>
              <a:rPr lang="en-US" altLang="zh-CN" sz="1100" dirty="0"/>
              <a:t>ServiceConfig, ReferenceConfig </a:t>
            </a:r>
            <a:r>
              <a:rPr lang="zh-CN" altLang="en-US" sz="1100" dirty="0"/>
              <a:t>为中心，可以直接初始化配置类，也可以通过 </a:t>
            </a:r>
            <a:r>
              <a:rPr lang="en-US" altLang="zh-CN" sz="1100" dirty="0"/>
              <a:t>spring </a:t>
            </a:r>
            <a:r>
              <a:rPr lang="zh-CN" altLang="en-US" sz="1100" dirty="0"/>
              <a:t>解析配置生成配置类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/>
              <a:t>proxy </a:t>
            </a:r>
            <a:r>
              <a:rPr lang="zh-CN" altLang="en-US" sz="1100" b="1" dirty="0"/>
              <a:t>服务代理层</a:t>
            </a:r>
            <a:r>
              <a:rPr lang="zh-CN" altLang="en-US" sz="1100" dirty="0"/>
              <a:t>：服务接口透明代理，生成服务的客户端 </a:t>
            </a:r>
            <a:r>
              <a:rPr lang="en-US" altLang="zh-CN" sz="1100" dirty="0"/>
              <a:t>Stub </a:t>
            </a:r>
            <a:r>
              <a:rPr lang="zh-CN" altLang="en-US" sz="1100" dirty="0"/>
              <a:t>和服务器端 </a:t>
            </a:r>
            <a:r>
              <a:rPr lang="en-US" altLang="zh-CN" sz="1100" dirty="0"/>
              <a:t>Skeleton, </a:t>
            </a:r>
            <a:r>
              <a:rPr lang="zh-CN" altLang="en-US" sz="1100" dirty="0"/>
              <a:t>以 </a:t>
            </a:r>
            <a:r>
              <a:rPr lang="en-US" altLang="zh-CN" sz="1100" dirty="0"/>
              <a:t>ServiceProxy</a:t>
            </a:r>
            <a:r>
              <a:rPr lang="zh-CN" altLang="en-US" sz="1100" dirty="0"/>
              <a:t>为中心，扩展接口为 </a:t>
            </a:r>
            <a:r>
              <a:rPr lang="en-US" altLang="zh-CN" sz="1100" dirty="0"/>
              <a:t>ProxyFactory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/>
              <a:t>registry </a:t>
            </a:r>
            <a:r>
              <a:rPr lang="zh-CN" altLang="en-US" sz="1100" b="1" dirty="0"/>
              <a:t>注册中心层</a:t>
            </a:r>
            <a:r>
              <a:rPr lang="zh-CN" altLang="en-US" sz="1100" dirty="0"/>
              <a:t>：封装服务地址的注册与发现，以服务 </a:t>
            </a:r>
            <a:r>
              <a:rPr lang="en-US" altLang="zh-CN" sz="1100" dirty="0"/>
              <a:t>URL </a:t>
            </a:r>
            <a:r>
              <a:rPr lang="zh-CN" altLang="en-US" sz="1100" dirty="0"/>
              <a:t>为中心，扩展接口为 </a:t>
            </a:r>
            <a:r>
              <a:rPr lang="en-US" altLang="zh-CN" sz="1100" dirty="0"/>
              <a:t>RegistryFactory, Registry, RegistryService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/>
              <a:t>cluster </a:t>
            </a:r>
            <a:r>
              <a:rPr lang="zh-CN" altLang="en-US" sz="1100" b="1" dirty="0"/>
              <a:t>路由层</a:t>
            </a:r>
            <a:r>
              <a:rPr lang="zh-CN" altLang="en-US" sz="1100" dirty="0"/>
              <a:t>：封装多个提供者的路由及负载均衡，并桥接注册中心，以 </a:t>
            </a:r>
            <a:r>
              <a:rPr lang="en-US" altLang="zh-CN" sz="1100" dirty="0"/>
              <a:t>Invoker </a:t>
            </a:r>
            <a:r>
              <a:rPr lang="zh-CN" altLang="en-US" sz="1100" dirty="0"/>
              <a:t>为中心，扩展接口为 </a:t>
            </a:r>
            <a:r>
              <a:rPr lang="en-US" altLang="zh-CN" sz="1100" dirty="0"/>
              <a:t>Cluster, Directory, Router, LoadBalance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/>
              <a:t>monitor </a:t>
            </a:r>
            <a:r>
              <a:rPr lang="zh-CN" altLang="en-US" sz="1100" b="1" dirty="0"/>
              <a:t>监控层</a:t>
            </a:r>
            <a:r>
              <a:rPr lang="zh-CN" altLang="en-US" sz="1100" dirty="0"/>
              <a:t>：</a:t>
            </a:r>
            <a:r>
              <a:rPr lang="en-US" altLang="zh-CN" sz="1100" dirty="0"/>
              <a:t>RPC </a:t>
            </a:r>
            <a:r>
              <a:rPr lang="zh-CN" altLang="en-US" sz="1100" dirty="0"/>
              <a:t>调用次数和调用时间监控，以 </a:t>
            </a:r>
            <a:r>
              <a:rPr lang="en-US" altLang="zh-CN" sz="1100" dirty="0"/>
              <a:t>Statistics </a:t>
            </a:r>
            <a:r>
              <a:rPr lang="zh-CN" altLang="en-US" sz="1100" dirty="0"/>
              <a:t>为中心，扩展接口为 </a:t>
            </a:r>
            <a:r>
              <a:rPr lang="en-US" altLang="zh-CN" sz="1100" dirty="0"/>
              <a:t>MonitorFactory, Monitor, MonitorService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/>
              <a:t>protocol </a:t>
            </a:r>
            <a:r>
              <a:rPr lang="zh-CN" altLang="en-US" sz="1100" b="1" dirty="0"/>
              <a:t>远程调用层</a:t>
            </a:r>
            <a:r>
              <a:rPr lang="zh-CN" altLang="en-US" sz="1100" dirty="0"/>
              <a:t>：封装 </a:t>
            </a:r>
            <a:r>
              <a:rPr lang="en-US" altLang="zh-CN" sz="1100" dirty="0"/>
              <a:t>RPC </a:t>
            </a:r>
            <a:r>
              <a:rPr lang="zh-CN" altLang="en-US" sz="1100" dirty="0"/>
              <a:t>调用，以 </a:t>
            </a:r>
            <a:r>
              <a:rPr lang="en-US" altLang="zh-CN" sz="1100" dirty="0"/>
              <a:t>Invocation, Result </a:t>
            </a:r>
            <a:r>
              <a:rPr lang="zh-CN" altLang="en-US" sz="1100" dirty="0"/>
              <a:t>为中心，扩展接口为 </a:t>
            </a:r>
            <a:r>
              <a:rPr lang="en-US" altLang="zh-CN" sz="1100" dirty="0"/>
              <a:t>Protocol, Invoker, Exporter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/>
              <a:t>exchange </a:t>
            </a:r>
            <a:r>
              <a:rPr lang="zh-CN" altLang="en-US" sz="1100" b="1" dirty="0"/>
              <a:t>信息交换层</a:t>
            </a:r>
            <a:r>
              <a:rPr lang="zh-CN" altLang="en-US" sz="1100" dirty="0"/>
              <a:t>：封装请求响应模式，同步转异步，以 </a:t>
            </a:r>
            <a:r>
              <a:rPr lang="en-US" altLang="zh-CN" sz="1100" dirty="0"/>
              <a:t>Request, Response </a:t>
            </a:r>
            <a:r>
              <a:rPr lang="zh-CN" altLang="en-US" sz="1100" dirty="0"/>
              <a:t>为中心，扩展接口为 </a:t>
            </a:r>
            <a:r>
              <a:rPr lang="en-US" altLang="zh-CN" sz="1100" dirty="0"/>
              <a:t>Exchanger, ExchangeChannel, ExchangeClient, ExchangeServer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/>
              <a:t>transport </a:t>
            </a:r>
            <a:r>
              <a:rPr lang="zh-CN" altLang="en-US" sz="1100" b="1" dirty="0"/>
              <a:t>网络传输层</a:t>
            </a:r>
            <a:r>
              <a:rPr lang="zh-CN" altLang="en-US" sz="1100" dirty="0"/>
              <a:t>：抽象 </a:t>
            </a:r>
            <a:r>
              <a:rPr lang="en-US" altLang="zh-CN" sz="1100" dirty="0"/>
              <a:t>mina </a:t>
            </a:r>
            <a:r>
              <a:rPr lang="zh-CN" altLang="en-US" sz="1100" dirty="0"/>
              <a:t>和 </a:t>
            </a:r>
            <a:r>
              <a:rPr lang="en-US" altLang="zh-CN" sz="1100" dirty="0"/>
              <a:t>netty </a:t>
            </a:r>
            <a:r>
              <a:rPr lang="zh-CN" altLang="en-US" sz="1100" dirty="0"/>
              <a:t>为统一接口，以 </a:t>
            </a:r>
            <a:r>
              <a:rPr lang="en-US" altLang="zh-CN" sz="1100" dirty="0"/>
              <a:t>Message </a:t>
            </a:r>
            <a:r>
              <a:rPr lang="zh-CN" altLang="en-US" sz="1100" dirty="0"/>
              <a:t>为中心，扩展接口为 </a:t>
            </a:r>
            <a:r>
              <a:rPr lang="en-US" altLang="zh-CN" sz="1100" dirty="0"/>
              <a:t>Channel, Transporter, Client, Server, Codec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/>
              <a:t>serialize </a:t>
            </a:r>
            <a:r>
              <a:rPr lang="zh-CN" altLang="en-US" sz="1100" b="1" dirty="0"/>
              <a:t>数据序列化层</a:t>
            </a:r>
            <a:r>
              <a:rPr lang="zh-CN" altLang="en-US" sz="1100" dirty="0"/>
              <a:t>：可复用的一些工具，扩展接口为 </a:t>
            </a:r>
            <a:r>
              <a:rPr lang="en-US" altLang="zh-CN" sz="1100" dirty="0"/>
              <a:t>Serialization, ObjectInput, ObjectOutput, </a:t>
            </a:r>
            <a:r>
              <a:rPr lang="en-US" altLang="zh-CN" sz="1100" dirty="0" smtClean="0"/>
              <a:t>ThreadPool</a:t>
            </a:r>
          </a:p>
          <a:p>
            <a:pPr>
              <a:lnSpc>
                <a:spcPct val="130000"/>
              </a:lnSpc>
            </a:pPr>
            <a:endParaRPr lang="en-US" altLang="zh-CN" sz="1100" dirty="0"/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总共分为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层，黑色箭头表示依赖关系，单向依赖。</a:t>
            </a:r>
            <a:endParaRPr lang="en-US" altLang="zh-CN" sz="1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每一层都可以剥离为上层调用，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Service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Config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。其他的都是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SPI</a:t>
            </a:r>
            <a:r>
              <a:rPr lang="zh-CN" altLang="en-US" sz="1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关于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hlinkClick r:id="rId2" action="ppaction://hlinksldjump"/>
              </a:rPr>
              <a:t>SPI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83479"/>
            <a:ext cx="6591300" cy="493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5720" y="60523"/>
            <a:ext cx="811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SPI</a:t>
            </a:r>
            <a:r>
              <a:rPr lang="zh-CN" altLang="en-US" sz="1400" b="1" dirty="0" smtClean="0"/>
              <a:t>机制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219474" y="153076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2" name="矩形 11"/>
          <p:cNvSpPr/>
          <p:nvPr/>
        </p:nvSpPr>
        <p:spPr>
          <a:xfrm>
            <a:off x="1219474" y="844167"/>
            <a:ext cx="9389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JavaSPI </a:t>
            </a:r>
            <a:r>
              <a:rPr lang="zh-CN" altLang="en-US" b="1" dirty="0"/>
              <a:t>实际上是“基于接口的编程＋策略模式＋配置文件”组合实现的动态加载机制。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9"/>
          <a:stretch/>
        </p:blipFill>
        <p:spPr bwMode="auto">
          <a:xfrm>
            <a:off x="7038975" y="1314581"/>
            <a:ext cx="4219575" cy="512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1201519"/>
            <a:ext cx="6448425" cy="4925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以</a:t>
            </a:r>
            <a:r>
              <a:rPr lang="zh-CN" altLang="en-US" sz="1400" dirty="0"/>
              <a:t>扩展点 </a:t>
            </a:r>
            <a:r>
              <a:rPr lang="en-US" altLang="zh-CN" sz="1400" dirty="0"/>
              <a:t>Protocol </a:t>
            </a:r>
            <a:r>
              <a:rPr lang="zh-CN" altLang="en-US" sz="1400" dirty="0"/>
              <a:t>为例，如果我们想自己写一个 </a:t>
            </a:r>
            <a:r>
              <a:rPr lang="en-US" altLang="zh-CN" sz="1400" dirty="0"/>
              <a:t>Protocol </a:t>
            </a:r>
            <a:r>
              <a:rPr lang="zh-CN" altLang="en-US" sz="1400" dirty="0"/>
              <a:t>扩展接口的实现</a:t>
            </a:r>
            <a:r>
              <a:rPr lang="zh-CN" altLang="en-US" sz="1400" dirty="0" smtClean="0"/>
              <a:t>类</a:t>
            </a:r>
            <a:r>
              <a:rPr lang="zh-CN" altLang="en-US" sz="1400" dirty="0"/>
              <a:t>：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en-US" altLang="zh-CN" sz="1400" b="1" dirty="0" smtClean="0"/>
              <a:t>1. </a:t>
            </a:r>
            <a:r>
              <a:rPr lang="zh-CN" altLang="en-US" sz="1400" dirty="0" smtClean="0"/>
              <a:t>需要</a:t>
            </a:r>
            <a:r>
              <a:rPr lang="zh-CN" altLang="en-US" sz="1400" dirty="0"/>
              <a:t>在实现类所在的 </a:t>
            </a:r>
            <a:r>
              <a:rPr lang="en-US" altLang="zh-CN" sz="1400" dirty="0"/>
              <a:t>Jar </a:t>
            </a:r>
            <a:r>
              <a:rPr lang="zh-CN" altLang="en-US" sz="1400" dirty="0"/>
              <a:t>包内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METAINF/dubbo/ </a:t>
            </a:r>
            <a:r>
              <a:rPr lang="zh-CN" altLang="en-US" sz="1400" dirty="0" smtClean="0"/>
              <a:t>目录</a:t>
            </a:r>
            <a:r>
              <a:rPr lang="zh-CN" altLang="en-US" sz="1400" dirty="0"/>
              <a:t>下创建一个名字为 </a:t>
            </a:r>
            <a:r>
              <a:rPr lang="en-US" altLang="zh-CN" sz="1400" dirty="0"/>
              <a:t>com.alibaba.dubbo.rpc.Protocol </a:t>
            </a:r>
            <a:r>
              <a:rPr lang="zh-CN" altLang="en-US" sz="1400" dirty="0"/>
              <a:t>的文本文件，然后配置它的内容为：</a:t>
            </a:r>
          </a:p>
          <a:p>
            <a:pPr algn="just">
              <a:lnSpc>
                <a:spcPct val="130000"/>
              </a:lnSpc>
            </a:pPr>
            <a:r>
              <a:rPr lang="en-US" altLang="zh-CN" sz="1400" b="1" dirty="0" smtClean="0"/>
              <a:t>myprotocol=com.alibaba.user.MyProtocol</a:t>
            </a:r>
          </a:p>
          <a:p>
            <a:pPr lvl="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 smtClean="0">
              <a:solidFill>
                <a:srgbClr val="3F3F3F"/>
              </a:solidFill>
              <a:latin typeface="Arial" pitchFamily="34" charset="0"/>
              <a:ea typeface="Helvetica Neue"/>
              <a:cs typeface="宋体" pitchFamily="2" charset="-122"/>
            </a:endParaRPr>
          </a:p>
          <a:p>
            <a:pPr lvl="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/>
              <a:t>2. </a:t>
            </a:r>
            <a:r>
              <a:rPr lang="zh-CN" altLang="zh-CN" sz="1400" dirty="0"/>
              <a:t>假设该实现类 MyProtocol 的内容</a:t>
            </a:r>
            <a:r>
              <a:rPr lang="zh-CN" altLang="zh-CN" sz="1400" dirty="0" smtClean="0"/>
              <a:t>如</a:t>
            </a:r>
            <a:r>
              <a:rPr lang="zh-CN" altLang="en-US" sz="1400" dirty="0" smtClean="0"/>
              <a:t>图</a:t>
            </a:r>
            <a:r>
              <a:rPr lang="zh-CN" altLang="zh-CN" sz="1400" dirty="0" smtClean="0"/>
              <a:t>：</a:t>
            </a:r>
            <a:endParaRPr lang="zh-CN" altLang="zh-CN" sz="1400" dirty="0"/>
          </a:p>
          <a:p>
            <a:pPr lvl="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6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/>
              <a:t>到此，可知我们需要实现 </a:t>
            </a:r>
            <a:r>
              <a:rPr lang="en-US" altLang="zh-CN" sz="1400" dirty="0"/>
              <a:t>Protocol </a:t>
            </a:r>
            <a:r>
              <a:rPr lang="zh-CN" altLang="en-US" sz="1400" dirty="0"/>
              <a:t>接口。</a:t>
            </a:r>
          </a:p>
          <a:p>
            <a:pPr>
              <a:lnSpc>
                <a:spcPct val="130000"/>
              </a:lnSpc>
            </a:pP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en-US" altLang="zh-CN" sz="1400" b="1" dirty="0" smtClean="0"/>
              <a:t>3. </a:t>
            </a:r>
            <a:r>
              <a:rPr lang="zh-CN" altLang="en-US" sz="1400" dirty="0" smtClean="0"/>
              <a:t>自定义</a:t>
            </a:r>
            <a:r>
              <a:rPr lang="zh-CN" altLang="en-US" sz="1400" dirty="0"/>
              <a:t>的扩展</a:t>
            </a:r>
            <a:r>
              <a:rPr lang="zh-CN" altLang="en-US" sz="1400" dirty="0" smtClean="0"/>
              <a:t>实现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en-US" altLang="zh-CN" sz="1400" dirty="0" smtClean="0"/>
              <a:t>Dubbo </a:t>
            </a:r>
            <a:r>
              <a:rPr lang="zh-CN" altLang="en-US" sz="1400" dirty="0"/>
              <a:t>配置模块中，扩展点均有对应配置属性或标签，如下代码通过配置指定使用哪个扩展实现：</a:t>
            </a:r>
          </a:p>
          <a:p>
            <a:pPr>
              <a:lnSpc>
                <a:spcPct val="130000"/>
              </a:lnSpc>
            </a:pPr>
            <a:r>
              <a:rPr lang="en-US" altLang="zh-CN" sz="1400" b="1" dirty="0"/>
              <a:t>&lt;dubbo:protocol name="myprotocol" /&gt; </a:t>
            </a:r>
          </a:p>
          <a:p>
            <a:pPr>
              <a:lnSpc>
                <a:spcPct val="130000"/>
              </a:lnSpc>
            </a:pPr>
            <a:r>
              <a:rPr lang="zh-CN" altLang="en-US" sz="1400" dirty="0"/>
              <a:t>注意这里的 </a:t>
            </a:r>
            <a:r>
              <a:rPr lang="en-US" altLang="zh-CN" sz="1400" dirty="0"/>
              <a:t>name </a:t>
            </a:r>
            <a:r>
              <a:rPr lang="zh-CN" altLang="en-US" sz="1400" dirty="0"/>
              <a:t>必须与 </a:t>
            </a:r>
            <a:r>
              <a:rPr lang="en-US" altLang="zh-CN" sz="1400" dirty="0"/>
              <a:t>jar </a:t>
            </a:r>
            <a:r>
              <a:rPr lang="zh-CN" altLang="en-US" sz="1400" dirty="0"/>
              <a:t>包内 </a:t>
            </a:r>
            <a:r>
              <a:rPr lang="en-US" altLang="zh-CN" sz="1400" dirty="0"/>
              <a:t>METAINF/dubbo/ </a:t>
            </a:r>
            <a:r>
              <a:rPr lang="zh-CN" altLang="en-US" sz="1400" dirty="0"/>
              <a:t>目录下 </a:t>
            </a:r>
            <a:r>
              <a:rPr lang="en-US" altLang="zh-CN" sz="1400" dirty="0"/>
              <a:t>com.alibaba.dubbo.rpc.Protocol </a:t>
            </a:r>
            <a:r>
              <a:rPr lang="zh-CN" altLang="en-US" sz="1400" dirty="0"/>
              <a:t>文件中的名字一致。</a:t>
            </a:r>
          </a:p>
          <a:p>
            <a:endParaRPr lang="zh-CN" altLang="en-US" sz="1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algn="just"/>
            <a:endParaRPr lang="en-US" altLang="zh-CN" sz="1400" dirty="0"/>
          </a:p>
          <a:p>
            <a:pPr algn="just"/>
            <a:endParaRPr lang="zh-CN" altLang="en-US" sz="1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379" y="1647956"/>
            <a:ext cx="5094766" cy="403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797150"/>
            <a:ext cx="599122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" y="60523"/>
            <a:ext cx="15800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ExtensionLoader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31816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2" name="矩形 11"/>
          <p:cNvSpPr/>
          <p:nvPr/>
        </p:nvSpPr>
        <p:spPr>
          <a:xfrm>
            <a:off x="1569043" y="1025541"/>
            <a:ext cx="93891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/>
              <a:t>JavaSPI </a:t>
            </a:r>
            <a:r>
              <a:rPr lang="zh-CN" altLang="en-US" b="1" dirty="0"/>
              <a:t>实际上是“基于接口的编程＋策略模式＋配置文件”组合实现的动态加载机制。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9781" y="1771650"/>
            <a:ext cx="10327635" cy="36933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扩展加载核心类：</a:t>
            </a:r>
            <a:r>
              <a:rPr lang="en-US" altLang="zh-CN" dirty="0" smtClean="0"/>
              <a:t>ExtensionLoader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默认</a:t>
            </a:r>
            <a:r>
              <a:rPr lang="en-US" altLang="zh-CN" dirty="0" smtClean="0"/>
              <a:t>dubboProtocol</a:t>
            </a:r>
            <a:r>
              <a:rPr lang="zh-CN" altLang="en-US" dirty="0" smtClean="0"/>
              <a:t>的实例创建：</a:t>
            </a:r>
            <a:endParaRPr lang="en-US" altLang="zh-CN" dirty="0"/>
          </a:p>
          <a:p>
            <a:r>
              <a:rPr lang="en-US" altLang="zh-CN" dirty="0">
                <a:solidFill>
                  <a:srgbClr val="CC7832"/>
                </a:solidFill>
              </a:rPr>
              <a:t>public static </a:t>
            </a:r>
            <a:r>
              <a:rPr lang="en-US" altLang="zh-CN" dirty="0"/>
              <a:t>DubboProtocol </a:t>
            </a:r>
            <a:r>
              <a:rPr lang="en-US" altLang="zh-CN" dirty="0">
                <a:solidFill>
                  <a:srgbClr val="FFC66D"/>
                </a:solidFill>
              </a:rPr>
              <a:t>getDubboProtocol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</a:rPr>
              <a:t>if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9876AA"/>
                </a:solidFill>
              </a:rPr>
              <a:t>INSTANCE </a:t>
            </a:r>
            <a:r>
              <a:rPr lang="en-US" altLang="zh-CN" dirty="0"/>
              <a:t>== </a:t>
            </a:r>
            <a:r>
              <a:rPr lang="en-US" altLang="zh-CN" dirty="0">
                <a:solidFill>
                  <a:srgbClr val="CC7832"/>
                </a:solidFill>
              </a:rPr>
              <a:t>null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ExtensionLoader.</a:t>
            </a:r>
            <a:r>
              <a:rPr lang="en-US" altLang="zh-CN" i="1" dirty="0"/>
              <a:t>getExtensionLoader</a:t>
            </a:r>
            <a:r>
              <a:rPr lang="en-US" altLang="zh-CN" dirty="0"/>
              <a:t>(Protocol.</a:t>
            </a:r>
            <a:r>
              <a:rPr lang="en-US" altLang="zh-CN" dirty="0">
                <a:solidFill>
                  <a:srgbClr val="CC7832"/>
                </a:solidFill>
              </a:rPr>
              <a:t>class</a:t>
            </a:r>
            <a:r>
              <a:rPr lang="en-US" altLang="zh-CN" dirty="0"/>
              <a:t>).getExtension(DubboProtocol.</a:t>
            </a:r>
            <a:r>
              <a:rPr lang="en-US" altLang="zh-CN" i="1" dirty="0">
                <a:solidFill>
                  <a:srgbClr val="9876AA"/>
                </a:solidFill>
              </a:rPr>
              <a:t>NAME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 </a:t>
            </a:r>
            <a:r>
              <a:rPr lang="en-US" altLang="zh-CN" dirty="0">
                <a:solidFill>
                  <a:srgbClr val="808080"/>
                </a:solidFill>
              </a:rPr>
              <a:t>// load</a:t>
            </a:r>
            <a:br>
              <a:rPr lang="en-US" altLang="zh-CN" dirty="0">
                <a:solidFill>
                  <a:srgbClr val="808080"/>
                </a:solidFill>
              </a:rPr>
            </a:br>
            <a:r>
              <a:rPr lang="en-US" altLang="zh-CN" dirty="0">
                <a:solidFill>
                  <a:srgbClr val="808080"/>
                </a:solidFill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</a:rPr>
              <a:t>return </a:t>
            </a:r>
            <a:r>
              <a:rPr lang="en-US" altLang="zh-CN" i="1" dirty="0">
                <a:solidFill>
                  <a:srgbClr val="9876AA"/>
                </a:solidFill>
              </a:rPr>
              <a:t>INSTANCE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Ref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https://gitbook.cn/gitchat/column/5adda21279e8c577efc8fbdf/topic/5ae04aa0be3c130a554d5508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源码解析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8748" y="7736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源码解析</a:t>
            </a:r>
          </a:p>
        </p:txBody>
      </p:sp>
      <p:sp>
        <p:nvSpPr>
          <p:cNvPr id="3" name="椭圆 2"/>
          <p:cNvSpPr/>
          <p:nvPr/>
        </p:nvSpPr>
        <p:spPr>
          <a:xfrm>
            <a:off x="1451211" y="174586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79" name="组合 78"/>
          <p:cNvGrpSpPr/>
          <p:nvPr/>
        </p:nvGrpSpPr>
        <p:grpSpPr>
          <a:xfrm>
            <a:off x="5039877" y="1520503"/>
            <a:ext cx="2300757" cy="537041"/>
            <a:chOff x="4568825" y="438589"/>
            <a:chExt cx="2300757" cy="537041"/>
          </a:xfrm>
        </p:grpSpPr>
        <p:grpSp>
          <p:nvGrpSpPr>
            <p:cNvPr id="80" name="组合 7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81" name="矩形 80"/>
            <p:cNvSpPr/>
            <p:nvPr/>
          </p:nvSpPr>
          <p:spPr>
            <a:xfrm>
              <a:off x="4677733" y="513965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服务暴露过程</a:t>
              </a:r>
              <a:endParaRPr lang="zh-CN" altLang="en-US" sz="2400" b="1" dirty="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039877" y="2608339"/>
            <a:ext cx="2300757" cy="537041"/>
            <a:chOff x="4568825" y="438589"/>
            <a:chExt cx="2300757" cy="537041"/>
          </a:xfrm>
        </p:grpSpPr>
        <p:grpSp>
          <p:nvGrpSpPr>
            <p:cNvPr id="88" name="组合 8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4677733" y="513965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消费消费过程</a:t>
              </a:r>
              <a:endParaRPr lang="zh-CN" altLang="en-US" sz="2400" b="1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039877" y="3713712"/>
            <a:ext cx="2300757" cy="537041"/>
            <a:chOff x="4568825" y="438589"/>
            <a:chExt cx="2300757" cy="537041"/>
          </a:xfrm>
        </p:grpSpPr>
        <p:grpSp>
          <p:nvGrpSpPr>
            <p:cNvPr id="96" name="组合 95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677733" y="513965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容错策略实现</a:t>
              </a:r>
              <a:endParaRPr lang="zh-CN" altLang="en-US" sz="2400" b="1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039877" y="4809672"/>
            <a:ext cx="2300757" cy="537041"/>
            <a:chOff x="4568825" y="438589"/>
            <a:chExt cx="2300757" cy="537041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105" name="矩形 104"/>
            <p:cNvSpPr/>
            <p:nvPr/>
          </p:nvSpPr>
          <p:spPr>
            <a:xfrm>
              <a:off x="4677733" y="513965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负载均衡策略</a:t>
              </a:r>
              <a:endParaRPr lang="zh-CN" altLang="en-US" sz="2400" b="1" dirty="0"/>
            </a:p>
          </p:txBody>
        </p:sp>
      </p:grpSp>
      <p:sp>
        <p:nvSpPr>
          <p:cNvPr id="111" name="文本框 123"/>
          <p:cNvSpPr txBox="1"/>
          <p:nvPr/>
        </p:nvSpPr>
        <p:spPr>
          <a:xfrm>
            <a:off x="4478178" y="1516166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12" name="文本框 124"/>
          <p:cNvSpPr txBox="1"/>
          <p:nvPr/>
        </p:nvSpPr>
        <p:spPr>
          <a:xfrm>
            <a:off x="4484252" y="2605914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13" name="文本框 125"/>
          <p:cNvSpPr txBox="1"/>
          <p:nvPr/>
        </p:nvSpPr>
        <p:spPr>
          <a:xfrm>
            <a:off x="4484252" y="3698114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14" name="文本框 126"/>
          <p:cNvSpPr txBox="1"/>
          <p:nvPr/>
        </p:nvSpPr>
        <p:spPr>
          <a:xfrm>
            <a:off x="4484252" y="4790314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-25400" y="1732467"/>
            <a:ext cx="4494766" cy="3393064"/>
            <a:chOff x="-25400" y="1732467"/>
            <a:chExt cx="4494766" cy="3393064"/>
          </a:xfrm>
        </p:grpSpPr>
        <p:grpSp>
          <p:nvGrpSpPr>
            <p:cNvPr id="116" name="组合 115"/>
            <p:cNvGrpSpPr/>
            <p:nvPr/>
          </p:nvGrpSpPr>
          <p:grpSpPr>
            <a:xfrm>
              <a:off x="-25400" y="1786467"/>
              <a:ext cx="4445000" cy="1667933"/>
              <a:chOff x="-25400" y="1786467"/>
              <a:chExt cx="4445000" cy="1667933"/>
            </a:xfrm>
          </p:grpSpPr>
          <p:sp>
            <p:nvSpPr>
              <p:cNvPr id="126" name="任意多边形 125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 126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 flipV="1">
              <a:off x="-25400" y="3403598"/>
              <a:ext cx="4445000" cy="1667933"/>
              <a:chOff x="-25400" y="1786467"/>
              <a:chExt cx="4445000" cy="1667933"/>
            </a:xfrm>
          </p:grpSpPr>
          <p:sp>
            <p:nvSpPr>
              <p:cNvPr id="123" name="任意多边形 122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 123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椭圆 1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6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15755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17312" y="3931867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75856" y="3931867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99662" y="3931867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33740" y="3931867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77381" y="3931867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72012" y="3467110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产生背景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71459" y="3467110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角色关系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275303" y="3467110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整体架构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22399" y="3467110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源码解析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008822" y="3439410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注意事项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52423" y="4407151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12973" y="4407151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373523" y="4407151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235897" y="4407151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22320" y="4407151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454" y="6052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服务暴露过程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585338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3" name="矩形 42"/>
          <p:cNvSpPr/>
          <p:nvPr/>
        </p:nvSpPr>
        <p:spPr>
          <a:xfrm>
            <a:off x="1001873" y="791259"/>
            <a:ext cx="156966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服务暴露过程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429103" y="60522"/>
            <a:ext cx="6553347" cy="6559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doExportUrlsFor1Protocol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核心方法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构建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URL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dubbo://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192.168.40.1:20880/com.test.api.Speaker?anyhost=true&amp;application=dubboProvider&amp;dubbo=2.5.3&amp;group=dubbo&amp;interface=com.test.api.Speaker&amp;methods=speak&amp;pid=14180&amp;revision=1.0.0&amp;side=provider&amp;timestamp=1531151858242&amp;version=1.0.0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exportLocal 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本地暴露（非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remote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配置）</a:t>
            </a:r>
            <a:endParaRPr lang="en-US" altLang="zh-CN" sz="14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exporter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=injvm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://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127.0.0.1/com.test.api.Speaker?anyhost=true&amp;application=dubboProvider&amp;dubbo=2.5.3&amp;group=dubbo&amp;interface=com.test.api.Speaker&amp;methods=speak&amp;pid=14180&amp;revision=1.0.0&amp;side=provider&amp;timestamp=1531151858242&amp;version=1.0.0</a:t>
            </a: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    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若配置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remote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，只做远程暴露，否则同时进行本地暴露：</a:t>
            </a:r>
            <a:endParaRPr lang="en-US" altLang="zh-CN" sz="14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Invoker&lt;?&gt; invoker = </a:t>
            </a:r>
            <a:r>
              <a:rPr lang="en-US" altLang="zh-CN" sz="1050" b="1" i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proxyFactory</a:t>
            </a:r>
            <a:r>
              <a: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.getInvoker(</a:t>
            </a:r>
            <a:r>
              <a:rPr lang="en-US" altLang="zh-CN" sz="1050" b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altLang="zh-CN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(Class) </a:t>
            </a:r>
            <a:r>
              <a:rPr lang="en-US" altLang="zh-CN" sz="1050" b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interfaceClass</a:t>
            </a:r>
            <a:r>
              <a:rPr lang="en-US" altLang="zh-CN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registryURL.addParameterAndEncoded(Constants.</a:t>
            </a:r>
            <a:r>
              <a:rPr lang="en-US" altLang="zh-CN" sz="1050" b="1" i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EXPORT_KEY</a:t>
            </a:r>
            <a:r>
              <a:rPr lang="en-US" altLang="zh-CN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url.toFullString()))</a:t>
            </a:r>
            <a:r>
              <a:rPr lang="en-US" altLang="zh-CN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CN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Exporter&lt;?&gt; exporter = </a:t>
            </a:r>
            <a:r>
              <a:rPr lang="en-US" altLang="zh-CN" sz="1050" b="1" i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.export(invoker)</a:t>
            </a:r>
            <a:r>
              <a:rPr lang="en-US" altLang="zh-CN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CN" sz="105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050" b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exporters</a:t>
            </a:r>
            <a:r>
              <a:rPr lang="en-US" altLang="zh-CN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.add(exporter</a:t>
            </a:r>
            <a:r>
              <a:rPr lang="en-US" altLang="zh-CN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1050" b="1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zh-CN" sz="1050" dirty="0">
              <a:solidFill>
                <a:srgbClr val="CC783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050" dirty="0"/>
              <a:t>首先 </a:t>
            </a:r>
            <a:r>
              <a:rPr lang="en-US" altLang="zh-CN" sz="1050" dirty="0"/>
              <a:t>ServiceConfig </a:t>
            </a:r>
            <a:r>
              <a:rPr lang="zh-CN" altLang="en-US" sz="1050" dirty="0"/>
              <a:t>类拿到对外提供服务的实际类 </a:t>
            </a:r>
            <a:r>
              <a:rPr lang="en-US" altLang="zh-CN" sz="1050" dirty="0"/>
              <a:t>ref</a:t>
            </a:r>
            <a:r>
              <a:rPr lang="zh-CN" altLang="en-US" sz="1050" dirty="0"/>
              <a:t>（如</a:t>
            </a:r>
            <a:r>
              <a:rPr lang="zh-CN" altLang="en-US" sz="1050" dirty="0" smtClean="0"/>
              <a:t>：</a:t>
            </a:r>
            <a:r>
              <a:rPr lang="en-US" altLang="zh-CN" sz="1050" dirty="0" smtClean="0"/>
              <a:t>SpeakerImpl</a:t>
            </a:r>
            <a:r>
              <a:rPr lang="zh-CN" altLang="en-US" sz="1050" dirty="0"/>
              <a:t>），然后通过 </a:t>
            </a:r>
            <a:r>
              <a:rPr lang="en-US" altLang="zh-CN" sz="1050" dirty="0"/>
              <a:t>ProxyFactory </a:t>
            </a:r>
            <a:r>
              <a:rPr lang="zh-CN" altLang="en-US" sz="1050" dirty="0"/>
              <a:t>类的 </a:t>
            </a:r>
            <a:r>
              <a:rPr lang="en-US" altLang="zh-CN" sz="1050" dirty="0"/>
              <a:t>getInvoker </a:t>
            </a:r>
            <a:r>
              <a:rPr lang="zh-CN" altLang="en-US" sz="1050" dirty="0"/>
              <a:t>方法使用 </a:t>
            </a:r>
            <a:r>
              <a:rPr lang="en-US" altLang="zh-CN" sz="1050" dirty="0"/>
              <a:t>ref </a:t>
            </a:r>
            <a:r>
              <a:rPr lang="zh-CN" altLang="en-US" sz="1050" dirty="0"/>
              <a:t>生成一个 </a:t>
            </a:r>
            <a:r>
              <a:rPr lang="en-US" altLang="zh-CN" sz="1050" dirty="0"/>
              <a:t>AbstractProxyInvoker </a:t>
            </a:r>
            <a:r>
              <a:rPr lang="zh-CN" altLang="en-US" sz="1050" dirty="0"/>
              <a:t>实例，到这一步就完成了具体服务到 </a:t>
            </a:r>
            <a:r>
              <a:rPr lang="en-US" altLang="zh-CN" sz="1050" dirty="0"/>
              <a:t>Invoker </a:t>
            </a:r>
            <a:r>
              <a:rPr lang="zh-CN" altLang="en-US" sz="1050" dirty="0"/>
              <a:t>的转化。接下来就是 </a:t>
            </a:r>
            <a:r>
              <a:rPr lang="en-US" altLang="zh-CN" sz="1050" dirty="0"/>
              <a:t>Invoker </a:t>
            </a:r>
            <a:r>
              <a:rPr lang="zh-CN" altLang="en-US" sz="1050" dirty="0"/>
              <a:t>转换到 </a:t>
            </a:r>
            <a:r>
              <a:rPr lang="en-US" altLang="zh-CN" sz="1050" dirty="0"/>
              <a:t>Exporter </a:t>
            </a:r>
            <a:r>
              <a:rPr lang="zh-CN" altLang="en-US" sz="1050" dirty="0"/>
              <a:t>的过程。</a:t>
            </a:r>
            <a:r>
              <a:rPr lang="en-US" altLang="zh-CN" sz="1050" dirty="0"/>
              <a:t>Dubbo </a:t>
            </a:r>
            <a:r>
              <a:rPr lang="zh-CN" altLang="en-US" sz="1050" dirty="0"/>
              <a:t>处理服务暴露的关键就在 </a:t>
            </a:r>
            <a:r>
              <a:rPr lang="en-US" altLang="zh-CN" sz="1050" dirty="0"/>
              <a:t>Invoker </a:t>
            </a:r>
            <a:r>
              <a:rPr lang="zh-CN" altLang="en-US" sz="1050" dirty="0"/>
              <a:t>转换到 </a:t>
            </a:r>
            <a:r>
              <a:rPr lang="en-US" altLang="zh-CN" sz="1050" dirty="0"/>
              <a:t>Exporter </a:t>
            </a:r>
            <a:r>
              <a:rPr lang="zh-CN" altLang="en-US" sz="1050" dirty="0"/>
              <a:t>的过程</a:t>
            </a:r>
            <a:r>
              <a:rPr lang="zh-CN" altLang="en-US" sz="1050" dirty="0" smtClean="0"/>
              <a:t>，图</a:t>
            </a:r>
            <a:r>
              <a:rPr lang="zh-CN" altLang="en-US" sz="1050" dirty="0"/>
              <a:t>中的红色部分。</a:t>
            </a:r>
          </a:p>
          <a:p>
            <a:r>
              <a:rPr lang="en-US" altLang="zh-CN" sz="1050" dirty="0"/>
              <a:t>Dubbo </a:t>
            </a:r>
            <a:r>
              <a:rPr lang="zh-CN" altLang="en-US" sz="1050" dirty="0"/>
              <a:t>协议的 </a:t>
            </a:r>
            <a:r>
              <a:rPr lang="en-US" altLang="zh-CN" sz="1050" dirty="0"/>
              <a:t>Invoker </a:t>
            </a:r>
            <a:r>
              <a:rPr lang="zh-CN" altLang="en-US" sz="1050" dirty="0"/>
              <a:t>转为 </a:t>
            </a:r>
            <a:r>
              <a:rPr lang="en-US" altLang="zh-CN" sz="1050" dirty="0"/>
              <a:t>Exporter </a:t>
            </a:r>
            <a:r>
              <a:rPr lang="zh-CN" altLang="en-US" sz="1050" dirty="0"/>
              <a:t>发生在 </a:t>
            </a:r>
            <a:r>
              <a:rPr lang="en-US" altLang="zh-CN" sz="1050" dirty="0"/>
              <a:t>DubboProtocol </a:t>
            </a:r>
            <a:r>
              <a:rPr lang="zh-CN" altLang="en-US" sz="1050" dirty="0"/>
              <a:t>类的 </a:t>
            </a:r>
            <a:r>
              <a:rPr lang="en-US" altLang="zh-CN" sz="1050" dirty="0"/>
              <a:t>export </a:t>
            </a:r>
            <a:r>
              <a:rPr lang="zh-CN" altLang="en-US" sz="1050" dirty="0"/>
              <a:t>方法中，它主要是创建一个 </a:t>
            </a:r>
            <a:r>
              <a:rPr lang="en-US" altLang="zh-CN" sz="1050" dirty="0"/>
              <a:t>Netty Server </a:t>
            </a:r>
            <a:r>
              <a:rPr lang="zh-CN" altLang="en-US" sz="1050" dirty="0"/>
              <a:t>侦听服务，并接收客户端发来的各种请求，通讯细节由 </a:t>
            </a:r>
            <a:r>
              <a:rPr lang="en-US" altLang="zh-CN" sz="1050" dirty="0"/>
              <a:t>Dubbo </a:t>
            </a:r>
            <a:r>
              <a:rPr lang="zh-CN" altLang="en-US" sz="1050" dirty="0"/>
              <a:t>自己实现，然后注册服务到服务注册中心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</p:txBody>
      </p:sp>
      <p:pic>
        <p:nvPicPr>
          <p:cNvPr id="6146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31" y="1263879"/>
            <a:ext cx="4873966" cy="2974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09345" y="4610100"/>
            <a:ext cx="482463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/>
              <a:t>URL</a:t>
            </a:r>
            <a:r>
              <a:rPr lang="zh-CN" altLang="en-US" sz="1200" dirty="0" smtClean="0"/>
              <a:t>：封装服务地址及配置的对象。贯穿</a:t>
            </a:r>
            <a:r>
              <a:rPr lang="zh-CN" altLang="en-US" sz="1200" dirty="0" smtClean="0"/>
              <a:t>整个服务暴露和消费引用过程</a:t>
            </a:r>
            <a:r>
              <a:rPr lang="zh-CN" altLang="en-US" sz="1200" dirty="0" smtClean="0"/>
              <a:t>，用于服务</a:t>
            </a:r>
            <a:r>
              <a:rPr lang="zh-CN" altLang="en-US" sz="1200" dirty="0" smtClean="0"/>
              <a:t>的注册和发现。</a:t>
            </a:r>
            <a:endParaRPr lang="en-US" altLang="zh-CN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/>
              <a:t>Protocol</a:t>
            </a:r>
            <a:r>
              <a:rPr lang="zh-CN" altLang="en-US" sz="1200" dirty="0"/>
              <a:t>：服务域，它是 </a:t>
            </a:r>
            <a:r>
              <a:rPr lang="en-US" altLang="zh-CN" sz="1200" dirty="0"/>
              <a:t>Invoker </a:t>
            </a:r>
            <a:r>
              <a:rPr lang="zh-CN" altLang="en-US" sz="1200" dirty="0" smtClean="0"/>
              <a:t>暴露</a:t>
            </a:r>
            <a:r>
              <a:rPr lang="en-US" altLang="zh-CN" sz="1200" dirty="0" smtClean="0"/>
              <a:t>(export)</a:t>
            </a:r>
            <a:r>
              <a:rPr lang="zh-CN" altLang="en-US" sz="1200" dirty="0" smtClean="0"/>
              <a:t>和引用</a:t>
            </a:r>
            <a:r>
              <a:rPr lang="en-US" altLang="zh-CN" sz="1200" dirty="0" smtClean="0"/>
              <a:t>(refer)</a:t>
            </a:r>
            <a:r>
              <a:rPr lang="zh-CN" altLang="en-US" sz="1200" dirty="0" smtClean="0"/>
              <a:t>的</a:t>
            </a:r>
            <a:r>
              <a:rPr lang="zh-CN" altLang="en-US" sz="1200" dirty="0"/>
              <a:t>主功能入口，它负责 </a:t>
            </a:r>
            <a:r>
              <a:rPr lang="en-US" altLang="zh-CN" sz="1200" dirty="0"/>
              <a:t>Invoker </a:t>
            </a:r>
            <a:r>
              <a:rPr lang="zh-CN" altLang="en-US" sz="1200" dirty="0"/>
              <a:t>的生命周期管理。</a:t>
            </a:r>
            <a:endParaRPr lang="en-US" altLang="zh-CN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/>
              <a:t>Invoker</a:t>
            </a:r>
            <a:r>
              <a:rPr lang="zh-CN" altLang="en-US" sz="1200" dirty="0"/>
              <a:t>：</a:t>
            </a:r>
            <a:r>
              <a:rPr lang="en-US" altLang="zh-CN" sz="1200" dirty="0"/>
              <a:t>Invoker </a:t>
            </a:r>
            <a:r>
              <a:rPr lang="zh-CN" altLang="en-US" sz="1200" dirty="0"/>
              <a:t>是实体域，它是 </a:t>
            </a:r>
            <a:r>
              <a:rPr lang="en-US" altLang="zh-CN" sz="1200" dirty="0"/>
              <a:t>Dubbo </a:t>
            </a:r>
            <a:r>
              <a:rPr lang="zh-CN" altLang="en-US" sz="1200" dirty="0"/>
              <a:t>的核心模型，其它模型都向它靠扰，或转换成它，它代表一个可执行体，可向它发起 </a:t>
            </a:r>
            <a:r>
              <a:rPr lang="en-US" altLang="zh-CN" sz="1200" dirty="0"/>
              <a:t>invoke </a:t>
            </a:r>
            <a:r>
              <a:rPr lang="zh-CN" altLang="en-US" sz="1200" dirty="0"/>
              <a:t>调用，它有可能是一个本地的实现，也可能是一个远程的实现，也可能一个集群实现</a:t>
            </a:r>
            <a:r>
              <a:rPr lang="zh-CN" altLang="en-US" sz="1200" dirty="0" smtClean="0"/>
              <a:t>。（</a:t>
            </a:r>
            <a:r>
              <a:rPr lang="en-US" altLang="zh-CN" sz="1200" dirty="0" smtClean="0"/>
              <a:t>invoke(invocation)</a:t>
            </a:r>
            <a:r>
              <a:rPr lang="zh-CN" altLang="en-US" sz="1200" dirty="0" smtClean="0"/>
              <a:t>）</a:t>
            </a:r>
            <a:endParaRPr lang="en-US" altLang="zh-CN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/>
              <a:t>Invocation</a:t>
            </a:r>
            <a:r>
              <a:rPr lang="zh-CN" altLang="en-US" sz="1200" dirty="0"/>
              <a:t>：会话域，它持有调用过程中的变量，比如方法名，参数等</a:t>
            </a:r>
            <a:r>
              <a:rPr lang="zh-CN" altLang="en-US" sz="1200" dirty="0" smtClean="0"/>
              <a:t>。</a:t>
            </a:r>
            <a:endParaRPr lang="en-US" altLang="zh-CN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454" y="6052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服务暴露过程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585338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6" name="矩形 45"/>
          <p:cNvSpPr/>
          <p:nvPr/>
        </p:nvSpPr>
        <p:spPr>
          <a:xfrm>
            <a:off x="5210027" y="5565307"/>
            <a:ext cx="6762897" cy="1206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sz="1000" b="1" dirty="0"/>
          </a:p>
          <a:p>
            <a:pPr>
              <a:lnSpc>
                <a:spcPct val="130000"/>
              </a:lnSpc>
            </a:pP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registedProviderUrl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=dubbo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://192.168.40.1:20880/com.test.api.Speaker?anyhost=true&amp;application=dubboProvider&amp;dubbo=2.5.3&amp;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group=dubbo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&amp;interface=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com.test.api.Speaker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&amp;methods=speak&amp;pid=14180&amp;revision=1.0.0&amp;side=provider&amp;timestamp=1531151858242&amp;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version=1.0.0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147" y="1050883"/>
            <a:ext cx="5372147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public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Exporter&lt;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export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(Invoker&lt;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invoker)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throws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RpcException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URL url = invoker.getUrl()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export service.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String key =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serviceKey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(url)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DubboExporter&lt;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exporter 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DubboExporter&lt;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&gt;(invoker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key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exporterMap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exporterMap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.put(key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exporter)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//export an stub service for dispaching event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Boolean isStubSupportEvent = url.getParameter(Constants.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STUB_EVENT_KEY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Constants.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DEFAULT_STUB_EVENT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Boolean isCallbackservice = url.getParameter(Constants.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IS_CALLBACK_SERVICE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false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if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(isStubSupportEvent &amp;&amp; !isCallbackservice){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String stubServiceMethods = url.getParameter(Constants.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STUB_EVENT_METHODS_KEY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if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(stubServiceMethods ==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null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|| stubServiceMethods.length() ==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logger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.isWarnEnabled()){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logger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.warn(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IllegalStateException(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"consumer ["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+url.getParameter(Constants.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INTERFACE_KEY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+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"], has set stubproxy support event ,but no stub methods founded."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}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stubServiceMethodsMap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.put(url.getServiceKey()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stubServiceMethods)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openServer(url)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return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exporter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76925" y="157740"/>
            <a:ext cx="5429103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public class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JavassistProxyFactory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extends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AbstractProxyFactory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@SuppressWarnings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"unchecked"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public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getProxy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(Invoker&lt;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invoker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Class&lt;?&gt;[] interfaces)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Proxy.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getProxy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(interfaces).newInstance(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InvokerInvocationHandler(invoker))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public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Invoker&lt;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getInvoker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proxy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Class&lt;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type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URL url)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TODO Wrapper类不能正确处理带$的类名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final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Wrapper wrapper = Wrapper.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getWrapper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(proxy.getClass().getName().indexOf(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'$'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&lt;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? proxy.getClass() : type)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return 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AbstractProxyInvoker&lt;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&gt;(proxy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url)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@Override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protected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Object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doInvoke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proxy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String methodName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    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Class&lt;?&gt;[] parameterTypes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    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Object[] arguments)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throws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Throwable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389C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wrapper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.invokeMethod(proxy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methodName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parameterTypes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arguments)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}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895975" y="3512015"/>
            <a:ext cx="581025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invoke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(Invocation invocation)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throws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RpcException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try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RpcResult(doInvoke(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proxy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invocation.getMethodName()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invocation.getParameterTypes()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invocation.getArguments()))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catch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(InvocationTargetException e)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RpcResult(e.getTargetException())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catch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(Throwable e)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throw 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RpcException(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"Failed to invoke remote proxy method "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 invocation.getMethodName() +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 to "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 getUrl() +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", cause: "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 e.getMessage()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86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001873" y="791259"/>
            <a:ext cx="156966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消费引用过程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9" y="1343025"/>
            <a:ext cx="5588465" cy="298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323454" y="6052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消费引用过程</a:t>
            </a:r>
            <a:endParaRPr lang="zh-CN" altLang="en-US" sz="1400" b="1" dirty="0"/>
          </a:p>
        </p:txBody>
      </p:sp>
      <p:sp>
        <p:nvSpPr>
          <p:cNvPr id="30" name="椭圆 29"/>
          <p:cNvSpPr/>
          <p:nvPr/>
        </p:nvSpPr>
        <p:spPr>
          <a:xfrm>
            <a:off x="1585338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矩形 3"/>
          <p:cNvSpPr/>
          <p:nvPr/>
        </p:nvSpPr>
        <p:spPr>
          <a:xfrm>
            <a:off x="5905500" y="5820762"/>
            <a:ext cx="6096000" cy="8730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err="1">
                <a:latin typeface="微软雅黑" panose="020B0503020204020204" charset="-122"/>
                <a:ea typeface="微软雅黑" panose="020B0503020204020204" charset="-122"/>
              </a:rPr>
              <a:t>consumerURL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: dubbo://192.168.40.1:20880/com.test.api.Speaker?anyhost=true&amp;application=dubboConsumer&amp;check=false&amp;dubbo=2.5.3&amp;group=dubbo&amp;interface=com.test.api.Speaker&amp;methods=speak&amp;pid=15164&amp;revision=1.0.0&amp;side=consumer&amp;timestamp=1531321715619&amp;version=1.0.0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05500" y="4898623"/>
            <a:ext cx="6096000" cy="8730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err="1" smtClean="0">
                <a:latin typeface="微软雅黑" panose="020B0503020204020204" charset="-122"/>
                <a:ea typeface="微软雅黑" panose="020B0503020204020204" charset="-122"/>
              </a:rPr>
              <a:t>registedProviderUrl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dubbo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://192.168.40.1:20880/com.test.api.Speaker?anyhost=true&amp;application=dubboProvider&amp;dubbo=2.5.3&amp;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group=dubbo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&amp;interface=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com.test.api.Speaker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&amp;methods=speak&amp;pid=14180&amp;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revision=1.0.0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&amp;side=provider&amp;timestamp=1531151858242&amp;version=1.0.0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6814" y="4734989"/>
            <a:ext cx="567349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ReferenceConfig </a:t>
            </a:r>
            <a:r>
              <a:rPr lang="zh-CN" altLang="en-US" sz="1200" dirty="0"/>
              <a:t>类的 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 </a:t>
            </a:r>
            <a:r>
              <a:rPr lang="zh-CN" altLang="en-US" sz="1200" dirty="0"/>
              <a:t>方法调用 </a:t>
            </a:r>
            <a:r>
              <a:rPr lang="en-US" altLang="zh-CN" sz="1200" dirty="0"/>
              <a:t>Protocol </a:t>
            </a:r>
            <a:r>
              <a:rPr lang="zh-CN" altLang="en-US" sz="1200" dirty="0"/>
              <a:t>的 </a:t>
            </a:r>
            <a:r>
              <a:rPr lang="en-US" altLang="zh-CN" sz="1200" dirty="0"/>
              <a:t>refer </a:t>
            </a:r>
            <a:r>
              <a:rPr lang="zh-CN" altLang="en-US" sz="1200" dirty="0"/>
              <a:t>方法生 成 </a:t>
            </a:r>
            <a:r>
              <a:rPr lang="en-US" altLang="zh-CN" sz="1200" dirty="0"/>
              <a:t>Invoker </a:t>
            </a:r>
            <a:r>
              <a:rPr lang="zh-CN" altLang="en-US" sz="1200" dirty="0"/>
              <a:t>实例（如上图中的红色部分），这是服务消费的关键。接下来把 </a:t>
            </a:r>
            <a:r>
              <a:rPr lang="en-US" altLang="zh-CN" sz="1200" dirty="0"/>
              <a:t>Invoker </a:t>
            </a:r>
            <a:r>
              <a:rPr lang="zh-CN" altLang="en-US" sz="1200" dirty="0"/>
              <a:t>转换为客户端需要的接口（如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Speaker</a:t>
            </a:r>
            <a:r>
              <a:rPr lang="zh-CN" altLang="en-US" sz="1200" dirty="0" smtClean="0"/>
              <a:t>）</a:t>
            </a:r>
            <a:r>
              <a:rPr lang="zh-CN" altLang="en-US" sz="1200" dirty="0"/>
              <a:t>。</a:t>
            </a:r>
          </a:p>
          <a:p>
            <a:r>
              <a:rPr lang="en-US" altLang="zh-CN" sz="1200" dirty="0"/>
              <a:t>Dubbo </a:t>
            </a:r>
            <a:r>
              <a:rPr lang="zh-CN" altLang="en-US" sz="1200" dirty="0"/>
              <a:t>协议的 </a:t>
            </a:r>
            <a:r>
              <a:rPr lang="en-US" altLang="zh-CN" sz="1200" dirty="0"/>
              <a:t>invoker </a:t>
            </a:r>
            <a:r>
              <a:rPr lang="zh-CN" altLang="en-US" sz="1200" dirty="0"/>
              <a:t>转换为客户端需要的接口，发生在 </a:t>
            </a:r>
            <a:r>
              <a:rPr lang="en-US" altLang="zh-CN" sz="1200" dirty="0"/>
              <a:t>DubboProtocol </a:t>
            </a:r>
            <a:r>
              <a:rPr lang="zh-CN" altLang="en-US" sz="1200" dirty="0"/>
              <a:t>的 </a:t>
            </a:r>
            <a:r>
              <a:rPr lang="en-US" altLang="zh-CN" sz="1200" dirty="0"/>
              <a:t>refer </a:t>
            </a:r>
            <a:r>
              <a:rPr lang="zh-CN" altLang="en-US" sz="1200" dirty="0"/>
              <a:t>方法中，它主要创建一个 </a:t>
            </a:r>
            <a:r>
              <a:rPr lang="en-US" altLang="zh-CN" sz="1200" dirty="0"/>
              <a:t>netty client </a:t>
            </a:r>
            <a:r>
              <a:rPr lang="zh-CN" altLang="en-US" sz="1200" dirty="0" smtClean="0"/>
              <a:t>来链接</a:t>
            </a:r>
            <a:r>
              <a:rPr lang="zh-CN" altLang="en-US" sz="1200" dirty="0"/>
              <a:t>服务提供者，通讯细节由 </a:t>
            </a:r>
            <a:r>
              <a:rPr lang="en-US" altLang="zh-CN" sz="1200" dirty="0"/>
              <a:t>Dubbo </a:t>
            </a:r>
            <a:r>
              <a:rPr lang="zh-CN" altLang="en-US" sz="1200" dirty="0"/>
              <a:t>自己实现。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830308" y="1978417"/>
            <a:ext cx="631507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@Override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Invoker&lt;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refer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(Class&lt;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serviceType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URL url)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throws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RpcException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optimizeSerialization(url)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create rpc invoker.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DubboInvoker&lt;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 invoker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DubboInvoker&lt;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&gt;(serviceType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url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getClients(url)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invokers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invokers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.add(invoker)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return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invoker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666601" y="758825"/>
            <a:ext cx="11239647" cy="5534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Dubbo 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提供的集群容错模式：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Failover Cluster</a:t>
            </a:r>
            <a:r>
              <a:rPr lang="zh-CN" altLang="en-US" sz="1200" b="1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：失败</a:t>
            </a:r>
            <a:r>
              <a:rPr lang="zh-CN" altLang="en-US" sz="1200" b="1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重试（默认）</a:t>
            </a:r>
            <a:endParaRPr lang="zh-CN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消费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方</a:t>
            </a:r>
            <a:r>
              <a:rPr lang="zh-CN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调用失败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后自动切换到</a:t>
            </a:r>
            <a:r>
              <a:rPr lang="zh-CN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其他服务器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进行重试</a:t>
            </a:r>
            <a:r>
              <a:rPr lang="zh-CN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。通常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用于</a:t>
            </a:r>
            <a:r>
              <a:rPr lang="zh-CN" altLang="en-US" sz="1200" b="1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读操作或者具有幂等的写操作</a:t>
            </a:r>
            <a:r>
              <a:rPr lang="zh-CN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，重试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会带来更长延迟。可通过 </a:t>
            </a:r>
            <a:r>
              <a:rPr lang="en-US" altLang="zh-CN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retries="2" 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来设置重试次数（</a:t>
            </a:r>
            <a:r>
              <a:rPr lang="zh-CN" altLang="en-US" sz="1200" b="1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不含第一次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）。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接口级别配置重试次数方法 </a:t>
            </a:r>
            <a:endParaRPr lang="en-US" altLang="zh-CN" sz="12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</a:t>
            </a:r>
            <a:r>
              <a:rPr lang="en-US" altLang="zh-CN" sz="1200" b="1" dirty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dubbo:reference retries="2" </a:t>
            </a:r>
            <a:r>
              <a:rPr lang="en-US" altLang="zh-CN" sz="1200" b="1" dirty="0" smtClean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/&gt;</a:t>
            </a:r>
            <a:endParaRPr lang="en-US" altLang="zh-CN" sz="1200" b="1" dirty="0">
              <a:solidFill>
                <a:schemeClr val="accent2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也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可以针对某个方法配置重试次数如下：</a:t>
            </a:r>
          </a:p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&lt;dubbo:reference&gt;</a:t>
            </a:r>
            <a:r>
              <a:rPr lang="zh-CN" altLang="en-US" sz="1200" b="1" dirty="0">
                <a:solidFill>
                  <a:schemeClr val="accent2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zh-CN" sz="1200" b="1" dirty="0" smtClean="0">
              <a:solidFill>
                <a:schemeClr val="accent2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&lt;</a:t>
            </a:r>
            <a:r>
              <a:rPr lang="en-US" altLang="zh-CN" sz="1200" b="1" dirty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dubbo:method</a:t>
            </a:r>
            <a:r>
              <a:rPr lang="zh-CN" altLang="en-US" sz="1200" b="1" dirty="0">
                <a:solidFill>
                  <a:schemeClr val="accent2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200" b="1" dirty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name="sayHello"</a:t>
            </a:r>
            <a:r>
              <a:rPr lang="zh-CN" altLang="en-US" sz="1200" b="1" dirty="0">
                <a:solidFill>
                  <a:schemeClr val="accent2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200" b="1" dirty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retries="2"</a:t>
            </a:r>
            <a:r>
              <a:rPr lang="zh-CN" altLang="en-US" sz="1200" b="1" dirty="0">
                <a:solidFill>
                  <a:schemeClr val="accent2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200" b="1" dirty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/&gt;</a:t>
            </a:r>
            <a:r>
              <a:rPr lang="zh-CN" altLang="en-US" sz="1200" b="1" dirty="0">
                <a:solidFill>
                  <a:schemeClr val="accent2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zh-CN" sz="1200" b="1" dirty="0" smtClean="0">
              <a:solidFill>
                <a:schemeClr val="accent2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b="1" dirty="0" smtClean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&lt;/</a:t>
            </a:r>
            <a:r>
              <a:rPr lang="en-US" altLang="zh-CN" sz="1200" b="1" dirty="0">
                <a:solidFill>
                  <a:schemeClr val="accent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dubbo:reference&gt;</a:t>
            </a:r>
            <a:r>
              <a:rPr lang="zh-CN" altLang="en-US" sz="1200" b="1" dirty="0">
                <a:solidFill>
                  <a:schemeClr val="accent2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altLang="zh-CN" sz="1200" b="1" dirty="0" smtClean="0">
              <a:solidFill>
                <a:schemeClr val="accent2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Failfast </a:t>
            </a:r>
            <a:r>
              <a:rPr lang="en-US" altLang="zh-CN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Cluster</a:t>
            </a:r>
            <a:r>
              <a:rPr lang="zh-CN" altLang="en-US" sz="1200" b="1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：快速失败</a:t>
            </a:r>
            <a:endParaRPr lang="zh-CN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消费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方调用服务提供者失败后，立即报错</a:t>
            </a:r>
            <a:r>
              <a:rPr lang="zh-CN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，只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调用一次。通常这种模式用于</a:t>
            </a:r>
            <a:r>
              <a:rPr lang="zh-CN" altLang="en-US" sz="1200" b="1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非幂等性的写操作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Failsafe Cluster</a:t>
            </a:r>
            <a:r>
              <a:rPr lang="zh-CN" altLang="en-US" sz="1200" b="1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：失败安全</a:t>
            </a:r>
            <a:endParaRPr lang="zh-CN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消费者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调用服务出现异常时，直接忽略异常。这种模式通常用于写入审计日志等操作。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Failback Cluster</a:t>
            </a:r>
            <a:r>
              <a:rPr lang="zh-CN" altLang="en-US" sz="1200" b="1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：失败自动恢复</a:t>
            </a:r>
            <a:endParaRPr lang="zh-CN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消费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端调用服务出现异常后，在后台记录失败的请求，并按照一定的策略后期再进行重试。这种模式通常用于</a:t>
            </a:r>
            <a:r>
              <a:rPr lang="zh-CN" altLang="en-US" sz="1200" b="1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消息通知操作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Forking Cluster</a:t>
            </a:r>
            <a:r>
              <a:rPr lang="zh-CN" altLang="en-US" sz="1200" b="1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：并行调用</a:t>
            </a:r>
            <a:endParaRPr lang="zh-CN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消费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方调用一个接口方法后，</a:t>
            </a:r>
            <a:r>
              <a:rPr lang="en-US" altLang="zh-CN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Dubbo Client 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会</a:t>
            </a:r>
            <a:r>
              <a:rPr lang="zh-CN" altLang="en-US" sz="1200" b="1" dirty="0">
                <a:solidFill>
                  <a:srgbClr val="FF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并行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调用多个服务提供者的服务</a:t>
            </a:r>
            <a:r>
              <a:rPr lang="zh-CN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，返回最快的结果。适用于实时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性要求较高的读操作</a:t>
            </a:r>
            <a:r>
              <a:rPr lang="zh-CN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，需要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浪费更多服务资源。可通过 </a:t>
            </a:r>
            <a:r>
              <a:rPr lang="en-US" altLang="zh-CN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forks="2" 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来设置最大并行数。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Broadcast Cluster</a:t>
            </a:r>
            <a:r>
              <a:rPr lang="zh-CN" altLang="en-US" sz="1200" b="1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：广播调用</a:t>
            </a:r>
            <a:endParaRPr lang="zh-CN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当消费者调用一个接口方法后，</a:t>
            </a:r>
            <a:r>
              <a:rPr lang="en-US" altLang="zh-CN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Dubbo Client 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会</a:t>
            </a:r>
            <a:r>
              <a:rPr lang="zh-CN" altLang="en-US" sz="1200" b="1" dirty="0">
                <a:solidFill>
                  <a:srgbClr val="FF0000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逐个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调用</a:t>
            </a:r>
            <a:r>
              <a:rPr lang="zh-CN" altLang="en-US" sz="1200" b="1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所有服务提供者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，</a:t>
            </a:r>
            <a:r>
              <a:rPr lang="zh-CN" altLang="en-US" sz="1200" b="1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任意一台调用异常则这次调用就标志失败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。这种模式通常用于通知所有提供者更新缓存或日志等本地资源信息。</a:t>
            </a: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如果有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定制化需求，可以根据 </a:t>
            </a:r>
            <a:r>
              <a:rPr lang="en-US" altLang="zh-CN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Dubbo 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提供的扩展接口 </a:t>
            </a:r>
            <a:r>
              <a:rPr lang="en-US" altLang="zh-CN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Cluster </a:t>
            </a:r>
            <a:r>
              <a:rPr lang="zh-CN" altLang="en-US" sz="12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进行</a:t>
            </a:r>
            <a:r>
              <a:rPr lang="zh-CN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定制，即</a:t>
            </a:r>
            <a:r>
              <a:rPr lang="en-US" altLang="zh-CN" sz="12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SPI</a:t>
            </a:r>
            <a:r>
              <a:rPr lang="zh-CN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方式进行定制化。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3454" y="6052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容错</a:t>
            </a:r>
            <a:r>
              <a:rPr lang="zh-CN" altLang="en-US" sz="1400" b="1" dirty="0" smtClean="0"/>
              <a:t>策略实现</a:t>
            </a:r>
            <a:endParaRPr lang="zh-CN" altLang="en-US" sz="1400" b="1" dirty="0"/>
          </a:p>
        </p:txBody>
      </p:sp>
      <p:sp>
        <p:nvSpPr>
          <p:cNvPr id="30" name="椭圆 29"/>
          <p:cNvSpPr/>
          <p:nvPr/>
        </p:nvSpPr>
        <p:spPr>
          <a:xfrm>
            <a:off x="1585338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29427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647553" y="1960859"/>
            <a:ext cx="10649097" cy="3173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为了避免大量请求一直落到一个或者几个服务提供方机器上，从而使这些机器负载很高，甚至打死，需要做一定的负载均衡策略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Dubbo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提供的负载均衡策略有如下几种：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Random 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LoadBalance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默认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随机策略。按照概率设置权重，比较均匀，并且可以动态调节提供者的权重。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RoundRobin LoadBalance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：轮循策略。轮循，按公约后的权重设置轮循比率。会存在执行比较慢的服务提供者堆积请求的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情况。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LeastActive LoadBalance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：最少活跃调用数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。选择最小调用服务方，如果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每个提供者的活跃数相同，则随机选择一个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ConsistentHash LoadBalance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：一致性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，可以保证相同参数的请求总是发到同一提供者，当某一台提供者挂了时，原本发往该提供者的请求，基于虚拟节点，平摊到其它提供者，不会引起剧烈变动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3454" y="6052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负载</a:t>
            </a:r>
            <a:r>
              <a:rPr lang="zh-CN" altLang="en-US" sz="1400" b="1" dirty="0" smtClean="0"/>
              <a:t>均衡实现</a:t>
            </a:r>
            <a:endParaRPr lang="zh-CN" altLang="en-US" sz="1400" b="1" dirty="0"/>
          </a:p>
        </p:txBody>
      </p:sp>
      <p:sp>
        <p:nvSpPr>
          <p:cNvPr id="30" name="椭圆 29"/>
          <p:cNvSpPr/>
          <p:nvPr/>
        </p:nvSpPr>
        <p:spPr>
          <a:xfrm>
            <a:off x="1585338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420328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647553" y="922634"/>
            <a:ext cx="10649097" cy="22898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ConsistentHash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LoadBalance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一致性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Hash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策略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。保证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相同参数的请求总是发到同一提供者，当某一台提供者挂了时，原本发往该提供者的请求，基于虚拟节点，平摊到其它提供者，不会引起剧烈变动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分布式缓存多用一致性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策略以提高缓存命中率。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一致性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具有以下几个特性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强单调性：同一请求只会到同一服务器，当新增机器时，也只可能维持不变或者到新机器，</a:t>
            </a:r>
            <a:r>
              <a:rPr lang="zh-CN" altLang="en-US" sz="1400" b="1" dirty="0" smtClean="0"/>
              <a:t>而不会到旧机器。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弱分散性：同一请求分散到不同服务器的情况，应该避免。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~</a:t>
            </a:r>
            <a:r>
              <a:rPr lang="zh-CN" altLang="en-US" sz="1400" dirty="0" smtClean="0"/>
              <a:t>平衡性：负载均衡，雨露均沾，诞生虚拟节点的概念。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Dubbo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的一致性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是不均匀（虚拟节点的产生算法）的。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3454" y="60523"/>
            <a:ext cx="1112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一致性</a:t>
            </a:r>
            <a:r>
              <a:rPr lang="en-US" altLang="zh-CN" sz="1400" b="1" dirty="0" smtClean="0"/>
              <a:t>hash</a:t>
            </a:r>
            <a:endParaRPr lang="zh-CN" altLang="en-US" sz="1400" b="1" dirty="0"/>
          </a:p>
        </p:txBody>
      </p:sp>
      <p:sp>
        <p:nvSpPr>
          <p:cNvPr id="30" name="椭圆 29"/>
          <p:cNvSpPr/>
          <p:nvPr/>
        </p:nvSpPr>
        <p:spPr>
          <a:xfrm>
            <a:off x="1585338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421" y="3974306"/>
            <a:ext cx="2844065" cy="2205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" t="21534" r="9571" b="12377"/>
          <a:stretch/>
        </p:blipFill>
        <p:spPr bwMode="auto">
          <a:xfrm>
            <a:off x="8286750" y="3805235"/>
            <a:ext cx="2486025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4088606"/>
            <a:ext cx="2797815" cy="1976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</a:t>
            </a:r>
            <a:r>
              <a:rPr lang="en-US" altLang="zh-CN" sz="4400" b="1" dirty="0" smtClean="0">
                <a:latin typeface="+mj-lt"/>
                <a:ea typeface="微软雅黑" panose="020B0503020204020204" charset="-122"/>
              </a:rPr>
              <a:t>FIVE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注意事项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979" y="605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注意事项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340091" y="157740"/>
            <a:ext cx="130917" cy="1133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857327" y="832048"/>
            <a:ext cx="10438801" cy="51121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 smtClean="0"/>
              <a:t>1. </a:t>
            </a:r>
            <a:r>
              <a:rPr lang="zh-CN" altLang="en-US" sz="1400" b="1" dirty="0" smtClean="0"/>
              <a:t>配置</a:t>
            </a:r>
            <a:r>
              <a:rPr lang="zh-CN" altLang="en-US" sz="1400" b="1" dirty="0"/>
              <a:t>覆盖关系</a:t>
            </a:r>
          </a:p>
          <a:p>
            <a:r>
              <a:rPr lang="zh-CN" altLang="en-US" sz="1400" dirty="0"/>
              <a:t>方法级</a:t>
            </a:r>
            <a:r>
              <a:rPr lang="en-US" altLang="zh-CN" sz="1400" dirty="0"/>
              <a:t>&gt;&gt;</a:t>
            </a:r>
            <a:r>
              <a:rPr lang="zh-CN" altLang="en-US" sz="1400" dirty="0"/>
              <a:t>接口级</a:t>
            </a:r>
            <a:r>
              <a:rPr lang="en-US" altLang="zh-CN" sz="1400" dirty="0"/>
              <a:t>&gt;&gt;</a:t>
            </a:r>
            <a:r>
              <a:rPr lang="zh-CN" altLang="en-US" sz="1400" dirty="0"/>
              <a:t>全局 </a:t>
            </a:r>
            <a:r>
              <a:rPr lang="zh-CN" altLang="en-US" sz="1400" dirty="0" smtClean="0"/>
              <a:t>   </a:t>
            </a:r>
            <a:r>
              <a:rPr lang="en-US" altLang="zh-CN" sz="1400" dirty="0" smtClean="0">
                <a:solidFill>
                  <a:srgbClr val="FF0000"/>
                </a:solidFill>
              </a:rPr>
              <a:t>method  &gt;  service</a:t>
            </a:r>
            <a:r>
              <a:rPr lang="zh-CN" altLang="en-US" sz="1400" dirty="0" smtClean="0">
                <a:solidFill>
                  <a:srgbClr val="FF0000"/>
                </a:solidFill>
              </a:rPr>
              <a:t>、</a:t>
            </a:r>
            <a:r>
              <a:rPr lang="en-US" altLang="zh-CN" sz="1400" dirty="0" smtClean="0">
                <a:solidFill>
                  <a:srgbClr val="FF0000"/>
                </a:solidFill>
              </a:rPr>
              <a:t>reference  &gt;   registry</a:t>
            </a:r>
            <a:r>
              <a:rPr lang="zh-CN" altLang="en-US" sz="1400" dirty="0" smtClean="0">
                <a:solidFill>
                  <a:srgbClr val="FF0000"/>
                </a:solidFill>
              </a:rPr>
              <a:t/>
            </a:r>
            <a:br>
              <a:rPr lang="zh-CN" altLang="en-US" sz="1400" dirty="0" smtClean="0">
                <a:solidFill>
                  <a:srgbClr val="FF0000"/>
                </a:solidFill>
              </a:rPr>
            </a:br>
            <a:r>
              <a:rPr lang="zh-CN" altLang="en-US" sz="1400" dirty="0" smtClean="0"/>
              <a:t>消费</a:t>
            </a:r>
            <a:r>
              <a:rPr lang="zh-CN" altLang="en-US" sz="1400" dirty="0"/>
              <a:t>方</a:t>
            </a:r>
            <a:r>
              <a:rPr lang="en-US" altLang="zh-CN" sz="1400" dirty="0"/>
              <a:t>&gt;&gt;</a:t>
            </a:r>
            <a:r>
              <a:rPr lang="zh-CN" altLang="en-US" sz="1400" dirty="0"/>
              <a:t>提供</a:t>
            </a:r>
            <a:r>
              <a:rPr lang="zh-CN" altLang="en-US" sz="1400" dirty="0" smtClean="0"/>
              <a:t>方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consumer &gt; provider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 smtClean="0"/>
              <a:t>体现在源码中就是每个服务，配置的读取优先级越高的</a:t>
            </a:r>
            <a:r>
              <a:rPr lang="zh-CN" altLang="en-US" sz="1400" dirty="0" smtClean="0"/>
              <a:t>越前读取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r>
              <a:rPr lang="zh-CN" altLang="en-US" sz="1400" dirty="0"/>
              <a:t>属性配置</a:t>
            </a:r>
          </a:p>
          <a:p>
            <a:r>
              <a:rPr lang="en-US" altLang="zh-CN" sz="1400" dirty="0"/>
              <a:t>dubbo.properties</a:t>
            </a:r>
            <a:r>
              <a:rPr lang="zh-CN" altLang="en-US" sz="1400" dirty="0"/>
              <a:t>可以做为缺省配置，在</a:t>
            </a:r>
            <a:r>
              <a:rPr lang="en-US" altLang="zh-CN" sz="1400" dirty="0"/>
              <a:t>classpath</a:t>
            </a:r>
            <a:r>
              <a:rPr lang="zh-CN" altLang="en-US" sz="1400" dirty="0"/>
              <a:t>目录之前。 </a:t>
            </a:r>
            <a:br>
              <a:rPr lang="zh-CN" altLang="en-US" sz="1400" dirty="0"/>
            </a:br>
            <a:r>
              <a:rPr lang="zh-CN" altLang="en-US" sz="1400" dirty="0"/>
              <a:t>可以通过</a:t>
            </a:r>
            <a:r>
              <a:rPr lang="en-US" altLang="zh-CN" sz="1400" dirty="0"/>
              <a:t>Ddubbo.properties.file=xxx.properties</a:t>
            </a:r>
            <a:r>
              <a:rPr lang="zh-CN" altLang="en-US" sz="1400" dirty="0"/>
              <a:t>改变缺省配置</a:t>
            </a:r>
            <a:r>
              <a:rPr lang="zh-CN" altLang="en-US" sz="1400" dirty="0" smtClean="0"/>
              <a:t>位置，</a:t>
            </a:r>
            <a:r>
              <a:rPr lang="zh-CN" altLang="en-US" sz="1400" b="1" dirty="0" smtClean="0"/>
              <a:t>映射规则：</a:t>
            </a:r>
            <a:r>
              <a:rPr lang="en-US" altLang="zh-CN" sz="1400" dirty="0" smtClean="0"/>
              <a:t>dubbo.application.name </a:t>
            </a:r>
            <a:r>
              <a:rPr lang="en-US" altLang="zh-CN" sz="1400" dirty="0"/>
              <a:t>= foo</a:t>
            </a:r>
            <a:r>
              <a:rPr lang="zh-CN" altLang="en-US" sz="1400" dirty="0"/>
              <a:t>等价于</a:t>
            </a:r>
            <a:r>
              <a:rPr lang="en-US" altLang="zh-CN" sz="1400" dirty="0"/>
              <a:t>&lt;dubbo:application name="foo"&gt;</a:t>
            </a:r>
          </a:p>
          <a:p>
            <a:r>
              <a:rPr lang="zh-CN" altLang="en-US" sz="1400" dirty="0"/>
              <a:t>覆盖策略</a:t>
            </a:r>
          </a:p>
          <a:p>
            <a:r>
              <a:rPr lang="en-US" altLang="zh-CN" sz="1400" dirty="0"/>
              <a:t>-D &gt;&gt; XML &gt;&gt; </a:t>
            </a:r>
            <a:r>
              <a:rPr lang="en-US" altLang="zh-CN" sz="1400" dirty="0" smtClean="0"/>
              <a:t>Properties</a:t>
            </a:r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en-US" altLang="zh-CN" sz="1400" b="1" dirty="0" smtClean="0"/>
              <a:t>2. </a:t>
            </a:r>
            <a:r>
              <a:rPr lang="zh-CN" altLang="en-US" sz="1400" b="1" dirty="0" smtClean="0"/>
              <a:t>接口</a:t>
            </a:r>
            <a:r>
              <a:rPr lang="en-US" altLang="zh-CN" sz="1400" b="1" dirty="0" smtClean="0"/>
              <a:t>+</a:t>
            </a:r>
            <a:r>
              <a:rPr lang="zh-CN" altLang="en-US" sz="1400" b="1" dirty="0" smtClean="0"/>
              <a:t>分组</a:t>
            </a:r>
            <a:r>
              <a:rPr lang="en-US" altLang="zh-CN" sz="1400" b="1" dirty="0" smtClean="0"/>
              <a:t>+</a:t>
            </a:r>
            <a:r>
              <a:rPr lang="zh-CN" altLang="en-US" sz="1400" b="1" dirty="0" smtClean="0"/>
              <a:t>版本号作为 一个服务的唯一标识，</a:t>
            </a:r>
            <a:r>
              <a:rPr lang="zh-CN" altLang="en-US" sz="1400" dirty="0" smtClean="0"/>
              <a:t>利用版本号，可以实现不停机升级服务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b="1" dirty="0" smtClean="0"/>
              <a:t>3. </a:t>
            </a:r>
            <a:r>
              <a:rPr lang="zh-CN" altLang="en-US" sz="1400" dirty="0" smtClean="0"/>
              <a:t>服务的调用结果只能通过返回值体现，不能通过传参的状态体现。</a:t>
            </a:r>
            <a:endParaRPr lang="en-US" altLang="zh-CN" sz="1400" dirty="0" smtClean="0"/>
          </a:p>
          <a:p>
            <a:r>
              <a:rPr lang="zh-CN" altLang="en-US" sz="1400" dirty="0" smtClean="0"/>
              <a:t>即：</a:t>
            </a:r>
            <a:r>
              <a:rPr lang="en-US" altLang="zh-CN" sz="1400" dirty="0" smtClean="0"/>
              <a:t>public A method(B b){…}</a:t>
            </a:r>
            <a:r>
              <a:rPr lang="zh-CN" altLang="en-US" sz="1400" dirty="0" smtClean="0"/>
              <a:t>的结果只能通过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体现，而不能通过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的状态体现，这与本地调用不一样。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b="1" dirty="0" smtClean="0"/>
              <a:t>4. </a:t>
            </a:r>
            <a:r>
              <a:rPr lang="zh-CN" altLang="en-US" sz="1400" dirty="0"/>
              <a:t>实体</a:t>
            </a:r>
            <a:r>
              <a:rPr lang="zh-CN" altLang="en-US" sz="1400" dirty="0" smtClean="0"/>
              <a:t>类一定要实现</a:t>
            </a:r>
            <a:r>
              <a:rPr lang="en-US" altLang="zh-CN" sz="1400" dirty="0" smtClean="0"/>
              <a:t>Serializable</a:t>
            </a:r>
            <a:r>
              <a:rPr lang="zh-CN" altLang="en-US" sz="1400" dirty="0" smtClean="0"/>
              <a:t>接口，尽量用封装类型。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b="1" dirty="0" smtClean="0"/>
              <a:t>5.</a:t>
            </a:r>
            <a:r>
              <a:rPr lang="zh-CN" altLang="en-US" sz="1400" b="1" dirty="0"/>
              <a:t> </a:t>
            </a:r>
            <a:r>
              <a:rPr lang="zh-CN" altLang="en-US" sz="1400" dirty="0" smtClean="0"/>
              <a:t>共用两方包，否则会出现序列化问题。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b="1" dirty="0"/>
              <a:t>6. </a:t>
            </a:r>
            <a:r>
              <a:rPr lang="en-US" altLang="zh-CN" sz="1400" dirty="0"/>
              <a:t>check</a:t>
            </a:r>
            <a:r>
              <a:rPr lang="en-US" altLang="zh-CN" sz="1400" dirty="0" smtClean="0"/>
              <a:t>=“false”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总是会返回</a:t>
            </a:r>
            <a:r>
              <a:rPr lang="zh-CN" altLang="en-US" sz="1400" dirty="0" smtClean="0"/>
              <a:t>引用即使为</a:t>
            </a:r>
            <a:r>
              <a:rPr lang="en-US" altLang="zh-CN" sz="1400" dirty="0" smtClean="0"/>
              <a:t>null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当服务恢复时，能自动连上</a:t>
            </a:r>
            <a:r>
              <a:rPr lang="zh-CN" altLang="en-US" sz="1400" dirty="0" smtClean="0"/>
              <a:t>。相互依赖 ，一方需要配置</a:t>
            </a:r>
            <a:r>
              <a:rPr lang="en-US" altLang="zh-CN" sz="1400" dirty="0" smtClean="0"/>
              <a:t>check=false</a:t>
            </a:r>
            <a:r>
              <a:rPr lang="zh-CN" altLang="en-US" sz="1400" dirty="0" smtClean="0"/>
              <a:t>，不会影响上线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822" y="2473732"/>
            <a:ext cx="2687053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</a:t>
            </a:r>
            <a:r>
              <a:rPr lang="en-US" altLang="zh-CN" sz="4800" b="1" dirty="0" smtClean="0"/>
              <a:t>YOU FOR </a:t>
            </a:r>
            <a:r>
              <a:rPr lang="en-US" altLang="zh-CN" sz="4800" b="1" dirty="0"/>
              <a:t>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02173" y="498263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6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产生背景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产生</a:t>
            </a:r>
            <a:r>
              <a:rPr lang="zh-CN" altLang="en-US" sz="1400" b="1" dirty="0"/>
              <a:t>背景</a:t>
            </a:r>
          </a:p>
          <a:p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925194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8" name="矩形 17"/>
          <p:cNvSpPr/>
          <p:nvPr/>
        </p:nvSpPr>
        <p:spPr>
          <a:xfrm>
            <a:off x="537130" y="2252554"/>
            <a:ext cx="11403829" cy="41857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zh-CN" sz="1400" dirty="0"/>
              <a:t>Dubbo</a:t>
            </a:r>
            <a:r>
              <a:rPr lang="zh-CN" altLang="en-US" sz="1400" dirty="0"/>
              <a:t>是阿里巴巴开发用来用来治理服务中间件。</a:t>
            </a:r>
          </a:p>
          <a:p>
            <a:pPr latinLnBrk="1"/>
            <a:r>
              <a:rPr lang="zh-CN" altLang="en-US" sz="1400" dirty="0"/>
              <a:t>随着互联网的发展，网站应用的规模不断扩大，常规的垂直应用架构已无法应对，分布式服务架构以及流动计算架构势在必行，亟需一个治理系统确保架构有条不紊的演进。</a:t>
            </a:r>
          </a:p>
          <a:p>
            <a:pPr latinLnBrk="1"/>
            <a:r>
              <a:rPr lang="en-US" altLang="zh-CN" sz="1400" dirty="0" smtClean="0"/>
              <a:t>·        </a:t>
            </a:r>
            <a:r>
              <a:rPr lang="zh-CN" altLang="en-US" sz="1400" b="1" dirty="0" smtClean="0"/>
              <a:t>单一</a:t>
            </a:r>
            <a:r>
              <a:rPr lang="zh-CN" altLang="en-US" sz="1400" b="1" dirty="0"/>
              <a:t>应用架构</a:t>
            </a:r>
            <a:endParaRPr lang="zh-CN" altLang="en-US" sz="1400" dirty="0"/>
          </a:p>
          <a:p>
            <a:pPr latinLnBrk="1"/>
            <a:r>
              <a:rPr lang="en-US" altLang="zh-CN" sz="1400" dirty="0" smtClean="0"/>
              <a:t>·       </a:t>
            </a:r>
            <a:r>
              <a:rPr lang="en-US" altLang="zh-CN" sz="1400" dirty="0"/>
              <a:t> </a:t>
            </a:r>
            <a:r>
              <a:rPr lang="zh-CN" altLang="en-US" sz="1400" dirty="0"/>
              <a:t>当网站流量很小时，只需一个应用，将所有功能都部署在一起，以减少部署节点和</a:t>
            </a:r>
            <a:r>
              <a:rPr lang="zh-CN" altLang="en-US" sz="1400" dirty="0" smtClean="0"/>
              <a:t>成本。</a:t>
            </a:r>
          </a:p>
          <a:p>
            <a:pPr latinLnBrk="1"/>
            <a:r>
              <a:rPr lang="en-US" altLang="zh-CN" sz="1400" dirty="0" smtClean="0"/>
              <a:t>·        </a:t>
            </a:r>
            <a:r>
              <a:rPr lang="zh-CN" altLang="en-US" sz="1400" dirty="0" smtClean="0"/>
              <a:t>此时，用于简化增删改查工作量的 </a:t>
            </a:r>
            <a:r>
              <a:rPr lang="zh-CN" altLang="en-US" sz="1400" b="1" dirty="0" smtClean="0"/>
              <a:t>数据访问框架</a:t>
            </a:r>
            <a:r>
              <a:rPr lang="en-US" altLang="zh-CN" sz="1400" b="1" dirty="0" smtClean="0"/>
              <a:t>(ORM)</a:t>
            </a:r>
            <a:r>
              <a:rPr lang="zh-CN" altLang="en-US" sz="1400" dirty="0" smtClean="0"/>
              <a:t> 是关键。</a:t>
            </a:r>
          </a:p>
          <a:p>
            <a:pPr latinLnBrk="1"/>
            <a:r>
              <a:rPr lang="en-US" altLang="zh-CN" sz="1400" dirty="0" smtClean="0"/>
              <a:t>·</a:t>
            </a:r>
            <a:r>
              <a:rPr lang="en-US" altLang="zh-CN" sz="1400" dirty="0"/>
              <a:t>        </a:t>
            </a:r>
            <a:r>
              <a:rPr lang="zh-CN" altLang="en-US" sz="1400" b="1" dirty="0"/>
              <a:t>垂直应用架构</a:t>
            </a:r>
            <a:endParaRPr lang="zh-CN" altLang="en-US" sz="1400" dirty="0"/>
          </a:p>
          <a:p>
            <a:pPr latinLnBrk="1"/>
            <a:r>
              <a:rPr lang="en-US" altLang="zh-CN" sz="1400" dirty="0"/>
              <a:t>·        </a:t>
            </a:r>
            <a:r>
              <a:rPr lang="zh-CN" altLang="en-US" sz="1400" dirty="0"/>
              <a:t>当访问量逐渐增大，单一应用增加机器带来的加速度越来越小，将应用拆成互不相干的几个应用，以提升效率。</a:t>
            </a:r>
          </a:p>
          <a:p>
            <a:pPr latinLnBrk="1"/>
            <a:r>
              <a:rPr lang="en-US" altLang="zh-CN" sz="1400" dirty="0"/>
              <a:t>·        </a:t>
            </a:r>
            <a:r>
              <a:rPr lang="zh-CN" altLang="en-US" sz="1400" dirty="0"/>
              <a:t>此时，用于加速前端页面开发的 </a:t>
            </a:r>
            <a:r>
              <a:rPr lang="en-US" altLang="zh-CN" sz="1400" b="1" dirty="0"/>
              <a:t>Web</a:t>
            </a:r>
            <a:r>
              <a:rPr lang="zh-CN" altLang="en-US" sz="1400" b="1" dirty="0"/>
              <a:t>框架</a:t>
            </a:r>
            <a:r>
              <a:rPr lang="en-US" altLang="zh-CN" sz="1400" b="1" dirty="0"/>
              <a:t>(MVC)</a:t>
            </a:r>
            <a:r>
              <a:rPr lang="zh-CN" altLang="en-US" sz="1400" dirty="0"/>
              <a:t> 是关键。</a:t>
            </a:r>
          </a:p>
          <a:p>
            <a:pPr latinLnBrk="1"/>
            <a:r>
              <a:rPr lang="en-US" altLang="zh-CN" sz="1400" dirty="0"/>
              <a:t>·        </a:t>
            </a:r>
            <a:r>
              <a:rPr lang="zh-CN" altLang="en-US" sz="1400" b="1" dirty="0"/>
              <a:t>分布式服务架构</a:t>
            </a:r>
            <a:endParaRPr lang="zh-CN" altLang="en-US" sz="1400" dirty="0"/>
          </a:p>
          <a:p>
            <a:pPr latinLnBrk="1"/>
            <a:r>
              <a:rPr lang="en-US" altLang="zh-CN" sz="1400" dirty="0"/>
              <a:t>·        </a:t>
            </a:r>
            <a:r>
              <a:rPr lang="zh-CN" altLang="en-US" sz="1400" dirty="0"/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atinLnBrk="1"/>
            <a:r>
              <a:rPr lang="en-US" altLang="zh-CN" sz="1400" dirty="0"/>
              <a:t>·        </a:t>
            </a:r>
            <a:r>
              <a:rPr lang="zh-CN" altLang="en-US" sz="1400" dirty="0"/>
              <a:t>此时，用于提高业务复用及整合的 </a:t>
            </a:r>
            <a:r>
              <a:rPr lang="zh-CN" altLang="en-US" sz="1400" b="1" dirty="0"/>
              <a:t>分布式服务框架</a:t>
            </a:r>
            <a:r>
              <a:rPr lang="en-US" altLang="zh-CN" sz="1400" b="1" dirty="0"/>
              <a:t>(RPC)</a:t>
            </a:r>
            <a:r>
              <a:rPr lang="zh-CN" altLang="en-US" sz="1400" dirty="0"/>
              <a:t> 是关键。</a:t>
            </a:r>
          </a:p>
          <a:p>
            <a:pPr latinLnBrk="1"/>
            <a:r>
              <a:rPr lang="en-US" altLang="zh-CN" sz="1400" dirty="0"/>
              <a:t>·        </a:t>
            </a:r>
            <a:r>
              <a:rPr lang="zh-CN" altLang="en-US" sz="1400" b="1" dirty="0"/>
              <a:t>流动计算架构</a:t>
            </a:r>
            <a:endParaRPr lang="zh-CN" altLang="en-US" sz="1400" dirty="0"/>
          </a:p>
          <a:p>
            <a:pPr latinLnBrk="1"/>
            <a:r>
              <a:rPr lang="en-US" altLang="zh-CN" sz="1400" dirty="0"/>
              <a:t>·        </a:t>
            </a:r>
            <a:r>
              <a:rPr lang="zh-CN" altLang="en-US" sz="1400" dirty="0"/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atinLnBrk="1"/>
            <a:r>
              <a:rPr lang="en-US" altLang="zh-CN" sz="1400" dirty="0"/>
              <a:t>·        </a:t>
            </a:r>
            <a:r>
              <a:rPr lang="zh-CN" altLang="en-US" sz="1400" dirty="0"/>
              <a:t>此时，用于提高机器利用率的 </a:t>
            </a:r>
            <a:r>
              <a:rPr lang="zh-CN" altLang="en-US" sz="1400" b="1" dirty="0"/>
              <a:t>资源调度和治理中心</a:t>
            </a:r>
            <a:r>
              <a:rPr lang="en-US" altLang="zh-CN" sz="1400" b="1" dirty="0"/>
              <a:t>(SOA)</a:t>
            </a:r>
            <a:r>
              <a:rPr lang="zh-CN" altLang="en-US" sz="1400" dirty="0"/>
              <a:t> 是关键。</a:t>
            </a:r>
          </a:p>
          <a:p>
            <a:pPr latinLnBrk="1"/>
            <a:r>
              <a:rPr lang="zh-CN" altLang="en-US" sz="1400" dirty="0"/>
              <a:t> </a:t>
            </a:r>
          </a:p>
          <a:p>
            <a:pPr latinLnBrk="1"/>
            <a:r>
              <a:rPr lang="en-US" altLang="zh-CN" sz="1400" dirty="0"/>
              <a:t>Dubbo</a:t>
            </a:r>
            <a:r>
              <a:rPr lang="zh-CN" altLang="en-US" sz="1400" dirty="0"/>
              <a:t>就是</a:t>
            </a:r>
            <a:r>
              <a:rPr lang="zh-CN" altLang="en-US" sz="1400" b="1" dirty="0"/>
              <a:t>资源调度和治理中心的管理工具。</a:t>
            </a:r>
            <a:endParaRPr lang="zh-CN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294" y="252304"/>
            <a:ext cx="6667500" cy="2000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87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角色关系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975" y="605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角色关系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240261" y="157739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AutoShape 2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62685" y="214411"/>
            <a:ext cx="5929313" cy="29731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lnSpc>
                <a:spcPct val="130000"/>
              </a:lnSpc>
            </a:pPr>
            <a:r>
              <a:rPr lang="zh-CN" altLang="en-US" b="1" dirty="0" smtClean="0"/>
              <a:t>节点</a:t>
            </a:r>
            <a:r>
              <a:rPr lang="zh-CN" altLang="en-US" b="1" dirty="0"/>
              <a:t>角色说明：</a:t>
            </a:r>
            <a:endParaRPr lang="zh-CN" altLang="en-US" dirty="0"/>
          </a:p>
          <a:p>
            <a:pPr marL="285750" indent="-285750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Provider</a:t>
            </a:r>
            <a:r>
              <a:rPr lang="en-US" altLang="zh-CN" b="1" dirty="0"/>
              <a:t>:</a:t>
            </a:r>
            <a:r>
              <a:rPr lang="zh-CN" altLang="en-US" dirty="0"/>
              <a:t> 暴露服务的服务提供方（</a:t>
            </a:r>
            <a:r>
              <a:rPr lang="en-US" altLang="zh-CN" dirty="0"/>
              <a:t>service</a:t>
            </a:r>
            <a:r>
              <a:rPr lang="zh-CN" altLang="en-US" dirty="0"/>
              <a:t>服务层）。</a:t>
            </a:r>
          </a:p>
          <a:p>
            <a:pPr marL="285750" indent="-285750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Consumer</a:t>
            </a:r>
            <a:r>
              <a:rPr lang="en-US" altLang="zh-CN" b="1" dirty="0"/>
              <a:t>:</a:t>
            </a:r>
            <a:r>
              <a:rPr lang="zh-CN" altLang="en-US" dirty="0"/>
              <a:t> 调用远程服务的服务消费方</a:t>
            </a:r>
            <a:r>
              <a:rPr lang="en-US" altLang="zh-CN" dirty="0"/>
              <a:t>(web</a:t>
            </a:r>
            <a:r>
              <a:rPr lang="zh-CN" altLang="en-US" dirty="0"/>
              <a:t>表现层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285750" indent="-285750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Registry</a:t>
            </a:r>
            <a:r>
              <a:rPr lang="en-US" altLang="zh-CN" b="1" dirty="0"/>
              <a:t>:</a:t>
            </a:r>
            <a:r>
              <a:rPr lang="zh-CN" altLang="en-US" dirty="0"/>
              <a:t> 服务注册与发现的注册中心（</a:t>
            </a:r>
            <a:r>
              <a:rPr lang="en-US" altLang="zh-CN" dirty="0" err="1" smtClean="0"/>
              <a:t>zookeeper,redis,multicast</a:t>
            </a:r>
            <a:r>
              <a:rPr lang="zh-CN" altLang="en-US" dirty="0" smtClean="0"/>
              <a:t>）</a:t>
            </a:r>
            <a:r>
              <a:rPr lang="zh-CN" altLang="en-US" dirty="0"/>
              <a:t>。</a:t>
            </a:r>
          </a:p>
          <a:p>
            <a:pPr marL="285750" indent="-285750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Monitor</a:t>
            </a:r>
            <a:r>
              <a:rPr lang="en-US" altLang="zh-CN" b="1" dirty="0"/>
              <a:t>:</a:t>
            </a:r>
            <a:r>
              <a:rPr lang="zh-CN" altLang="en-US" dirty="0"/>
              <a:t> 统计服务的调用次调和调用时间的监控中心。</a:t>
            </a:r>
          </a:p>
          <a:p>
            <a:pPr marL="285750" indent="-285750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Container</a:t>
            </a:r>
            <a:r>
              <a:rPr lang="en-US" altLang="zh-CN" b="1" dirty="0"/>
              <a:t>:</a:t>
            </a:r>
            <a:r>
              <a:rPr lang="zh-CN" altLang="en-US" dirty="0"/>
              <a:t> 服务运行容器</a:t>
            </a:r>
            <a:r>
              <a:rPr lang="en-US" altLang="zh-CN" dirty="0"/>
              <a:t>(tomcat</a:t>
            </a:r>
            <a:r>
              <a:rPr lang="zh-CN" altLang="en-US" dirty="0"/>
              <a:t>容器，</a:t>
            </a:r>
            <a:r>
              <a:rPr lang="en-US" altLang="zh-CN" dirty="0"/>
              <a:t>spring</a:t>
            </a:r>
            <a:r>
              <a:rPr lang="zh-CN" altLang="en-US" dirty="0"/>
              <a:t>容器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1029" name="Picture 5" descr="http://dubbo.apache.org/img/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6" y="1162050"/>
            <a:ext cx="6077504" cy="472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6191250" y="3187533"/>
            <a:ext cx="6000748" cy="333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lnSpc>
                <a:spcPct val="130000"/>
              </a:lnSpc>
            </a:pPr>
            <a:r>
              <a:rPr lang="zh-CN" altLang="en-US" b="1" dirty="0"/>
              <a:t>调用关系说明：</a:t>
            </a:r>
            <a:endParaRPr lang="zh-CN" altLang="en-US" dirty="0"/>
          </a:p>
          <a:p>
            <a:pPr marL="285750" indent="-285750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0</a:t>
            </a:r>
            <a:r>
              <a:rPr lang="en-US" altLang="zh-CN" sz="1600" b="1" dirty="0"/>
              <a:t>. </a:t>
            </a:r>
            <a:r>
              <a:rPr lang="zh-CN" altLang="en-US" sz="1600" b="1" dirty="0"/>
              <a:t>服务容器负责启动，加载，运行服务提供者。</a:t>
            </a:r>
          </a:p>
          <a:p>
            <a:pPr marL="285750" indent="-285750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1</a:t>
            </a:r>
            <a:r>
              <a:rPr lang="en-US" altLang="zh-CN" sz="1600" dirty="0"/>
              <a:t>. </a:t>
            </a:r>
            <a:r>
              <a:rPr lang="zh-CN" altLang="en-US" sz="1600" dirty="0"/>
              <a:t>服务提供者在启动时，向注册中心</a:t>
            </a:r>
            <a:r>
              <a:rPr lang="zh-CN" altLang="en-US" sz="1600" b="1" dirty="0"/>
              <a:t>注册</a:t>
            </a:r>
            <a:r>
              <a:rPr lang="zh-CN" altLang="en-US" sz="1600" dirty="0"/>
              <a:t>自己提供的服务。</a:t>
            </a:r>
          </a:p>
          <a:p>
            <a:pPr marL="285750" indent="-285750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服务消费者在启动时，向注册中心</a:t>
            </a:r>
            <a:r>
              <a:rPr lang="zh-CN" altLang="en-US" sz="1600" b="1" dirty="0"/>
              <a:t>订阅</a:t>
            </a:r>
            <a:r>
              <a:rPr lang="zh-CN" altLang="en-US" sz="1600" dirty="0"/>
              <a:t>自己所需的服务。</a:t>
            </a:r>
          </a:p>
          <a:p>
            <a:pPr marL="285750" indent="-285750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3. </a:t>
            </a:r>
            <a:r>
              <a:rPr lang="zh-CN" altLang="en-US" sz="1600" dirty="0"/>
              <a:t>注册中心返回服务</a:t>
            </a:r>
            <a:r>
              <a:rPr lang="zh-CN" altLang="en-US" sz="1600" b="1" dirty="0"/>
              <a:t>提供者地址列表</a:t>
            </a:r>
            <a:r>
              <a:rPr lang="zh-CN" altLang="en-US" sz="1600" dirty="0"/>
              <a:t>给消费者，如果有变更，注册中心将基于长连接推送变更数据给消费者。</a:t>
            </a:r>
          </a:p>
          <a:p>
            <a:pPr marL="285750" indent="-285750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服务消费者，从提供者地址列表中，基于软负载均衡算法，选一台提供者进行调用，如果调用失败，再选另一台调用。</a:t>
            </a:r>
          </a:p>
          <a:p>
            <a:pPr marL="285750" indent="-285750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5</a:t>
            </a:r>
            <a:r>
              <a:rPr lang="en-US" altLang="zh-CN" sz="1600" dirty="0"/>
              <a:t>. </a:t>
            </a:r>
            <a:r>
              <a:rPr lang="zh-CN" altLang="en-US" sz="1600" dirty="0"/>
              <a:t>服务消费者和提供者，在内存中累计调用次数和调用时间，定时每分钟发送一次统计数据到监控中心。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75" y="60523"/>
            <a:ext cx="1475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Dubbo</a:t>
            </a:r>
            <a:r>
              <a:rPr lang="zh-CN" altLang="en-US" sz="1400" b="1" dirty="0" smtClean="0"/>
              <a:t>三大特性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684282" y="157739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矩形 3"/>
          <p:cNvSpPr/>
          <p:nvPr/>
        </p:nvSpPr>
        <p:spPr>
          <a:xfrm>
            <a:off x="228599" y="1125915"/>
            <a:ext cx="11572875" cy="53553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Dubbo </a:t>
            </a:r>
            <a:r>
              <a:rPr lang="zh-CN" altLang="en-US" dirty="0"/>
              <a:t>架构具有</a:t>
            </a:r>
            <a:r>
              <a:rPr lang="zh-CN" altLang="en-US" b="1" dirty="0"/>
              <a:t>连通性、健壮性、伸缩性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连通性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注册</a:t>
            </a:r>
            <a:r>
              <a:rPr lang="zh-CN" altLang="en-US" dirty="0"/>
              <a:t>中心负责服务的注册与发现，服务提供者和消费者只在</a:t>
            </a:r>
            <a:r>
              <a:rPr lang="zh-CN" altLang="en-US" b="1" dirty="0"/>
              <a:t>启动时</a:t>
            </a:r>
            <a:r>
              <a:rPr lang="zh-CN" altLang="en-US" dirty="0"/>
              <a:t>与服务注册中心进行交互，服务注册中心不转发请求，这减轻了服务注册中心压力和服务转发</a:t>
            </a:r>
            <a:r>
              <a:rPr lang="zh-CN" altLang="en-US" dirty="0" smtClean="0"/>
              <a:t>延迟。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注册</a:t>
            </a:r>
            <a:r>
              <a:rPr lang="zh-CN" altLang="en-US" dirty="0"/>
              <a:t>中心，服务提供者，服务消费者三者之间均为</a:t>
            </a:r>
            <a:r>
              <a:rPr lang="zh-CN" altLang="en-US" b="1" dirty="0"/>
              <a:t>长连接</a:t>
            </a:r>
            <a:r>
              <a:rPr lang="zh-CN" altLang="en-US" dirty="0" smtClean="0"/>
              <a:t>，服务</a:t>
            </a:r>
            <a:r>
              <a:rPr lang="zh-CN" altLang="en-US" dirty="0"/>
              <a:t>注册中心通过长连接感知服务提供者的</a:t>
            </a:r>
            <a:r>
              <a:rPr lang="zh-CN" altLang="en-US" dirty="0" smtClean="0"/>
              <a:t>存在。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如果</a:t>
            </a:r>
            <a:r>
              <a:rPr lang="zh-CN" altLang="en-US" b="1" dirty="0"/>
              <a:t>服务提供者宕机了</a:t>
            </a:r>
            <a:r>
              <a:rPr lang="zh-CN" altLang="en-US" dirty="0"/>
              <a:t>，服务注册中心通过长链感知服务提供者挂了，就会立即推送事件到消费者，消费者则更新可用的服务</a:t>
            </a:r>
            <a:r>
              <a:rPr lang="zh-CN" altLang="en-US" dirty="0" smtClean="0"/>
              <a:t>列表。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服务</a:t>
            </a:r>
            <a:r>
              <a:rPr lang="zh-CN" altLang="en-US" b="1" dirty="0"/>
              <a:t>注册中心和监控中心全部宕机</a:t>
            </a:r>
            <a:r>
              <a:rPr lang="zh-CN" altLang="en-US" dirty="0"/>
              <a:t>，不影响已运行的提供者和消费者，消费者在</a:t>
            </a:r>
            <a:r>
              <a:rPr lang="zh-CN" altLang="en-US" b="1" dirty="0">
                <a:hlinkClick r:id="rId2" action="ppaction://hlinksldjump"/>
              </a:rPr>
              <a:t>本地缓存</a:t>
            </a:r>
            <a:r>
              <a:rPr lang="zh-CN" altLang="en-US" dirty="0"/>
              <a:t>了提供者</a:t>
            </a:r>
            <a:r>
              <a:rPr lang="zh-CN" altLang="en-US" dirty="0" smtClean="0"/>
              <a:t>列表。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注册</a:t>
            </a:r>
            <a:r>
              <a:rPr lang="zh-CN" altLang="en-US" dirty="0"/>
              <a:t>中心和监控中心都是可选的，服务消费者可以直连服务提供</a:t>
            </a:r>
            <a:r>
              <a:rPr lang="zh-CN" altLang="en-US" dirty="0" smtClean="0"/>
              <a:t>者</a:t>
            </a:r>
            <a:r>
              <a:rPr lang="en-US" altLang="zh-CN" dirty="0" smtClean="0"/>
              <a:t>(</a:t>
            </a:r>
            <a:r>
              <a:rPr lang="zh-CN" altLang="en-US" dirty="0" smtClean="0"/>
              <a:t>测试环境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b="1" dirty="0"/>
          </a:p>
          <a:p>
            <a:pPr latinLnBrk="1"/>
            <a:r>
              <a:rPr lang="zh-CN" altLang="en-US" b="1" dirty="0" smtClean="0"/>
              <a:t>健状</a:t>
            </a:r>
            <a:r>
              <a:rPr lang="zh-CN" altLang="en-US" b="1" dirty="0"/>
              <a:t>性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监控中心宕掉不影响使用，只是丢失部分</a:t>
            </a:r>
            <a:r>
              <a:rPr lang="zh-CN" altLang="en-US" dirty="0" smtClean="0"/>
              <a:t>采样数据。</a:t>
            </a:r>
            <a:endParaRPr lang="zh-CN" altLang="en-US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数据库宕掉后，注册中心仍能通过缓存提供服务列表查询，但不能注册新</a:t>
            </a:r>
            <a:r>
              <a:rPr lang="zh-CN" altLang="en-US" dirty="0" smtClean="0"/>
              <a:t>服务。</a:t>
            </a:r>
            <a:endParaRPr lang="zh-CN" altLang="en-US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注册中心对等集群，任意一台宕掉后，将自动切换到另一</a:t>
            </a:r>
            <a:r>
              <a:rPr lang="zh-CN" altLang="en-US" dirty="0" smtClean="0"/>
              <a:t>台。</a:t>
            </a:r>
            <a:endParaRPr lang="zh-CN" altLang="en-US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注册中心全部宕掉后，服务提供者和服务消费者仍能通过</a:t>
            </a:r>
            <a:r>
              <a:rPr lang="zh-CN" altLang="en-US" b="1" dirty="0"/>
              <a:t>本地缓存</a:t>
            </a:r>
            <a:r>
              <a:rPr lang="zh-CN" altLang="en-US" dirty="0" smtClean="0"/>
              <a:t>通讯。</a:t>
            </a:r>
            <a:endParaRPr lang="zh-CN" altLang="en-US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服务提供者无状态，任意一台宕掉后，不影响</a:t>
            </a:r>
            <a:r>
              <a:rPr lang="zh-CN" altLang="en-US" dirty="0" smtClean="0"/>
              <a:t>使用。</a:t>
            </a:r>
            <a:endParaRPr lang="zh-CN" altLang="en-US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服务提供者全部宕掉后，服务消费者应用将无法使用，并无限次重连等待服务提供者</a:t>
            </a:r>
            <a:r>
              <a:rPr lang="zh-CN" altLang="en-US" dirty="0" smtClean="0"/>
              <a:t>恢复。</a:t>
            </a:r>
            <a:endParaRPr lang="en-US" altLang="zh-CN" dirty="0" smtClean="0"/>
          </a:p>
          <a:p>
            <a:pPr latinLnBrk="1"/>
            <a:r>
              <a:rPr lang="zh-CN" altLang="en-US" b="1" dirty="0"/>
              <a:t>伸缩</a:t>
            </a:r>
            <a:r>
              <a:rPr lang="zh-CN" altLang="en-US" b="1" dirty="0" smtClean="0"/>
              <a:t>性</a:t>
            </a:r>
            <a:endParaRPr lang="en-US" altLang="zh-CN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 smtClean="0"/>
              <a:t>服务</a:t>
            </a:r>
            <a:r>
              <a:rPr lang="zh-CN" altLang="en-US" dirty="0"/>
              <a:t>注册中心为对等集群，可动态增加机器部署实例，所有客户端将自动发现新的注册中心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 smtClean="0"/>
              <a:t>服务</a:t>
            </a:r>
            <a:r>
              <a:rPr lang="zh-CN" altLang="en-US" dirty="0"/>
              <a:t>提供者无状态，可动态增加机器部署实例，注册中心将推送新的服务提供者信息给消费者。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91650" y="704850"/>
            <a:ext cx="20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缓存文件截图</a:t>
            </a:r>
            <a:r>
              <a:rPr lang="en-US" altLang="zh-CN" dirty="0" smtClean="0"/>
              <a:t>.img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14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75" y="60523"/>
            <a:ext cx="15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Registry</a:t>
            </a:r>
            <a:r>
              <a:rPr lang="zh-CN" altLang="en-US" sz="1400" b="1" dirty="0"/>
              <a:t>本地缓存</a:t>
            </a:r>
          </a:p>
        </p:txBody>
      </p:sp>
      <p:sp>
        <p:nvSpPr>
          <p:cNvPr id="3" name="椭圆 2"/>
          <p:cNvSpPr/>
          <p:nvPr/>
        </p:nvSpPr>
        <p:spPr>
          <a:xfrm>
            <a:off x="1684282" y="157739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600075"/>
            <a:ext cx="68675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1475" y="4306163"/>
            <a:ext cx="11563350" cy="12003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dubbo/</a:t>
            </a:r>
            <a:r>
              <a:rPr lang="en-US" altLang="zh-CN" dirty="0" err="1"/>
              <a:t>com.test.Speaker</a:t>
            </a:r>
            <a:r>
              <a:rPr lang="en-US" altLang="zh-CN" dirty="0"/>
              <a:t>\:1.0.0=empty\://192.168.40.1\:20880/</a:t>
            </a:r>
            <a:r>
              <a:rPr lang="en-US" altLang="zh-CN" dirty="0" err="1"/>
              <a:t>com.test.Speaker?anyhost</a:t>
            </a:r>
            <a:r>
              <a:rPr lang="en-US" altLang="zh-CN" dirty="0"/>
              <a:t>\=</a:t>
            </a:r>
            <a:r>
              <a:rPr lang="en-US" altLang="zh-CN" dirty="0" err="1"/>
              <a:t>true&amp;application</a:t>
            </a:r>
            <a:r>
              <a:rPr lang="en-US" altLang="zh-CN" dirty="0"/>
              <a:t>\=</a:t>
            </a:r>
            <a:r>
              <a:rPr lang="en-US" altLang="zh-CN" dirty="0" err="1"/>
              <a:t>dubboProvider&amp;category</a:t>
            </a:r>
            <a:r>
              <a:rPr lang="en-US" altLang="zh-CN" dirty="0"/>
              <a:t>\=</a:t>
            </a:r>
            <a:r>
              <a:rPr lang="en-US" altLang="zh-CN" dirty="0" err="1"/>
              <a:t>configurators&amp;check</a:t>
            </a:r>
            <a:r>
              <a:rPr lang="en-US" altLang="zh-CN" dirty="0"/>
              <a:t>\=</a:t>
            </a:r>
            <a:r>
              <a:rPr lang="en-US" altLang="zh-CN" dirty="0" err="1"/>
              <a:t>false&amp;dubbo</a:t>
            </a:r>
            <a:r>
              <a:rPr lang="en-US" altLang="zh-CN" dirty="0"/>
              <a:t>\=2.5.3&amp;group\=</a:t>
            </a:r>
            <a:r>
              <a:rPr lang="en-US" altLang="zh-CN" dirty="0" err="1"/>
              <a:t>dubbo&amp;interface</a:t>
            </a:r>
            <a:r>
              <a:rPr lang="en-US" altLang="zh-CN" dirty="0"/>
              <a:t>\=</a:t>
            </a:r>
            <a:r>
              <a:rPr lang="en-US" altLang="zh-CN" dirty="0" err="1"/>
              <a:t>com.test.Speaker&amp;methods</a:t>
            </a:r>
            <a:r>
              <a:rPr lang="en-US" altLang="zh-CN" dirty="0"/>
              <a:t>\=</a:t>
            </a:r>
            <a:r>
              <a:rPr lang="en-US" altLang="zh-CN" dirty="0" err="1"/>
              <a:t>speak&amp;pid</a:t>
            </a:r>
            <a:r>
              <a:rPr lang="en-US" altLang="zh-CN" dirty="0"/>
              <a:t>\=12772&amp;revision\=1.0.0&amp;side\=</a:t>
            </a:r>
            <a:r>
              <a:rPr lang="en-US" altLang="zh-CN" dirty="0" err="1"/>
              <a:t>provider&amp;timestamp</a:t>
            </a:r>
            <a:r>
              <a:rPr lang="en-US" altLang="zh-CN" dirty="0"/>
              <a:t>\=1522932302230&amp;version\=1.0.0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6076950" y="895350"/>
            <a:ext cx="266700" cy="33242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475" y="5905500"/>
            <a:ext cx="6580904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分组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接口名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版本号</a:t>
            </a:r>
            <a:r>
              <a:rPr lang="en-US" altLang="zh-CN" dirty="0" smtClean="0"/>
              <a:t>=</a:t>
            </a:r>
            <a:r>
              <a:rPr lang="zh-CN" altLang="en-US" dirty="0" smtClean="0"/>
              <a:t>协议预留位</a:t>
            </a:r>
            <a:r>
              <a:rPr lang="en-US" altLang="zh-CN" dirty="0" smtClean="0"/>
              <a:t>://</a:t>
            </a:r>
            <a:r>
              <a:rPr lang="en-US" altLang="zh-CN" dirty="0" err="1" smtClean="0"/>
              <a:t>host:port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接口名</a:t>
            </a:r>
            <a:r>
              <a:rPr lang="en-US" altLang="zh-CN" dirty="0" smtClean="0"/>
              <a:t>?....config….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1815199" y="5305425"/>
            <a:ext cx="346976" cy="6000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50885" y="5454134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含义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2075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" y="60521"/>
            <a:ext cx="15094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XML QuickStart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289737" y="866941"/>
            <a:ext cx="3329763" cy="46166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QuickStart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hlinkClick r:id="rId2"/>
              </a:rPr>
              <a:t>http</a:t>
            </a:r>
            <a:r>
              <a:rPr lang="en-US" altLang="zh-CN" sz="1600" dirty="0">
                <a:hlinkClick r:id="rId2"/>
              </a:rPr>
              <a:t>://dubbo.apache.org/#/</a:t>
            </a:r>
            <a:r>
              <a:rPr lang="en-US" altLang="zh-CN" sz="1600" dirty="0" smtClean="0">
                <a:hlinkClick r:id="rId2"/>
              </a:rPr>
              <a:t>docs/user/quick-start.md?lang=zh-cn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/>
              <a:t>启动注册中心（</a:t>
            </a:r>
            <a:r>
              <a:rPr lang="zh-CN" altLang="en-US" sz="1600" dirty="0" smtClean="0">
                <a:hlinkClick r:id="rId3" action="ppaction://hlinksldjump"/>
              </a:rPr>
              <a:t>以</a:t>
            </a:r>
            <a:r>
              <a:rPr lang="en-US" altLang="zh-CN" sz="1600" dirty="0" smtClean="0">
                <a:hlinkClick r:id="rId3" action="ppaction://hlinksldjump"/>
              </a:rPr>
              <a:t>Zk</a:t>
            </a:r>
            <a:r>
              <a:rPr lang="zh-CN" altLang="en-US" sz="1600" dirty="0" smtClean="0">
                <a:hlinkClick r:id="rId3" action="ppaction://hlinksldjump"/>
              </a:rPr>
              <a:t>注册中心为例</a:t>
            </a:r>
            <a:r>
              <a:rPr lang="zh-CN" altLang="en-US" sz="1600" dirty="0" smtClean="0"/>
              <a:t>） </a:t>
            </a:r>
            <a:r>
              <a:rPr lang="en-US" altLang="zh-CN" sz="1600" dirty="0" smtClean="0"/>
              <a:t>Zookeeper </a:t>
            </a:r>
            <a:r>
              <a:rPr lang="zh-CN" altLang="en-US" sz="1600" dirty="0" smtClean="0"/>
              <a:t>配置文件 </a:t>
            </a:r>
            <a:r>
              <a:rPr lang="en-US" altLang="zh-CN" sz="1600" dirty="0" smtClean="0"/>
              <a:t>zoo.cfg </a:t>
            </a:r>
            <a:r>
              <a:rPr lang="zh-CN" altLang="en-US" sz="1600" dirty="0" smtClean="0"/>
              <a:t>配置地址、端口等信息。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Context-provider.xml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以</a:t>
            </a:r>
            <a:r>
              <a:rPr lang="en-US" altLang="zh-CN" sz="1600" dirty="0"/>
              <a:t>spring</a:t>
            </a:r>
            <a:r>
              <a:rPr lang="zh-CN" altLang="en-US" sz="1600" dirty="0"/>
              <a:t>整合</a:t>
            </a:r>
            <a:r>
              <a:rPr lang="en-US" altLang="zh-CN" sz="1600" dirty="0"/>
              <a:t>dubbo</a:t>
            </a:r>
            <a:r>
              <a:rPr lang="zh-CN" altLang="en-US" sz="1600" dirty="0"/>
              <a:t>为例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Context-consumer.xml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/>
              <a:t>容器启动、服务方注册</a:t>
            </a:r>
            <a:r>
              <a:rPr lang="zh-CN" altLang="en-US" sz="1600" dirty="0" smtClean="0"/>
              <a:t>服务。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/>
              <a:t>消费方订阅消费，从容器中获取</a:t>
            </a:r>
            <a:r>
              <a:rPr lang="en-US" altLang="zh-CN" sz="1600" dirty="0" smtClean="0"/>
              <a:t>bean(</a:t>
            </a:r>
            <a:r>
              <a:rPr lang="zh-CN" altLang="en-US" sz="1600" dirty="0" smtClean="0"/>
              <a:t>代理类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</a:t>
            </a:r>
            <a:r>
              <a:rPr lang="zh-CN" altLang="en-US" sz="1600" dirty="0" smtClean="0"/>
              <a:t>进行</a:t>
            </a:r>
            <a:r>
              <a:rPr lang="zh-CN" altLang="en-US" sz="1600" dirty="0"/>
              <a:t>服务</a:t>
            </a:r>
            <a:r>
              <a:rPr lang="zh-CN" altLang="en-US" sz="1600" dirty="0" smtClean="0"/>
              <a:t>调用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042586" y="628816"/>
            <a:ext cx="7558864" cy="3177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50" b="1" dirty="0">
                <a:latin typeface="Rockwell Extra Bold" panose="02060903040505020403" pitchFamily="18" charset="0"/>
              </a:rPr>
              <a:t>Provider.xml</a:t>
            </a:r>
          </a:p>
          <a:p>
            <a:r>
              <a:rPr lang="en-US" altLang="zh-CN" sz="1000" b="1" dirty="0">
                <a:solidFill>
                  <a:srgbClr val="999999"/>
                </a:solidFill>
                <a:latin typeface="SFMono-Regular"/>
              </a:rPr>
              <a:t>&lt;?</a:t>
            </a:r>
            <a:r>
              <a:rPr lang="en-US" altLang="zh-CN" sz="1000" dirty="0">
                <a:solidFill>
                  <a:srgbClr val="24292E"/>
                </a:solidFill>
                <a:latin typeface="SFMono-Regular"/>
              </a:rPr>
              <a:t>xml version=</a:t>
            </a:r>
            <a:r>
              <a:rPr lang="en-US" altLang="zh-CN" sz="1000" dirty="0">
                <a:solidFill>
                  <a:srgbClr val="DD1144"/>
                </a:solidFill>
                <a:latin typeface="SFMono-Regular"/>
              </a:rPr>
              <a:t>"1.0"</a:t>
            </a:r>
            <a:r>
              <a:rPr lang="en-US" altLang="zh-CN" sz="1000" dirty="0">
                <a:solidFill>
                  <a:srgbClr val="24292E"/>
                </a:solidFill>
                <a:latin typeface="SFMono-Regular"/>
              </a:rPr>
              <a:t> encoding=</a:t>
            </a:r>
            <a:r>
              <a:rPr lang="en-US" altLang="zh-CN" sz="1000" dirty="0">
                <a:solidFill>
                  <a:srgbClr val="DD1144"/>
                </a:solidFill>
                <a:latin typeface="SFMono-Regular"/>
              </a:rPr>
              <a:t>"UTF-8"</a:t>
            </a:r>
            <a:r>
              <a:rPr lang="en-US" altLang="zh-CN" sz="1000" b="1" dirty="0">
                <a:solidFill>
                  <a:srgbClr val="999999"/>
                </a:solidFill>
                <a:latin typeface="SFMono-Regular"/>
              </a:rPr>
              <a:t>?&gt;</a:t>
            </a:r>
            <a:r>
              <a:rPr lang="en-US" altLang="zh-CN" sz="10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en-US" altLang="zh-CN" sz="1000" dirty="0">
                <a:solidFill>
                  <a:srgbClr val="000080"/>
                </a:solidFill>
                <a:latin typeface="SFMono-Regular"/>
              </a:rPr>
              <a:t>&lt;beans </a:t>
            </a:r>
            <a:r>
              <a:rPr lang="en-US" altLang="zh-CN" sz="1000" dirty="0">
                <a:solidFill>
                  <a:srgbClr val="008080"/>
                </a:solidFill>
                <a:latin typeface="SFMono-Regular"/>
              </a:rPr>
              <a:t>xmlns</a:t>
            </a:r>
            <a:r>
              <a:rPr lang="en-US" altLang="zh-CN" sz="1000" dirty="0">
                <a:solidFill>
                  <a:srgbClr val="000080"/>
                </a:solidFill>
                <a:latin typeface="SFMono-Regular"/>
              </a:rPr>
              <a:t>=</a:t>
            </a:r>
            <a:r>
              <a:rPr lang="en-US" altLang="zh-CN" sz="1000" dirty="0">
                <a:solidFill>
                  <a:srgbClr val="DD1144"/>
                </a:solidFill>
                <a:latin typeface="SFMono-Regular"/>
              </a:rPr>
              <a:t>"http://www.springframework.org/schema/beans"</a:t>
            </a:r>
            <a:r>
              <a:rPr lang="en-US" altLang="zh-CN" sz="1000" dirty="0">
                <a:solidFill>
                  <a:srgbClr val="000080"/>
                </a:solidFill>
                <a:latin typeface="SFMono-Regular"/>
              </a:rPr>
              <a:t> </a:t>
            </a:r>
            <a:r>
              <a:rPr lang="en-US" altLang="zh-CN" sz="1000" dirty="0">
                <a:solidFill>
                  <a:srgbClr val="008080"/>
                </a:solidFill>
                <a:latin typeface="SFMono-Regular"/>
              </a:rPr>
              <a:t>...</a:t>
            </a:r>
            <a:r>
              <a:rPr lang="en-US" altLang="zh-CN" sz="1000" dirty="0">
                <a:solidFill>
                  <a:srgbClr val="000080"/>
                </a:solidFill>
                <a:latin typeface="SFMono-Regular"/>
              </a:rPr>
              <a:t>&gt;</a:t>
            </a:r>
            <a:r>
              <a:rPr lang="en-US" altLang="zh-CN" sz="10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endParaRPr lang="en-US" altLang="zh-CN" sz="1000" i="1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sz="1000" dirty="0">
                <a:solidFill>
                  <a:srgbClr val="E8BF6A"/>
                </a:solidFill>
              </a:rPr>
              <a:t>&lt;bean </a:t>
            </a:r>
            <a:r>
              <a:rPr lang="en-US" altLang="zh-CN" sz="1000" dirty="0">
                <a:solidFill>
                  <a:srgbClr val="BABABA"/>
                </a:solidFill>
              </a:rPr>
              <a:t>id</a:t>
            </a:r>
            <a:r>
              <a:rPr lang="en-US" altLang="zh-CN" sz="1000" dirty="0">
                <a:solidFill>
                  <a:srgbClr val="6A8759"/>
                </a:solidFill>
              </a:rPr>
              <a:t>="speaker" </a:t>
            </a:r>
            <a:r>
              <a:rPr lang="en-US" altLang="zh-CN" sz="1000" dirty="0">
                <a:solidFill>
                  <a:srgbClr val="BABABA"/>
                </a:solidFill>
              </a:rPr>
              <a:t>class</a:t>
            </a:r>
            <a:r>
              <a:rPr lang="en-US" altLang="zh-CN" sz="1000" dirty="0">
                <a:solidFill>
                  <a:srgbClr val="6A8759"/>
                </a:solidFill>
              </a:rPr>
              <a:t>="com.test.impl.SpeakerImpl"</a:t>
            </a:r>
            <a:r>
              <a:rPr lang="en-US" altLang="zh-CN" sz="1000" dirty="0">
                <a:solidFill>
                  <a:srgbClr val="E8BF6A"/>
                </a:solidFill>
              </a:rPr>
              <a:t>/&gt;</a:t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>&lt;bean </a:t>
            </a:r>
            <a:r>
              <a:rPr lang="en-US" altLang="zh-CN" sz="1000" dirty="0">
                <a:solidFill>
                  <a:srgbClr val="BABABA"/>
                </a:solidFill>
              </a:rPr>
              <a:t>id</a:t>
            </a:r>
            <a:r>
              <a:rPr lang="en-US" altLang="zh-CN" sz="1000" dirty="0">
                <a:solidFill>
                  <a:srgbClr val="6A8759"/>
                </a:solidFill>
              </a:rPr>
              <a:t>="apiTest" </a:t>
            </a:r>
            <a:r>
              <a:rPr lang="en-US" altLang="zh-CN" sz="1000" dirty="0">
                <a:solidFill>
                  <a:srgbClr val="BABABA"/>
                </a:solidFill>
              </a:rPr>
              <a:t>class</a:t>
            </a:r>
            <a:r>
              <a:rPr lang="en-US" altLang="zh-CN" sz="1000" dirty="0">
                <a:solidFill>
                  <a:srgbClr val="6A8759"/>
                </a:solidFill>
              </a:rPr>
              <a:t>="com.test.impl.ApiTestImpl"</a:t>
            </a:r>
            <a:r>
              <a:rPr lang="en-US" altLang="zh-CN" sz="1000" dirty="0">
                <a:solidFill>
                  <a:srgbClr val="E8BF6A"/>
                </a:solidFill>
              </a:rPr>
              <a:t>/&gt;</a:t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808080"/>
                </a:solidFill>
              </a:rPr>
              <a:t>&lt;!--&lt;bean id="apiTest" class="com.test.impl.ApiTestImpl"/&gt;--&gt;</a:t>
            </a:r>
            <a:br>
              <a:rPr lang="en-US" altLang="zh-CN" sz="1000" dirty="0">
                <a:solidFill>
                  <a:srgbClr val="808080"/>
                </a:solidFill>
              </a:rPr>
            </a:br>
            <a:r>
              <a:rPr lang="en-US" altLang="zh-CN" sz="1000" dirty="0">
                <a:solidFill>
                  <a:srgbClr val="808080"/>
                </a:solidFill>
              </a:rPr>
              <a:t/>
            </a:r>
            <a:br>
              <a:rPr lang="en-US" altLang="zh-CN" sz="1000" dirty="0">
                <a:solidFill>
                  <a:srgbClr val="808080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>&lt;</a:t>
            </a:r>
            <a:r>
              <a:rPr lang="en-US" altLang="zh-CN" sz="1000" dirty="0">
                <a:solidFill>
                  <a:srgbClr val="9876AA"/>
                </a:solidFill>
              </a:rPr>
              <a:t>dubbo</a:t>
            </a:r>
            <a:r>
              <a:rPr lang="en-US" altLang="zh-CN" sz="1000" dirty="0">
                <a:solidFill>
                  <a:srgbClr val="E8BF6A"/>
                </a:solidFill>
              </a:rPr>
              <a:t>:application </a:t>
            </a:r>
            <a:r>
              <a:rPr lang="en-US" altLang="zh-CN" sz="1000" dirty="0">
                <a:solidFill>
                  <a:srgbClr val="BABABA"/>
                </a:solidFill>
              </a:rPr>
              <a:t>name</a:t>
            </a:r>
            <a:r>
              <a:rPr lang="en-US" altLang="zh-CN" sz="1000" dirty="0">
                <a:solidFill>
                  <a:srgbClr val="6A8759"/>
                </a:solidFill>
              </a:rPr>
              <a:t>="dubboProvider"</a:t>
            </a:r>
            <a:r>
              <a:rPr lang="en-US" altLang="zh-CN" sz="1000" dirty="0">
                <a:solidFill>
                  <a:srgbClr val="E8BF6A"/>
                </a:solidFill>
              </a:rPr>
              <a:t>/&gt;</a:t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/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>&lt;</a:t>
            </a:r>
            <a:r>
              <a:rPr lang="en-US" altLang="zh-CN" sz="1000" dirty="0">
                <a:solidFill>
                  <a:srgbClr val="9876AA"/>
                </a:solidFill>
              </a:rPr>
              <a:t>dubbo</a:t>
            </a:r>
            <a:r>
              <a:rPr lang="en-US" altLang="zh-CN" sz="1000" dirty="0">
                <a:solidFill>
                  <a:srgbClr val="E8BF6A"/>
                </a:solidFill>
              </a:rPr>
              <a:t>:registry </a:t>
            </a:r>
            <a:r>
              <a:rPr lang="en-US" altLang="zh-CN" sz="1000" dirty="0">
                <a:solidFill>
                  <a:srgbClr val="BABABA"/>
                </a:solidFill>
              </a:rPr>
              <a:t>address</a:t>
            </a:r>
            <a:r>
              <a:rPr lang="en-US" altLang="zh-CN" sz="1000" dirty="0">
                <a:solidFill>
                  <a:srgbClr val="6A8759"/>
                </a:solidFill>
              </a:rPr>
              <a:t>="zookeeper://127.0.0.1:2181" </a:t>
            </a:r>
            <a:r>
              <a:rPr lang="en-US" altLang="zh-CN" sz="1000" dirty="0">
                <a:solidFill>
                  <a:srgbClr val="BABABA"/>
                </a:solidFill>
              </a:rPr>
              <a:t>id</a:t>
            </a:r>
            <a:r>
              <a:rPr lang="en-US" altLang="zh-CN" sz="1000" dirty="0">
                <a:solidFill>
                  <a:srgbClr val="6A8759"/>
                </a:solidFill>
              </a:rPr>
              <a:t>="zk1"</a:t>
            </a:r>
            <a:r>
              <a:rPr lang="en-US" altLang="zh-CN" sz="1000" dirty="0">
                <a:solidFill>
                  <a:srgbClr val="E8BF6A"/>
                </a:solidFill>
              </a:rPr>
              <a:t>/&gt;</a:t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/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>&lt;</a:t>
            </a:r>
            <a:r>
              <a:rPr lang="en-US" altLang="zh-CN" sz="1000" dirty="0">
                <a:solidFill>
                  <a:srgbClr val="9876AA"/>
                </a:solidFill>
              </a:rPr>
              <a:t>dubbo</a:t>
            </a:r>
            <a:r>
              <a:rPr lang="en-US" altLang="zh-CN" sz="1000" dirty="0">
                <a:solidFill>
                  <a:srgbClr val="E8BF6A"/>
                </a:solidFill>
              </a:rPr>
              <a:t>:provider </a:t>
            </a:r>
            <a:r>
              <a:rPr lang="en-US" altLang="zh-CN" sz="1000" dirty="0">
                <a:solidFill>
                  <a:srgbClr val="BABABA"/>
                </a:solidFill>
              </a:rPr>
              <a:t>registry</a:t>
            </a:r>
            <a:r>
              <a:rPr lang="en-US" altLang="zh-CN" sz="1000" dirty="0">
                <a:solidFill>
                  <a:srgbClr val="6A8759"/>
                </a:solidFill>
              </a:rPr>
              <a:t>="zkl"</a:t>
            </a:r>
            <a:r>
              <a:rPr lang="en-US" altLang="zh-CN" sz="1000" dirty="0">
                <a:solidFill>
                  <a:srgbClr val="E8BF6A"/>
                </a:solidFill>
              </a:rPr>
              <a:t>/&gt;</a:t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/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>&lt;</a:t>
            </a:r>
            <a:r>
              <a:rPr lang="en-US" altLang="zh-CN" sz="1000" dirty="0">
                <a:solidFill>
                  <a:srgbClr val="9876AA"/>
                </a:solidFill>
              </a:rPr>
              <a:t>dubbo</a:t>
            </a:r>
            <a:r>
              <a:rPr lang="en-US" altLang="zh-CN" sz="1000" dirty="0">
                <a:solidFill>
                  <a:srgbClr val="E8BF6A"/>
                </a:solidFill>
              </a:rPr>
              <a:t>:protocol </a:t>
            </a:r>
            <a:r>
              <a:rPr lang="en-US" altLang="zh-CN" sz="1000" dirty="0">
                <a:solidFill>
                  <a:srgbClr val="BABABA"/>
                </a:solidFill>
              </a:rPr>
              <a:t>name</a:t>
            </a:r>
            <a:r>
              <a:rPr lang="en-US" altLang="zh-CN" sz="1000" dirty="0">
                <a:solidFill>
                  <a:srgbClr val="6A8759"/>
                </a:solidFill>
              </a:rPr>
              <a:t>="dubbo" </a:t>
            </a:r>
            <a:r>
              <a:rPr lang="en-US" altLang="zh-CN" sz="1000" dirty="0">
                <a:solidFill>
                  <a:srgbClr val="BABABA"/>
                </a:solidFill>
              </a:rPr>
              <a:t>port</a:t>
            </a:r>
            <a:r>
              <a:rPr lang="en-US" altLang="zh-CN" sz="1000" dirty="0">
                <a:solidFill>
                  <a:srgbClr val="6A8759"/>
                </a:solidFill>
              </a:rPr>
              <a:t>="20880"</a:t>
            </a:r>
            <a:r>
              <a:rPr lang="en-US" altLang="zh-CN" sz="1000" dirty="0">
                <a:solidFill>
                  <a:srgbClr val="E8BF6A"/>
                </a:solidFill>
              </a:rPr>
              <a:t>/&gt;</a:t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/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>&lt;</a:t>
            </a:r>
            <a:r>
              <a:rPr lang="en-US" altLang="zh-CN" sz="1000" dirty="0">
                <a:solidFill>
                  <a:srgbClr val="9876AA"/>
                </a:solidFill>
              </a:rPr>
              <a:t>dubbo</a:t>
            </a:r>
            <a:r>
              <a:rPr lang="en-US" altLang="zh-CN" sz="1000" dirty="0">
                <a:solidFill>
                  <a:srgbClr val="E8BF6A"/>
                </a:solidFill>
              </a:rPr>
              <a:t>:service </a:t>
            </a:r>
            <a:r>
              <a:rPr lang="en-US" altLang="zh-CN" sz="1000" dirty="0">
                <a:solidFill>
                  <a:srgbClr val="BABABA"/>
                </a:solidFill>
              </a:rPr>
              <a:t>interface</a:t>
            </a:r>
            <a:r>
              <a:rPr lang="en-US" altLang="zh-CN" sz="1000" dirty="0">
                <a:solidFill>
                  <a:srgbClr val="6A8759"/>
                </a:solidFill>
              </a:rPr>
              <a:t>="com.test.api.Speaker" </a:t>
            </a:r>
            <a:r>
              <a:rPr lang="en-US" altLang="zh-CN" sz="1000" dirty="0">
                <a:solidFill>
                  <a:srgbClr val="BABABA"/>
                </a:solidFill>
              </a:rPr>
              <a:t>group</a:t>
            </a:r>
            <a:r>
              <a:rPr lang="en-US" altLang="zh-CN" sz="1000" dirty="0">
                <a:solidFill>
                  <a:srgbClr val="6A8759"/>
                </a:solidFill>
              </a:rPr>
              <a:t>="dubbo" </a:t>
            </a:r>
            <a:r>
              <a:rPr lang="en-US" altLang="zh-CN" sz="1000" dirty="0">
                <a:solidFill>
                  <a:srgbClr val="BABABA"/>
                </a:solidFill>
              </a:rPr>
              <a:t>ref</a:t>
            </a:r>
            <a:r>
              <a:rPr lang="en-US" altLang="zh-CN" sz="1000" dirty="0">
                <a:solidFill>
                  <a:srgbClr val="6A8759"/>
                </a:solidFill>
              </a:rPr>
              <a:t>="speaker"</a:t>
            </a:r>
            <a:r>
              <a:rPr lang="en-US" altLang="zh-CN" sz="1000" dirty="0">
                <a:solidFill>
                  <a:srgbClr val="E8BF6A"/>
                </a:solidFill>
              </a:rPr>
              <a:t>/&gt;</a:t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>&lt;</a:t>
            </a:r>
            <a:r>
              <a:rPr lang="en-US" altLang="zh-CN" sz="1000" dirty="0">
                <a:solidFill>
                  <a:srgbClr val="9876AA"/>
                </a:solidFill>
              </a:rPr>
              <a:t>dubbo</a:t>
            </a:r>
            <a:r>
              <a:rPr lang="en-US" altLang="zh-CN" sz="1000" dirty="0">
                <a:solidFill>
                  <a:srgbClr val="E8BF6A"/>
                </a:solidFill>
              </a:rPr>
              <a:t>:service </a:t>
            </a:r>
            <a:r>
              <a:rPr lang="en-US" altLang="zh-CN" sz="1000" dirty="0">
                <a:solidFill>
                  <a:srgbClr val="BABABA"/>
                </a:solidFill>
              </a:rPr>
              <a:t>interface</a:t>
            </a:r>
            <a:r>
              <a:rPr lang="en-US" altLang="zh-CN" sz="1000" dirty="0">
                <a:solidFill>
                  <a:srgbClr val="6A8759"/>
                </a:solidFill>
              </a:rPr>
              <a:t>="com.test.api.ApiTest" </a:t>
            </a:r>
            <a:r>
              <a:rPr lang="en-US" altLang="zh-CN" sz="1000" dirty="0">
                <a:solidFill>
                  <a:srgbClr val="BABABA"/>
                </a:solidFill>
              </a:rPr>
              <a:t>group</a:t>
            </a:r>
            <a:r>
              <a:rPr lang="en-US" altLang="zh-CN" sz="1000" dirty="0">
                <a:solidFill>
                  <a:srgbClr val="6A8759"/>
                </a:solidFill>
              </a:rPr>
              <a:t>="dubbo" </a:t>
            </a:r>
            <a:r>
              <a:rPr lang="en-US" altLang="zh-CN" sz="1000" dirty="0">
                <a:solidFill>
                  <a:srgbClr val="BABABA"/>
                </a:solidFill>
              </a:rPr>
              <a:t>ref</a:t>
            </a:r>
            <a:r>
              <a:rPr lang="en-US" altLang="zh-CN" sz="1000" dirty="0">
                <a:solidFill>
                  <a:srgbClr val="6A8759"/>
                </a:solidFill>
              </a:rPr>
              <a:t>="apiTest"</a:t>
            </a:r>
            <a:r>
              <a:rPr lang="en-US" altLang="zh-CN" sz="1000" dirty="0">
                <a:solidFill>
                  <a:srgbClr val="E8BF6A"/>
                </a:solidFill>
              </a:rPr>
              <a:t>/&gt;</a:t>
            </a:r>
          </a:p>
          <a:p>
            <a:endParaRPr lang="en-US" altLang="zh-CN" sz="1000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sz="1000" dirty="0">
                <a:solidFill>
                  <a:srgbClr val="000080"/>
                </a:solidFill>
                <a:latin typeface="SFMono-Regular"/>
              </a:rPr>
              <a:t>&lt;/beans&gt;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4042587" y="3750320"/>
            <a:ext cx="7558864" cy="2870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50" b="1" dirty="0">
                <a:latin typeface="Rockwell Extra Bold" panose="02060903040505020403" pitchFamily="18" charset="0"/>
              </a:rPr>
              <a:t>Consumer.xml</a:t>
            </a:r>
            <a:endParaRPr lang="en-US" altLang="zh-CN" sz="1050" b="1" dirty="0">
              <a:solidFill>
                <a:srgbClr val="999999"/>
              </a:solidFill>
              <a:latin typeface="SFMono-Regular"/>
            </a:endParaRPr>
          </a:p>
          <a:p>
            <a:r>
              <a:rPr lang="en-US" altLang="zh-CN" sz="1000" b="1" dirty="0">
                <a:solidFill>
                  <a:srgbClr val="999999"/>
                </a:solidFill>
                <a:latin typeface="SFMono-Regular"/>
              </a:rPr>
              <a:t>&lt;?</a:t>
            </a:r>
            <a:r>
              <a:rPr lang="en-US" altLang="zh-CN" sz="1000" dirty="0">
                <a:solidFill>
                  <a:srgbClr val="24292E"/>
                </a:solidFill>
                <a:latin typeface="SFMono-Regular"/>
              </a:rPr>
              <a:t>xml version=</a:t>
            </a:r>
            <a:r>
              <a:rPr lang="en-US" altLang="zh-CN" sz="1000" dirty="0">
                <a:solidFill>
                  <a:srgbClr val="DD1144"/>
                </a:solidFill>
                <a:latin typeface="SFMono-Regular"/>
              </a:rPr>
              <a:t>"1.0"</a:t>
            </a:r>
            <a:r>
              <a:rPr lang="en-US" altLang="zh-CN" sz="1000" dirty="0">
                <a:solidFill>
                  <a:srgbClr val="24292E"/>
                </a:solidFill>
                <a:latin typeface="SFMono-Regular"/>
              </a:rPr>
              <a:t> encoding=</a:t>
            </a:r>
            <a:r>
              <a:rPr lang="en-US" altLang="zh-CN" sz="1000" dirty="0">
                <a:solidFill>
                  <a:srgbClr val="DD1144"/>
                </a:solidFill>
                <a:latin typeface="SFMono-Regular"/>
              </a:rPr>
              <a:t>"UTF-8"</a:t>
            </a:r>
            <a:r>
              <a:rPr lang="en-US" altLang="zh-CN" sz="1000" b="1" dirty="0">
                <a:solidFill>
                  <a:srgbClr val="999999"/>
                </a:solidFill>
                <a:latin typeface="SFMono-Regular"/>
              </a:rPr>
              <a:t>?&gt;</a:t>
            </a:r>
            <a:r>
              <a:rPr lang="en-US" altLang="zh-CN" sz="10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r>
              <a:rPr lang="en-US" altLang="zh-CN" sz="1000" dirty="0">
                <a:solidFill>
                  <a:srgbClr val="000080"/>
                </a:solidFill>
                <a:latin typeface="SFMono-Regular"/>
              </a:rPr>
              <a:t>&lt;beans </a:t>
            </a:r>
            <a:r>
              <a:rPr lang="en-US" altLang="zh-CN" sz="1000" dirty="0">
                <a:solidFill>
                  <a:srgbClr val="008080"/>
                </a:solidFill>
                <a:latin typeface="SFMono-Regular"/>
              </a:rPr>
              <a:t>xmlns</a:t>
            </a:r>
            <a:r>
              <a:rPr lang="en-US" altLang="zh-CN" sz="1000" dirty="0">
                <a:solidFill>
                  <a:srgbClr val="000080"/>
                </a:solidFill>
                <a:latin typeface="SFMono-Regular"/>
              </a:rPr>
              <a:t>=</a:t>
            </a:r>
            <a:r>
              <a:rPr lang="en-US" altLang="zh-CN" sz="1000" dirty="0">
                <a:solidFill>
                  <a:srgbClr val="DD1144"/>
                </a:solidFill>
                <a:latin typeface="SFMono-Regular"/>
              </a:rPr>
              <a:t>"http://www.springframework.org/schema/beans...</a:t>
            </a:r>
            <a:r>
              <a:rPr lang="en-US" altLang="zh-CN" sz="1000" dirty="0">
                <a:solidFill>
                  <a:srgbClr val="000080"/>
                </a:solidFill>
                <a:latin typeface="SFMono-Regular"/>
              </a:rPr>
              <a:t>&gt;</a:t>
            </a:r>
            <a:r>
              <a:rPr lang="en-US" altLang="zh-CN" sz="10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endParaRPr lang="en-US" altLang="zh-CN" sz="1000" i="1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sz="1000" dirty="0">
                <a:solidFill>
                  <a:srgbClr val="808080"/>
                </a:solidFill>
              </a:rPr>
              <a:t>&lt;!--//</a:t>
            </a:r>
            <a:r>
              <a:rPr lang="zh-CN" altLang="en-US" sz="1000" dirty="0">
                <a:solidFill>
                  <a:srgbClr val="808080"/>
                </a:solidFill>
              </a:rPr>
              <a:t>对应</a:t>
            </a:r>
            <a:r>
              <a:rPr lang="en-US" altLang="zh-CN" sz="1000" dirty="0">
                <a:solidFill>
                  <a:srgbClr val="808080"/>
                </a:solidFill>
              </a:rPr>
              <a:t>ApplicationConfig,</a:t>
            </a:r>
            <a:r>
              <a:rPr lang="zh-CN" altLang="en-US" sz="1000" dirty="0">
                <a:solidFill>
                  <a:srgbClr val="808080"/>
                </a:solidFill>
              </a:rPr>
              <a:t>用于计算依赖关系</a:t>
            </a:r>
            <a:r>
              <a:rPr lang="en-US" altLang="zh-CN" sz="1000" dirty="0">
                <a:solidFill>
                  <a:srgbClr val="808080"/>
                </a:solidFill>
              </a:rPr>
              <a:t>--&gt;</a:t>
            </a:r>
            <a:br>
              <a:rPr lang="en-US" altLang="zh-CN" sz="1000" dirty="0">
                <a:solidFill>
                  <a:srgbClr val="808080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>&lt;</a:t>
            </a:r>
            <a:r>
              <a:rPr lang="en-US" altLang="zh-CN" sz="1000" dirty="0">
                <a:solidFill>
                  <a:srgbClr val="9876AA"/>
                </a:solidFill>
              </a:rPr>
              <a:t>dubbo</a:t>
            </a:r>
            <a:r>
              <a:rPr lang="en-US" altLang="zh-CN" sz="1000" dirty="0">
                <a:solidFill>
                  <a:srgbClr val="E8BF6A"/>
                </a:solidFill>
              </a:rPr>
              <a:t>:application </a:t>
            </a:r>
            <a:r>
              <a:rPr lang="en-US" altLang="zh-CN" sz="1000" dirty="0">
                <a:solidFill>
                  <a:srgbClr val="BABABA"/>
                </a:solidFill>
              </a:rPr>
              <a:t>name</a:t>
            </a:r>
            <a:r>
              <a:rPr lang="en-US" altLang="zh-CN" sz="1000" dirty="0">
                <a:solidFill>
                  <a:srgbClr val="6A8759"/>
                </a:solidFill>
              </a:rPr>
              <a:t>="dubboConsumer" </a:t>
            </a:r>
            <a:r>
              <a:rPr lang="en-US" altLang="zh-CN" sz="1000" dirty="0">
                <a:solidFill>
                  <a:srgbClr val="BABABA"/>
                </a:solidFill>
              </a:rPr>
              <a:t>version</a:t>
            </a:r>
            <a:r>
              <a:rPr lang="en-US" altLang="zh-CN" sz="1000" dirty="0">
                <a:solidFill>
                  <a:srgbClr val="6A8759"/>
                </a:solidFill>
              </a:rPr>
              <a:t>="1.0.0"</a:t>
            </a:r>
            <a:r>
              <a:rPr lang="en-US" altLang="zh-CN" sz="1000" dirty="0">
                <a:solidFill>
                  <a:srgbClr val="E8BF6A"/>
                </a:solidFill>
              </a:rPr>
              <a:t>/&gt;</a:t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/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808080"/>
                </a:solidFill>
              </a:rPr>
              <a:t>&lt;!--     </a:t>
            </a:r>
            <a:r>
              <a:rPr lang="zh-CN" altLang="en-US" sz="1000" dirty="0">
                <a:solidFill>
                  <a:srgbClr val="808080"/>
                </a:solidFill>
              </a:rPr>
              <a:t>使用</a:t>
            </a:r>
            <a:r>
              <a:rPr lang="en-US" altLang="zh-CN" sz="1000" dirty="0">
                <a:solidFill>
                  <a:srgbClr val="808080"/>
                </a:solidFill>
              </a:rPr>
              <a:t>multicast</a:t>
            </a:r>
            <a:r>
              <a:rPr lang="zh-CN" altLang="en-US" sz="1000" dirty="0">
                <a:solidFill>
                  <a:srgbClr val="808080"/>
                </a:solidFill>
              </a:rPr>
              <a:t>广播注册中心暴露发现服务地址 </a:t>
            </a:r>
            <a:r>
              <a:rPr lang="en-US" altLang="zh-CN" sz="1000" dirty="0">
                <a:solidFill>
                  <a:srgbClr val="808080"/>
                </a:solidFill>
              </a:rPr>
              <a:t>--&gt;</a:t>
            </a:r>
            <a:br>
              <a:rPr lang="en-US" altLang="zh-CN" sz="1000" dirty="0">
                <a:solidFill>
                  <a:srgbClr val="808080"/>
                </a:solidFill>
              </a:rPr>
            </a:br>
            <a:r>
              <a:rPr lang="en-US" altLang="zh-CN" sz="1000" dirty="0">
                <a:solidFill>
                  <a:srgbClr val="808080"/>
                </a:solidFill>
              </a:rPr>
              <a:t>&lt;!--     &lt;dubbo:registry address="multicast://224.5.6.7:1234" /&gt; --&gt;</a:t>
            </a:r>
            <a:br>
              <a:rPr lang="en-US" altLang="zh-CN" sz="1000" dirty="0">
                <a:solidFill>
                  <a:srgbClr val="808080"/>
                </a:solidFill>
              </a:rPr>
            </a:br>
            <a:r>
              <a:rPr lang="en-US" altLang="zh-CN" sz="1000" dirty="0">
                <a:solidFill>
                  <a:srgbClr val="808080"/>
                </a:solidFill>
              </a:rPr>
              <a:t>&lt;!--</a:t>
            </a:r>
            <a:r>
              <a:rPr lang="zh-CN" altLang="en-US" sz="1000" dirty="0">
                <a:solidFill>
                  <a:srgbClr val="808080"/>
                </a:solidFill>
              </a:rPr>
              <a:t>对应</a:t>
            </a:r>
            <a:r>
              <a:rPr lang="en-US" altLang="zh-CN" sz="1000" dirty="0">
                <a:solidFill>
                  <a:srgbClr val="808080"/>
                </a:solidFill>
              </a:rPr>
              <a:t>RegistryCOnfig  </a:t>
            </a:r>
            <a:r>
              <a:rPr lang="zh-CN" altLang="en-US" sz="1000" dirty="0">
                <a:solidFill>
                  <a:srgbClr val="808080"/>
                </a:solidFill>
              </a:rPr>
              <a:t>使用</a:t>
            </a:r>
            <a:r>
              <a:rPr lang="en-US" altLang="zh-CN" sz="1000" dirty="0">
                <a:solidFill>
                  <a:srgbClr val="808080"/>
                </a:solidFill>
              </a:rPr>
              <a:t>zooker</a:t>
            </a:r>
            <a:r>
              <a:rPr lang="zh-CN" altLang="en-US" sz="1000" dirty="0">
                <a:solidFill>
                  <a:srgbClr val="808080"/>
                </a:solidFill>
              </a:rPr>
              <a:t>广播注册中心暴露发现服务地址</a:t>
            </a:r>
            <a:r>
              <a:rPr lang="en-US" altLang="zh-CN" sz="1000" dirty="0">
                <a:solidFill>
                  <a:srgbClr val="808080"/>
                </a:solidFill>
              </a:rPr>
              <a:t>--&gt;</a:t>
            </a:r>
            <a:br>
              <a:rPr lang="en-US" altLang="zh-CN" sz="1000" dirty="0">
                <a:solidFill>
                  <a:srgbClr val="808080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>&lt;</a:t>
            </a:r>
            <a:r>
              <a:rPr lang="en-US" altLang="zh-CN" sz="1000" dirty="0">
                <a:solidFill>
                  <a:srgbClr val="9876AA"/>
                </a:solidFill>
              </a:rPr>
              <a:t>dubbo</a:t>
            </a:r>
            <a:r>
              <a:rPr lang="en-US" altLang="zh-CN" sz="1000" dirty="0">
                <a:solidFill>
                  <a:srgbClr val="E8BF6A"/>
                </a:solidFill>
              </a:rPr>
              <a:t>:registry </a:t>
            </a:r>
            <a:r>
              <a:rPr lang="en-US" altLang="zh-CN" sz="1000" dirty="0">
                <a:solidFill>
                  <a:srgbClr val="BABABA"/>
                </a:solidFill>
              </a:rPr>
              <a:t>id</a:t>
            </a:r>
            <a:r>
              <a:rPr lang="en-US" altLang="zh-CN" sz="1000" dirty="0">
                <a:solidFill>
                  <a:srgbClr val="6A8759"/>
                </a:solidFill>
              </a:rPr>
              <a:t>="zk1" </a:t>
            </a:r>
            <a:r>
              <a:rPr lang="en-US" altLang="zh-CN" sz="1000" dirty="0">
                <a:solidFill>
                  <a:srgbClr val="BABABA"/>
                </a:solidFill>
              </a:rPr>
              <a:t>protocol</a:t>
            </a:r>
            <a:r>
              <a:rPr lang="en-US" altLang="zh-CN" sz="1000" dirty="0">
                <a:solidFill>
                  <a:srgbClr val="6A8759"/>
                </a:solidFill>
              </a:rPr>
              <a:t>="zookeeper" </a:t>
            </a:r>
            <a:r>
              <a:rPr lang="en-US" altLang="zh-CN" sz="1000" dirty="0">
                <a:solidFill>
                  <a:srgbClr val="BABABA"/>
                </a:solidFill>
              </a:rPr>
              <a:t>address</a:t>
            </a:r>
            <a:r>
              <a:rPr lang="en-US" altLang="zh-CN" sz="1000" dirty="0">
                <a:solidFill>
                  <a:srgbClr val="6A8759"/>
                </a:solidFill>
              </a:rPr>
              <a:t>="127.0.0.1:2181"</a:t>
            </a:r>
            <a:r>
              <a:rPr lang="en-US" altLang="zh-CN" sz="1000" dirty="0">
                <a:solidFill>
                  <a:srgbClr val="E8BF6A"/>
                </a:solidFill>
              </a:rPr>
              <a:t>/&gt;</a:t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808080"/>
                </a:solidFill>
              </a:rPr>
              <a:t>&lt;!--</a:t>
            </a:r>
            <a:r>
              <a:rPr lang="zh-CN" altLang="en-US" sz="1000" dirty="0">
                <a:solidFill>
                  <a:srgbClr val="808080"/>
                </a:solidFill>
              </a:rPr>
              <a:t>多个注册中心的时候使用，这里指定的是</a:t>
            </a:r>
            <a:r>
              <a:rPr lang="en-US" altLang="zh-CN" sz="1000" dirty="0">
                <a:solidFill>
                  <a:srgbClr val="808080"/>
                </a:solidFill>
              </a:rPr>
              <a:t>zk1--&gt;</a:t>
            </a:r>
            <a:br>
              <a:rPr lang="en-US" altLang="zh-CN" sz="1000" dirty="0">
                <a:solidFill>
                  <a:srgbClr val="808080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>&lt;</a:t>
            </a:r>
            <a:r>
              <a:rPr lang="en-US" altLang="zh-CN" sz="1000" dirty="0">
                <a:solidFill>
                  <a:srgbClr val="9876AA"/>
                </a:solidFill>
              </a:rPr>
              <a:t>dubbo</a:t>
            </a:r>
            <a:r>
              <a:rPr lang="en-US" altLang="zh-CN" sz="1000" dirty="0">
                <a:solidFill>
                  <a:srgbClr val="E8BF6A"/>
                </a:solidFill>
              </a:rPr>
              <a:t>:consumer </a:t>
            </a:r>
            <a:r>
              <a:rPr lang="en-US" altLang="zh-CN" sz="1000" dirty="0">
                <a:solidFill>
                  <a:srgbClr val="BABABA"/>
                </a:solidFill>
              </a:rPr>
              <a:t>registry</a:t>
            </a:r>
            <a:r>
              <a:rPr lang="en-US" altLang="zh-CN" sz="1000" dirty="0">
                <a:solidFill>
                  <a:srgbClr val="6A8759"/>
                </a:solidFill>
              </a:rPr>
              <a:t>="zk1"</a:t>
            </a:r>
            <a:r>
              <a:rPr lang="en-US" altLang="zh-CN" sz="1000" dirty="0">
                <a:solidFill>
                  <a:srgbClr val="E8BF6A"/>
                </a:solidFill>
              </a:rPr>
              <a:t>/&gt;</a:t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/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>&lt;</a:t>
            </a:r>
            <a:r>
              <a:rPr lang="en-US" altLang="zh-CN" sz="1000" dirty="0">
                <a:solidFill>
                  <a:srgbClr val="9876AA"/>
                </a:solidFill>
              </a:rPr>
              <a:t>dubbo</a:t>
            </a:r>
            <a:r>
              <a:rPr lang="en-US" altLang="zh-CN" sz="1000" dirty="0">
                <a:solidFill>
                  <a:srgbClr val="E8BF6A"/>
                </a:solidFill>
              </a:rPr>
              <a:t>:reference </a:t>
            </a:r>
            <a:r>
              <a:rPr lang="en-US" altLang="zh-CN" sz="1000" dirty="0">
                <a:solidFill>
                  <a:srgbClr val="BABABA"/>
                </a:solidFill>
              </a:rPr>
              <a:t>id</a:t>
            </a:r>
            <a:r>
              <a:rPr lang="en-US" altLang="zh-CN" sz="1000" dirty="0">
                <a:solidFill>
                  <a:srgbClr val="6A8759"/>
                </a:solidFill>
              </a:rPr>
              <a:t>="speaker" </a:t>
            </a:r>
            <a:r>
              <a:rPr lang="en-US" altLang="zh-CN" sz="1000" dirty="0">
                <a:solidFill>
                  <a:srgbClr val="BABABA"/>
                </a:solidFill>
              </a:rPr>
              <a:t>interface</a:t>
            </a:r>
            <a:r>
              <a:rPr lang="en-US" altLang="zh-CN" sz="1000" dirty="0">
                <a:solidFill>
                  <a:srgbClr val="6A8759"/>
                </a:solidFill>
              </a:rPr>
              <a:t>="com.test.api.Speaker" </a:t>
            </a:r>
            <a:r>
              <a:rPr lang="en-US" altLang="zh-CN" sz="1000" dirty="0">
                <a:solidFill>
                  <a:srgbClr val="BABABA"/>
                </a:solidFill>
              </a:rPr>
              <a:t>group</a:t>
            </a:r>
            <a:r>
              <a:rPr lang="en-US" altLang="zh-CN" sz="1000" dirty="0">
                <a:solidFill>
                  <a:srgbClr val="6A8759"/>
                </a:solidFill>
              </a:rPr>
              <a:t>="dubbo"</a:t>
            </a:r>
            <a:r>
              <a:rPr lang="en-US" altLang="zh-CN" sz="1000" dirty="0">
                <a:solidFill>
                  <a:srgbClr val="E8BF6A"/>
                </a:solidFill>
              </a:rPr>
              <a:t>/&gt;</a:t>
            </a:r>
            <a:br>
              <a:rPr lang="en-US" altLang="zh-CN" sz="1000" dirty="0">
                <a:solidFill>
                  <a:srgbClr val="E8BF6A"/>
                </a:solidFill>
              </a:rPr>
            </a:br>
            <a:r>
              <a:rPr lang="en-US" altLang="zh-CN" sz="1000" dirty="0">
                <a:solidFill>
                  <a:srgbClr val="E8BF6A"/>
                </a:solidFill>
              </a:rPr>
              <a:t>&lt;</a:t>
            </a:r>
            <a:r>
              <a:rPr lang="en-US" altLang="zh-CN" sz="1000" dirty="0">
                <a:solidFill>
                  <a:srgbClr val="9876AA"/>
                </a:solidFill>
              </a:rPr>
              <a:t>dubbo</a:t>
            </a:r>
            <a:r>
              <a:rPr lang="en-US" altLang="zh-CN" sz="1000" dirty="0">
                <a:solidFill>
                  <a:srgbClr val="E8BF6A"/>
                </a:solidFill>
              </a:rPr>
              <a:t>:reference </a:t>
            </a:r>
            <a:r>
              <a:rPr lang="en-US" altLang="zh-CN" sz="1000" dirty="0">
                <a:solidFill>
                  <a:srgbClr val="BABABA"/>
                </a:solidFill>
              </a:rPr>
              <a:t>id</a:t>
            </a:r>
            <a:r>
              <a:rPr lang="en-US" altLang="zh-CN" sz="1000" dirty="0">
                <a:solidFill>
                  <a:srgbClr val="6A8759"/>
                </a:solidFill>
              </a:rPr>
              <a:t>="apiTest" </a:t>
            </a:r>
            <a:r>
              <a:rPr lang="en-US" altLang="zh-CN" sz="1000" dirty="0">
                <a:solidFill>
                  <a:srgbClr val="BABABA"/>
                </a:solidFill>
              </a:rPr>
              <a:t>interface</a:t>
            </a:r>
            <a:r>
              <a:rPr lang="en-US" altLang="zh-CN" sz="1000" dirty="0">
                <a:solidFill>
                  <a:srgbClr val="6A8759"/>
                </a:solidFill>
              </a:rPr>
              <a:t>="com.test.api.ApiTest" </a:t>
            </a:r>
            <a:r>
              <a:rPr lang="en-US" altLang="zh-CN" sz="1000" dirty="0">
                <a:solidFill>
                  <a:srgbClr val="BABABA"/>
                </a:solidFill>
              </a:rPr>
              <a:t>group</a:t>
            </a:r>
            <a:r>
              <a:rPr lang="en-US" altLang="zh-CN" sz="1000" dirty="0">
                <a:solidFill>
                  <a:srgbClr val="6A8759"/>
                </a:solidFill>
              </a:rPr>
              <a:t>="dubbo"</a:t>
            </a:r>
            <a:r>
              <a:rPr lang="en-US" altLang="zh-CN" sz="1000" dirty="0">
                <a:solidFill>
                  <a:srgbClr val="E8BF6A"/>
                </a:solidFill>
              </a:rPr>
              <a:t>/&gt;</a:t>
            </a:r>
          </a:p>
          <a:p>
            <a:endParaRPr lang="en-US" altLang="zh-CN" sz="1000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sz="1000" dirty="0">
                <a:solidFill>
                  <a:srgbClr val="000080"/>
                </a:solidFill>
                <a:latin typeface="SFMono-Regular"/>
              </a:rPr>
              <a:t>&lt;/beans&gt;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35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6707</TotalTime>
  <Words>2010</Words>
  <Application>Microsoft Office PowerPoint</Application>
  <PresentationFormat>自定义</PresentationFormat>
  <Paragraphs>287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虚拟点线</dc:title>
  <dc:creator>第一PPT</dc:creator>
  <cp:keywords>www.1ppt.com</cp:keywords>
  <dc:description>www.1ppt.com</dc:description>
  <cp:lastModifiedBy>lenovo</cp:lastModifiedBy>
  <cp:revision>128</cp:revision>
  <dcterms:created xsi:type="dcterms:W3CDTF">2015-08-18T02:51:00Z</dcterms:created>
  <dcterms:modified xsi:type="dcterms:W3CDTF">2018-07-13T16:04:15Z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