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13A8F-65AA-4A18-ABB4-2DED104921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BA5BA-F053-4B9B-AE8A-7E376B5CCA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/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/>
              <p:cNvSpPr/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Freeform 69"/>
              <p:cNvSpPr/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10" name="Line 70"/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/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/>
              <p:cNvSpPr/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" name="Freeform 69"/>
              <p:cNvSpPr/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" name="Line 70"/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/>
              <p:cNvSpPr/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Freeform 69"/>
              <p:cNvSpPr/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" name="Line 70"/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/>
          <p:cNvCxnSpPr/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45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135" indent="-360045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135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225" indent="-360045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6982" y="1402671"/>
            <a:ext cx="7818035" cy="896645"/>
          </a:xfrm>
        </p:spPr>
        <p:txBody>
          <a:bodyPr>
            <a:noAutofit/>
          </a:bodyPr>
          <a:lstStyle/>
          <a:p>
            <a:r>
              <a:rPr lang="zh-CN" altLang="en-US" sz="6000" dirty="0"/>
              <a:t>决策系统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算法设计与分析</a:t>
            </a:r>
            <a:endParaRPr lang="en-US" altLang="zh-CN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400" y="634078"/>
            <a:ext cx="10213200" cy="4585992"/>
          </a:xfrm>
        </p:spPr>
        <p:txBody>
          <a:bodyPr>
            <a:noAutofit/>
          </a:bodyPr>
          <a:lstStyle/>
          <a:p>
            <a:pPr indent="467995"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一个智能决策系统可以由规则库和事实库两部分组成，假定规则库的形式为</a:t>
            </a:r>
            <a:r>
              <a:rPr lang="en-US" altLang="zh-CN" sz="2400" dirty="0"/>
              <a:t>:Ri C1&amp;C2&amp;C3&amp;…&amp;Cn </a:t>
            </a:r>
            <a:r>
              <a:rPr lang="en-US" altLang="zh-CN" sz="2400" dirty="0">
                <a:sym typeface="Wingdings" panose="05000000000000000000" pitchFamily="2" charset="2"/>
              </a:rPr>
              <a:t>A</a:t>
            </a:r>
            <a:br>
              <a:rPr lang="en-US" altLang="zh-CN" sz="2400" dirty="0">
                <a:sym typeface="Wingdings" panose="05000000000000000000" pitchFamily="2" charset="2"/>
              </a:rPr>
            </a:br>
            <a:r>
              <a:rPr lang="en-US" altLang="zh-CN" sz="2400" dirty="0">
                <a:sym typeface="Wingdings" panose="05000000000000000000" pitchFamily="2" charset="2"/>
              </a:rPr>
              <a:t>	</a:t>
            </a:r>
            <a:r>
              <a:rPr lang="zh-CN" altLang="en-US" sz="2400" dirty="0"/>
              <a:t>表示在条件</a:t>
            </a:r>
            <a:r>
              <a:rPr lang="en-US" altLang="zh-CN" sz="2400" dirty="0"/>
              <a:t>C1</a:t>
            </a:r>
            <a:r>
              <a:rPr lang="zh-CN" altLang="en-US" sz="2400" dirty="0"/>
              <a:t>，</a:t>
            </a:r>
            <a:r>
              <a:rPr lang="en-US" altLang="zh-CN" sz="2400" dirty="0"/>
              <a:t>C2...Cn</a:t>
            </a:r>
            <a:r>
              <a:rPr lang="zh-CN" altLang="en-US" sz="2400" dirty="0"/>
              <a:t>都满足的前提下</a:t>
            </a:r>
            <a:r>
              <a:rPr lang="en-US" altLang="zh-CN" sz="2400" dirty="0"/>
              <a:t>,</a:t>
            </a:r>
            <a:r>
              <a:rPr lang="zh-CN" altLang="en-US" sz="2400" dirty="0"/>
              <a:t>结论</a:t>
            </a:r>
            <a:r>
              <a:rPr lang="en-US" altLang="zh-CN" sz="2400" dirty="0"/>
              <a:t>A</a:t>
            </a:r>
            <a:r>
              <a:rPr lang="zh-CN" altLang="en-US" sz="2400" dirty="0"/>
              <a:t>成立</a:t>
            </a:r>
            <a:r>
              <a:rPr lang="en-US" altLang="zh-CN" sz="2400" dirty="0"/>
              <a:t>(</a:t>
            </a:r>
            <a:r>
              <a:rPr lang="zh-CN" altLang="en-US" sz="2400" dirty="0"/>
              <a:t>即采取行动</a:t>
            </a:r>
            <a:r>
              <a:rPr lang="en-US" altLang="zh-CN" sz="2400" dirty="0"/>
              <a:t>A); Ri</a:t>
            </a:r>
            <a:r>
              <a:rPr lang="zh-CN" altLang="en-US" sz="2400" dirty="0"/>
              <a:t>表示这是规则库中的第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条规则。事实库则由若干为真的条件</a:t>
            </a:r>
            <a:r>
              <a:rPr lang="en-US" altLang="zh-CN" sz="2400" dirty="0"/>
              <a:t>(</a:t>
            </a:r>
            <a:r>
              <a:rPr lang="zh-CN" altLang="en-US" sz="2400" dirty="0"/>
              <a:t>即命题</a:t>
            </a:r>
            <a:r>
              <a:rPr lang="en-US" altLang="zh-CN" sz="2400" dirty="0"/>
              <a:t>)</a:t>
            </a:r>
            <a:r>
              <a:rPr lang="zh-CN" altLang="en-US" sz="2400" dirty="0"/>
              <a:t>所组成。</a:t>
            </a:r>
            <a:br>
              <a:rPr lang="zh-CN" altLang="en-US" sz="1600" dirty="0"/>
            </a:b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170" y="6480699"/>
            <a:ext cx="67044" cy="71697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0722" y="905523"/>
            <a:ext cx="109905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lt"/>
                <a:ea typeface="+mj-ea"/>
                <a:cs typeface="+mj-cs"/>
              </a:rPr>
              <a:t>对一个新的待验证的命题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Q,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可使用数据驱动或目标驱动两种推理方式之一来 确认它是否可由某规则库和事实库推出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:</a:t>
            </a:r>
            <a:br>
              <a:rPr lang="en-US" altLang="zh-CN" sz="2400" dirty="0">
                <a:latin typeface="+mj-lt"/>
                <a:ea typeface="+mj-ea"/>
                <a:cs typeface="+mj-cs"/>
              </a:rPr>
            </a:br>
            <a:br>
              <a:rPr lang="en-US" altLang="zh-CN" sz="2400" dirty="0">
                <a:latin typeface="+mj-lt"/>
                <a:ea typeface="+mj-ea"/>
                <a:cs typeface="+mj-cs"/>
              </a:rPr>
            </a:br>
            <a:r>
              <a:rPr lang="en-US" altLang="zh-CN" sz="2400" dirty="0">
                <a:latin typeface="+mj-lt"/>
                <a:ea typeface="+mj-ea"/>
                <a:cs typeface="+mj-cs"/>
              </a:rPr>
              <a:t>(1)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数据驱动的推理是指从事实库开始，每次试图发现规则库中某条能满足所有条件的规则，并将其结论作为新的事实加人事实库，然后重复此过程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,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直至发现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Q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是一个事实或没有任何新的事实可被发现。</a:t>
            </a:r>
            <a:br>
              <a:rPr lang="zh-CN" altLang="en-US" sz="2400" dirty="0">
                <a:latin typeface="+mj-lt"/>
                <a:ea typeface="+mj-ea"/>
                <a:cs typeface="+mj-cs"/>
              </a:rPr>
            </a:br>
            <a:br>
              <a:rPr lang="zh-CN" altLang="en-US" sz="2400" dirty="0">
                <a:latin typeface="+mj-lt"/>
                <a:ea typeface="+mj-ea"/>
                <a:cs typeface="+mj-cs"/>
              </a:rPr>
            </a:br>
            <a:r>
              <a:rPr lang="en-US" altLang="zh-CN" sz="2400" dirty="0">
                <a:latin typeface="+mj-lt"/>
                <a:ea typeface="+mj-ea"/>
                <a:cs typeface="+mj-cs"/>
              </a:rPr>
              <a:t>(2)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目标驱动的推理是指从目标假设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Q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出发，每次试图发现规则库中某条含该假设的规则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,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然后将该规则的前提作为子目标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,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确认这些子目标是否和事实库中的事实相匹配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,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如果没有全部匹配，则重复此过程，直至发现新的子目标都为真或不能再验证子目标是否为真。</a:t>
            </a:r>
            <a:endParaRPr lang="zh-CN" altLang="en-US" sz="2400" dirty="0"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1288" y="1855603"/>
            <a:ext cx="40378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lt"/>
                <a:ea typeface="+mj-ea"/>
                <a:cs typeface="+mj-cs"/>
              </a:rPr>
              <a:t>1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、本次测试中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r>
              <a:rPr lang="zh-CN" altLang="en-US" sz="2400" dirty="0">
                <a:latin typeface="+mj-lt"/>
                <a:ea typeface="+mj-ea"/>
                <a:cs typeface="+mj-cs"/>
              </a:rPr>
              <a:t>规则库是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: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r>
              <a:rPr lang="zh-CN" alt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R1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X&amp;B&amp;E —&gt; Y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r>
              <a:rPr lang="en-US" altLang="zh-CN" sz="2400" dirty="0">
                <a:latin typeface="+mj-lt"/>
                <a:ea typeface="+mj-ea"/>
                <a:cs typeface="+mj-cs"/>
              </a:rPr>
              <a:t> R2 Y&amp;D —&gt; Z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r>
              <a:rPr lang="en-US" altLang="zh-CN" sz="2400" dirty="0">
                <a:latin typeface="+mj-lt"/>
                <a:ea typeface="+mj-ea"/>
                <a:cs typeface="+mj-cs"/>
              </a:rPr>
              <a:t> R3 A —&gt; X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endParaRPr lang="en-US" altLang="zh-CN" sz="2400" dirty="0">
              <a:latin typeface="+mj-lt"/>
              <a:ea typeface="+mj-ea"/>
              <a:cs typeface="+mj-cs"/>
            </a:endParaRPr>
          </a:p>
          <a:p>
            <a:r>
              <a:rPr lang="zh-CN" altLang="en-US" sz="2400" dirty="0">
                <a:latin typeface="+mj-lt"/>
                <a:ea typeface="+mj-ea"/>
                <a:cs typeface="+mj-cs"/>
              </a:rPr>
              <a:t>事实库为：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r>
              <a:rPr lang="en-US" altLang="zh-CN" sz="2400" dirty="0">
                <a:latin typeface="+mj-lt"/>
                <a:ea typeface="+mj-ea"/>
                <a:cs typeface="+mj-cs"/>
              </a:rPr>
              <a:t>A B C D E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651" y="3517596"/>
            <a:ext cx="3619814" cy="12040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03651" y="1763270"/>
            <a:ext cx="3724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lt"/>
                <a:ea typeface="+mj-ea"/>
                <a:cs typeface="+mj-cs"/>
              </a:rPr>
              <a:t>2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、数据驱动和目标驱动的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r>
              <a:rPr lang="zh-CN" altLang="en-US" sz="2400" dirty="0">
                <a:latin typeface="+mj-lt"/>
                <a:ea typeface="+mj-ea"/>
                <a:cs typeface="+mj-cs"/>
              </a:rPr>
              <a:t>结果是相同的，代码运行测试数据为：</a:t>
            </a:r>
            <a:endParaRPr lang="zh-CN" altLang="en-US" sz="2400" dirty="0"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54" y="589795"/>
            <a:ext cx="3619814" cy="12040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2054" y="2512380"/>
            <a:ext cx="8566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lt"/>
                <a:ea typeface="+mj-ea"/>
                <a:cs typeface="+mj-cs"/>
              </a:rPr>
              <a:t>如果想知道命题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Z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是否为真，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r>
              <a:rPr lang="en-US" altLang="zh-CN" sz="2400" dirty="0">
                <a:latin typeface="+mj-lt"/>
                <a:ea typeface="+mj-ea"/>
                <a:cs typeface="+mj-cs"/>
              </a:rPr>
              <a:t>1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、数据驱动的推理是从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A B C D E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开始，依次匹配规则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R3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（得到新事实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X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）、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R1(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得到新事实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Y)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和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R2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，得到新事实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Z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为真的事实；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r>
              <a:rPr lang="en-US" altLang="zh-CN" sz="2400" dirty="0">
                <a:latin typeface="+mj-lt"/>
                <a:ea typeface="+mj-ea"/>
                <a:cs typeface="+mj-cs"/>
              </a:rPr>
              <a:t>2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、目标驱动的推理是从假设目标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Z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开始，以此匹配规则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R2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（得到新的子目标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Y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）、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R1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（得到新的子目标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X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）和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R3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，得到假设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Z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为真的结论。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endParaRPr lang="en-US" altLang="zh-CN" sz="2400" dirty="0">
              <a:latin typeface="+mj-lt"/>
              <a:ea typeface="+mj-ea"/>
              <a:cs typeface="+mj-cs"/>
            </a:endParaRPr>
          </a:p>
          <a:p>
            <a:r>
              <a:rPr lang="zh-CN" altLang="en-US" sz="2400" dirty="0">
                <a:latin typeface="+mj-lt"/>
                <a:ea typeface="+mj-ea"/>
                <a:cs typeface="+mj-cs"/>
              </a:rPr>
              <a:t>部分代码展示如下：</a:t>
            </a:r>
            <a:endParaRPr lang="zh-CN" altLang="en-US" sz="2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41507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07" y="0"/>
            <a:ext cx="635049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6701" y="287641"/>
            <a:ext cx="6630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j-lt"/>
                <a:ea typeface="+mj-ea"/>
                <a:cs typeface="+mj-cs"/>
              </a:rPr>
              <a:t>其中有部分循环是比较有利于理解整体构思的：</a:t>
            </a:r>
            <a:endParaRPr lang="zh-CN" altLang="en-US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01" y="749306"/>
            <a:ext cx="8352244" cy="6005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7007" y="2228671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rgbClr val="00B0F0"/>
                </a:solidFill>
              </a:rPr>
              <a:t>谢谢观看</a:t>
            </a:r>
            <a:endParaRPr lang="zh-CN" altLang="en-US" sz="7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rosty">
    <a:dk1>
      <a:sysClr val="windowText" lastClr="000000"/>
    </a:dk1>
    <a:lt1>
      <a:sysClr val="window" lastClr="FFFFFF"/>
    </a:lt1>
    <a:dk2>
      <a:srgbClr val="0B2827"/>
    </a:dk2>
    <a:lt2>
      <a:srgbClr val="DAE3E3"/>
    </a:lt2>
    <a:accent1>
      <a:srgbClr val="767E37"/>
    </a:accent1>
    <a:accent2>
      <a:srgbClr val="B495C2"/>
    </a:accent2>
    <a:accent3>
      <a:srgbClr val="8FA3A3"/>
    </a:accent3>
    <a:accent4>
      <a:srgbClr val="CE7F01"/>
    </a:accent4>
    <a:accent5>
      <a:srgbClr val="D15A29"/>
    </a:accent5>
    <a:accent6>
      <a:srgbClr val="B88470"/>
    </a:accent6>
    <a:hlink>
      <a:srgbClr val="B57001"/>
    </a:hlink>
    <a:folHlink>
      <a:srgbClr val="996209"/>
    </a:folHlink>
  </a:clrScheme>
</a:themeOverride>
</file>

<file path=ppt/theme/themeOverride2.xml><?xml version="1.0" encoding="utf-8"?>
<a:themeOverride xmlns:a="http://schemas.openxmlformats.org/drawingml/2006/main">
  <a:clrScheme name="Frosty">
    <a:dk1>
      <a:sysClr val="windowText" lastClr="000000"/>
    </a:dk1>
    <a:lt1>
      <a:sysClr val="window" lastClr="FFFFFF"/>
    </a:lt1>
    <a:dk2>
      <a:srgbClr val="0B2827"/>
    </a:dk2>
    <a:lt2>
      <a:srgbClr val="DAE3E3"/>
    </a:lt2>
    <a:accent1>
      <a:srgbClr val="767E37"/>
    </a:accent1>
    <a:accent2>
      <a:srgbClr val="B495C2"/>
    </a:accent2>
    <a:accent3>
      <a:srgbClr val="8FA3A3"/>
    </a:accent3>
    <a:accent4>
      <a:srgbClr val="CE7F01"/>
    </a:accent4>
    <a:accent5>
      <a:srgbClr val="D15A29"/>
    </a:accent5>
    <a:accent6>
      <a:srgbClr val="B88470"/>
    </a:accent6>
    <a:hlink>
      <a:srgbClr val="B57001"/>
    </a:hlink>
    <a:folHlink>
      <a:srgbClr val="99620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WPS 演示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Goudy Old Style</vt:lpstr>
      <vt:lpstr>Segoe Print</vt:lpstr>
      <vt:lpstr>Avenir Next LT Pro</vt:lpstr>
      <vt:lpstr>微软雅黑</vt:lpstr>
      <vt:lpstr>Arial Unicode MS</vt:lpstr>
      <vt:lpstr>等线</vt:lpstr>
      <vt:lpstr>FrostyVTI</vt:lpstr>
      <vt:lpstr>决策系统</vt:lpstr>
      <vt:lpstr>	一个智能决策系统可以由规则库和事实库两部分组成，假定规则库的形式为:Ri C1&amp;C2&amp;C3&amp;…&amp;Cn A 	表示在条件C1，C2...Cn都满足的前提下,结论A成立(即采取行动A); Ri表示这是规则库中的第i条规则。事实库则由若干为真的条件(即命题)所组成。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决策系统</dc:title>
  <dc:creator>李 晨曦</dc:creator>
  <cp:lastModifiedBy>取暖</cp:lastModifiedBy>
  <cp:revision>4</cp:revision>
  <dcterms:created xsi:type="dcterms:W3CDTF">2021-12-06T12:55:00Z</dcterms:created>
  <dcterms:modified xsi:type="dcterms:W3CDTF">2021-12-15T09:28:36Z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6D689B9E6EB64D01872197D8A2B43F98</vt:lpwstr>
  </property>
  <property fmtid="{D5CDD505-2E9C-101B-9397-08002B2CF9AE}" pid="3" name="KSOProductBuildVer">
    <vt:lpwstr>2052-11.1.0.11115</vt:lpwstr>
  </property>
</Properties>
</file>