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notesSlides/notesSlide5.xml" ContentType="application/vnd.openxmlformats-officedocument.presentationml.notesSlide+xml"/>
  <Override PartName="/ppt/tags/tag14.xml" ContentType="application/vnd.openxmlformats-officedocument.presentationml.tags+xml"/>
  <Override PartName="/ppt/notesSlides/notesSlide6.xml" ContentType="application/vnd.openxmlformats-officedocument.presentationml.notesSlide+xml"/>
  <Override PartName="/ppt/tags/tag15.xml" ContentType="application/vnd.openxmlformats-officedocument.presentationml.tags+xml"/>
  <Override PartName="/ppt/notesSlides/notesSlide7.xml" ContentType="application/vnd.openxmlformats-officedocument.presentationml.notesSlide+xml"/>
  <Override PartName="/ppt/tags/tag16.xml" ContentType="application/vnd.openxmlformats-officedocument.presentationml.tags+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notesSlides/notesSlide11.xml" ContentType="application/vnd.openxmlformats-officedocument.presentationml.notesSlide+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ppt/tags/tag31.xml" ContentType="application/vnd.openxmlformats-officedocument.presentationml.tags+xml"/>
  <Override PartName="/ppt/notesSlides/notesSlide23.xml" ContentType="application/vnd.openxmlformats-officedocument.presentationml.notesSlide+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4.xml" ContentType="application/vnd.openxmlformats-officedocument.presentationml.tags+xml"/>
  <Override PartName="/ppt/notesSlides/notesSlide27.xml" ContentType="application/vnd.openxmlformats-officedocument.presentationml.notesSlide+xml"/>
  <Override PartName="/ppt/tags/tag35.xml" ContentType="application/vnd.openxmlformats-officedocument.presentationml.tags+xml"/>
  <Override PartName="/ppt/notesSlides/notesSlide28.xml" ContentType="application/vnd.openxmlformats-officedocument.presentationml.notesSlide+xml"/>
  <Override PartName="/ppt/tags/tag36.xml" ContentType="application/vnd.openxmlformats-officedocument.presentationml.tags+xml"/>
  <Override PartName="/ppt/notesSlides/notesSlide29.xml" ContentType="application/vnd.openxmlformats-officedocument.presentationml.notesSlide+xml"/>
  <Override PartName="/ppt/tags/tag37.xml" ContentType="application/vnd.openxmlformats-officedocument.presentationml.tags+xml"/>
  <Override PartName="/ppt/notesSlides/notesSlide30.xml" ContentType="application/vnd.openxmlformats-officedocument.presentationml.notesSlide+xml"/>
  <Override PartName="/ppt/tags/tag38.xml" ContentType="application/vnd.openxmlformats-officedocument.presentationml.tags+xml"/>
  <Override PartName="/ppt/notesSlides/notesSlide31.xml" ContentType="application/vnd.openxmlformats-officedocument.presentationml.notesSlide+xml"/>
  <Override PartName="/ppt/tags/tag39.xml" ContentType="application/vnd.openxmlformats-officedocument.presentationml.tags+xml"/>
  <Override PartName="/ppt/notesSlides/notesSlide32.xml" ContentType="application/vnd.openxmlformats-officedocument.presentationml.notesSlide+xml"/>
  <Override PartName="/ppt/tags/tag40.xml" ContentType="application/vnd.openxmlformats-officedocument.presentationml.tags+xml"/>
  <Override PartName="/ppt/notesSlides/notesSlide33.xml" ContentType="application/vnd.openxmlformats-officedocument.presentationml.notesSlide+xml"/>
  <Override PartName="/ppt/tags/tag41.xml" ContentType="application/vnd.openxmlformats-officedocument.presentationml.tags+xml"/>
  <Override PartName="/ppt/notesSlides/notesSlide34.xml" ContentType="application/vnd.openxmlformats-officedocument.presentationml.notesSlide+xml"/>
  <Override PartName="/ppt/tags/tag42.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notesSlides/notesSlide38.xml" ContentType="application/vnd.openxmlformats-officedocument.presentationml.notesSlide+xml"/>
  <Override PartName="/ppt/tags/tag45.xml" ContentType="application/vnd.openxmlformats-officedocument.presentationml.tags+xml"/>
  <Override PartName="/ppt/notesSlides/notesSlide39.xml" ContentType="application/vnd.openxmlformats-officedocument.presentationml.notesSlide+xml"/>
  <Override PartName="/ppt/tags/tag46.xml" ContentType="application/vnd.openxmlformats-officedocument.presentationml.tags+xml"/>
  <Override PartName="/ppt/notesSlides/notesSlide40.xml" ContentType="application/vnd.openxmlformats-officedocument.presentationml.notesSlide+xml"/>
  <Override PartName="/ppt/tags/tag47.xml" ContentType="application/vnd.openxmlformats-officedocument.presentationml.tags+xml"/>
  <Override PartName="/ppt/notesSlides/notesSlide41.xml" ContentType="application/vnd.openxmlformats-officedocument.presentationml.notesSlide+xml"/>
  <Override PartName="/ppt/tags/tag48.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49.xml" ContentType="application/vnd.openxmlformats-officedocument.presentationml.tags+xml"/>
  <Override PartName="/ppt/notesSlides/notesSlide44.xml" ContentType="application/vnd.openxmlformats-officedocument.presentationml.notesSlide+xml"/>
  <Override PartName="/ppt/tags/tag50.xml" ContentType="application/vnd.openxmlformats-officedocument.presentationml.tags+xml"/>
  <Override PartName="/ppt/notesSlides/notesSlide45.xml" ContentType="application/vnd.openxmlformats-officedocument.presentationml.notesSlide+xml"/>
  <Override PartName="/ppt/tags/tag51.xml" ContentType="application/vnd.openxmlformats-officedocument.presentationml.tags+xml"/>
  <Override PartName="/ppt/notesSlides/notesSlide46.xml" ContentType="application/vnd.openxmlformats-officedocument.presentationml.notesSlide+xml"/>
  <Override PartName="/ppt/tags/tag52.xml" ContentType="application/vnd.openxmlformats-officedocument.presentationml.tags+xml"/>
  <Override PartName="/ppt/notesSlides/notesSlide47.xml" ContentType="application/vnd.openxmlformats-officedocument.presentationml.notesSlide+xml"/>
  <Override PartName="/ppt/tags/tag53.xml" ContentType="application/vnd.openxmlformats-officedocument.presentationml.tags+xml"/>
  <Override PartName="/ppt/notesSlides/notesSlide48.xml" ContentType="application/vnd.openxmlformats-officedocument.presentationml.notesSlide+xml"/>
  <Override PartName="/ppt/tags/tag54.xml" ContentType="application/vnd.openxmlformats-officedocument.presentationml.tags+xml"/>
  <Override PartName="/ppt/notesSlides/notesSlide49.xml" ContentType="application/vnd.openxmlformats-officedocument.presentationml.notesSlide+xml"/>
  <Override PartName="/ppt/tags/tag55.xml" ContentType="application/vnd.openxmlformats-officedocument.presentationml.tags+xml"/>
  <Override PartName="/ppt/notesSlides/notesSlide50.xml" ContentType="application/vnd.openxmlformats-officedocument.presentationml.notesSlide+xml"/>
  <Override PartName="/ppt/tags/tag56.xml" ContentType="application/vnd.openxmlformats-officedocument.presentationml.tags+xml"/>
  <Override PartName="/ppt/notesSlides/notesSlide51.xml" ContentType="application/vnd.openxmlformats-officedocument.presentationml.notesSlide+xml"/>
  <Override PartName="/ppt/tags/tag57.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58.xml" ContentType="application/vnd.openxmlformats-officedocument.presentationml.tags+xml"/>
  <Override PartName="/ppt/notesSlides/notesSlide54.xml" ContentType="application/vnd.openxmlformats-officedocument.presentationml.notesSlide+xml"/>
  <Override PartName="/ppt/tags/tag59.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76" r:id="rId4"/>
    <p:sldId id="293" r:id="rId5"/>
    <p:sldId id="298" r:id="rId6"/>
    <p:sldId id="299" r:id="rId7"/>
    <p:sldId id="294" r:id="rId8"/>
    <p:sldId id="342" r:id="rId9"/>
    <p:sldId id="349" r:id="rId10"/>
    <p:sldId id="345" r:id="rId11"/>
    <p:sldId id="343" r:id="rId12"/>
    <p:sldId id="344" r:id="rId13"/>
    <p:sldId id="295" r:id="rId14"/>
    <p:sldId id="300" r:id="rId15"/>
    <p:sldId id="348" r:id="rId16"/>
    <p:sldId id="296" r:id="rId17"/>
    <p:sldId id="302" r:id="rId18"/>
    <p:sldId id="303" r:id="rId19"/>
    <p:sldId id="304" r:id="rId20"/>
    <p:sldId id="305" r:id="rId21"/>
    <p:sldId id="306" r:id="rId22"/>
    <p:sldId id="297" r:id="rId23"/>
    <p:sldId id="309" r:id="rId24"/>
    <p:sldId id="308" r:id="rId25"/>
    <p:sldId id="307" r:id="rId26"/>
    <p:sldId id="277" r:id="rId27"/>
    <p:sldId id="311" r:id="rId28"/>
    <p:sldId id="310" r:id="rId29"/>
    <p:sldId id="314" r:id="rId30"/>
    <p:sldId id="320" r:id="rId31"/>
    <p:sldId id="318" r:id="rId32"/>
    <p:sldId id="317" r:id="rId33"/>
    <p:sldId id="316" r:id="rId34"/>
    <p:sldId id="315" r:id="rId35"/>
    <p:sldId id="319" r:id="rId36"/>
    <p:sldId id="312" r:id="rId37"/>
    <p:sldId id="332" r:id="rId38"/>
    <p:sldId id="333" r:id="rId39"/>
    <p:sldId id="334" r:id="rId40"/>
    <p:sldId id="335" r:id="rId41"/>
    <p:sldId id="336" r:id="rId42"/>
    <p:sldId id="337" r:id="rId43"/>
    <p:sldId id="313" r:id="rId44"/>
    <p:sldId id="321" r:id="rId45"/>
    <p:sldId id="322" r:id="rId46"/>
    <p:sldId id="323" r:id="rId47"/>
    <p:sldId id="325" r:id="rId48"/>
    <p:sldId id="326" r:id="rId49"/>
    <p:sldId id="327" r:id="rId50"/>
    <p:sldId id="328" r:id="rId51"/>
    <p:sldId id="329" r:id="rId52"/>
    <p:sldId id="339" r:id="rId53"/>
    <p:sldId id="279" r:id="rId54"/>
    <p:sldId id="331" r:id="rId55"/>
    <p:sldId id="338" r:id="rId56"/>
    <p:sldId id="275" r:id="rId57"/>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6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942" y="96"/>
      </p:cViewPr>
      <p:guideLst/>
    </p:cSldViewPr>
  </p:slideViewPr>
  <p:notesTextViewPr>
    <p:cViewPr>
      <p:scale>
        <a:sx n="1" d="1"/>
        <a:sy n="1" d="1"/>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863FC-2F51-44B1-B905-D757584ECAD5}" type="datetimeFigureOut">
              <a:rPr lang="zh-CN" altLang="en-US" smtClean="0"/>
              <a:t>2019/4/29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0C9F59-8CC3-4513-8EEB-F28AE158EFD7}" type="slidenum">
              <a:rPr lang="zh-CN" altLang="en-US" smtClean="0"/>
              <a:t>‹#›</a:t>
            </a:fld>
            <a:endParaRPr lang="zh-CN" altLang="en-US"/>
          </a:p>
        </p:txBody>
      </p:sp>
    </p:spTree>
    <p:extLst>
      <p:ext uri="{BB962C8B-B14F-4D97-AF65-F5344CB8AC3E}">
        <p14:creationId xmlns:p14="http://schemas.microsoft.com/office/powerpoint/2010/main" val="407689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C9F59-8CC3-4513-8EEB-F28AE158EFD7}" type="slidenum">
              <a:rPr lang="zh-CN" altLang="en-US" smtClean="0"/>
              <a:t>1</a:t>
            </a:fld>
            <a:endParaRPr lang="zh-CN" altLang="en-US"/>
          </a:p>
        </p:txBody>
      </p:sp>
    </p:spTree>
    <p:extLst>
      <p:ext uri="{BB962C8B-B14F-4D97-AF65-F5344CB8AC3E}">
        <p14:creationId xmlns:p14="http://schemas.microsoft.com/office/powerpoint/2010/main" val="1147604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10</a:t>
            </a:fld>
            <a:endParaRPr lang="zh-CN" altLang="en-US"/>
          </a:p>
        </p:txBody>
      </p:sp>
    </p:spTree>
    <p:extLst>
      <p:ext uri="{BB962C8B-B14F-4D97-AF65-F5344CB8AC3E}">
        <p14:creationId xmlns:p14="http://schemas.microsoft.com/office/powerpoint/2010/main" val="997677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11</a:t>
            </a:fld>
            <a:endParaRPr lang="zh-CN" altLang="en-US"/>
          </a:p>
        </p:txBody>
      </p:sp>
    </p:spTree>
    <p:extLst>
      <p:ext uri="{BB962C8B-B14F-4D97-AF65-F5344CB8AC3E}">
        <p14:creationId xmlns:p14="http://schemas.microsoft.com/office/powerpoint/2010/main" val="3216050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12</a:t>
            </a:fld>
            <a:endParaRPr lang="zh-CN" altLang="en-US"/>
          </a:p>
        </p:txBody>
      </p:sp>
    </p:spTree>
    <p:extLst>
      <p:ext uri="{BB962C8B-B14F-4D97-AF65-F5344CB8AC3E}">
        <p14:creationId xmlns:p14="http://schemas.microsoft.com/office/powerpoint/2010/main" val="2086609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13</a:t>
            </a:fld>
            <a:endParaRPr lang="zh-CN" altLang="en-US"/>
          </a:p>
        </p:txBody>
      </p:sp>
    </p:spTree>
    <p:extLst>
      <p:ext uri="{BB962C8B-B14F-4D97-AF65-F5344CB8AC3E}">
        <p14:creationId xmlns:p14="http://schemas.microsoft.com/office/powerpoint/2010/main" val="3115474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14</a:t>
            </a:fld>
            <a:endParaRPr lang="zh-CN" altLang="en-US"/>
          </a:p>
        </p:txBody>
      </p:sp>
    </p:spTree>
    <p:extLst>
      <p:ext uri="{BB962C8B-B14F-4D97-AF65-F5344CB8AC3E}">
        <p14:creationId xmlns:p14="http://schemas.microsoft.com/office/powerpoint/2010/main" val="2898450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15</a:t>
            </a:fld>
            <a:endParaRPr lang="zh-CN" altLang="en-US"/>
          </a:p>
        </p:txBody>
      </p:sp>
    </p:spTree>
    <p:extLst>
      <p:ext uri="{BB962C8B-B14F-4D97-AF65-F5344CB8AC3E}">
        <p14:creationId xmlns:p14="http://schemas.microsoft.com/office/powerpoint/2010/main" val="1826324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16</a:t>
            </a:fld>
            <a:endParaRPr lang="zh-CN" altLang="en-US"/>
          </a:p>
        </p:txBody>
      </p:sp>
    </p:spTree>
    <p:extLst>
      <p:ext uri="{BB962C8B-B14F-4D97-AF65-F5344CB8AC3E}">
        <p14:creationId xmlns:p14="http://schemas.microsoft.com/office/powerpoint/2010/main" val="2471850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17</a:t>
            </a:fld>
            <a:endParaRPr lang="zh-CN" altLang="en-US"/>
          </a:p>
        </p:txBody>
      </p:sp>
    </p:spTree>
    <p:extLst>
      <p:ext uri="{BB962C8B-B14F-4D97-AF65-F5344CB8AC3E}">
        <p14:creationId xmlns:p14="http://schemas.microsoft.com/office/powerpoint/2010/main" val="2302660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18</a:t>
            </a:fld>
            <a:endParaRPr lang="zh-CN" altLang="en-US"/>
          </a:p>
        </p:txBody>
      </p:sp>
    </p:spTree>
    <p:extLst>
      <p:ext uri="{BB962C8B-B14F-4D97-AF65-F5344CB8AC3E}">
        <p14:creationId xmlns:p14="http://schemas.microsoft.com/office/powerpoint/2010/main" val="1618417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19</a:t>
            </a:fld>
            <a:endParaRPr lang="zh-CN" altLang="en-US"/>
          </a:p>
        </p:txBody>
      </p:sp>
    </p:spTree>
    <p:extLst>
      <p:ext uri="{BB962C8B-B14F-4D97-AF65-F5344CB8AC3E}">
        <p14:creationId xmlns:p14="http://schemas.microsoft.com/office/powerpoint/2010/main" val="228328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C9F59-8CC3-4513-8EEB-F28AE158EFD7}" type="slidenum">
              <a:rPr lang="zh-CN" altLang="en-US" smtClean="0"/>
              <a:t>2</a:t>
            </a:fld>
            <a:endParaRPr lang="zh-CN" altLang="en-US"/>
          </a:p>
        </p:txBody>
      </p:sp>
    </p:spTree>
    <p:extLst>
      <p:ext uri="{BB962C8B-B14F-4D97-AF65-F5344CB8AC3E}">
        <p14:creationId xmlns:p14="http://schemas.microsoft.com/office/powerpoint/2010/main" val="7252946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20</a:t>
            </a:fld>
            <a:endParaRPr lang="zh-CN" altLang="en-US"/>
          </a:p>
        </p:txBody>
      </p:sp>
    </p:spTree>
    <p:extLst>
      <p:ext uri="{BB962C8B-B14F-4D97-AF65-F5344CB8AC3E}">
        <p14:creationId xmlns:p14="http://schemas.microsoft.com/office/powerpoint/2010/main" val="929810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21</a:t>
            </a:fld>
            <a:endParaRPr lang="zh-CN" altLang="en-US"/>
          </a:p>
        </p:txBody>
      </p:sp>
    </p:spTree>
    <p:extLst>
      <p:ext uri="{BB962C8B-B14F-4D97-AF65-F5344CB8AC3E}">
        <p14:creationId xmlns:p14="http://schemas.microsoft.com/office/powerpoint/2010/main" val="172269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22</a:t>
            </a:fld>
            <a:endParaRPr lang="zh-CN" altLang="en-US"/>
          </a:p>
        </p:txBody>
      </p:sp>
    </p:spTree>
    <p:extLst>
      <p:ext uri="{BB962C8B-B14F-4D97-AF65-F5344CB8AC3E}">
        <p14:creationId xmlns:p14="http://schemas.microsoft.com/office/powerpoint/2010/main" val="2022704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23</a:t>
            </a:fld>
            <a:endParaRPr lang="zh-CN" altLang="en-US"/>
          </a:p>
        </p:txBody>
      </p:sp>
    </p:spTree>
    <p:extLst>
      <p:ext uri="{BB962C8B-B14F-4D97-AF65-F5344CB8AC3E}">
        <p14:creationId xmlns:p14="http://schemas.microsoft.com/office/powerpoint/2010/main" val="2237931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24</a:t>
            </a:fld>
            <a:endParaRPr lang="zh-CN" altLang="en-US"/>
          </a:p>
        </p:txBody>
      </p:sp>
    </p:spTree>
    <p:extLst>
      <p:ext uri="{BB962C8B-B14F-4D97-AF65-F5344CB8AC3E}">
        <p14:creationId xmlns:p14="http://schemas.microsoft.com/office/powerpoint/2010/main" val="3481239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25</a:t>
            </a:fld>
            <a:endParaRPr lang="zh-CN" altLang="en-US"/>
          </a:p>
        </p:txBody>
      </p:sp>
    </p:spTree>
    <p:extLst>
      <p:ext uri="{BB962C8B-B14F-4D97-AF65-F5344CB8AC3E}">
        <p14:creationId xmlns:p14="http://schemas.microsoft.com/office/powerpoint/2010/main" val="1931806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C9F59-8CC3-4513-8EEB-F28AE158EFD7}" type="slidenum">
              <a:rPr lang="zh-CN" altLang="en-US" smtClean="0"/>
              <a:t>26</a:t>
            </a:fld>
            <a:endParaRPr lang="zh-CN" altLang="en-US"/>
          </a:p>
        </p:txBody>
      </p:sp>
    </p:spTree>
    <p:extLst>
      <p:ext uri="{BB962C8B-B14F-4D97-AF65-F5344CB8AC3E}">
        <p14:creationId xmlns:p14="http://schemas.microsoft.com/office/powerpoint/2010/main" val="2463102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27</a:t>
            </a:fld>
            <a:endParaRPr lang="zh-CN" altLang="en-US"/>
          </a:p>
        </p:txBody>
      </p:sp>
    </p:spTree>
    <p:extLst>
      <p:ext uri="{BB962C8B-B14F-4D97-AF65-F5344CB8AC3E}">
        <p14:creationId xmlns:p14="http://schemas.microsoft.com/office/powerpoint/2010/main" val="1350227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28</a:t>
            </a:fld>
            <a:endParaRPr lang="zh-CN" altLang="en-US"/>
          </a:p>
        </p:txBody>
      </p:sp>
    </p:spTree>
    <p:extLst>
      <p:ext uri="{BB962C8B-B14F-4D97-AF65-F5344CB8AC3E}">
        <p14:creationId xmlns:p14="http://schemas.microsoft.com/office/powerpoint/2010/main" val="3289171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29</a:t>
            </a:fld>
            <a:endParaRPr lang="zh-CN" altLang="en-US"/>
          </a:p>
        </p:txBody>
      </p:sp>
    </p:spTree>
    <p:extLst>
      <p:ext uri="{BB962C8B-B14F-4D97-AF65-F5344CB8AC3E}">
        <p14:creationId xmlns:p14="http://schemas.microsoft.com/office/powerpoint/2010/main" val="536199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C9F59-8CC3-4513-8EEB-F28AE158EFD7}" type="slidenum">
              <a:rPr lang="zh-CN" altLang="en-US" smtClean="0"/>
              <a:t>3</a:t>
            </a:fld>
            <a:endParaRPr lang="zh-CN" altLang="en-US"/>
          </a:p>
        </p:txBody>
      </p:sp>
    </p:spTree>
    <p:extLst>
      <p:ext uri="{BB962C8B-B14F-4D97-AF65-F5344CB8AC3E}">
        <p14:creationId xmlns:p14="http://schemas.microsoft.com/office/powerpoint/2010/main" val="14183312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30</a:t>
            </a:fld>
            <a:endParaRPr lang="zh-CN" altLang="en-US"/>
          </a:p>
        </p:txBody>
      </p:sp>
    </p:spTree>
    <p:extLst>
      <p:ext uri="{BB962C8B-B14F-4D97-AF65-F5344CB8AC3E}">
        <p14:creationId xmlns:p14="http://schemas.microsoft.com/office/powerpoint/2010/main" val="3190430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31</a:t>
            </a:fld>
            <a:endParaRPr lang="zh-CN" altLang="en-US"/>
          </a:p>
        </p:txBody>
      </p:sp>
    </p:spTree>
    <p:extLst>
      <p:ext uri="{BB962C8B-B14F-4D97-AF65-F5344CB8AC3E}">
        <p14:creationId xmlns:p14="http://schemas.microsoft.com/office/powerpoint/2010/main" val="24976734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32</a:t>
            </a:fld>
            <a:endParaRPr lang="zh-CN" altLang="en-US"/>
          </a:p>
        </p:txBody>
      </p:sp>
    </p:spTree>
    <p:extLst>
      <p:ext uri="{BB962C8B-B14F-4D97-AF65-F5344CB8AC3E}">
        <p14:creationId xmlns:p14="http://schemas.microsoft.com/office/powerpoint/2010/main" val="2040000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33</a:t>
            </a:fld>
            <a:endParaRPr lang="zh-CN" altLang="en-US"/>
          </a:p>
        </p:txBody>
      </p:sp>
    </p:spTree>
    <p:extLst>
      <p:ext uri="{BB962C8B-B14F-4D97-AF65-F5344CB8AC3E}">
        <p14:creationId xmlns:p14="http://schemas.microsoft.com/office/powerpoint/2010/main" val="26535025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34</a:t>
            </a:fld>
            <a:endParaRPr lang="zh-CN" altLang="en-US"/>
          </a:p>
        </p:txBody>
      </p:sp>
    </p:spTree>
    <p:extLst>
      <p:ext uri="{BB962C8B-B14F-4D97-AF65-F5344CB8AC3E}">
        <p14:creationId xmlns:p14="http://schemas.microsoft.com/office/powerpoint/2010/main" val="19637130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35</a:t>
            </a:fld>
            <a:endParaRPr lang="zh-CN" altLang="en-US"/>
          </a:p>
        </p:txBody>
      </p:sp>
    </p:spTree>
    <p:extLst>
      <p:ext uri="{BB962C8B-B14F-4D97-AF65-F5344CB8AC3E}">
        <p14:creationId xmlns:p14="http://schemas.microsoft.com/office/powerpoint/2010/main" val="27997368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36</a:t>
            </a:fld>
            <a:endParaRPr lang="zh-CN" altLang="en-US"/>
          </a:p>
        </p:txBody>
      </p:sp>
    </p:spTree>
    <p:extLst>
      <p:ext uri="{BB962C8B-B14F-4D97-AF65-F5344CB8AC3E}">
        <p14:creationId xmlns:p14="http://schemas.microsoft.com/office/powerpoint/2010/main" val="25600087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37</a:t>
            </a:fld>
            <a:endParaRPr lang="zh-CN" altLang="en-US"/>
          </a:p>
        </p:txBody>
      </p:sp>
    </p:spTree>
    <p:extLst>
      <p:ext uri="{BB962C8B-B14F-4D97-AF65-F5344CB8AC3E}">
        <p14:creationId xmlns:p14="http://schemas.microsoft.com/office/powerpoint/2010/main" val="14834873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38</a:t>
            </a:fld>
            <a:endParaRPr lang="zh-CN" altLang="en-US"/>
          </a:p>
        </p:txBody>
      </p:sp>
    </p:spTree>
    <p:extLst>
      <p:ext uri="{BB962C8B-B14F-4D97-AF65-F5344CB8AC3E}">
        <p14:creationId xmlns:p14="http://schemas.microsoft.com/office/powerpoint/2010/main" val="18804443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39</a:t>
            </a:fld>
            <a:endParaRPr lang="zh-CN" altLang="en-US"/>
          </a:p>
        </p:txBody>
      </p:sp>
    </p:spTree>
    <p:extLst>
      <p:ext uri="{BB962C8B-B14F-4D97-AF65-F5344CB8AC3E}">
        <p14:creationId xmlns:p14="http://schemas.microsoft.com/office/powerpoint/2010/main" val="2879518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a:t>
            </a:fld>
            <a:endParaRPr lang="zh-CN" altLang="en-US"/>
          </a:p>
        </p:txBody>
      </p:sp>
    </p:spTree>
    <p:extLst>
      <p:ext uri="{BB962C8B-B14F-4D97-AF65-F5344CB8AC3E}">
        <p14:creationId xmlns:p14="http://schemas.microsoft.com/office/powerpoint/2010/main" val="14802501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40</a:t>
            </a:fld>
            <a:endParaRPr lang="zh-CN" altLang="en-US"/>
          </a:p>
        </p:txBody>
      </p:sp>
    </p:spTree>
    <p:extLst>
      <p:ext uri="{BB962C8B-B14F-4D97-AF65-F5344CB8AC3E}">
        <p14:creationId xmlns:p14="http://schemas.microsoft.com/office/powerpoint/2010/main" val="38637064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41</a:t>
            </a:fld>
            <a:endParaRPr lang="zh-CN" altLang="en-US"/>
          </a:p>
        </p:txBody>
      </p:sp>
    </p:spTree>
    <p:extLst>
      <p:ext uri="{BB962C8B-B14F-4D97-AF65-F5344CB8AC3E}">
        <p14:creationId xmlns:p14="http://schemas.microsoft.com/office/powerpoint/2010/main" val="24649131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42</a:t>
            </a:fld>
            <a:endParaRPr lang="zh-CN" altLang="en-US"/>
          </a:p>
        </p:txBody>
      </p:sp>
    </p:spTree>
    <p:extLst>
      <p:ext uri="{BB962C8B-B14F-4D97-AF65-F5344CB8AC3E}">
        <p14:creationId xmlns:p14="http://schemas.microsoft.com/office/powerpoint/2010/main" val="10704638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43</a:t>
            </a:fld>
            <a:endParaRPr lang="zh-CN" altLang="en-US"/>
          </a:p>
        </p:txBody>
      </p:sp>
    </p:spTree>
    <p:extLst>
      <p:ext uri="{BB962C8B-B14F-4D97-AF65-F5344CB8AC3E}">
        <p14:creationId xmlns:p14="http://schemas.microsoft.com/office/powerpoint/2010/main" val="18629977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44</a:t>
            </a:fld>
            <a:endParaRPr lang="zh-CN" altLang="en-US"/>
          </a:p>
        </p:txBody>
      </p:sp>
    </p:spTree>
    <p:extLst>
      <p:ext uri="{BB962C8B-B14F-4D97-AF65-F5344CB8AC3E}">
        <p14:creationId xmlns:p14="http://schemas.microsoft.com/office/powerpoint/2010/main" val="1575219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45</a:t>
            </a:fld>
            <a:endParaRPr lang="zh-CN" altLang="en-US"/>
          </a:p>
        </p:txBody>
      </p:sp>
    </p:spTree>
    <p:extLst>
      <p:ext uri="{BB962C8B-B14F-4D97-AF65-F5344CB8AC3E}">
        <p14:creationId xmlns:p14="http://schemas.microsoft.com/office/powerpoint/2010/main" val="9870137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46</a:t>
            </a:fld>
            <a:endParaRPr lang="zh-CN" altLang="en-US"/>
          </a:p>
        </p:txBody>
      </p:sp>
    </p:spTree>
    <p:extLst>
      <p:ext uri="{BB962C8B-B14F-4D97-AF65-F5344CB8AC3E}">
        <p14:creationId xmlns:p14="http://schemas.microsoft.com/office/powerpoint/2010/main" val="130500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47</a:t>
            </a:fld>
            <a:endParaRPr lang="zh-CN" altLang="en-US"/>
          </a:p>
        </p:txBody>
      </p:sp>
    </p:spTree>
    <p:extLst>
      <p:ext uri="{BB962C8B-B14F-4D97-AF65-F5344CB8AC3E}">
        <p14:creationId xmlns:p14="http://schemas.microsoft.com/office/powerpoint/2010/main" val="436116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48</a:t>
            </a:fld>
            <a:endParaRPr lang="zh-CN" altLang="en-US"/>
          </a:p>
        </p:txBody>
      </p:sp>
    </p:spTree>
    <p:extLst>
      <p:ext uri="{BB962C8B-B14F-4D97-AF65-F5344CB8AC3E}">
        <p14:creationId xmlns:p14="http://schemas.microsoft.com/office/powerpoint/2010/main" val="42154514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49</a:t>
            </a:fld>
            <a:endParaRPr lang="zh-CN" altLang="en-US"/>
          </a:p>
        </p:txBody>
      </p:sp>
    </p:spTree>
    <p:extLst>
      <p:ext uri="{BB962C8B-B14F-4D97-AF65-F5344CB8AC3E}">
        <p14:creationId xmlns:p14="http://schemas.microsoft.com/office/powerpoint/2010/main" val="342793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a:t>
            </a:fld>
            <a:endParaRPr lang="zh-CN" altLang="en-US"/>
          </a:p>
        </p:txBody>
      </p:sp>
    </p:spTree>
    <p:extLst>
      <p:ext uri="{BB962C8B-B14F-4D97-AF65-F5344CB8AC3E}">
        <p14:creationId xmlns:p14="http://schemas.microsoft.com/office/powerpoint/2010/main" val="33606941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50</a:t>
            </a:fld>
            <a:endParaRPr lang="zh-CN" altLang="en-US"/>
          </a:p>
        </p:txBody>
      </p:sp>
    </p:spTree>
    <p:extLst>
      <p:ext uri="{BB962C8B-B14F-4D97-AF65-F5344CB8AC3E}">
        <p14:creationId xmlns:p14="http://schemas.microsoft.com/office/powerpoint/2010/main" val="1171251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51</a:t>
            </a:fld>
            <a:endParaRPr lang="zh-CN" altLang="en-US"/>
          </a:p>
        </p:txBody>
      </p:sp>
    </p:spTree>
    <p:extLst>
      <p:ext uri="{BB962C8B-B14F-4D97-AF65-F5344CB8AC3E}">
        <p14:creationId xmlns:p14="http://schemas.microsoft.com/office/powerpoint/2010/main" val="19494607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52</a:t>
            </a:fld>
            <a:endParaRPr lang="zh-CN" altLang="en-US"/>
          </a:p>
        </p:txBody>
      </p:sp>
    </p:spTree>
    <p:extLst>
      <p:ext uri="{BB962C8B-B14F-4D97-AF65-F5344CB8AC3E}">
        <p14:creationId xmlns:p14="http://schemas.microsoft.com/office/powerpoint/2010/main" val="4285956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www.99ppt.com </a:t>
            </a:r>
            <a:r>
              <a:rPr lang="zh-CN" altLang="en-US" dirty="0"/>
              <a:t>专业的模板网站 为您提供更多优质模板</a:t>
            </a:r>
          </a:p>
        </p:txBody>
      </p:sp>
      <p:sp>
        <p:nvSpPr>
          <p:cNvPr id="4" name="灯片编号占位符 3"/>
          <p:cNvSpPr>
            <a:spLocks noGrp="1"/>
          </p:cNvSpPr>
          <p:nvPr>
            <p:ph type="sldNum" sz="quarter" idx="10"/>
          </p:nvPr>
        </p:nvSpPr>
        <p:spPr/>
        <p:txBody>
          <a:bodyPr/>
          <a:lstStyle/>
          <a:p>
            <a:fld id="{E00C9F59-8CC3-4513-8EEB-F28AE158EFD7}" type="slidenum">
              <a:rPr lang="zh-CN" altLang="en-US" smtClean="0"/>
              <a:t>53</a:t>
            </a:fld>
            <a:endParaRPr lang="zh-CN" altLang="en-US"/>
          </a:p>
        </p:txBody>
      </p:sp>
    </p:spTree>
    <p:extLst>
      <p:ext uri="{BB962C8B-B14F-4D97-AF65-F5344CB8AC3E}">
        <p14:creationId xmlns:p14="http://schemas.microsoft.com/office/powerpoint/2010/main" val="13753516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54</a:t>
            </a:fld>
            <a:endParaRPr lang="zh-CN" altLang="en-US"/>
          </a:p>
        </p:txBody>
      </p:sp>
    </p:spTree>
    <p:extLst>
      <p:ext uri="{BB962C8B-B14F-4D97-AF65-F5344CB8AC3E}">
        <p14:creationId xmlns:p14="http://schemas.microsoft.com/office/powerpoint/2010/main" val="36160012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55</a:t>
            </a:fld>
            <a:endParaRPr lang="zh-CN" altLang="en-US"/>
          </a:p>
        </p:txBody>
      </p:sp>
    </p:spTree>
    <p:extLst>
      <p:ext uri="{BB962C8B-B14F-4D97-AF65-F5344CB8AC3E}">
        <p14:creationId xmlns:p14="http://schemas.microsoft.com/office/powerpoint/2010/main" val="10777338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www.99ppt.com </a:t>
            </a:r>
            <a:r>
              <a:rPr lang="zh-CN" altLang="en-US" dirty="0"/>
              <a:t>专业的模板网站 为您提供更多优质模板</a:t>
            </a:r>
          </a:p>
        </p:txBody>
      </p:sp>
      <p:sp>
        <p:nvSpPr>
          <p:cNvPr id="4" name="灯片编号占位符 3"/>
          <p:cNvSpPr>
            <a:spLocks noGrp="1"/>
          </p:cNvSpPr>
          <p:nvPr>
            <p:ph type="sldNum" sz="quarter" idx="10"/>
          </p:nvPr>
        </p:nvSpPr>
        <p:spPr/>
        <p:txBody>
          <a:bodyPr/>
          <a:lstStyle/>
          <a:p>
            <a:fld id="{E00C9F59-8CC3-4513-8EEB-F28AE158EFD7}" type="slidenum">
              <a:rPr lang="zh-CN" altLang="en-US" smtClean="0"/>
              <a:t>56</a:t>
            </a:fld>
            <a:endParaRPr lang="zh-CN" altLang="en-US"/>
          </a:p>
        </p:txBody>
      </p:sp>
    </p:spTree>
    <p:extLst>
      <p:ext uri="{BB962C8B-B14F-4D97-AF65-F5344CB8AC3E}">
        <p14:creationId xmlns:p14="http://schemas.microsoft.com/office/powerpoint/2010/main" val="118402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6</a:t>
            </a:fld>
            <a:endParaRPr lang="zh-CN" altLang="en-US"/>
          </a:p>
        </p:txBody>
      </p:sp>
    </p:spTree>
    <p:extLst>
      <p:ext uri="{BB962C8B-B14F-4D97-AF65-F5344CB8AC3E}">
        <p14:creationId xmlns:p14="http://schemas.microsoft.com/office/powerpoint/2010/main" val="3536441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7</a:t>
            </a:fld>
            <a:endParaRPr lang="zh-CN" altLang="en-US"/>
          </a:p>
        </p:txBody>
      </p:sp>
    </p:spTree>
    <p:extLst>
      <p:ext uri="{BB962C8B-B14F-4D97-AF65-F5344CB8AC3E}">
        <p14:creationId xmlns:p14="http://schemas.microsoft.com/office/powerpoint/2010/main" val="300674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8</a:t>
            </a:fld>
            <a:endParaRPr lang="zh-CN" altLang="en-US"/>
          </a:p>
        </p:txBody>
      </p:sp>
    </p:spTree>
    <p:extLst>
      <p:ext uri="{BB962C8B-B14F-4D97-AF65-F5344CB8AC3E}">
        <p14:creationId xmlns:p14="http://schemas.microsoft.com/office/powerpoint/2010/main" val="635551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34C0232-94FA-4EBE-BB9B-79FBE486032D}" type="slidenum">
              <a:rPr lang="zh-CN" altLang="en-US" smtClean="0"/>
              <a:t>9</a:t>
            </a:fld>
            <a:endParaRPr lang="zh-CN" altLang="en-US"/>
          </a:p>
        </p:txBody>
      </p:sp>
    </p:spTree>
    <p:extLst>
      <p:ext uri="{BB962C8B-B14F-4D97-AF65-F5344CB8AC3E}">
        <p14:creationId xmlns:p14="http://schemas.microsoft.com/office/powerpoint/2010/main" val="357302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F5310737-1B29-420F-9513-5395CE6BB6F1}" type="datetime1">
              <a:rPr lang="zh-CN" altLang="en-US" smtClean="0"/>
              <a:t>2019/4/29</a:t>
            </a:fld>
            <a:endParaRPr lang="zh-CN" altLang="en-US"/>
          </a:p>
        </p:txBody>
      </p:sp>
      <p:sp>
        <p:nvSpPr>
          <p:cNvPr id="5" name="页脚占位符 4"/>
          <p:cNvSpPr>
            <a:spLocks noGrp="1"/>
          </p:cNvSpPr>
          <p:nvPr>
            <p:ph type="ftr" sz="quarter" idx="11"/>
          </p:nvPr>
        </p:nvSpPr>
        <p:spPr/>
        <p:txBody>
          <a:bodyPr/>
          <a:lstStyle/>
          <a:p>
            <a:r>
              <a:rPr lang="zh-CN" altLang="en-US"/>
              <a:t>梧桐车联</a:t>
            </a:r>
          </a:p>
        </p:txBody>
      </p:sp>
      <p:sp>
        <p:nvSpPr>
          <p:cNvPr id="6" name="灯片编号占位符 5"/>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239329148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70230BA-2F55-4246-B138-52850D4E3C56}" type="datetime1">
              <a:rPr lang="zh-CN" altLang="en-US" smtClean="0"/>
              <a:t>2019/4/29</a:t>
            </a:fld>
            <a:endParaRPr lang="zh-CN" altLang="en-US"/>
          </a:p>
        </p:txBody>
      </p:sp>
      <p:sp>
        <p:nvSpPr>
          <p:cNvPr id="5" name="页脚占位符 4"/>
          <p:cNvSpPr>
            <a:spLocks noGrp="1"/>
          </p:cNvSpPr>
          <p:nvPr>
            <p:ph type="ftr" sz="quarter" idx="11"/>
          </p:nvPr>
        </p:nvSpPr>
        <p:spPr/>
        <p:txBody>
          <a:bodyPr/>
          <a:lstStyle/>
          <a:p>
            <a:r>
              <a:rPr lang="zh-CN" altLang="en-US"/>
              <a:t>梧桐车联</a:t>
            </a:r>
          </a:p>
        </p:txBody>
      </p:sp>
      <p:sp>
        <p:nvSpPr>
          <p:cNvPr id="6" name="灯片编号占位符 5"/>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39636698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5031A84-ABEE-41ED-AD45-B1D51ABDC941}" type="datetime1">
              <a:rPr lang="zh-CN" altLang="en-US" smtClean="0"/>
              <a:t>2019/4/29</a:t>
            </a:fld>
            <a:endParaRPr lang="zh-CN" altLang="en-US"/>
          </a:p>
        </p:txBody>
      </p:sp>
      <p:sp>
        <p:nvSpPr>
          <p:cNvPr id="5" name="页脚占位符 4"/>
          <p:cNvSpPr>
            <a:spLocks noGrp="1"/>
          </p:cNvSpPr>
          <p:nvPr>
            <p:ph type="ftr" sz="quarter" idx="11"/>
          </p:nvPr>
        </p:nvSpPr>
        <p:spPr/>
        <p:txBody>
          <a:bodyPr/>
          <a:lstStyle/>
          <a:p>
            <a:r>
              <a:rPr lang="zh-CN" altLang="en-US"/>
              <a:t>梧桐车联</a:t>
            </a:r>
          </a:p>
        </p:txBody>
      </p:sp>
      <p:sp>
        <p:nvSpPr>
          <p:cNvPr id="6" name="灯片编号占位符 5"/>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421570323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4BA24E8-4600-42BC-8D7E-C865DA41697D}" type="datetime1">
              <a:rPr lang="zh-CN" altLang="en-US" smtClean="0"/>
              <a:t>2019/4/29</a:t>
            </a:fld>
            <a:endParaRPr lang="zh-CN" altLang="en-US"/>
          </a:p>
        </p:txBody>
      </p:sp>
      <p:sp>
        <p:nvSpPr>
          <p:cNvPr id="5" name="页脚占位符 4"/>
          <p:cNvSpPr>
            <a:spLocks noGrp="1"/>
          </p:cNvSpPr>
          <p:nvPr>
            <p:ph type="ftr" sz="quarter" idx="11"/>
          </p:nvPr>
        </p:nvSpPr>
        <p:spPr/>
        <p:txBody>
          <a:bodyPr/>
          <a:lstStyle/>
          <a:p>
            <a:r>
              <a:rPr lang="zh-CN" altLang="en-US"/>
              <a:t>梧桐车联</a:t>
            </a:r>
          </a:p>
        </p:txBody>
      </p:sp>
      <p:sp>
        <p:nvSpPr>
          <p:cNvPr id="6" name="灯片编号占位符 5"/>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114328352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7355A2B-CAA9-4D71-9C73-A8CE6902BEF8}" type="datetime1">
              <a:rPr lang="zh-CN" altLang="en-US" smtClean="0"/>
              <a:t>2019/4/29</a:t>
            </a:fld>
            <a:endParaRPr lang="zh-CN" altLang="en-US"/>
          </a:p>
        </p:txBody>
      </p:sp>
      <p:sp>
        <p:nvSpPr>
          <p:cNvPr id="5" name="页脚占位符 4"/>
          <p:cNvSpPr>
            <a:spLocks noGrp="1"/>
          </p:cNvSpPr>
          <p:nvPr>
            <p:ph type="ftr" sz="quarter" idx="11"/>
          </p:nvPr>
        </p:nvSpPr>
        <p:spPr/>
        <p:txBody>
          <a:bodyPr/>
          <a:lstStyle/>
          <a:p>
            <a:r>
              <a:rPr lang="zh-CN" altLang="en-US"/>
              <a:t>梧桐车联</a:t>
            </a:r>
          </a:p>
        </p:txBody>
      </p:sp>
      <p:sp>
        <p:nvSpPr>
          <p:cNvPr id="6" name="灯片编号占位符 5"/>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79627915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12A782B-754A-40DE-892E-805F8AA4E2E7}" type="datetime1">
              <a:rPr lang="zh-CN" altLang="en-US" smtClean="0"/>
              <a:t>2019/4/29</a:t>
            </a:fld>
            <a:endParaRPr lang="zh-CN" altLang="en-US"/>
          </a:p>
        </p:txBody>
      </p:sp>
      <p:sp>
        <p:nvSpPr>
          <p:cNvPr id="6" name="页脚占位符 5"/>
          <p:cNvSpPr>
            <a:spLocks noGrp="1"/>
          </p:cNvSpPr>
          <p:nvPr>
            <p:ph type="ftr" sz="quarter" idx="11"/>
          </p:nvPr>
        </p:nvSpPr>
        <p:spPr/>
        <p:txBody>
          <a:bodyPr/>
          <a:lstStyle/>
          <a:p>
            <a:r>
              <a:rPr lang="zh-CN" altLang="en-US"/>
              <a:t>梧桐车联</a:t>
            </a:r>
          </a:p>
        </p:txBody>
      </p:sp>
      <p:sp>
        <p:nvSpPr>
          <p:cNvPr id="7" name="灯片编号占位符 6"/>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318724972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CBC658E-6D39-4379-92AB-2BDD4A0885A1}" type="datetime1">
              <a:rPr lang="zh-CN" altLang="en-US" smtClean="0"/>
              <a:t>2019/4/29</a:t>
            </a:fld>
            <a:endParaRPr lang="zh-CN" altLang="en-US"/>
          </a:p>
        </p:txBody>
      </p:sp>
      <p:sp>
        <p:nvSpPr>
          <p:cNvPr id="8" name="页脚占位符 7"/>
          <p:cNvSpPr>
            <a:spLocks noGrp="1"/>
          </p:cNvSpPr>
          <p:nvPr>
            <p:ph type="ftr" sz="quarter" idx="11"/>
          </p:nvPr>
        </p:nvSpPr>
        <p:spPr/>
        <p:txBody>
          <a:bodyPr/>
          <a:lstStyle/>
          <a:p>
            <a:r>
              <a:rPr lang="zh-CN" altLang="en-US"/>
              <a:t>梧桐车联</a:t>
            </a:r>
          </a:p>
        </p:txBody>
      </p:sp>
      <p:sp>
        <p:nvSpPr>
          <p:cNvPr id="9" name="灯片编号占位符 8"/>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57075607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F6CB91-3897-40E0-BB77-51EAA0CFAE14}" type="datetime1">
              <a:rPr lang="zh-CN" altLang="en-US" smtClean="0"/>
              <a:t>2019/4/29</a:t>
            </a:fld>
            <a:endParaRPr lang="zh-CN" altLang="en-US"/>
          </a:p>
        </p:txBody>
      </p:sp>
      <p:sp>
        <p:nvSpPr>
          <p:cNvPr id="4" name="页脚占位符 3"/>
          <p:cNvSpPr>
            <a:spLocks noGrp="1"/>
          </p:cNvSpPr>
          <p:nvPr>
            <p:ph type="ftr" sz="quarter" idx="11"/>
          </p:nvPr>
        </p:nvSpPr>
        <p:spPr/>
        <p:txBody>
          <a:bodyPr/>
          <a:lstStyle/>
          <a:p>
            <a:r>
              <a:rPr lang="zh-CN" altLang="en-US"/>
              <a:t>梧桐车联</a:t>
            </a:r>
          </a:p>
        </p:txBody>
      </p:sp>
      <p:sp>
        <p:nvSpPr>
          <p:cNvPr id="5" name="灯片编号占位符 4"/>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392453420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584487-3DF4-41DB-9022-64BF5C169CC1}" type="datetime1">
              <a:rPr lang="zh-CN" altLang="en-US" smtClean="0"/>
              <a:t>2019/4/29</a:t>
            </a:fld>
            <a:endParaRPr lang="zh-CN" altLang="en-US"/>
          </a:p>
        </p:txBody>
      </p:sp>
      <p:sp>
        <p:nvSpPr>
          <p:cNvPr id="3" name="页脚占位符 2"/>
          <p:cNvSpPr>
            <a:spLocks noGrp="1"/>
          </p:cNvSpPr>
          <p:nvPr>
            <p:ph type="ftr" sz="quarter" idx="11"/>
          </p:nvPr>
        </p:nvSpPr>
        <p:spPr/>
        <p:txBody>
          <a:bodyPr/>
          <a:lstStyle/>
          <a:p>
            <a:r>
              <a:rPr lang="zh-CN" altLang="en-US"/>
              <a:t>梧桐车联</a:t>
            </a:r>
          </a:p>
        </p:txBody>
      </p:sp>
      <p:sp>
        <p:nvSpPr>
          <p:cNvPr id="4" name="灯片编号占位符 3"/>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10777500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0409889-91FD-40D7-A2DA-320DA79462F0}" type="datetime1">
              <a:rPr lang="zh-CN" altLang="en-US" smtClean="0"/>
              <a:t>2019/4/29</a:t>
            </a:fld>
            <a:endParaRPr lang="zh-CN" altLang="en-US"/>
          </a:p>
        </p:txBody>
      </p:sp>
      <p:sp>
        <p:nvSpPr>
          <p:cNvPr id="6" name="页脚占位符 5"/>
          <p:cNvSpPr>
            <a:spLocks noGrp="1"/>
          </p:cNvSpPr>
          <p:nvPr>
            <p:ph type="ftr" sz="quarter" idx="11"/>
          </p:nvPr>
        </p:nvSpPr>
        <p:spPr/>
        <p:txBody>
          <a:bodyPr/>
          <a:lstStyle/>
          <a:p>
            <a:r>
              <a:rPr lang="zh-CN" altLang="en-US"/>
              <a:t>梧桐车联</a:t>
            </a:r>
          </a:p>
        </p:txBody>
      </p:sp>
      <p:sp>
        <p:nvSpPr>
          <p:cNvPr id="7" name="灯片编号占位符 6"/>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143214132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7B92FF68-CB6D-47F2-91A2-962B86F5C2A0}" type="datetime1">
              <a:rPr lang="zh-CN" altLang="en-US" smtClean="0"/>
              <a:t>2019/4/29</a:t>
            </a:fld>
            <a:endParaRPr lang="zh-CN" altLang="en-US"/>
          </a:p>
        </p:txBody>
      </p:sp>
      <p:sp>
        <p:nvSpPr>
          <p:cNvPr id="6" name="页脚占位符 5"/>
          <p:cNvSpPr>
            <a:spLocks noGrp="1"/>
          </p:cNvSpPr>
          <p:nvPr>
            <p:ph type="ftr" sz="quarter" idx="11"/>
          </p:nvPr>
        </p:nvSpPr>
        <p:spPr/>
        <p:txBody>
          <a:bodyPr/>
          <a:lstStyle/>
          <a:p>
            <a:r>
              <a:rPr lang="zh-CN" altLang="en-US"/>
              <a:t>梧桐车联</a:t>
            </a:r>
          </a:p>
        </p:txBody>
      </p:sp>
      <p:sp>
        <p:nvSpPr>
          <p:cNvPr id="7" name="灯片编号占位符 6"/>
          <p:cNvSpPr>
            <a:spLocks noGrp="1"/>
          </p:cNvSpPr>
          <p:nvPr>
            <p:ph type="sldNum" sz="quarter" idx="12"/>
          </p:nvPr>
        </p:nvSpPr>
        <p:spPr/>
        <p:txBody>
          <a:body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158784372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498B7-77B9-481C-851F-1093CA407E77}" type="datetime1">
              <a:rPr lang="zh-CN" altLang="en-US" smtClean="0"/>
              <a:t>2019/4/29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梧桐车联</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4C062-8246-492E-9B87-AA3262C7F395}" type="slidenum">
              <a:rPr lang="zh-CN" altLang="en-US" smtClean="0"/>
              <a:t>‹#›</a:t>
            </a:fld>
            <a:endParaRPr lang="zh-CN" altLang="en-US"/>
          </a:p>
        </p:txBody>
      </p:sp>
    </p:spTree>
    <p:extLst>
      <p:ext uri="{BB962C8B-B14F-4D97-AF65-F5344CB8AC3E}">
        <p14:creationId xmlns:p14="http://schemas.microsoft.com/office/powerpoint/2010/main" val="1649987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34.xml"/><Relationship Id="rId5" Type="http://schemas.openxmlformats.org/officeDocument/2006/relationships/image" Target="../media/image9.emf"/><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35.xml"/><Relationship Id="rId5" Type="http://schemas.openxmlformats.org/officeDocument/2006/relationships/image" Target="../media/image10.gif"/><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38.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39.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40.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41.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4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11.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43.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44.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4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notesSlide" Target="../notesSlides/notesSlide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46.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47.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48.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12.e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49.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50.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51.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5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53.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5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3.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55.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56.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ags" Target="../tags/tag57.xml"/><Relationship Id="rId5" Type="http://schemas.openxmlformats.org/officeDocument/2006/relationships/image" Target="../media/image13.emf"/><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58.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59.xml"/><Relationship Id="rId6" Type="http://schemas.openxmlformats.org/officeDocument/2006/relationships/hyperlink" Target="http://lbs.qq.com/AndroidDocs/doc_3d/index.html" TargetMode="External"/><Relationship Id="rId5" Type="http://schemas.openxmlformats.org/officeDocument/2006/relationships/hyperlink" Target="https://developers.google.com/maps/documentation/geocoding/start?hl=zh-cn" TargetMode="External"/><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576" cy="6857678"/>
          </a:xfrm>
          <a:prstGeom prst="rect">
            <a:avLst/>
          </a:prstGeom>
        </p:spPr>
      </p:pic>
      <p:sp>
        <p:nvSpPr>
          <p:cNvPr id="5" name="文本框 4"/>
          <p:cNvSpPr txBox="1"/>
          <p:nvPr/>
        </p:nvSpPr>
        <p:spPr>
          <a:xfrm>
            <a:off x="2878612" y="2041421"/>
            <a:ext cx="6999032" cy="1015663"/>
          </a:xfrm>
          <a:prstGeom prst="rect">
            <a:avLst/>
          </a:prstGeom>
          <a:noFill/>
        </p:spPr>
        <p:txBody>
          <a:bodyPr wrap="none" rtlCol="0">
            <a:spAutoFit/>
          </a:bodyPr>
          <a:lstStyle/>
          <a:p>
            <a:r>
              <a:rPr lang="en-US" altLang="zh-CN" sz="6000" b="1" dirty="0">
                <a:solidFill>
                  <a:schemeClr val="bg1"/>
                </a:solidFill>
                <a:effectLst>
                  <a:outerShdw blurRad="38100" dist="38100" dir="2700000" algn="tl">
                    <a:srgbClr val="000000">
                      <a:alpha val="43137"/>
                    </a:srgbClr>
                  </a:outerShdw>
                </a:effectLst>
                <a:latin typeface="+mn-ea"/>
              </a:rPr>
              <a:t>GPS</a:t>
            </a:r>
            <a:r>
              <a:rPr lang="zh-CN" altLang="en-US" sz="6000" b="1" dirty="0">
                <a:solidFill>
                  <a:schemeClr val="bg1"/>
                </a:solidFill>
                <a:effectLst>
                  <a:outerShdw blurRad="38100" dist="38100" dir="2700000" algn="tl">
                    <a:srgbClr val="000000">
                      <a:alpha val="43137"/>
                    </a:srgbClr>
                  </a:outerShdw>
                </a:effectLst>
                <a:latin typeface="+mn-ea"/>
              </a:rPr>
              <a:t>子系统分析报告</a:t>
            </a:r>
          </a:p>
        </p:txBody>
      </p:sp>
      <p:sp>
        <p:nvSpPr>
          <p:cNvPr id="2" name="页脚占位符 1">
            <a:extLst>
              <a:ext uri="{FF2B5EF4-FFF2-40B4-BE49-F238E27FC236}">
                <a16:creationId xmlns:a16="http://schemas.microsoft.com/office/drawing/2014/main" id="{8465D4F8-11EC-48F6-AFDC-44C9E5FC4263}"/>
              </a:ext>
            </a:extLst>
          </p:cNvPr>
          <p:cNvSpPr>
            <a:spLocks noGrp="1"/>
          </p:cNvSpPr>
          <p:nvPr>
            <p:ph type="ftr" sz="quarter" idx="11"/>
          </p:nvPr>
        </p:nvSpPr>
        <p:spPr/>
        <p:txBody>
          <a:bodyPr/>
          <a:lstStyle/>
          <a:p>
            <a:r>
              <a:rPr lang="zh-CN" altLang="en-US" sz="1800" dirty="0">
                <a:latin typeface="楷体" panose="02010609060101010101" pitchFamily="49" charset="-122"/>
                <a:ea typeface="楷体" panose="02010609060101010101" pitchFamily="49" charset="-122"/>
              </a:rPr>
              <a:t>梧桐车联</a:t>
            </a:r>
          </a:p>
        </p:txBody>
      </p:sp>
      <p:sp>
        <p:nvSpPr>
          <p:cNvPr id="3" name="灯片编号占位符 2">
            <a:extLst>
              <a:ext uri="{FF2B5EF4-FFF2-40B4-BE49-F238E27FC236}">
                <a16:creationId xmlns:a16="http://schemas.microsoft.com/office/drawing/2014/main" id="{F7B979E7-DA8C-490B-831F-8F8E34BA1817}"/>
              </a:ext>
            </a:extLst>
          </p:cNvPr>
          <p:cNvSpPr>
            <a:spLocks noGrp="1"/>
          </p:cNvSpPr>
          <p:nvPr>
            <p:ph type="sldNum" sz="quarter" idx="12"/>
          </p:nvPr>
        </p:nvSpPr>
        <p:spPr/>
        <p:txBody>
          <a:bodyPr/>
          <a:lstStyle/>
          <a:p>
            <a:fld id="{E564C062-8246-492E-9B87-AA3262C7F395}" type="slidenum">
              <a:rPr lang="zh-CN" altLang="en-US" sz="1600" smtClean="0">
                <a:latin typeface="楷体" panose="02010609060101010101" pitchFamily="49" charset="-122"/>
                <a:ea typeface="楷体" panose="02010609060101010101" pitchFamily="49" charset="-122"/>
              </a:rPr>
              <a:t>1</a:t>
            </a:fld>
            <a:endParaRPr lang="zh-CN" altLang="en-US" sz="1600" dirty="0">
              <a:latin typeface="楷体" panose="02010609060101010101" pitchFamily="49" charset="-122"/>
              <a:ea typeface="楷体" panose="02010609060101010101" pitchFamily="49" charset="-122"/>
            </a:endParaRPr>
          </a:p>
        </p:txBody>
      </p:sp>
      <p:sp>
        <p:nvSpPr>
          <p:cNvPr id="9" name="标题 3">
            <a:extLst>
              <a:ext uri="{FF2B5EF4-FFF2-40B4-BE49-F238E27FC236}">
                <a16:creationId xmlns:a16="http://schemas.microsoft.com/office/drawing/2014/main" id="{173EC918-0A81-496F-8E4B-82266023296F}"/>
              </a:ext>
            </a:extLst>
          </p:cNvPr>
          <p:cNvSpPr txBox="1">
            <a:spLocks/>
          </p:cNvSpPr>
          <p:nvPr/>
        </p:nvSpPr>
        <p:spPr>
          <a:xfrm rot="-1260000">
            <a:off x="5625011" y="4151839"/>
            <a:ext cx="6826580" cy="8741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2800" dirty="0">
                <a:latin typeface="楷体" panose="02010609060101010101" pitchFamily="49" charset="-122"/>
                <a:ea typeface="楷体" panose="02010609060101010101" pitchFamily="49" charset="-122"/>
              </a:rPr>
              <a:t>          </a:t>
            </a:r>
            <a:r>
              <a:rPr lang="zh-CN" altLang="en-US" sz="2800" dirty="0">
                <a:solidFill>
                  <a:schemeClr val="bg1"/>
                </a:solidFill>
                <a:latin typeface="+mn-ea"/>
                <a:ea typeface="+mn-ea"/>
              </a:rPr>
              <a:t>报告人：郭强</a:t>
            </a:r>
            <a:endParaRPr lang="en-US" altLang="zh-CN" sz="2800" dirty="0">
              <a:solidFill>
                <a:schemeClr val="bg1"/>
              </a:solidFill>
              <a:latin typeface="+mn-ea"/>
              <a:ea typeface="+mn-ea"/>
            </a:endParaRPr>
          </a:p>
          <a:p>
            <a:pPr algn="l">
              <a:lnSpc>
                <a:spcPct val="100000"/>
              </a:lnSpc>
            </a:pPr>
            <a:r>
              <a:rPr lang="zh-CN" altLang="en-US" sz="2800" dirty="0">
                <a:solidFill>
                  <a:schemeClr val="bg1"/>
                </a:solidFill>
                <a:latin typeface="+mn-ea"/>
                <a:ea typeface="+mn-ea"/>
              </a:rPr>
              <a:t>          报告时间：</a:t>
            </a:r>
            <a:r>
              <a:rPr lang="en-US" altLang="zh-CN" sz="2800" dirty="0">
                <a:solidFill>
                  <a:schemeClr val="bg1"/>
                </a:solidFill>
                <a:latin typeface="+mn-ea"/>
                <a:ea typeface="+mn-ea"/>
              </a:rPr>
              <a:t>2018.5.29</a:t>
            </a:r>
            <a:endParaRPr lang="zh-CN" altLang="en-US" sz="2800" dirty="0">
              <a:solidFill>
                <a:schemeClr val="bg1"/>
              </a:solidFill>
              <a:latin typeface="+mn-ea"/>
              <a:ea typeface="+mn-ea"/>
            </a:endParaRPr>
          </a:p>
        </p:txBody>
      </p:sp>
    </p:spTree>
    <p:extLst>
      <p:ext uri="{BB962C8B-B14F-4D97-AF65-F5344CB8AC3E}">
        <p14:creationId xmlns:p14="http://schemas.microsoft.com/office/powerpoint/2010/main" val="384162370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1" decel="36000" fill="hold" grpId="0" nodeType="afterEffect">
                                  <p:stCondLst>
                                    <p:cond delay="0"/>
                                  </p:stCondLst>
                                  <p:iterate type="lt">
                                    <p:tmPct val="15000"/>
                                  </p:iterate>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_组合 36">
            <a:extLst>
              <a:ext uri="{FF2B5EF4-FFF2-40B4-BE49-F238E27FC236}">
                <a16:creationId xmlns:a16="http://schemas.microsoft.com/office/drawing/2014/main" id="{9C6960B5-AD79-45A1-9AD6-FFFC2FB4C06C}"/>
              </a:ext>
            </a:extLst>
          </p:cNvPr>
          <p:cNvGrpSpPr/>
          <p:nvPr>
            <p:custDataLst>
              <p:tags r:id="rId1"/>
            </p:custDataLst>
          </p:nvPr>
        </p:nvGrpSpPr>
        <p:grpSpPr>
          <a:xfrm>
            <a:off x="803715" y="1133778"/>
            <a:ext cx="4430099" cy="624349"/>
            <a:chOff x="6389471" y="3143062"/>
            <a:chExt cx="4430099" cy="624349"/>
          </a:xfrm>
        </p:grpSpPr>
        <p:sp>
          <p:nvSpPr>
            <p:cNvPr id="10" name="Oval 18">
              <a:extLst>
                <a:ext uri="{FF2B5EF4-FFF2-40B4-BE49-F238E27FC236}">
                  <a16:creationId xmlns:a16="http://schemas.microsoft.com/office/drawing/2014/main" id="{CD7B557B-D001-4BBA-85D1-14B4941DCD54}"/>
                </a:ext>
              </a:extLst>
            </p:cNvPr>
            <p:cNvSpPr/>
            <p:nvPr/>
          </p:nvSpPr>
          <p:spPr>
            <a:xfrm>
              <a:off x="6389471" y="3143062"/>
              <a:ext cx="624349" cy="6243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20" name="TextBox 28">
              <a:extLst>
                <a:ext uri="{FF2B5EF4-FFF2-40B4-BE49-F238E27FC236}">
                  <a16:creationId xmlns:a16="http://schemas.microsoft.com/office/drawing/2014/main" id="{09E3CA75-1191-4D05-85A7-8EC4CBEBE88D}"/>
                </a:ext>
              </a:extLst>
            </p:cNvPr>
            <p:cNvSpPr txBox="1"/>
            <p:nvPr/>
          </p:nvSpPr>
          <p:spPr>
            <a:xfrm>
              <a:off x="6856996" y="3173620"/>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3">
                      <a:lumMod val="100000"/>
                    </a:schemeClr>
                  </a:solidFill>
                </a:rPr>
                <a:t>卫星信号结构组成</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10</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596266"/>
            <a:ext cx="10416932" cy="44469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smtClean="0">
                <a:solidFill>
                  <a:schemeClr val="accent5"/>
                </a:solidFill>
                <a:latin typeface="+mn-ea"/>
              </a:rPr>
              <a:t>	</a:t>
            </a:r>
            <a:r>
              <a:rPr lang="zh-CN" altLang="en-US" dirty="0" smtClean="0">
                <a:solidFill>
                  <a:schemeClr val="accent5"/>
                </a:solidFill>
                <a:latin typeface="+mn-ea"/>
              </a:rPr>
              <a:t>载波</a:t>
            </a:r>
            <a:r>
              <a:rPr lang="zh-CN" altLang="en-US" dirty="0">
                <a:solidFill>
                  <a:schemeClr val="accent5"/>
                </a:solidFill>
                <a:latin typeface="+mn-ea"/>
              </a:rPr>
              <a:t>信号一般要求正弦载波的频率远远高于调制信号的带宽，否则会发生混叠，使传输信号失真。其作用有以下</a:t>
            </a:r>
            <a:r>
              <a:rPr lang="en-US" altLang="zh-CN" dirty="0">
                <a:solidFill>
                  <a:schemeClr val="accent5"/>
                </a:solidFill>
                <a:latin typeface="+mn-ea"/>
              </a:rPr>
              <a:t>3</a:t>
            </a:r>
            <a:r>
              <a:rPr lang="zh-CN" altLang="en-US" dirty="0">
                <a:solidFill>
                  <a:schemeClr val="accent5"/>
                </a:solidFill>
                <a:latin typeface="+mn-ea"/>
              </a:rPr>
              <a:t>点：</a:t>
            </a:r>
            <a:endParaRPr lang="en-US" altLang="zh-CN" dirty="0">
              <a:solidFill>
                <a:schemeClr val="accent5"/>
              </a:solidFill>
              <a:latin typeface="+mn-ea"/>
            </a:endParaRPr>
          </a:p>
          <a:p>
            <a:r>
              <a:rPr lang="en-US" altLang="zh-CN" dirty="0">
                <a:solidFill>
                  <a:schemeClr val="accent5"/>
                </a:solidFill>
                <a:latin typeface="+mn-ea"/>
              </a:rPr>
              <a:t>			1</a:t>
            </a:r>
            <a:r>
              <a:rPr lang="zh-CN" altLang="en-US" dirty="0">
                <a:solidFill>
                  <a:schemeClr val="accent5"/>
                </a:solidFill>
                <a:latin typeface="+mn-ea"/>
              </a:rPr>
              <a:t>、减小传输中的噪声；</a:t>
            </a:r>
          </a:p>
          <a:p>
            <a:r>
              <a:rPr lang="en-US" altLang="zh-CN" dirty="0">
                <a:solidFill>
                  <a:schemeClr val="accent5"/>
                </a:solidFill>
                <a:latin typeface="+mn-ea"/>
              </a:rPr>
              <a:t>			2</a:t>
            </a:r>
            <a:r>
              <a:rPr lang="zh-CN" altLang="en-US" dirty="0">
                <a:solidFill>
                  <a:schemeClr val="accent5"/>
                </a:solidFill>
                <a:latin typeface="+mn-ea"/>
              </a:rPr>
              <a:t>、频分复用，即同一频率之间同一信道传输多路信号而不混叠；</a:t>
            </a:r>
          </a:p>
          <a:p>
            <a:r>
              <a:rPr lang="en-US" altLang="zh-CN" dirty="0">
                <a:solidFill>
                  <a:schemeClr val="accent5"/>
                </a:solidFill>
                <a:latin typeface="+mn-ea"/>
              </a:rPr>
              <a:t>			3</a:t>
            </a:r>
            <a:r>
              <a:rPr lang="zh-CN" altLang="en-US" dirty="0">
                <a:solidFill>
                  <a:schemeClr val="accent5"/>
                </a:solidFill>
                <a:latin typeface="+mn-ea"/>
              </a:rPr>
              <a:t>、可传播更远距离，有利于接收。</a:t>
            </a:r>
            <a:endParaRPr lang="en-US" altLang="zh-CN" dirty="0">
              <a:solidFill>
                <a:schemeClr val="accent5"/>
              </a:solidFill>
              <a:latin typeface="+mn-ea"/>
            </a:endParaRPr>
          </a:p>
          <a:p>
            <a:r>
              <a:rPr lang="en-US" altLang="zh-CN" dirty="0">
                <a:solidFill>
                  <a:schemeClr val="accent5"/>
                </a:solidFill>
                <a:latin typeface="+mn-ea"/>
              </a:rPr>
              <a:t>			GPS</a:t>
            </a:r>
            <a:r>
              <a:rPr lang="zh-CN" altLang="en-US" dirty="0">
                <a:solidFill>
                  <a:schemeClr val="accent5"/>
                </a:solidFill>
                <a:latin typeface="+mn-ea"/>
              </a:rPr>
              <a:t>卫星中所用的载波有两个，由于它们均位于微波的</a:t>
            </a:r>
            <a:r>
              <a:rPr lang="en-US" altLang="zh-CN" dirty="0">
                <a:solidFill>
                  <a:schemeClr val="accent5"/>
                </a:solidFill>
                <a:latin typeface="+mn-ea"/>
              </a:rPr>
              <a:t>L</a:t>
            </a:r>
            <a:r>
              <a:rPr lang="zh-CN" altLang="en-US" dirty="0">
                <a:solidFill>
                  <a:schemeClr val="accent5"/>
                </a:solidFill>
                <a:latin typeface="+mn-ea"/>
              </a:rPr>
              <a:t>波段</a:t>
            </a:r>
            <a:r>
              <a:rPr lang="zh-CN" altLang="en-US" dirty="0" smtClean="0">
                <a:solidFill>
                  <a:schemeClr val="accent5"/>
                </a:solidFill>
                <a:latin typeface="+mn-ea"/>
              </a:rPr>
              <a:t>，称为</a:t>
            </a:r>
            <a:r>
              <a:rPr lang="en-US" altLang="zh-CN" dirty="0">
                <a:solidFill>
                  <a:schemeClr val="accent5"/>
                </a:solidFill>
                <a:latin typeface="+mn-ea"/>
              </a:rPr>
              <a:t>L1</a:t>
            </a:r>
            <a:r>
              <a:rPr lang="zh-CN" altLang="en-US" dirty="0">
                <a:solidFill>
                  <a:schemeClr val="accent5"/>
                </a:solidFill>
                <a:latin typeface="+mn-ea"/>
              </a:rPr>
              <a:t>载波和</a:t>
            </a:r>
            <a:r>
              <a:rPr lang="en-US" altLang="zh-CN" dirty="0">
                <a:solidFill>
                  <a:schemeClr val="accent5"/>
                </a:solidFill>
                <a:latin typeface="+mn-ea"/>
              </a:rPr>
              <a:t>L2</a:t>
            </a:r>
            <a:r>
              <a:rPr lang="zh-CN" altLang="en-US" dirty="0">
                <a:solidFill>
                  <a:schemeClr val="accent5"/>
                </a:solidFill>
                <a:latin typeface="+mn-ea"/>
              </a:rPr>
              <a:t>载波</a:t>
            </a:r>
            <a:r>
              <a:rPr lang="zh-CN" altLang="en-US" dirty="0" smtClean="0">
                <a:solidFill>
                  <a:schemeClr val="accent5"/>
                </a:solidFill>
                <a:latin typeface="+mn-ea"/>
              </a:rPr>
              <a:t>。载波</a:t>
            </a:r>
            <a:r>
              <a:rPr lang="en-US" altLang="zh-CN" dirty="0" smtClean="0">
                <a:solidFill>
                  <a:schemeClr val="accent5"/>
                </a:solidFill>
                <a:latin typeface="+mn-ea"/>
              </a:rPr>
              <a:t>L1</a:t>
            </a:r>
            <a:r>
              <a:rPr lang="zh-CN" altLang="en-US" dirty="0" smtClean="0">
                <a:solidFill>
                  <a:schemeClr val="accent5"/>
                </a:solidFill>
                <a:latin typeface="+mn-ea"/>
              </a:rPr>
              <a:t>的频率</a:t>
            </a:r>
            <a:r>
              <a:rPr lang="en-US" altLang="zh-CN" dirty="0" smtClean="0">
                <a:solidFill>
                  <a:schemeClr val="accent5"/>
                </a:solidFill>
                <a:latin typeface="+mn-ea"/>
              </a:rPr>
              <a:t>f1</a:t>
            </a:r>
            <a:r>
              <a:rPr lang="zh-CN" altLang="en-US" dirty="0" smtClean="0">
                <a:solidFill>
                  <a:schemeClr val="accent5"/>
                </a:solidFill>
                <a:latin typeface="+mn-ea"/>
              </a:rPr>
              <a:t>为</a:t>
            </a:r>
            <a:r>
              <a:rPr lang="en-US" altLang="zh-CN" dirty="0" smtClean="0">
                <a:solidFill>
                  <a:schemeClr val="accent5"/>
                </a:solidFill>
                <a:latin typeface="+mn-ea"/>
              </a:rPr>
              <a:t>1585.42MHz,</a:t>
            </a:r>
            <a:r>
              <a:rPr lang="zh-CN" altLang="en-US" dirty="0">
                <a:solidFill>
                  <a:schemeClr val="accent5"/>
                </a:solidFill>
                <a:latin typeface="+mn-ea"/>
              </a:rPr>
              <a:t>载波</a:t>
            </a:r>
            <a:r>
              <a:rPr lang="en-US" altLang="zh-CN" dirty="0" smtClean="0">
                <a:solidFill>
                  <a:schemeClr val="accent5"/>
                </a:solidFill>
                <a:latin typeface="+mn-ea"/>
              </a:rPr>
              <a:t>L2</a:t>
            </a:r>
            <a:r>
              <a:rPr lang="zh-CN" altLang="en-US" dirty="0" smtClean="0">
                <a:solidFill>
                  <a:schemeClr val="accent5"/>
                </a:solidFill>
                <a:latin typeface="+mn-ea"/>
              </a:rPr>
              <a:t>的</a:t>
            </a:r>
            <a:r>
              <a:rPr lang="zh-CN" altLang="en-US" dirty="0">
                <a:solidFill>
                  <a:schemeClr val="accent5"/>
                </a:solidFill>
                <a:latin typeface="+mn-ea"/>
              </a:rPr>
              <a:t>频率</a:t>
            </a:r>
            <a:r>
              <a:rPr lang="en-US" altLang="zh-CN" dirty="0" smtClean="0">
                <a:solidFill>
                  <a:schemeClr val="accent5"/>
                </a:solidFill>
                <a:latin typeface="+mn-ea"/>
              </a:rPr>
              <a:t>f2</a:t>
            </a:r>
            <a:r>
              <a:rPr lang="zh-CN" altLang="en-US" dirty="0" smtClean="0">
                <a:solidFill>
                  <a:schemeClr val="accent5"/>
                </a:solidFill>
                <a:latin typeface="+mn-ea"/>
              </a:rPr>
              <a:t>为</a:t>
            </a:r>
            <a:r>
              <a:rPr lang="en-US" altLang="zh-CN" dirty="0" smtClean="0">
                <a:solidFill>
                  <a:schemeClr val="accent5"/>
                </a:solidFill>
                <a:latin typeface="+mn-ea"/>
              </a:rPr>
              <a:t>1227.60MHz</a:t>
            </a:r>
            <a:r>
              <a:rPr lang="zh-CN" altLang="en-US" dirty="0" smtClean="0">
                <a:solidFill>
                  <a:schemeClr val="accent5"/>
                </a:solidFill>
                <a:latin typeface="+mn-ea"/>
              </a:rPr>
              <a:t>，均属于特高频波段。卫星导航</a:t>
            </a:r>
            <a:r>
              <a:rPr lang="zh-CN" altLang="en-US" dirty="0">
                <a:solidFill>
                  <a:schemeClr val="accent5"/>
                </a:solidFill>
                <a:latin typeface="+mn-ea"/>
              </a:rPr>
              <a:t>定位系统通常都采用</a:t>
            </a:r>
            <a:r>
              <a:rPr lang="en-US" altLang="zh-CN" dirty="0">
                <a:solidFill>
                  <a:schemeClr val="accent5"/>
                </a:solidFill>
                <a:latin typeface="+mn-ea"/>
              </a:rPr>
              <a:t>L</a:t>
            </a:r>
            <a:r>
              <a:rPr lang="zh-CN" altLang="en-US" dirty="0">
                <a:solidFill>
                  <a:schemeClr val="accent5"/>
                </a:solidFill>
                <a:latin typeface="+mn-ea"/>
              </a:rPr>
              <a:t>波段的无线电信号来作为载波，频率过低（</a:t>
            </a:r>
            <a:r>
              <a:rPr lang="en-US" altLang="zh-CN" dirty="0">
                <a:solidFill>
                  <a:schemeClr val="accent5"/>
                </a:solidFill>
                <a:latin typeface="+mn-ea"/>
              </a:rPr>
              <a:t>f&lt;1GHz</a:t>
            </a:r>
            <a:r>
              <a:rPr lang="zh-CN" altLang="en-US" dirty="0">
                <a:solidFill>
                  <a:schemeClr val="accent5"/>
                </a:solidFill>
                <a:latin typeface="+mn-ea"/>
              </a:rPr>
              <a:t>）电离层延迟严重；频率过高，信号受水汽吸收和氧气吸收谐振严重，而</a:t>
            </a:r>
            <a:r>
              <a:rPr lang="en-US" altLang="zh-CN" dirty="0">
                <a:solidFill>
                  <a:schemeClr val="accent5"/>
                </a:solidFill>
                <a:latin typeface="+mn-ea"/>
              </a:rPr>
              <a:t>L</a:t>
            </a:r>
            <a:r>
              <a:rPr lang="zh-CN" altLang="en-US" dirty="0">
                <a:solidFill>
                  <a:schemeClr val="accent5"/>
                </a:solidFill>
                <a:latin typeface="+mn-ea"/>
              </a:rPr>
              <a:t>波段的信号则较为适中。</a:t>
            </a:r>
          </a:p>
          <a:p>
            <a:endParaRPr lang="zh-CN" altLang="en-US" dirty="0">
              <a:solidFill>
                <a:schemeClr val="accent5"/>
              </a:solidFill>
              <a:latin typeface="+mn-ea"/>
            </a:endParaRPr>
          </a:p>
        </p:txBody>
      </p:sp>
      <p:sp>
        <p:nvSpPr>
          <p:cNvPr id="11" name="矩形 10">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142721406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_组合 36">
            <a:extLst>
              <a:ext uri="{FF2B5EF4-FFF2-40B4-BE49-F238E27FC236}">
                <a16:creationId xmlns:a16="http://schemas.microsoft.com/office/drawing/2014/main" id="{9C6960B5-AD79-45A1-9AD6-FFFC2FB4C06C}"/>
              </a:ext>
            </a:extLst>
          </p:cNvPr>
          <p:cNvGrpSpPr/>
          <p:nvPr>
            <p:custDataLst>
              <p:tags r:id="rId1"/>
            </p:custDataLst>
          </p:nvPr>
        </p:nvGrpSpPr>
        <p:grpSpPr>
          <a:xfrm>
            <a:off x="803715" y="1133778"/>
            <a:ext cx="4430099" cy="624349"/>
            <a:chOff x="6389471" y="3143062"/>
            <a:chExt cx="4430099" cy="624349"/>
          </a:xfrm>
        </p:grpSpPr>
        <p:sp>
          <p:nvSpPr>
            <p:cNvPr id="10" name="Oval 18">
              <a:extLst>
                <a:ext uri="{FF2B5EF4-FFF2-40B4-BE49-F238E27FC236}">
                  <a16:creationId xmlns:a16="http://schemas.microsoft.com/office/drawing/2014/main" id="{CD7B557B-D001-4BBA-85D1-14B4941DCD54}"/>
                </a:ext>
              </a:extLst>
            </p:cNvPr>
            <p:cNvSpPr/>
            <p:nvPr/>
          </p:nvSpPr>
          <p:spPr>
            <a:xfrm>
              <a:off x="6389471" y="3143062"/>
              <a:ext cx="624349" cy="6243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20" name="TextBox 28">
              <a:extLst>
                <a:ext uri="{FF2B5EF4-FFF2-40B4-BE49-F238E27FC236}">
                  <a16:creationId xmlns:a16="http://schemas.microsoft.com/office/drawing/2014/main" id="{09E3CA75-1191-4D05-85A7-8EC4CBEBE88D}"/>
                </a:ext>
              </a:extLst>
            </p:cNvPr>
            <p:cNvSpPr txBox="1"/>
            <p:nvPr/>
          </p:nvSpPr>
          <p:spPr>
            <a:xfrm>
              <a:off x="6856996" y="3173620"/>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3">
                      <a:lumMod val="100000"/>
                    </a:schemeClr>
                  </a:solidFill>
                </a:rPr>
                <a:t>卫星信号结构组成</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11</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596266"/>
            <a:ext cx="10416932" cy="44469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smtClean="0">
                <a:solidFill>
                  <a:schemeClr val="accent5"/>
                </a:solidFill>
                <a:latin typeface="+mn-ea"/>
              </a:rPr>
              <a:t>对于任一载波，它的频率</a:t>
            </a:r>
            <a:r>
              <a:rPr lang="en-US" altLang="zh-CN" dirty="0"/>
              <a:t>f</a:t>
            </a:r>
            <a:r>
              <a:rPr lang="zh-CN" altLang="en-US" dirty="0" smtClean="0">
                <a:solidFill>
                  <a:schemeClr val="accent5"/>
                </a:solidFill>
                <a:latin typeface="+mn-ea"/>
              </a:rPr>
              <a:t>与波长</a:t>
            </a:r>
            <a:r>
              <a:rPr lang="el-GR" altLang="zh-CN" dirty="0" smtClean="0"/>
              <a:t>λ</a:t>
            </a:r>
            <a:r>
              <a:rPr lang="zh-CN" altLang="en-US" dirty="0" smtClean="0">
                <a:solidFill>
                  <a:schemeClr val="accent5"/>
                </a:solidFill>
              </a:rPr>
              <a:t>存在</a:t>
            </a:r>
            <a:r>
              <a:rPr lang="zh-CN" altLang="en-US" dirty="0" smtClean="0">
                <a:solidFill>
                  <a:schemeClr val="accent5"/>
                </a:solidFill>
                <a:latin typeface="+mn-ea"/>
              </a:rPr>
              <a:t>以下关系：</a:t>
            </a:r>
            <a:endParaRPr lang="en-US" altLang="zh-CN" dirty="0" smtClean="0">
              <a:solidFill>
                <a:schemeClr val="accent5"/>
              </a:solidFill>
              <a:latin typeface="+mn-ea"/>
            </a:endParaRPr>
          </a:p>
          <a:p>
            <a:r>
              <a:rPr lang="en-US" altLang="zh-CN" dirty="0">
                <a:solidFill>
                  <a:schemeClr val="accent5"/>
                </a:solidFill>
                <a:latin typeface="+mn-ea"/>
              </a:rPr>
              <a:t>	</a:t>
            </a:r>
            <a:r>
              <a:rPr lang="en-US" altLang="zh-CN" dirty="0" smtClean="0">
                <a:solidFill>
                  <a:schemeClr val="accent5"/>
                </a:solidFill>
                <a:latin typeface="+mn-ea"/>
              </a:rPr>
              <a:t>	</a:t>
            </a:r>
            <a:r>
              <a:rPr lang="el-GR" altLang="zh-CN" dirty="0" smtClean="0"/>
              <a:t>λ=</a:t>
            </a:r>
            <a:r>
              <a:rPr lang="en-US" altLang="zh-CN" dirty="0" smtClean="0"/>
              <a:t>c/f</a:t>
            </a:r>
          </a:p>
          <a:p>
            <a:r>
              <a:rPr lang="zh-CN" altLang="en-US" dirty="0" smtClean="0">
                <a:solidFill>
                  <a:schemeClr val="accent5"/>
                </a:solidFill>
                <a:latin typeface="+mn-ea"/>
              </a:rPr>
              <a:t>        其中</a:t>
            </a:r>
            <a:r>
              <a:rPr lang="en-US" altLang="zh-CN" dirty="0" smtClean="0">
                <a:solidFill>
                  <a:schemeClr val="accent5"/>
                </a:solidFill>
                <a:latin typeface="+mn-ea"/>
              </a:rPr>
              <a:t>c</a:t>
            </a:r>
            <a:r>
              <a:rPr lang="zh-CN" altLang="en-US" dirty="0" smtClean="0">
                <a:solidFill>
                  <a:schemeClr val="accent5"/>
                </a:solidFill>
                <a:latin typeface="+mn-ea"/>
              </a:rPr>
              <a:t>为光在真空中的速度，其值约为</a:t>
            </a:r>
            <a:r>
              <a:rPr lang="en-US" altLang="zh-CN" dirty="0" smtClean="0">
                <a:solidFill>
                  <a:schemeClr val="accent5"/>
                </a:solidFill>
                <a:latin typeface="+mn-ea"/>
              </a:rPr>
              <a:t>3</a:t>
            </a:r>
            <a:r>
              <a:rPr lang="zh-CN" altLang="en-US" dirty="0" smtClean="0">
                <a:solidFill>
                  <a:schemeClr val="accent5"/>
                </a:solidFill>
                <a:latin typeface="+mn-ea"/>
              </a:rPr>
              <a:t>*</a:t>
            </a:r>
            <a:r>
              <a:rPr lang="en-US" altLang="zh-CN" dirty="0" smtClean="0">
                <a:solidFill>
                  <a:schemeClr val="accent5"/>
                </a:solidFill>
                <a:latin typeface="+mn-ea"/>
              </a:rPr>
              <a:t>10</a:t>
            </a:r>
            <a:r>
              <a:rPr lang="en-US" altLang="zh-CN" baseline="30000" dirty="0" smtClean="0">
                <a:solidFill>
                  <a:schemeClr val="accent5"/>
                </a:solidFill>
                <a:latin typeface="+mn-ea"/>
              </a:rPr>
              <a:t>8</a:t>
            </a:r>
            <a:r>
              <a:rPr lang="en-US" altLang="zh-CN" dirty="0" smtClean="0">
                <a:solidFill>
                  <a:schemeClr val="accent5"/>
                </a:solidFill>
                <a:latin typeface="+mn-ea"/>
              </a:rPr>
              <a:t>m/s</a:t>
            </a:r>
            <a:r>
              <a:rPr lang="zh-CN" altLang="en-US" dirty="0" smtClean="0">
                <a:solidFill>
                  <a:schemeClr val="accent5"/>
                </a:solidFill>
                <a:latin typeface="+mn-ea"/>
              </a:rPr>
              <a:t>。</a:t>
            </a:r>
            <a:endParaRPr lang="en-US" altLang="zh-CN" dirty="0" smtClean="0">
              <a:solidFill>
                <a:schemeClr val="accent5"/>
              </a:solidFill>
              <a:latin typeface="+mn-ea"/>
            </a:endParaRPr>
          </a:p>
          <a:p>
            <a:r>
              <a:rPr lang="zh-CN" altLang="en-US" dirty="0" smtClean="0">
                <a:solidFill>
                  <a:schemeClr val="accent5"/>
                </a:solidFill>
                <a:latin typeface="+mn-ea"/>
              </a:rPr>
              <a:t>根据此关系，我们可计算出载波</a:t>
            </a:r>
            <a:r>
              <a:rPr lang="en-US" altLang="zh-CN" dirty="0" smtClean="0">
                <a:solidFill>
                  <a:schemeClr val="accent5"/>
                </a:solidFill>
                <a:latin typeface="+mn-ea"/>
              </a:rPr>
              <a:t>L1</a:t>
            </a:r>
            <a:r>
              <a:rPr lang="zh-CN" altLang="en-US" dirty="0" smtClean="0">
                <a:solidFill>
                  <a:schemeClr val="accent5"/>
                </a:solidFill>
                <a:latin typeface="+mn-ea"/>
              </a:rPr>
              <a:t>的波长</a:t>
            </a:r>
            <a:r>
              <a:rPr lang="el-GR" altLang="zh-CN" dirty="0" smtClean="0"/>
              <a:t>λ</a:t>
            </a:r>
            <a:r>
              <a:rPr lang="en-US" altLang="zh-CN" baseline="-25000" dirty="0" smtClean="0"/>
              <a:t>1</a:t>
            </a:r>
            <a:r>
              <a:rPr lang="zh-CN" altLang="en-US" dirty="0" smtClean="0">
                <a:solidFill>
                  <a:schemeClr val="accent5"/>
                </a:solidFill>
              </a:rPr>
              <a:t>约为</a:t>
            </a:r>
            <a:r>
              <a:rPr lang="en-US" altLang="zh-CN" dirty="0" smtClean="0">
                <a:solidFill>
                  <a:schemeClr val="accent5"/>
                </a:solidFill>
              </a:rPr>
              <a:t>19cm,</a:t>
            </a:r>
          </a:p>
          <a:p>
            <a:r>
              <a:rPr lang="zh-CN" altLang="en-US" dirty="0" smtClean="0">
                <a:solidFill>
                  <a:schemeClr val="accent5"/>
                </a:solidFill>
              </a:rPr>
              <a:t>而</a:t>
            </a:r>
            <a:r>
              <a:rPr lang="en-US" altLang="zh-CN" dirty="0" smtClean="0">
                <a:solidFill>
                  <a:schemeClr val="accent5"/>
                </a:solidFill>
                <a:latin typeface="+mn-ea"/>
              </a:rPr>
              <a:t>L2</a:t>
            </a:r>
            <a:r>
              <a:rPr lang="zh-CN" altLang="en-US" dirty="0" smtClean="0">
                <a:solidFill>
                  <a:schemeClr val="accent5"/>
                </a:solidFill>
                <a:latin typeface="+mn-ea"/>
              </a:rPr>
              <a:t>的</a:t>
            </a:r>
            <a:r>
              <a:rPr lang="zh-CN" altLang="en-US" dirty="0">
                <a:solidFill>
                  <a:schemeClr val="accent5"/>
                </a:solidFill>
                <a:latin typeface="+mn-ea"/>
              </a:rPr>
              <a:t>波长</a:t>
            </a:r>
            <a:r>
              <a:rPr lang="el-GR" altLang="zh-CN" dirty="0" smtClean="0"/>
              <a:t>λ</a:t>
            </a:r>
            <a:r>
              <a:rPr lang="en-US" altLang="zh-CN" baseline="-25000" dirty="0" smtClean="0"/>
              <a:t>2</a:t>
            </a:r>
            <a:r>
              <a:rPr lang="zh-CN" altLang="en-US" dirty="0" smtClean="0">
                <a:solidFill>
                  <a:schemeClr val="accent5"/>
                </a:solidFill>
              </a:rPr>
              <a:t>约为</a:t>
            </a:r>
            <a:r>
              <a:rPr lang="en-US" altLang="zh-CN" dirty="0" smtClean="0">
                <a:solidFill>
                  <a:schemeClr val="accent5"/>
                </a:solidFill>
              </a:rPr>
              <a:t>24.4cm</a:t>
            </a:r>
            <a:r>
              <a:rPr lang="zh-CN" altLang="en-US" dirty="0" smtClean="0">
                <a:solidFill>
                  <a:schemeClr val="accent5"/>
                </a:solidFill>
              </a:rPr>
              <a:t>。</a:t>
            </a:r>
            <a:endParaRPr lang="en-US" altLang="zh-CN" dirty="0" smtClean="0">
              <a:solidFill>
                <a:schemeClr val="accent5"/>
              </a:solidFill>
            </a:endParaRPr>
          </a:p>
          <a:p>
            <a:r>
              <a:rPr lang="en-US" altLang="zh-CN" dirty="0">
                <a:solidFill>
                  <a:schemeClr val="accent5"/>
                </a:solidFill>
                <a:latin typeface="+mn-ea"/>
              </a:rPr>
              <a:t> </a:t>
            </a:r>
            <a:r>
              <a:rPr lang="en-US" altLang="zh-CN" dirty="0" smtClean="0">
                <a:solidFill>
                  <a:schemeClr val="accent5"/>
                </a:solidFill>
                <a:latin typeface="+mn-ea"/>
              </a:rPr>
              <a:t>       </a:t>
            </a:r>
            <a:r>
              <a:rPr lang="zh-CN" altLang="en-US" dirty="0" smtClean="0">
                <a:solidFill>
                  <a:schemeClr val="accent5"/>
                </a:solidFill>
                <a:latin typeface="+mn-ea"/>
              </a:rPr>
              <a:t>右图为电磁波频谱频段。</a:t>
            </a:r>
            <a:endParaRPr lang="zh-CN" altLang="en-US" dirty="0">
              <a:solidFill>
                <a:schemeClr val="accent5"/>
              </a:solidFill>
              <a:latin typeface="+mn-ea"/>
            </a:endParaRPr>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6356" y="2206487"/>
            <a:ext cx="4373217" cy="3503255"/>
          </a:xfrm>
          <a:prstGeom prst="rect">
            <a:avLst/>
          </a:prstGeom>
        </p:spPr>
      </p:pic>
      <p:sp>
        <p:nvSpPr>
          <p:cNvPr id="12" name="矩形 11">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245958869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_组合 36">
            <a:extLst>
              <a:ext uri="{FF2B5EF4-FFF2-40B4-BE49-F238E27FC236}">
                <a16:creationId xmlns:a16="http://schemas.microsoft.com/office/drawing/2014/main" id="{9C6960B5-AD79-45A1-9AD6-FFFC2FB4C06C}"/>
              </a:ext>
            </a:extLst>
          </p:cNvPr>
          <p:cNvGrpSpPr/>
          <p:nvPr>
            <p:custDataLst>
              <p:tags r:id="rId1"/>
            </p:custDataLst>
          </p:nvPr>
        </p:nvGrpSpPr>
        <p:grpSpPr>
          <a:xfrm>
            <a:off x="803715" y="1133778"/>
            <a:ext cx="4430099" cy="624349"/>
            <a:chOff x="6389471" y="3143062"/>
            <a:chExt cx="4430099" cy="624349"/>
          </a:xfrm>
        </p:grpSpPr>
        <p:sp>
          <p:nvSpPr>
            <p:cNvPr id="10" name="Oval 18">
              <a:extLst>
                <a:ext uri="{FF2B5EF4-FFF2-40B4-BE49-F238E27FC236}">
                  <a16:creationId xmlns:a16="http://schemas.microsoft.com/office/drawing/2014/main" id="{CD7B557B-D001-4BBA-85D1-14B4941DCD54}"/>
                </a:ext>
              </a:extLst>
            </p:cNvPr>
            <p:cNvSpPr/>
            <p:nvPr/>
          </p:nvSpPr>
          <p:spPr>
            <a:xfrm>
              <a:off x="6389471" y="3143062"/>
              <a:ext cx="624349" cy="6243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20" name="TextBox 28">
              <a:extLst>
                <a:ext uri="{FF2B5EF4-FFF2-40B4-BE49-F238E27FC236}">
                  <a16:creationId xmlns:a16="http://schemas.microsoft.com/office/drawing/2014/main" id="{09E3CA75-1191-4D05-85A7-8EC4CBEBE88D}"/>
                </a:ext>
              </a:extLst>
            </p:cNvPr>
            <p:cNvSpPr txBox="1"/>
            <p:nvPr/>
          </p:nvSpPr>
          <p:spPr>
            <a:xfrm>
              <a:off x="6856996" y="3173620"/>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3">
                      <a:lumMod val="100000"/>
                    </a:schemeClr>
                  </a:solidFill>
                </a:rPr>
                <a:t>卫星信号结构组成</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12</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596266"/>
            <a:ext cx="10416932" cy="44469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5"/>
                </a:solidFill>
                <a:latin typeface="+mn-ea"/>
              </a:rPr>
              <a:t>	</a:t>
            </a:r>
            <a:r>
              <a:rPr lang="en-US" altLang="zh-CN" b="1" dirty="0" smtClean="0">
                <a:solidFill>
                  <a:schemeClr val="accent5"/>
                </a:solidFill>
                <a:latin typeface="+mn-ea"/>
              </a:rPr>
              <a:t>1) </a:t>
            </a:r>
            <a:r>
              <a:rPr lang="zh-CN" altLang="en-US" b="1" dirty="0">
                <a:solidFill>
                  <a:schemeClr val="accent5"/>
                </a:solidFill>
                <a:latin typeface="+mn-ea"/>
              </a:rPr>
              <a:t>载波</a:t>
            </a:r>
            <a:endParaRPr lang="en-US" altLang="zh-CN" b="1" dirty="0">
              <a:solidFill>
                <a:schemeClr val="accent5"/>
              </a:solidFill>
              <a:latin typeface="+mn-ea"/>
            </a:endParaRPr>
          </a:p>
          <a:p>
            <a:r>
              <a:rPr lang="en-US" altLang="zh-CN" dirty="0">
                <a:solidFill>
                  <a:schemeClr val="accent5"/>
                </a:solidFill>
                <a:latin typeface="+mn-ea"/>
              </a:rPr>
              <a:t>	</a:t>
            </a:r>
            <a:r>
              <a:rPr lang="en-US" altLang="zh-CN" dirty="0" smtClean="0">
                <a:solidFill>
                  <a:schemeClr val="accent5"/>
                </a:solidFill>
                <a:latin typeface="+mn-ea"/>
              </a:rPr>
              <a:t>	</a:t>
            </a:r>
            <a:r>
              <a:rPr lang="zh-CN" altLang="en-US" dirty="0" smtClean="0">
                <a:solidFill>
                  <a:schemeClr val="accent5"/>
                </a:solidFill>
                <a:latin typeface="+mn-ea"/>
              </a:rPr>
              <a:t>卫星的原子钟所提供的基准频率</a:t>
            </a:r>
            <a:r>
              <a:rPr lang="en-US" altLang="zh-CN" dirty="0" smtClean="0">
                <a:solidFill>
                  <a:schemeClr val="accent5"/>
                </a:solidFill>
                <a:latin typeface="+mn-ea"/>
              </a:rPr>
              <a:t>f</a:t>
            </a:r>
            <a:r>
              <a:rPr lang="en-US" altLang="zh-CN" baseline="-25000" dirty="0" smtClean="0">
                <a:solidFill>
                  <a:schemeClr val="accent5"/>
                </a:solidFill>
                <a:latin typeface="+mn-ea"/>
              </a:rPr>
              <a:t>0</a:t>
            </a:r>
            <a:r>
              <a:rPr lang="zh-CN" altLang="en-US" dirty="0" smtClean="0">
                <a:solidFill>
                  <a:schemeClr val="accent5"/>
                </a:solidFill>
                <a:latin typeface="+mn-ea"/>
              </a:rPr>
              <a:t>为</a:t>
            </a:r>
            <a:r>
              <a:rPr lang="en-US" altLang="zh-CN" dirty="0" smtClean="0">
                <a:solidFill>
                  <a:schemeClr val="accent5"/>
                </a:solidFill>
                <a:latin typeface="+mn-ea"/>
              </a:rPr>
              <a:t>10.23MHz</a:t>
            </a:r>
            <a:r>
              <a:rPr lang="zh-CN" altLang="en-US" dirty="0" smtClean="0">
                <a:solidFill>
                  <a:schemeClr val="accent5"/>
                </a:solidFill>
                <a:latin typeface="+mn-ea"/>
              </a:rPr>
              <a:t>，与上述两个载波频率在数值上存在如下关系：</a:t>
            </a:r>
            <a:endParaRPr lang="en-US" altLang="zh-CN" dirty="0" smtClean="0">
              <a:solidFill>
                <a:schemeClr val="accent5"/>
              </a:solidFill>
              <a:latin typeface="+mn-ea"/>
            </a:endParaRPr>
          </a:p>
          <a:p>
            <a:r>
              <a:rPr lang="en-US" altLang="zh-CN" dirty="0">
                <a:solidFill>
                  <a:schemeClr val="accent5"/>
                </a:solidFill>
                <a:latin typeface="+mn-ea"/>
              </a:rPr>
              <a:t>	</a:t>
            </a:r>
            <a:r>
              <a:rPr lang="en-US" altLang="zh-CN" dirty="0" smtClean="0">
                <a:solidFill>
                  <a:schemeClr val="accent5"/>
                </a:solidFill>
                <a:latin typeface="+mn-ea"/>
              </a:rPr>
              <a:t>	f</a:t>
            </a:r>
            <a:r>
              <a:rPr lang="en-US" altLang="zh-CN" baseline="-25000" dirty="0">
                <a:solidFill>
                  <a:schemeClr val="accent5"/>
                </a:solidFill>
                <a:latin typeface="+mn-ea"/>
              </a:rPr>
              <a:t>1</a:t>
            </a:r>
            <a:r>
              <a:rPr lang="en-US" altLang="zh-CN" dirty="0" smtClean="0">
                <a:solidFill>
                  <a:schemeClr val="accent5"/>
                </a:solidFill>
                <a:latin typeface="+mn-ea"/>
              </a:rPr>
              <a:t> = 154f</a:t>
            </a:r>
            <a:r>
              <a:rPr lang="en-US" altLang="zh-CN" baseline="-25000" dirty="0" smtClean="0">
                <a:solidFill>
                  <a:schemeClr val="accent5"/>
                </a:solidFill>
                <a:latin typeface="+mn-ea"/>
              </a:rPr>
              <a:t>0</a:t>
            </a:r>
          </a:p>
          <a:p>
            <a:r>
              <a:rPr lang="en-US" altLang="zh-CN" baseline="-25000" dirty="0">
                <a:solidFill>
                  <a:schemeClr val="accent5"/>
                </a:solidFill>
                <a:latin typeface="+mn-ea"/>
              </a:rPr>
              <a:t>	</a:t>
            </a:r>
            <a:r>
              <a:rPr lang="en-US" altLang="zh-CN" baseline="-25000" dirty="0" smtClean="0">
                <a:solidFill>
                  <a:schemeClr val="accent5"/>
                </a:solidFill>
                <a:latin typeface="+mn-ea"/>
              </a:rPr>
              <a:t>	</a:t>
            </a:r>
            <a:r>
              <a:rPr lang="en-US" altLang="zh-CN" dirty="0" smtClean="0">
                <a:solidFill>
                  <a:schemeClr val="accent5"/>
                </a:solidFill>
                <a:latin typeface="+mn-ea"/>
              </a:rPr>
              <a:t>f</a:t>
            </a:r>
            <a:r>
              <a:rPr lang="en-US" altLang="zh-CN" baseline="-25000" dirty="0" smtClean="0">
                <a:solidFill>
                  <a:schemeClr val="accent5"/>
                </a:solidFill>
                <a:latin typeface="+mn-ea"/>
              </a:rPr>
              <a:t>2</a:t>
            </a:r>
            <a:r>
              <a:rPr lang="en-US" altLang="zh-CN" dirty="0" smtClean="0">
                <a:solidFill>
                  <a:schemeClr val="accent5"/>
                </a:solidFill>
                <a:latin typeface="+mn-ea"/>
              </a:rPr>
              <a:t> </a:t>
            </a:r>
            <a:r>
              <a:rPr lang="en-US" altLang="zh-CN" dirty="0">
                <a:solidFill>
                  <a:schemeClr val="accent5"/>
                </a:solidFill>
                <a:latin typeface="+mn-ea"/>
              </a:rPr>
              <a:t>= </a:t>
            </a:r>
            <a:r>
              <a:rPr lang="en-US" altLang="zh-CN" dirty="0" smtClean="0">
                <a:solidFill>
                  <a:schemeClr val="accent5"/>
                </a:solidFill>
                <a:latin typeface="+mn-ea"/>
              </a:rPr>
              <a:t>120f</a:t>
            </a:r>
            <a:r>
              <a:rPr lang="en-US" altLang="zh-CN" baseline="-25000" dirty="0" smtClean="0">
                <a:solidFill>
                  <a:schemeClr val="accent5"/>
                </a:solidFill>
                <a:latin typeface="+mn-ea"/>
              </a:rPr>
              <a:t>0</a:t>
            </a:r>
          </a:p>
          <a:p>
            <a:r>
              <a:rPr lang="en-US" altLang="zh-CN" baseline="-25000" dirty="0">
                <a:solidFill>
                  <a:schemeClr val="accent5"/>
                </a:solidFill>
                <a:latin typeface="+mn-ea"/>
              </a:rPr>
              <a:t>	</a:t>
            </a:r>
            <a:r>
              <a:rPr lang="en-US" altLang="zh-CN" baseline="-25000" dirty="0" smtClean="0">
                <a:solidFill>
                  <a:schemeClr val="accent5"/>
                </a:solidFill>
                <a:latin typeface="+mn-ea"/>
              </a:rPr>
              <a:t>	</a:t>
            </a:r>
            <a:r>
              <a:rPr lang="zh-CN" altLang="en-US" dirty="0" smtClean="0">
                <a:solidFill>
                  <a:schemeClr val="accent5"/>
                </a:solidFill>
                <a:latin typeface="+mn-ea"/>
              </a:rPr>
              <a:t>卫星利用频率综合器可在基准频率</a:t>
            </a:r>
            <a:r>
              <a:rPr lang="en-US" altLang="zh-CN" dirty="0" smtClean="0">
                <a:solidFill>
                  <a:schemeClr val="accent5"/>
                </a:solidFill>
                <a:latin typeface="+mn-ea"/>
              </a:rPr>
              <a:t>f</a:t>
            </a:r>
            <a:r>
              <a:rPr lang="en-US" altLang="zh-CN" baseline="-25000" dirty="0" smtClean="0">
                <a:solidFill>
                  <a:schemeClr val="accent5"/>
                </a:solidFill>
                <a:latin typeface="+mn-ea"/>
              </a:rPr>
              <a:t>0</a:t>
            </a:r>
            <a:r>
              <a:rPr lang="zh-CN" altLang="en-US" dirty="0" smtClean="0">
                <a:solidFill>
                  <a:schemeClr val="accent5"/>
                </a:solidFill>
                <a:latin typeface="+mn-ea"/>
              </a:rPr>
              <a:t>的基础上产生所需要的</a:t>
            </a:r>
            <a:r>
              <a:rPr lang="en-US" altLang="zh-CN" dirty="0">
                <a:solidFill>
                  <a:schemeClr val="accent5"/>
                </a:solidFill>
                <a:latin typeface="+mn-ea"/>
              </a:rPr>
              <a:t>f</a:t>
            </a:r>
            <a:r>
              <a:rPr lang="en-US" altLang="zh-CN" baseline="-25000" dirty="0">
                <a:solidFill>
                  <a:schemeClr val="accent5"/>
                </a:solidFill>
                <a:latin typeface="+mn-ea"/>
              </a:rPr>
              <a:t>1</a:t>
            </a:r>
            <a:r>
              <a:rPr lang="zh-CN" altLang="en-US" dirty="0" smtClean="0">
                <a:solidFill>
                  <a:schemeClr val="accent5"/>
                </a:solidFill>
                <a:latin typeface="+mn-ea"/>
              </a:rPr>
              <a:t>和</a:t>
            </a:r>
            <a:r>
              <a:rPr lang="en-US" altLang="zh-CN" dirty="0" smtClean="0">
                <a:solidFill>
                  <a:schemeClr val="accent5"/>
                </a:solidFill>
                <a:latin typeface="+mn-ea"/>
              </a:rPr>
              <a:t>f</a:t>
            </a:r>
            <a:r>
              <a:rPr lang="en-US" altLang="zh-CN" baseline="-25000" dirty="0" smtClean="0">
                <a:solidFill>
                  <a:schemeClr val="accent5"/>
                </a:solidFill>
                <a:latin typeface="+mn-ea"/>
              </a:rPr>
              <a:t>2</a:t>
            </a:r>
            <a:r>
              <a:rPr lang="zh-CN" altLang="en-US" dirty="0" smtClean="0">
                <a:solidFill>
                  <a:schemeClr val="accent5"/>
                </a:solidFill>
                <a:latin typeface="+mn-ea"/>
              </a:rPr>
              <a:t>这两个载波频率。</a:t>
            </a:r>
            <a:r>
              <a:rPr lang="en-US" altLang="zh-CN" dirty="0" smtClean="0">
                <a:solidFill>
                  <a:schemeClr val="accent5"/>
                </a:solidFill>
                <a:latin typeface="+mn-ea"/>
              </a:rPr>
              <a:t>GPS</a:t>
            </a:r>
            <a:r>
              <a:rPr lang="zh-CN" altLang="en-US" dirty="0" smtClean="0">
                <a:solidFill>
                  <a:schemeClr val="accent5"/>
                </a:solidFill>
                <a:latin typeface="+mn-ea"/>
              </a:rPr>
              <a:t>之所以选择如此大小的两个载波频率值基于如下四点：</a:t>
            </a:r>
            <a:endParaRPr lang="en-US" altLang="zh-CN" dirty="0" smtClean="0">
              <a:solidFill>
                <a:schemeClr val="accent5"/>
              </a:solidFill>
              <a:latin typeface="+mn-ea"/>
            </a:endParaRPr>
          </a:p>
          <a:p>
            <a:r>
              <a:rPr lang="en-US" altLang="zh-CN" dirty="0">
                <a:solidFill>
                  <a:schemeClr val="accent5"/>
                </a:solidFill>
                <a:latin typeface="+mn-ea"/>
              </a:rPr>
              <a:t>	</a:t>
            </a:r>
            <a:r>
              <a:rPr lang="en-US" altLang="zh-CN" dirty="0" smtClean="0">
                <a:solidFill>
                  <a:schemeClr val="accent5"/>
                </a:solidFill>
                <a:latin typeface="+mn-ea"/>
              </a:rPr>
              <a:t>1.</a:t>
            </a:r>
            <a:r>
              <a:rPr lang="zh-CN" altLang="en-US" dirty="0" smtClean="0">
                <a:solidFill>
                  <a:schemeClr val="accent5"/>
                </a:solidFill>
                <a:latin typeface="+mn-ea"/>
              </a:rPr>
              <a:t>地球表面的电特性、地貌和电离层等因素对不同频率的电磁波传播有着不同的影响。大体上讲，频率较低的电磁波能沿着弯曲的地表以地波的形式传播很长的距离，但它很容易受到干扰，不适合数字通信；高频电磁波以天波形式传播，即电磁波被电离层挡住而反射回来后又继续向地面传播，因而高频电磁波也能传播很长的距离，但是它遭电离层反射的具体情况很难被预测；特高频和更高频率的电磁波以直射形式传播，能穿透电离层我建筑物，受噪声干扰影响小，适合数字与卫星通信，但缺点是：一 地球表面弯曲度限制了其直线传播的距离，二 系统损耗会随着其工作频率的升高而增大。</a:t>
            </a:r>
            <a:endParaRPr lang="en-US" altLang="zh-CN" dirty="0" smtClean="0">
              <a:solidFill>
                <a:schemeClr val="accent5"/>
              </a:solidFill>
              <a:latin typeface="+mn-ea"/>
            </a:endParaRPr>
          </a:p>
          <a:p>
            <a:r>
              <a:rPr lang="en-US" altLang="zh-CN" dirty="0">
                <a:solidFill>
                  <a:schemeClr val="accent5"/>
                </a:solidFill>
                <a:latin typeface="+mn-ea"/>
              </a:rPr>
              <a:t>	</a:t>
            </a:r>
            <a:r>
              <a:rPr lang="en-US" altLang="zh-CN" dirty="0" smtClean="0">
                <a:solidFill>
                  <a:schemeClr val="accent5"/>
                </a:solidFill>
                <a:latin typeface="+mn-ea"/>
              </a:rPr>
              <a:t>2.</a:t>
            </a:r>
            <a:r>
              <a:rPr lang="zh-CN" altLang="en-US" dirty="0" smtClean="0">
                <a:solidFill>
                  <a:schemeClr val="accent5"/>
                </a:solidFill>
                <a:latin typeface="+mn-ea"/>
              </a:rPr>
              <a:t>任为电磁波频谱的一部分，无线电波的频带是有限的宝贵资源。</a:t>
            </a:r>
            <a:endParaRPr lang="en-US" altLang="zh-CN" dirty="0" smtClean="0">
              <a:solidFill>
                <a:schemeClr val="accent5"/>
              </a:solidFill>
              <a:latin typeface="+mn-ea"/>
            </a:endParaRPr>
          </a:p>
          <a:p>
            <a:r>
              <a:rPr lang="en-US" altLang="zh-CN" dirty="0">
                <a:solidFill>
                  <a:schemeClr val="accent5"/>
                </a:solidFill>
                <a:latin typeface="+mn-ea"/>
              </a:rPr>
              <a:t>	</a:t>
            </a:r>
            <a:r>
              <a:rPr lang="en-US" altLang="zh-CN" dirty="0" smtClean="0">
                <a:solidFill>
                  <a:schemeClr val="accent5"/>
                </a:solidFill>
                <a:latin typeface="+mn-ea"/>
              </a:rPr>
              <a:t>3.</a:t>
            </a:r>
            <a:r>
              <a:rPr lang="zh-CN" altLang="en-US" dirty="0" smtClean="0">
                <a:solidFill>
                  <a:schemeClr val="accent5"/>
                </a:solidFill>
                <a:latin typeface="+mn-ea"/>
              </a:rPr>
              <a:t>伪码信号会被用来调制载波信号，要求载波频率必须远远高于伪码频宽。</a:t>
            </a:r>
            <a:endParaRPr lang="zh-CN" altLang="en-US" dirty="0">
              <a:solidFill>
                <a:schemeClr val="accent5"/>
              </a:solidFill>
              <a:latin typeface="+mn-ea"/>
            </a:endParaRPr>
          </a:p>
        </p:txBody>
      </p:sp>
      <p:sp>
        <p:nvSpPr>
          <p:cNvPr id="11" name="矩形 10">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152758178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_组合 36">
            <a:extLst>
              <a:ext uri="{FF2B5EF4-FFF2-40B4-BE49-F238E27FC236}">
                <a16:creationId xmlns:a16="http://schemas.microsoft.com/office/drawing/2014/main" id="{9C6960B5-AD79-45A1-9AD6-FFFC2FB4C06C}"/>
              </a:ext>
            </a:extLst>
          </p:cNvPr>
          <p:cNvGrpSpPr/>
          <p:nvPr>
            <p:custDataLst>
              <p:tags r:id="rId1"/>
            </p:custDataLst>
          </p:nvPr>
        </p:nvGrpSpPr>
        <p:grpSpPr>
          <a:xfrm>
            <a:off x="747445" y="1028637"/>
            <a:ext cx="4430099" cy="624349"/>
            <a:chOff x="6389471" y="3143062"/>
            <a:chExt cx="4430099" cy="624349"/>
          </a:xfrm>
        </p:grpSpPr>
        <p:sp>
          <p:nvSpPr>
            <p:cNvPr id="10" name="Oval 18">
              <a:extLst>
                <a:ext uri="{FF2B5EF4-FFF2-40B4-BE49-F238E27FC236}">
                  <a16:creationId xmlns:a16="http://schemas.microsoft.com/office/drawing/2014/main" id="{CD7B557B-D001-4BBA-85D1-14B4941DCD54}"/>
                </a:ext>
              </a:extLst>
            </p:cNvPr>
            <p:cNvSpPr/>
            <p:nvPr/>
          </p:nvSpPr>
          <p:spPr>
            <a:xfrm>
              <a:off x="6389471" y="3143062"/>
              <a:ext cx="624349" cy="6243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03</a:t>
              </a:r>
            </a:p>
          </p:txBody>
        </p:sp>
        <p:sp>
          <p:nvSpPr>
            <p:cNvPr id="20" name="TextBox 28">
              <a:extLst>
                <a:ext uri="{FF2B5EF4-FFF2-40B4-BE49-F238E27FC236}">
                  <a16:creationId xmlns:a16="http://schemas.microsoft.com/office/drawing/2014/main" id="{09E3CA75-1191-4D05-85A7-8EC4CBEBE88D}"/>
                </a:ext>
              </a:extLst>
            </p:cNvPr>
            <p:cNvSpPr txBox="1"/>
            <p:nvPr/>
          </p:nvSpPr>
          <p:spPr>
            <a:xfrm>
              <a:off x="6856996" y="3173620"/>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3">
                      <a:lumMod val="100000"/>
                    </a:schemeClr>
                  </a:solidFill>
                </a:rPr>
                <a:t>卫星信号结构组成</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13</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385984"/>
            <a:ext cx="10416932" cy="49703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5"/>
                </a:solidFill>
                <a:latin typeface="+mn-ea"/>
              </a:rPr>
              <a:t>	</a:t>
            </a:r>
            <a:r>
              <a:rPr lang="en-US" altLang="zh-CN" b="1" dirty="0">
                <a:solidFill>
                  <a:schemeClr val="accent5"/>
                </a:solidFill>
                <a:latin typeface="+mn-ea"/>
              </a:rPr>
              <a:t>2</a:t>
            </a:r>
            <a:r>
              <a:rPr lang="zh-CN" altLang="en-US" b="1" dirty="0" smtClean="0">
                <a:solidFill>
                  <a:schemeClr val="accent5"/>
                </a:solidFill>
                <a:latin typeface="+mn-ea"/>
              </a:rPr>
              <a:t>）</a:t>
            </a:r>
            <a:r>
              <a:rPr lang="zh-CN" altLang="en-US" b="1" dirty="0">
                <a:solidFill>
                  <a:schemeClr val="accent5"/>
                </a:solidFill>
                <a:latin typeface="+mn-ea"/>
              </a:rPr>
              <a:t>伪随机码</a:t>
            </a:r>
            <a:endParaRPr lang="en-US" altLang="zh-CN" b="1" dirty="0">
              <a:solidFill>
                <a:schemeClr val="accent5"/>
              </a:solidFill>
              <a:latin typeface="+mn-ea"/>
            </a:endParaRPr>
          </a:p>
          <a:p>
            <a:r>
              <a:rPr lang="en-US" altLang="zh-CN" b="1" dirty="0">
                <a:solidFill>
                  <a:schemeClr val="accent5"/>
                </a:solidFill>
                <a:latin typeface="+mn-ea"/>
              </a:rPr>
              <a:t>		</a:t>
            </a:r>
            <a:r>
              <a:rPr lang="en-US" altLang="zh-CN" dirty="0">
                <a:solidFill>
                  <a:schemeClr val="accent5"/>
                </a:solidFill>
                <a:latin typeface="+mn-ea"/>
              </a:rPr>
              <a:t>GPS</a:t>
            </a:r>
            <a:r>
              <a:rPr lang="zh-CN" altLang="en-US" dirty="0">
                <a:solidFill>
                  <a:schemeClr val="accent5"/>
                </a:solidFill>
                <a:latin typeface="+mn-ea"/>
              </a:rPr>
              <a:t>卫星所采用的两种测距码，即</a:t>
            </a:r>
            <a:r>
              <a:rPr lang="en-US" altLang="zh-CN" dirty="0">
                <a:solidFill>
                  <a:schemeClr val="accent5"/>
                </a:solidFill>
                <a:latin typeface="+mn-ea"/>
              </a:rPr>
              <a:t>C/A</a:t>
            </a:r>
            <a:r>
              <a:rPr lang="zh-CN" altLang="en-US" dirty="0">
                <a:solidFill>
                  <a:schemeClr val="accent5"/>
                </a:solidFill>
                <a:latin typeface="+mn-ea"/>
              </a:rPr>
              <a:t>码和</a:t>
            </a:r>
            <a:r>
              <a:rPr lang="en-US" altLang="zh-CN" dirty="0">
                <a:solidFill>
                  <a:schemeClr val="accent5"/>
                </a:solidFill>
                <a:latin typeface="+mn-ea"/>
              </a:rPr>
              <a:t>P</a:t>
            </a:r>
            <a:r>
              <a:rPr lang="zh-CN" altLang="en-US" dirty="0">
                <a:solidFill>
                  <a:schemeClr val="accent5"/>
                </a:solidFill>
                <a:latin typeface="+mn-ea"/>
              </a:rPr>
              <a:t>码（或</a:t>
            </a:r>
            <a:r>
              <a:rPr lang="en-US" altLang="zh-CN" dirty="0">
                <a:solidFill>
                  <a:schemeClr val="accent5"/>
                </a:solidFill>
                <a:latin typeface="+mn-ea"/>
              </a:rPr>
              <a:t>Y</a:t>
            </a:r>
            <a:r>
              <a:rPr lang="zh-CN" altLang="en-US" dirty="0">
                <a:solidFill>
                  <a:schemeClr val="accent5"/>
                </a:solidFill>
                <a:latin typeface="+mn-ea"/>
              </a:rPr>
              <a:t>码），均属于伪随机码。</a:t>
            </a:r>
          </a:p>
          <a:p>
            <a:r>
              <a:rPr lang="en-US" altLang="zh-CN" dirty="0">
                <a:solidFill>
                  <a:schemeClr val="accent5"/>
                </a:solidFill>
                <a:latin typeface="+mn-ea"/>
              </a:rPr>
              <a:t>		1&gt; </a:t>
            </a:r>
            <a:r>
              <a:rPr lang="en-US" altLang="zh-CN" b="1" dirty="0">
                <a:solidFill>
                  <a:schemeClr val="accent5"/>
                </a:solidFill>
                <a:latin typeface="+mn-ea"/>
              </a:rPr>
              <a:t>C/A</a:t>
            </a:r>
            <a:r>
              <a:rPr lang="zh-CN" altLang="en-US" b="1" dirty="0">
                <a:solidFill>
                  <a:schemeClr val="accent5"/>
                </a:solidFill>
                <a:latin typeface="+mn-ea"/>
              </a:rPr>
              <a:t>码</a:t>
            </a:r>
            <a:r>
              <a:rPr lang="zh-CN" altLang="en-US" dirty="0">
                <a:solidFill>
                  <a:schemeClr val="accent5"/>
                </a:solidFill>
                <a:latin typeface="+mn-ea"/>
              </a:rPr>
              <a:t>：是由两个</a:t>
            </a:r>
            <a:r>
              <a:rPr lang="en-US" altLang="zh-CN" dirty="0">
                <a:solidFill>
                  <a:schemeClr val="accent5"/>
                </a:solidFill>
                <a:latin typeface="+mn-ea"/>
              </a:rPr>
              <a:t>10</a:t>
            </a:r>
            <a:r>
              <a:rPr lang="zh-CN" altLang="en-US" dirty="0">
                <a:solidFill>
                  <a:schemeClr val="accent5"/>
                </a:solidFill>
                <a:latin typeface="+mn-ea"/>
              </a:rPr>
              <a:t>级反馈移位寄存器组合而产生。码长</a:t>
            </a:r>
            <a:r>
              <a:rPr lang="en-US" altLang="zh-CN" dirty="0">
                <a:solidFill>
                  <a:schemeClr val="accent5"/>
                </a:solidFill>
                <a:latin typeface="+mn-ea"/>
              </a:rPr>
              <a:t>Nu=1024-1=1023</a:t>
            </a:r>
            <a:r>
              <a:rPr lang="zh-CN" altLang="en-US" dirty="0">
                <a:solidFill>
                  <a:schemeClr val="accent5"/>
                </a:solidFill>
                <a:latin typeface="+mn-ea"/>
              </a:rPr>
              <a:t>比特，码元宽为</a:t>
            </a:r>
            <a:r>
              <a:rPr lang="en-US" altLang="zh-CN" dirty="0" err="1">
                <a:solidFill>
                  <a:schemeClr val="accent5"/>
                </a:solidFill>
                <a:latin typeface="+mn-ea"/>
              </a:rPr>
              <a:t>tu</a:t>
            </a:r>
            <a:r>
              <a:rPr lang="en-US" altLang="zh-CN" dirty="0">
                <a:solidFill>
                  <a:schemeClr val="accent5"/>
                </a:solidFill>
                <a:latin typeface="+mn-ea"/>
              </a:rPr>
              <a:t>=1/f</a:t>
            </a:r>
            <a:r>
              <a:rPr lang="en-US" altLang="zh-CN" baseline="-25000" dirty="0">
                <a:solidFill>
                  <a:schemeClr val="accent5"/>
                </a:solidFill>
                <a:latin typeface="+mn-ea"/>
              </a:rPr>
              <a:t>1</a:t>
            </a:r>
            <a:r>
              <a:rPr lang="en-US" altLang="zh-CN" dirty="0">
                <a:solidFill>
                  <a:schemeClr val="accent5"/>
                </a:solidFill>
                <a:latin typeface="+mn-ea"/>
              </a:rPr>
              <a:t>=0.97752s,</a:t>
            </a:r>
            <a:r>
              <a:rPr lang="zh-CN" altLang="en-US" dirty="0">
                <a:solidFill>
                  <a:schemeClr val="accent5"/>
                </a:solidFill>
                <a:latin typeface="+mn-ea"/>
              </a:rPr>
              <a:t>（</a:t>
            </a:r>
            <a:r>
              <a:rPr lang="en-US" altLang="zh-CN" dirty="0">
                <a:solidFill>
                  <a:schemeClr val="accent5"/>
                </a:solidFill>
                <a:latin typeface="+mn-ea"/>
              </a:rPr>
              <a:t>f</a:t>
            </a:r>
            <a:r>
              <a:rPr lang="en-US" altLang="zh-CN" baseline="-25000" dirty="0">
                <a:solidFill>
                  <a:schemeClr val="accent5"/>
                </a:solidFill>
                <a:latin typeface="+mn-ea"/>
              </a:rPr>
              <a:t>1</a:t>
            </a:r>
            <a:r>
              <a:rPr lang="zh-CN" altLang="en-US" dirty="0">
                <a:solidFill>
                  <a:schemeClr val="accent5"/>
                </a:solidFill>
                <a:latin typeface="+mn-ea"/>
              </a:rPr>
              <a:t>为基准频率</a:t>
            </a:r>
            <a:r>
              <a:rPr lang="en-US" altLang="zh-CN" dirty="0">
                <a:solidFill>
                  <a:schemeClr val="accent5"/>
                </a:solidFill>
                <a:latin typeface="+mn-ea"/>
              </a:rPr>
              <a:t>f</a:t>
            </a:r>
            <a:r>
              <a:rPr lang="en-US" altLang="zh-CN" baseline="-25000" dirty="0">
                <a:solidFill>
                  <a:schemeClr val="accent5"/>
                </a:solidFill>
                <a:latin typeface="+mn-ea"/>
              </a:rPr>
              <a:t>0</a:t>
            </a:r>
            <a:r>
              <a:rPr lang="zh-CN" altLang="en-US" dirty="0">
                <a:solidFill>
                  <a:schemeClr val="accent5"/>
                </a:solidFill>
                <a:latin typeface="+mn-ea"/>
              </a:rPr>
              <a:t>的</a:t>
            </a:r>
            <a:r>
              <a:rPr lang="en-US" altLang="zh-CN" dirty="0">
                <a:solidFill>
                  <a:schemeClr val="accent5"/>
                </a:solidFill>
                <a:latin typeface="+mn-ea"/>
              </a:rPr>
              <a:t>10</a:t>
            </a:r>
            <a:r>
              <a:rPr lang="zh-CN" altLang="en-US" dirty="0">
                <a:solidFill>
                  <a:schemeClr val="accent5"/>
                </a:solidFill>
                <a:latin typeface="+mn-ea"/>
              </a:rPr>
              <a:t>分之</a:t>
            </a:r>
            <a:r>
              <a:rPr lang="en-US" altLang="zh-CN" dirty="0">
                <a:solidFill>
                  <a:schemeClr val="accent5"/>
                </a:solidFill>
                <a:latin typeface="+mn-ea"/>
              </a:rPr>
              <a:t>1</a:t>
            </a:r>
            <a:r>
              <a:rPr lang="zh-CN" altLang="en-US" dirty="0">
                <a:solidFill>
                  <a:schemeClr val="accent5"/>
                </a:solidFill>
                <a:latin typeface="+mn-ea"/>
              </a:rPr>
              <a:t>，</a:t>
            </a:r>
            <a:r>
              <a:rPr lang="en-US" altLang="zh-CN" dirty="0">
                <a:solidFill>
                  <a:schemeClr val="accent5"/>
                </a:solidFill>
                <a:latin typeface="+mn-ea"/>
              </a:rPr>
              <a:t>1.023 MHz</a:t>
            </a:r>
            <a:r>
              <a:rPr lang="zh-CN" altLang="en-US" dirty="0">
                <a:solidFill>
                  <a:schemeClr val="accent5"/>
                </a:solidFill>
                <a:latin typeface="+mn-ea"/>
              </a:rPr>
              <a:t>）</a:t>
            </a:r>
            <a:r>
              <a:rPr lang="en-US" altLang="zh-CN" dirty="0">
                <a:solidFill>
                  <a:schemeClr val="accent5"/>
                </a:solidFill>
                <a:latin typeface="+mn-ea"/>
              </a:rPr>
              <a:t>,</a:t>
            </a:r>
            <a:r>
              <a:rPr lang="zh-CN" altLang="en-US" dirty="0">
                <a:solidFill>
                  <a:schemeClr val="accent5"/>
                </a:solidFill>
                <a:latin typeface="+mn-ea"/>
              </a:rPr>
              <a:t>相应的距离为</a:t>
            </a:r>
            <a:r>
              <a:rPr lang="en-US" altLang="zh-CN" dirty="0">
                <a:solidFill>
                  <a:schemeClr val="accent5"/>
                </a:solidFill>
                <a:latin typeface="+mn-ea"/>
              </a:rPr>
              <a:t>293.1m</a:t>
            </a:r>
            <a:r>
              <a:rPr lang="zh-CN" altLang="en-US" dirty="0">
                <a:solidFill>
                  <a:schemeClr val="accent5"/>
                </a:solidFill>
                <a:latin typeface="+mn-ea"/>
              </a:rPr>
              <a:t>。周期为</a:t>
            </a:r>
            <a:r>
              <a:rPr lang="en-US" altLang="zh-CN" dirty="0">
                <a:solidFill>
                  <a:schemeClr val="accent5"/>
                </a:solidFill>
                <a:latin typeface="+mn-ea"/>
              </a:rPr>
              <a:t>Tu= </a:t>
            </a:r>
            <a:r>
              <a:rPr lang="en-US" altLang="zh-CN" dirty="0" err="1">
                <a:solidFill>
                  <a:schemeClr val="accent5"/>
                </a:solidFill>
                <a:latin typeface="+mn-ea"/>
              </a:rPr>
              <a:t>Nutu</a:t>
            </a:r>
            <a:r>
              <a:rPr lang="en-US" altLang="zh-CN" dirty="0">
                <a:solidFill>
                  <a:schemeClr val="accent5"/>
                </a:solidFill>
                <a:latin typeface="+mn-ea"/>
              </a:rPr>
              <a:t>=1ms</a:t>
            </a:r>
            <a:r>
              <a:rPr lang="zh-CN" altLang="en-US" dirty="0">
                <a:solidFill>
                  <a:schemeClr val="accent5"/>
                </a:solidFill>
                <a:latin typeface="+mn-ea"/>
              </a:rPr>
              <a:t>，数码率为</a:t>
            </a:r>
            <a:r>
              <a:rPr lang="en-US" altLang="zh-CN" dirty="0">
                <a:solidFill>
                  <a:schemeClr val="accent5"/>
                </a:solidFill>
                <a:latin typeface="+mn-ea"/>
              </a:rPr>
              <a:t>1.023Mbit/s</a:t>
            </a:r>
            <a:r>
              <a:rPr lang="zh-CN" altLang="en-US" dirty="0" smtClean="0">
                <a:solidFill>
                  <a:schemeClr val="accent5"/>
                </a:solidFill>
                <a:latin typeface="+mn-ea"/>
              </a:rPr>
              <a:t>。</a:t>
            </a:r>
            <a:endParaRPr lang="en-US" altLang="zh-CN" dirty="0" smtClean="0">
              <a:solidFill>
                <a:schemeClr val="accent5"/>
              </a:solidFill>
              <a:latin typeface="+mn-ea"/>
            </a:endParaRPr>
          </a:p>
          <a:p>
            <a:r>
              <a:rPr lang="en-US" altLang="zh-CN" dirty="0">
                <a:solidFill>
                  <a:schemeClr val="accent5"/>
                </a:solidFill>
                <a:latin typeface="+mn-ea"/>
              </a:rPr>
              <a:t>	</a:t>
            </a:r>
            <a:r>
              <a:rPr lang="en-US" altLang="zh-CN" dirty="0" smtClean="0">
                <a:solidFill>
                  <a:schemeClr val="accent5"/>
                </a:solidFill>
                <a:latin typeface="+mn-ea"/>
              </a:rPr>
              <a:t>	</a:t>
            </a:r>
            <a:r>
              <a:rPr lang="en-US" altLang="zh-CN" dirty="0">
                <a:solidFill>
                  <a:schemeClr val="accent5"/>
                </a:solidFill>
                <a:latin typeface="+mn-ea"/>
              </a:rPr>
              <a:t>C/A</a:t>
            </a:r>
            <a:r>
              <a:rPr lang="zh-CN" altLang="en-US" dirty="0">
                <a:solidFill>
                  <a:schemeClr val="accent5"/>
                </a:solidFill>
                <a:latin typeface="+mn-ea"/>
              </a:rPr>
              <a:t>码的码长短，共</a:t>
            </a:r>
            <a:r>
              <a:rPr lang="en-US" altLang="zh-CN" dirty="0">
                <a:solidFill>
                  <a:schemeClr val="accent5"/>
                </a:solidFill>
                <a:latin typeface="+mn-ea"/>
              </a:rPr>
              <a:t>1023</a:t>
            </a:r>
            <a:r>
              <a:rPr lang="zh-CN" altLang="en-US" dirty="0">
                <a:solidFill>
                  <a:schemeClr val="accent5"/>
                </a:solidFill>
                <a:latin typeface="+mn-ea"/>
              </a:rPr>
              <a:t>个码元，若以每秒</a:t>
            </a:r>
            <a:r>
              <a:rPr lang="en-US" altLang="zh-CN" dirty="0">
                <a:solidFill>
                  <a:schemeClr val="accent5"/>
                </a:solidFill>
                <a:latin typeface="+mn-ea"/>
              </a:rPr>
              <a:t>50</a:t>
            </a:r>
            <a:r>
              <a:rPr lang="zh-CN" altLang="en-US" dirty="0">
                <a:solidFill>
                  <a:schemeClr val="accent5"/>
                </a:solidFill>
                <a:latin typeface="+mn-ea"/>
              </a:rPr>
              <a:t>码元的速度搜索，只需</a:t>
            </a:r>
            <a:r>
              <a:rPr lang="en-US" altLang="zh-CN" dirty="0">
                <a:solidFill>
                  <a:schemeClr val="accent5"/>
                </a:solidFill>
                <a:latin typeface="+mn-ea"/>
              </a:rPr>
              <a:t>20.5s</a:t>
            </a:r>
            <a:r>
              <a:rPr lang="zh-CN" altLang="en-US" dirty="0">
                <a:solidFill>
                  <a:schemeClr val="accent5"/>
                </a:solidFill>
                <a:latin typeface="+mn-ea"/>
              </a:rPr>
              <a:t>，易于捕获，称捕获码。</a:t>
            </a:r>
            <a:endParaRPr lang="en-US" altLang="zh-CN" dirty="0">
              <a:solidFill>
                <a:schemeClr val="accent5"/>
              </a:solidFill>
              <a:latin typeface="+mn-ea"/>
            </a:endParaRPr>
          </a:p>
          <a:p>
            <a:r>
              <a:rPr lang="en-US" altLang="zh-CN" dirty="0">
                <a:solidFill>
                  <a:schemeClr val="accent5"/>
                </a:solidFill>
                <a:latin typeface="+mn-ea"/>
              </a:rPr>
              <a:t>		</a:t>
            </a:r>
            <a:r>
              <a:rPr lang="zh-CN" altLang="en-US" dirty="0">
                <a:solidFill>
                  <a:schemeClr val="accent5"/>
                </a:solidFill>
                <a:latin typeface="+mn-ea"/>
              </a:rPr>
              <a:t>码元宽度大，假设两序列的码元对齐误差为为码元宽度的</a:t>
            </a:r>
            <a:r>
              <a:rPr lang="en-US" altLang="zh-CN" dirty="0">
                <a:solidFill>
                  <a:schemeClr val="accent5"/>
                </a:solidFill>
                <a:latin typeface="+mn-ea"/>
              </a:rPr>
              <a:t>1/100</a:t>
            </a:r>
            <a:r>
              <a:rPr lang="zh-CN" altLang="en-US" dirty="0">
                <a:solidFill>
                  <a:schemeClr val="accent5"/>
                </a:solidFill>
                <a:latin typeface="+mn-ea"/>
              </a:rPr>
              <a:t>，则相应的测距误差为</a:t>
            </a:r>
            <a:r>
              <a:rPr lang="en-US" altLang="zh-CN" dirty="0">
                <a:solidFill>
                  <a:schemeClr val="accent5"/>
                </a:solidFill>
                <a:latin typeface="+mn-ea"/>
              </a:rPr>
              <a:t>2.9m</a:t>
            </a:r>
            <a:r>
              <a:rPr lang="zh-CN" altLang="en-US" dirty="0">
                <a:solidFill>
                  <a:schemeClr val="accent5"/>
                </a:solidFill>
                <a:latin typeface="+mn-ea"/>
              </a:rPr>
              <a:t>。由于精度低，又称粗码。</a:t>
            </a:r>
          </a:p>
          <a:p>
            <a:r>
              <a:rPr lang="en-US" altLang="zh-CN" dirty="0">
                <a:solidFill>
                  <a:schemeClr val="accent5"/>
                </a:solidFill>
                <a:latin typeface="+mn-ea"/>
              </a:rPr>
              <a:t>	</a:t>
            </a:r>
            <a:r>
              <a:rPr lang="en-US" altLang="zh-CN" dirty="0" smtClean="0">
                <a:solidFill>
                  <a:schemeClr val="accent5"/>
                </a:solidFill>
                <a:latin typeface="+mn-ea"/>
              </a:rPr>
              <a:t>	2</a:t>
            </a:r>
            <a:r>
              <a:rPr lang="en-US" altLang="zh-CN" dirty="0">
                <a:solidFill>
                  <a:schemeClr val="accent5"/>
                </a:solidFill>
                <a:latin typeface="+mn-ea"/>
              </a:rPr>
              <a:t>&gt; </a:t>
            </a:r>
            <a:r>
              <a:rPr lang="en-US" altLang="zh-CN" b="1" dirty="0">
                <a:solidFill>
                  <a:schemeClr val="accent5"/>
                </a:solidFill>
                <a:latin typeface="+mn-ea"/>
              </a:rPr>
              <a:t>P</a:t>
            </a:r>
            <a:r>
              <a:rPr lang="zh-CN" altLang="en-US" b="1" dirty="0" smtClean="0">
                <a:solidFill>
                  <a:schemeClr val="accent5"/>
                </a:solidFill>
                <a:latin typeface="+mn-ea"/>
              </a:rPr>
              <a:t>码：</a:t>
            </a:r>
            <a:r>
              <a:rPr lang="en-US" altLang="zh-CN" dirty="0" smtClean="0">
                <a:solidFill>
                  <a:schemeClr val="accent5"/>
                </a:solidFill>
                <a:latin typeface="+mn-ea"/>
              </a:rPr>
              <a:t>P</a:t>
            </a:r>
            <a:r>
              <a:rPr lang="zh-CN" altLang="en-US" dirty="0">
                <a:solidFill>
                  <a:schemeClr val="accent5"/>
                </a:solidFill>
                <a:latin typeface="+mn-ea"/>
              </a:rPr>
              <a:t>码产生的原理与</a:t>
            </a:r>
            <a:r>
              <a:rPr lang="en-US" altLang="zh-CN" dirty="0">
                <a:solidFill>
                  <a:schemeClr val="accent5"/>
                </a:solidFill>
                <a:latin typeface="+mn-ea"/>
              </a:rPr>
              <a:t>C/A</a:t>
            </a:r>
            <a:r>
              <a:rPr lang="zh-CN" altLang="en-US" dirty="0">
                <a:solidFill>
                  <a:schemeClr val="accent5"/>
                </a:solidFill>
                <a:latin typeface="+mn-ea"/>
              </a:rPr>
              <a:t>码相似，但更复杂。发生电路采用的是两组各由</a:t>
            </a:r>
            <a:r>
              <a:rPr lang="en-US" altLang="zh-CN" dirty="0">
                <a:solidFill>
                  <a:schemeClr val="accent5"/>
                </a:solidFill>
                <a:latin typeface="+mn-ea"/>
              </a:rPr>
              <a:t>12</a:t>
            </a:r>
            <a:r>
              <a:rPr lang="zh-CN" altLang="en-US" dirty="0">
                <a:solidFill>
                  <a:schemeClr val="accent5"/>
                </a:solidFill>
                <a:latin typeface="+mn-ea"/>
              </a:rPr>
              <a:t>级反馈移位寄存器构成。码长</a:t>
            </a:r>
            <a:r>
              <a:rPr lang="en-US" altLang="zh-CN" dirty="0">
                <a:solidFill>
                  <a:schemeClr val="accent5"/>
                </a:solidFill>
                <a:latin typeface="+mn-ea"/>
              </a:rPr>
              <a:t>Nu=2.35*10^14</a:t>
            </a:r>
            <a:r>
              <a:rPr lang="zh-CN" altLang="en-US" dirty="0">
                <a:solidFill>
                  <a:schemeClr val="accent5"/>
                </a:solidFill>
                <a:latin typeface="+mn-ea"/>
              </a:rPr>
              <a:t>比特，码元宽为</a:t>
            </a:r>
            <a:r>
              <a:rPr lang="en-US" altLang="zh-CN" dirty="0" err="1">
                <a:solidFill>
                  <a:schemeClr val="accent5"/>
                </a:solidFill>
                <a:latin typeface="+mn-ea"/>
              </a:rPr>
              <a:t>tu</a:t>
            </a:r>
            <a:r>
              <a:rPr lang="en-US" altLang="zh-CN" dirty="0">
                <a:solidFill>
                  <a:schemeClr val="accent5"/>
                </a:solidFill>
                <a:latin typeface="+mn-ea"/>
              </a:rPr>
              <a:t>=1/f0=0.097752s</a:t>
            </a:r>
            <a:r>
              <a:rPr lang="zh-CN" altLang="en-US" dirty="0">
                <a:solidFill>
                  <a:schemeClr val="accent5"/>
                </a:solidFill>
                <a:latin typeface="+mn-ea"/>
              </a:rPr>
              <a:t>，相应的距离为</a:t>
            </a:r>
            <a:r>
              <a:rPr lang="en-US" altLang="zh-CN" dirty="0">
                <a:solidFill>
                  <a:schemeClr val="accent5"/>
                </a:solidFill>
                <a:latin typeface="+mn-ea"/>
              </a:rPr>
              <a:t>29.3m</a:t>
            </a:r>
            <a:r>
              <a:rPr lang="zh-CN" altLang="en-US" dirty="0">
                <a:solidFill>
                  <a:schemeClr val="accent5"/>
                </a:solidFill>
                <a:latin typeface="+mn-ea"/>
              </a:rPr>
              <a:t>。周期为</a:t>
            </a:r>
            <a:r>
              <a:rPr lang="en-US" altLang="zh-CN" dirty="0" err="1">
                <a:solidFill>
                  <a:schemeClr val="accent5"/>
                </a:solidFill>
                <a:latin typeface="+mn-ea"/>
              </a:rPr>
              <a:t>Tu</a:t>
            </a:r>
            <a:r>
              <a:rPr lang="en-US" altLang="zh-CN" dirty="0">
                <a:solidFill>
                  <a:schemeClr val="accent5"/>
                </a:solidFill>
                <a:latin typeface="+mn-ea"/>
              </a:rPr>
              <a:t>= </a:t>
            </a:r>
            <a:r>
              <a:rPr lang="en-US" altLang="zh-CN" dirty="0" err="1">
                <a:solidFill>
                  <a:schemeClr val="accent5"/>
                </a:solidFill>
                <a:latin typeface="+mn-ea"/>
              </a:rPr>
              <a:t>Nutu</a:t>
            </a:r>
            <a:r>
              <a:rPr lang="en-US" altLang="zh-CN" dirty="0">
                <a:solidFill>
                  <a:schemeClr val="accent5"/>
                </a:solidFill>
                <a:latin typeface="+mn-ea"/>
              </a:rPr>
              <a:t>=267d</a:t>
            </a:r>
            <a:r>
              <a:rPr lang="zh-CN" altLang="en-US" dirty="0">
                <a:solidFill>
                  <a:schemeClr val="accent5"/>
                </a:solidFill>
                <a:latin typeface="+mn-ea"/>
              </a:rPr>
              <a:t>，数码率为</a:t>
            </a:r>
            <a:r>
              <a:rPr lang="en-US" altLang="zh-CN" dirty="0">
                <a:solidFill>
                  <a:schemeClr val="accent5"/>
                </a:solidFill>
                <a:latin typeface="+mn-ea"/>
              </a:rPr>
              <a:t>10.23Mbit/s</a:t>
            </a:r>
            <a:r>
              <a:rPr lang="zh-CN" altLang="en-US" dirty="0">
                <a:solidFill>
                  <a:schemeClr val="accent5"/>
                </a:solidFill>
                <a:latin typeface="+mn-ea"/>
              </a:rPr>
              <a:t>。</a:t>
            </a:r>
          </a:p>
          <a:p>
            <a:endParaRPr lang="en-US" altLang="zh-CN" dirty="0" smtClean="0">
              <a:solidFill>
                <a:schemeClr val="accent5"/>
              </a:solidFill>
              <a:latin typeface="+mn-ea"/>
            </a:endParaRPr>
          </a:p>
          <a:p>
            <a:r>
              <a:rPr lang="en-US" altLang="zh-CN" b="1" dirty="0" smtClean="0">
                <a:solidFill>
                  <a:schemeClr val="accent5"/>
                </a:solidFill>
                <a:latin typeface="+mn-ea"/>
              </a:rPr>
              <a:t>		</a:t>
            </a:r>
            <a:endParaRPr lang="zh-CN" altLang="en-US" dirty="0">
              <a:solidFill>
                <a:schemeClr val="accent5"/>
              </a:solidFill>
              <a:latin typeface="+mn-ea"/>
            </a:endParaRPr>
          </a:p>
          <a:p>
            <a:endParaRPr lang="zh-CN" altLang="en-US" dirty="0">
              <a:solidFill>
                <a:schemeClr val="accent5"/>
              </a:solidFill>
              <a:latin typeface="楷体" panose="02010609060101010101" pitchFamily="49" charset="-122"/>
              <a:ea typeface="楷体" panose="02010609060101010101" pitchFamily="49" charset="-122"/>
            </a:endParaRPr>
          </a:p>
        </p:txBody>
      </p:sp>
      <p:sp>
        <p:nvSpPr>
          <p:cNvPr id="11" name="矩形 10">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285891642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_组合 36">
            <a:extLst>
              <a:ext uri="{FF2B5EF4-FFF2-40B4-BE49-F238E27FC236}">
                <a16:creationId xmlns:a16="http://schemas.microsoft.com/office/drawing/2014/main" id="{9C6960B5-AD79-45A1-9AD6-FFFC2FB4C06C}"/>
              </a:ext>
            </a:extLst>
          </p:cNvPr>
          <p:cNvGrpSpPr/>
          <p:nvPr>
            <p:custDataLst>
              <p:tags r:id="rId1"/>
            </p:custDataLst>
          </p:nvPr>
        </p:nvGrpSpPr>
        <p:grpSpPr>
          <a:xfrm>
            <a:off x="803715" y="1133778"/>
            <a:ext cx="4430099" cy="624349"/>
            <a:chOff x="6389471" y="3143062"/>
            <a:chExt cx="4430099" cy="624349"/>
          </a:xfrm>
        </p:grpSpPr>
        <p:sp>
          <p:nvSpPr>
            <p:cNvPr id="10" name="Oval 18">
              <a:extLst>
                <a:ext uri="{FF2B5EF4-FFF2-40B4-BE49-F238E27FC236}">
                  <a16:creationId xmlns:a16="http://schemas.microsoft.com/office/drawing/2014/main" id="{CD7B557B-D001-4BBA-85D1-14B4941DCD54}"/>
                </a:ext>
              </a:extLst>
            </p:cNvPr>
            <p:cNvSpPr/>
            <p:nvPr/>
          </p:nvSpPr>
          <p:spPr>
            <a:xfrm>
              <a:off x="6389471" y="3143062"/>
              <a:ext cx="624349" cy="6243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20" name="TextBox 28">
              <a:extLst>
                <a:ext uri="{FF2B5EF4-FFF2-40B4-BE49-F238E27FC236}">
                  <a16:creationId xmlns:a16="http://schemas.microsoft.com/office/drawing/2014/main" id="{09E3CA75-1191-4D05-85A7-8EC4CBEBE88D}"/>
                </a:ext>
              </a:extLst>
            </p:cNvPr>
            <p:cNvSpPr txBox="1"/>
            <p:nvPr/>
          </p:nvSpPr>
          <p:spPr>
            <a:xfrm>
              <a:off x="6856996" y="3173620"/>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3">
                      <a:lumMod val="100000"/>
                    </a:schemeClr>
                  </a:solidFill>
                </a:rPr>
                <a:t>卫星信号结构组成</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14</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596266"/>
            <a:ext cx="10416932" cy="44469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t>	</a:t>
            </a:r>
            <a:r>
              <a:rPr lang="en-US" altLang="zh-CN" dirty="0" smtClean="0">
                <a:solidFill>
                  <a:schemeClr val="accent5"/>
                </a:solidFill>
                <a:latin typeface="+mn-ea"/>
              </a:rPr>
              <a:t>P</a:t>
            </a:r>
            <a:r>
              <a:rPr lang="zh-CN" altLang="en-US" dirty="0">
                <a:solidFill>
                  <a:schemeClr val="accent5"/>
                </a:solidFill>
                <a:latin typeface="+mn-ea"/>
              </a:rPr>
              <a:t>码的周期长，</a:t>
            </a:r>
            <a:r>
              <a:rPr lang="en-US" altLang="zh-CN" dirty="0">
                <a:solidFill>
                  <a:schemeClr val="accent5"/>
                </a:solidFill>
                <a:latin typeface="+mn-ea"/>
              </a:rPr>
              <a:t>267</a:t>
            </a:r>
            <a:r>
              <a:rPr lang="zh-CN" altLang="en-US" dirty="0">
                <a:solidFill>
                  <a:schemeClr val="accent5"/>
                </a:solidFill>
                <a:latin typeface="+mn-ea"/>
              </a:rPr>
              <a:t>天重复一次，实际应用时</a:t>
            </a:r>
            <a:r>
              <a:rPr lang="en-US" altLang="zh-CN" dirty="0">
                <a:solidFill>
                  <a:schemeClr val="accent5"/>
                </a:solidFill>
                <a:latin typeface="+mn-ea"/>
              </a:rPr>
              <a:t>P</a:t>
            </a:r>
            <a:r>
              <a:rPr lang="zh-CN" altLang="en-US" dirty="0">
                <a:solidFill>
                  <a:schemeClr val="accent5"/>
                </a:solidFill>
                <a:latin typeface="+mn-ea"/>
              </a:rPr>
              <a:t>码的周期被分成</a:t>
            </a:r>
            <a:r>
              <a:rPr lang="en-US" altLang="zh-CN" dirty="0">
                <a:solidFill>
                  <a:schemeClr val="accent5"/>
                </a:solidFill>
                <a:latin typeface="+mn-ea"/>
              </a:rPr>
              <a:t>38</a:t>
            </a:r>
            <a:r>
              <a:rPr lang="zh-CN" altLang="en-US" dirty="0">
                <a:solidFill>
                  <a:schemeClr val="accent5"/>
                </a:solidFill>
                <a:latin typeface="+mn-ea"/>
              </a:rPr>
              <a:t>部分，（每一部分为</a:t>
            </a:r>
            <a:r>
              <a:rPr lang="en-US" altLang="zh-CN" dirty="0">
                <a:solidFill>
                  <a:schemeClr val="accent5"/>
                </a:solidFill>
                <a:latin typeface="+mn-ea"/>
              </a:rPr>
              <a:t>7</a:t>
            </a:r>
            <a:r>
              <a:rPr lang="zh-CN" altLang="en-US" dirty="0">
                <a:solidFill>
                  <a:schemeClr val="accent5"/>
                </a:solidFill>
                <a:latin typeface="+mn-ea"/>
              </a:rPr>
              <a:t>天，码长约</a:t>
            </a:r>
            <a:r>
              <a:rPr lang="en-US" altLang="zh-CN" dirty="0">
                <a:solidFill>
                  <a:schemeClr val="accent5"/>
                </a:solidFill>
                <a:latin typeface="+mn-ea"/>
              </a:rPr>
              <a:t>6.19 </a:t>
            </a:r>
            <a:r>
              <a:rPr lang="zh-CN" altLang="en-US" dirty="0">
                <a:solidFill>
                  <a:schemeClr val="accent5"/>
                </a:solidFill>
                <a:latin typeface="+mn-ea"/>
              </a:rPr>
              <a:t>，</a:t>
            </a:r>
            <a:r>
              <a:rPr lang="en-US" altLang="zh-CN" dirty="0">
                <a:solidFill>
                  <a:schemeClr val="accent5"/>
                </a:solidFill>
                <a:latin typeface="+mn-ea"/>
              </a:rPr>
              <a:t>1012</a:t>
            </a:r>
            <a:r>
              <a:rPr lang="zh-CN" altLang="en-US" dirty="0">
                <a:solidFill>
                  <a:schemeClr val="accent5"/>
                </a:solidFill>
                <a:latin typeface="+mn-ea"/>
              </a:rPr>
              <a:t>比特），其中</a:t>
            </a:r>
            <a:r>
              <a:rPr lang="en-US" altLang="zh-CN" dirty="0">
                <a:solidFill>
                  <a:schemeClr val="accent5"/>
                </a:solidFill>
                <a:latin typeface="+mn-ea"/>
              </a:rPr>
              <a:t>1</a:t>
            </a:r>
            <a:r>
              <a:rPr lang="zh-CN" altLang="en-US" dirty="0">
                <a:solidFill>
                  <a:schemeClr val="accent5"/>
                </a:solidFill>
                <a:latin typeface="+mn-ea"/>
              </a:rPr>
              <a:t>部分闲置，</a:t>
            </a:r>
            <a:r>
              <a:rPr lang="en-US" altLang="zh-CN" dirty="0">
                <a:solidFill>
                  <a:schemeClr val="accent5"/>
                </a:solidFill>
                <a:latin typeface="+mn-ea"/>
              </a:rPr>
              <a:t>5</a:t>
            </a:r>
            <a:r>
              <a:rPr lang="zh-CN" altLang="en-US" dirty="0">
                <a:solidFill>
                  <a:schemeClr val="accent5"/>
                </a:solidFill>
                <a:latin typeface="+mn-ea"/>
              </a:rPr>
              <a:t>部分给地面监控站使用，</a:t>
            </a:r>
            <a:r>
              <a:rPr lang="en-US" altLang="zh-CN" dirty="0">
                <a:solidFill>
                  <a:schemeClr val="accent5"/>
                </a:solidFill>
                <a:latin typeface="+mn-ea"/>
              </a:rPr>
              <a:t>32</a:t>
            </a:r>
            <a:r>
              <a:rPr lang="zh-CN" altLang="en-US" dirty="0">
                <a:solidFill>
                  <a:schemeClr val="accent5"/>
                </a:solidFill>
                <a:latin typeface="+mn-ea"/>
              </a:rPr>
              <a:t>部分分配给不同卫星，每颗卫星使用</a:t>
            </a:r>
            <a:r>
              <a:rPr lang="en-US" altLang="zh-CN" dirty="0">
                <a:solidFill>
                  <a:schemeClr val="accent5"/>
                </a:solidFill>
                <a:latin typeface="+mn-ea"/>
              </a:rPr>
              <a:t>P</a:t>
            </a:r>
            <a:r>
              <a:rPr lang="zh-CN" altLang="en-US" dirty="0">
                <a:solidFill>
                  <a:schemeClr val="accent5"/>
                </a:solidFill>
                <a:latin typeface="+mn-ea"/>
              </a:rPr>
              <a:t>码的不同部分，都具有相同的码长和周期，但结构不同。</a:t>
            </a:r>
            <a:r>
              <a:rPr lang="en-US" altLang="zh-CN" dirty="0">
                <a:solidFill>
                  <a:schemeClr val="accent5"/>
                </a:solidFill>
                <a:latin typeface="+mn-ea"/>
              </a:rPr>
              <a:t>P</a:t>
            </a:r>
            <a:r>
              <a:rPr lang="zh-CN" altLang="en-US" dirty="0">
                <a:solidFill>
                  <a:schemeClr val="accent5"/>
                </a:solidFill>
                <a:latin typeface="+mn-ea"/>
              </a:rPr>
              <a:t>码的捕获一般是先捕获</a:t>
            </a:r>
            <a:r>
              <a:rPr lang="en-US" altLang="zh-CN" dirty="0">
                <a:solidFill>
                  <a:schemeClr val="accent5"/>
                </a:solidFill>
                <a:latin typeface="+mn-ea"/>
              </a:rPr>
              <a:t>C/A</a:t>
            </a:r>
            <a:r>
              <a:rPr lang="zh-CN" altLang="en-US" dirty="0">
                <a:solidFill>
                  <a:schemeClr val="accent5"/>
                </a:solidFill>
                <a:latin typeface="+mn-ea"/>
              </a:rPr>
              <a:t>码，再根据导航电文信息，捕获</a:t>
            </a:r>
            <a:r>
              <a:rPr lang="en-US" altLang="zh-CN" dirty="0">
                <a:solidFill>
                  <a:schemeClr val="accent5"/>
                </a:solidFill>
                <a:latin typeface="+mn-ea"/>
              </a:rPr>
              <a:t>P</a:t>
            </a:r>
            <a:r>
              <a:rPr lang="zh-CN" altLang="en-US" dirty="0">
                <a:solidFill>
                  <a:schemeClr val="accent5"/>
                </a:solidFill>
                <a:latin typeface="+mn-ea"/>
              </a:rPr>
              <a:t>码。由于</a:t>
            </a:r>
            <a:r>
              <a:rPr lang="en-US" altLang="zh-CN" dirty="0">
                <a:solidFill>
                  <a:schemeClr val="accent5"/>
                </a:solidFill>
                <a:latin typeface="+mn-ea"/>
              </a:rPr>
              <a:t>P</a:t>
            </a:r>
            <a:r>
              <a:rPr lang="zh-CN" altLang="en-US" dirty="0">
                <a:solidFill>
                  <a:schemeClr val="accent5"/>
                </a:solidFill>
                <a:latin typeface="+mn-ea"/>
              </a:rPr>
              <a:t>码的码元宽度为</a:t>
            </a:r>
            <a:r>
              <a:rPr lang="en-US" altLang="zh-CN" dirty="0">
                <a:solidFill>
                  <a:schemeClr val="accent5"/>
                </a:solidFill>
                <a:latin typeface="+mn-ea"/>
              </a:rPr>
              <a:t>C/A</a:t>
            </a:r>
            <a:r>
              <a:rPr lang="zh-CN" altLang="en-US" dirty="0">
                <a:solidFill>
                  <a:schemeClr val="accent5"/>
                </a:solidFill>
                <a:latin typeface="+mn-ea"/>
              </a:rPr>
              <a:t>码的</a:t>
            </a:r>
            <a:r>
              <a:rPr lang="en-US" altLang="zh-CN" dirty="0">
                <a:solidFill>
                  <a:schemeClr val="accent5"/>
                </a:solidFill>
                <a:latin typeface="+mn-ea"/>
              </a:rPr>
              <a:t>1/10</a:t>
            </a:r>
            <a:r>
              <a:rPr lang="zh-CN" altLang="en-US" dirty="0">
                <a:solidFill>
                  <a:schemeClr val="accent5"/>
                </a:solidFill>
                <a:latin typeface="+mn-ea"/>
              </a:rPr>
              <a:t>，若取码元对齐精度仍为码元宽度的</a:t>
            </a:r>
            <a:r>
              <a:rPr lang="en-US" altLang="zh-CN" dirty="0">
                <a:solidFill>
                  <a:schemeClr val="accent5"/>
                </a:solidFill>
                <a:latin typeface="+mn-ea"/>
              </a:rPr>
              <a:t>1/100</a:t>
            </a:r>
            <a:r>
              <a:rPr lang="zh-CN" altLang="en-US" dirty="0">
                <a:solidFill>
                  <a:schemeClr val="accent5"/>
                </a:solidFill>
                <a:latin typeface="+mn-ea"/>
              </a:rPr>
              <a:t>，则相应的距离误差为</a:t>
            </a:r>
            <a:r>
              <a:rPr lang="en-US" altLang="zh-CN" dirty="0">
                <a:solidFill>
                  <a:schemeClr val="accent5"/>
                </a:solidFill>
                <a:latin typeface="+mn-ea"/>
              </a:rPr>
              <a:t>0.29m</a:t>
            </a:r>
            <a:r>
              <a:rPr lang="zh-CN" altLang="en-US" dirty="0">
                <a:solidFill>
                  <a:schemeClr val="accent5"/>
                </a:solidFill>
                <a:latin typeface="+mn-ea"/>
              </a:rPr>
              <a:t>，故</a:t>
            </a:r>
            <a:r>
              <a:rPr lang="en-US" altLang="zh-CN" dirty="0">
                <a:solidFill>
                  <a:schemeClr val="accent5"/>
                </a:solidFill>
                <a:latin typeface="+mn-ea"/>
              </a:rPr>
              <a:t>P</a:t>
            </a:r>
            <a:r>
              <a:rPr lang="zh-CN" altLang="en-US" dirty="0">
                <a:solidFill>
                  <a:schemeClr val="accent5"/>
                </a:solidFill>
                <a:latin typeface="+mn-ea"/>
              </a:rPr>
              <a:t>码称为精码</a:t>
            </a:r>
            <a:r>
              <a:rPr lang="zh-CN" altLang="en-US" dirty="0" smtClean="0">
                <a:solidFill>
                  <a:schemeClr val="accent5"/>
                </a:solidFill>
                <a:latin typeface="+mn-ea"/>
              </a:rPr>
              <a:t>。</a:t>
            </a:r>
            <a:endParaRPr lang="en-US" altLang="zh-CN" dirty="0" smtClean="0">
              <a:solidFill>
                <a:schemeClr val="accent5"/>
              </a:solidFill>
              <a:latin typeface="+mn-ea"/>
            </a:endParaRPr>
          </a:p>
          <a:p>
            <a:r>
              <a:rPr lang="en-US" altLang="zh-CN" dirty="0">
                <a:solidFill>
                  <a:schemeClr val="accent5"/>
                </a:solidFill>
                <a:latin typeface="+mn-ea"/>
              </a:rPr>
              <a:t>	</a:t>
            </a:r>
            <a:r>
              <a:rPr lang="en-US" altLang="zh-CN" b="1" dirty="0">
                <a:solidFill>
                  <a:schemeClr val="accent5"/>
                </a:solidFill>
                <a:latin typeface="+mn-ea"/>
              </a:rPr>
              <a:t>3</a:t>
            </a:r>
            <a:r>
              <a:rPr lang="zh-CN" altLang="en-US" b="1" dirty="0">
                <a:solidFill>
                  <a:schemeClr val="accent5"/>
                </a:solidFill>
                <a:latin typeface="+mn-ea"/>
              </a:rPr>
              <a:t>）导航电文  </a:t>
            </a:r>
            <a:endParaRPr lang="en-US" altLang="zh-CN" b="1" dirty="0">
              <a:solidFill>
                <a:schemeClr val="accent5"/>
              </a:solidFill>
              <a:latin typeface="+mn-ea"/>
            </a:endParaRPr>
          </a:p>
          <a:p>
            <a:r>
              <a:rPr lang="en-US" altLang="zh-CN" b="1" dirty="0">
                <a:solidFill>
                  <a:schemeClr val="accent5"/>
                </a:solidFill>
                <a:latin typeface="+mn-ea"/>
              </a:rPr>
              <a:t>		</a:t>
            </a:r>
            <a:r>
              <a:rPr lang="zh-CN" altLang="en-US" dirty="0">
                <a:solidFill>
                  <a:schemeClr val="accent5"/>
                </a:solidFill>
                <a:latin typeface="+mn-ea"/>
              </a:rPr>
              <a:t>是包含有关卫星的参考星历、卫星工作状态、时间改正参数、卫星钟运行状态、轨道摄动改正、大气折射改正和由</a:t>
            </a:r>
            <a:r>
              <a:rPr lang="en-US" altLang="zh-CN" dirty="0">
                <a:solidFill>
                  <a:schemeClr val="accent5"/>
                </a:solidFill>
                <a:latin typeface="+mn-ea"/>
              </a:rPr>
              <a:t>C/A</a:t>
            </a:r>
            <a:r>
              <a:rPr lang="zh-CN" altLang="en-US" dirty="0">
                <a:solidFill>
                  <a:schemeClr val="accent5"/>
                </a:solidFill>
                <a:latin typeface="+mn-ea"/>
              </a:rPr>
              <a:t>码捕获</a:t>
            </a:r>
            <a:r>
              <a:rPr lang="en-US" altLang="zh-CN" dirty="0">
                <a:solidFill>
                  <a:schemeClr val="accent5"/>
                </a:solidFill>
                <a:latin typeface="+mn-ea"/>
              </a:rPr>
              <a:t>P</a:t>
            </a:r>
            <a:r>
              <a:rPr lang="zh-CN" altLang="en-US" dirty="0">
                <a:solidFill>
                  <a:schemeClr val="accent5"/>
                </a:solidFill>
                <a:latin typeface="+mn-ea"/>
              </a:rPr>
              <a:t>码等导航信息的数据码（或</a:t>
            </a:r>
            <a:r>
              <a:rPr lang="en-US" altLang="zh-CN" dirty="0">
                <a:solidFill>
                  <a:schemeClr val="accent5"/>
                </a:solidFill>
                <a:latin typeface="+mn-ea"/>
              </a:rPr>
              <a:t>D</a:t>
            </a:r>
            <a:r>
              <a:rPr lang="zh-CN" altLang="en-US" dirty="0">
                <a:solidFill>
                  <a:schemeClr val="accent5"/>
                </a:solidFill>
                <a:latin typeface="+mn-ea"/>
              </a:rPr>
              <a:t>码）。</a:t>
            </a:r>
          </a:p>
          <a:p>
            <a:r>
              <a:rPr lang="zh-CN" altLang="en-US" dirty="0">
                <a:solidFill>
                  <a:schemeClr val="accent5"/>
                </a:solidFill>
                <a:latin typeface="+mn-ea"/>
              </a:rPr>
              <a:t>    导航电文也是二进制码，依规定格式组成，按帧向外播送。每帧电文含有</a:t>
            </a:r>
            <a:r>
              <a:rPr lang="en-US" altLang="zh-CN" dirty="0">
                <a:solidFill>
                  <a:schemeClr val="accent5"/>
                </a:solidFill>
                <a:latin typeface="+mn-ea"/>
              </a:rPr>
              <a:t>1500</a:t>
            </a:r>
            <a:r>
              <a:rPr lang="zh-CN" altLang="en-US" dirty="0">
                <a:solidFill>
                  <a:schemeClr val="accent5"/>
                </a:solidFill>
                <a:latin typeface="+mn-ea"/>
              </a:rPr>
              <a:t>比特，播送速度</a:t>
            </a:r>
            <a:r>
              <a:rPr lang="en-US" altLang="zh-CN" dirty="0">
                <a:solidFill>
                  <a:schemeClr val="accent5"/>
                </a:solidFill>
                <a:latin typeface="+mn-ea"/>
              </a:rPr>
              <a:t>50bit/s</a:t>
            </a:r>
            <a:r>
              <a:rPr lang="zh-CN" altLang="en-US" dirty="0">
                <a:solidFill>
                  <a:schemeClr val="accent5"/>
                </a:solidFill>
                <a:latin typeface="+mn-ea"/>
              </a:rPr>
              <a:t>，每帧播送时间</a:t>
            </a:r>
            <a:r>
              <a:rPr lang="en-US" altLang="zh-CN" dirty="0">
                <a:solidFill>
                  <a:schemeClr val="accent5"/>
                </a:solidFill>
                <a:latin typeface="+mn-ea"/>
              </a:rPr>
              <a:t>30s</a:t>
            </a:r>
            <a:r>
              <a:rPr lang="zh-CN" altLang="en-US" dirty="0">
                <a:solidFill>
                  <a:schemeClr val="accent5"/>
                </a:solidFill>
                <a:latin typeface="+mn-ea"/>
              </a:rPr>
              <a:t>。</a:t>
            </a:r>
          </a:p>
          <a:p>
            <a:r>
              <a:rPr lang="zh-CN" altLang="en-US" dirty="0">
                <a:solidFill>
                  <a:schemeClr val="accent5"/>
                </a:solidFill>
                <a:latin typeface="+mn-ea"/>
              </a:rPr>
              <a:t>    每帧导航电文含</a:t>
            </a:r>
            <a:r>
              <a:rPr lang="en-US" altLang="zh-CN" dirty="0">
                <a:solidFill>
                  <a:schemeClr val="accent5"/>
                </a:solidFill>
                <a:latin typeface="+mn-ea"/>
              </a:rPr>
              <a:t>5</a:t>
            </a:r>
            <a:r>
              <a:rPr lang="zh-CN" altLang="en-US" dirty="0">
                <a:solidFill>
                  <a:schemeClr val="accent5"/>
                </a:solidFill>
                <a:latin typeface="+mn-ea"/>
              </a:rPr>
              <a:t>个子帧，每个子帧分别含有</a:t>
            </a:r>
            <a:r>
              <a:rPr lang="en-US" altLang="zh-CN" dirty="0">
                <a:solidFill>
                  <a:schemeClr val="accent5"/>
                </a:solidFill>
                <a:latin typeface="+mn-ea"/>
              </a:rPr>
              <a:t>10</a:t>
            </a:r>
            <a:r>
              <a:rPr lang="zh-CN" altLang="en-US" dirty="0">
                <a:solidFill>
                  <a:schemeClr val="accent5"/>
                </a:solidFill>
                <a:latin typeface="+mn-ea"/>
              </a:rPr>
              <a:t>个字，每个字</a:t>
            </a:r>
            <a:r>
              <a:rPr lang="en-US" altLang="zh-CN" dirty="0">
                <a:solidFill>
                  <a:schemeClr val="accent5"/>
                </a:solidFill>
                <a:latin typeface="+mn-ea"/>
              </a:rPr>
              <a:t>30</a:t>
            </a:r>
            <a:r>
              <a:rPr lang="zh-CN" altLang="en-US" dirty="0">
                <a:solidFill>
                  <a:schemeClr val="accent5"/>
                </a:solidFill>
                <a:latin typeface="+mn-ea"/>
              </a:rPr>
              <a:t>比特，故每个子帧共</a:t>
            </a:r>
            <a:r>
              <a:rPr lang="en-US" altLang="zh-CN" dirty="0">
                <a:solidFill>
                  <a:schemeClr val="accent5"/>
                </a:solidFill>
                <a:latin typeface="+mn-ea"/>
              </a:rPr>
              <a:t>300</a:t>
            </a:r>
            <a:r>
              <a:rPr lang="zh-CN" altLang="en-US" dirty="0">
                <a:solidFill>
                  <a:schemeClr val="accent5"/>
                </a:solidFill>
                <a:latin typeface="+mn-ea"/>
              </a:rPr>
              <a:t>比特，播发时间</a:t>
            </a:r>
            <a:r>
              <a:rPr lang="en-US" altLang="zh-CN" dirty="0">
                <a:solidFill>
                  <a:schemeClr val="accent5"/>
                </a:solidFill>
                <a:latin typeface="+mn-ea"/>
              </a:rPr>
              <a:t>6s</a:t>
            </a:r>
            <a:r>
              <a:rPr lang="zh-CN" altLang="en-US" dirty="0">
                <a:solidFill>
                  <a:schemeClr val="accent5"/>
                </a:solidFill>
                <a:latin typeface="+mn-ea"/>
              </a:rPr>
              <a:t>。为记载多达</a:t>
            </a:r>
            <a:r>
              <a:rPr lang="en-US" altLang="zh-CN" dirty="0">
                <a:solidFill>
                  <a:schemeClr val="accent5"/>
                </a:solidFill>
                <a:latin typeface="+mn-ea"/>
              </a:rPr>
              <a:t>25</a:t>
            </a:r>
            <a:r>
              <a:rPr lang="zh-CN" altLang="en-US" dirty="0">
                <a:solidFill>
                  <a:schemeClr val="accent5"/>
                </a:solidFill>
                <a:latin typeface="+mn-ea"/>
              </a:rPr>
              <a:t>颗卫星，子帧</a:t>
            </a:r>
            <a:r>
              <a:rPr lang="en-US" altLang="zh-CN" dirty="0">
                <a:solidFill>
                  <a:schemeClr val="accent5"/>
                </a:solidFill>
                <a:latin typeface="+mn-ea"/>
              </a:rPr>
              <a:t>4</a:t>
            </a:r>
            <a:r>
              <a:rPr lang="zh-CN" altLang="en-US" dirty="0">
                <a:solidFill>
                  <a:schemeClr val="accent5"/>
                </a:solidFill>
                <a:latin typeface="+mn-ea"/>
              </a:rPr>
              <a:t>、</a:t>
            </a:r>
            <a:r>
              <a:rPr lang="en-US" altLang="zh-CN" dirty="0">
                <a:solidFill>
                  <a:schemeClr val="accent5"/>
                </a:solidFill>
                <a:latin typeface="+mn-ea"/>
              </a:rPr>
              <a:t>5</a:t>
            </a:r>
            <a:r>
              <a:rPr lang="zh-CN" altLang="en-US" dirty="0">
                <a:solidFill>
                  <a:schemeClr val="accent5"/>
                </a:solidFill>
                <a:latin typeface="+mn-ea"/>
              </a:rPr>
              <a:t>各含有</a:t>
            </a:r>
            <a:r>
              <a:rPr lang="en-US" altLang="zh-CN" dirty="0">
                <a:solidFill>
                  <a:schemeClr val="accent5"/>
                </a:solidFill>
                <a:latin typeface="+mn-ea"/>
              </a:rPr>
              <a:t>25</a:t>
            </a:r>
            <a:r>
              <a:rPr lang="zh-CN" altLang="en-US" dirty="0">
                <a:solidFill>
                  <a:schemeClr val="accent5"/>
                </a:solidFill>
                <a:latin typeface="+mn-ea"/>
              </a:rPr>
              <a:t>页。子帧</a:t>
            </a:r>
            <a:r>
              <a:rPr lang="en-US" altLang="zh-CN" dirty="0">
                <a:solidFill>
                  <a:schemeClr val="accent5"/>
                </a:solidFill>
                <a:latin typeface="+mn-ea"/>
              </a:rPr>
              <a:t>1</a:t>
            </a:r>
            <a:r>
              <a:rPr lang="zh-CN" altLang="en-US" dirty="0">
                <a:solidFill>
                  <a:schemeClr val="accent5"/>
                </a:solidFill>
                <a:latin typeface="+mn-ea"/>
              </a:rPr>
              <a:t>、</a:t>
            </a:r>
            <a:r>
              <a:rPr lang="en-US" altLang="zh-CN" dirty="0">
                <a:solidFill>
                  <a:schemeClr val="accent5"/>
                </a:solidFill>
                <a:latin typeface="+mn-ea"/>
              </a:rPr>
              <a:t>2</a:t>
            </a:r>
            <a:r>
              <a:rPr lang="zh-CN" altLang="en-US" dirty="0">
                <a:solidFill>
                  <a:schemeClr val="accent5"/>
                </a:solidFill>
                <a:latin typeface="+mn-ea"/>
              </a:rPr>
              <a:t>、</a:t>
            </a:r>
            <a:r>
              <a:rPr lang="en-US" altLang="zh-CN" dirty="0">
                <a:solidFill>
                  <a:schemeClr val="accent5"/>
                </a:solidFill>
                <a:latin typeface="+mn-ea"/>
              </a:rPr>
              <a:t>3</a:t>
            </a:r>
            <a:r>
              <a:rPr lang="zh-CN" altLang="en-US" dirty="0">
                <a:solidFill>
                  <a:schemeClr val="accent5"/>
                </a:solidFill>
                <a:latin typeface="+mn-ea"/>
              </a:rPr>
              <a:t>和子帧</a:t>
            </a:r>
            <a:r>
              <a:rPr lang="en-US" altLang="zh-CN" dirty="0">
                <a:solidFill>
                  <a:schemeClr val="accent5"/>
                </a:solidFill>
                <a:latin typeface="+mn-ea"/>
              </a:rPr>
              <a:t>4</a:t>
            </a:r>
            <a:r>
              <a:rPr lang="zh-CN" altLang="en-US" dirty="0">
                <a:solidFill>
                  <a:schemeClr val="accent5"/>
                </a:solidFill>
                <a:latin typeface="+mn-ea"/>
              </a:rPr>
              <a:t>、</a:t>
            </a:r>
            <a:r>
              <a:rPr lang="en-US" altLang="zh-CN" dirty="0">
                <a:solidFill>
                  <a:schemeClr val="accent5"/>
                </a:solidFill>
                <a:latin typeface="+mn-ea"/>
              </a:rPr>
              <a:t>5</a:t>
            </a:r>
            <a:r>
              <a:rPr lang="zh-CN" altLang="en-US" dirty="0">
                <a:solidFill>
                  <a:schemeClr val="accent5"/>
                </a:solidFill>
                <a:latin typeface="+mn-ea"/>
              </a:rPr>
              <a:t>的每一页构成一个主帧。主帧中</a:t>
            </a:r>
            <a:r>
              <a:rPr lang="en-US" altLang="zh-CN" dirty="0">
                <a:solidFill>
                  <a:schemeClr val="accent5"/>
                </a:solidFill>
                <a:latin typeface="+mn-ea"/>
              </a:rPr>
              <a:t>1</a:t>
            </a:r>
            <a:r>
              <a:rPr lang="zh-CN" altLang="en-US" dirty="0">
                <a:solidFill>
                  <a:schemeClr val="accent5"/>
                </a:solidFill>
                <a:latin typeface="+mn-ea"/>
              </a:rPr>
              <a:t>、</a:t>
            </a:r>
            <a:r>
              <a:rPr lang="en-US" altLang="zh-CN" dirty="0">
                <a:solidFill>
                  <a:schemeClr val="accent5"/>
                </a:solidFill>
                <a:latin typeface="+mn-ea"/>
              </a:rPr>
              <a:t>2</a:t>
            </a:r>
            <a:r>
              <a:rPr lang="zh-CN" altLang="en-US" dirty="0">
                <a:solidFill>
                  <a:schemeClr val="accent5"/>
                </a:solidFill>
                <a:latin typeface="+mn-ea"/>
              </a:rPr>
              <a:t>、</a:t>
            </a:r>
            <a:r>
              <a:rPr lang="en-US" altLang="zh-CN" dirty="0">
                <a:solidFill>
                  <a:schemeClr val="accent5"/>
                </a:solidFill>
                <a:latin typeface="+mn-ea"/>
              </a:rPr>
              <a:t>3</a:t>
            </a:r>
            <a:r>
              <a:rPr lang="zh-CN" altLang="en-US" dirty="0">
                <a:solidFill>
                  <a:schemeClr val="accent5"/>
                </a:solidFill>
                <a:latin typeface="+mn-ea"/>
              </a:rPr>
              <a:t>的内容每小时更新一次，</a:t>
            </a:r>
            <a:r>
              <a:rPr lang="en-US" altLang="zh-CN" dirty="0">
                <a:solidFill>
                  <a:schemeClr val="accent5"/>
                </a:solidFill>
                <a:latin typeface="+mn-ea"/>
              </a:rPr>
              <a:t>4</a:t>
            </a:r>
            <a:r>
              <a:rPr lang="zh-CN" altLang="en-US" dirty="0">
                <a:solidFill>
                  <a:schemeClr val="accent5"/>
                </a:solidFill>
                <a:latin typeface="+mn-ea"/>
              </a:rPr>
              <a:t>、</a:t>
            </a:r>
            <a:r>
              <a:rPr lang="en-US" altLang="zh-CN" dirty="0">
                <a:solidFill>
                  <a:schemeClr val="accent5"/>
                </a:solidFill>
                <a:latin typeface="+mn-ea"/>
              </a:rPr>
              <a:t>5</a:t>
            </a:r>
            <a:r>
              <a:rPr lang="zh-CN" altLang="en-US" dirty="0">
                <a:solidFill>
                  <a:schemeClr val="accent5"/>
                </a:solidFill>
                <a:latin typeface="+mn-ea"/>
              </a:rPr>
              <a:t>的内容仅当给卫星注入新的导航电文后才得以更新。</a:t>
            </a:r>
            <a:endParaRPr lang="en-US" altLang="zh-CN" dirty="0">
              <a:solidFill>
                <a:schemeClr val="accent5"/>
              </a:solidFill>
              <a:latin typeface="+mn-ea"/>
            </a:endParaRPr>
          </a:p>
          <a:p>
            <a:endParaRPr lang="en-US" altLang="zh-CN" dirty="0" smtClean="0">
              <a:solidFill>
                <a:schemeClr val="accent5"/>
              </a:solidFill>
              <a:latin typeface="+mn-ea"/>
            </a:endParaRPr>
          </a:p>
          <a:p>
            <a:r>
              <a:rPr lang="en-US" altLang="zh-CN" dirty="0">
                <a:solidFill>
                  <a:schemeClr val="accent5"/>
                </a:solidFill>
                <a:latin typeface="+mn-ea"/>
              </a:rPr>
              <a:t>	</a:t>
            </a:r>
            <a:endParaRPr lang="zh-CN" altLang="en-US" dirty="0">
              <a:solidFill>
                <a:schemeClr val="accent5"/>
              </a:solidFill>
              <a:latin typeface="+mn-ea"/>
            </a:endParaRPr>
          </a:p>
        </p:txBody>
      </p:sp>
      <p:sp>
        <p:nvSpPr>
          <p:cNvPr id="11" name="矩形 10">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296682782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_组合 36">
            <a:extLst>
              <a:ext uri="{FF2B5EF4-FFF2-40B4-BE49-F238E27FC236}">
                <a16:creationId xmlns:a16="http://schemas.microsoft.com/office/drawing/2014/main" id="{9C6960B5-AD79-45A1-9AD6-FFFC2FB4C06C}"/>
              </a:ext>
            </a:extLst>
          </p:cNvPr>
          <p:cNvGrpSpPr/>
          <p:nvPr>
            <p:custDataLst>
              <p:tags r:id="rId1"/>
            </p:custDataLst>
          </p:nvPr>
        </p:nvGrpSpPr>
        <p:grpSpPr>
          <a:xfrm>
            <a:off x="803715" y="1133778"/>
            <a:ext cx="4430099" cy="624349"/>
            <a:chOff x="6389471" y="3143062"/>
            <a:chExt cx="4430099" cy="624349"/>
          </a:xfrm>
        </p:grpSpPr>
        <p:sp>
          <p:nvSpPr>
            <p:cNvPr id="10" name="Oval 18">
              <a:extLst>
                <a:ext uri="{FF2B5EF4-FFF2-40B4-BE49-F238E27FC236}">
                  <a16:creationId xmlns:a16="http://schemas.microsoft.com/office/drawing/2014/main" id="{CD7B557B-D001-4BBA-85D1-14B4941DCD54}"/>
                </a:ext>
              </a:extLst>
            </p:cNvPr>
            <p:cNvSpPr/>
            <p:nvPr/>
          </p:nvSpPr>
          <p:spPr>
            <a:xfrm>
              <a:off x="6389471" y="3143062"/>
              <a:ext cx="624349" cy="6243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20" name="TextBox 28">
              <a:extLst>
                <a:ext uri="{FF2B5EF4-FFF2-40B4-BE49-F238E27FC236}">
                  <a16:creationId xmlns:a16="http://schemas.microsoft.com/office/drawing/2014/main" id="{09E3CA75-1191-4D05-85A7-8EC4CBEBE88D}"/>
                </a:ext>
              </a:extLst>
            </p:cNvPr>
            <p:cNvSpPr txBox="1"/>
            <p:nvPr/>
          </p:nvSpPr>
          <p:spPr>
            <a:xfrm>
              <a:off x="6856996" y="3173620"/>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3">
                      <a:lumMod val="100000"/>
                    </a:schemeClr>
                  </a:solidFill>
                </a:rPr>
                <a:t>卫星信号结构组成</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15</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914400" y="1596266"/>
            <a:ext cx="11121887" cy="46753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t>	</a:t>
            </a:r>
            <a:endParaRPr lang="en-US" altLang="zh-CN" dirty="0" smtClean="0">
              <a:solidFill>
                <a:schemeClr val="accent5"/>
              </a:solidFill>
              <a:latin typeface="+mn-ea"/>
            </a:endParaRPr>
          </a:p>
          <a:p>
            <a:r>
              <a:rPr lang="en-US" altLang="zh-CN" dirty="0">
                <a:solidFill>
                  <a:schemeClr val="accent5"/>
                </a:solidFill>
                <a:latin typeface="+mn-ea"/>
              </a:rPr>
              <a:t>	</a:t>
            </a:r>
            <a:endParaRPr lang="zh-CN" altLang="en-US" dirty="0">
              <a:solidFill>
                <a:schemeClr val="accent5"/>
              </a:solidFill>
              <a:latin typeface="+mn-ea"/>
            </a:endParaRPr>
          </a:p>
        </p:txBody>
      </p:sp>
      <p:sp>
        <p:nvSpPr>
          <p:cNvPr id="11" name="矩形 10">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5017" y="1683034"/>
            <a:ext cx="5487166" cy="4443890"/>
          </a:xfrm>
          <a:prstGeom prst="rect">
            <a:avLst/>
          </a:prstGeom>
        </p:spPr>
      </p:pic>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4407" y="1758127"/>
            <a:ext cx="5003949" cy="4513464"/>
          </a:xfrm>
          <a:prstGeom prst="rect">
            <a:avLst/>
          </a:prstGeom>
        </p:spPr>
      </p:pic>
    </p:spTree>
    <p:extLst>
      <p:ext uri="{BB962C8B-B14F-4D97-AF65-F5344CB8AC3E}">
        <p14:creationId xmlns:p14="http://schemas.microsoft.com/office/powerpoint/2010/main" val="1824065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_组合 37">
            <a:extLst>
              <a:ext uri="{FF2B5EF4-FFF2-40B4-BE49-F238E27FC236}">
                <a16:creationId xmlns:a16="http://schemas.microsoft.com/office/drawing/2014/main" id="{E24E21A4-609D-4E7C-BDD0-6569E3E3F3AA}"/>
              </a:ext>
            </a:extLst>
          </p:cNvPr>
          <p:cNvGrpSpPr/>
          <p:nvPr>
            <p:custDataLst>
              <p:tags r:id="rId1"/>
            </p:custDataLst>
          </p:nvPr>
        </p:nvGrpSpPr>
        <p:grpSpPr>
          <a:xfrm>
            <a:off x="733376" y="1068954"/>
            <a:ext cx="4430099" cy="624349"/>
            <a:chOff x="6389471" y="4021638"/>
            <a:chExt cx="4430099" cy="624349"/>
          </a:xfrm>
        </p:grpSpPr>
        <p:sp>
          <p:nvSpPr>
            <p:cNvPr id="8" name="Oval 16">
              <a:extLst>
                <a:ext uri="{FF2B5EF4-FFF2-40B4-BE49-F238E27FC236}">
                  <a16:creationId xmlns:a16="http://schemas.microsoft.com/office/drawing/2014/main" id="{8652177B-0AE5-47D7-A9F3-17BD0072A489}"/>
                </a:ext>
              </a:extLst>
            </p:cNvPr>
            <p:cNvSpPr/>
            <p:nvPr/>
          </p:nvSpPr>
          <p:spPr>
            <a:xfrm>
              <a:off x="6389471" y="4021638"/>
              <a:ext cx="624349" cy="6243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22" name="TextBox 30">
              <a:extLst>
                <a:ext uri="{FF2B5EF4-FFF2-40B4-BE49-F238E27FC236}">
                  <a16:creationId xmlns:a16="http://schemas.microsoft.com/office/drawing/2014/main" id="{82DCE357-0951-410B-BFEF-21AE75315898}"/>
                </a:ext>
              </a:extLst>
            </p:cNvPr>
            <p:cNvSpPr txBox="1"/>
            <p:nvPr/>
          </p:nvSpPr>
          <p:spPr>
            <a:xfrm>
              <a:off x="6856996" y="4052196"/>
              <a:ext cx="3962574" cy="242864"/>
            </a:xfrm>
            <a:prstGeom prst="rect">
              <a:avLst/>
            </a:prstGeom>
            <a:noFill/>
          </p:spPr>
          <p:txBody>
            <a:bodyPr wrap="none" lIns="360000" tIns="0" rIns="0" bIns="0" anchor="b" anchorCtr="0">
              <a:normAutofit lnSpcReduction="10000"/>
            </a:bodyPr>
            <a:lstStyle/>
            <a:p>
              <a:r>
                <a:rPr lang="en-US" altLang="zh-CN" sz="1600" b="1" dirty="0" err="1">
                  <a:solidFill>
                    <a:schemeClr val="accent4">
                      <a:lumMod val="100000"/>
                    </a:schemeClr>
                  </a:solidFill>
                </a:rPr>
                <a:t>Gps</a:t>
              </a:r>
              <a:r>
                <a:rPr lang="zh-CN" altLang="en-US" sz="1600" b="1" dirty="0">
                  <a:solidFill>
                    <a:schemeClr val="accent4">
                      <a:lumMod val="100000"/>
                    </a:schemeClr>
                  </a:solidFill>
                </a:rPr>
                <a:t>接收机</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dirty="0"/>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16</a:t>
            </a:fld>
            <a:endParaRPr lang="zh-CN" altLang="en-US"/>
          </a:p>
        </p:txBody>
      </p:sp>
      <p:pic>
        <p:nvPicPr>
          <p:cNvPr id="26" name="图片 25">
            <a:extLst>
              <a:ext uri="{FF2B5EF4-FFF2-40B4-BE49-F238E27FC236}">
                <a16:creationId xmlns:a16="http://schemas.microsoft.com/office/drawing/2014/main" id="{50F79FCD-2610-4900-9541-C0F144BEC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pic>
        <p:nvPicPr>
          <p:cNvPr id="29" name="图片 28">
            <a:extLst>
              <a:ext uri="{FF2B5EF4-FFF2-40B4-BE49-F238E27FC236}">
                <a16:creationId xmlns:a16="http://schemas.microsoft.com/office/drawing/2014/main" id="{EBDF1469-A90D-4215-8369-9D9B15E49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7724" y="1797982"/>
            <a:ext cx="4571975" cy="4434006"/>
          </a:xfrm>
          <a:prstGeom prst="rect">
            <a:avLst/>
          </a:prstGeom>
        </p:spPr>
      </p:pic>
      <p:sp>
        <p:nvSpPr>
          <p:cNvPr id="11" name="矩形 10">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29699" y="1797982"/>
            <a:ext cx="5155309" cy="4347259"/>
          </a:xfrm>
          <a:prstGeom prst="rect">
            <a:avLst/>
          </a:prstGeom>
        </p:spPr>
      </p:pic>
    </p:spTree>
    <p:extLst>
      <p:ext uri="{BB962C8B-B14F-4D97-AF65-F5344CB8AC3E}">
        <p14:creationId xmlns:p14="http://schemas.microsoft.com/office/powerpoint/2010/main" val="401961685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1+#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17</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466618"/>
            <a:ext cx="10416932" cy="4889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b="1" dirty="0">
                <a:solidFill>
                  <a:schemeClr val="accent5"/>
                </a:solidFill>
                <a:latin typeface="+mn-ea"/>
              </a:rPr>
              <a:t>1</a:t>
            </a:r>
            <a:r>
              <a:rPr lang="zh-CN" altLang="en-US" b="1" dirty="0">
                <a:solidFill>
                  <a:schemeClr val="accent5"/>
                </a:solidFill>
                <a:latin typeface="+mn-ea"/>
              </a:rPr>
              <a:t>）天线单元</a:t>
            </a:r>
            <a:endParaRPr lang="zh-CN" altLang="en-US" dirty="0">
              <a:solidFill>
                <a:schemeClr val="accent5"/>
              </a:solidFill>
              <a:latin typeface="+mn-ea"/>
            </a:endParaRPr>
          </a:p>
          <a:p>
            <a:r>
              <a:rPr lang="en-US" altLang="zh-CN" dirty="0">
                <a:solidFill>
                  <a:schemeClr val="accent5"/>
                </a:solidFill>
                <a:latin typeface="+mn-ea"/>
              </a:rPr>
              <a:t>	GPS</a:t>
            </a:r>
            <a:r>
              <a:rPr lang="zh-CN" altLang="en-US" dirty="0">
                <a:solidFill>
                  <a:schemeClr val="accent5"/>
                </a:solidFill>
                <a:latin typeface="+mn-ea"/>
              </a:rPr>
              <a:t>信号接收机的天线单元为接收设备的前置部分。天线单元包含接收天线和前置放大器两部分。</a:t>
            </a:r>
          </a:p>
          <a:p>
            <a:r>
              <a:rPr lang="en-US" altLang="zh-CN" dirty="0">
                <a:solidFill>
                  <a:schemeClr val="accent5"/>
                </a:solidFill>
                <a:latin typeface="+mn-ea"/>
              </a:rPr>
              <a:t>	</a:t>
            </a:r>
            <a:r>
              <a:rPr lang="zh-CN" altLang="en-US" dirty="0">
                <a:solidFill>
                  <a:schemeClr val="accent5"/>
                </a:solidFill>
                <a:latin typeface="+mn-ea"/>
              </a:rPr>
              <a:t>其中</a:t>
            </a:r>
            <a:r>
              <a:rPr lang="zh-CN" altLang="en-US" b="1" dirty="0">
                <a:solidFill>
                  <a:schemeClr val="accent5"/>
                </a:solidFill>
                <a:latin typeface="+mn-ea"/>
              </a:rPr>
              <a:t>天线部分</a:t>
            </a:r>
            <a:r>
              <a:rPr lang="zh-CN" altLang="en-US" dirty="0">
                <a:solidFill>
                  <a:schemeClr val="accent5"/>
                </a:solidFill>
                <a:latin typeface="+mn-ea"/>
              </a:rPr>
              <a:t>可能是全向振子天线或小型螺旋天线或微带天线，但从发展趋势来看，以微带天线用的最广、最有前途。</a:t>
            </a:r>
          </a:p>
          <a:p>
            <a:r>
              <a:rPr lang="en-US" altLang="zh-CN" dirty="0">
                <a:solidFill>
                  <a:schemeClr val="accent5"/>
                </a:solidFill>
                <a:latin typeface="+mn-ea"/>
              </a:rPr>
              <a:t>	</a:t>
            </a:r>
            <a:r>
              <a:rPr lang="zh-CN" altLang="en-US" dirty="0">
                <a:solidFill>
                  <a:schemeClr val="accent5"/>
                </a:solidFill>
                <a:latin typeface="+mn-ea"/>
              </a:rPr>
              <a:t>为了提高信号强度，一般在天线后端设置</a:t>
            </a:r>
            <a:r>
              <a:rPr lang="zh-CN" altLang="en-US" b="1" dirty="0">
                <a:solidFill>
                  <a:schemeClr val="accent5"/>
                </a:solidFill>
                <a:latin typeface="+mn-ea"/>
              </a:rPr>
              <a:t>前置放大器</a:t>
            </a:r>
            <a:r>
              <a:rPr lang="zh-CN" altLang="en-US" dirty="0">
                <a:solidFill>
                  <a:schemeClr val="accent5"/>
                </a:solidFill>
                <a:latin typeface="+mn-ea"/>
              </a:rPr>
              <a:t>，前置放大器的作用是将由极微弱的</a:t>
            </a:r>
            <a:r>
              <a:rPr lang="en-US" altLang="zh-CN" dirty="0">
                <a:solidFill>
                  <a:schemeClr val="accent5"/>
                </a:solidFill>
                <a:latin typeface="+mn-ea"/>
              </a:rPr>
              <a:t>GPS</a:t>
            </a:r>
            <a:r>
              <a:rPr lang="zh-CN" altLang="en-US" dirty="0">
                <a:solidFill>
                  <a:schemeClr val="accent5"/>
                </a:solidFill>
                <a:latin typeface="+mn-ea"/>
              </a:rPr>
              <a:t>信号的电磁波能量转换成为弱电流放大。前置放大器分外差式和高放式两种。由于外差式前置放大器不仅具有放大功能，还具有变频功能，即将高频的</a:t>
            </a:r>
            <a:r>
              <a:rPr lang="en-US" altLang="zh-CN" dirty="0">
                <a:solidFill>
                  <a:schemeClr val="accent5"/>
                </a:solidFill>
                <a:latin typeface="+mn-ea"/>
              </a:rPr>
              <a:t>GPS</a:t>
            </a:r>
            <a:r>
              <a:rPr lang="zh-CN" altLang="en-US" dirty="0">
                <a:solidFill>
                  <a:schemeClr val="accent5"/>
                </a:solidFill>
                <a:latin typeface="+mn-ea"/>
              </a:rPr>
              <a:t>信号变换成中频信号，这有利于获得稳定的定位精度，所以绝大多数</a:t>
            </a:r>
            <a:r>
              <a:rPr lang="en-US" altLang="zh-CN" dirty="0">
                <a:solidFill>
                  <a:schemeClr val="accent5"/>
                </a:solidFill>
                <a:latin typeface="+mn-ea"/>
              </a:rPr>
              <a:t>GPS</a:t>
            </a:r>
            <a:r>
              <a:rPr lang="zh-CN" altLang="en-US" dirty="0">
                <a:solidFill>
                  <a:schemeClr val="accent5"/>
                </a:solidFill>
                <a:latin typeface="+mn-ea"/>
              </a:rPr>
              <a:t>接收机采用外差式天线单元。</a:t>
            </a:r>
            <a:endParaRPr lang="en-US" altLang="zh-CN" dirty="0">
              <a:solidFill>
                <a:schemeClr val="accent5"/>
              </a:solidFill>
              <a:latin typeface="+mn-ea"/>
            </a:endParaRPr>
          </a:p>
          <a:p>
            <a:r>
              <a:rPr lang="en-US" altLang="zh-CN" b="1" dirty="0">
                <a:solidFill>
                  <a:schemeClr val="accent5"/>
                </a:solidFill>
                <a:latin typeface="+mn-ea"/>
              </a:rPr>
              <a:t>2</a:t>
            </a:r>
            <a:r>
              <a:rPr lang="zh-CN" altLang="en-US" b="1" dirty="0">
                <a:solidFill>
                  <a:schemeClr val="accent5"/>
                </a:solidFill>
                <a:latin typeface="+mn-ea"/>
              </a:rPr>
              <a:t>）信号通道</a:t>
            </a:r>
            <a:endParaRPr lang="zh-CN" altLang="en-US" dirty="0">
              <a:solidFill>
                <a:schemeClr val="accent5"/>
              </a:solidFill>
              <a:latin typeface="+mn-ea"/>
            </a:endParaRPr>
          </a:p>
          <a:p>
            <a:r>
              <a:rPr lang="en-US" altLang="zh-CN" dirty="0">
                <a:solidFill>
                  <a:schemeClr val="accent5"/>
                </a:solidFill>
                <a:latin typeface="+mn-ea"/>
              </a:rPr>
              <a:t>	</a:t>
            </a:r>
            <a:r>
              <a:rPr lang="zh-CN" altLang="en-US" dirty="0">
                <a:solidFill>
                  <a:schemeClr val="accent5"/>
                </a:solidFill>
                <a:latin typeface="+mn-ea"/>
              </a:rPr>
              <a:t>信号通道是一种软件和硬件相结合的复杂电子装置，是</a:t>
            </a:r>
            <a:r>
              <a:rPr lang="en-US" altLang="zh-CN" dirty="0">
                <a:solidFill>
                  <a:schemeClr val="accent5"/>
                </a:solidFill>
                <a:latin typeface="+mn-ea"/>
              </a:rPr>
              <a:t>GPS</a:t>
            </a:r>
            <a:r>
              <a:rPr lang="zh-CN" altLang="en-US" dirty="0">
                <a:solidFill>
                  <a:schemeClr val="accent5"/>
                </a:solidFill>
                <a:latin typeface="+mn-ea"/>
              </a:rPr>
              <a:t>接收机中的核心部分。其主要功能是捕获、跟踪、处理和量测卫星信号，以获得导航定位所需要的数据和信息。通道数目有</a:t>
            </a:r>
            <a:r>
              <a:rPr lang="en-US" altLang="zh-CN" dirty="0">
                <a:solidFill>
                  <a:schemeClr val="accent5"/>
                </a:solidFill>
                <a:latin typeface="+mn-ea"/>
              </a:rPr>
              <a:t>1</a:t>
            </a:r>
            <a:r>
              <a:rPr lang="zh-CN" altLang="en-US" dirty="0">
                <a:solidFill>
                  <a:schemeClr val="accent5"/>
                </a:solidFill>
                <a:latin typeface="+mn-ea"/>
              </a:rPr>
              <a:t>到</a:t>
            </a:r>
            <a:r>
              <a:rPr lang="en-US" altLang="zh-CN" dirty="0">
                <a:solidFill>
                  <a:schemeClr val="accent5"/>
                </a:solidFill>
                <a:latin typeface="+mn-ea"/>
              </a:rPr>
              <a:t>24</a:t>
            </a:r>
            <a:r>
              <a:rPr lang="zh-CN" altLang="en-US" dirty="0">
                <a:solidFill>
                  <a:schemeClr val="accent5"/>
                </a:solidFill>
                <a:latin typeface="+mn-ea"/>
              </a:rPr>
              <a:t>个不等，由接收机的类型而定。总的来讲，信号通道目前有相关型、平方型和相位型等三种。新一代</a:t>
            </a:r>
            <a:r>
              <a:rPr lang="en-US" altLang="zh-CN" dirty="0">
                <a:solidFill>
                  <a:schemeClr val="accent5"/>
                </a:solidFill>
                <a:latin typeface="+mn-ea"/>
              </a:rPr>
              <a:t>GPS</a:t>
            </a:r>
            <a:r>
              <a:rPr lang="zh-CN" altLang="en-US" dirty="0">
                <a:solidFill>
                  <a:schemeClr val="accent5"/>
                </a:solidFill>
                <a:latin typeface="+mn-ea"/>
              </a:rPr>
              <a:t>信号接收机广泛采用相关型通道</a:t>
            </a:r>
            <a:r>
              <a:rPr lang="en-US" altLang="zh-CN" dirty="0">
                <a:solidFill>
                  <a:schemeClr val="accent5"/>
                </a:solidFill>
                <a:latin typeface="+mn-ea"/>
              </a:rPr>
              <a:t>,</a:t>
            </a:r>
            <a:r>
              <a:rPr lang="zh-CN" altLang="en-US" dirty="0">
                <a:solidFill>
                  <a:schemeClr val="accent5"/>
                </a:solidFill>
                <a:latin typeface="+mn-ea"/>
              </a:rPr>
              <a:t>主要由信号捕获电路、伪噪声跟踪环路和载波跟踪环路组成。</a:t>
            </a:r>
          </a:p>
          <a:p>
            <a:r>
              <a:rPr lang="zh-CN" altLang="en-US" dirty="0">
                <a:solidFill>
                  <a:schemeClr val="accent5"/>
                </a:solidFill>
                <a:latin typeface="+mn-ea"/>
              </a:rPr>
              <a:t> </a:t>
            </a:r>
            <a:r>
              <a:rPr lang="en-US" altLang="zh-CN" b="1" dirty="0">
                <a:solidFill>
                  <a:schemeClr val="accent5"/>
                </a:solidFill>
                <a:latin typeface="+mn-ea"/>
              </a:rPr>
              <a:t>3</a:t>
            </a:r>
            <a:r>
              <a:rPr lang="zh-CN" altLang="en-US" b="1" dirty="0">
                <a:solidFill>
                  <a:schemeClr val="accent5"/>
                </a:solidFill>
                <a:latin typeface="+mn-ea"/>
              </a:rPr>
              <a:t>）存储器</a:t>
            </a:r>
            <a:endParaRPr lang="zh-CN" altLang="en-US" dirty="0">
              <a:solidFill>
                <a:schemeClr val="accent5"/>
              </a:solidFill>
              <a:latin typeface="+mn-ea"/>
            </a:endParaRPr>
          </a:p>
          <a:p>
            <a:r>
              <a:rPr lang="en-US" altLang="zh-CN" dirty="0">
                <a:solidFill>
                  <a:schemeClr val="accent5"/>
                </a:solidFill>
                <a:latin typeface="+mn-ea"/>
              </a:rPr>
              <a:t>	</a:t>
            </a:r>
            <a:r>
              <a:rPr lang="zh-CN" altLang="en-US" dirty="0">
                <a:solidFill>
                  <a:schemeClr val="accent5"/>
                </a:solidFill>
                <a:latin typeface="+mn-ea"/>
              </a:rPr>
              <a:t>这是</a:t>
            </a:r>
            <a:r>
              <a:rPr lang="en-US" altLang="zh-CN" dirty="0">
                <a:solidFill>
                  <a:schemeClr val="accent5"/>
                </a:solidFill>
                <a:latin typeface="+mn-ea"/>
              </a:rPr>
              <a:t>GPS</a:t>
            </a:r>
            <a:r>
              <a:rPr lang="zh-CN" altLang="en-US" dirty="0">
                <a:solidFill>
                  <a:schemeClr val="accent5"/>
                </a:solidFill>
                <a:latin typeface="+mn-ea"/>
              </a:rPr>
              <a:t>信号中接收机将定位现场采集的伪距、载波相位测量、人工量测的数据及解译</a:t>
            </a:r>
          </a:p>
        </p:txBody>
      </p:sp>
      <p:grpSp>
        <p:nvGrpSpPr>
          <p:cNvPr id="11" name="_组合 37">
            <a:extLst>
              <a:ext uri="{FF2B5EF4-FFF2-40B4-BE49-F238E27FC236}">
                <a16:creationId xmlns:a16="http://schemas.microsoft.com/office/drawing/2014/main" id="{B2CB0116-7C1F-489C-820D-4FF0138C8B51}"/>
              </a:ext>
            </a:extLst>
          </p:cNvPr>
          <p:cNvGrpSpPr/>
          <p:nvPr>
            <p:custDataLst>
              <p:tags r:id="rId1"/>
            </p:custDataLst>
          </p:nvPr>
        </p:nvGrpSpPr>
        <p:grpSpPr>
          <a:xfrm>
            <a:off x="733376" y="1068954"/>
            <a:ext cx="4430099" cy="624349"/>
            <a:chOff x="6389471" y="4021638"/>
            <a:chExt cx="4430099" cy="624349"/>
          </a:xfrm>
        </p:grpSpPr>
        <p:sp>
          <p:nvSpPr>
            <p:cNvPr id="12" name="Oval 16">
              <a:extLst>
                <a:ext uri="{FF2B5EF4-FFF2-40B4-BE49-F238E27FC236}">
                  <a16:creationId xmlns:a16="http://schemas.microsoft.com/office/drawing/2014/main" id="{E202ED31-D565-4593-BA09-3B3F34F947F0}"/>
                </a:ext>
              </a:extLst>
            </p:cNvPr>
            <p:cNvSpPr/>
            <p:nvPr/>
          </p:nvSpPr>
          <p:spPr>
            <a:xfrm>
              <a:off x="6389471" y="4021638"/>
              <a:ext cx="624349" cy="6243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13" name="TextBox 30">
              <a:extLst>
                <a:ext uri="{FF2B5EF4-FFF2-40B4-BE49-F238E27FC236}">
                  <a16:creationId xmlns:a16="http://schemas.microsoft.com/office/drawing/2014/main" id="{1FB2FCFB-129D-4C31-AF35-8FC21A92B01C}"/>
                </a:ext>
              </a:extLst>
            </p:cNvPr>
            <p:cNvSpPr txBox="1"/>
            <p:nvPr/>
          </p:nvSpPr>
          <p:spPr>
            <a:xfrm>
              <a:off x="6856996" y="4052196"/>
              <a:ext cx="3962574" cy="242864"/>
            </a:xfrm>
            <a:prstGeom prst="rect">
              <a:avLst/>
            </a:prstGeom>
            <a:noFill/>
          </p:spPr>
          <p:txBody>
            <a:bodyPr wrap="none" lIns="360000" tIns="0" rIns="0" bIns="0" anchor="b" anchorCtr="0">
              <a:normAutofit lnSpcReduction="10000"/>
            </a:bodyPr>
            <a:lstStyle/>
            <a:p>
              <a:r>
                <a:rPr lang="en-US" altLang="zh-CN" sz="1600" b="1" dirty="0" err="1">
                  <a:solidFill>
                    <a:schemeClr val="accent4">
                      <a:lumMod val="100000"/>
                    </a:schemeClr>
                  </a:solidFill>
                </a:rPr>
                <a:t>Gps</a:t>
              </a:r>
              <a:r>
                <a:rPr lang="zh-CN" altLang="en-US" sz="1600" b="1" dirty="0">
                  <a:solidFill>
                    <a:schemeClr val="accent4">
                      <a:lumMod val="100000"/>
                    </a:schemeClr>
                  </a:solidFill>
                </a:rPr>
                <a:t>接收机</a:t>
              </a:r>
            </a:p>
          </p:txBody>
        </p:sp>
      </p:grpSp>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312731745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18</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466618"/>
            <a:ext cx="10416932" cy="4889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t>	</a:t>
            </a:r>
            <a:r>
              <a:rPr lang="zh-CN" altLang="en-US" dirty="0">
                <a:solidFill>
                  <a:schemeClr val="accent5"/>
                </a:solidFill>
                <a:latin typeface="+mn-ea"/>
              </a:rPr>
              <a:t>的卫星星历储存起来的一种装置，以供差分导航和作相对定位的测后数据。</a:t>
            </a:r>
            <a:endParaRPr lang="en-US" altLang="zh-CN" dirty="0">
              <a:solidFill>
                <a:schemeClr val="accent5"/>
              </a:solidFill>
              <a:latin typeface="+mn-ea"/>
            </a:endParaRPr>
          </a:p>
          <a:p>
            <a:r>
              <a:rPr lang="en-US" altLang="zh-CN" b="1" dirty="0">
                <a:solidFill>
                  <a:schemeClr val="accent5"/>
                </a:solidFill>
                <a:latin typeface="+mn-ea"/>
              </a:rPr>
              <a:t>4</a:t>
            </a:r>
            <a:r>
              <a:rPr lang="zh-CN" altLang="en-US" b="1" dirty="0">
                <a:solidFill>
                  <a:schemeClr val="accent5"/>
                </a:solidFill>
                <a:latin typeface="+mn-ea"/>
              </a:rPr>
              <a:t>）微处理机</a:t>
            </a:r>
            <a:endParaRPr lang="zh-CN" altLang="en-US" dirty="0">
              <a:solidFill>
                <a:schemeClr val="accent5"/>
              </a:solidFill>
              <a:latin typeface="+mn-ea"/>
            </a:endParaRPr>
          </a:p>
          <a:p>
            <a:r>
              <a:rPr lang="en-US" altLang="zh-CN" dirty="0">
                <a:solidFill>
                  <a:schemeClr val="accent5"/>
                </a:solidFill>
                <a:latin typeface="+mn-ea"/>
              </a:rPr>
              <a:t>	</a:t>
            </a:r>
            <a:r>
              <a:rPr lang="zh-CN" altLang="en-US" dirty="0">
                <a:solidFill>
                  <a:schemeClr val="accent5"/>
                </a:solidFill>
                <a:latin typeface="+mn-ea"/>
              </a:rPr>
              <a:t>接收机的计算部分由微处理机和机内软件组成。机内软件是由接收机生产厂家提供的，是实现数据采集、通道自校自动化的重要组成部分，主要用于信号捕获、跟踪和定位计算。微处理机结合机内软件作下列计算和处理：</a:t>
            </a:r>
          </a:p>
          <a:p>
            <a:r>
              <a:rPr lang="en-US" altLang="zh-CN" dirty="0">
                <a:solidFill>
                  <a:schemeClr val="accent5"/>
                </a:solidFill>
                <a:latin typeface="+mn-ea"/>
              </a:rPr>
              <a:t>	</a:t>
            </a:r>
            <a:r>
              <a:rPr lang="zh-CN" altLang="en-US" dirty="0">
                <a:solidFill>
                  <a:schemeClr val="accent5"/>
                </a:solidFill>
                <a:latin typeface="+mn-ea"/>
              </a:rPr>
              <a:t>（</a:t>
            </a:r>
            <a:r>
              <a:rPr lang="en-US" altLang="zh-CN" dirty="0">
                <a:solidFill>
                  <a:schemeClr val="accent5"/>
                </a:solidFill>
                <a:latin typeface="+mn-ea"/>
              </a:rPr>
              <a:t>1</a:t>
            </a:r>
            <a:r>
              <a:rPr lang="zh-CN" altLang="en-US" dirty="0">
                <a:solidFill>
                  <a:schemeClr val="accent5"/>
                </a:solidFill>
                <a:latin typeface="+mn-ea"/>
              </a:rPr>
              <a:t>）开机后指令各通道自检，并测定、校正和存储各通道的时延值；</a:t>
            </a:r>
          </a:p>
          <a:p>
            <a:r>
              <a:rPr lang="en-US" altLang="zh-CN" dirty="0">
                <a:solidFill>
                  <a:schemeClr val="accent5"/>
                </a:solidFill>
                <a:latin typeface="+mn-ea"/>
              </a:rPr>
              <a:t>	</a:t>
            </a:r>
            <a:r>
              <a:rPr lang="zh-CN" altLang="en-US" dirty="0">
                <a:solidFill>
                  <a:schemeClr val="accent5"/>
                </a:solidFill>
                <a:latin typeface="+mn-ea"/>
              </a:rPr>
              <a:t>（</a:t>
            </a:r>
            <a:r>
              <a:rPr lang="en-US" altLang="zh-CN" dirty="0">
                <a:solidFill>
                  <a:schemeClr val="accent5"/>
                </a:solidFill>
                <a:latin typeface="+mn-ea"/>
              </a:rPr>
              <a:t>2</a:t>
            </a:r>
            <a:r>
              <a:rPr lang="zh-CN" altLang="en-US" dirty="0">
                <a:solidFill>
                  <a:schemeClr val="accent5"/>
                </a:solidFill>
                <a:latin typeface="+mn-ea"/>
              </a:rPr>
              <a:t>）解译卫星星历，计算测站的三维坐标；</a:t>
            </a:r>
          </a:p>
          <a:p>
            <a:r>
              <a:rPr lang="en-US" altLang="zh-CN" dirty="0">
                <a:solidFill>
                  <a:schemeClr val="accent5"/>
                </a:solidFill>
                <a:latin typeface="+mn-ea"/>
              </a:rPr>
              <a:t>	</a:t>
            </a:r>
            <a:r>
              <a:rPr lang="zh-CN" altLang="en-US" dirty="0">
                <a:solidFill>
                  <a:schemeClr val="accent5"/>
                </a:solidFill>
                <a:latin typeface="+mn-ea"/>
              </a:rPr>
              <a:t>（</a:t>
            </a:r>
            <a:r>
              <a:rPr lang="en-US" altLang="zh-CN" dirty="0">
                <a:solidFill>
                  <a:schemeClr val="accent5"/>
                </a:solidFill>
                <a:latin typeface="+mn-ea"/>
              </a:rPr>
              <a:t>3</a:t>
            </a:r>
            <a:r>
              <a:rPr lang="zh-CN" altLang="en-US" dirty="0">
                <a:solidFill>
                  <a:schemeClr val="accent5"/>
                </a:solidFill>
                <a:latin typeface="+mn-ea"/>
              </a:rPr>
              <a:t>）由测站定位坐标和卫星星历计算所有卫星的升降时间、方位和高度角，提供可视卫星数据及卫星的工作状况，以便获得最佳定位星位，提高定位精度。</a:t>
            </a:r>
            <a:endParaRPr lang="en-US" altLang="zh-CN" dirty="0">
              <a:solidFill>
                <a:schemeClr val="accent5"/>
              </a:solidFill>
              <a:latin typeface="+mn-ea"/>
            </a:endParaRPr>
          </a:p>
          <a:p>
            <a:r>
              <a:rPr lang="en-US" altLang="zh-CN" b="1" dirty="0">
                <a:solidFill>
                  <a:schemeClr val="accent5"/>
                </a:solidFill>
                <a:latin typeface="+mn-ea"/>
              </a:rPr>
              <a:t>5</a:t>
            </a:r>
            <a:r>
              <a:rPr lang="zh-CN" altLang="en-US" b="1" dirty="0">
                <a:solidFill>
                  <a:schemeClr val="accent5"/>
                </a:solidFill>
                <a:latin typeface="+mn-ea"/>
              </a:rPr>
              <a:t>）定位</a:t>
            </a:r>
            <a:endParaRPr lang="zh-CN" altLang="en-US" dirty="0">
              <a:solidFill>
                <a:schemeClr val="accent5"/>
              </a:solidFill>
              <a:latin typeface="+mn-ea"/>
            </a:endParaRPr>
          </a:p>
          <a:p>
            <a:r>
              <a:rPr lang="en-US" altLang="zh-CN" dirty="0">
                <a:solidFill>
                  <a:schemeClr val="accent5"/>
                </a:solidFill>
                <a:latin typeface="+mn-ea"/>
              </a:rPr>
              <a:t>	</a:t>
            </a:r>
            <a:r>
              <a:rPr lang="zh-CN" altLang="en-US" dirty="0">
                <a:solidFill>
                  <a:schemeClr val="accent5"/>
                </a:solidFill>
                <a:latin typeface="+mn-ea"/>
              </a:rPr>
              <a:t>静态定位时，</a:t>
            </a:r>
            <a:r>
              <a:rPr lang="en-US" altLang="zh-CN" dirty="0">
                <a:solidFill>
                  <a:schemeClr val="accent5"/>
                </a:solidFill>
                <a:latin typeface="+mn-ea"/>
              </a:rPr>
              <a:t>GPS</a:t>
            </a:r>
            <a:r>
              <a:rPr lang="zh-CN" altLang="en-US" dirty="0">
                <a:solidFill>
                  <a:schemeClr val="accent5"/>
                </a:solidFill>
                <a:latin typeface="+mn-ea"/>
              </a:rPr>
              <a:t>接收机在捕获和跟踪</a:t>
            </a:r>
            <a:r>
              <a:rPr lang="en-US" altLang="zh-CN" dirty="0">
                <a:solidFill>
                  <a:schemeClr val="accent5"/>
                </a:solidFill>
                <a:latin typeface="+mn-ea"/>
              </a:rPr>
              <a:t>GPS</a:t>
            </a:r>
            <a:r>
              <a:rPr lang="zh-CN" altLang="en-US" dirty="0">
                <a:solidFill>
                  <a:schemeClr val="accent5"/>
                </a:solidFill>
                <a:latin typeface="+mn-ea"/>
              </a:rPr>
              <a:t>卫星的过程中固定不变，接收机通过高精度测量</a:t>
            </a:r>
            <a:r>
              <a:rPr lang="en-US" altLang="zh-CN" dirty="0">
                <a:solidFill>
                  <a:schemeClr val="accent5"/>
                </a:solidFill>
                <a:latin typeface="+mn-ea"/>
              </a:rPr>
              <a:t>GPS</a:t>
            </a:r>
            <a:r>
              <a:rPr lang="zh-CN" altLang="en-US" dirty="0">
                <a:solidFill>
                  <a:schemeClr val="accent5"/>
                </a:solidFill>
                <a:latin typeface="+mn-ea"/>
              </a:rPr>
              <a:t>信号的传播时间，并利用</a:t>
            </a:r>
            <a:r>
              <a:rPr lang="en-US" altLang="zh-CN" dirty="0">
                <a:solidFill>
                  <a:schemeClr val="accent5"/>
                </a:solidFill>
                <a:latin typeface="+mn-ea"/>
              </a:rPr>
              <a:t>GPS</a:t>
            </a:r>
            <a:r>
              <a:rPr lang="zh-CN" altLang="en-US" dirty="0">
                <a:solidFill>
                  <a:schemeClr val="accent5"/>
                </a:solidFill>
                <a:latin typeface="+mn-ea"/>
              </a:rPr>
              <a:t>卫星在轨的已知位置解算出接收机天线所在位置的三维坐标。而动态定位则是用</a:t>
            </a:r>
            <a:r>
              <a:rPr lang="en-US" altLang="zh-CN" dirty="0">
                <a:solidFill>
                  <a:schemeClr val="accent5"/>
                </a:solidFill>
                <a:latin typeface="+mn-ea"/>
              </a:rPr>
              <a:t>GPS</a:t>
            </a:r>
            <a:r>
              <a:rPr lang="zh-CN" altLang="en-US" dirty="0">
                <a:solidFill>
                  <a:schemeClr val="accent5"/>
                </a:solidFill>
                <a:latin typeface="+mn-ea"/>
              </a:rPr>
              <a:t>接收机测定一个运动物体的运行轨迹。</a:t>
            </a:r>
            <a:r>
              <a:rPr lang="en-US" altLang="zh-CN" dirty="0">
                <a:solidFill>
                  <a:schemeClr val="accent5"/>
                </a:solidFill>
                <a:latin typeface="+mn-ea"/>
              </a:rPr>
              <a:t>GPS</a:t>
            </a:r>
            <a:r>
              <a:rPr lang="zh-CN" altLang="en-US" dirty="0">
                <a:solidFill>
                  <a:schemeClr val="accent5"/>
                </a:solidFill>
                <a:latin typeface="+mn-ea"/>
              </a:rPr>
              <a:t>信号接收机所在的运动物体叫做载体（如航行中的船舰，空中的飞机，行走的车辆等）。由于载体上的</a:t>
            </a:r>
            <a:r>
              <a:rPr lang="en-US" altLang="zh-CN" dirty="0">
                <a:solidFill>
                  <a:schemeClr val="accent5"/>
                </a:solidFill>
                <a:latin typeface="+mn-ea"/>
              </a:rPr>
              <a:t>GPS</a:t>
            </a:r>
            <a:r>
              <a:rPr lang="zh-CN" altLang="en-US" dirty="0">
                <a:solidFill>
                  <a:schemeClr val="accent5"/>
                </a:solidFill>
                <a:latin typeface="+mn-ea"/>
              </a:rPr>
              <a:t>接收机天线在跟踪</a:t>
            </a:r>
            <a:r>
              <a:rPr lang="en-US" altLang="zh-CN" dirty="0">
                <a:solidFill>
                  <a:schemeClr val="accent5"/>
                </a:solidFill>
                <a:latin typeface="+mn-ea"/>
              </a:rPr>
              <a:t>GPS</a:t>
            </a:r>
            <a:r>
              <a:rPr lang="zh-CN" altLang="en-US" dirty="0">
                <a:solidFill>
                  <a:schemeClr val="accent5"/>
                </a:solidFill>
                <a:latin typeface="+mn-ea"/>
              </a:rPr>
              <a:t>卫星的过程中将相对地球而运动，这样，接收机用</a:t>
            </a:r>
            <a:r>
              <a:rPr lang="en-US" altLang="zh-CN" dirty="0">
                <a:solidFill>
                  <a:schemeClr val="accent5"/>
                </a:solidFill>
                <a:latin typeface="+mn-ea"/>
              </a:rPr>
              <a:t>GPS</a:t>
            </a:r>
            <a:r>
              <a:rPr lang="zh-CN" altLang="en-US" dirty="0">
                <a:solidFill>
                  <a:schemeClr val="accent5"/>
                </a:solidFill>
                <a:latin typeface="+mn-ea"/>
              </a:rPr>
              <a:t>信号就可实时地测量运动载体的状态参数（瞬间三维位置和三维速度）。</a:t>
            </a:r>
          </a:p>
        </p:txBody>
      </p:sp>
      <p:grpSp>
        <p:nvGrpSpPr>
          <p:cNvPr id="11" name="_组合 37">
            <a:extLst>
              <a:ext uri="{FF2B5EF4-FFF2-40B4-BE49-F238E27FC236}">
                <a16:creationId xmlns:a16="http://schemas.microsoft.com/office/drawing/2014/main" id="{B2CB0116-7C1F-489C-820D-4FF0138C8B51}"/>
              </a:ext>
            </a:extLst>
          </p:cNvPr>
          <p:cNvGrpSpPr/>
          <p:nvPr>
            <p:custDataLst>
              <p:tags r:id="rId1"/>
            </p:custDataLst>
          </p:nvPr>
        </p:nvGrpSpPr>
        <p:grpSpPr>
          <a:xfrm>
            <a:off x="733376" y="1068954"/>
            <a:ext cx="4430099" cy="624349"/>
            <a:chOff x="6389471" y="4021638"/>
            <a:chExt cx="4430099" cy="624349"/>
          </a:xfrm>
        </p:grpSpPr>
        <p:sp>
          <p:nvSpPr>
            <p:cNvPr id="12" name="Oval 16">
              <a:extLst>
                <a:ext uri="{FF2B5EF4-FFF2-40B4-BE49-F238E27FC236}">
                  <a16:creationId xmlns:a16="http://schemas.microsoft.com/office/drawing/2014/main" id="{E202ED31-D565-4593-BA09-3B3F34F947F0}"/>
                </a:ext>
              </a:extLst>
            </p:cNvPr>
            <p:cNvSpPr/>
            <p:nvPr/>
          </p:nvSpPr>
          <p:spPr>
            <a:xfrm>
              <a:off x="6389471" y="4021638"/>
              <a:ext cx="624349" cy="6243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13" name="TextBox 30">
              <a:extLst>
                <a:ext uri="{FF2B5EF4-FFF2-40B4-BE49-F238E27FC236}">
                  <a16:creationId xmlns:a16="http://schemas.microsoft.com/office/drawing/2014/main" id="{1FB2FCFB-129D-4C31-AF35-8FC21A92B01C}"/>
                </a:ext>
              </a:extLst>
            </p:cNvPr>
            <p:cNvSpPr txBox="1"/>
            <p:nvPr/>
          </p:nvSpPr>
          <p:spPr>
            <a:xfrm>
              <a:off x="6856996" y="4052196"/>
              <a:ext cx="3962574" cy="242864"/>
            </a:xfrm>
            <a:prstGeom prst="rect">
              <a:avLst/>
            </a:prstGeom>
            <a:noFill/>
          </p:spPr>
          <p:txBody>
            <a:bodyPr wrap="none" lIns="360000" tIns="0" rIns="0" bIns="0" anchor="b" anchorCtr="0">
              <a:normAutofit lnSpcReduction="10000"/>
            </a:bodyPr>
            <a:lstStyle/>
            <a:p>
              <a:r>
                <a:rPr lang="en-US" altLang="zh-CN" sz="1600" b="1" dirty="0" err="1">
                  <a:solidFill>
                    <a:schemeClr val="accent4">
                      <a:lumMod val="100000"/>
                    </a:schemeClr>
                  </a:solidFill>
                </a:rPr>
                <a:t>Gps</a:t>
              </a:r>
              <a:r>
                <a:rPr lang="zh-CN" altLang="en-US" sz="1600" b="1" dirty="0">
                  <a:solidFill>
                    <a:schemeClr val="accent4">
                      <a:lumMod val="100000"/>
                    </a:schemeClr>
                  </a:solidFill>
                </a:rPr>
                <a:t>接收机</a:t>
              </a:r>
            </a:p>
          </p:txBody>
        </p:sp>
      </p:grpSp>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302342049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19</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466618"/>
            <a:ext cx="10416932" cy="4889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t>	</a:t>
            </a:r>
            <a:r>
              <a:rPr lang="en-US" altLang="zh-CN" dirty="0">
                <a:solidFill>
                  <a:schemeClr val="accent5"/>
                </a:solidFill>
                <a:latin typeface="+mn-ea"/>
              </a:rPr>
              <a:t>GPS</a:t>
            </a:r>
            <a:r>
              <a:rPr lang="zh-CN" altLang="en-US" dirty="0">
                <a:solidFill>
                  <a:schemeClr val="accent5"/>
                </a:solidFill>
                <a:latin typeface="+mn-ea"/>
              </a:rPr>
              <a:t>定位还受</a:t>
            </a:r>
            <a:r>
              <a:rPr lang="en-US" altLang="zh-CN" dirty="0">
                <a:solidFill>
                  <a:schemeClr val="accent5"/>
                </a:solidFill>
                <a:latin typeface="+mn-ea"/>
              </a:rPr>
              <a:t>GPS</a:t>
            </a:r>
            <a:r>
              <a:rPr lang="zh-CN" altLang="en-US" dirty="0">
                <a:solidFill>
                  <a:schemeClr val="accent5"/>
                </a:solidFill>
                <a:latin typeface="+mn-ea"/>
              </a:rPr>
              <a:t>网的限制，应用</a:t>
            </a:r>
            <a:r>
              <a:rPr lang="en-US" altLang="zh-CN" dirty="0">
                <a:solidFill>
                  <a:schemeClr val="accent5"/>
                </a:solidFill>
                <a:latin typeface="+mn-ea"/>
              </a:rPr>
              <a:t>GPS</a:t>
            </a:r>
            <a:r>
              <a:rPr lang="zh-CN" altLang="en-US" dirty="0">
                <a:solidFill>
                  <a:schemeClr val="accent5"/>
                </a:solidFill>
                <a:latin typeface="+mn-ea"/>
              </a:rPr>
              <a:t>卫星定位技术建立的控制网叫</a:t>
            </a:r>
            <a:r>
              <a:rPr lang="en-US" altLang="zh-CN" dirty="0">
                <a:solidFill>
                  <a:schemeClr val="accent5"/>
                </a:solidFill>
                <a:latin typeface="+mn-ea"/>
              </a:rPr>
              <a:t>GPS</a:t>
            </a:r>
            <a:r>
              <a:rPr lang="zh-CN" altLang="en-US" dirty="0">
                <a:solidFill>
                  <a:schemeClr val="accent5"/>
                </a:solidFill>
                <a:latin typeface="+mn-ea"/>
              </a:rPr>
              <a:t>网。归纳起来大致可分为两大类：一类是全球或全国性的高精度</a:t>
            </a:r>
            <a:r>
              <a:rPr lang="en-US" altLang="zh-CN" dirty="0">
                <a:solidFill>
                  <a:schemeClr val="accent5"/>
                </a:solidFill>
                <a:latin typeface="+mn-ea"/>
              </a:rPr>
              <a:t>GPS</a:t>
            </a:r>
            <a:r>
              <a:rPr lang="zh-CN" altLang="en-US" dirty="0">
                <a:solidFill>
                  <a:schemeClr val="accent5"/>
                </a:solidFill>
                <a:latin typeface="+mn-ea"/>
              </a:rPr>
              <a:t>网，这类</a:t>
            </a:r>
            <a:r>
              <a:rPr lang="en-US" altLang="zh-CN" dirty="0">
                <a:solidFill>
                  <a:schemeClr val="accent5"/>
                </a:solidFill>
                <a:latin typeface="+mn-ea"/>
              </a:rPr>
              <a:t>GPS</a:t>
            </a:r>
            <a:r>
              <a:rPr lang="zh-CN" altLang="en-US" dirty="0">
                <a:solidFill>
                  <a:schemeClr val="accent5"/>
                </a:solidFill>
                <a:latin typeface="+mn-ea"/>
              </a:rPr>
              <a:t>网中相邻点的距离在数千公里至上万公里， 其主要任务是作为全球高精度坐标框架或全国高精度坐标框架，以为全球性地球动力学和空间科学方面的科学研究工作服务。另一类是区域性的 </a:t>
            </a:r>
            <a:r>
              <a:rPr lang="en-US" altLang="zh-CN" dirty="0">
                <a:solidFill>
                  <a:schemeClr val="accent5"/>
                </a:solidFill>
                <a:latin typeface="+mn-ea"/>
              </a:rPr>
              <a:t>GPS</a:t>
            </a:r>
            <a:r>
              <a:rPr lang="zh-CN" altLang="en-US" dirty="0">
                <a:solidFill>
                  <a:schemeClr val="accent5"/>
                </a:solidFill>
                <a:latin typeface="+mn-ea"/>
              </a:rPr>
              <a:t>网，包括城市或矿区</a:t>
            </a:r>
            <a:r>
              <a:rPr lang="en-US" altLang="zh-CN" dirty="0">
                <a:solidFill>
                  <a:schemeClr val="accent5"/>
                </a:solidFill>
                <a:latin typeface="+mn-ea"/>
              </a:rPr>
              <a:t>GPS</a:t>
            </a:r>
            <a:r>
              <a:rPr lang="zh-CN" altLang="en-US" dirty="0">
                <a:solidFill>
                  <a:schemeClr val="accent5"/>
                </a:solidFill>
                <a:latin typeface="+mn-ea"/>
              </a:rPr>
              <a:t>网，</a:t>
            </a:r>
            <a:r>
              <a:rPr lang="en-US" altLang="zh-CN" dirty="0">
                <a:solidFill>
                  <a:schemeClr val="accent5"/>
                </a:solidFill>
                <a:latin typeface="+mn-ea"/>
              </a:rPr>
              <a:t>GPS</a:t>
            </a:r>
            <a:r>
              <a:rPr lang="zh-CN" altLang="en-US" dirty="0">
                <a:solidFill>
                  <a:schemeClr val="accent5"/>
                </a:solidFill>
                <a:latin typeface="+mn-ea"/>
              </a:rPr>
              <a:t>工程网等，这类网中的相邻点间的距离为几公里至几十公里，其主要任务是直接为国民经济建设服务。</a:t>
            </a:r>
            <a:endParaRPr lang="en-US" altLang="zh-CN" dirty="0">
              <a:solidFill>
                <a:schemeClr val="accent5"/>
              </a:solidFill>
              <a:latin typeface="+mn-ea"/>
            </a:endParaRPr>
          </a:p>
          <a:p>
            <a:r>
              <a:rPr lang="en-US" altLang="zh-CN" b="1" dirty="0">
                <a:solidFill>
                  <a:schemeClr val="accent5"/>
                </a:solidFill>
                <a:latin typeface="+mn-ea"/>
              </a:rPr>
              <a:t>6</a:t>
            </a:r>
            <a:r>
              <a:rPr lang="zh-CN" altLang="en-US" b="1" dirty="0">
                <a:solidFill>
                  <a:schemeClr val="accent5"/>
                </a:solidFill>
                <a:latin typeface="+mn-ea"/>
              </a:rPr>
              <a:t>）</a:t>
            </a:r>
            <a:r>
              <a:rPr lang="en-US" altLang="zh-CN" b="1" dirty="0">
                <a:solidFill>
                  <a:schemeClr val="accent5"/>
                </a:solidFill>
                <a:latin typeface="+mn-ea"/>
              </a:rPr>
              <a:t>GPS</a:t>
            </a:r>
            <a:r>
              <a:rPr lang="zh-CN" altLang="en-US" b="1" dirty="0">
                <a:solidFill>
                  <a:schemeClr val="accent5"/>
                </a:solidFill>
                <a:latin typeface="+mn-ea"/>
              </a:rPr>
              <a:t>接收机常识</a:t>
            </a:r>
            <a:endParaRPr lang="en-US" altLang="zh-CN" b="1" dirty="0">
              <a:solidFill>
                <a:schemeClr val="accent5"/>
              </a:solidFill>
              <a:latin typeface="+mn-ea"/>
            </a:endParaRPr>
          </a:p>
          <a:p>
            <a:r>
              <a:rPr lang="en-US" altLang="zh-CN" b="1" dirty="0">
                <a:solidFill>
                  <a:schemeClr val="accent5"/>
                </a:solidFill>
                <a:latin typeface="+mn-ea"/>
              </a:rPr>
              <a:t>	1&gt; </a:t>
            </a:r>
            <a:r>
              <a:rPr lang="zh-CN" altLang="en-US" b="1" dirty="0">
                <a:solidFill>
                  <a:schemeClr val="accent5"/>
                </a:solidFill>
                <a:latin typeface="+mn-ea"/>
              </a:rPr>
              <a:t>坐标 </a:t>
            </a:r>
            <a:r>
              <a:rPr lang="en-US" altLang="zh-CN" b="1" dirty="0">
                <a:solidFill>
                  <a:schemeClr val="accent5"/>
                </a:solidFill>
                <a:latin typeface="+mn-ea"/>
              </a:rPr>
              <a:t>(coordinate)</a:t>
            </a:r>
            <a:endParaRPr lang="zh-CN" altLang="en-US" dirty="0">
              <a:solidFill>
                <a:schemeClr val="accent5"/>
              </a:solidFill>
              <a:latin typeface="+mn-ea"/>
            </a:endParaRPr>
          </a:p>
          <a:p>
            <a:r>
              <a:rPr lang="zh-CN" altLang="en-US" dirty="0">
                <a:solidFill>
                  <a:schemeClr val="accent5"/>
                </a:solidFill>
                <a:latin typeface="+mn-ea"/>
              </a:rPr>
              <a:t>　　</a:t>
            </a:r>
            <a:r>
              <a:rPr lang="en-US" altLang="zh-CN" dirty="0">
                <a:solidFill>
                  <a:schemeClr val="accent5"/>
                </a:solidFill>
                <a:latin typeface="+mn-ea"/>
              </a:rPr>
              <a:t>		</a:t>
            </a:r>
            <a:r>
              <a:rPr lang="zh-CN" altLang="en-US" dirty="0">
                <a:solidFill>
                  <a:schemeClr val="accent5"/>
                </a:solidFill>
                <a:latin typeface="+mn-ea"/>
              </a:rPr>
              <a:t>有</a:t>
            </a:r>
            <a:r>
              <a:rPr lang="en-US" altLang="zh-CN" dirty="0">
                <a:solidFill>
                  <a:schemeClr val="accent5"/>
                </a:solidFill>
                <a:latin typeface="+mn-ea"/>
              </a:rPr>
              <a:t>2</a:t>
            </a:r>
            <a:r>
              <a:rPr lang="zh-CN" altLang="en-US" dirty="0">
                <a:solidFill>
                  <a:schemeClr val="accent5"/>
                </a:solidFill>
                <a:latin typeface="+mn-ea"/>
              </a:rPr>
              <a:t>维、</a:t>
            </a:r>
            <a:r>
              <a:rPr lang="en-US" altLang="zh-CN" dirty="0">
                <a:solidFill>
                  <a:schemeClr val="accent5"/>
                </a:solidFill>
                <a:latin typeface="+mn-ea"/>
              </a:rPr>
              <a:t>3</a:t>
            </a:r>
            <a:r>
              <a:rPr lang="zh-CN" altLang="en-US" dirty="0">
                <a:solidFill>
                  <a:schemeClr val="accent5"/>
                </a:solidFill>
                <a:latin typeface="+mn-ea"/>
              </a:rPr>
              <a:t>维两种坐标表示，当</a:t>
            </a:r>
            <a:r>
              <a:rPr lang="en-US" altLang="zh-CN" dirty="0">
                <a:solidFill>
                  <a:schemeClr val="accent5"/>
                </a:solidFill>
                <a:latin typeface="+mn-ea"/>
              </a:rPr>
              <a:t>GPS</a:t>
            </a:r>
            <a:r>
              <a:rPr lang="zh-CN" altLang="en-US" dirty="0">
                <a:solidFill>
                  <a:schemeClr val="accent5"/>
                </a:solidFill>
                <a:latin typeface="+mn-ea"/>
              </a:rPr>
              <a:t>能够收到</a:t>
            </a:r>
            <a:r>
              <a:rPr lang="en-US" altLang="zh-CN" dirty="0">
                <a:solidFill>
                  <a:schemeClr val="accent5"/>
                </a:solidFill>
                <a:latin typeface="+mn-ea"/>
              </a:rPr>
              <a:t>4</a:t>
            </a:r>
            <a:r>
              <a:rPr lang="zh-CN" altLang="en-US" dirty="0">
                <a:solidFill>
                  <a:schemeClr val="accent5"/>
                </a:solidFill>
                <a:latin typeface="+mn-ea"/>
              </a:rPr>
              <a:t>颗及以上卫星的信号时，它能计算出本地的</a:t>
            </a:r>
            <a:r>
              <a:rPr lang="en-US" altLang="zh-CN" dirty="0">
                <a:solidFill>
                  <a:schemeClr val="accent5"/>
                </a:solidFill>
                <a:latin typeface="+mn-ea"/>
              </a:rPr>
              <a:t>3</a:t>
            </a:r>
            <a:r>
              <a:rPr lang="zh-CN" altLang="en-US" dirty="0">
                <a:solidFill>
                  <a:schemeClr val="accent5"/>
                </a:solidFill>
                <a:latin typeface="+mn-ea"/>
              </a:rPr>
              <a:t>维坐标：经度、纬度、高度，若只能收到</a:t>
            </a:r>
            <a:r>
              <a:rPr lang="en-US" altLang="zh-CN" dirty="0">
                <a:solidFill>
                  <a:schemeClr val="accent5"/>
                </a:solidFill>
                <a:latin typeface="+mn-ea"/>
              </a:rPr>
              <a:t>3</a:t>
            </a:r>
            <a:r>
              <a:rPr lang="zh-CN" altLang="en-US" dirty="0">
                <a:solidFill>
                  <a:schemeClr val="accent5"/>
                </a:solidFill>
                <a:latin typeface="+mn-ea"/>
              </a:rPr>
              <a:t>颗卫星的信号，它只能计算出</a:t>
            </a:r>
            <a:r>
              <a:rPr lang="en-US" altLang="zh-CN" dirty="0">
                <a:solidFill>
                  <a:schemeClr val="accent5"/>
                </a:solidFill>
                <a:latin typeface="+mn-ea"/>
              </a:rPr>
              <a:t>2</a:t>
            </a:r>
            <a:r>
              <a:rPr lang="zh-CN" altLang="en-US" dirty="0">
                <a:solidFill>
                  <a:schemeClr val="accent5"/>
                </a:solidFill>
                <a:latin typeface="+mn-ea"/>
              </a:rPr>
              <a:t>维坐标：经度和纬度，这时它可能还会显示高度数据，但这数据是无效的。大部分</a:t>
            </a:r>
            <a:r>
              <a:rPr lang="en-US" altLang="zh-CN" dirty="0">
                <a:solidFill>
                  <a:schemeClr val="accent5"/>
                </a:solidFill>
                <a:latin typeface="+mn-ea"/>
              </a:rPr>
              <a:t>GPS</a:t>
            </a:r>
            <a:r>
              <a:rPr lang="zh-CN" altLang="en-US" dirty="0">
                <a:solidFill>
                  <a:schemeClr val="accent5"/>
                </a:solidFill>
                <a:latin typeface="+mn-ea"/>
              </a:rPr>
              <a:t>不仅能以经</a:t>
            </a:r>
            <a:r>
              <a:rPr lang="en-US" altLang="zh-CN" dirty="0">
                <a:solidFill>
                  <a:schemeClr val="accent5"/>
                </a:solidFill>
                <a:latin typeface="+mn-ea"/>
              </a:rPr>
              <a:t>/</a:t>
            </a:r>
            <a:r>
              <a:rPr lang="zh-CN" altLang="en-US" dirty="0">
                <a:solidFill>
                  <a:schemeClr val="accent5"/>
                </a:solidFill>
                <a:latin typeface="+mn-ea"/>
              </a:rPr>
              <a:t>纬度</a:t>
            </a:r>
            <a:r>
              <a:rPr lang="en-US" altLang="zh-CN" dirty="0">
                <a:solidFill>
                  <a:schemeClr val="accent5"/>
                </a:solidFill>
                <a:latin typeface="+mn-ea"/>
              </a:rPr>
              <a:t>(Lat/Long) </a:t>
            </a:r>
            <a:r>
              <a:rPr lang="zh-CN" altLang="en-US" dirty="0">
                <a:solidFill>
                  <a:schemeClr val="accent5"/>
                </a:solidFill>
                <a:latin typeface="+mn-ea"/>
              </a:rPr>
              <a:t>的方式，显示坐标，而且还可以用 </a:t>
            </a:r>
            <a:r>
              <a:rPr lang="en-US" altLang="zh-CN" dirty="0">
                <a:solidFill>
                  <a:schemeClr val="accent5"/>
                </a:solidFill>
                <a:latin typeface="+mn-ea"/>
              </a:rPr>
              <a:t>UTM(Universal </a:t>
            </a:r>
            <a:r>
              <a:rPr lang="en-US" altLang="zh-CN" dirty="0" err="1">
                <a:solidFill>
                  <a:schemeClr val="accent5"/>
                </a:solidFill>
                <a:latin typeface="+mn-ea"/>
              </a:rPr>
              <a:t>TransverseMercator</a:t>
            </a:r>
            <a:r>
              <a:rPr lang="en-US" altLang="zh-CN" dirty="0">
                <a:solidFill>
                  <a:schemeClr val="accent5"/>
                </a:solidFill>
                <a:latin typeface="+mn-ea"/>
              </a:rPr>
              <a:t>) </a:t>
            </a:r>
            <a:r>
              <a:rPr lang="zh-CN" altLang="en-US" dirty="0">
                <a:solidFill>
                  <a:schemeClr val="accent5"/>
                </a:solidFill>
                <a:latin typeface="+mn-ea"/>
              </a:rPr>
              <a:t>等坐标系统显示坐标但我们一般还是使用 </a:t>
            </a:r>
            <a:r>
              <a:rPr lang="en-US" altLang="zh-CN" dirty="0">
                <a:solidFill>
                  <a:schemeClr val="accent5"/>
                </a:solidFill>
                <a:latin typeface="+mn-ea"/>
              </a:rPr>
              <a:t>LAT/LONG </a:t>
            </a:r>
            <a:r>
              <a:rPr lang="zh-CN" altLang="en-US" dirty="0">
                <a:solidFill>
                  <a:schemeClr val="accent5"/>
                </a:solidFill>
                <a:latin typeface="+mn-ea"/>
              </a:rPr>
              <a:t>系统，这主要是由你所使用的地图的坐标系统决定的。</a:t>
            </a:r>
          </a:p>
          <a:p>
            <a:r>
              <a:rPr lang="en-US" altLang="zh-CN" b="1" dirty="0">
                <a:solidFill>
                  <a:schemeClr val="accent5"/>
                </a:solidFill>
                <a:latin typeface="+mn-ea"/>
              </a:rPr>
              <a:t>	2&gt; </a:t>
            </a:r>
            <a:r>
              <a:rPr lang="zh-CN" altLang="en-US" b="1" dirty="0">
                <a:solidFill>
                  <a:schemeClr val="accent5"/>
                </a:solidFill>
                <a:latin typeface="+mn-ea"/>
              </a:rPr>
              <a:t>航点 </a:t>
            </a:r>
            <a:r>
              <a:rPr lang="en-US" altLang="zh-CN" b="1" dirty="0">
                <a:solidFill>
                  <a:schemeClr val="accent5"/>
                </a:solidFill>
                <a:latin typeface="+mn-ea"/>
              </a:rPr>
              <a:t>(Landmark or Waypoint)</a:t>
            </a:r>
            <a:endParaRPr lang="zh-CN" altLang="en-US" dirty="0">
              <a:solidFill>
                <a:schemeClr val="accent5"/>
              </a:solidFill>
              <a:latin typeface="+mn-ea"/>
            </a:endParaRPr>
          </a:p>
          <a:p>
            <a:r>
              <a:rPr lang="zh-CN" altLang="en-US" dirty="0">
                <a:solidFill>
                  <a:schemeClr val="accent5"/>
                </a:solidFill>
                <a:latin typeface="+mn-ea"/>
              </a:rPr>
              <a:t>　　</a:t>
            </a:r>
            <a:r>
              <a:rPr lang="en-US" altLang="zh-CN" dirty="0">
                <a:solidFill>
                  <a:schemeClr val="accent5"/>
                </a:solidFill>
                <a:latin typeface="+mn-ea"/>
              </a:rPr>
              <a:t>GPS</a:t>
            </a:r>
            <a:r>
              <a:rPr lang="zh-CN" altLang="en-US" dirty="0">
                <a:solidFill>
                  <a:schemeClr val="accent5"/>
                </a:solidFill>
                <a:latin typeface="+mn-ea"/>
              </a:rPr>
              <a:t>内存中保存的一个点的坐标值。在有</a:t>
            </a:r>
            <a:r>
              <a:rPr lang="en-US" altLang="zh-CN" dirty="0">
                <a:solidFill>
                  <a:schemeClr val="accent5"/>
                </a:solidFill>
                <a:latin typeface="+mn-ea"/>
              </a:rPr>
              <a:t>GPS</a:t>
            </a:r>
            <a:r>
              <a:rPr lang="zh-CN" altLang="en-US" dirty="0">
                <a:solidFill>
                  <a:schemeClr val="accent5"/>
                </a:solidFill>
                <a:latin typeface="+mn-ea"/>
              </a:rPr>
              <a:t>信号时，可存储成一个易认的名字，还可以给它选定一个图标。航点是</a:t>
            </a:r>
            <a:r>
              <a:rPr lang="en-US" altLang="zh-CN" dirty="0">
                <a:solidFill>
                  <a:schemeClr val="accent5"/>
                </a:solidFill>
                <a:latin typeface="+mn-ea"/>
              </a:rPr>
              <a:t>GPS</a:t>
            </a:r>
            <a:r>
              <a:rPr lang="zh-CN" altLang="en-US" dirty="0">
                <a:solidFill>
                  <a:schemeClr val="accent5"/>
                </a:solidFill>
                <a:latin typeface="+mn-ea"/>
              </a:rPr>
              <a:t>数据核心，它是构成“航线”的基础。标记航点是</a:t>
            </a:r>
            <a:r>
              <a:rPr lang="en-US" altLang="zh-CN" dirty="0">
                <a:solidFill>
                  <a:schemeClr val="accent5"/>
                </a:solidFill>
                <a:latin typeface="+mn-ea"/>
              </a:rPr>
              <a:t>GPS</a:t>
            </a:r>
            <a:r>
              <a:rPr lang="zh-CN" altLang="en-US" dirty="0">
                <a:solidFill>
                  <a:schemeClr val="accent5"/>
                </a:solidFill>
                <a:latin typeface="+mn-ea"/>
              </a:rPr>
              <a:t>主要功能之一，但是你也可以从地图上读出一个地点的坐标，手工或通过计算机接口输入</a:t>
            </a:r>
            <a:r>
              <a:rPr lang="en-US" altLang="zh-CN" dirty="0">
                <a:solidFill>
                  <a:schemeClr val="accent5"/>
                </a:solidFill>
                <a:latin typeface="+mn-ea"/>
              </a:rPr>
              <a:t>GPS</a:t>
            </a:r>
            <a:r>
              <a:rPr lang="zh-CN" altLang="en-US" dirty="0">
                <a:solidFill>
                  <a:schemeClr val="accent5"/>
                </a:solidFill>
                <a:latin typeface="+mn-ea"/>
              </a:rPr>
              <a:t>，成为一个航点。</a:t>
            </a:r>
          </a:p>
          <a:p>
            <a:endParaRPr lang="zh-CN" altLang="en-US" dirty="0">
              <a:solidFill>
                <a:schemeClr val="accent5"/>
              </a:solidFill>
              <a:latin typeface="+mn-ea"/>
            </a:endParaRPr>
          </a:p>
        </p:txBody>
      </p:sp>
      <p:grpSp>
        <p:nvGrpSpPr>
          <p:cNvPr id="11" name="_组合 37">
            <a:extLst>
              <a:ext uri="{FF2B5EF4-FFF2-40B4-BE49-F238E27FC236}">
                <a16:creationId xmlns:a16="http://schemas.microsoft.com/office/drawing/2014/main" id="{B2CB0116-7C1F-489C-820D-4FF0138C8B51}"/>
              </a:ext>
            </a:extLst>
          </p:cNvPr>
          <p:cNvGrpSpPr/>
          <p:nvPr>
            <p:custDataLst>
              <p:tags r:id="rId1"/>
            </p:custDataLst>
          </p:nvPr>
        </p:nvGrpSpPr>
        <p:grpSpPr>
          <a:xfrm>
            <a:off x="733376" y="1068954"/>
            <a:ext cx="4430099" cy="624349"/>
            <a:chOff x="6389471" y="4021638"/>
            <a:chExt cx="4430099" cy="624349"/>
          </a:xfrm>
        </p:grpSpPr>
        <p:sp>
          <p:nvSpPr>
            <p:cNvPr id="12" name="Oval 16">
              <a:extLst>
                <a:ext uri="{FF2B5EF4-FFF2-40B4-BE49-F238E27FC236}">
                  <a16:creationId xmlns:a16="http://schemas.microsoft.com/office/drawing/2014/main" id="{E202ED31-D565-4593-BA09-3B3F34F947F0}"/>
                </a:ext>
              </a:extLst>
            </p:cNvPr>
            <p:cNvSpPr/>
            <p:nvPr/>
          </p:nvSpPr>
          <p:spPr>
            <a:xfrm>
              <a:off x="6389471" y="4021638"/>
              <a:ext cx="624349" cy="6243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13" name="TextBox 30">
              <a:extLst>
                <a:ext uri="{FF2B5EF4-FFF2-40B4-BE49-F238E27FC236}">
                  <a16:creationId xmlns:a16="http://schemas.microsoft.com/office/drawing/2014/main" id="{1FB2FCFB-129D-4C31-AF35-8FC21A92B01C}"/>
                </a:ext>
              </a:extLst>
            </p:cNvPr>
            <p:cNvSpPr txBox="1"/>
            <p:nvPr/>
          </p:nvSpPr>
          <p:spPr>
            <a:xfrm>
              <a:off x="6856996" y="4052196"/>
              <a:ext cx="3962574" cy="242864"/>
            </a:xfrm>
            <a:prstGeom prst="rect">
              <a:avLst/>
            </a:prstGeom>
            <a:noFill/>
          </p:spPr>
          <p:txBody>
            <a:bodyPr wrap="none" lIns="360000" tIns="0" rIns="0" bIns="0" anchor="b" anchorCtr="0">
              <a:normAutofit lnSpcReduction="10000"/>
            </a:bodyPr>
            <a:lstStyle/>
            <a:p>
              <a:r>
                <a:rPr lang="en-US" altLang="zh-CN" sz="1600" b="1" dirty="0" err="1">
                  <a:solidFill>
                    <a:schemeClr val="accent4">
                      <a:lumMod val="100000"/>
                    </a:schemeClr>
                  </a:solidFill>
                </a:rPr>
                <a:t>Gps</a:t>
              </a:r>
              <a:r>
                <a:rPr lang="zh-CN" altLang="en-US" sz="1600" b="1" dirty="0">
                  <a:solidFill>
                    <a:schemeClr val="accent4">
                      <a:lumMod val="100000"/>
                    </a:schemeClr>
                  </a:solidFill>
                </a:rPr>
                <a:t>接收机</a:t>
              </a:r>
            </a:p>
          </p:txBody>
        </p:sp>
      </p:grpSp>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220878678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2"/>
            <a:ext cx="12192576" cy="6857678"/>
          </a:xfrm>
          <a:prstGeom prst="rect">
            <a:avLst/>
          </a:prstGeom>
        </p:spPr>
      </p:pic>
      <p:sp>
        <p:nvSpPr>
          <p:cNvPr id="9" name="圆角矩形 8"/>
          <p:cNvSpPr/>
          <p:nvPr/>
        </p:nvSpPr>
        <p:spPr>
          <a:xfrm>
            <a:off x="3610395" y="1666811"/>
            <a:ext cx="4751326" cy="546061"/>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0146C7"/>
                </a:solidFill>
                <a:latin typeface="+mn-ea"/>
              </a:rPr>
              <a:t>01  </a:t>
            </a:r>
            <a:r>
              <a:rPr lang="en-US" altLang="zh-CN" sz="2800" b="1" dirty="0" smtClean="0">
                <a:solidFill>
                  <a:srgbClr val="0146C7"/>
                </a:solidFill>
                <a:latin typeface="+mn-ea"/>
              </a:rPr>
              <a:t>GPS </a:t>
            </a:r>
            <a:r>
              <a:rPr lang="zh-CN" altLang="en-US" sz="2800" b="1" dirty="0" smtClean="0">
                <a:solidFill>
                  <a:srgbClr val="0146C7"/>
                </a:solidFill>
                <a:latin typeface="+mn-ea"/>
              </a:rPr>
              <a:t>定位</a:t>
            </a:r>
            <a:endParaRPr lang="zh-CN" altLang="en-US" sz="2800" b="1" dirty="0">
              <a:solidFill>
                <a:srgbClr val="0146C7"/>
              </a:solidFill>
              <a:latin typeface="+mn-ea"/>
            </a:endParaRPr>
          </a:p>
        </p:txBody>
      </p:sp>
      <p:sp>
        <p:nvSpPr>
          <p:cNvPr id="10" name="圆角矩形 9"/>
          <p:cNvSpPr/>
          <p:nvPr/>
        </p:nvSpPr>
        <p:spPr>
          <a:xfrm>
            <a:off x="3610395" y="2710222"/>
            <a:ext cx="4751326" cy="546061"/>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0146C7"/>
                </a:solidFill>
                <a:latin typeface="+mn-ea"/>
              </a:rPr>
              <a:t>02  GPS SW</a:t>
            </a:r>
            <a:r>
              <a:rPr lang="zh-CN" altLang="en-US" sz="2800" b="1" dirty="0">
                <a:solidFill>
                  <a:srgbClr val="0146C7"/>
                </a:solidFill>
                <a:latin typeface="+mn-ea"/>
              </a:rPr>
              <a:t>架构</a:t>
            </a:r>
          </a:p>
        </p:txBody>
      </p:sp>
      <p:sp>
        <p:nvSpPr>
          <p:cNvPr id="11" name="圆角矩形 10"/>
          <p:cNvSpPr/>
          <p:nvPr/>
        </p:nvSpPr>
        <p:spPr>
          <a:xfrm>
            <a:off x="3610395" y="3814690"/>
            <a:ext cx="4751326" cy="546061"/>
          </a:xfrm>
          <a:prstGeom prst="round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a:solidFill>
                  <a:srgbClr val="0146C7"/>
                </a:solidFill>
                <a:latin typeface="+mn-ea"/>
              </a:rPr>
              <a:t>03  </a:t>
            </a:r>
            <a:r>
              <a:rPr lang="zh-CN" altLang="en-US" sz="2800" b="1" dirty="0">
                <a:solidFill>
                  <a:srgbClr val="0146C7"/>
                </a:solidFill>
                <a:latin typeface="+mn-ea"/>
              </a:rPr>
              <a:t>地图相关</a:t>
            </a:r>
            <a:r>
              <a:rPr lang="en-US" altLang="zh-CN" sz="2800" b="1" dirty="0">
                <a:solidFill>
                  <a:srgbClr val="0146C7"/>
                </a:solidFill>
                <a:latin typeface="+mn-ea"/>
              </a:rPr>
              <a:t>API</a:t>
            </a:r>
            <a:endParaRPr lang="zh-CN" altLang="en-US" sz="2800" b="1" dirty="0">
              <a:solidFill>
                <a:srgbClr val="0146C7"/>
              </a:solidFill>
              <a:latin typeface="+mn-ea"/>
            </a:endParaRPr>
          </a:p>
        </p:txBody>
      </p:sp>
      <p:sp>
        <p:nvSpPr>
          <p:cNvPr id="2" name="页脚占位符 1">
            <a:extLst>
              <a:ext uri="{FF2B5EF4-FFF2-40B4-BE49-F238E27FC236}">
                <a16:creationId xmlns:a16="http://schemas.microsoft.com/office/drawing/2014/main" id="{EFC71C25-058C-4539-A17B-D87CA838333F}"/>
              </a:ext>
            </a:extLst>
          </p:cNvPr>
          <p:cNvSpPr>
            <a:spLocks noGrp="1"/>
          </p:cNvSpPr>
          <p:nvPr>
            <p:ph type="ftr" sz="quarter" idx="11"/>
          </p:nvPr>
        </p:nvSpPr>
        <p:spPr/>
        <p:txBody>
          <a:bodyPr/>
          <a:lstStyle/>
          <a:p>
            <a:r>
              <a:rPr lang="zh-CN" altLang="en-US" dirty="0"/>
              <a:t>梧桐车联</a:t>
            </a:r>
          </a:p>
        </p:txBody>
      </p:sp>
      <p:sp>
        <p:nvSpPr>
          <p:cNvPr id="3" name="灯片编号占位符 2">
            <a:extLst>
              <a:ext uri="{FF2B5EF4-FFF2-40B4-BE49-F238E27FC236}">
                <a16:creationId xmlns:a16="http://schemas.microsoft.com/office/drawing/2014/main" id="{C279B14F-7E7E-466A-8EA8-67170156DB1B}"/>
              </a:ext>
            </a:extLst>
          </p:cNvPr>
          <p:cNvSpPr>
            <a:spLocks noGrp="1"/>
          </p:cNvSpPr>
          <p:nvPr>
            <p:ph type="sldNum" sz="quarter" idx="12"/>
          </p:nvPr>
        </p:nvSpPr>
        <p:spPr/>
        <p:txBody>
          <a:bodyPr/>
          <a:lstStyle/>
          <a:p>
            <a:fld id="{E564C062-8246-492E-9B87-AA3262C7F395}" type="slidenum">
              <a:rPr lang="zh-CN" altLang="en-US" smtClean="0"/>
              <a:t>2</a:t>
            </a:fld>
            <a:endParaRPr lang="zh-CN" altLang="en-US"/>
          </a:p>
        </p:txBody>
      </p:sp>
    </p:spTree>
    <p:extLst>
      <p:ext uri="{BB962C8B-B14F-4D97-AF65-F5344CB8AC3E}">
        <p14:creationId xmlns:p14="http://schemas.microsoft.com/office/powerpoint/2010/main" val="371380820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ppt_y</p:attrName>
                                        </p:attrNameLst>
                                      </p:cBhvr>
                                      <p:tavLst>
                                        <p:tav tm="0">
                                          <p:val>
                                            <p:strVal val="#ppt_y+#ppt_h*1.125000"/>
                                          </p:val>
                                        </p:tav>
                                        <p:tav tm="100000">
                                          <p:val>
                                            <p:strVal val="#ppt_y"/>
                                          </p:val>
                                        </p:tav>
                                      </p:tavLst>
                                    </p:anim>
                                    <p:animEffect transition="in" filter="wipe(up)">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20</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466618"/>
            <a:ext cx="10416932" cy="4889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t>	</a:t>
            </a:r>
            <a:r>
              <a:rPr lang="zh-CN" altLang="en-US" dirty="0">
                <a:solidFill>
                  <a:schemeClr val="accent5"/>
                </a:solidFill>
                <a:latin typeface="+mn-ea"/>
              </a:rPr>
              <a:t>一个航点可以将来用于</a:t>
            </a:r>
            <a:r>
              <a:rPr lang="en-US" altLang="zh-CN" dirty="0">
                <a:solidFill>
                  <a:schemeClr val="accent5"/>
                </a:solidFill>
                <a:latin typeface="+mn-ea"/>
              </a:rPr>
              <a:t>GOTO</a:t>
            </a:r>
            <a:r>
              <a:rPr lang="zh-CN" altLang="en-US" dirty="0">
                <a:solidFill>
                  <a:schemeClr val="accent5"/>
                </a:solidFill>
                <a:latin typeface="+mn-ea"/>
              </a:rPr>
              <a:t>功能的目标，也可以选进一条航线 </a:t>
            </a:r>
            <a:r>
              <a:rPr lang="en-US" altLang="zh-CN" dirty="0">
                <a:solidFill>
                  <a:schemeClr val="accent5"/>
                </a:solidFill>
                <a:latin typeface="+mn-ea"/>
              </a:rPr>
              <a:t>Route</a:t>
            </a:r>
            <a:r>
              <a:rPr lang="zh-CN" altLang="en-US" dirty="0">
                <a:solidFill>
                  <a:schemeClr val="accent5"/>
                </a:solidFill>
                <a:latin typeface="+mn-ea"/>
              </a:rPr>
              <a:t>，作为一个支点。一般 </a:t>
            </a:r>
            <a:r>
              <a:rPr lang="en-US" altLang="zh-CN" dirty="0">
                <a:solidFill>
                  <a:schemeClr val="accent5"/>
                </a:solidFill>
                <a:latin typeface="+mn-ea"/>
              </a:rPr>
              <a:t>GPS </a:t>
            </a:r>
            <a:r>
              <a:rPr lang="zh-CN" altLang="en-US" dirty="0">
                <a:solidFill>
                  <a:schemeClr val="accent5"/>
                </a:solidFill>
                <a:latin typeface="+mn-ea"/>
              </a:rPr>
              <a:t>能记录</a:t>
            </a:r>
            <a:r>
              <a:rPr lang="en-US" altLang="zh-CN" dirty="0">
                <a:solidFill>
                  <a:schemeClr val="accent5"/>
                </a:solidFill>
                <a:latin typeface="+mn-ea"/>
              </a:rPr>
              <a:t>500</a:t>
            </a:r>
            <a:r>
              <a:rPr lang="zh-CN" altLang="en-US" dirty="0">
                <a:solidFill>
                  <a:schemeClr val="accent5"/>
                </a:solidFill>
                <a:latin typeface="+mn-ea"/>
              </a:rPr>
              <a:t>个或以上的航点。</a:t>
            </a:r>
            <a:endParaRPr lang="en-US" altLang="zh-CN" dirty="0">
              <a:solidFill>
                <a:schemeClr val="accent5"/>
              </a:solidFill>
              <a:latin typeface="+mn-ea"/>
            </a:endParaRPr>
          </a:p>
          <a:p>
            <a:r>
              <a:rPr lang="en-US" altLang="zh-CN" b="1" dirty="0">
                <a:solidFill>
                  <a:schemeClr val="accent5"/>
                </a:solidFill>
                <a:latin typeface="+mn-ea"/>
              </a:rPr>
              <a:t>	3&gt; </a:t>
            </a:r>
            <a:r>
              <a:rPr lang="zh-CN" altLang="en-US" b="1" dirty="0">
                <a:solidFill>
                  <a:schemeClr val="accent5"/>
                </a:solidFill>
                <a:latin typeface="+mn-ea"/>
              </a:rPr>
              <a:t>航线 </a:t>
            </a:r>
            <a:r>
              <a:rPr lang="en-US" altLang="zh-CN" b="1" dirty="0">
                <a:solidFill>
                  <a:schemeClr val="accent5"/>
                </a:solidFill>
                <a:latin typeface="+mn-ea"/>
              </a:rPr>
              <a:t>(ROUTE)</a:t>
            </a:r>
            <a:endParaRPr lang="zh-CN" altLang="en-US" dirty="0">
              <a:solidFill>
                <a:schemeClr val="accent5"/>
              </a:solidFill>
              <a:latin typeface="+mn-ea"/>
            </a:endParaRPr>
          </a:p>
          <a:p>
            <a:r>
              <a:rPr lang="en-US" altLang="zh-CN" dirty="0">
                <a:solidFill>
                  <a:schemeClr val="accent5"/>
                </a:solidFill>
                <a:latin typeface="+mn-ea"/>
              </a:rPr>
              <a:t>		</a:t>
            </a:r>
            <a:r>
              <a:rPr lang="zh-CN" altLang="en-US" dirty="0">
                <a:solidFill>
                  <a:schemeClr val="accent5"/>
                </a:solidFill>
                <a:latin typeface="+mn-ea"/>
              </a:rPr>
              <a:t>航线是</a:t>
            </a:r>
            <a:r>
              <a:rPr lang="en-US" altLang="zh-CN" dirty="0">
                <a:solidFill>
                  <a:schemeClr val="accent5"/>
                </a:solidFill>
                <a:latin typeface="+mn-ea"/>
              </a:rPr>
              <a:t>GPS</a:t>
            </a:r>
            <a:r>
              <a:rPr lang="zh-CN" altLang="en-US" dirty="0">
                <a:solidFill>
                  <a:schemeClr val="accent5"/>
                </a:solidFill>
                <a:latin typeface="+mn-ea"/>
              </a:rPr>
              <a:t>内存中存储的一组数据，包括一个起点和一个终点的坐标，还可以包括若干中间点的坐标，每两个坐标点之间的线段叫一条</a:t>
            </a:r>
            <a:r>
              <a:rPr lang="en-US" altLang="zh-CN" dirty="0">
                <a:solidFill>
                  <a:schemeClr val="accent5"/>
                </a:solidFill>
                <a:latin typeface="+mn-ea"/>
              </a:rPr>
              <a:t>"</a:t>
            </a:r>
            <a:r>
              <a:rPr lang="zh-CN" altLang="en-US" dirty="0">
                <a:solidFill>
                  <a:schemeClr val="accent5"/>
                </a:solidFill>
                <a:latin typeface="+mn-ea"/>
              </a:rPr>
              <a:t>腿</a:t>
            </a:r>
            <a:r>
              <a:rPr lang="en-US" altLang="zh-CN" dirty="0">
                <a:solidFill>
                  <a:schemeClr val="accent5"/>
                </a:solidFill>
                <a:latin typeface="+mn-ea"/>
              </a:rPr>
              <a:t>"(leg) </a:t>
            </a:r>
            <a:r>
              <a:rPr lang="zh-CN" altLang="en-US" dirty="0">
                <a:solidFill>
                  <a:schemeClr val="accent5"/>
                </a:solidFill>
                <a:latin typeface="+mn-ea"/>
              </a:rPr>
              <a:t>。常见 </a:t>
            </a:r>
            <a:r>
              <a:rPr lang="en-US" altLang="zh-CN" dirty="0">
                <a:solidFill>
                  <a:schemeClr val="accent5"/>
                </a:solidFill>
                <a:latin typeface="+mn-ea"/>
              </a:rPr>
              <a:t>GPS </a:t>
            </a:r>
            <a:r>
              <a:rPr lang="zh-CN" altLang="en-US" dirty="0">
                <a:solidFill>
                  <a:schemeClr val="accent5"/>
                </a:solidFill>
                <a:latin typeface="+mn-ea"/>
              </a:rPr>
              <a:t>能存储</a:t>
            </a:r>
            <a:r>
              <a:rPr lang="en-US" altLang="zh-CN" dirty="0">
                <a:solidFill>
                  <a:schemeClr val="accent5"/>
                </a:solidFill>
                <a:latin typeface="+mn-ea"/>
              </a:rPr>
              <a:t>20</a:t>
            </a:r>
            <a:r>
              <a:rPr lang="zh-CN" altLang="en-US" dirty="0">
                <a:solidFill>
                  <a:schemeClr val="accent5"/>
                </a:solidFill>
                <a:latin typeface="+mn-ea"/>
              </a:rPr>
              <a:t>条线路，每条线路</a:t>
            </a:r>
            <a:r>
              <a:rPr lang="en-US" altLang="zh-CN" dirty="0">
                <a:solidFill>
                  <a:schemeClr val="accent5"/>
                </a:solidFill>
                <a:latin typeface="+mn-ea"/>
              </a:rPr>
              <a:t>30</a:t>
            </a:r>
            <a:r>
              <a:rPr lang="zh-CN" altLang="en-US" dirty="0">
                <a:solidFill>
                  <a:schemeClr val="accent5"/>
                </a:solidFill>
                <a:latin typeface="+mn-ea"/>
              </a:rPr>
              <a:t>条</a:t>
            </a:r>
            <a:r>
              <a:rPr lang="en-US" altLang="zh-CN" dirty="0">
                <a:solidFill>
                  <a:schemeClr val="accent5"/>
                </a:solidFill>
                <a:latin typeface="+mn-ea"/>
              </a:rPr>
              <a:t>"</a:t>
            </a:r>
            <a:r>
              <a:rPr lang="zh-CN" altLang="en-US" dirty="0">
                <a:solidFill>
                  <a:schemeClr val="accent5"/>
                </a:solidFill>
                <a:latin typeface="+mn-ea"/>
              </a:rPr>
              <a:t>腿</a:t>
            </a:r>
            <a:r>
              <a:rPr lang="en-US" altLang="zh-CN" dirty="0">
                <a:solidFill>
                  <a:schemeClr val="accent5"/>
                </a:solidFill>
                <a:latin typeface="+mn-ea"/>
              </a:rPr>
              <a:t>"</a:t>
            </a:r>
            <a:r>
              <a:rPr lang="zh-CN" altLang="en-US" dirty="0">
                <a:solidFill>
                  <a:schemeClr val="accent5"/>
                </a:solidFill>
                <a:latin typeface="+mn-ea"/>
              </a:rPr>
              <a:t>。各坐标点可以从现有航点中选择，或是手工</a:t>
            </a:r>
            <a:r>
              <a:rPr lang="en-US" altLang="zh-CN" dirty="0">
                <a:solidFill>
                  <a:schemeClr val="accent5"/>
                </a:solidFill>
                <a:latin typeface="+mn-ea"/>
              </a:rPr>
              <a:t>/</a:t>
            </a:r>
            <a:r>
              <a:rPr lang="zh-CN" altLang="en-US" dirty="0">
                <a:solidFill>
                  <a:schemeClr val="accent5"/>
                </a:solidFill>
                <a:latin typeface="+mn-ea"/>
              </a:rPr>
              <a:t>计算机输入数值，输入的路点同时做为一个航点 </a:t>
            </a:r>
            <a:r>
              <a:rPr lang="en-US" altLang="zh-CN" dirty="0">
                <a:solidFill>
                  <a:schemeClr val="accent5"/>
                </a:solidFill>
                <a:latin typeface="+mn-ea"/>
              </a:rPr>
              <a:t>(Waypoint/Landmark) </a:t>
            </a:r>
            <a:r>
              <a:rPr lang="zh-CN" altLang="en-US" dirty="0">
                <a:solidFill>
                  <a:schemeClr val="accent5"/>
                </a:solidFill>
                <a:latin typeface="+mn-ea"/>
              </a:rPr>
              <a:t>保存。</a:t>
            </a:r>
          </a:p>
          <a:p>
            <a:r>
              <a:rPr lang="en-US" altLang="zh-CN" b="1" dirty="0">
                <a:solidFill>
                  <a:schemeClr val="accent5"/>
                </a:solidFill>
                <a:latin typeface="+mn-ea"/>
              </a:rPr>
              <a:t>	4&gt; </a:t>
            </a:r>
            <a:r>
              <a:rPr lang="zh-CN" altLang="en-US" b="1" dirty="0">
                <a:solidFill>
                  <a:schemeClr val="accent5"/>
                </a:solidFill>
                <a:latin typeface="+mn-ea"/>
              </a:rPr>
              <a:t>前进方向 </a:t>
            </a:r>
            <a:r>
              <a:rPr lang="en-US" altLang="zh-CN" b="1" dirty="0">
                <a:solidFill>
                  <a:schemeClr val="accent5"/>
                </a:solidFill>
                <a:latin typeface="+mn-ea"/>
              </a:rPr>
              <a:t>(Heading)</a:t>
            </a:r>
            <a:endParaRPr lang="zh-CN" altLang="en-US" dirty="0">
              <a:solidFill>
                <a:schemeClr val="accent5"/>
              </a:solidFill>
              <a:latin typeface="+mn-ea"/>
            </a:endParaRPr>
          </a:p>
          <a:p>
            <a:r>
              <a:rPr lang="zh-CN" altLang="en-US" dirty="0">
                <a:solidFill>
                  <a:schemeClr val="accent5"/>
                </a:solidFill>
                <a:latin typeface="+mn-ea"/>
              </a:rPr>
              <a:t>　　</a:t>
            </a:r>
            <a:r>
              <a:rPr lang="en-US" altLang="zh-CN" dirty="0">
                <a:solidFill>
                  <a:schemeClr val="accent5"/>
                </a:solidFill>
                <a:latin typeface="+mn-ea"/>
              </a:rPr>
              <a:t>		GPS</a:t>
            </a:r>
            <a:r>
              <a:rPr lang="zh-CN" altLang="en-US" dirty="0">
                <a:solidFill>
                  <a:schemeClr val="accent5"/>
                </a:solidFill>
                <a:latin typeface="+mn-ea"/>
              </a:rPr>
              <a:t>没有指北针的功能，静止不动时它是不知道方向的。但是一旦动了起来，它就能知道自己的运动方向。</a:t>
            </a:r>
            <a:r>
              <a:rPr lang="en-US" altLang="zh-CN" dirty="0">
                <a:solidFill>
                  <a:schemeClr val="accent5"/>
                </a:solidFill>
                <a:latin typeface="+mn-ea"/>
              </a:rPr>
              <a:t>GPS</a:t>
            </a:r>
            <a:r>
              <a:rPr lang="zh-CN" altLang="en-US" dirty="0">
                <a:solidFill>
                  <a:schemeClr val="accent5"/>
                </a:solidFill>
                <a:latin typeface="+mn-ea"/>
              </a:rPr>
              <a:t>每隔一秒更新一次当前地点信息，每一点的坐标和上一点的坐标一比较，就可以知道前进的方向 。</a:t>
            </a:r>
          </a:p>
          <a:p>
            <a:r>
              <a:rPr lang="en-US" altLang="zh-CN" b="1" dirty="0">
                <a:solidFill>
                  <a:schemeClr val="accent5"/>
                </a:solidFill>
                <a:latin typeface="+mn-ea"/>
              </a:rPr>
              <a:t>	5&gt; </a:t>
            </a:r>
            <a:r>
              <a:rPr lang="zh-CN" altLang="en-US" b="1" dirty="0">
                <a:solidFill>
                  <a:schemeClr val="accent5"/>
                </a:solidFill>
                <a:latin typeface="+mn-ea"/>
              </a:rPr>
              <a:t>导向 </a:t>
            </a:r>
            <a:r>
              <a:rPr lang="en-US" altLang="zh-CN" b="1" dirty="0">
                <a:solidFill>
                  <a:schemeClr val="accent5"/>
                </a:solidFill>
                <a:latin typeface="+mn-ea"/>
              </a:rPr>
              <a:t>(Bearing)</a:t>
            </a:r>
            <a:endParaRPr lang="en-US" altLang="zh-CN" dirty="0">
              <a:solidFill>
                <a:schemeClr val="accent5"/>
              </a:solidFill>
              <a:latin typeface="+mn-ea"/>
            </a:endParaRPr>
          </a:p>
          <a:p>
            <a:r>
              <a:rPr lang="zh-CN" altLang="en-US" dirty="0">
                <a:solidFill>
                  <a:schemeClr val="accent5"/>
                </a:solidFill>
                <a:latin typeface="+mn-ea"/>
              </a:rPr>
              <a:t>　　</a:t>
            </a:r>
            <a:r>
              <a:rPr lang="en-US" altLang="zh-CN" dirty="0">
                <a:solidFill>
                  <a:schemeClr val="accent5"/>
                </a:solidFill>
                <a:latin typeface="+mn-ea"/>
              </a:rPr>
              <a:t>		</a:t>
            </a:r>
            <a:r>
              <a:rPr lang="zh-CN" altLang="en-US" dirty="0">
                <a:solidFill>
                  <a:schemeClr val="accent5"/>
                </a:solidFill>
                <a:latin typeface="+mn-ea"/>
              </a:rPr>
              <a:t>导向功能在以下条件下起作用：</a:t>
            </a:r>
          </a:p>
          <a:p>
            <a:r>
              <a:rPr lang="en-US" altLang="zh-CN" dirty="0">
                <a:solidFill>
                  <a:schemeClr val="accent5"/>
                </a:solidFill>
                <a:latin typeface="+mn-ea"/>
              </a:rPr>
              <a:t>			a </a:t>
            </a:r>
            <a:r>
              <a:rPr lang="zh-CN" altLang="en-US" dirty="0">
                <a:solidFill>
                  <a:schemeClr val="accent5"/>
                </a:solidFill>
                <a:latin typeface="+mn-ea"/>
              </a:rPr>
              <a:t>以设定</a:t>
            </a:r>
            <a:r>
              <a:rPr lang="en-US" altLang="zh-CN" dirty="0">
                <a:solidFill>
                  <a:schemeClr val="accent5"/>
                </a:solidFill>
                <a:latin typeface="+mn-ea"/>
              </a:rPr>
              <a:t>“</a:t>
            </a:r>
            <a:r>
              <a:rPr lang="zh-CN" altLang="en-US" dirty="0">
                <a:solidFill>
                  <a:schemeClr val="accent5"/>
                </a:solidFill>
                <a:latin typeface="+mn-ea"/>
              </a:rPr>
              <a:t>走向</a:t>
            </a:r>
            <a:r>
              <a:rPr lang="en-US" altLang="zh-CN" dirty="0">
                <a:solidFill>
                  <a:schemeClr val="accent5"/>
                </a:solidFill>
                <a:latin typeface="+mn-ea"/>
              </a:rPr>
              <a:t>”(GOTO) </a:t>
            </a:r>
            <a:r>
              <a:rPr lang="zh-CN" altLang="en-US" dirty="0">
                <a:solidFill>
                  <a:schemeClr val="accent5"/>
                </a:solidFill>
                <a:latin typeface="+mn-ea"/>
              </a:rPr>
              <a:t>目标。</a:t>
            </a:r>
            <a:r>
              <a:rPr lang="en-US" altLang="zh-CN" dirty="0">
                <a:solidFill>
                  <a:schemeClr val="accent5"/>
                </a:solidFill>
                <a:latin typeface="+mn-ea"/>
              </a:rPr>
              <a:t>“</a:t>
            </a:r>
            <a:r>
              <a:rPr lang="zh-CN" altLang="en-US" dirty="0">
                <a:solidFill>
                  <a:schemeClr val="accent5"/>
                </a:solidFill>
                <a:latin typeface="+mn-ea"/>
              </a:rPr>
              <a:t>走向</a:t>
            </a:r>
            <a:r>
              <a:rPr lang="en-US" altLang="zh-CN" dirty="0">
                <a:solidFill>
                  <a:schemeClr val="accent5"/>
                </a:solidFill>
                <a:latin typeface="+mn-ea"/>
              </a:rPr>
              <a:t>”</a:t>
            </a:r>
            <a:r>
              <a:rPr lang="zh-CN" altLang="en-US" dirty="0">
                <a:solidFill>
                  <a:schemeClr val="accent5"/>
                </a:solidFill>
                <a:latin typeface="+mn-ea"/>
              </a:rPr>
              <a:t>目标的设定可以按</a:t>
            </a:r>
            <a:r>
              <a:rPr lang="en-US" altLang="zh-CN" dirty="0">
                <a:solidFill>
                  <a:schemeClr val="accent5"/>
                </a:solidFill>
                <a:latin typeface="+mn-ea"/>
              </a:rPr>
              <a:t>“GOTO”</a:t>
            </a:r>
            <a:r>
              <a:rPr lang="zh-CN" altLang="en-US" dirty="0">
                <a:solidFill>
                  <a:schemeClr val="accent5"/>
                </a:solidFill>
                <a:latin typeface="+mn-ea"/>
              </a:rPr>
              <a:t>键，然后从列表中选择一个航点。以后</a:t>
            </a:r>
            <a:r>
              <a:rPr lang="en-US" altLang="zh-CN" dirty="0">
                <a:solidFill>
                  <a:schemeClr val="accent5"/>
                </a:solidFill>
                <a:latin typeface="+mn-ea"/>
              </a:rPr>
              <a:t>“</a:t>
            </a:r>
            <a:r>
              <a:rPr lang="zh-CN" altLang="en-US" dirty="0">
                <a:solidFill>
                  <a:schemeClr val="accent5"/>
                </a:solidFill>
                <a:latin typeface="+mn-ea"/>
              </a:rPr>
              <a:t>导向</a:t>
            </a:r>
            <a:r>
              <a:rPr lang="en-US" altLang="zh-CN" dirty="0">
                <a:solidFill>
                  <a:schemeClr val="accent5"/>
                </a:solidFill>
                <a:latin typeface="+mn-ea"/>
              </a:rPr>
              <a:t>”</a:t>
            </a:r>
            <a:r>
              <a:rPr lang="zh-CN" altLang="en-US" dirty="0">
                <a:solidFill>
                  <a:schemeClr val="accent5"/>
                </a:solidFill>
                <a:latin typeface="+mn-ea"/>
              </a:rPr>
              <a:t>功能将导向此航点。</a:t>
            </a:r>
            <a:endParaRPr lang="en-US" altLang="zh-CN" dirty="0">
              <a:solidFill>
                <a:schemeClr val="accent5"/>
              </a:solidFill>
              <a:latin typeface="+mn-ea"/>
            </a:endParaRPr>
          </a:p>
          <a:p>
            <a:r>
              <a:rPr lang="en-US" altLang="zh-CN" dirty="0"/>
              <a:t>			</a:t>
            </a:r>
            <a:r>
              <a:rPr lang="en-US" altLang="zh-CN" dirty="0">
                <a:solidFill>
                  <a:schemeClr val="accent5"/>
                </a:solidFill>
                <a:latin typeface="+mn-ea"/>
              </a:rPr>
              <a:t>b </a:t>
            </a:r>
            <a:r>
              <a:rPr lang="zh-CN" altLang="en-US" dirty="0">
                <a:solidFill>
                  <a:schemeClr val="accent5"/>
                </a:solidFill>
                <a:latin typeface="+mn-ea"/>
              </a:rPr>
              <a:t>目前有活跃航线 </a:t>
            </a:r>
            <a:r>
              <a:rPr lang="en-US" altLang="zh-CN" dirty="0">
                <a:solidFill>
                  <a:schemeClr val="accent5"/>
                </a:solidFill>
                <a:latin typeface="+mn-ea"/>
              </a:rPr>
              <a:t>(Activity route)</a:t>
            </a:r>
            <a:r>
              <a:rPr lang="zh-CN" altLang="en-US" dirty="0">
                <a:solidFill>
                  <a:schemeClr val="accent5"/>
                </a:solidFill>
                <a:latin typeface="+mn-ea"/>
              </a:rPr>
              <a:t>。活跃航线一般在设置 </a:t>
            </a:r>
            <a:r>
              <a:rPr lang="en-US" altLang="zh-CN" dirty="0">
                <a:solidFill>
                  <a:schemeClr val="accent5"/>
                </a:solidFill>
                <a:latin typeface="+mn-ea"/>
              </a:rPr>
              <a:t>-&gt; </a:t>
            </a:r>
            <a:r>
              <a:rPr lang="zh-CN" altLang="en-US" dirty="0">
                <a:solidFill>
                  <a:schemeClr val="accent5"/>
                </a:solidFill>
                <a:latin typeface="+mn-ea"/>
              </a:rPr>
              <a:t>航线菜单下设定。如果目前有活动航线，那么</a:t>
            </a:r>
            <a:r>
              <a:rPr lang="en-US" altLang="zh-CN" dirty="0">
                <a:solidFill>
                  <a:schemeClr val="accent5"/>
                </a:solidFill>
                <a:latin typeface="+mn-ea"/>
              </a:rPr>
              <a:t>"</a:t>
            </a:r>
            <a:r>
              <a:rPr lang="zh-CN" altLang="en-US" dirty="0">
                <a:solidFill>
                  <a:schemeClr val="accent5"/>
                </a:solidFill>
                <a:latin typeface="+mn-ea"/>
              </a:rPr>
              <a:t>导向</a:t>
            </a:r>
            <a:r>
              <a:rPr lang="en-US" altLang="zh-CN" dirty="0">
                <a:solidFill>
                  <a:schemeClr val="accent5"/>
                </a:solidFill>
                <a:latin typeface="+mn-ea"/>
              </a:rPr>
              <a:t>"</a:t>
            </a:r>
            <a:r>
              <a:rPr lang="zh-CN" altLang="en-US" dirty="0">
                <a:solidFill>
                  <a:schemeClr val="accent5"/>
                </a:solidFill>
                <a:latin typeface="+mn-ea"/>
              </a:rPr>
              <a:t>的点是航线中第一个路点，每到达一个路点后，</a:t>
            </a:r>
            <a:endParaRPr lang="en-US" altLang="zh-CN" dirty="0">
              <a:solidFill>
                <a:schemeClr val="accent5"/>
              </a:solidFill>
              <a:latin typeface="+mn-ea"/>
            </a:endParaRPr>
          </a:p>
          <a:p>
            <a:endParaRPr lang="zh-CN" altLang="en-US" dirty="0">
              <a:solidFill>
                <a:schemeClr val="accent5"/>
              </a:solidFill>
              <a:latin typeface="+mn-ea"/>
            </a:endParaRPr>
          </a:p>
        </p:txBody>
      </p:sp>
      <p:grpSp>
        <p:nvGrpSpPr>
          <p:cNvPr id="11" name="_组合 37">
            <a:extLst>
              <a:ext uri="{FF2B5EF4-FFF2-40B4-BE49-F238E27FC236}">
                <a16:creationId xmlns:a16="http://schemas.microsoft.com/office/drawing/2014/main" id="{B2CB0116-7C1F-489C-820D-4FF0138C8B51}"/>
              </a:ext>
            </a:extLst>
          </p:cNvPr>
          <p:cNvGrpSpPr/>
          <p:nvPr>
            <p:custDataLst>
              <p:tags r:id="rId1"/>
            </p:custDataLst>
          </p:nvPr>
        </p:nvGrpSpPr>
        <p:grpSpPr>
          <a:xfrm>
            <a:off x="733376" y="1068954"/>
            <a:ext cx="4430099" cy="624349"/>
            <a:chOff x="6389471" y="4021638"/>
            <a:chExt cx="4430099" cy="624349"/>
          </a:xfrm>
        </p:grpSpPr>
        <p:sp>
          <p:nvSpPr>
            <p:cNvPr id="12" name="Oval 16">
              <a:extLst>
                <a:ext uri="{FF2B5EF4-FFF2-40B4-BE49-F238E27FC236}">
                  <a16:creationId xmlns:a16="http://schemas.microsoft.com/office/drawing/2014/main" id="{E202ED31-D565-4593-BA09-3B3F34F947F0}"/>
                </a:ext>
              </a:extLst>
            </p:cNvPr>
            <p:cNvSpPr/>
            <p:nvPr/>
          </p:nvSpPr>
          <p:spPr>
            <a:xfrm>
              <a:off x="6389471" y="4021638"/>
              <a:ext cx="624349" cy="6243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13" name="TextBox 30">
              <a:extLst>
                <a:ext uri="{FF2B5EF4-FFF2-40B4-BE49-F238E27FC236}">
                  <a16:creationId xmlns:a16="http://schemas.microsoft.com/office/drawing/2014/main" id="{1FB2FCFB-129D-4C31-AF35-8FC21A92B01C}"/>
                </a:ext>
              </a:extLst>
            </p:cNvPr>
            <p:cNvSpPr txBox="1"/>
            <p:nvPr/>
          </p:nvSpPr>
          <p:spPr>
            <a:xfrm>
              <a:off x="6856996" y="4052196"/>
              <a:ext cx="3962574" cy="242864"/>
            </a:xfrm>
            <a:prstGeom prst="rect">
              <a:avLst/>
            </a:prstGeom>
            <a:noFill/>
          </p:spPr>
          <p:txBody>
            <a:bodyPr wrap="none" lIns="360000" tIns="0" rIns="0" bIns="0" anchor="b" anchorCtr="0">
              <a:normAutofit lnSpcReduction="10000"/>
            </a:bodyPr>
            <a:lstStyle/>
            <a:p>
              <a:r>
                <a:rPr lang="en-US" altLang="zh-CN" sz="1600" b="1" dirty="0" err="1">
                  <a:solidFill>
                    <a:schemeClr val="accent4">
                      <a:lumMod val="100000"/>
                    </a:schemeClr>
                  </a:solidFill>
                </a:rPr>
                <a:t>Gps</a:t>
              </a:r>
              <a:r>
                <a:rPr lang="zh-CN" altLang="en-US" sz="1600" b="1" dirty="0">
                  <a:solidFill>
                    <a:schemeClr val="accent4">
                      <a:lumMod val="100000"/>
                    </a:schemeClr>
                  </a:solidFill>
                </a:rPr>
                <a:t>接收机</a:t>
              </a:r>
            </a:p>
          </p:txBody>
        </p:sp>
      </p:grpSp>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63455317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21</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466618"/>
            <a:ext cx="10416932" cy="48897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solidFill>
                  <a:schemeClr val="accent5"/>
                </a:solidFill>
                <a:latin typeface="+mn-ea"/>
              </a:rPr>
              <a:t>自动指到下一个路点。</a:t>
            </a:r>
            <a:endParaRPr lang="en-US" altLang="zh-CN" dirty="0">
              <a:solidFill>
                <a:schemeClr val="accent5"/>
              </a:solidFill>
              <a:latin typeface="+mn-ea"/>
            </a:endParaRPr>
          </a:p>
          <a:p>
            <a:r>
              <a:rPr lang="en-US" altLang="zh-CN" b="1" dirty="0"/>
              <a:t>	</a:t>
            </a:r>
            <a:r>
              <a:rPr lang="en-US" altLang="zh-CN" b="1" dirty="0">
                <a:solidFill>
                  <a:schemeClr val="accent5"/>
                </a:solidFill>
                <a:latin typeface="+mn-ea"/>
              </a:rPr>
              <a:t>6&gt; </a:t>
            </a:r>
            <a:r>
              <a:rPr lang="zh-CN" altLang="en-US" b="1" dirty="0">
                <a:solidFill>
                  <a:schemeClr val="accent5"/>
                </a:solidFill>
                <a:latin typeface="+mn-ea"/>
              </a:rPr>
              <a:t>日出日落时间 </a:t>
            </a:r>
            <a:r>
              <a:rPr lang="en-US" altLang="zh-CN" b="1" dirty="0">
                <a:solidFill>
                  <a:schemeClr val="accent5"/>
                </a:solidFill>
                <a:latin typeface="+mn-ea"/>
              </a:rPr>
              <a:t>(Sun set/raise time)</a:t>
            </a:r>
            <a:endParaRPr lang="zh-CN" altLang="en-US" dirty="0">
              <a:solidFill>
                <a:schemeClr val="accent5"/>
              </a:solidFill>
              <a:latin typeface="+mn-ea"/>
            </a:endParaRPr>
          </a:p>
          <a:p>
            <a:r>
              <a:rPr lang="zh-CN" altLang="en-US" dirty="0">
                <a:solidFill>
                  <a:schemeClr val="accent5"/>
                </a:solidFill>
                <a:latin typeface="+mn-ea"/>
              </a:rPr>
              <a:t>　　</a:t>
            </a:r>
            <a:r>
              <a:rPr lang="en-US" altLang="zh-CN" dirty="0">
                <a:solidFill>
                  <a:schemeClr val="accent5"/>
                </a:solidFill>
                <a:latin typeface="+mn-ea"/>
              </a:rPr>
              <a:t>		</a:t>
            </a:r>
            <a:r>
              <a:rPr lang="zh-CN" altLang="en-US" dirty="0">
                <a:solidFill>
                  <a:schemeClr val="accent5"/>
                </a:solidFill>
                <a:latin typeface="+mn-ea"/>
              </a:rPr>
              <a:t>大多数</a:t>
            </a:r>
            <a:r>
              <a:rPr lang="en-US" altLang="zh-CN" dirty="0">
                <a:solidFill>
                  <a:schemeClr val="accent5"/>
                </a:solidFill>
                <a:latin typeface="+mn-ea"/>
              </a:rPr>
              <a:t>GPS</a:t>
            </a:r>
            <a:r>
              <a:rPr lang="zh-CN" altLang="en-US" dirty="0">
                <a:solidFill>
                  <a:schemeClr val="accent5"/>
                </a:solidFill>
                <a:latin typeface="+mn-ea"/>
              </a:rPr>
              <a:t>能够显示当地的日出、日落时间，这在计划出发 </a:t>
            </a:r>
            <a:r>
              <a:rPr lang="en-US" altLang="zh-CN" dirty="0">
                <a:solidFill>
                  <a:schemeClr val="accent5"/>
                </a:solidFill>
                <a:latin typeface="+mn-ea"/>
              </a:rPr>
              <a:t>/ </a:t>
            </a:r>
            <a:r>
              <a:rPr lang="zh-CN" altLang="en-US" dirty="0">
                <a:solidFill>
                  <a:schemeClr val="accent5"/>
                </a:solidFill>
                <a:latin typeface="+mn-ea"/>
              </a:rPr>
              <a:t>宿营时间时是有用的。这个时间是 </a:t>
            </a:r>
            <a:r>
              <a:rPr lang="en-US" altLang="zh-CN" dirty="0">
                <a:solidFill>
                  <a:schemeClr val="accent5"/>
                </a:solidFill>
                <a:latin typeface="+mn-ea"/>
              </a:rPr>
              <a:t>GPS </a:t>
            </a:r>
            <a:r>
              <a:rPr lang="zh-CN" altLang="en-US" dirty="0">
                <a:solidFill>
                  <a:schemeClr val="accent5"/>
                </a:solidFill>
                <a:latin typeface="+mn-ea"/>
              </a:rPr>
              <a:t>根据当地经度和日期计算得到的，是指平原地区的日出、日落时间，在山区因为有山脊遮挡，日照时间根据情况要早晚各减半个小时以上。</a:t>
            </a:r>
            <a:r>
              <a:rPr lang="en-US" altLang="zh-CN" dirty="0">
                <a:solidFill>
                  <a:schemeClr val="accent5"/>
                </a:solidFill>
                <a:latin typeface="+mn-ea"/>
              </a:rPr>
              <a:t>GPS</a:t>
            </a:r>
            <a:r>
              <a:rPr lang="zh-CN" altLang="en-US" dirty="0">
                <a:solidFill>
                  <a:schemeClr val="accent5"/>
                </a:solidFill>
                <a:latin typeface="+mn-ea"/>
              </a:rPr>
              <a:t>的时间是从卫星信号得到的格林尼制时间，在设置 </a:t>
            </a:r>
            <a:r>
              <a:rPr lang="en-US" altLang="zh-CN" dirty="0">
                <a:solidFill>
                  <a:schemeClr val="accent5"/>
                </a:solidFill>
                <a:latin typeface="+mn-ea"/>
              </a:rPr>
              <a:t>(setup) </a:t>
            </a:r>
            <a:r>
              <a:rPr lang="zh-CN" altLang="en-US" dirty="0">
                <a:solidFill>
                  <a:schemeClr val="accent5"/>
                </a:solidFill>
                <a:latin typeface="+mn-ea"/>
              </a:rPr>
              <a:t>菜单里可以设置本地的时间偏移，对中国来说，应设</a:t>
            </a:r>
            <a:r>
              <a:rPr lang="en-US" altLang="zh-CN">
                <a:solidFill>
                  <a:schemeClr val="accent5"/>
                </a:solidFill>
                <a:latin typeface="+mn-ea"/>
              </a:rPr>
              <a:t>GMT+8</a:t>
            </a:r>
            <a:r>
              <a:rPr lang="zh-CN" altLang="en-US">
                <a:solidFill>
                  <a:schemeClr val="accent5"/>
                </a:solidFill>
                <a:latin typeface="+mn-ea"/>
              </a:rPr>
              <a:t>，</a:t>
            </a:r>
            <a:r>
              <a:rPr lang="zh-CN" altLang="en-US" dirty="0">
                <a:solidFill>
                  <a:schemeClr val="accent5"/>
                </a:solidFill>
                <a:latin typeface="+mn-ea"/>
              </a:rPr>
              <a:t>此值只与时间的显示有关。</a:t>
            </a:r>
          </a:p>
          <a:p>
            <a:r>
              <a:rPr lang="en-US" altLang="zh-CN" b="1" dirty="0">
                <a:solidFill>
                  <a:schemeClr val="accent5"/>
                </a:solidFill>
                <a:latin typeface="+mn-ea"/>
              </a:rPr>
              <a:t>	7&gt; </a:t>
            </a:r>
            <a:r>
              <a:rPr lang="zh-CN" altLang="en-US" b="1" dirty="0">
                <a:solidFill>
                  <a:schemeClr val="accent5"/>
                </a:solidFill>
                <a:latin typeface="+mn-ea"/>
              </a:rPr>
              <a:t>航迹 </a:t>
            </a:r>
            <a:r>
              <a:rPr lang="en-US" altLang="zh-CN" b="1" dirty="0">
                <a:solidFill>
                  <a:schemeClr val="accent5"/>
                </a:solidFill>
                <a:latin typeface="+mn-ea"/>
              </a:rPr>
              <a:t>(Plot trail)</a:t>
            </a:r>
            <a:endParaRPr lang="zh-CN" altLang="en-US" dirty="0">
              <a:solidFill>
                <a:schemeClr val="accent5"/>
              </a:solidFill>
              <a:latin typeface="+mn-ea"/>
            </a:endParaRPr>
          </a:p>
          <a:p>
            <a:r>
              <a:rPr lang="zh-CN" altLang="en-US" dirty="0">
                <a:solidFill>
                  <a:schemeClr val="accent5"/>
                </a:solidFill>
                <a:latin typeface="+mn-ea"/>
              </a:rPr>
              <a:t>　 </a:t>
            </a:r>
            <a:r>
              <a:rPr lang="en-US" altLang="zh-CN" dirty="0">
                <a:solidFill>
                  <a:schemeClr val="accent5"/>
                </a:solidFill>
                <a:latin typeface="+mn-ea"/>
              </a:rPr>
              <a:t>		GPS</a:t>
            </a:r>
            <a:r>
              <a:rPr lang="zh-CN" altLang="en-US" dirty="0">
                <a:solidFill>
                  <a:schemeClr val="accent5"/>
                </a:solidFill>
                <a:latin typeface="+mn-ea"/>
              </a:rPr>
              <a:t>每秒更新一次坐标信息，所以可以记载自己的运动轨迹。一般</a:t>
            </a:r>
            <a:r>
              <a:rPr lang="en-US" altLang="zh-CN" dirty="0">
                <a:solidFill>
                  <a:schemeClr val="accent5"/>
                </a:solidFill>
                <a:latin typeface="+mn-ea"/>
              </a:rPr>
              <a:t>GPS</a:t>
            </a:r>
            <a:r>
              <a:rPr lang="zh-CN" altLang="en-US" dirty="0">
                <a:solidFill>
                  <a:schemeClr val="accent5"/>
                </a:solidFill>
                <a:latin typeface="+mn-ea"/>
              </a:rPr>
              <a:t>能记录</a:t>
            </a:r>
            <a:r>
              <a:rPr lang="en-US" altLang="zh-CN" dirty="0">
                <a:solidFill>
                  <a:schemeClr val="accent5"/>
                </a:solidFill>
                <a:latin typeface="+mn-ea"/>
              </a:rPr>
              <a:t>1024</a:t>
            </a:r>
            <a:r>
              <a:rPr lang="zh-CN" altLang="en-US" dirty="0">
                <a:solidFill>
                  <a:schemeClr val="accent5"/>
                </a:solidFill>
                <a:latin typeface="+mn-ea"/>
              </a:rPr>
              <a:t>个以上足迹点，在一个专用页面上，以可调比例尺显示移动轨迹。足迹点的采样有自动和定时两种方式自动采样由 </a:t>
            </a:r>
            <a:r>
              <a:rPr lang="en-US" altLang="zh-CN" dirty="0">
                <a:solidFill>
                  <a:schemeClr val="accent5"/>
                </a:solidFill>
                <a:latin typeface="+mn-ea"/>
              </a:rPr>
              <a:t>GPS </a:t>
            </a:r>
            <a:r>
              <a:rPr lang="zh-CN" altLang="en-US" dirty="0">
                <a:solidFill>
                  <a:schemeClr val="accent5"/>
                </a:solidFill>
                <a:latin typeface="+mn-ea"/>
              </a:rPr>
              <a:t>自动决定足迹点的采样方式，一般是只记录方向转折点，长距离直线行走时不记点；定时采样可以规定采样时间间隔，比如</a:t>
            </a:r>
            <a:r>
              <a:rPr lang="en-US" altLang="zh-CN" dirty="0">
                <a:solidFill>
                  <a:schemeClr val="accent5"/>
                </a:solidFill>
                <a:latin typeface="+mn-ea"/>
              </a:rPr>
              <a:t>30</a:t>
            </a:r>
            <a:r>
              <a:rPr lang="zh-CN" altLang="en-US" dirty="0">
                <a:solidFill>
                  <a:schemeClr val="accent5"/>
                </a:solidFill>
                <a:latin typeface="+mn-ea"/>
              </a:rPr>
              <a:t>秒、一分钟、 </a:t>
            </a:r>
            <a:r>
              <a:rPr lang="en-US" altLang="zh-CN" dirty="0">
                <a:solidFill>
                  <a:schemeClr val="accent5"/>
                </a:solidFill>
                <a:latin typeface="+mn-ea"/>
              </a:rPr>
              <a:t>5 </a:t>
            </a:r>
            <a:r>
              <a:rPr lang="zh-CN" altLang="en-US" dirty="0">
                <a:solidFill>
                  <a:schemeClr val="accent5"/>
                </a:solidFill>
                <a:latin typeface="+mn-ea"/>
              </a:rPr>
              <a:t>分钟或其他时间，每隔这么长时间记一个足迹点。</a:t>
            </a:r>
          </a:p>
          <a:p>
            <a:endParaRPr lang="en-US" altLang="zh-CN" dirty="0">
              <a:solidFill>
                <a:schemeClr val="accent5"/>
              </a:solidFill>
              <a:latin typeface="+mn-ea"/>
            </a:endParaRPr>
          </a:p>
          <a:p>
            <a:endParaRPr lang="en-US" altLang="zh-CN" dirty="0">
              <a:solidFill>
                <a:schemeClr val="accent5"/>
              </a:solidFill>
              <a:latin typeface="+mn-ea"/>
            </a:endParaRPr>
          </a:p>
          <a:p>
            <a:endParaRPr lang="zh-CN" altLang="en-US" dirty="0">
              <a:solidFill>
                <a:schemeClr val="accent5"/>
              </a:solidFill>
              <a:latin typeface="+mn-ea"/>
            </a:endParaRPr>
          </a:p>
        </p:txBody>
      </p:sp>
      <p:grpSp>
        <p:nvGrpSpPr>
          <p:cNvPr id="11" name="_组合 37">
            <a:extLst>
              <a:ext uri="{FF2B5EF4-FFF2-40B4-BE49-F238E27FC236}">
                <a16:creationId xmlns:a16="http://schemas.microsoft.com/office/drawing/2014/main" id="{B2CB0116-7C1F-489C-820D-4FF0138C8B51}"/>
              </a:ext>
            </a:extLst>
          </p:cNvPr>
          <p:cNvGrpSpPr/>
          <p:nvPr>
            <p:custDataLst>
              <p:tags r:id="rId1"/>
            </p:custDataLst>
          </p:nvPr>
        </p:nvGrpSpPr>
        <p:grpSpPr>
          <a:xfrm>
            <a:off x="733376" y="1068954"/>
            <a:ext cx="4430099" cy="624349"/>
            <a:chOff x="6389471" y="4021638"/>
            <a:chExt cx="4430099" cy="624349"/>
          </a:xfrm>
        </p:grpSpPr>
        <p:sp>
          <p:nvSpPr>
            <p:cNvPr id="12" name="Oval 16">
              <a:extLst>
                <a:ext uri="{FF2B5EF4-FFF2-40B4-BE49-F238E27FC236}">
                  <a16:creationId xmlns:a16="http://schemas.microsoft.com/office/drawing/2014/main" id="{E202ED31-D565-4593-BA09-3B3F34F947F0}"/>
                </a:ext>
              </a:extLst>
            </p:cNvPr>
            <p:cNvSpPr/>
            <p:nvPr/>
          </p:nvSpPr>
          <p:spPr>
            <a:xfrm>
              <a:off x="6389471" y="4021638"/>
              <a:ext cx="624349" cy="6243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04</a:t>
              </a:r>
            </a:p>
          </p:txBody>
        </p:sp>
        <p:sp>
          <p:nvSpPr>
            <p:cNvPr id="13" name="TextBox 30">
              <a:extLst>
                <a:ext uri="{FF2B5EF4-FFF2-40B4-BE49-F238E27FC236}">
                  <a16:creationId xmlns:a16="http://schemas.microsoft.com/office/drawing/2014/main" id="{1FB2FCFB-129D-4C31-AF35-8FC21A92B01C}"/>
                </a:ext>
              </a:extLst>
            </p:cNvPr>
            <p:cNvSpPr txBox="1"/>
            <p:nvPr/>
          </p:nvSpPr>
          <p:spPr>
            <a:xfrm>
              <a:off x="6856996" y="4052196"/>
              <a:ext cx="3962574" cy="242864"/>
            </a:xfrm>
            <a:prstGeom prst="rect">
              <a:avLst/>
            </a:prstGeom>
            <a:noFill/>
          </p:spPr>
          <p:txBody>
            <a:bodyPr wrap="none" lIns="360000" tIns="0" rIns="0" bIns="0" anchor="b" anchorCtr="0">
              <a:normAutofit lnSpcReduction="10000"/>
            </a:bodyPr>
            <a:lstStyle/>
            <a:p>
              <a:r>
                <a:rPr lang="en-US" altLang="zh-CN" sz="1600" b="1" dirty="0" err="1">
                  <a:solidFill>
                    <a:schemeClr val="accent4">
                      <a:lumMod val="100000"/>
                    </a:schemeClr>
                  </a:solidFill>
                </a:rPr>
                <a:t>Gps</a:t>
              </a:r>
              <a:r>
                <a:rPr lang="zh-CN" altLang="en-US" sz="1600" b="1" dirty="0">
                  <a:solidFill>
                    <a:schemeClr val="accent4">
                      <a:lumMod val="100000"/>
                    </a:schemeClr>
                  </a:solidFill>
                </a:rPr>
                <a:t>接收机</a:t>
              </a:r>
            </a:p>
          </p:txBody>
        </p:sp>
      </p:grpSp>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406524929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88082" y="1131012"/>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05</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GPS</a:t>
              </a:r>
              <a:r>
                <a:rPr lang="zh-CN" altLang="en-US" sz="1600" b="1" dirty="0">
                  <a:solidFill>
                    <a:schemeClr val="accent5">
                      <a:lumMod val="100000"/>
                    </a:schemeClr>
                  </a:solidFill>
                </a:rPr>
                <a:t>数据格式</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22</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456198" y="1558447"/>
            <a:ext cx="10445069" cy="49098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5"/>
                </a:solidFill>
                <a:latin typeface="+mn-ea"/>
              </a:rPr>
              <a:t>GPS</a:t>
            </a:r>
            <a:r>
              <a:rPr lang="zh-CN" altLang="en-US" dirty="0">
                <a:solidFill>
                  <a:schemeClr val="accent5"/>
                </a:solidFill>
                <a:latin typeface="+mn-ea"/>
              </a:rPr>
              <a:t>接收模块输出信息主要包括</a:t>
            </a:r>
            <a:r>
              <a:rPr lang="en-US" altLang="zh-CN" dirty="0">
                <a:solidFill>
                  <a:schemeClr val="accent5"/>
                </a:solidFill>
                <a:latin typeface="+mn-ea"/>
              </a:rPr>
              <a:t>4</a:t>
            </a:r>
            <a:r>
              <a:rPr lang="zh-CN" altLang="en-US" dirty="0">
                <a:solidFill>
                  <a:schemeClr val="accent5"/>
                </a:solidFill>
                <a:latin typeface="+mn-ea"/>
              </a:rPr>
              <a:t>个部分：</a:t>
            </a:r>
            <a:endParaRPr lang="en-US" altLang="zh-CN" dirty="0">
              <a:solidFill>
                <a:schemeClr val="accent5"/>
              </a:solidFill>
              <a:latin typeface="+mn-ea"/>
            </a:endParaRPr>
          </a:p>
          <a:p>
            <a:r>
              <a:rPr lang="en-US" altLang="zh-CN" dirty="0">
                <a:solidFill>
                  <a:schemeClr val="accent5"/>
                </a:solidFill>
                <a:latin typeface="+mn-ea"/>
              </a:rPr>
              <a:t>	1</a:t>
            </a:r>
            <a:r>
              <a:rPr lang="zh-CN" altLang="en-US" dirty="0">
                <a:solidFill>
                  <a:schemeClr val="accent5"/>
                </a:solidFill>
                <a:latin typeface="+mn-ea"/>
              </a:rPr>
              <a:t>、</a:t>
            </a:r>
            <a:r>
              <a:rPr lang="en-US" altLang="zh-CN" dirty="0">
                <a:solidFill>
                  <a:schemeClr val="accent5"/>
                </a:solidFill>
                <a:latin typeface="+mn-ea"/>
              </a:rPr>
              <a:t>GPS</a:t>
            </a:r>
            <a:r>
              <a:rPr lang="zh-CN" altLang="en-US" dirty="0">
                <a:solidFill>
                  <a:schemeClr val="accent5"/>
                </a:solidFill>
                <a:latin typeface="+mn-ea"/>
              </a:rPr>
              <a:t>定位信息</a:t>
            </a:r>
            <a:r>
              <a:rPr lang="en-US" altLang="zh-CN" dirty="0">
                <a:solidFill>
                  <a:schemeClr val="accent5"/>
                </a:solidFill>
                <a:latin typeface="+mn-ea"/>
              </a:rPr>
              <a:t>GPGGA</a:t>
            </a:r>
            <a:r>
              <a:rPr lang="zh-CN" altLang="en-US" dirty="0">
                <a:solidFill>
                  <a:schemeClr val="accent5"/>
                </a:solidFill>
                <a:latin typeface="+mn-ea"/>
              </a:rPr>
              <a:t>（</a:t>
            </a:r>
            <a:r>
              <a:rPr lang="en-US" altLang="zh-CN" dirty="0">
                <a:solidFill>
                  <a:schemeClr val="accent5"/>
                </a:solidFill>
                <a:latin typeface="+mn-ea"/>
              </a:rPr>
              <a:t>Global Positioning </a:t>
            </a:r>
            <a:r>
              <a:rPr lang="en-US" altLang="zh-CN" dirty="0" err="1">
                <a:solidFill>
                  <a:schemeClr val="accent5"/>
                </a:solidFill>
                <a:latin typeface="+mn-ea"/>
              </a:rPr>
              <a:t>SystemFix</a:t>
            </a:r>
            <a:r>
              <a:rPr lang="en-US" altLang="zh-CN" dirty="0">
                <a:solidFill>
                  <a:schemeClr val="accent5"/>
                </a:solidFill>
                <a:latin typeface="+mn-ea"/>
              </a:rPr>
              <a:t> Data</a:t>
            </a:r>
            <a:r>
              <a:rPr lang="zh-CN" altLang="en-US" dirty="0">
                <a:solidFill>
                  <a:schemeClr val="accent5"/>
                </a:solidFill>
                <a:latin typeface="+mn-ea"/>
              </a:rPr>
              <a:t>），例：</a:t>
            </a:r>
            <a:endParaRPr lang="en-US" altLang="zh-CN" dirty="0">
              <a:solidFill>
                <a:schemeClr val="accent5"/>
              </a:solidFill>
              <a:latin typeface="+mn-ea"/>
            </a:endParaRPr>
          </a:p>
          <a:p>
            <a:r>
              <a:rPr lang="en-US" altLang="zh-CN" dirty="0">
                <a:solidFill>
                  <a:schemeClr val="accent5"/>
                </a:solidFill>
                <a:latin typeface="+mn-ea"/>
              </a:rPr>
              <a:t>		$GPGGA,063740.998,2234.2551,N,11408.0339,E,1,08,00.9,00053.A,M,-2.1,M,,*7B </a:t>
            </a:r>
            <a:endParaRPr lang="zh-CN" altLang="en-US" dirty="0">
              <a:solidFill>
                <a:schemeClr val="accent5"/>
              </a:solidFill>
              <a:latin typeface="+mn-ea"/>
            </a:endParaRPr>
          </a:p>
          <a:p>
            <a:r>
              <a:rPr lang="en-US" altLang="zh-CN" dirty="0">
                <a:solidFill>
                  <a:schemeClr val="accent5"/>
                </a:solidFill>
                <a:latin typeface="+mn-ea"/>
              </a:rPr>
              <a:t>$GPGGA,&lt;1&gt;,&lt;2&gt;,&lt;3&gt;,&lt;4&gt;,&lt;5&gt;,&lt;6&gt;,&lt;7&gt;,&lt;8&gt;,&lt;9&gt;,M,&lt;10&gt;,M,&lt;11&gt;,&lt;12&gt;*</a:t>
            </a:r>
            <a:r>
              <a:rPr lang="en-US" altLang="zh-CN" dirty="0" err="1">
                <a:solidFill>
                  <a:schemeClr val="accent5"/>
                </a:solidFill>
                <a:latin typeface="+mn-ea"/>
              </a:rPr>
              <a:t>hh</a:t>
            </a:r>
            <a:r>
              <a:rPr lang="en-US" altLang="zh-CN" dirty="0">
                <a:solidFill>
                  <a:schemeClr val="accent5"/>
                </a:solidFill>
                <a:latin typeface="+mn-ea"/>
              </a:rPr>
              <a:t>&lt;CR&gt;&lt;LF&gt; </a:t>
            </a:r>
            <a:endParaRPr lang="zh-CN" altLang="en-US" dirty="0">
              <a:solidFill>
                <a:schemeClr val="accent5"/>
              </a:solidFill>
              <a:latin typeface="+mn-ea"/>
            </a:endParaRPr>
          </a:p>
          <a:p>
            <a:r>
              <a:rPr lang="en-US" altLang="zh-CN" dirty="0">
                <a:solidFill>
                  <a:schemeClr val="accent5"/>
                </a:solidFill>
                <a:latin typeface="+mn-ea"/>
              </a:rPr>
              <a:t>	&lt;1&gt; UTC</a:t>
            </a:r>
            <a:r>
              <a:rPr lang="zh-CN" altLang="en-US" dirty="0">
                <a:solidFill>
                  <a:schemeClr val="accent5"/>
                </a:solidFill>
                <a:latin typeface="+mn-ea"/>
              </a:rPr>
              <a:t>时间，</a:t>
            </a:r>
            <a:r>
              <a:rPr lang="en-US" altLang="zh-CN" dirty="0" err="1">
                <a:solidFill>
                  <a:schemeClr val="accent5"/>
                </a:solidFill>
                <a:latin typeface="+mn-ea"/>
              </a:rPr>
              <a:t>hhmmss</a:t>
            </a:r>
            <a:r>
              <a:rPr lang="zh-CN" altLang="en-US" dirty="0">
                <a:solidFill>
                  <a:schemeClr val="accent5"/>
                </a:solidFill>
                <a:latin typeface="+mn-ea"/>
              </a:rPr>
              <a:t>（时分秒）格式 </a:t>
            </a:r>
          </a:p>
          <a:p>
            <a:r>
              <a:rPr lang="en-US" altLang="zh-CN" dirty="0">
                <a:solidFill>
                  <a:schemeClr val="accent5"/>
                </a:solidFill>
                <a:latin typeface="+mn-ea"/>
              </a:rPr>
              <a:t>	&lt;2&gt; </a:t>
            </a:r>
            <a:r>
              <a:rPr lang="zh-CN" altLang="en-US" dirty="0">
                <a:solidFill>
                  <a:schemeClr val="accent5"/>
                </a:solidFill>
                <a:latin typeface="+mn-ea"/>
              </a:rPr>
              <a:t>纬度</a:t>
            </a:r>
            <a:r>
              <a:rPr lang="en-US" altLang="zh-CN" dirty="0" err="1">
                <a:solidFill>
                  <a:schemeClr val="accent5"/>
                </a:solidFill>
                <a:latin typeface="+mn-ea"/>
              </a:rPr>
              <a:t>ddmm.mmmm</a:t>
            </a:r>
            <a:r>
              <a:rPr lang="zh-CN" altLang="en-US" dirty="0">
                <a:solidFill>
                  <a:schemeClr val="accent5"/>
                </a:solidFill>
                <a:latin typeface="+mn-ea"/>
              </a:rPr>
              <a:t>（度分）格式（前面的</a:t>
            </a:r>
            <a:r>
              <a:rPr lang="en-US" altLang="zh-CN" dirty="0">
                <a:solidFill>
                  <a:schemeClr val="accent5"/>
                </a:solidFill>
                <a:latin typeface="+mn-ea"/>
              </a:rPr>
              <a:t>0</a:t>
            </a:r>
            <a:r>
              <a:rPr lang="zh-CN" altLang="en-US" dirty="0">
                <a:solidFill>
                  <a:schemeClr val="accent5"/>
                </a:solidFill>
                <a:latin typeface="+mn-ea"/>
              </a:rPr>
              <a:t>也将被传输） </a:t>
            </a:r>
          </a:p>
          <a:p>
            <a:r>
              <a:rPr lang="en-US" altLang="zh-CN" dirty="0">
                <a:solidFill>
                  <a:schemeClr val="accent5"/>
                </a:solidFill>
                <a:latin typeface="+mn-ea"/>
              </a:rPr>
              <a:t>	&lt;3&gt; </a:t>
            </a:r>
            <a:r>
              <a:rPr lang="zh-CN" altLang="en-US" dirty="0">
                <a:solidFill>
                  <a:schemeClr val="accent5"/>
                </a:solidFill>
                <a:latin typeface="+mn-ea"/>
              </a:rPr>
              <a:t>纬度半球</a:t>
            </a:r>
            <a:r>
              <a:rPr lang="en-US" altLang="zh-CN" dirty="0">
                <a:solidFill>
                  <a:schemeClr val="accent5"/>
                </a:solidFill>
                <a:latin typeface="+mn-ea"/>
              </a:rPr>
              <a:t>N</a:t>
            </a:r>
            <a:r>
              <a:rPr lang="zh-CN" altLang="en-US" dirty="0">
                <a:solidFill>
                  <a:schemeClr val="accent5"/>
                </a:solidFill>
                <a:latin typeface="+mn-ea"/>
              </a:rPr>
              <a:t>（北半球）或</a:t>
            </a:r>
            <a:r>
              <a:rPr lang="en-US" altLang="zh-CN" dirty="0">
                <a:solidFill>
                  <a:schemeClr val="accent5"/>
                </a:solidFill>
                <a:latin typeface="+mn-ea"/>
              </a:rPr>
              <a:t>S</a:t>
            </a:r>
            <a:r>
              <a:rPr lang="zh-CN" altLang="en-US" dirty="0">
                <a:solidFill>
                  <a:schemeClr val="accent5"/>
                </a:solidFill>
                <a:latin typeface="+mn-ea"/>
              </a:rPr>
              <a:t>（南半球） </a:t>
            </a:r>
          </a:p>
          <a:p>
            <a:r>
              <a:rPr lang="en-US" altLang="zh-CN" dirty="0">
                <a:solidFill>
                  <a:schemeClr val="accent5"/>
                </a:solidFill>
                <a:latin typeface="+mn-ea"/>
              </a:rPr>
              <a:t>	&lt;4&gt; </a:t>
            </a:r>
            <a:r>
              <a:rPr lang="zh-CN" altLang="en-US" dirty="0">
                <a:solidFill>
                  <a:schemeClr val="accent5"/>
                </a:solidFill>
                <a:latin typeface="+mn-ea"/>
              </a:rPr>
              <a:t>经度</a:t>
            </a:r>
            <a:r>
              <a:rPr lang="en-US" altLang="zh-CN" dirty="0" err="1">
                <a:solidFill>
                  <a:schemeClr val="accent5"/>
                </a:solidFill>
                <a:latin typeface="+mn-ea"/>
              </a:rPr>
              <a:t>dddmm.mmmm</a:t>
            </a:r>
            <a:r>
              <a:rPr lang="zh-CN" altLang="en-US" dirty="0">
                <a:solidFill>
                  <a:schemeClr val="accent5"/>
                </a:solidFill>
                <a:latin typeface="+mn-ea"/>
              </a:rPr>
              <a:t>（度分）格式（前面的</a:t>
            </a:r>
            <a:r>
              <a:rPr lang="en-US" altLang="zh-CN" dirty="0">
                <a:solidFill>
                  <a:schemeClr val="accent5"/>
                </a:solidFill>
                <a:latin typeface="+mn-ea"/>
              </a:rPr>
              <a:t>0</a:t>
            </a:r>
            <a:r>
              <a:rPr lang="zh-CN" altLang="en-US" dirty="0">
                <a:solidFill>
                  <a:schemeClr val="accent5"/>
                </a:solidFill>
                <a:latin typeface="+mn-ea"/>
              </a:rPr>
              <a:t>也将被传输） </a:t>
            </a:r>
          </a:p>
          <a:p>
            <a:r>
              <a:rPr lang="en-US" altLang="zh-CN" dirty="0">
                <a:solidFill>
                  <a:schemeClr val="accent5"/>
                </a:solidFill>
                <a:latin typeface="+mn-ea"/>
              </a:rPr>
              <a:t>	&lt;5&gt; </a:t>
            </a:r>
            <a:r>
              <a:rPr lang="zh-CN" altLang="en-US" dirty="0">
                <a:solidFill>
                  <a:schemeClr val="accent5"/>
                </a:solidFill>
                <a:latin typeface="+mn-ea"/>
              </a:rPr>
              <a:t>经度半球</a:t>
            </a:r>
            <a:r>
              <a:rPr lang="en-US" altLang="zh-CN" dirty="0">
                <a:solidFill>
                  <a:schemeClr val="accent5"/>
                </a:solidFill>
                <a:latin typeface="+mn-ea"/>
              </a:rPr>
              <a:t>E</a:t>
            </a:r>
            <a:r>
              <a:rPr lang="zh-CN" altLang="en-US" dirty="0">
                <a:solidFill>
                  <a:schemeClr val="accent5"/>
                </a:solidFill>
                <a:latin typeface="+mn-ea"/>
              </a:rPr>
              <a:t>（东经）或</a:t>
            </a:r>
            <a:r>
              <a:rPr lang="en-US" altLang="zh-CN" dirty="0">
                <a:solidFill>
                  <a:schemeClr val="accent5"/>
                </a:solidFill>
                <a:latin typeface="+mn-ea"/>
              </a:rPr>
              <a:t>W</a:t>
            </a:r>
            <a:r>
              <a:rPr lang="zh-CN" altLang="en-US" dirty="0">
                <a:solidFill>
                  <a:schemeClr val="accent5"/>
                </a:solidFill>
                <a:latin typeface="+mn-ea"/>
              </a:rPr>
              <a:t>（西经） </a:t>
            </a:r>
          </a:p>
          <a:p>
            <a:r>
              <a:rPr lang="en-US" altLang="zh-CN" dirty="0">
                <a:solidFill>
                  <a:schemeClr val="accent5"/>
                </a:solidFill>
                <a:latin typeface="+mn-ea"/>
              </a:rPr>
              <a:t>	&lt;6&gt; GPS</a:t>
            </a:r>
            <a:r>
              <a:rPr lang="zh-CN" altLang="en-US" dirty="0">
                <a:solidFill>
                  <a:schemeClr val="accent5"/>
                </a:solidFill>
                <a:latin typeface="+mn-ea"/>
              </a:rPr>
              <a:t>状态：</a:t>
            </a:r>
            <a:r>
              <a:rPr lang="en-US" altLang="zh-CN" dirty="0">
                <a:solidFill>
                  <a:schemeClr val="accent5"/>
                </a:solidFill>
                <a:latin typeface="+mn-ea"/>
              </a:rPr>
              <a:t>0=</a:t>
            </a:r>
            <a:r>
              <a:rPr lang="zh-CN" altLang="en-US" dirty="0">
                <a:solidFill>
                  <a:schemeClr val="accent5"/>
                </a:solidFill>
                <a:latin typeface="+mn-ea"/>
              </a:rPr>
              <a:t>未定位，</a:t>
            </a:r>
            <a:r>
              <a:rPr lang="en-US" altLang="zh-CN" dirty="0">
                <a:solidFill>
                  <a:schemeClr val="accent5"/>
                </a:solidFill>
                <a:latin typeface="+mn-ea"/>
              </a:rPr>
              <a:t>1=</a:t>
            </a:r>
            <a:r>
              <a:rPr lang="zh-CN" altLang="en-US" dirty="0">
                <a:solidFill>
                  <a:schemeClr val="accent5"/>
                </a:solidFill>
                <a:latin typeface="+mn-ea"/>
              </a:rPr>
              <a:t>非差分定位，</a:t>
            </a:r>
            <a:r>
              <a:rPr lang="en-US" altLang="zh-CN" dirty="0">
                <a:solidFill>
                  <a:schemeClr val="accent5"/>
                </a:solidFill>
                <a:latin typeface="+mn-ea"/>
              </a:rPr>
              <a:t>2=</a:t>
            </a:r>
            <a:r>
              <a:rPr lang="zh-CN" altLang="en-US" dirty="0">
                <a:solidFill>
                  <a:schemeClr val="accent5"/>
                </a:solidFill>
                <a:latin typeface="+mn-ea"/>
              </a:rPr>
              <a:t>差分定位，</a:t>
            </a:r>
            <a:r>
              <a:rPr lang="en-US" altLang="zh-CN" dirty="0">
                <a:solidFill>
                  <a:schemeClr val="accent5"/>
                </a:solidFill>
                <a:latin typeface="+mn-ea"/>
              </a:rPr>
              <a:t>6=</a:t>
            </a:r>
            <a:r>
              <a:rPr lang="zh-CN" altLang="en-US" dirty="0">
                <a:solidFill>
                  <a:schemeClr val="accent5"/>
                </a:solidFill>
                <a:latin typeface="+mn-ea"/>
              </a:rPr>
              <a:t>正在估算 </a:t>
            </a:r>
          </a:p>
          <a:p>
            <a:r>
              <a:rPr lang="en-US" altLang="zh-CN" dirty="0">
                <a:solidFill>
                  <a:schemeClr val="accent5"/>
                </a:solidFill>
                <a:latin typeface="+mn-ea"/>
              </a:rPr>
              <a:t>	&lt;7&gt; </a:t>
            </a:r>
            <a:r>
              <a:rPr lang="zh-CN" altLang="en-US" dirty="0">
                <a:solidFill>
                  <a:schemeClr val="accent5"/>
                </a:solidFill>
                <a:latin typeface="+mn-ea"/>
              </a:rPr>
              <a:t>正在使用解算位置的卫星数量（</a:t>
            </a:r>
            <a:r>
              <a:rPr lang="en-US" altLang="zh-CN" dirty="0">
                <a:solidFill>
                  <a:schemeClr val="accent5"/>
                </a:solidFill>
                <a:latin typeface="+mn-ea"/>
              </a:rPr>
              <a:t>00~12</a:t>
            </a:r>
            <a:r>
              <a:rPr lang="zh-CN" altLang="en-US" dirty="0">
                <a:solidFill>
                  <a:schemeClr val="accent5"/>
                </a:solidFill>
                <a:latin typeface="+mn-ea"/>
              </a:rPr>
              <a:t>）（前面的</a:t>
            </a:r>
            <a:r>
              <a:rPr lang="en-US" altLang="zh-CN" dirty="0">
                <a:solidFill>
                  <a:schemeClr val="accent5"/>
                </a:solidFill>
                <a:latin typeface="+mn-ea"/>
              </a:rPr>
              <a:t>0</a:t>
            </a:r>
            <a:r>
              <a:rPr lang="zh-CN" altLang="en-US" dirty="0">
                <a:solidFill>
                  <a:schemeClr val="accent5"/>
                </a:solidFill>
                <a:latin typeface="+mn-ea"/>
              </a:rPr>
              <a:t>也将被传输） </a:t>
            </a:r>
          </a:p>
          <a:p>
            <a:r>
              <a:rPr lang="en-US" altLang="zh-CN" dirty="0">
                <a:solidFill>
                  <a:schemeClr val="accent5"/>
                </a:solidFill>
                <a:latin typeface="+mn-ea"/>
              </a:rPr>
              <a:t>	&lt;8&gt; HDOP</a:t>
            </a:r>
            <a:r>
              <a:rPr lang="zh-CN" altLang="en-US" dirty="0">
                <a:solidFill>
                  <a:schemeClr val="accent5"/>
                </a:solidFill>
                <a:latin typeface="+mn-ea"/>
              </a:rPr>
              <a:t>水平精度因子（</a:t>
            </a:r>
            <a:r>
              <a:rPr lang="en-US" altLang="zh-CN" dirty="0">
                <a:solidFill>
                  <a:schemeClr val="accent5"/>
                </a:solidFill>
                <a:latin typeface="+mn-ea"/>
              </a:rPr>
              <a:t>0.5~99.9</a:t>
            </a:r>
            <a:r>
              <a:rPr lang="zh-CN" altLang="en-US" dirty="0">
                <a:solidFill>
                  <a:schemeClr val="accent5"/>
                </a:solidFill>
                <a:latin typeface="+mn-ea"/>
              </a:rPr>
              <a:t>） </a:t>
            </a:r>
          </a:p>
          <a:p>
            <a:r>
              <a:rPr lang="en-US" altLang="zh-CN" dirty="0">
                <a:solidFill>
                  <a:schemeClr val="accent5"/>
                </a:solidFill>
                <a:latin typeface="+mn-ea"/>
              </a:rPr>
              <a:t>	&lt;9&gt; </a:t>
            </a:r>
            <a:r>
              <a:rPr lang="zh-CN" altLang="en-US" dirty="0">
                <a:solidFill>
                  <a:schemeClr val="accent5"/>
                </a:solidFill>
                <a:latin typeface="+mn-ea"/>
              </a:rPr>
              <a:t>海拔高度（</a:t>
            </a:r>
            <a:r>
              <a:rPr lang="en-US" altLang="zh-CN" dirty="0">
                <a:solidFill>
                  <a:schemeClr val="accent5"/>
                </a:solidFill>
                <a:latin typeface="+mn-ea"/>
              </a:rPr>
              <a:t>-9999.9~99999.9</a:t>
            </a:r>
            <a:r>
              <a:rPr lang="zh-CN" altLang="en-US" dirty="0">
                <a:solidFill>
                  <a:schemeClr val="accent5"/>
                </a:solidFill>
                <a:latin typeface="+mn-ea"/>
              </a:rPr>
              <a:t>） </a:t>
            </a:r>
          </a:p>
          <a:p>
            <a:r>
              <a:rPr lang="en-US" altLang="zh-CN" dirty="0">
                <a:solidFill>
                  <a:schemeClr val="accent5"/>
                </a:solidFill>
                <a:latin typeface="+mn-ea"/>
              </a:rPr>
              <a:t>	&lt;10&gt; </a:t>
            </a:r>
            <a:r>
              <a:rPr lang="zh-CN" altLang="en-US" dirty="0">
                <a:solidFill>
                  <a:schemeClr val="accent5"/>
                </a:solidFill>
                <a:latin typeface="+mn-ea"/>
              </a:rPr>
              <a:t>地球椭球面相对大地水准面的高度 </a:t>
            </a:r>
          </a:p>
          <a:p>
            <a:r>
              <a:rPr lang="en-US" altLang="zh-CN" dirty="0">
                <a:solidFill>
                  <a:schemeClr val="accent5"/>
                </a:solidFill>
                <a:latin typeface="+mn-ea"/>
              </a:rPr>
              <a:t>	&lt;11&gt; </a:t>
            </a:r>
            <a:r>
              <a:rPr lang="zh-CN" altLang="en-US" dirty="0">
                <a:solidFill>
                  <a:schemeClr val="accent5"/>
                </a:solidFill>
                <a:latin typeface="+mn-ea"/>
              </a:rPr>
              <a:t>差分时间（从最近一次接收到差分信号开始的秒数，如果不是差分定位将为空） </a:t>
            </a:r>
          </a:p>
          <a:p>
            <a:r>
              <a:rPr lang="en-US" altLang="zh-CN" dirty="0">
                <a:solidFill>
                  <a:schemeClr val="accent5"/>
                </a:solidFill>
                <a:latin typeface="+mn-ea"/>
              </a:rPr>
              <a:t>	&lt;12&gt; </a:t>
            </a:r>
            <a:r>
              <a:rPr lang="zh-CN" altLang="en-US" dirty="0">
                <a:solidFill>
                  <a:schemeClr val="accent5"/>
                </a:solidFill>
                <a:latin typeface="+mn-ea"/>
              </a:rPr>
              <a:t>差分站</a:t>
            </a:r>
            <a:r>
              <a:rPr lang="en-US" altLang="zh-CN" dirty="0">
                <a:solidFill>
                  <a:schemeClr val="accent5"/>
                </a:solidFill>
                <a:latin typeface="+mn-ea"/>
              </a:rPr>
              <a:t>ID</a:t>
            </a:r>
            <a:r>
              <a:rPr lang="zh-CN" altLang="en-US" dirty="0">
                <a:solidFill>
                  <a:schemeClr val="accent5"/>
                </a:solidFill>
                <a:latin typeface="+mn-ea"/>
              </a:rPr>
              <a:t>号</a:t>
            </a:r>
            <a:r>
              <a:rPr lang="en-US" altLang="zh-CN" dirty="0">
                <a:solidFill>
                  <a:schemeClr val="accent5"/>
                </a:solidFill>
                <a:latin typeface="+mn-ea"/>
              </a:rPr>
              <a:t>0000~1023</a:t>
            </a:r>
            <a:r>
              <a:rPr lang="zh-CN" altLang="en-US" dirty="0">
                <a:solidFill>
                  <a:schemeClr val="accent5"/>
                </a:solidFill>
                <a:latin typeface="+mn-ea"/>
              </a:rPr>
              <a:t>（前面的</a:t>
            </a:r>
            <a:r>
              <a:rPr lang="en-US" altLang="zh-CN" dirty="0">
                <a:solidFill>
                  <a:schemeClr val="accent5"/>
                </a:solidFill>
                <a:latin typeface="+mn-ea"/>
              </a:rPr>
              <a:t>0</a:t>
            </a:r>
            <a:r>
              <a:rPr lang="zh-CN" altLang="en-US" dirty="0">
                <a:solidFill>
                  <a:schemeClr val="accent5"/>
                </a:solidFill>
                <a:latin typeface="+mn-ea"/>
              </a:rPr>
              <a:t>也将被传输，如果不是差分定位将为空）</a:t>
            </a:r>
            <a:endParaRPr lang="en-US" altLang="zh-CN" dirty="0">
              <a:solidFill>
                <a:schemeClr val="accent5"/>
              </a:solidFill>
              <a:latin typeface="+mn-ea"/>
            </a:endParaRPr>
          </a:p>
        </p:txBody>
      </p:sp>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84190518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88082" y="1131012"/>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05</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GPS</a:t>
              </a:r>
              <a:r>
                <a:rPr lang="zh-CN" altLang="en-US" sz="1600" b="1" dirty="0">
                  <a:solidFill>
                    <a:schemeClr val="accent5">
                      <a:lumMod val="100000"/>
                    </a:schemeClr>
                  </a:solidFill>
                </a:rPr>
                <a:t>数据格式</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23</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456198" y="1558447"/>
            <a:ext cx="10445069" cy="49098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5"/>
                </a:solidFill>
                <a:latin typeface="+mn-ea"/>
              </a:rPr>
              <a:t>	2</a:t>
            </a:r>
            <a:r>
              <a:rPr lang="zh-CN" altLang="en-US" dirty="0">
                <a:solidFill>
                  <a:schemeClr val="accent5"/>
                </a:solidFill>
                <a:latin typeface="+mn-ea"/>
              </a:rPr>
              <a:t>、当前卫星信息</a:t>
            </a:r>
            <a:r>
              <a:rPr lang="en-US" altLang="zh-CN" dirty="0">
                <a:solidFill>
                  <a:schemeClr val="accent5"/>
                </a:solidFill>
                <a:latin typeface="+mn-ea"/>
              </a:rPr>
              <a:t>GPGSA</a:t>
            </a:r>
            <a:r>
              <a:rPr lang="zh-CN" altLang="en-US" dirty="0">
                <a:solidFill>
                  <a:schemeClr val="accent5"/>
                </a:solidFill>
                <a:latin typeface="+mn-ea"/>
              </a:rPr>
              <a:t>（</a:t>
            </a:r>
            <a:r>
              <a:rPr lang="en-US" altLang="zh-CN" dirty="0">
                <a:solidFill>
                  <a:schemeClr val="accent5"/>
                </a:solidFill>
                <a:latin typeface="+mn-ea"/>
              </a:rPr>
              <a:t>GPS DOP and </a:t>
            </a:r>
            <a:r>
              <a:rPr lang="en-US" altLang="zh-CN" dirty="0" err="1">
                <a:solidFill>
                  <a:schemeClr val="accent5"/>
                </a:solidFill>
                <a:latin typeface="+mn-ea"/>
              </a:rPr>
              <a:t>ActiveSatellites</a:t>
            </a:r>
            <a:r>
              <a:rPr lang="zh-CN" altLang="en-US" dirty="0">
                <a:solidFill>
                  <a:schemeClr val="accent5"/>
                </a:solidFill>
                <a:latin typeface="+mn-ea"/>
              </a:rPr>
              <a:t>），例：</a:t>
            </a:r>
            <a:endParaRPr lang="en-US" altLang="zh-CN" dirty="0">
              <a:solidFill>
                <a:schemeClr val="accent5"/>
              </a:solidFill>
              <a:latin typeface="+mn-ea"/>
            </a:endParaRPr>
          </a:p>
          <a:p>
            <a:r>
              <a:rPr lang="en-US" altLang="zh-CN" dirty="0">
                <a:solidFill>
                  <a:schemeClr val="accent5"/>
                </a:solidFill>
                <a:latin typeface="+mn-ea"/>
              </a:rPr>
              <a:t>		$GPGSA,A,3,06,16,14,22,25,01,30,20,,,,,01.6,00.9,01.3*0D </a:t>
            </a:r>
          </a:p>
          <a:p>
            <a:r>
              <a:rPr lang="en-US" altLang="zh-CN" dirty="0">
                <a:solidFill>
                  <a:schemeClr val="accent5"/>
                </a:solidFill>
                <a:latin typeface="+mn-ea"/>
              </a:rPr>
              <a:t>		$GPGSA,&lt;1&gt;,&lt;2&gt;,&lt;3&gt;,&lt;3&gt;,,,,,&lt;3&gt;,&lt;3&gt;,&lt;3&gt;,&lt;4&gt;,&lt;5&gt;,&lt;6&gt;,&lt;7&gt;&lt;CR&gt;&lt;LF&gt; </a:t>
            </a:r>
          </a:p>
          <a:p>
            <a:r>
              <a:rPr lang="en-US" altLang="zh-CN" dirty="0">
                <a:solidFill>
                  <a:schemeClr val="accent5"/>
                </a:solidFill>
                <a:latin typeface="+mn-ea"/>
              </a:rPr>
              <a:t>			&lt;1&gt;</a:t>
            </a:r>
            <a:r>
              <a:rPr lang="zh-CN" altLang="en-US" dirty="0">
                <a:solidFill>
                  <a:schemeClr val="accent5"/>
                </a:solidFill>
                <a:latin typeface="+mn-ea"/>
              </a:rPr>
              <a:t>模式 ：</a:t>
            </a:r>
            <a:r>
              <a:rPr lang="en-US" altLang="zh-CN" dirty="0">
                <a:solidFill>
                  <a:schemeClr val="accent5"/>
                </a:solidFill>
                <a:latin typeface="+mn-ea"/>
              </a:rPr>
              <a:t>M = </a:t>
            </a:r>
            <a:r>
              <a:rPr lang="zh-CN" altLang="en-US" dirty="0">
                <a:solidFill>
                  <a:schemeClr val="accent5"/>
                </a:solidFill>
                <a:latin typeface="+mn-ea"/>
              </a:rPr>
              <a:t>手动， </a:t>
            </a:r>
            <a:r>
              <a:rPr lang="en-US" altLang="zh-CN" dirty="0">
                <a:solidFill>
                  <a:schemeClr val="accent5"/>
                </a:solidFill>
                <a:latin typeface="+mn-ea"/>
              </a:rPr>
              <a:t>A = </a:t>
            </a:r>
            <a:r>
              <a:rPr lang="zh-CN" altLang="en-US" dirty="0">
                <a:solidFill>
                  <a:schemeClr val="accent5"/>
                </a:solidFill>
                <a:latin typeface="+mn-ea"/>
              </a:rPr>
              <a:t>自动。 </a:t>
            </a:r>
          </a:p>
          <a:p>
            <a:r>
              <a:rPr lang="en-US" altLang="zh-CN" dirty="0">
                <a:solidFill>
                  <a:schemeClr val="accent5"/>
                </a:solidFill>
                <a:latin typeface="+mn-ea"/>
              </a:rPr>
              <a:t>			&lt;2&gt;</a:t>
            </a:r>
            <a:r>
              <a:rPr lang="zh-CN" altLang="en-US" dirty="0">
                <a:solidFill>
                  <a:schemeClr val="accent5"/>
                </a:solidFill>
                <a:latin typeface="+mn-ea"/>
              </a:rPr>
              <a:t>定位型式 </a:t>
            </a:r>
            <a:r>
              <a:rPr lang="en-US" altLang="zh-CN" dirty="0">
                <a:solidFill>
                  <a:schemeClr val="accent5"/>
                </a:solidFill>
                <a:latin typeface="+mn-ea"/>
              </a:rPr>
              <a:t>1 = </a:t>
            </a:r>
            <a:r>
              <a:rPr lang="zh-CN" altLang="en-US" dirty="0">
                <a:solidFill>
                  <a:schemeClr val="accent5"/>
                </a:solidFill>
                <a:latin typeface="+mn-ea"/>
              </a:rPr>
              <a:t>未定位， </a:t>
            </a:r>
            <a:r>
              <a:rPr lang="en-US" altLang="zh-CN" dirty="0">
                <a:solidFill>
                  <a:schemeClr val="accent5"/>
                </a:solidFill>
                <a:latin typeface="+mn-ea"/>
              </a:rPr>
              <a:t>2 = </a:t>
            </a:r>
            <a:r>
              <a:rPr lang="zh-CN" altLang="en-US" dirty="0">
                <a:solidFill>
                  <a:schemeClr val="accent5"/>
                </a:solidFill>
                <a:latin typeface="+mn-ea"/>
              </a:rPr>
              <a:t>二维定位， </a:t>
            </a:r>
            <a:r>
              <a:rPr lang="en-US" altLang="zh-CN" dirty="0">
                <a:solidFill>
                  <a:schemeClr val="accent5"/>
                </a:solidFill>
                <a:latin typeface="+mn-ea"/>
              </a:rPr>
              <a:t>3 = </a:t>
            </a:r>
            <a:r>
              <a:rPr lang="zh-CN" altLang="en-US" dirty="0">
                <a:solidFill>
                  <a:schemeClr val="accent5"/>
                </a:solidFill>
                <a:latin typeface="+mn-ea"/>
              </a:rPr>
              <a:t>三维定位。 </a:t>
            </a:r>
          </a:p>
          <a:p>
            <a:r>
              <a:rPr lang="en-US" altLang="zh-CN" dirty="0">
                <a:solidFill>
                  <a:schemeClr val="accent5"/>
                </a:solidFill>
                <a:latin typeface="+mn-ea"/>
              </a:rPr>
              <a:t>			&lt;3&gt;PRN </a:t>
            </a:r>
            <a:r>
              <a:rPr lang="zh-CN" altLang="en-US" dirty="0">
                <a:solidFill>
                  <a:schemeClr val="accent5"/>
                </a:solidFill>
                <a:latin typeface="+mn-ea"/>
              </a:rPr>
              <a:t>数字：</a:t>
            </a:r>
            <a:r>
              <a:rPr lang="en-US" altLang="zh-CN" dirty="0">
                <a:solidFill>
                  <a:schemeClr val="accent5"/>
                </a:solidFill>
                <a:latin typeface="+mn-ea"/>
              </a:rPr>
              <a:t>01 </a:t>
            </a:r>
            <a:r>
              <a:rPr lang="zh-CN" altLang="en-US" dirty="0">
                <a:solidFill>
                  <a:schemeClr val="accent5"/>
                </a:solidFill>
                <a:latin typeface="+mn-ea"/>
              </a:rPr>
              <a:t>至 </a:t>
            </a:r>
            <a:r>
              <a:rPr lang="en-US" altLang="zh-CN" dirty="0">
                <a:solidFill>
                  <a:schemeClr val="accent5"/>
                </a:solidFill>
                <a:latin typeface="+mn-ea"/>
              </a:rPr>
              <a:t>32 </a:t>
            </a:r>
            <a:r>
              <a:rPr lang="zh-CN" altLang="en-US" dirty="0">
                <a:solidFill>
                  <a:schemeClr val="accent5"/>
                </a:solidFill>
                <a:latin typeface="+mn-ea"/>
              </a:rPr>
              <a:t>表天空使用中的卫星编号，最多可接收</a:t>
            </a:r>
            <a:r>
              <a:rPr lang="en-US" altLang="zh-CN" dirty="0">
                <a:solidFill>
                  <a:schemeClr val="accent5"/>
                </a:solidFill>
                <a:latin typeface="+mn-ea"/>
              </a:rPr>
              <a:t>12</a:t>
            </a:r>
            <a:r>
              <a:rPr lang="zh-CN" altLang="en-US" dirty="0">
                <a:solidFill>
                  <a:schemeClr val="accent5"/>
                </a:solidFill>
                <a:latin typeface="+mn-ea"/>
              </a:rPr>
              <a:t>颗卫星信息。 </a:t>
            </a:r>
          </a:p>
          <a:p>
            <a:r>
              <a:rPr lang="en-US" altLang="zh-CN" dirty="0">
                <a:solidFill>
                  <a:schemeClr val="accent5"/>
                </a:solidFill>
                <a:latin typeface="+mn-ea"/>
              </a:rPr>
              <a:t>			&lt;4&gt; PDOP</a:t>
            </a:r>
            <a:r>
              <a:rPr lang="zh-CN" altLang="en-US" dirty="0">
                <a:solidFill>
                  <a:schemeClr val="accent5"/>
                </a:solidFill>
                <a:latin typeface="+mn-ea"/>
              </a:rPr>
              <a:t>位置精度因子（</a:t>
            </a:r>
            <a:r>
              <a:rPr lang="en-US" altLang="zh-CN" dirty="0">
                <a:solidFill>
                  <a:schemeClr val="accent5"/>
                </a:solidFill>
                <a:latin typeface="+mn-ea"/>
              </a:rPr>
              <a:t>0.5~99.9</a:t>
            </a:r>
            <a:r>
              <a:rPr lang="zh-CN" altLang="en-US" dirty="0">
                <a:solidFill>
                  <a:schemeClr val="accent5"/>
                </a:solidFill>
                <a:latin typeface="+mn-ea"/>
              </a:rPr>
              <a:t>） </a:t>
            </a:r>
          </a:p>
          <a:p>
            <a:r>
              <a:rPr lang="en-US" altLang="zh-CN" dirty="0">
                <a:solidFill>
                  <a:schemeClr val="accent5"/>
                </a:solidFill>
                <a:latin typeface="+mn-ea"/>
              </a:rPr>
              <a:t>			&lt;5&gt; HDOP</a:t>
            </a:r>
            <a:r>
              <a:rPr lang="zh-CN" altLang="en-US" dirty="0">
                <a:solidFill>
                  <a:schemeClr val="accent5"/>
                </a:solidFill>
                <a:latin typeface="+mn-ea"/>
              </a:rPr>
              <a:t>水平精度因子（</a:t>
            </a:r>
            <a:r>
              <a:rPr lang="en-US" altLang="zh-CN" dirty="0">
                <a:solidFill>
                  <a:schemeClr val="accent5"/>
                </a:solidFill>
                <a:latin typeface="+mn-ea"/>
              </a:rPr>
              <a:t>0.5~99.9</a:t>
            </a:r>
            <a:r>
              <a:rPr lang="zh-CN" altLang="en-US" dirty="0">
                <a:solidFill>
                  <a:schemeClr val="accent5"/>
                </a:solidFill>
                <a:latin typeface="+mn-ea"/>
              </a:rPr>
              <a:t>） </a:t>
            </a:r>
          </a:p>
          <a:p>
            <a:r>
              <a:rPr lang="en-US" altLang="zh-CN" dirty="0">
                <a:solidFill>
                  <a:schemeClr val="accent5"/>
                </a:solidFill>
                <a:latin typeface="+mn-ea"/>
              </a:rPr>
              <a:t>			&lt;6&gt; VDOP</a:t>
            </a:r>
            <a:r>
              <a:rPr lang="zh-CN" altLang="en-US" dirty="0">
                <a:solidFill>
                  <a:schemeClr val="accent5"/>
                </a:solidFill>
                <a:latin typeface="+mn-ea"/>
              </a:rPr>
              <a:t>垂直精度因子（</a:t>
            </a:r>
            <a:r>
              <a:rPr lang="en-US" altLang="zh-CN" dirty="0">
                <a:solidFill>
                  <a:schemeClr val="accent5"/>
                </a:solidFill>
                <a:latin typeface="+mn-ea"/>
              </a:rPr>
              <a:t>0.5~99.9</a:t>
            </a:r>
            <a:r>
              <a:rPr lang="zh-CN" altLang="en-US" dirty="0">
                <a:solidFill>
                  <a:schemeClr val="accent5"/>
                </a:solidFill>
                <a:latin typeface="+mn-ea"/>
              </a:rPr>
              <a:t>） </a:t>
            </a:r>
          </a:p>
          <a:p>
            <a:r>
              <a:rPr lang="en-US" altLang="zh-CN" dirty="0">
                <a:solidFill>
                  <a:schemeClr val="accent5"/>
                </a:solidFill>
                <a:latin typeface="+mn-ea"/>
              </a:rPr>
              <a:t>			&lt;7&gt; Checksum.(</a:t>
            </a:r>
            <a:r>
              <a:rPr lang="zh-CN" altLang="en-US" dirty="0">
                <a:solidFill>
                  <a:schemeClr val="accent5"/>
                </a:solidFill>
                <a:latin typeface="+mn-ea"/>
              </a:rPr>
              <a:t>检查位</a:t>
            </a:r>
            <a:r>
              <a:rPr lang="en-US" altLang="zh-CN" dirty="0">
                <a:solidFill>
                  <a:schemeClr val="accent5"/>
                </a:solidFill>
                <a:latin typeface="+mn-ea"/>
              </a:rPr>
              <a:t>). </a:t>
            </a:r>
            <a:endParaRPr lang="zh-CN" altLang="en-US" dirty="0">
              <a:solidFill>
                <a:schemeClr val="accent5"/>
              </a:solidFill>
              <a:latin typeface="+mn-ea"/>
            </a:endParaRPr>
          </a:p>
          <a:p>
            <a:endParaRPr lang="en-US" altLang="zh-CN" dirty="0"/>
          </a:p>
        </p:txBody>
      </p:sp>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15796898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88082" y="1131012"/>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05</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GPS</a:t>
              </a:r>
              <a:r>
                <a:rPr lang="zh-CN" altLang="en-US" sz="1600" b="1" dirty="0">
                  <a:solidFill>
                    <a:schemeClr val="accent5">
                      <a:lumMod val="100000"/>
                    </a:schemeClr>
                  </a:solidFill>
                </a:rPr>
                <a:t>数据格式</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24</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456198" y="1558447"/>
            <a:ext cx="10445069" cy="49098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t>	</a:t>
            </a:r>
            <a:r>
              <a:rPr lang="en-US" altLang="zh-CN" dirty="0">
                <a:solidFill>
                  <a:schemeClr val="accent5"/>
                </a:solidFill>
                <a:latin typeface="+mn-ea"/>
              </a:rPr>
              <a:t>3</a:t>
            </a:r>
            <a:r>
              <a:rPr lang="zh-CN" altLang="en-US" dirty="0">
                <a:solidFill>
                  <a:schemeClr val="accent5"/>
                </a:solidFill>
                <a:latin typeface="+mn-ea"/>
              </a:rPr>
              <a:t>、可见卫星信息</a:t>
            </a:r>
            <a:r>
              <a:rPr lang="en-US" altLang="zh-CN" dirty="0">
                <a:solidFill>
                  <a:schemeClr val="accent5"/>
                </a:solidFill>
                <a:latin typeface="+mn-ea"/>
              </a:rPr>
              <a:t>GPGSV</a:t>
            </a:r>
            <a:r>
              <a:rPr lang="zh-CN" altLang="en-US" dirty="0">
                <a:solidFill>
                  <a:schemeClr val="accent5"/>
                </a:solidFill>
                <a:latin typeface="+mn-ea"/>
              </a:rPr>
              <a:t>（</a:t>
            </a:r>
            <a:r>
              <a:rPr lang="en-US" altLang="zh-CN" dirty="0">
                <a:solidFill>
                  <a:schemeClr val="accent5"/>
                </a:solidFill>
                <a:latin typeface="+mn-ea"/>
              </a:rPr>
              <a:t>GPS Satellites in View</a:t>
            </a:r>
            <a:r>
              <a:rPr lang="zh-CN" altLang="en-US" dirty="0">
                <a:solidFill>
                  <a:schemeClr val="accent5"/>
                </a:solidFill>
                <a:latin typeface="+mn-ea"/>
              </a:rPr>
              <a:t>），例：</a:t>
            </a:r>
            <a:endParaRPr lang="en-US" altLang="zh-CN" dirty="0">
              <a:solidFill>
                <a:schemeClr val="accent5"/>
              </a:solidFill>
              <a:latin typeface="+mn-ea"/>
            </a:endParaRPr>
          </a:p>
          <a:p>
            <a:r>
              <a:rPr lang="en-US" altLang="zh-CN" dirty="0">
                <a:solidFill>
                  <a:schemeClr val="accent5"/>
                </a:solidFill>
                <a:latin typeface="+mn-ea"/>
              </a:rPr>
              <a:t>	      $GPGSV,2,1,08,06,26,075,44,16,50,227,47,14,57,097,44,22,17,169,41*70 </a:t>
            </a:r>
            <a:endParaRPr lang="zh-CN" altLang="en-US" dirty="0">
              <a:solidFill>
                <a:schemeClr val="accent5"/>
              </a:solidFill>
              <a:latin typeface="+mn-ea"/>
            </a:endParaRPr>
          </a:p>
          <a:p>
            <a:r>
              <a:rPr lang="en-US" altLang="zh-CN" dirty="0">
                <a:solidFill>
                  <a:schemeClr val="accent5"/>
                </a:solidFill>
                <a:latin typeface="+mn-ea"/>
              </a:rPr>
              <a:t>	      $GPGSV,2,2,08,25,49,352,45,01,64,006,45,30,13,039,39,20,15,312,34*7A </a:t>
            </a:r>
            <a:endParaRPr lang="zh-CN" altLang="en-US" dirty="0">
              <a:solidFill>
                <a:schemeClr val="accent5"/>
              </a:solidFill>
              <a:latin typeface="+mn-ea"/>
            </a:endParaRPr>
          </a:p>
          <a:p>
            <a:r>
              <a:rPr lang="en-US" altLang="zh-CN" dirty="0">
                <a:solidFill>
                  <a:schemeClr val="accent5"/>
                </a:solidFill>
                <a:latin typeface="+mn-ea"/>
              </a:rPr>
              <a:t>	      $GPGSV,&lt;1&gt;,&lt;2&gt;,&lt;3&gt;,&lt;4&gt;,&lt;5&gt;,&lt;6&gt;,&lt;7&gt;,?&lt;4&gt;,&lt;5&gt;,&lt;6&gt;,&lt;7&gt;,&lt;8&gt;&lt;CR&gt;&lt;LF&gt; </a:t>
            </a:r>
            <a:endParaRPr lang="zh-CN" altLang="en-US" dirty="0">
              <a:solidFill>
                <a:schemeClr val="accent5"/>
              </a:solidFill>
              <a:latin typeface="+mn-ea"/>
            </a:endParaRPr>
          </a:p>
          <a:p>
            <a:r>
              <a:rPr lang="en-US" altLang="zh-CN" dirty="0">
                <a:solidFill>
                  <a:schemeClr val="accent5"/>
                </a:solidFill>
                <a:latin typeface="+mn-ea"/>
              </a:rPr>
              <a:t>		&lt;1&gt; GSV</a:t>
            </a:r>
            <a:r>
              <a:rPr lang="zh-CN" altLang="en-US" dirty="0">
                <a:solidFill>
                  <a:schemeClr val="accent5"/>
                </a:solidFill>
                <a:latin typeface="+mn-ea"/>
              </a:rPr>
              <a:t>语句的总数 </a:t>
            </a:r>
          </a:p>
          <a:p>
            <a:r>
              <a:rPr lang="en-US" altLang="zh-CN" dirty="0">
                <a:solidFill>
                  <a:schemeClr val="accent5"/>
                </a:solidFill>
                <a:latin typeface="+mn-ea"/>
              </a:rPr>
              <a:t>		&lt;2&gt; </a:t>
            </a:r>
            <a:r>
              <a:rPr lang="zh-CN" altLang="en-US" dirty="0">
                <a:solidFill>
                  <a:schemeClr val="accent5"/>
                </a:solidFill>
                <a:latin typeface="+mn-ea"/>
              </a:rPr>
              <a:t>本句</a:t>
            </a:r>
            <a:r>
              <a:rPr lang="en-US" altLang="zh-CN" dirty="0">
                <a:solidFill>
                  <a:schemeClr val="accent5"/>
                </a:solidFill>
                <a:latin typeface="+mn-ea"/>
              </a:rPr>
              <a:t>GSV</a:t>
            </a:r>
            <a:r>
              <a:rPr lang="zh-CN" altLang="en-US" dirty="0">
                <a:solidFill>
                  <a:schemeClr val="accent5"/>
                </a:solidFill>
                <a:latin typeface="+mn-ea"/>
              </a:rPr>
              <a:t>的编号 </a:t>
            </a:r>
          </a:p>
          <a:p>
            <a:r>
              <a:rPr lang="en-US" altLang="zh-CN" dirty="0">
                <a:solidFill>
                  <a:schemeClr val="accent5"/>
                </a:solidFill>
                <a:latin typeface="+mn-ea"/>
              </a:rPr>
              <a:t>		&lt;3&gt; </a:t>
            </a:r>
            <a:r>
              <a:rPr lang="zh-CN" altLang="en-US" dirty="0">
                <a:solidFill>
                  <a:schemeClr val="accent5"/>
                </a:solidFill>
                <a:latin typeface="+mn-ea"/>
              </a:rPr>
              <a:t>可见卫星的总数，</a:t>
            </a:r>
            <a:r>
              <a:rPr lang="en-US" altLang="zh-CN" dirty="0">
                <a:solidFill>
                  <a:schemeClr val="accent5"/>
                </a:solidFill>
                <a:latin typeface="+mn-ea"/>
              </a:rPr>
              <a:t>00 </a:t>
            </a:r>
            <a:r>
              <a:rPr lang="zh-CN" altLang="en-US" dirty="0">
                <a:solidFill>
                  <a:schemeClr val="accent5"/>
                </a:solidFill>
                <a:latin typeface="+mn-ea"/>
              </a:rPr>
              <a:t>至 </a:t>
            </a:r>
            <a:r>
              <a:rPr lang="en-US" altLang="zh-CN" dirty="0">
                <a:solidFill>
                  <a:schemeClr val="accent5"/>
                </a:solidFill>
                <a:latin typeface="+mn-ea"/>
              </a:rPr>
              <a:t>12</a:t>
            </a:r>
            <a:r>
              <a:rPr lang="zh-CN" altLang="en-US" dirty="0">
                <a:solidFill>
                  <a:schemeClr val="accent5"/>
                </a:solidFill>
                <a:latin typeface="+mn-ea"/>
              </a:rPr>
              <a:t>。 </a:t>
            </a:r>
          </a:p>
          <a:p>
            <a:r>
              <a:rPr lang="en-US" altLang="zh-CN" dirty="0">
                <a:solidFill>
                  <a:schemeClr val="accent5"/>
                </a:solidFill>
                <a:latin typeface="+mn-ea"/>
              </a:rPr>
              <a:t>		&lt;4&gt; </a:t>
            </a:r>
            <a:r>
              <a:rPr lang="zh-CN" altLang="en-US" dirty="0">
                <a:solidFill>
                  <a:schemeClr val="accent5"/>
                </a:solidFill>
                <a:latin typeface="+mn-ea"/>
              </a:rPr>
              <a:t>卫星编号， </a:t>
            </a:r>
            <a:r>
              <a:rPr lang="en-US" altLang="zh-CN" dirty="0">
                <a:solidFill>
                  <a:schemeClr val="accent5"/>
                </a:solidFill>
                <a:latin typeface="+mn-ea"/>
              </a:rPr>
              <a:t>01 </a:t>
            </a:r>
            <a:r>
              <a:rPr lang="zh-CN" altLang="en-US" dirty="0">
                <a:solidFill>
                  <a:schemeClr val="accent5"/>
                </a:solidFill>
                <a:latin typeface="+mn-ea"/>
              </a:rPr>
              <a:t>至 </a:t>
            </a:r>
            <a:r>
              <a:rPr lang="en-US" altLang="zh-CN" dirty="0">
                <a:solidFill>
                  <a:schemeClr val="accent5"/>
                </a:solidFill>
                <a:latin typeface="+mn-ea"/>
              </a:rPr>
              <a:t>32</a:t>
            </a:r>
            <a:r>
              <a:rPr lang="zh-CN" altLang="en-US" dirty="0">
                <a:solidFill>
                  <a:schemeClr val="accent5"/>
                </a:solidFill>
                <a:latin typeface="+mn-ea"/>
              </a:rPr>
              <a:t>。 </a:t>
            </a:r>
          </a:p>
          <a:p>
            <a:r>
              <a:rPr lang="en-US" altLang="zh-CN" dirty="0">
                <a:solidFill>
                  <a:schemeClr val="accent5"/>
                </a:solidFill>
                <a:latin typeface="+mn-ea"/>
              </a:rPr>
              <a:t>		&lt;5&gt;</a:t>
            </a:r>
            <a:r>
              <a:rPr lang="zh-CN" altLang="en-US" dirty="0">
                <a:solidFill>
                  <a:schemeClr val="accent5"/>
                </a:solidFill>
                <a:latin typeface="+mn-ea"/>
              </a:rPr>
              <a:t>卫星仰角， </a:t>
            </a:r>
            <a:r>
              <a:rPr lang="en-US" altLang="zh-CN" dirty="0">
                <a:solidFill>
                  <a:schemeClr val="accent5"/>
                </a:solidFill>
                <a:latin typeface="+mn-ea"/>
              </a:rPr>
              <a:t>00 </a:t>
            </a:r>
            <a:r>
              <a:rPr lang="zh-CN" altLang="en-US" dirty="0">
                <a:solidFill>
                  <a:schemeClr val="accent5"/>
                </a:solidFill>
                <a:latin typeface="+mn-ea"/>
              </a:rPr>
              <a:t>至 </a:t>
            </a:r>
            <a:r>
              <a:rPr lang="en-US" altLang="zh-CN" dirty="0">
                <a:solidFill>
                  <a:schemeClr val="accent5"/>
                </a:solidFill>
                <a:latin typeface="+mn-ea"/>
              </a:rPr>
              <a:t>90 </a:t>
            </a:r>
            <a:r>
              <a:rPr lang="zh-CN" altLang="en-US" dirty="0">
                <a:solidFill>
                  <a:schemeClr val="accent5"/>
                </a:solidFill>
                <a:latin typeface="+mn-ea"/>
              </a:rPr>
              <a:t>度。 </a:t>
            </a:r>
          </a:p>
          <a:p>
            <a:r>
              <a:rPr lang="en-US" altLang="zh-CN" dirty="0">
                <a:solidFill>
                  <a:schemeClr val="accent5"/>
                </a:solidFill>
                <a:latin typeface="+mn-ea"/>
              </a:rPr>
              <a:t>		&lt;6&gt;</a:t>
            </a:r>
            <a:r>
              <a:rPr lang="zh-CN" altLang="en-US" dirty="0">
                <a:solidFill>
                  <a:schemeClr val="accent5"/>
                </a:solidFill>
                <a:latin typeface="+mn-ea"/>
              </a:rPr>
              <a:t>卫星方位角， </a:t>
            </a:r>
            <a:r>
              <a:rPr lang="en-US" altLang="zh-CN" dirty="0">
                <a:solidFill>
                  <a:schemeClr val="accent5"/>
                </a:solidFill>
                <a:latin typeface="+mn-ea"/>
              </a:rPr>
              <a:t>000 </a:t>
            </a:r>
            <a:r>
              <a:rPr lang="zh-CN" altLang="en-US" dirty="0">
                <a:solidFill>
                  <a:schemeClr val="accent5"/>
                </a:solidFill>
                <a:latin typeface="+mn-ea"/>
              </a:rPr>
              <a:t>至 </a:t>
            </a:r>
            <a:r>
              <a:rPr lang="en-US" altLang="zh-CN" dirty="0">
                <a:solidFill>
                  <a:schemeClr val="accent5"/>
                </a:solidFill>
                <a:latin typeface="+mn-ea"/>
              </a:rPr>
              <a:t>359 </a:t>
            </a:r>
            <a:r>
              <a:rPr lang="zh-CN" altLang="en-US" dirty="0">
                <a:solidFill>
                  <a:schemeClr val="accent5"/>
                </a:solidFill>
                <a:latin typeface="+mn-ea"/>
              </a:rPr>
              <a:t>度。实际值。 </a:t>
            </a:r>
          </a:p>
          <a:p>
            <a:r>
              <a:rPr lang="en-US" altLang="zh-CN" dirty="0">
                <a:solidFill>
                  <a:schemeClr val="accent5"/>
                </a:solidFill>
                <a:latin typeface="+mn-ea"/>
              </a:rPr>
              <a:t>		&lt;7&gt;</a:t>
            </a:r>
            <a:r>
              <a:rPr lang="zh-CN" altLang="en-US" dirty="0">
                <a:solidFill>
                  <a:schemeClr val="accent5"/>
                </a:solidFill>
                <a:latin typeface="+mn-ea"/>
              </a:rPr>
              <a:t>讯号噪声比（</a:t>
            </a:r>
            <a:r>
              <a:rPr lang="en-US" altLang="zh-CN" dirty="0">
                <a:solidFill>
                  <a:schemeClr val="accent5"/>
                </a:solidFill>
                <a:latin typeface="+mn-ea"/>
              </a:rPr>
              <a:t>C/No</a:t>
            </a:r>
            <a:r>
              <a:rPr lang="zh-CN" altLang="en-US" dirty="0">
                <a:solidFill>
                  <a:schemeClr val="accent5"/>
                </a:solidFill>
                <a:latin typeface="+mn-ea"/>
              </a:rPr>
              <a:t>）， </a:t>
            </a:r>
            <a:r>
              <a:rPr lang="en-US" altLang="zh-CN" dirty="0">
                <a:solidFill>
                  <a:schemeClr val="accent5"/>
                </a:solidFill>
                <a:latin typeface="+mn-ea"/>
              </a:rPr>
              <a:t>00 </a:t>
            </a:r>
            <a:r>
              <a:rPr lang="zh-CN" altLang="en-US" dirty="0">
                <a:solidFill>
                  <a:schemeClr val="accent5"/>
                </a:solidFill>
                <a:latin typeface="+mn-ea"/>
              </a:rPr>
              <a:t>至 </a:t>
            </a:r>
            <a:r>
              <a:rPr lang="en-US" altLang="zh-CN" dirty="0">
                <a:solidFill>
                  <a:schemeClr val="accent5"/>
                </a:solidFill>
                <a:latin typeface="+mn-ea"/>
              </a:rPr>
              <a:t>99 dB</a:t>
            </a:r>
            <a:r>
              <a:rPr lang="zh-CN" altLang="en-US" dirty="0">
                <a:solidFill>
                  <a:schemeClr val="accent5"/>
                </a:solidFill>
                <a:latin typeface="+mn-ea"/>
              </a:rPr>
              <a:t>；无表未接收到讯号。 </a:t>
            </a:r>
          </a:p>
          <a:p>
            <a:r>
              <a:rPr lang="en-US" altLang="zh-CN" dirty="0">
                <a:solidFill>
                  <a:schemeClr val="accent5"/>
                </a:solidFill>
                <a:latin typeface="+mn-ea"/>
              </a:rPr>
              <a:t>		&lt;8&gt;Checksum.(</a:t>
            </a:r>
            <a:r>
              <a:rPr lang="zh-CN" altLang="en-US" dirty="0">
                <a:solidFill>
                  <a:schemeClr val="accent5"/>
                </a:solidFill>
                <a:latin typeface="+mn-ea"/>
              </a:rPr>
              <a:t>检查位</a:t>
            </a:r>
            <a:r>
              <a:rPr lang="en-US" altLang="zh-CN" dirty="0">
                <a:solidFill>
                  <a:schemeClr val="accent5"/>
                </a:solidFill>
                <a:latin typeface="+mn-ea"/>
              </a:rPr>
              <a:t>). </a:t>
            </a:r>
            <a:endParaRPr lang="zh-CN" altLang="en-US" dirty="0">
              <a:solidFill>
                <a:schemeClr val="accent5"/>
              </a:solidFill>
              <a:latin typeface="+mn-ea"/>
            </a:endParaRPr>
          </a:p>
          <a:p>
            <a:r>
              <a:rPr lang="en-US" altLang="zh-CN" dirty="0">
                <a:solidFill>
                  <a:schemeClr val="accent5"/>
                </a:solidFill>
                <a:latin typeface="+mn-ea"/>
              </a:rPr>
              <a:t>	</a:t>
            </a:r>
            <a:r>
              <a:rPr lang="zh-CN" altLang="en-US" dirty="0">
                <a:solidFill>
                  <a:schemeClr val="accent5"/>
                </a:solidFill>
                <a:latin typeface="+mn-ea"/>
              </a:rPr>
              <a:t>第</a:t>
            </a:r>
            <a:r>
              <a:rPr lang="en-US" altLang="zh-CN" dirty="0">
                <a:solidFill>
                  <a:schemeClr val="accent5"/>
                </a:solidFill>
                <a:latin typeface="+mn-ea"/>
              </a:rPr>
              <a:t>&lt;4&gt;,&lt;5&gt;,&lt;6&gt;,&lt;7&gt;</a:t>
            </a:r>
            <a:r>
              <a:rPr lang="zh-CN" altLang="en-US" dirty="0">
                <a:solidFill>
                  <a:schemeClr val="accent5"/>
                </a:solidFill>
                <a:latin typeface="+mn-ea"/>
              </a:rPr>
              <a:t>项个别卫星会重复出现，每行最多有四颗卫星。其余卫星信息会于次一行出现，若未使用，这些字段会空白。</a:t>
            </a:r>
          </a:p>
          <a:p>
            <a:endParaRPr lang="en-US" altLang="zh-CN" dirty="0">
              <a:solidFill>
                <a:schemeClr val="accent5"/>
              </a:solidFill>
              <a:latin typeface="+mn-ea"/>
            </a:endParaRPr>
          </a:p>
        </p:txBody>
      </p:sp>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32556795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05</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GPS</a:t>
              </a:r>
              <a:r>
                <a:rPr lang="zh-CN" altLang="en-US" sz="1600" b="1" dirty="0">
                  <a:solidFill>
                    <a:schemeClr val="accent5">
                      <a:lumMod val="100000"/>
                    </a:schemeClr>
                  </a:solidFill>
                </a:rPr>
                <a:t>数据格式</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25</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540605" y="134989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5"/>
                </a:solidFill>
                <a:latin typeface="+mn-ea"/>
              </a:rPr>
              <a:t>	4</a:t>
            </a:r>
            <a:r>
              <a:rPr lang="zh-CN" altLang="en-US" dirty="0">
                <a:solidFill>
                  <a:schemeClr val="accent5"/>
                </a:solidFill>
                <a:latin typeface="+mn-ea"/>
              </a:rPr>
              <a:t>、推荐最小定位信息</a:t>
            </a:r>
            <a:r>
              <a:rPr lang="en-US" altLang="zh-CN" dirty="0">
                <a:solidFill>
                  <a:schemeClr val="accent5"/>
                </a:solidFill>
                <a:latin typeface="+mn-ea"/>
              </a:rPr>
              <a:t>GPRMC</a:t>
            </a:r>
            <a:r>
              <a:rPr lang="zh-CN" altLang="en-US" dirty="0">
                <a:solidFill>
                  <a:schemeClr val="accent5"/>
                </a:solidFill>
                <a:latin typeface="+mn-ea"/>
              </a:rPr>
              <a:t>（</a:t>
            </a:r>
            <a:r>
              <a:rPr lang="en-US" altLang="zh-CN" dirty="0">
                <a:solidFill>
                  <a:schemeClr val="accent5"/>
                </a:solidFill>
                <a:latin typeface="+mn-ea"/>
              </a:rPr>
              <a:t>Recommended </a:t>
            </a:r>
            <a:r>
              <a:rPr lang="en-US" altLang="zh-CN" dirty="0" err="1">
                <a:solidFill>
                  <a:schemeClr val="accent5"/>
                </a:solidFill>
                <a:latin typeface="+mn-ea"/>
              </a:rPr>
              <a:t>MinimumSpecific</a:t>
            </a:r>
            <a:r>
              <a:rPr lang="en-US" altLang="zh-CN" dirty="0">
                <a:solidFill>
                  <a:schemeClr val="accent5"/>
                </a:solidFill>
                <a:latin typeface="+mn-ea"/>
              </a:rPr>
              <a:t> GPS/TRANSIT Data</a:t>
            </a:r>
            <a:r>
              <a:rPr lang="zh-CN" altLang="en-US" dirty="0">
                <a:solidFill>
                  <a:schemeClr val="accent5"/>
                </a:solidFill>
                <a:latin typeface="+mn-ea"/>
              </a:rPr>
              <a:t>），例：</a:t>
            </a:r>
            <a:endParaRPr lang="en-US" altLang="zh-CN" dirty="0">
              <a:solidFill>
                <a:schemeClr val="accent5"/>
              </a:solidFill>
              <a:latin typeface="+mn-ea"/>
            </a:endParaRPr>
          </a:p>
          <a:p>
            <a:r>
              <a:rPr lang="en-US" altLang="zh-CN" dirty="0">
                <a:solidFill>
                  <a:schemeClr val="accent5"/>
                </a:solidFill>
                <a:latin typeface="+mn-ea"/>
              </a:rPr>
              <a:t>	$GPRMC,012724.000,A,2234.3157,N,11408.0921,E,0.00,,290108,,,A*71 </a:t>
            </a:r>
            <a:endParaRPr lang="zh-CN" altLang="en-US" dirty="0">
              <a:solidFill>
                <a:schemeClr val="accent5"/>
              </a:solidFill>
              <a:latin typeface="+mn-ea"/>
            </a:endParaRPr>
          </a:p>
          <a:p>
            <a:r>
              <a:rPr lang="en-US" altLang="zh-CN" dirty="0">
                <a:solidFill>
                  <a:schemeClr val="accent5"/>
                </a:solidFill>
                <a:latin typeface="+mn-ea"/>
              </a:rPr>
              <a:t>	$GPRMC,&lt;1&gt;,&lt;2&gt;,&lt;3&gt;,&lt;4&gt;,&lt;5&gt;,&lt;6&gt;,&lt;7&gt;,&lt;8&gt;,&lt;9&gt;,&lt;10&gt;,&lt;11&gt;,&lt;12&gt;*</a:t>
            </a:r>
            <a:r>
              <a:rPr lang="en-US" altLang="zh-CN" dirty="0" err="1">
                <a:solidFill>
                  <a:schemeClr val="accent5"/>
                </a:solidFill>
                <a:latin typeface="+mn-ea"/>
              </a:rPr>
              <a:t>hh</a:t>
            </a:r>
            <a:r>
              <a:rPr lang="en-US" altLang="zh-CN" dirty="0">
                <a:solidFill>
                  <a:schemeClr val="accent5"/>
                </a:solidFill>
                <a:latin typeface="+mn-ea"/>
              </a:rPr>
              <a:t>&lt;CR&gt;&lt;LF&gt; </a:t>
            </a:r>
            <a:endParaRPr lang="zh-CN" altLang="en-US" dirty="0">
              <a:solidFill>
                <a:schemeClr val="accent5"/>
              </a:solidFill>
              <a:latin typeface="+mn-ea"/>
            </a:endParaRPr>
          </a:p>
          <a:p>
            <a:r>
              <a:rPr lang="en-US" altLang="zh-CN" dirty="0">
                <a:solidFill>
                  <a:schemeClr val="accent5"/>
                </a:solidFill>
                <a:latin typeface="+mn-ea"/>
              </a:rPr>
              <a:t>		&lt;1&gt; UTC</a:t>
            </a:r>
            <a:r>
              <a:rPr lang="zh-CN" altLang="en-US" dirty="0">
                <a:solidFill>
                  <a:schemeClr val="accent5"/>
                </a:solidFill>
                <a:latin typeface="+mn-ea"/>
              </a:rPr>
              <a:t>时间，</a:t>
            </a:r>
            <a:r>
              <a:rPr lang="en-US" altLang="zh-CN" dirty="0" err="1">
                <a:solidFill>
                  <a:schemeClr val="accent5"/>
                </a:solidFill>
                <a:latin typeface="+mn-ea"/>
              </a:rPr>
              <a:t>hhmmss</a:t>
            </a:r>
            <a:r>
              <a:rPr lang="zh-CN" altLang="en-US" dirty="0">
                <a:solidFill>
                  <a:schemeClr val="accent5"/>
                </a:solidFill>
                <a:latin typeface="+mn-ea"/>
              </a:rPr>
              <a:t>（时分秒）格式 </a:t>
            </a:r>
          </a:p>
          <a:p>
            <a:r>
              <a:rPr lang="en-US" altLang="zh-CN" dirty="0">
                <a:solidFill>
                  <a:schemeClr val="accent5"/>
                </a:solidFill>
                <a:latin typeface="+mn-ea"/>
              </a:rPr>
              <a:t>		&lt;2&gt; </a:t>
            </a:r>
            <a:r>
              <a:rPr lang="zh-CN" altLang="en-US" dirty="0">
                <a:solidFill>
                  <a:schemeClr val="accent5"/>
                </a:solidFill>
                <a:latin typeface="+mn-ea"/>
              </a:rPr>
              <a:t>定位状态，</a:t>
            </a:r>
            <a:r>
              <a:rPr lang="en-US" altLang="zh-CN" dirty="0">
                <a:solidFill>
                  <a:schemeClr val="accent5"/>
                </a:solidFill>
                <a:latin typeface="+mn-ea"/>
              </a:rPr>
              <a:t>A=</a:t>
            </a:r>
            <a:r>
              <a:rPr lang="zh-CN" altLang="en-US" dirty="0">
                <a:solidFill>
                  <a:schemeClr val="accent5"/>
                </a:solidFill>
                <a:latin typeface="+mn-ea"/>
              </a:rPr>
              <a:t>有效定位，</a:t>
            </a:r>
            <a:r>
              <a:rPr lang="en-US" altLang="zh-CN" dirty="0">
                <a:solidFill>
                  <a:schemeClr val="accent5"/>
                </a:solidFill>
                <a:latin typeface="+mn-ea"/>
              </a:rPr>
              <a:t>V=</a:t>
            </a:r>
            <a:r>
              <a:rPr lang="zh-CN" altLang="en-US" dirty="0">
                <a:solidFill>
                  <a:schemeClr val="accent5"/>
                </a:solidFill>
                <a:latin typeface="+mn-ea"/>
              </a:rPr>
              <a:t>无效定位 </a:t>
            </a:r>
          </a:p>
          <a:p>
            <a:r>
              <a:rPr lang="en-US" altLang="zh-CN" dirty="0">
                <a:solidFill>
                  <a:schemeClr val="accent5"/>
                </a:solidFill>
                <a:latin typeface="+mn-ea"/>
              </a:rPr>
              <a:t>		&lt;3&gt; </a:t>
            </a:r>
            <a:r>
              <a:rPr lang="zh-CN" altLang="en-US" dirty="0">
                <a:solidFill>
                  <a:schemeClr val="accent5"/>
                </a:solidFill>
                <a:latin typeface="+mn-ea"/>
              </a:rPr>
              <a:t>纬度</a:t>
            </a:r>
            <a:r>
              <a:rPr lang="en-US" altLang="zh-CN" dirty="0" err="1">
                <a:solidFill>
                  <a:schemeClr val="accent5"/>
                </a:solidFill>
                <a:latin typeface="+mn-ea"/>
              </a:rPr>
              <a:t>ddmm.mmmm</a:t>
            </a:r>
            <a:r>
              <a:rPr lang="zh-CN" altLang="en-US" dirty="0">
                <a:solidFill>
                  <a:schemeClr val="accent5"/>
                </a:solidFill>
                <a:latin typeface="+mn-ea"/>
              </a:rPr>
              <a:t>（度分）格式（前面的</a:t>
            </a:r>
            <a:r>
              <a:rPr lang="en-US" altLang="zh-CN" dirty="0">
                <a:solidFill>
                  <a:schemeClr val="accent5"/>
                </a:solidFill>
                <a:latin typeface="+mn-ea"/>
              </a:rPr>
              <a:t>0</a:t>
            </a:r>
            <a:r>
              <a:rPr lang="zh-CN" altLang="en-US" dirty="0">
                <a:solidFill>
                  <a:schemeClr val="accent5"/>
                </a:solidFill>
                <a:latin typeface="+mn-ea"/>
              </a:rPr>
              <a:t>也将被传输） </a:t>
            </a:r>
          </a:p>
          <a:p>
            <a:r>
              <a:rPr lang="en-US" altLang="zh-CN" dirty="0">
                <a:solidFill>
                  <a:schemeClr val="accent5"/>
                </a:solidFill>
                <a:latin typeface="+mn-ea"/>
              </a:rPr>
              <a:t>		&lt;4&gt; </a:t>
            </a:r>
            <a:r>
              <a:rPr lang="zh-CN" altLang="en-US" dirty="0">
                <a:solidFill>
                  <a:schemeClr val="accent5"/>
                </a:solidFill>
                <a:latin typeface="+mn-ea"/>
              </a:rPr>
              <a:t>纬度半球</a:t>
            </a:r>
            <a:r>
              <a:rPr lang="en-US" altLang="zh-CN" dirty="0">
                <a:solidFill>
                  <a:schemeClr val="accent5"/>
                </a:solidFill>
                <a:latin typeface="+mn-ea"/>
              </a:rPr>
              <a:t>N</a:t>
            </a:r>
            <a:r>
              <a:rPr lang="zh-CN" altLang="en-US" dirty="0">
                <a:solidFill>
                  <a:schemeClr val="accent5"/>
                </a:solidFill>
                <a:latin typeface="+mn-ea"/>
              </a:rPr>
              <a:t>（北半球）或</a:t>
            </a:r>
            <a:r>
              <a:rPr lang="en-US" altLang="zh-CN" dirty="0">
                <a:solidFill>
                  <a:schemeClr val="accent5"/>
                </a:solidFill>
                <a:latin typeface="+mn-ea"/>
              </a:rPr>
              <a:t>S</a:t>
            </a:r>
            <a:r>
              <a:rPr lang="zh-CN" altLang="en-US" dirty="0">
                <a:solidFill>
                  <a:schemeClr val="accent5"/>
                </a:solidFill>
                <a:latin typeface="+mn-ea"/>
              </a:rPr>
              <a:t>（南半球） </a:t>
            </a:r>
          </a:p>
          <a:p>
            <a:r>
              <a:rPr lang="en-US" altLang="zh-CN" dirty="0">
                <a:solidFill>
                  <a:schemeClr val="accent5"/>
                </a:solidFill>
                <a:latin typeface="+mn-ea"/>
              </a:rPr>
              <a:t>		&lt;5&gt; </a:t>
            </a:r>
            <a:r>
              <a:rPr lang="zh-CN" altLang="en-US" dirty="0">
                <a:solidFill>
                  <a:schemeClr val="accent5"/>
                </a:solidFill>
                <a:latin typeface="+mn-ea"/>
              </a:rPr>
              <a:t>经度</a:t>
            </a:r>
            <a:r>
              <a:rPr lang="en-US" altLang="zh-CN" dirty="0" err="1">
                <a:solidFill>
                  <a:schemeClr val="accent5"/>
                </a:solidFill>
                <a:latin typeface="+mn-ea"/>
              </a:rPr>
              <a:t>dddmm.mmmm</a:t>
            </a:r>
            <a:r>
              <a:rPr lang="zh-CN" altLang="en-US" dirty="0">
                <a:solidFill>
                  <a:schemeClr val="accent5"/>
                </a:solidFill>
                <a:latin typeface="+mn-ea"/>
              </a:rPr>
              <a:t>（度分）格式（前面的</a:t>
            </a:r>
            <a:r>
              <a:rPr lang="en-US" altLang="zh-CN" dirty="0">
                <a:solidFill>
                  <a:schemeClr val="accent5"/>
                </a:solidFill>
                <a:latin typeface="+mn-ea"/>
              </a:rPr>
              <a:t>0</a:t>
            </a:r>
            <a:r>
              <a:rPr lang="zh-CN" altLang="en-US" dirty="0">
                <a:solidFill>
                  <a:schemeClr val="accent5"/>
                </a:solidFill>
                <a:latin typeface="+mn-ea"/>
              </a:rPr>
              <a:t>也将被传输） </a:t>
            </a:r>
          </a:p>
          <a:p>
            <a:r>
              <a:rPr lang="en-US" altLang="zh-CN" dirty="0">
                <a:solidFill>
                  <a:schemeClr val="accent5"/>
                </a:solidFill>
                <a:latin typeface="+mn-ea"/>
              </a:rPr>
              <a:t>		&lt;6&gt; </a:t>
            </a:r>
            <a:r>
              <a:rPr lang="zh-CN" altLang="en-US" dirty="0">
                <a:solidFill>
                  <a:schemeClr val="accent5"/>
                </a:solidFill>
                <a:latin typeface="+mn-ea"/>
              </a:rPr>
              <a:t>经度半球</a:t>
            </a:r>
            <a:r>
              <a:rPr lang="en-US" altLang="zh-CN" dirty="0">
                <a:solidFill>
                  <a:schemeClr val="accent5"/>
                </a:solidFill>
                <a:latin typeface="+mn-ea"/>
              </a:rPr>
              <a:t>E</a:t>
            </a:r>
            <a:r>
              <a:rPr lang="zh-CN" altLang="en-US" dirty="0">
                <a:solidFill>
                  <a:schemeClr val="accent5"/>
                </a:solidFill>
                <a:latin typeface="+mn-ea"/>
              </a:rPr>
              <a:t>（东经）或</a:t>
            </a:r>
            <a:r>
              <a:rPr lang="en-US" altLang="zh-CN" dirty="0">
                <a:solidFill>
                  <a:schemeClr val="accent5"/>
                </a:solidFill>
                <a:latin typeface="+mn-ea"/>
              </a:rPr>
              <a:t>W</a:t>
            </a:r>
            <a:r>
              <a:rPr lang="zh-CN" altLang="en-US" dirty="0">
                <a:solidFill>
                  <a:schemeClr val="accent5"/>
                </a:solidFill>
                <a:latin typeface="+mn-ea"/>
              </a:rPr>
              <a:t>（西经） </a:t>
            </a:r>
          </a:p>
          <a:p>
            <a:r>
              <a:rPr lang="en-US" altLang="zh-CN" dirty="0">
                <a:solidFill>
                  <a:schemeClr val="accent5"/>
                </a:solidFill>
                <a:latin typeface="+mn-ea"/>
              </a:rPr>
              <a:t>		&lt;7&gt; </a:t>
            </a:r>
            <a:r>
              <a:rPr lang="zh-CN" altLang="en-US" dirty="0">
                <a:solidFill>
                  <a:schemeClr val="accent5"/>
                </a:solidFill>
                <a:latin typeface="+mn-ea"/>
              </a:rPr>
              <a:t>地面速率（</a:t>
            </a:r>
            <a:r>
              <a:rPr lang="en-US" altLang="zh-CN" dirty="0">
                <a:solidFill>
                  <a:schemeClr val="accent5"/>
                </a:solidFill>
                <a:latin typeface="+mn-ea"/>
              </a:rPr>
              <a:t>000.0~999.9</a:t>
            </a:r>
            <a:r>
              <a:rPr lang="zh-CN" altLang="en-US" dirty="0">
                <a:solidFill>
                  <a:schemeClr val="accent5"/>
                </a:solidFill>
                <a:latin typeface="+mn-ea"/>
              </a:rPr>
              <a:t>节，前面的</a:t>
            </a:r>
            <a:r>
              <a:rPr lang="en-US" altLang="zh-CN" dirty="0">
                <a:solidFill>
                  <a:schemeClr val="accent5"/>
                </a:solidFill>
                <a:latin typeface="+mn-ea"/>
              </a:rPr>
              <a:t>0</a:t>
            </a:r>
            <a:r>
              <a:rPr lang="zh-CN" altLang="en-US" dirty="0">
                <a:solidFill>
                  <a:schemeClr val="accent5"/>
                </a:solidFill>
                <a:latin typeface="+mn-ea"/>
              </a:rPr>
              <a:t>也将被传输） </a:t>
            </a:r>
          </a:p>
          <a:p>
            <a:r>
              <a:rPr lang="en-US" altLang="zh-CN" dirty="0">
                <a:solidFill>
                  <a:schemeClr val="accent5"/>
                </a:solidFill>
                <a:latin typeface="+mn-ea"/>
              </a:rPr>
              <a:t>		&lt;8&gt; </a:t>
            </a:r>
            <a:r>
              <a:rPr lang="zh-CN" altLang="en-US" dirty="0">
                <a:solidFill>
                  <a:schemeClr val="accent5"/>
                </a:solidFill>
                <a:latin typeface="+mn-ea"/>
              </a:rPr>
              <a:t>地面航向（</a:t>
            </a:r>
            <a:r>
              <a:rPr lang="en-US" altLang="zh-CN" dirty="0">
                <a:solidFill>
                  <a:schemeClr val="accent5"/>
                </a:solidFill>
                <a:latin typeface="+mn-ea"/>
              </a:rPr>
              <a:t>000.0~359.9</a:t>
            </a:r>
            <a:r>
              <a:rPr lang="zh-CN" altLang="en-US" dirty="0">
                <a:solidFill>
                  <a:schemeClr val="accent5"/>
                </a:solidFill>
                <a:latin typeface="+mn-ea"/>
              </a:rPr>
              <a:t>度，以真北为参考基准，前面的</a:t>
            </a:r>
            <a:r>
              <a:rPr lang="en-US" altLang="zh-CN" dirty="0">
                <a:solidFill>
                  <a:schemeClr val="accent5"/>
                </a:solidFill>
                <a:latin typeface="+mn-ea"/>
              </a:rPr>
              <a:t>0</a:t>
            </a:r>
            <a:r>
              <a:rPr lang="zh-CN" altLang="en-US" dirty="0">
                <a:solidFill>
                  <a:schemeClr val="accent5"/>
                </a:solidFill>
                <a:latin typeface="+mn-ea"/>
              </a:rPr>
              <a:t>也将被传输） </a:t>
            </a:r>
          </a:p>
          <a:p>
            <a:r>
              <a:rPr lang="en-US" altLang="zh-CN" dirty="0">
                <a:solidFill>
                  <a:schemeClr val="accent5"/>
                </a:solidFill>
                <a:latin typeface="+mn-ea"/>
              </a:rPr>
              <a:t>		&lt;9&gt; UTC</a:t>
            </a:r>
            <a:r>
              <a:rPr lang="zh-CN" altLang="en-US" dirty="0">
                <a:solidFill>
                  <a:schemeClr val="accent5"/>
                </a:solidFill>
                <a:latin typeface="+mn-ea"/>
              </a:rPr>
              <a:t>日期，</a:t>
            </a:r>
            <a:r>
              <a:rPr lang="en-US" altLang="zh-CN" dirty="0" err="1">
                <a:solidFill>
                  <a:schemeClr val="accent5"/>
                </a:solidFill>
                <a:latin typeface="+mn-ea"/>
              </a:rPr>
              <a:t>ddmmyy</a:t>
            </a:r>
            <a:r>
              <a:rPr lang="zh-CN" altLang="en-US" dirty="0">
                <a:solidFill>
                  <a:schemeClr val="accent5"/>
                </a:solidFill>
                <a:latin typeface="+mn-ea"/>
              </a:rPr>
              <a:t>（日月年）格式 </a:t>
            </a:r>
          </a:p>
          <a:p>
            <a:r>
              <a:rPr lang="en-US" altLang="zh-CN" dirty="0">
                <a:solidFill>
                  <a:schemeClr val="accent5"/>
                </a:solidFill>
                <a:latin typeface="+mn-ea"/>
              </a:rPr>
              <a:t>		&lt;10&gt; </a:t>
            </a:r>
            <a:r>
              <a:rPr lang="zh-CN" altLang="en-US" dirty="0">
                <a:solidFill>
                  <a:schemeClr val="accent5"/>
                </a:solidFill>
                <a:latin typeface="+mn-ea"/>
              </a:rPr>
              <a:t>磁偏角（</a:t>
            </a:r>
            <a:r>
              <a:rPr lang="en-US" altLang="zh-CN" dirty="0">
                <a:solidFill>
                  <a:schemeClr val="accent5"/>
                </a:solidFill>
                <a:latin typeface="+mn-ea"/>
              </a:rPr>
              <a:t>000.0~180.0</a:t>
            </a:r>
            <a:r>
              <a:rPr lang="zh-CN" altLang="en-US" dirty="0">
                <a:solidFill>
                  <a:schemeClr val="accent5"/>
                </a:solidFill>
                <a:latin typeface="+mn-ea"/>
              </a:rPr>
              <a:t>度，前面的</a:t>
            </a:r>
            <a:r>
              <a:rPr lang="en-US" altLang="zh-CN" dirty="0">
                <a:solidFill>
                  <a:schemeClr val="accent5"/>
                </a:solidFill>
                <a:latin typeface="+mn-ea"/>
              </a:rPr>
              <a:t>0</a:t>
            </a:r>
            <a:r>
              <a:rPr lang="zh-CN" altLang="en-US" dirty="0">
                <a:solidFill>
                  <a:schemeClr val="accent5"/>
                </a:solidFill>
                <a:latin typeface="+mn-ea"/>
              </a:rPr>
              <a:t>也将被传输） </a:t>
            </a:r>
          </a:p>
          <a:p>
            <a:r>
              <a:rPr lang="en-US" altLang="zh-CN" dirty="0">
                <a:solidFill>
                  <a:schemeClr val="accent5"/>
                </a:solidFill>
                <a:latin typeface="+mn-ea"/>
              </a:rPr>
              <a:t>		&lt;11&gt; </a:t>
            </a:r>
            <a:r>
              <a:rPr lang="zh-CN" altLang="en-US" dirty="0">
                <a:solidFill>
                  <a:schemeClr val="accent5"/>
                </a:solidFill>
                <a:latin typeface="+mn-ea"/>
              </a:rPr>
              <a:t>磁偏角方向，</a:t>
            </a:r>
            <a:r>
              <a:rPr lang="en-US" altLang="zh-CN" dirty="0">
                <a:solidFill>
                  <a:schemeClr val="accent5"/>
                </a:solidFill>
                <a:latin typeface="+mn-ea"/>
              </a:rPr>
              <a:t>E</a:t>
            </a:r>
            <a:r>
              <a:rPr lang="zh-CN" altLang="en-US" dirty="0">
                <a:solidFill>
                  <a:schemeClr val="accent5"/>
                </a:solidFill>
                <a:latin typeface="+mn-ea"/>
              </a:rPr>
              <a:t>（东）或</a:t>
            </a:r>
            <a:r>
              <a:rPr lang="en-US" altLang="zh-CN" dirty="0">
                <a:solidFill>
                  <a:schemeClr val="accent5"/>
                </a:solidFill>
                <a:latin typeface="+mn-ea"/>
              </a:rPr>
              <a:t>W</a:t>
            </a:r>
            <a:r>
              <a:rPr lang="zh-CN" altLang="en-US" dirty="0">
                <a:solidFill>
                  <a:schemeClr val="accent5"/>
                </a:solidFill>
                <a:latin typeface="+mn-ea"/>
              </a:rPr>
              <a:t>（西） </a:t>
            </a:r>
          </a:p>
          <a:p>
            <a:r>
              <a:rPr lang="en-US" altLang="zh-CN" dirty="0">
                <a:solidFill>
                  <a:schemeClr val="accent5"/>
                </a:solidFill>
                <a:latin typeface="+mn-ea"/>
              </a:rPr>
              <a:t>		&lt;12&gt; </a:t>
            </a:r>
            <a:r>
              <a:rPr lang="zh-CN" altLang="en-US" dirty="0">
                <a:solidFill>
                  <a:schemeClr val="accent5"/>
                </a:solidFill>
                <a:latin typeface="+mn-ea"/>
              </a:rPr>
              <a:t>模式指示（仅</a:t>
            </a:r>
            <a:r>
              <a:rPr lang="en-US" altLang="zh-CN" dirty="0">
                <a:solidFill>
                  <a:schemeClr val="accent5"/>
                </a:solidFill>
                <a:latin typeface="+mn-ea"/>
              </a:rPr>
              <a:t>NMEA0183 3.00</a:t>
            </a:r>
            <a:r>
              <a:rPr lang="zh-CN" altLang="en-US" dirty="0">
                <a:solidFill>
                  <a:schemeClr val="accent5"/>
                </a:solidFill>
                <a:latin typeface="+mn-ea"/>
              </a:rPr>
              <a:t>版本输出，</a:t>
            </a:r>
            <a:r>
              <a:rPr lang="en-US" altLang="zh-CN" dirty="0">
                <a:solidFill>
                  <a:schemeClr val="accent5"/>
                </a:solidFill>
                <a:latin typeface="+mn-ea"/>
              </a:rPr>
              <a:t>A=</a:t>
            </a:r>
            <a:r>
              <a:rPr lang="zh-CN" altLang="en-US" dirty="0">
                <a:solidFill>
                  <a:schemeClr val="accent5"/>
                </a:solidFill>
                <a:latin typeface="+mn-ea"/>
              </a:rPr>
              <a:t>自主定位，</a:t>
            </a:r>
            <a:r>
              <a:rPr lang="en-US" altLang="zh-CN" dirty="0">
                <a:solidFill>
                  <a:schemeClr val="accent5"/>
                </a:solidFill>
                <a:latin typeface="+mn-ea"/>
              </a:rPr>
              <a:t>D=</a:t>
            </a:r>
            <a:r>
              <a:rPr lang="zh-CN" altLang="en-US" dirty="0">
                <a:solidFill>
                  <a:schemeClr val="accent5"/>
                </a:solidFill>
                <a:latin typeface="+mn-ea"/>
              </a:rPr>
              <a:t>差分，</a:t>
            </a:r>
            <a:r>
              <a:rPr lang="en-US" altLang="zh-CN" dirty="0">
                <a:solidFill>
                  <a:schemeClr val="accent5"/>
                </a:solidFill>
                <a:latin typeface="+mn-ea"/>
              </a:rPr>
              <a:t>E=</a:t>
            </a:r>
            <a:r>
              <a:rPr lang="zh-CN" altLang="en-US" dirty="0">
                <a:solidFill>
                  <a:schemeClr val="accent5"/>
                </a:solidFill>
                <a:latin typeface="+mn-ea"/>
              </a:rPr>
              <a:t>估算，</a:t>
            </a:r>
            <a:r>
              <a:rPr lang="en-US" altLang="zh-CN" dirty="0">
                <a:solidFill>
                  <a:schemeClr val="accent5"/>
                </a:solidFill>
                <a:latin typeface="+mn-ea"/>
              </a:rPr>
              <a:t>N=</a:t>
            </a:r>
            <a:r>
              <a:rPr lang="zh-CN" altLang="en-US" dirty="0">
                <a:solidFill>
                  <a:schemeClr val="accent5"/>
                </a:solidFill>
                <a:latin typeface="+mn-ea"/>
              </a:rPr>
              <a:t>数据无效） </a:t>
            </a:r>
          </a:p>
          <a:p>
            <a:r>
              <a:rPr lang="zh-CN" altLang="en-US" dirty="0"/>
              <a:t>    </a:t>
            </a:r>
            <a:r>
              <a:rPr lang="zh-CN" altLang="en-US" dirty="0">
                <a:solidFill>
                  <a:srgbClr val="FFC000"/>
                </a:solidFill>
              </a:rPr>
              <a:t>我们所关心的是</a:t>
            </a:r>
            <a:r>
              <a:rPr lang="en-US" altLang="zh-CN" dirty="0">
                <a:solidFill>
                  <a:srgbClr val="FFC000"/>
                </a:solidFill>
              </a:rPr>
              <a:t>GPRMC</a:t>
            </a:r>
            <a:r>
              <a:rPr lang="zh-CN" altLang="en-US" dirty="0">
                <a:solidFill>
                  <a:srgbClr val="FFC000"/>
                </a:solidFill>
              </a:rPr>
              <a:t>这条信息，因为其中包括当前格林威治时间、经度、纬度、日期等。</a:t>
            </a:r>
          </a:p>
        </p:txBody>
      </p:sp>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3573988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2"/>
            <a:ext cx="12192576" cy="6857678"/>
          </a:xfrm>
          <a:prstGeom prst="rect">
            <a:avLst/>
          </a:prstGeom>
        </p:spPr>
      </p:pic>
      <p:sp>
        <p:nvSpPr>
          <p:cNvPr id="17" name="文本框 16">
            <a:extLst>
              <a:ext uri="{FF2B5EF4-FFF2-40B4-BE49-F238E27FC236}">
                <a16:creationId xmlns:a16="http://schemas.microsoft.com/office/drawing/2014/main" id="{8EBAACA3-3377-4265-B32F-109C5E578E01}"/>
              </a:ext>
            </a:extLst>
          </p:cNvPr>
          <p:cNvSpPr txBox="1"/>
          <p:nvPr/>
        </p:nvSpPr>
        <p:spPr>
          <a:xfrm>
            <a:off x="3294588" y="2510902"/>
            <a:ext cx="1762771" cy="1969770"/>
          </a:xfrm>
          <a:prstGeom prst="rect">
            <a:avLst/>
          </a:prstGeom>
          <a:noFill/>
        </p:spPr>
        <p:txBody>
          <a:bodyPr wrap="square" lIns="0" tIns="0" rIns="0" bIns="0" rtlCol="0">
            <a:spAutoFit/>
          </a:bodyPr>
          <a:lstStyle/>
          <a:p>
            <a:pPr algn="ctr"/>
            <a:r>
              <a:rPr lang="en-US" altLang="zh-CN" sz="12800" dirty="0">
                <a:solidFill>
                  <a:schemeClr val="bg1"/>
                </a:solidFill>
                <a:effectLst>
                  <a:outerShdw blurRad="38100" dist="38100" dir="2700000" algn="tl">
                    <a:srgbClr val="000000">
                      <a:alpha val="43137"/>
                    </a:srgbClr>
                  </a:outerShdw>
                </a:effectLst>
                <a:latin typeface="Impact" panose="020B0806030902050204" pitchFamily="34" charset="0"/>
                <a:ea typeface="方正有猫在_GBK" panose="02000000000000000000" pitchFamily="2" charset="-122"/>
                <a:cs typeface="+mn-ea"/>
                <a:sym typeface="Arial" panose="020B0604020202020204" pitchFamily="34" charset="0"/>
              </a:rPr>
              <a:t>02</a:t>
            </a:r>
            <a:endParaRPr lang="zh-CN" altLang="en-US" sz="12800" dirty="0">
              <a:solidFill>
                <a:schemeClr val="bg1"/>
              </a:solidFill>
              <a:effectLst>
                <a:outerShdw blurRad="38100" dist="38100" dir="2700000" algn="tl">
                  <a:srgbClr val="000000">
                    <a:alpha val="43137"/>
                  </a:srgbClr>
                </a:outerShdw>
              </a:effectLst>
              <a:latin typeface="Impact" panose="020B0806030902050204" pitchFamily="34" charset="0"/>
              <a:ea typeface="方正有猫在_GBK" panose="02000000000000000000" pitchFamily="2" charset="-122"/>
              <a:cs typeface="+mn-ea"/>
              <a:sym typeface="Arial" panose="020B0604020202020204" pitchFamily="34" charset="0"/>
            </a:endParaRPr>
          </a:p>
        </p:txBody>
      </p:sp>
      <p:sp>
        <p:nvSpPr>
          <p:cNvPr id="18" name="矩形 17">
            <a:extLst>
              <a:ext uri="{FF2B5EF4-FFF2-40B4-BE49-F238E27FC236}">
                <a16:creationId xmlns:a16="http://schemas.microsoft.com/office/drawing/2014/main" id="{A5111578-1D4A-41D9-BC38-9B3F0F664664}"/>
              </a:ext>
            </a:extLst>
          </p:cNvPr>
          <p:cNvSpPr/>
          <p:nvPr/>
        </p:nvSpPr>
        <p:spPr>
          <a:xfrm>
            <a:off x="5130742" y="2731984"/>
            <a:ext cx="7061258" cy="923330"/>
          </a:xfrm>
          <a:prstGeom prst="rect">
            <a:avLst/>
          </a:prstGeom>
        </p:spPr>
        <p:txBody>
          <a:bodyPr wrap="square" lIns="0" tIns="0" rIns="0" bIns="0">
            <a:spAutoFit/>
          </a:bodyPr>
          <a:lstStyle/>
          <a:p>
            <a:r>
              <a:rPr lang="en-US" altLang="zh-CN" sz="6000" b="1" dirty="0">
                <a:solidFill>
                  <a:schemeClr val="bg1"/>
                </a:solidFill>
                <a:latin typeface="楷体" panose="02010609060101010101" pitchFamily="49" charset="-122"/>
                <a:ea typeface="楷体" panose="02010609060101010101" pitchFamily="49" charset="-122"/>
              </a:rPr>
              <a:t>Android</a:t>
            </a:r>
            <a:r>
              <a:rPr lang="zh-CN" altLang="en-US" sz="6000" b="1" dirty="0">
                <a:solidFill>
                  <a:schemeClr val="bg1"/>
                </a:solidFill>
                <a:latin typeface="楷体" panose="02010609060101010101" pitchFamily="49" charset="-122"/>
                <a:ea typeface="楷体" panose="02010609060101010101" pitchFamily="49" charset="-122"/>
              </a:rPr>
              <a:t> </a:t>
            </a:r>
            <a:r>
              <a:rPr lang="en-US" altLang="zh-CN" sz="6000" b="1" dirty="0">
                <a:solidFill>
                  <a:schemeClr val="bg1"/>
                </a:solidFill>
                <a:latin typeface="楷体" panose="02010609060101010101" pitchFamily="49" charset="-122"/>
                <a:ea typeface="楷体" panose="02010609060101010101" pitchFamily="49" charset="-122"/>
              </a:rPr>
              <a:t>GPS SW</a:t>
            </a:r>
            <a:r>
              <a:rPr lang="zh-CN" altLang="en-US" sz="6000" b="1" dirty="0">
                <a:solidFill>
                  <a:schemeClr val="bg1"/>
                </a:solidFill>
                <a:latin typeface="楷体" panose="02010609060101010101" pitchFamily="49" charset="-122"/>
                <a:ea typeface="楷体" panose="02010609060101010101" pitchFamily="49" charset="-122"/>
              </a:rPr>
              <a:t>架构</a:t>
            </a:r>
            <a:endParaRPr lang="zh-CN" altLang="en-US" sz="6000" b="1"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mn-ea"/>
              <a:sym typeface="+mn-lt"/>
            </a:endParaRPr>
          </a:p>
        </p:txBody>
      </p:sp>
      <p:sp>
        <p:nvSpPr>
          <p:cNvPr id="2" name="页脚占位符 1">
            <a:extLst>
              <a:ext uri="{FF2B5EF4-FFF2-40B4-BE49-F238E27FC236}">
                <a16:creationId xmlns:a16="http://schemas.microsoft.com/office/drawing/2014/main" id="{B5B75A13-2D4A-4979-94EE-0E8E279D45C7}"/>
              </a:ext>
            </a:extLst>
          </p:cNvPr>
          <p:cNvSpPr>
            <a:spLocks noGrp="1"/>
          </p:cNvSpPr>
          <p:nvPr>
            <p:ph type="ftr" sz="quarter" idx="11"/>
          </p:nvPr>
        </p:nvSpPr>
        <p:spPr/>
        <p:txBody>
          <a:bodyPr/>
          <a:lstStyle/>
          <a:p>
            <a:r>
              <a:rPr lang="zh-CN" altLang="en-US"/>
              <a:t>梧桐车联</a:t>
            </a:r>
          </a:p>
        </p:txBody>
      </p:sp>
      <p:sp>
        <p:nvSpPr>
          <p:cNvPr id="3" name="灯片编号占位符 2">
            <a:extLst>
              <a:ext uri="{FF2B5EF4-FFF2-40B4-BE49-F238E27FC236}">
                <a16:creationId xmlns:a16="http://schemas.microsoft.com/office/drawing/2014/main" id="{2B27364D-3785-4B5C-A7C1-04C35BA53C06}"/>
              </a:ext>
            </a:extLst>
          </p:cNvPr>
          <p:cNvSpPr>
            <a:spLocks noGrp="1"/>
          </p:cNvSpPr>
          <p:nvPr>
            <p:ph type="sldNum" sz="quarter" idx="12"/>
          </p:nvPr>
        </p:nvSpPr>
        <p:spPr/>
        <p:txBody>
          <a:bodyPr/>
          <a:lstStyle/>
          <a:p>
            <a:fld id="{E564C062-8246-492E-9B87-AA3262C7F395}" type="slidenum">
              <a:rPr lang="zh-CN" altLang="en-US" smtClean="0"/>
              <a:t>26</a:t>
            </a:fld>
            <a:endParaRPr lang="zh-CN" altLang="en-US"/>
          </a:p>
        </p:txBody>
      </p:sp>
    </p:spTree>
    <p:extLst>
      <p:ext uri="{BB962C8B-B14F-4D97-AF65-F5344CB8AC3E}">
        <p14:creationId xmlns:p14="http://schemas.microsoft.com/office/powerpoint/2010/main" val="287168165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ppt_w"/>
                                          </p:val>
                                        </p:tav>
                                        <p:tav tm="100000">
                                          <p:val>
                                            <p:strVal val="#ppt_w"/>
                                          </p:val>
                                        </p:tav>
                                      </p:tavLst>
                                    </p:anim>
                                    <p:anim calcmode="lin" valueType="num">
                                      <p:cBhvr>
                                        <p:cTn id="12" dur="500" fill="hold"/>
                                        <p:tgtEl>
                                          <p:spTgt spid="1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27</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7" name="矩形 26">
            <a:extLst>
              <a:ext uri="{FF2B5EF4-FFF2-40B4-BE49-F238E27FC236}">
                <a16:creationId xmlns:a16="http://schemas.microsoft.com/office/drawing/2014/main" id="{45D9D082-F3F6-49D6-9B94-E576FF32D083}"/>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pic>
        <p:nvPicPr>
          <p:cNvPr id="4" name="图片 3">
            <a:extLst>
              <a:ext uri="{FF2B5EF4-FFF2-40B4-BE49-F238E27FC236}">
                <a16:creationId xmlns:a16="http://schemas.microsoft.com/office/drawing/2014/main" id="{6C99D5DF-AFC9-44F6-AFCB-BFC05EEBDC72}"/>
              </a:ext>
            </a:extLst>
          </p:cNvPr>
          <p:cNvPicPr>
            <a:picLocks noChangeAspect="1"/>
          </p:cNvPicPr>
          <p:nvPr/>
        </p:nvPicPr>
        <p:blipFill>
          <a:blip r:embed="rId5"/>
          <a:stretch>
            <a:fillRect/>
          </a:stretch>
        </p:blipFill>
        <p:spPr>
          <a:xfrm>
            <a:off x="2518581" y="964276"/>
            <a:ext cx="9115865" cy="5471728"/>
          </a:xfrm>
          <a:prstGeom prst="rect">
            <a:avLst/>
          </a:prstGeom>
        </p:spPr>
      </p:pic>
      <p:grpSp>
        <p:nvGrpSpPr>
          <p:cNvPr id="9" name="组合 8">
            <a:extLst>
              <a:ext uri="{FF2B5EF4-FFF2-40B4-BE49-F238E27FC236}">
                <a16:creationId xmlns:a16="http://schemas.microsoft.com/office/drawing/2014/main" id="{8BD21925-2A4A-46E7-AAB5-851883F2CF9B}"/>
              </a:ext>
            </a:extLst>
          </p:cNvPr>
          <p:cNvGrpSpPr/>
          <p:nvPr>
            <p:custDataLst>
              <p:tags r:id="rId1"/>
            </p:custDataLst>
          </p:nvPr>
        </p:nvGrpSpPr>
        <p:grpSpPr>
          <a:xfrm>
            <a:off x="298022" y="1039141"/>
            <a:ext cx="2459246" cy="648982"/>
            <a:chOff x="6389473" y="1385910"/>
            <a:chExt cx="4430097" cy="624349"/>
          </a:xfrm>
        </p:grpSpPr>
        <p:sp>
          <p:nvSpPr>
            <p:cNvPr id="10" name="Oval 22">
              <a:extLst>
                <a:ext uri="{FF2B5EF4-FFF2-40B4-BE49-F238E27FC236}">
                  <a16:creationId xmlns:a16="http://schemas.microsoft.com/office/drawing/2014/main" id="{C2877B06-1A1E-4320-B1D1-6E71795F309D}"/>
                </a:ext>
              </a:extLst>
            </p:cNvPr>
            <p:cNvSpPr/>
            <p:nvPr/>
          </p:nvSpPr>
          <p:spPr>
            <a:xfrm>
              <a:off x="6389473" y="1385910"/>
              <a:ext cx="624349" cy="624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11" name="TextBox 24">
              <a:extLst>
                <a:ext uri="{FF2B5EF4-FFF2-40B4-BE49-F238E27FC236}">
                  <a16:creationId xmlns:a16="http://schemas.microsoft.com/office/drawing/2014/main" id="{5B876F18-49B2-4AFE-84D4-3846AFFBFEFA}"/>
                </a:ext>
              </a:extLst>
            </p:cNvPr>
            <p:cNvSpPr txBox="1"/>
            <p:nvPr/>
          </p:nvSpPr>
          <p:spPr>
            <a:xfrm>
              <a:off x="6856996" y="1416468"/>
              <a:ext cx="3962574" cy="242864"/>
            </a:xfrm>
            <a:prstGeom prst="rect">
              <a:avLst/>
            </a:prstGeom>
            <a:noFill/>
          </p:spPr>
          <p:txBody>
            <a:bodyPr wrap="none" lIns="360000" tIns="0" rIns="0" bIns="0" anchor="b" anchorCtr="0">
              <a:normAutofit/>
            </a:bodyPr>
            <a:lstStyle/>
            <a:p>
              <a:r>
                <a:rPr lang="zh-CN" altLang="en-US" sz="1600" b="1" dirty="0">
                  <a:solidFill>
                    <a:schemeClr val="accent1">
                      <a:lumMod val="100000"/>
                    </a:schemeClr>
                  </a:solidFill>
                </a:rPr>
                <a:t>卫星至</a:t>
              </a:r>
              <a:r>
                <a:rPr lang="en-US" altLang="zh-CN" sz="1600" b="1" dirty="0">
                  <a:solidFill>
                    <a:schemeClr val="accent1">
                      <a:lumMod val="100000"/>
                    </a:schemeClr>
                  </a:solidFill>
                </a:rPr>
                <a:t>App</a:t>
              </a:r>
              <a:r>
                <a:rPr lang="zh-CN" altLang="en-US" sz="1600" b="1" dirty="0">
                  <a:solidFill>
                    <a:schemeClr val="accent1">
                      <a:lumMod val="100000"/>
                    </a:schemeClr>
                  </a:solidFill>
                </a:rPr>
                <a:t>流程</a:t>
              </a:r>
            </a:p>
          </p:txBody>
        </p:sp>
      </p:grpSp>
    </p:spTree>
    <p:extLst>
      <p:ext uri="{BB962C8B-B14F-4D97-AF65-F5344CB8AC3E}">
        <p14:creationId xmlns:p14="http://schemas.microsoft.com/office/powerpoint/2010/main" val="36648249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28</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7" name="矩形 26">
            <a:extLst>
              <a:ext uri="{FF2B5EF4-FFF2-40B4-BE49-F238E27FC236}">
                <a16:creationId xmlns:a16="http://schemas.microsoft.com/office/drawing/2014/main" id="{45D9D082-F3F6-49D6-9B94-E576FF32D083}"/>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pic>
        <p:nvPicPr>
          <p:cNvPr id="3" name="图片 2">
            <a:extLst>
              <a:ext uri="{FF2B5EF4-FFF2-40B4-BE49-F238E27FC236}">
                <a16:creationId xmlns:a16="http://schemas.microsoft.com/office/drawing/2014/main" id="{152A5856-A1AA-43D6-BD1E-5664688596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1908" y="970671"/>
            <a:ext cx="5029201" cy="5453769"/>
          </a:xfrm>
          <a:prstGeom prst="rect">
            <a:avLst/>
          </a:prstGeom>
        </p:spPr>
      </p:pic>
      <p:grpSp>
        <p:nvGrpSpPr>
          <p:cNvPr id="8" name="组合 7">
            <a:extLst>
              <a:ext uri="{FF2B5EF4-FFF2-40B4-BE49-F238E27FC236}">
                <a16:creationId xmlns:a16="http://schemas.microsoft.com/office/drawing/2014/main" id="{9D3E98E6-F722-45E3-B1E9-FA54892B3929}"/>
              </a:ext>
            </a:extLst>
          </p:cNvPr>
          <p:cNvGrpSpPr/>
          <p:nvPr>
            <p:custDataLst>
              <p:tags r:id="rId1"/>
            </p:custDataLst>
          </p:nvPr>
        </p:nvGrpSpPr>
        <p:grpSpPr>
          <a:xfrm>
            <a:off x="779254" y="1032365"/>
            <a:ext cx="3455121" cy="501013"/>
            <a:chOff x="6389473" y="1385910"/>
            <a:chExt cx="4430097" cy="624349"/>
          </a:xfrm>
        </p:grpSpPr>
        <p:sp>
          <p:nvSpPr>
            <p:cNvPr id="9" name="Oval 22">
              <a:extLst>
                <a:ext uri="{FF2B5EF4-FFF2-40B4-BE49-F238E27FC236}">
                  <a16:creationId xmlns:a16="http://schemas.microsoft.com/office/drawing/2014/main" id="{D814369E-2EF2-489A-B197-856912B2FBB0}"/>
                </a:ext>
              </a:extLst>
            </p:cNvPr>
            <p:cNvSpPr/>
            <p:nvPr/>
          </p:nvSpPr>
          <p:spPr>
            <a:xfrm>
              <a:off x="6389473" y="1385910"/>
              <a:ext cx="624349" cy="624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10" name="TextBox 24">
              <a:extLst>
                <a:ext uri="{FF2B5EF4-FFF2-40B4-BE49-F238E27FC236}">
                  <a16:creationId xmlns:a16="http://schemas.microsoft.com/office/drawing/2014/main" id="{E392A4C1-C58B-454F-A668-ECCA48324F31}"/>
                </a:ext>
              </a:extLst>
            </p:cNvPr>
            <p:cNvSpPr txBox="1"/>
            <p:nvPr/>
          </p:nvSpPr>
          <p:spPr>
            <a:xfrm>
              <a:off x="6856996" y="1416468"/>
              <a:ext cx="3962574" cy="242864"/>
            </a:xfrm>
            <a:prstGeom prst="rect">
              <a:avLst/>
            </a:prstGeom>
            <a:noFill/>
          </p:spPr>
          <p:txBody>
            <a:bodyPr wrap="none" lIns="360000" tIns="0" rIns="0" bIns="0" anchor="b" anchorCtr="0">
              <a:normAutofit fontScale="92500" lnSpcReduction="20000"/>
            </a:bodyPr>
            <a:lstStyle/>
            <a:p>
              <a:r>
                <a:rPr lang="zh-CN" altLang="en-US" sz="1600" b="1" dirty="0">
                  <a:solidFill>
                    <a:schemeClr val="accent1">
                      <a:lumMod val="100000"/>
                    </a:schemeClr>
                  </a:solidFill>
                </a:rPr>
                <a:t>软件层次图</a:t>
              </a:r>
            </a:p>
          </p:txBody>
        </p:sp>
      </p:grpSp>
    </p:spTree>
    <p:extLst>
      <p:ext uri="{BB962C8B-B14F-4D97-AF65-F5344CB8AC3E}">
        <p14:creationId xmlns:p14="http://schemas.microsoft.com/office/powerpoint/2010/main" val="89112867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03</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HAL</a:t>
              </a:r>
              <a:r>
                <a:rPr lang="zh-CN" altLang="en-US" sz="1600" b="1" dirty="0">
                  <a:solidFill>
                    <a:schemeClr val="accent5">
                      <a:lumMod val="100000"/>
                    </a:schemeClr>
                  </a:solidFill>
                </a:rPr>
                <a:t>层重要数据结构</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29</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540605" y="134989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1200" dirty="0">
                <a:solidFill>
                  <a:schemeClr val="accent2"/>
                </a:solidFill>
                <a:latin typeface="+mn-ea"/>
              </a:rPr>
              <a:t>1</a:t>
            </a:r>
            <a:r>
              <a:rPr lang="zh-CN" altLang="en-US" sz="1200" dirty="0">
                <a:solidFill>
                  <a:schemeClr val="accent2"/>
                </a:solidFill>
                <a:latin typeface="+mn-ea"/>
              </a:rPr>
              <a:t>）</a:t>
            </a:r>
            <a:r>
              <a:rPr lang="en-US" altLang="zh-CN" sz="1200" dirty="0" err="1">
                <a:solidFill>
                  <a:schemeClr val="accent2"/>
                </a:solidFill>
                <a:latin typeface="+mn-ea"/>
              </a:rPr>
              <a:t>GpsLocation</a:t>
            </a:r>
            <a:r>
              <a:rPr lang="en-US" altLang="zh-CN" sz="1200" dirty="0">
                <a:solidFill>
                  <a:schemeClr val="accent2"/>
                </a:solidFill>
                <a:latin typeface="+mn-ea"/>
              </a:rPr>
              <a:t>   </a:t>
            </a:r>
            <a:r>
              <a:rPr lang="zh-CN" altLang="en-US" sz="1200" dirty="0">
                <a:solidFill>
                  <a:schemeClr val="accent2"/>
                </a:solidFill>
                <a:latin typeface="+mn-ea"/>
              </a:rPr>
              <a:t/>
            </a:r>
            <a:br>
              <a:rPr lang="zh-CN" altLang="en-US" sz="1200" dirty="0">
                <a:solidFill>
                  <a:schemeClr val="accent2"/>
                </a:solidFill>
                <a:latin typeface="+mn-ea"/>
              </a:rPr>
            </a:br>
            <a:r>
              <a:rPr lang="en-US" altLang="zh-CN" sz="1200" dirty="0">
                <a:solidFill>
                  <a:schemeClr val="accent2"/>
                </a:solidFill>
                <a:latin typeface="+mn-ea"/>
              </a:rPr>
              <a:t>	</a:t>
            </a:r>
            <a:r>
              <a:rPr lang="zh-CN" altLang="en-US" sz="1200" dirty="0">
                <a:solidFill>
                  <a:schemeClr val="accent2"/>
                </a:solidFill>
                <a:latin typeface="+mn-ea"/>
              </a:rPr>
              <a:t>定义了一个表示方位的结构体，成员有经纬度，高度，速度，方位角等。</a:t>
            </a:r>
            <a:endParaRPr lang="en-US" altLang="zh-CN" sz="1200" dirty="0">
              <a:solidFill>
                <a:schemeClr val="accent2"/>
              </a:solidFill>
              <a:latin typeface="+mn-ea"/>
            </a:endParaRPr>
          </a:p>
          <a:p>
            <a:r>
              <a:rPr lang="en-US" altLang="zh-CN" sz="1200" dirty="0">
                <a:solidFill>
                  <a:schemeClr val="accent2"/>
                </a:solidFill>
                <a:latin typeface="+mn-ea"/>
              </a:rPr>
              <a:t>/** Represents a location. */ </a:t>
            </a:r>
          </a:p>
          <a:p>
            <a:r>
              <a:rPr lang="en-US" altLang="zh-CN" sz="1200" dirty="0">
                <a:solidFill>
                  <a:schemeClr val="accent2"/>
                </a:solidFill>
                <a:latin typeface="+mn-ea"/>
              </a:rPr>
              <a:t>typedef struct { </a:t>
            </a:r>
          </a:p>
          <a:p>
            <a:r>
              <a:rPr lang="en-US" altLang="zh-CN" sz="1200" dirty="0">
                <a:solidFill>
                  <a:schemeClr val="accent2"/>
                </a:solidFill>
                <a:latin typeface="+mn-ea"/>
              </a:rPr>
              <a:t>    /**set to </a:t>
            </a:r>
            <a:r>
              <a:rPr lang="en-US" altLang="zh-CN" sz="1200" dirty="0" err="1">
                <a:solidFill>
                  <a:schemeClr val="accent2"/>
                </a:solidFill>
                <a:latin typeface="+mn-ea"/>
              </a:rPr>
              <a:t>sizeof</a:t>
            </a:r>
            <a:r>
              <a:rPr lang="en-US" altLang="zh-CN" sz="1200" dirty="0">
                <a:solidFill>
                  <a:schemeClr val="accent2"/>
                </a:solidFill>
                <a:latin typeface="+mn-ea"/>
              </a:rPr>
              <a:t>(</a:t>
            </a:r>
            <a:r>
              <a:rPr lang="en-US" altLang="zh-CN" sz="1200" dirty="0" err="1">
                <a:solidFill>
                  <a:schemeClr val="accent2"/>
                </a:solidFill>
                <a:latin typeface="+mn-ea"/>
              </a:rPr>
              <a:t>GpsLocation</a:t>
            </a:r>
            <a:r>
              <a:rPr lang="en-US" altLang="zh-CN" sz="1200" dirty="0">
                <a:solidFill>
                  <a:schemeClr val="accent2"/>
                </a:solidFill>
                <a:latin typeface="+mn-ea"/>
              </a:rPr>
              <a:t>) */ </a:t>
            </a:r>
          </a:p>
          <a:p>
            <a:r>
              <a:rPr lang="en-US" altLang="zh-CN" sz="1200" dirty="0">
                <a:solidFill>
                  <a:schemeClr val="accent2"/>
                </a:solidFill>
                <a:latin typeface="+mn-ea"/>
              </a:rPr>
              <a:t>   </a:t>
            </a:r>
            <a:r>
              <a:rPr lang="en-US" altLang="zh-CN" sz="1200" dirty="0" err="1">
                <a:solidFill>
                  <a:schemeClr val="accent2"/>
                </a:solidFill>
                <a:latin typeface="+mn-ea"/>
              </a:rPr>
              <a:t>size_t</a:t>
            </a:r>
            <a:r>
              <a:rPr lang="en-US" altLang="zh-CN" sz="1200" dirty="0">
                <a:solidFill>
                  <a:schemeClr val="accent2"/>
                </a:solidFill>
                <a:latin typeface="+mn-ea"/>
              </a:rPr>
              <a:t>          size; </a:t>
            </a:r>
          </a:p>
          <a:p>
            <a:r>
              <a:rPr lang="en-US" altLang="zh-CN" sz="1200" dirty="0">
                <a:solidFill>
                  <a:schemeClr val="accent2"/>
                </a:solidFill>
                <a:latin typeface="+mn-ea"/>
              </a:rPr>
              <a:t>    /**Contains </a:t>
            </a:r>
            <a:r>
              <a:rPr lang="en-US" altLang="zh-CN" sz="1200" dirty="0" err="1">
                <a:solidFill>
                  <a:schemeClr val="accent2"/>
                </a:solidFill>
                <a:latin typeface="+mn-ea"/>
              </a:rPr>
              <a:t>GpsLocationFlags</a:t>
            </a:r>
            <a:r>
              <a:rPr lang="en-US" altLang="zh-CN" sz="1200" dirty="0">
                <a:solidFill>
                  <a:schemeClr val="accent2"/>
                </a:solidFill>
                <a:latin typeface="+mn-ea"/>
              </a:rPr>
              <a:t> bits. */ </a:t>
            </a:r>
          </a:p>
          <a:p>
            <a:r>
              <a:rPr lang="en-US" altLang="zh-CN" sz="1200" dirty="0">
                <a:solidFill>
                  <a:schemeClr val="accent2"/>
                </a:solidFill>
                <a:latin typeface="+mn-ea"/>
              </a:rPr>
              <a:t>   uint16_t        flags; </a:t>
            </a:r>
          </a:p>
          <a:p>
            <a:r>
              <a:rPr lang="en-US" altLang="zh-CN" sz="1200" dirty="0">
                <a:solidFill>
                  <a:schemeClr val="accent2"/>
                </a:solidFill>
                <a:latin typeface="+mn-ea"/>
              </a:rPr>
              <a:t>    /**Represents latitude in degrees. */ </a:t>
            </a:r>
          </a:p>
          <a:p>
            <a:r>
              <a:rPr lang="en-US" altLang="zh-CN" sz="1200" dirty="0">
                <a:solidFill>
                  <a:schemeClr val="accent2"/>
                </a:solidFill>
                <a:latin typeface="+mn-ea"/>
              </a:rPr>
              <a:t>   double          latitude; </a:t>
            </a:r>
          </a:p>
          <a:p>
            <a:r>
              <a:rPr lang="en-US" altLang="zh-CN" sz="1200" dirty="0">
                <a:solidFill>
                  <a:schemeClr val="accent2"/>
                </a:solidFill>
                <a:latin typeface="+mn-ea"/>
              </a:rPr>
              <a:t>    /**Represents longitude in degrees. */ </a:t>
            </a:r>
          </a:p>
          <a:p>
            <a:r>
              <a:rPr lang="en-US" altLang="zh-CN" sz="1200" dirty="0">
                <a:solidFill>
                  <a:schemeClr val="accent2"/>
                </a:solidFill>
                <a:latin typeface="+mn-ea"/>
              </a:rPr>
              <a:t>   double          longitude; </a:t>
            </a:r>
          </a:p>
          <a:p>
            <a:r>
              <a:rPr lang="en-US" altLang="zh-CN" sz="1200" dirty="0">
                <a:solidFill>
                  <a:schemeClr val="accent2"/>
                </a:solidFill>
                <a:latin typeface="+mn-ea"/>
              </a:rPr>
              <a:t>    /**Represents altitude in meters above the WGS 84 reference </a:t>
            </a:r>
          </a:p>
          <a:p>
            <a:r>
              <a:rPr lang="en-US" altLang="zh-CN" sz="1200" dirty="0">
                <a:solidFill>
                  <a:schemeClr val="accent2"/>
                </a:solidFill>
                <a:latin typeface="+mn-ea"/>
              </a:rPr>
              <a:t>     *ellipsoid. */ </a:t>
            </a:r>
          </a:p>
          <a:p>
            <a:r>
              <a:rPr lang="en-US" altLang="zh-CN" sz="1200" dirty="0">
                <a:solidFill>
                  <a:schemeClr val="accent2"/>
                </a:solidFill>
                <a:latin typeface="+mn-ea"/>
              </a:rPr>
              <a:t>   double          altitude; </a:t>
            </a:r>
          </a:p>
          <a:p>
            <a:r>
              <a:rPr lang="en-US" altLang="zh-CN" sz="1200" dirty="0">
                <a:solidFill>
                  <a:schemeClr val="accent2"/>
                </a:solidFill>
                <a:latin typeface="+mn-ea"/>
              </a:rPr>
              <a:t>    /**Represents speed in meters per second. */ </a:t>
            </a:r>
          </a:p>
          <a:p>
            <a:r>
              <a:rPr lang="en-US" altLang="zh-CN" sz="1200" dirty="0">
                <a:solidFill>
                  <a:schemeClr val="accent2"/>
                </a:solidFill>
                <a:latin typeface="+mn-ea"/>
              </a:rPr>
              <a:t>   float           speed; </a:t>
            </a:r>
          </a:p>
          <a:p>
            <a:r>
              <a:rPr lang="en-US" altLang="zh-CN" sz="1200" dirty="0">
                <a:solidFill>
                  <a:schemeClr val="accent2"/>
                </a:solidFill>
                <a:latin typeface="+mn-ea"/>
              </a:rPr>
              <a:t>    /**Represents heading in degrees. */ </a:t>
            </a:r>
          </a:p>
          <a:p>
            <a:r>
              <a:rPr lang="en-US" altLang="zh-CN" sz="1200" dirty="0">
                <a:solidFill>
                  <a:schemeClr val="accent2"/>
                </a:solidFill>
                <a:latin typeface="+mn-ea"/>
              </a:rPr>
              <a:t>   float           bearing; </a:t>
            </a:r>
          </a:p>
          <a:p>
            <a:r>
              <a:rPr lang="en-US" altLang="zh-CN" sz="1200" dirty="0">
                <a:solidFill>
                  <a:schemeClr val="accent2"/>
                </a:solidFill>
                <a:latin typeface="+mn-ea"/>
              </a:rPr>
              <a:t>    /**Represents expected accuracy in meters. */ </a:t>
            </a:r>
          </a:p>
          <a:p>
            <a:r>
              <a:rPr lang="en-US" altLang="zh-CN" sz="1200" dirty="0">
                <a:solidFill>
                  <a:schemeClr val="accent2"/>
                </a:solidFill>
                <a:latin typeface="+mn-ea"/>
              </a:rPr>
              <a:t>   float           accuracy; </a:t>
            </a:r>
          </a:p>
          <a:p>
            <a:r>
              <a:rPr lang="en-US" altLang="zh-CN" sz="1200" dirty="0">
                <a:solidFill>
                  <a:schemeClr val="accent2"/>
                </a:solidFill>
                <a:latin typeface="+mn-ea"/>
              </a:rPr>
              <a:t>    /**Timestamp for the location fix. */ </a:t>
            </a:r>
          </a:p>
          <a:p>
            <a:r>
              <a:rPr lang="en-US" altLang="zh-CN" sz="1200" dirty="0">
                <a:solidFill>
                  <a:schemeClr val="accent2"/>
                </a:solidFill>
                <a:latin typeface="+mn-ea"/>
              </a:rPr>
              <a:t>   </a:t>
            </a:r>
            <a:r>
              <a:rPr lang="en-US" altLang="zh-CN" sz="1200" dirty="0" err="1">
                <a:solidFill>
                  <a:schemeClr val="accent2"/>
                </a:solidFill>
                <a:latin typeface="+mn-ea"/>
              </a:rPr>
              <a:t>GpsUtcTime</a:t>
            </a:r>
            <a:r>
              <a:rPr lang="en-US" altLang="zh-CN" sz="1200" dirty="0">
                <a:solidFill>
                  <a:schemeClr val="accent2"/>
                </a:solidFill>
                <a:latin typeface="+mn-ea"/>
              </a:rPr>
              <a:t>      timestamp; </a:t>
            </a:r>
          </a:p>
          <a:p>
            <a:r>
              <a:rPr lang="en-US" altLang="zh-CN" sz="1200" dirty="0">
                <a:solidFill>
                  <a:schemeClr val="accent2"/>
                </a:solidFill>
                <a:latin typeface="+mn-ea"/>
              </a:rPr>
              <a:t>} </a:t>
            </a:r>
            <a:r>
              <a:rPr lang="en-US" altLang="zh-CN" sz="1200" dirty="0" err="1">
                <a:solidFill>
                  <a:schemeClr val="accent2"/>
                </a:solidFill>
                <a:latin typeface="+mn-ea"/>
              </a:rPr>
              <a:t>GpsLocation</a:t>
            </a:r>
            <a:r>
              <a:rPr lang="en-US" altLang="zh-CN" sz="1200" dirty="0">
                <a:solidFill>
                  <a:schemeClr val="accent2"/>
                </a:solidFill>
                <a:latin typeface="+mn-ea"/>
              </a:rPr>
              <a:t>; </a:t>
            </a:r>
          </a:p>
          <a:p>
            <a:endParaRPr lang="en-US" altLang="zh-CN" sz="1200" dirty="0">
              <a:solidFill>
                <a:schemeClr val="accent2"/>
              </a:solidFill>
              <a:latin typeface="+mn-ea"/>
            </a:endParaRPr>
          </a:p>
        </p:txBody>
      </p:sp>
      <p:sp>
        <p:nvSpPr>
          <p:cNvPr id="10" name="矩形 9">
            <a:extLst>
              <a:ext uri="{FF2B5EF4-FFF2-40B4-BE49-F238E27FC236}">
                <a16:creationId xmlns:a16="http://schemas.microsoft.com/office/drawing/2014/main" id="{093EC423-5C03-458C-90A0-F3A81DBDC23E}"/>
              </a:ext>
            </a:extLst>
          </p:cNvPr>
          <p:cNvSpPr/>
          <p:nvPr/>
        </p:nvSpPr>
        <p:spPr>
          <a:xfrm>
            <a:off x="-528802" y="103520"/>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349123688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2"/>
            <a:ext cx="12192576" cy="6857678"/>
          </a:xfrm>
          <a:prstGeom prst="rect">
            <a:avLst/>
          </a:prstGeom>
        </p:spPr>
      </p:pic>
      <p:sp>
        <p:nvSpPr>
          <p:cNvPr id="17" name="文本框 16">
            <a:extLst>
              <a:ext uri="{FF2B5EF4-FFF2-40B4-BE49-F238E27FC236}">
                <a16:creationId xmlns:a16="http://schemas.microsoft.com/office/drawing/2014/main" id="{8EBAACA3-3377-4265-B32F-109C5E578E01}"/>
              </a:ext>
            </a:extLst>
          </p:cNvPr>
          <p:cNvSpPr txBox="1"/>
          <p:nvPr/>
        </p:nvSpPr>
        <p:spPr>
          <a:xfrm>
            <a:off x="3294588" y="2510902"/>
            <a:ext cx="1762771" cy="1969770"/>
          </a:xfrm>
          <a:prstGeom prst="rect">
            <a:avLst/>
          </a:prstGeom>
          <a:noFill/>
        </p:spPr>
        <p:txBody>
          <a:bodyPr wrap="square" lIns="0" tIns="0" rIns="0" bIns="0" rtlCol="0">
            <a:spAutoFit/>
          </a:bodyPr>
          <a:lstStyle/>
          <a:p>
            <a:pPr algn="ctr"/>
            <a:r>
              <a:rPr lang="en-US" altLang="zh-CN" sz="12800" dirty="0">
                <a:solidFill>
                  <a:schemeClr val="bg1"/>
                </a:solidFill>
                <a:effectLst>
                  <a:outerShdw blurRad="38100" dist="38100" dir="2700000" algn="tl">
                    <a:srgbClr val="000000">
                      <a:alpha val="43137"/>
                    </a:srgbClr>
                  </a:outerShdw>
                </a:effectLst>
                <a:latin typeface="Impact" panose="020B0806030902050204" pitchFamily="34" charset="0"/>
                <a:ea typeface="方正有猫在_GBK" panose="02000000000000000000" pitchFamily="2" charset="-122"/>
                <a:cs typeface="+mn-ea"/>
                <a:sym typeface="Arial" panose="020B0604020202020204" pitchFamily="34" charset="0"/>
              </a:rPr>
              <a:t>01</a:t>
            </a:r>
            <a:endParaRPr lang="zh-CN" altLang="en-US" sz="12800" dirty="0">
              <a:solidFill>
                <a:schemeClr val="bg1"/>
              </a:solidFill>
              <a:effectLst>
                <a:outerShdw blurRad="38100" dist="38100" dir="2700000" algn="tl">
                  <a:srgbClr val="000000">
                    <a:alpha val="43137"/>
                  </a:srgbClr>
                </a:outerShdw>
              </a:effectLst>
              <a:latin typeface="Impact" panose="020B0806030902050204" pitchFamily="34" charset="0"/>
              <a:ea typeface="方正有猫在_GBK" panose="02000000000000000000" pitchFamily="2" charset="-122"/>
              <a:cs typeface="+mn-ea"/>
              <a:sym typeface="Arial" panose="020B0604020202020204" pitchFamily="34" charset="0"/>
            </a:endParaRPr>
          </a:p>
        </p:txBody>
      </p:sp>
      <p:sp>
        <p:nvSpPr>
          <p:cNvPr id="18" name="矩形 17">
            <a:extLst>
              <a:ext uri="{FF2B5EF4-FFF2-40B4-BE49-F238E27FC236}">
                <a16:creationId xmlns:a16="http://schemas.microsoft.com/office/drawing/2014/main" id="{A5111578-1D4A-41D9-BC38-9B3F0F664664}"/>
              </a:ext>
            </a:extLst>
          </p:cNvPr>
          <p:cNvSpPr/>
          <p:nvPr/>
        </p:nvSpPr>
        <p:spPr>
          <a:xfrm>
            <a:off x="5205046" y="2731984"/>
            <a:ext cx="4605704" cy="923330"/>
          </a:xfrm>
          <a:prstGeom prst="rect">
            <a:avLst/>
          </a:prstGeom>
        </p:spPr>
        <p:txBody>
          <a:bodyPr wrap="square" lIns="0" tIns="0" rIns="0" bIns="0">
            <a:spAutoFit/>
          </a:bodyPr>
          <a:lstStyle/>
          <a:p>
            <a:r>
              <a:rPr lang="en-US" altLang="zh-CN" sz="6000" b="1" dirty="0" smtClean="0">
                <a:solidFill>
                  <a:schemeClr val="bg1"/>
                </a:solidFill>
                <a:latin typeface="+mn-ea"/>
              </a:rPr>
              <a:t>GPS</a:t>
            </a:r>
            <a:r>
              <a:rPr lang="zh-CN" altLang="en-US" sz="6000" b="1" dirty="0" smtClean="0">
                <a:solidFill>
                  <a:schemeClr val="bg1"/>
                </a:solidFill>
                <a:latin typeface="+mn-ea"/>
              </a:rPr>
              <a:t>定位</a:t>
            </a:r>
            <a:endParaRPr lang="zh-CN" altLang="en-US" sz="6000" b="1" dirty="0">
              <a:solidFill>
                <a:schemeClr val="bg1"/>
              </a:solidFill>
              <a:effectLst>
                <a:outerShdw blurRad="38100" dist="38100" dir="2700000" algn="tl">
                  <a:srgbClr val="000000">
                    <a:alpha val="43137"/>
                  </a:srgbClr>
                </a:outerShdw>
              </a:effectLst>
              <a:latin typeface="+mn-ea"/>
              <a:cs typeface="+mn-ea"/>
              <a:sym typeface="+mn-lt"/>
            </a:endParaRPr>
          </a:p>
        </p:txBody>
      </p:sp>
      <p:sp>
        <p:nvSpPr>
          <p:cNvPr id="2" name="页脚占位符 1">
            <a:extLst>
              <a:ext uri="{FF2B5EF4-FFF2-40B4-BE49-F238E27FC236}">
                <a16:creationId xmlns:a16="http://schemas.microsoft.com/office/drawing/2014/main" id="{CAA9DF22-A916-40FB-B84E-C50B4FA3E3D1}"/>
              </a:ext>
            </a:extLst>
          </p:cNvPr>
          <p:cNvSpPr>
            <a:spLocks noGrp="1"/>
          </p:cNvSpPr>
          <p:nvPr>
            <p:ph type="ftr" sz="quarter" idx="11"/>
          </p:nvPr>
        </p:nvSpPr>
        <p:spPr/>
        <p:txBody>
          <a:bodyPr/>
          <a:lstStyle/>
          <a:p>
            <a:r>
              <a:rPr lang="zh-CN" altLang="en-US"/>
              <a:t>梧桐车联</a:t>
            </a:r>
          </a:p>
        </p:txBody>
      </p:sp>
      <p:sp>
        <p:nvSpPr>
          <p:cNvPr id="3" name="灯片编号占位符 2">
            <a:extLst>
              <a:ext uri="{FF2B5EF4-FFF2-40B4-BE49-F238E27FC236}">
                <a16:creationId xmlns:a16="http://schemas.microsoft.com/office/drawing/2014/main" id="{B50BA1CE-3CCD-4E7E-BD97-90D1BEDCA714}"/>
              </a:ext>
            </a:extLst>
          </p:cNvPr>
          <p:cNvSpPr>
            <a:spLocks noGrp="1"/>
          </p:cNvSpPr>
          <p:nvPr>
            <p:ph type="sldNum" sz="quarter" idx="12"/>
          </p:nvPr>
        </p:nvSpPr>
        <p:spPr/>
        <p:txBody>
          <a:bodyPr/>
          <a:lstStyle/>
          <a:p>
            <a:fld id="{E564C062-8246-492E-9B87-AA3262C7F395}" type="slidenum">
              <a:rPr lang="zh-CN" altLang="en-US" smtClean="0"/>
              <a:t>3</a:t>
            </a:fld>
            <a:endParaRPr lang="zh-CN" altLang="en-US"/>
          </a:p>
        </p:txBody>
      </p:sp>
    </p:spTree>
    <p:extLst>
      <p:ext uri="{BB962C8B-B14F-4D97-AF65-F5344CB8AC3E}">
        <p14:creationId xmlns:p14="http://schemas.microsoft.com/office/powerpoint/2010/main" val="247309345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ppt_w"/>
                                          </p:val>
                                        </p:tav>
                                        <p:tav tm="100000">
                                          <p:val>
                                            <p:strVal val="#ppt_w"/>
                                          </p:val>
                                        </p:tav>
                                      </p:tavLst>
                                    </p:anim>
                                    <p:anim calcmode="lin" valueType="num">
                                      <p:cBhvr>
                                        <p:cTn id="12" dur="500" fill="hold"/>
                                        <p:tgtEl>
                                          <p:spTgt spid="1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03</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HAL</a:t>
              </a:r>
              <a:r>
                <a:rPr lang="zh-CN" altLang="en-US" sz="1600" b="1" dirty="0">
                  <a:solidFill>
                    <a:schemeClr val="accent5">
                      <a:lumMod val="100000"/>
                    </a:schemeClr>
                  </a:solidFill>
                </a:rPr>
                <a:t>层重要数据结构</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30</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540605" y="134989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2"/>
                </a:solidFill>
                <a:latin typeface="+mn-ea"/>
              </a:rPr>
              <a:t>2</a:t>
            </a:r>
            <a:r>
              <a:rPr lang="zh-CN" altLang="en-US" dirty="0">
                <a:solidFill>
                  <a:schemeClr val="accent2"/>
                </a:solidFill>
                <a:latin typeface="+mn-ea"/>
              </a:rPr>
              <a:t>）</a:t>
            </a:r>
            <a:r>
              <a:rPr lang="en-US" altLang="zh-CN" dirty="0" err="1">
                <a:solidFill>
                  <a:schemeClr val="accent2"/>
                </a:solidFill>
                <a:latin typeface="+mn-ea"/>
              </a:rPr>
              <a:t>GpsStatus</a:t>
            </a:r>
            <a:r>
              <a:rPr lang="zh-CN" altLang="en-US" dirty="0">
                <a:solidFill>
                  <a:schemeClr val="accent2"/>
                </a:solidFill>
                <a:latin typeface="+mn-ea"/>
              </a:rPr>
              <a:t/>
            </a:r>
            <a:br>
              <a:rPr lang="zh-CN" altLang="en-US" dirty="0">
                <a:solidFill>
                  <a:schemeClr val="accent2"/>
                </a:solidFill>
                <a:latin typeface="+mn-ea"/>
              </a:rPr>
            </a:br>
            <a:r>
              <a:rPr lang="en-US" altLang="zh-CN" dirty="0">
                <a:solidFill>
                  <a:schemeClr val="accent2"/>
                </a:solidFill>
                <a:latin typeface="+mn-ea"/>
              </a:rPr>
              <a:t>	</a:t>
            </a:r>
            <a:r>
              <a:rPr lang="zh-CN" altLang="en-US" dirty="0">
                <a:solidFill>
                  <a:schemeClr val="accent2"/>
                </a:solidFill>
                <a:latin typeface="+mn-ea"/>
              </a:rPr>
              <a:t>表示</a:t>
            </a:r>
            <a:r>
              <a:rPr lang="en-US" altLang="zh-CN" dirty="0">
                <a:solidFill>
                  <a:schemeClr val="accent2"/>
                </a:solidFill>
                <a:latin typeface="+mn-ea"/>
              </a:rPr>
              <a:t>GPS</a:t>
            </a:r>
            <a:r>
              <a:rPr lang="zh-CN" altLang="en-US" dirty="0">
                <a:solidFill>
                  <a:schemeClr val="accent2"/>
                </a:solidFill>
                <a:latin typeface="+mn-ea"/>
              </a:rPr>
              <a:t>的当前状态，只有两个成员一个是表示结构大小的成员，与一个表示</a:t>
            </a:r>
            <a:r>
              <a:rPr lang="en-US" altLang="zh-CN" dirty="0" err="1">
                <a:solidFill>
                  <a:schemeClr val="accent2"/>
                </a:solidFill>
                <a:latin typeface="+mn-ea"/>
              </a:rPr>
              <a:t>Gps</a:t>
            </a:r>
            <a:r>
              <a:rPr lang="zh-CN" altLang="en-US" dirty="0">
                <a:solidFill>
                  <a:schemeClr val="accent2"/>
                </a:solidFill>
                <a:latin typeface="+mn-ea"/>
              </a:rPr>
              <a:t>状态的类型</a:t>
            </a:r>
            <a:r>
              <a:rPr lang="en-US" altLang="zh-CN" dirty="0" err="1">
                <a:solidFill>
                  <a:schemeClr val="accent2"/>
                </a:solidFill>
                <a:latin typeface="+mn-ea"/>
              </a:rPr>
              <a:t>GpsStatusValue</a:t>
            </a:r>
            <a:r>
              <a:rPr lang="zh-CN" altLang="en-US" dirty="0">
                <a:solidFill>
                  <a:schemeClr val="accent2"/>
                </a:solidFill>
                <a:latin typeface="+mn-ea"/>
              </a:rPr>
              <a:t>。</a:t>
            </a:r>
            <a:endParaRPr lang="en-US" altLang="zh-CN" dirty="0">
              <a:solidFill>
                <a:schemeClr val="accent2"/>
              </a:solidFill>
              <a:latin typeface="+mn-ea"/>
            </a:endParaRPr>
          </a:p>
          <a:p>
            <a:r>
              <a:rPr lang="en-US" altLang="zh-CN" dirty="0">
                <a:solidFill>
                  <a:schemeClr val="accent2"/>
                </a:solidFill>
                <a:latin typeface="+mn-ea"/>
              </a:rPr>
              <a:t>/** GPS status event values. */</a:t>
            </a:r>
            <a:br>
              <a:rPr lang="en-US" altLang="zh-CN" dirty="0">
                <a:solidFill>
                  <a:schemeClr val="accent2"/>
                </a:solidFill>
                <a:latin typeface="+mn-ea"/>
              </a:rPr>
            </a:br>
            <a:r>
              <a:rPr lang="en-US" altLang="zh-CN" dirty="0">
                <a:solidFill>
                  <a:schemeClr val="accent2"/>
                </a:solidFill>
                <a:latin typeface="+mn-ea"/>
              </a:rPr>
              <a:t>typedef uint16_t </a:t>
            </a:r>
            <a:r>
              <a:rPr lang="en-US" altLang="zh-CN" dirty="0" err="1">
                <a:solidFill>
                  <a:schemeClr val="accent2"/>
                </a:solidFill>
                <a:latin typeface="+mn-ea"/>
              </a:rPr>
              <a:t>GpsStatusValue</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IMPORTANT: Note that the following values must match</a:t>
            </a:r>
            <a:br>
              <a:rPr lang="en-US" altLang="zh-CN" dirty="0">
                <a:solidFill>
                  <a:schemeClr val="accent2"/>
                </a:solidFill>
                <a:latin typeface="+mn-ea"/>
              </a:rPr>
            </a:br>
            <a:r>
              <a:rPr lang="en-US" altLang="zh-CN" dirty="0">
                <a:solidFill>
                  <a:schemeClr val="accent2"/>
                </a:solidFill>
                <a:latin typeface="+mn-ea"/>
              </a:rPr>
              <a:t>// constants in GpsLocationProvider.java.</a:t>
            </a:r>
            <a:br>
              <a:rPr lang="en-US" altLang="zh-CN" dirty="0">
                <a:solidFill>
                  <a:schemeClr val="accent2"/>
                </a:solidFill>
                <a:latin typeface="+mn-ea"/>
              </a:rPr>
            </a:br>
            <a:r>
              <a:rPr lang="en-US" altLang="zh-CN" dirty="0">
                <a:solidFill>
                  <a:schemeClr val="accent2"/>
                </a:solidFill>
                <a:latin typeface="+mn-ea"/>
              </a:rPr>
              <a:t>/** GPS status unknown. */</a:t>
            </a:r>
            <a:br>
              <a:rPr lang="en-US" altLang="zh-CN" dirty="0">
                <a:solidFill>
                  <a:schemeClr val="accent2"/>
                </a:solidFill>
                <a:latin typeface="+mn-ea"/>
              </a:rPr>
            </a:br>
            <a:r>
              <a:rPr lang="en-US" altLang="zh-CN" dirty="0">
                <a:solidFill>
                  <a:schemeClr val="accent2"/>
                </a:solidFill>
                <a:latin typeface="+mn-ea"/>
              </a:rPr>
              <a:t>#define GPS_STATUS_NONE             0/** GPS has begun navigating. */</a:t>
            </a:r>
            <a:br>
              <a:rPr lang="en-US" altLang="zh-CN" dirty="0">
                <a:solidFill>
                  <a:schemeClr val="accent2"/>
                </a:solidFill>
                <a:latin typeface="+mn-ea"/>
              </a:rPr>
            </a:br>
            <a:r>
              <a:rPr lang="en-US" altLang="zh-CN" dirty="0">
                <a:solidFill>
                  <a:schemeClr val="accent2"/>
                </a:solidFill>
                <a:latin typeface="+mn-ea"/>
              </a:rPr>
              <a:t>#define GPS_STATUS_SESSION_BEGIN    1/** GPS has stopped navigating. */</a:t>
            </a:r>
            <a:br>
              <a:rPr lang="en-US" altLang="zh-CN" dirty="0">
                <a:solidFill>
                  <a:schemeClr val="accent2"/>
                </a:solidFill>
                <a:latin typeface="+mn-ea"/>
              </a:rPr>
            </a:br>
            <a:r>
              <a:rPr lang="en-US" altLang="zh-CN" dirty="0">
                <a:solidFill>
                  <a:schemeClr val="accent2"/>
                </a:solidFill>
                <a:latin typeface="+mn-ea"/>
              </a:rPr>
              <a:t>#define GPS_STATUS_SESSION_END      2/** GPS has powered on but is not navigating. */</a:t>
            </a:r>
            <a:br>
              <a:rPr lang="en-US" altLang="zh-CN" dirty="0">
                <a:solidFill>
                  <a:schemeClr val="accent2"/>
                </a:solidFill>
                <a:latin typeface="+mn-ea"/>
              </a:rPr>
            </a:br>
            <a:r>
              <a:rPr lang="en-US" altLang="zh-CN" dirty="0">
                <a:solidFill>
                  <a:schemeClr val="accent2"/>
                </a:solidFill>
                <a:latin typeface="+mn-ea"/>
              </a:rPr>
              <a:t>#define GPS_STATUS_ENGINE_ON        3/** GPS is powered off. */</a:t>
            </a:r>
            <a:br>
              <a:rPr lang="en-US" altLang="zh-CN" dirty="0">
                <a:solidFill>
                  <a:schemeClr val="accent2"/>
                </a:solidFill>
                <a:latin typeface="+mn-ea"/>
              </a:rPr>
            </a:br>
            <a:r>
              <a:rPr lang="en-US" altLang="zh-CN" dirty="0">
                <a:solidFill>
                  <a:schemeClr val="accent2"/>
                </a:solidFill>
                <a:latin typeface="+mn-ea"/>
              </a:rPr>
              <a:t>#define GPS_STATUS_ENGINE_OFF       4</a:t>
            </a:r>
            <a:endParaRPr lang="zh-CN" altLang="en-US" dirty="0">
              <a:solidFill>
                <a:schemeClr val="accent2"/>
              </a:solidFill>
              <a:latin typeface="+mn-ea"/>
            </a:endParaRPr>
          </a:p>
        </p:txBody>
      </p:sp>
      <p:sp>
        <p:nvSpPr>
          <p:cNvPr id="10" name="矩形 9">
            <a:extLst>
              <a:ext uri="{FF2B5EF4-FFF2-40B4-BE49-F238E27FC236}">
                <a16:creationId xmlns:a16="http://schemas.microsoft.com/office/drawing/2014/main" id="{73258DFD-F1FF-47C3-BC4E-43D9FBDE6102}"/>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130138097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464525" y="964275"/>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03</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HAL</a:t>
              </a:r>
              <a:r>
                <a:rPr lang="zh-CN" altLang="en-US" sz="1600" b="1" dirty="0">
                  <a:solidFill>
                    <a:schemeClr val="accent5">
                      <a:lumMod val="100000"/>
                    </a:schemeClr>
                  </a:solidFill>
                </a:rPr>
                <a:t>层重要数据结构</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31</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37697"/>
            <a:ext cx="10445069" cy="562030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atinLnBrk="1"/>
            <a:r>
              <a:rPr lang="en-US" altLang="zh-CN" dirty="0">
                <a:solidFill>
                  <a:schemeClr val="accent2"/>
                </a:solidFill>
                <a:latin typeface="+mn-ea"/>
              </a:rPr>
              <a:t>3</a:t>
            </a:r>
            <a:r>
              <a:rPr lang="zh-CN" altLang="en-US" dirty="0">
                <a:solidFill>
                  <a:schemeClr val="accent2"/>
                </a:solidFill>
                <a:latin typeface="+mn-ea"/>
              </a:rPr>
              <a:t>）</a:t>
            </a:r>
            <a:r>
              <a:rPr lang="en-US" altLang="zh-CN" dirty="0" err="1">
                <a:solidFill>
                  <a:schemeClr val="accent2"/>
                </a:solidFill>
                <a:latin typeface="+mn-ea"/>
              </a:rPr>
              <a:t>GpsSvInfo</a:t>
            </a:r>
            <a:r>
              <a:rPr lang="en-US" altLang="zh-CN" dirty="0">
                <a:solidFill>
                  <a:schemeClr val="accent2"/>
                </a:solidFill>
                <a:latin typeface="+mn-ea"/>
              </a:rPr>
              <a:t/>
            </a:r>
            <a:br>
              <a:rPr lang="en-US" altLang="zh-CN" dirty="0">
                <a:solidFill>
                  <a:schemeClr val="accent2"/>
                </a:solidFill>
                <a:latin typeface="+mn-ea"/>
              </a:rPr>
            </a:br>
            <a:r>
              <a:rPr lang="en-US" altLang="zh-CN" dirty="0">
                <a:solidFill>
                  <a:schemeClr val="accent2"/>
                </a:solidFill>
                <a:latin typeface="+mn-ea"/>
              </a:rPr>
              <a:t>	</a:t>
            </a:r>
            <a:r>
              <a:rPr lang="zh-CN" altLang="en-US" dirty="0">
                <a:solidFill>
                  <a:schemeClr val="accent2"/>
                </a:solidFill>
                <a:latin typeface="+mn-ea"/>
              </a:rPr>
              <a:t>表示当前的卫星信息，有卫星编号，信号强度，卫星仰望角方位角等。</a:t>
            </a:r>
          </a:p>
          <a:p>
            <a:pPr latinLnBrk="1"/>
            <a:r>
              <a:rPr lang="en-US" altLang="zh-CN" dirty="0">
                <a:solidFill>
                  <a:schemeClr val="accent2"/>
                </a:solidFill>
                <a:latin typeface="+mn-ea"/>
              </a:rPr>
              <a:t>4</a:t>
            </a:r>
            <a:r>
              <a:rPr lang="zh-CN" altLang="en-US" dirty="0">
                <a:solidFill>
                  <a:schemeClr val="accent2"/>
                </a:solidFill>
                <a:latin typeface="+mn-ea"/>
              </a:rPr>
              <a:t>）</a:t>
            </a:r>
            <a:r>
              <a:rPr lang="en-US" altLang="zh-CN" dirty="0" err="1">
                <a:solidFill>
                  <a:schemeClr val="accent2"/>
                </a:solidFill>
                <a:latin typeface="+mn-ea"/>
              </a:rPr>
              <a:t>GpsSvStatus</a:t>
            </a:r>
            <a:r>
              <a:rPr lang="en-US" altLang="zh-CN" dirty="0">
                <a:solidFill>
                  <a:schemeClr val="accent2"/>
                </a:solidFill>
                <a:latin typeface="+mn-ea"/>
              </a:rPr>
              <a:t/>
            </a:r>
            <a:br>
              <a:rPr lang="en-US" altLang="zh-CN" dirty="0">
                <a:solidFill>
                  <a:schemeClr val="accent2"/>
                </a:solidFill>
                <a:latin typeface="+mn-ea"/>
              </a:rPr>
            </a:br>
            <a:r>
              <a:rPr lang="en-US" altLang="zh-CN" dirty="0">
                <a:solidFill>
                  <a:schemeClr val="accent2"/>
                </a:solidFill>
                <a:latin typeface="+mn-ea"/>
              </a:rPr>
              <a:t>	</a:t>
            </a:r>
            <a:r>
              <a:rPr lang="zh-CN" altLang="en-US" dirty="0">
                <a:solidFill>
                  <a:schemeClr val="accent2"/>
                </a:solidFill>
                <a:latin typeface="+mn-ea"/>
              </a:rPr>
              <a:t>表示卫星状态，包含了</a:t>
            </a:r>
            <a:r>
              <a:rPr lang="en-US" altLang="zh-CN" dirty="0" err="1">
                <a:solidFill>
                  <a:schemeClr val="accent2"/>
                </a:solidFill>
                <a:latin typeface="+mn-ea"/>
              </a:rPr>
              <a:t>GpsSvInfo</a:t>
            </a:r>
            <a:r>
              <a:rPr lang="zh-CN" altLang="en-US" dirty="0">
                <a:solidFill>
                  <a:schemeClr val="accent2"/>
                </a:solidFill>
                <a:latin typeface="+mn-ea"/>
              </a:rPr>
              <a:t>结构，可见卫星数，星历时间，年历时间，与用来定位的卫星的卫星构成的一个掩码，有</a:t>
            </a:r>
            <a:r>
              <a:rPr lang="en-US" altLang="zh-CN" dirty="0">
                <a:solidFill>
                  <a:schemeClr val="accent2"/>
                </a:solidFill>
                <a:latin typeface="+mn-ea"/>
              </a:rPr>
              <a:t>5</a:t>
            </a:r>
            <a:r>
              <a:rPr lang="zh-CN" altLang="en-US" dirty="0">
                <a:solidFill>
                  <a:schemeClr val="accent2"/>
                </a:solidFill>
                <a:latin typeface="+mn-ea"/>
              </a:rPr>
              <a:t>种状态，分别为未知，正在定位，停止定位，启动未定义，未启动。</a:t>
            </a:r>
            <a:endParaRPr lang="en-US" altLang="zh-CN" dirty="0">
              <a:solidFill>
                <a:schemeClr val="accent2"/>
              </a:solidFill>
              <a:latin typeface="+mn-ea"/>
            </a:endParaRPr>
          </a:p>
          <a:p>
            <a:pPr latinLnBrk="1"/>
            <a:r>
              <a:rPr lang="en-US" altLang="zh-CN" dirty="0">
                <a:solidFill>
                  <a:schemeClr val="accent2"/>
                </a:solidFill>
                <a:latin typeface="+mn-ea"/>
              </a:rPr>
              <a:t>5</a:t>
            </a:r>
            <a:r>
              <a:rPr lang="zh-CN" altLang="en-US" dirty="0">
                <a:solidFill>
                  <a:schemeClr val="accent2"/>
                </a:solidFill>
                <a:latin typeface="+mn-ea"/>
              </a:rPr>
              <a:t>）</a:t>
            </a:r>
            <a:r>
              <a:rPr lang="en-US" altLang="zh-CN" dirty="0" err="1">
                <a:solidFill>
                  <a:schemeClr val="accent2"/>
                </a:solidFill>
                <a:latin typeface="+mn-ea"/>
              </a:rPr>
              <a:t>GpsCallbacks</a:t>
            </a:r>
            <a:endParaRPr lang="en-US" altLang="zh-CN" dirty="0">
              <a:solidFill>
                <a:schemeClr val="accent2"/>
              </a:solidFill>
              <a:latin typeface="+mn-ea"/>
            </a:endParaRPr>
          </a:p>
          <a:p>
            <a:pPr latinLnBrk="1"/>
            <a:r>
              <a:rPr lang="en-US" altLang="zh-CN" dirty="0">
                <a:solidFill>
                  <a:schemeClr val="accent2"/>
                </a:solidFill>
                <a:latin typeface="+mn-ea"/>
              </a:rPr>
              <a:t>typedef struct {</a:t>
            </a:r>
            <a:br>
              <a:rPr lang="en-US" altLang="zh-CN" dirty="0">
                <a:solidFill>
                  <a:schemeClr val="accent2"/>
                </a:solidFill>
                <a:latin typeface="+mn-ea"/>
              </a:rPr>
            </a:br>
            <a:r>
              <a:rPr lang="en-US" altLang="zh-CN" dirty="0">
                <a:solidFill>
                  <a:schemeClr val="accent2"/>
                </a:solidFill>
                <a:latin typeface="+mn-ea"/>
              </a:rPr>
              <a:t>    /** set to </a:t>
            </a:r>
            <a:r>
              <a:rPr lang="en-US" altLang="zh-CN" dirty="0" err="1">
                <a:solidFill>
                  <a:schemeClr val="accent2"/>
                </a:solidFill>
                <a:latin typeface="+mn-ea"/>
              </a:rPr>
              <a:t>sizeof</a:t>
            </a:r>
            <a:r>
              <a:rPr lang="en-US" altLang="zh-CN" dirty="0">
                <a:solidFill>
                  <a:schemeClr val="accent2"/>
                </a:solidFill>
                <a:latin typeface="+mn-ea"/>
              </a:rPr>
              <a:t>(</a:t>
            </a:r>
            <a:r>
              <a:rPr lang="en-US" altLang="zh-CN" dirty="0" err="1">
                <a:solidFill>
                  <a:schemeClr val="accent2"/>
                </a:solidFill>
                <a:latin typeface="+mn-ea"/>
              </a:rPr>
              <a:t>GpsCallbacks</a:t>
            </a:r>
            <a:r>
              <a:rPr lang="en-US" altLang="zh-CN" dirty="0">
                <a:solidFill>
                  <a:schemeClr val="accent2"/>
                </a:solidFill>
                <a:latin typeface="+mn-ea"/>
              </a:rPr>
              <a:t>) */</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size_t</a:t>
            </a:r>
            <a:r>
              <a:rPr lang="en-US" altLang="zh-CN" dirty="0">
                <a:solidFill>
                  <a:schemeClr val="accent2"/>
                </a:solidFill>
                <a:latin typeface="+mn-ea"/>
              </a:rPr>
              <a:t>      size;</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gps_location_callback</a:t>
            </a:r>
            <a:r>
              <a:rPr lang="en-US" altLang="zh-CN" dirty="0">
                <a:solidFill>
                  <a:schemeClr val="accent2"/>
                </a:solidFill>
                <a:latin typeface="+mn-ea"/>
              </a:rPr>
              <a:t> </a:t>
            </a:r>
            <a:r>
              <a:rPr lang="en-US" altLang="zh-CN" dirty="0" err="1">
                <a:solidFill>
                  <a:schemeClr val="accent2"/>
                </a:solidFill>
                <a:latin typeface="+mn-ea"/>
              </a:rPr>
              <a:t>location_cb</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gps_status_callback</a:t>
            </a:r>
            <a:r>
              <a:rPr lang="en-US" altLang="zh-CN" dirty="0">
                <a:solidFill>
                  <a:schemeClr val="accent2"/>
                </a:solidFill>
                <a:latin typeface="+mn-ea"/>
              </a:rPr>
              <a:t> </a:t>
            </a:r>
            <a:r>
              <a:rPr lang="en-US" altLang="zh-CN" dirty="0" err="1">
                <a:solidFill>
                  <a:schemeClr val="accent2"/>
                </a:solidFill>
                <a:latin typeface="+mn-ea"/>
              </a:rPr>
              <a:t>status_cb</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gps_sv_status_callback</a:t>
            </a:r>
            <a:r>
              <a:rPr lang="en-US" altLang="zh-CN" dirty="0">
                <a:solidFill>
                  <a:schemeClr val="accent2"/>
                </a:solidFill>
                <a:latin typeface="+mn-ea"/>
              </a:rPr>
              <a:t> </a:t>
            </a:r>
            <a:r>
              <a:rPr lang="en-US" altLang="zh-CN" dirty="0" err="1">
                <a:solidFill>
                  <a:schemeClr val="accent2"/>
                </a:solidFill>
                <a:latin typeface="+mn-ea"/>
              </a:rPr>
              <a:t>sv_status_cb</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gps_nmea_callback</a:t>
            </a:r>
            <a:r>
              <a:rPr lang="en-US" altLang="zh-CN" dirty="0">
                <a:solidFill>
                  <a:schemeClr val="accent2"/>
                </a:solidFill>
                <a:latin typeface="+mn-ea"/>
              </a:rPr>
              <a:t> </a:t>
            </a:r>
            <a:r>
              <a:rPr lang="en-US" altLang="zh-CN" dirty="0" err="1">
                <a:solidFill>
                  <a:schemeClr val="accent2"/>
                </a:solidFill>
                <a:latin typeface="+mn-ea"/>
              </a:rPr>
              <a:t>nmea_cb</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gps_set_capabilities</a:t>
            </a:r>
            <a:r>
              <a:rPr lang="en-US" altLang="zh-CN" dirty="0">
                <a:solidFill>
                  <a:schemeClr val="accent2"/>
                </a:solidFill>
                <a:latin typeface="+mn-ea"/>
              </a:rPr>
              <a:t> </a:t>
            </a:r>
            <a:r>
              <a:rPr lang="en-US" altLang="zh-CN" dirty="0" err="1">
                <a:solidFill>
                  <a:schemeClr val="accent2"/>
                </a:solidFill>
                <a:latin typeface="+mn-ea"/>
              </a:rPr>
              <a:t>set_capabilities_cb</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gps_acquire_wakelock</a:t>
            </a:r>
            <a:r>
              <a:rPr lang="en-US" altLang="zh-CN" dirty="0">
                <a:solidFill>
                  <a:schemeClr val="accent2"/>
                </a:solidFill>
                <a:latin typeface="+mn-ea"/>
              </a:rPr>
              <a:t> </a:t>
            </a:r>
            <a:r>
              <a:rPr lang="en-US" altLang="zh-CN" dirty="0" err="1">
                <a:solidFill>
                  <a:schemeClr val="accent2"/>
                </a:solidFill>
                <a:latin typeface="+mn-ea"/>
              </a:rPr>
              <a:t>acquire_wakelock_cb</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gps_release_wakelock</a:t>
            </a:r>
            <a:r>
              <a:rPr lang="en-US" altLang="zh-CN" dirty="0">
                <a:solidFill>
                  <a:schemeClr val="accent2"/>
                </a:solidFill>
                <a:latin typeface="+mn-ea"/>
              </a:rPr>
              <a:t> </a:t>
            </a:r>
            <a:r>
              <a:rPr lang="en-US" altLang="zh-CN" dirty="0" err="1">
                <a:solidFill>
                  <a:schemeClr val="accent2"/>
                </a:solidFill>
                <a:latin typeface="+mn-ea"/>
              </a:rPr>
              <a:t>release_wakelock_cb</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gps_create_thread</a:t>
            </a:r>
            <a:r>
              <a:rPr lang="en-US" altLang="zh-CN" dirty="0">
                <a:solidFill>
                  <a:schemeClr val="accent2"/>
                </a:solidFill>
                <a:latin typeface="+mn-ea"/>
              </a:rPr>
              <a:t> </a:t>
            </a:r>
            <a:r>
              <a:rPr lang="en-US" altLang="zh-CN" dirty="0" err="1">
                <a:solidFill>
                  <a:schemeClr val="accent2"/>
                </a:solidFill>
                <a:latin typeface="+mn-ea"/>
              </a:rPr>
              <a:t>create_thread_cb</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GpsCallbacks</a:t>
            </a:r>
            <a:r>
              <a:rPr lang="zh-CN" altLang="en-US" dirty="0">
                <a:solidFill>
                  <a:schemeClr val="accent2"/>
                </a:solidFill>
                <a:latin typeface="+mn-ea"/>
              </a:rPr>
              <a:t>；</a:t>
            </a:r>
            <a:endParaRPr lang="en-US" altLang="zh-CN" dirty="0">
              <a:solidFill>
                <a:schemeClr val="accent2"/>
              </a:solidFill>
              <a:latin typeface="+mn-ea"/>
            </a:endParaRPr>
          </a:p>
          <a:p>
            <a:pPr latinLnBrk="1"/>
            <a:endParaRPr lang="en-US" altLang="zh-CN" dirty="0">
              <a:solidFill>
                <a:schemeClr val="accent2"/>
              </a:solidFill>
              <a:latin typeface="+mn-ea"/>
            </a:endParaRPr>
          </a:p>
          <a:p>
            <a:pPr latinLnBrk="1"/>
            <a:endParaRPr lang="zh-CN" altLang="en-US" dirty="0">
              <a:solidFill>
                <a:schemeClr val="accent2"/>
              </a:solidFill>
              <a:latin typeface="+mn-ea"/>
            </a:endParaRPr>
          </a:p>
        </p:txBody>
      </p:sp>
      <p:sp>
        <p:nvSpPr>
          <p:cNvPr id="10" name="矩形 9">
            <a:extLst>
              <a:ext uri="{FF2B5EF4-FFF2-40B4-BE49-F238E27FC236}">
                <a16:creationId xmlns:a16="http://schemas.microsoft.com/office/drawing/2014/main" id="{987DD5CF-0EE1-4CE5-AD48-80FC520B7AB2}"/>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408453800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450457" y="96963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03</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HAL</a:t>
              </a:r>
              <a:r>
                <a:rPr lang="zh-CN" altLang="en-US" sz="1600" b="1" dirty="0">
                  <a:solidFill>
                    <a:schemeClr val="accent5">
                      <a:lumMod val="100000"/>
                    </a:schemeClr>
                  </a:solidFill>
                </a:rPr>
                <a:t>层重要数据结构</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32</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540605" y="1273611"/>
            <a:ext cx="10445069" cy="54478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1400" dirty="0">
                <a:solidFill>
                  <a:schemeClr val="accent2"/>
                </a:solidFill>
                <a:latin typeface="+mn-ea"/>
              </a:rPr>
              <a:t>/* Callback with location information. </a:t>
            </a:r>
            <a:r>
              <a:rPr lang="zh-CN" altLang="en-US" sz="1400" dirty="0">
                <a:solidFill>
                  <a:schemeClr val="accent2"/>
                </a:solidFill>
                <a:latin typeface="+mn-ea"/>
              </a:rPr>
              <a:t>告知上层位置信息*</a:t>
            </a:r>
            <a:r>
              <a:rPr lang="en-US" altLang="zh-CN" sz="1400" dirty="0">
                <a:solidFill>
                  <a:schemeClr val="accent2"/>
                </a:solidFill>
                <a:latin typeface="+mn-ea"/>
              </a:rPr>
              <a:t>/</a:t>
            </a:r>
            <a:r>
              <a:rPr lang="zh-CN" altLang="en-US" sz="1400" dirty="0">
                <a:solidFill>
                  <a:schemeClr val="accent2"/>
                </a:solidFill>
                <a:latin typeface="+mn-ea"/>
              </a:rPr>
              <a:t/>
            </a:r>
            <a:br>
              <a:rPr lang="zh-CN" altLang="en-US" sz="1400" dirty="0">
                <a:solidFill>
                  <a:schemeClr val="accent2"/>
                </a:solidFill>
                <a:latin typeface="+mn-ea"/>
              </a:rPr>
            </a:br>
            <a:r>
              <a:rPr lang="en-US" altLang="zh-CN" sz="1400" dirty="0">
                <a:solidFill>
                  <a:schemeClr val="accent2"/>
                </a:solidFill>
                <a:latin typeface="+mn-ea"/>
              </a:rPr>
              <a:t>typedef void (* </a:t>
            </a:r>
            <a:r>
              <a:rPr lang="en-US" altLang="zh-CN" sz="1400" dirty="0" err="1">
                <a:solidFill>
                  <a:schemeClr val="accent2"/>
                </a:solidFill>
                <a:latin typeface="+mn-ea"/>
              </a:rPr>
              <a:t>gps_location_callback</a:t>
            </a:r>
            <a:r>
              <a:rPr lang="en-US" altLang="zh-CN" sz="1400" dirty="0">
                <a:solidFill>
                  <a:schemeClr val="accent2"/>
                </a:solidFill>
                <a:latin typeface="+mn-ea"/>
              </a:rPr>
              <a:t>)(</a:t>
            </a:r>
            <a:r>
              <a:rPr lang="en-US" altLang="zh-CN" sz="1400" dirty="0" err="1">
                <a:solidFill>
                  <a:schemeClr val="accent2"/>
                </a:solidFill>
                <a:latin typeface="+mn-ea"/>
              </a:rPr>
              <a:t>GpsLocation</a:t>
            </a:r>
            <a:r>
              <a:rPr lang="en-US" altLang="zh-CN" sz="1400" dirty="0">
                <a:solidFill>
                  <a:schemeClr val="accent2"/>
                </a:solidFill>
                <a:latin typeface="+mn-ea"/>
              </a:rPr>
              <a:t>* location);</a:t>
            </a:r>
            <a:br>
              <a:rPr lang="en-US" altLang="zh-CN" sz="1400" dirty="0">
                <a:solidFill>
                  <a:schemeClr val="accent2"/>
                </a:solidFill>
                <a:latin typeface="+mn-ea"/>
              </a:rPr>
            </a:br>
            <a:r>
              <a:rPr lang="en-US" altLang="zh-CN" sz="1400" dirty="0">
                <a:solidFill>
                  <a:schemeClr val="accent2"/>
                </a:solidFill>
                <a:latin typeface="+mn-ea"/>
              </a:rPr>
              <a:t/>
            </a:r>
            <a:br>
              <a:rPr lang="en-US" altLang="zh-CN" sz="1400" dirty="0">
                <a:solidFill>
                  <a:schemeClr val="accent2"/>
                </a:solidFill>
                <a:latin typeface="+mn-ea"/>
              </a:rPr>
            </a:br>
            <a:r>
              <a:rPr lang="en-US" altLang="zh-CN" sz="1400" dirty="0">
                <a:solidFill>
                  <a:schemeClr val="accent2"/>
                </a:solidFill>
                <a:latin typeface="+mn-ea"/>
              </a:rPr>
              <a:t>/** Callback with status </a:t>
            </a:r>
            <a:r>
              <a:rPr lang="en-US" altLang="zh-CN" sz="1400" dirty="0" err="1">
                <a:solidFill>
                  <a:schemeClr val="accent2"/>
                </a:solidFill>
                <a:latin typeface="+mn-ea"/>
              </a:rPr>
              <a:t>information.GPS</a:t>
            </a:r>
            <a:r>
              <a:rPr lang="zh-CN" altLang="en-US" sz="1400" dirty="0">
                <a:solidFill>
                  <a:schemeClr val="accent2"/>
                </a:solidFill>
                <a:latin typeface="+mn-ea"/>
              </a:rPr>
              <a:t>状态信息回调*</a:t>
            </a:r>
            <a:r>
              <a:rPr lang="en-US" altLang="zh-CN" sz="1400" dirty="0">
                <a:solidFill>
                  <a:schemeClr val="accent2"/>
                </a:solidFill>
                <a:latin typeface="+mn-ea"/>
              </a:rPr>
              <a:t>/</a:t>
            </a:r>
            <a:r>
              <a:rPr lang="zh-CN" altLang="en-US" sz="1400" dirty="0">
                <a:solidFill>
                  <a:schemeClr val="accent2"/>
                </a:solidFill>
                <a:latin typeface="+mn-ea"/>
              </a:rPr>
              <a:t/>
            </a:r>
            <a:br>
              <a:rPr lang="zh-CN" altLang="en-US" sz="1400" dirty="0">
                <a:solidFill>
                  <a:schemeClr val="accent2"/>
                </a:solidFill>
                <a:latin typeface="+mn-ea"/>
              </a:rPr>
            </a:br>
            <a:r>
              <a:rPr lang="en-US" altLang="zh-CN" sz="1400" dirty="0">
                <a:solidFill>
                  <a:schemeClr val="accent2"/>
                </a:solidFill>
                <a:latin typeface="+mn-ea"/>
              </a:rPr>
              <a:t>typedef void (* </a:t>
            </a:r>
            <a:r>
              <a:rPr lang="en-US" altLang="zh-CN" sz="1400" dirty="0" err="1">
                <a:solidFill>
                  <a:schemeClr val="accent2"/>
                </a:solidFill>
                <a:latin typeface="+mn-ea"/>
              </a:rPr>
              <a:t>gps_status_callback</a:t>
            </a:r>
            <a:r>
              <a:rPr lang="en-US" altLang="zh-CN" sz="1400" dirty="0">
                <a:solidFill>
                  <a:schemeClr val="accent2"/>
                </a:solidFill>
                <a:latin typeface="+mn-ea"/>
              </a:rPr>
              <a:t>)(</a:t>
            </a:r>
            <a:r>
              <a:rPr lang="en-US" altLang="zh-CN" sz="1400" dirty="0" err="1">
                <a:solidFill>
                  <a:schemeClr val="accent2"/>
                </a:solidFill>
                <a:latin typeface="+mn-ea"/>
              </a:rPr>
              <a:t>GpsStatus</a:t>
            </a:r>
            <a:r>
              <a:rPr lang="en-US" altLang="zh-CN" sz="1400" dirty="0">
                <a:solidFill>
                  <a:schemeClr val="accent2"/>
                </a:solidFill>
                <a:latin typeface="+mn-ea"/>
              </a:rPr>
              <a:t>* status);</a:t>
            </a:r>
            <a:br>
              <a:rPr lang="en-US" altLang="zh-CN" sz="1400" dirty="0">
                <a:solidFill>
                  <a:schemeClr val="accent2"/>
                </a:solidFill>
                <a:latin typeface="+mn-ea"/>
              </a:rPr>
            </a:br>
            <a:r>
              <a:rPr lang="en-US" altLang="zh-CN" sz="1400" dirty="0">
                <a:solidFill>
                  <a:schemeClr val="accent2"/>
                </a:solidFill>
                <a:latin typeface="+mn-ea"/>
              </a:rPr>
              <a:t/>
            </a:r>
            <a:br>
              <a:rPr lang="en-US" altLang="zh-CN" sz="1400" dirty="0">
                <a:solidFill>
                  <a:schemeClr val="accent2"/>
                </a:solidFill>
                <a:latin typeface="+mn-ea"/>
              </a:rPr>
            </a:br>
            <a:r>
              <a:rPr lang="en-US" altLang="zh-CN" sz="1400" dirty="0">
                <a:solidFill>
                  <a:schemeClr val="accent2"/>
                </a:solidFill>
                <a:latin typeface="+mn-ea"/>
              </a:rPr>
              <a:t>/** Callback with SV status information.</a:t>
            </a:r>
            <a:r>
              <a:rPr lang="zh-CN" altLang="en-US" sz="1400" dirty="0">
                <a:solidFill>
                  <a:schemeClr val="accent2"/>
                </a:solidFill>
                <a:latin typeface="+mn-ea"/>
              </a:rPr>
              <a:t>卫星状态信息回调 *</a:t>
            </a:r>
            <a:r>
              <a:rPr lang="en-US" altLang="zh-CN" sz="1400" dirty="0">
                <a:solidFill>
                  <a:schemeClr val="accent2"/>
                </a:solidFill>
                <a:latin typeface="+mn-ea"/>
              </a:rPr>
              <a:t>/</a:t>
            </a:r>
            <a:r>
              <a:rPr lang="zh-CN" altLang="en-US" sz="1400" dirty="0">
                <a:solidFill>
                  <a:schemeClr val="accent2"/>
                </a:solidFill>
                <a:latin typeface="+mn-ea"/>
              </a:rPr>
              <a:t/>
            </a:r>
            <a:br>
              <a:rPr lang="zh-CN" altLang="en-US" sz="1400" dirty="0">
                <a:solidFill>
                  <a:schemeClr val="accent2"/>
                </a:solidFill>
                <a:latin typeface="+mn-ea"/>
              </a:rPr>
            </a:br>
            <a:r>
              <a:rPr lang="en-US" altLang="zh-CN" sz="1400" dirty="0">
                <a:solidFill>
                  <a:schemeClr val="accent2"/>
                </a:solidFill>
                <a:latin typeface="+mn-ea"/>
              </a:rPr>
              <a:t>typedef void (* </a:t>
            </a:r>
            <a:r>
              <a:rPr lang="en-US" altLang="zh-CN" sz="1400" dirty="0" err="1">
                <a:solidFill>
                  <a:schemeClr val="accent2"/>
                </a:solidFill>
                <a:latin typeface="+mn-ea"/>
              </a:rPr>
              <a:t>gps_sv_status_callback</a:t>
            </a:r>
            <a:r>
              <a:rPr lang="en-US" altLang="zh-CN" sz="1400" dirty="0">
                <a:solidFill>
                  <a:schemeClr val="accent2"/>
                </a:solidFill>
                <a:latin typeface="+mn-ea"/>
              </a:rPr>
              <a:t>)(</a:t>
            </a:r>
            <a:r>
              <a:rPr lang="en-US" altLang="zh-CN" sz="1400" dirty="0" err="1">
                <a:solidFill>
                  <a:schemeClr val="accent2"/>
                </a:solidFill>
                <a:latin typeface="+mn-ea"/>
              </a:rPr>
              <a:t>GpsSvStatus</a:t>
            </a:r>
            <a:r>
              <a:rPr lang="en-US" altLang="zh-CN" sz="1400" dirty="0">
                <a:solidFill>
                  <a:schemeClr val="accent2"/>
                </a:solidFill>
                <a:latin typeface="+mn-ea"/>
              </a:rPr>
              <a:t>* </a:t>
            </a:r>
            <a:r>
              <a:rPr lang="en-US" altLang="zh-CN" sz="1400" dirty="0" err="1">
                <a:solidFill>
                  <a:schemeClr val="accent2"/>
                </a:solidFill>
                <a:latin typeface="+mn-ea"/>
              </a:rPr>
              <a:t>sv_info</a:t>
            </a:r>
            <a:r>
              <a:rPr lang="en-US" altLang="zh-CN" sz="1400" dirty="0">
                <a:solidFill>
                  <a:schemeClr val="accent2"/>
                </a:solidFill>
                <a:latin typeface="+mn-ea"/>
              </a:rPr>
              <a:t>);</a:t>
            </a:r>
            <a:br>
              <a:rPr lang="en-US" altLang="zh-CN" sz="1400" dirty="0">
                <a:solidFill>
                  <a:schemeClr val="accent2"/>
                </a:solidFill>
                <a:latin typeface="+mn-ea"/>
              </a:rPr>
            </a:br>
            <a:r>
              <a:rPr lang="en-US" altLang="zh-CN" sz="1400" dirty="0">
                <a:solidFill>
                  <a:schemeClr val="accent2"/>
                </a:solidFill>
                <a:latin typeface="+mn-ea"/>
              </a:rPr>
              <a:t/>
            </a:r>
            <a:br>
              <a:rPr lang="en-US" altLang="zh-CN" sz="1400" dirty="0">
                <a:solidFill>
                  <a:schemeClr val="accent2"/>
                </a:solidFill>
                <a:latin typeface="+mn-ea"/>
              </a:rPr>
            </a:br>
            <a:r>
              <a:rPr lang="en-US" altLang="zh-CN" sz="1400" dirty="0">
                <a:solidFill>
                  <a:schemeClr val="accent2"/>
                </a:solidFill>
                <a:latin typeface="+mn-ea"/>
              </a:rPr>
              <a:t>/** Callback for reporting NMEA sentences. </a:t>
            </a:r>
            <a:r>
              <a:rPr lang="zh-CN" altLang="en-US" sz="1400" dirty="0">
                <a:solidFill>
                  <a:schemeClr val="accent2"/>
                </a:solidFill>
                <a:latin typeface="+mn-ea"/>
              </a:rPr>
              <a:t>向上层传递</a:t>
            </a:r>
            <a:r>
              <a:rPr lang="en-US" altLang="zh-CN" sz="1400" dirty="0">
                <a:solidFill>
                  <a:schemeClr val="accent2"/>
                </a:solidFill>
                <a:latin typeface="+mn-ea"/>
              </a:rPr>
              <a:t>NEMA</a:t>
            </a:r>
            <a:r>
              <a:rPr lang="zh-CN" altLang="en-US" sz="1400" dirty="0">
                <a:solidFill>
                  <a:schemeClr val="accent2"/>
                </a:solidFill>
                <a:latin typeface="+mn-ea"/>
              </a:rPr>
              <a:t>数据*</a:t>
            </a:r>
            <a:r>
              <a:rPr lang="en-US" altLang="zh-CN" sz="1400" dirty="0">
                <a:solidFill>
                  <a:schemeClr val="accent2"/>
                </a:solidFill>
                <a:latin typeface="+mn-ea"/>
              </a:rPr>
              <a:t>/</a:t>
            </a:r>
            <a:r>
              <a:rPr lang="zh-CN" altLang="en-US" sz="1400" dirty="0">
                <a:solidFill>
                  <a:schemeClr val="accent2"/>
                </a:solidFill>
                <a:latin typeface="+mn-ea"/>
              </a:rPr>
              <a:t/>
            </a:r>
            <a:br>
              <a:rPr lang="zh-CN" altLang="en-US" sz="1400" dirty="0">
                <a:solidFill>
                  <a:schemeClr val="accent2"/>
                </a:solidFill>
                <a:latin typeface="+mn-ea"/>
              </a:rPr>
            </a:br>
            <a:r>
              <a:rPr lang="en-US" altLang="zh-CN" sz="1400" dirty="0">
                <a:solidFill>
                  <a:schemeClr val="accent2"/>
                </a:solidFill>
                <a:latin typeface="+mn-ea"/>
              </a:rPr>
              <a:t>typedef void (* </a:t>
            </a:r>
            <a:r>
              <a:rPr lang="en-US" altLang="zh-CN" sz="1400" dirty="0" err="1">
                <a:solidFill>
                  <a:schemeClr val="accent2"/>
                </a:solidFill>
                <a:latin typeface="+mn-ea"/>
              </a:rPr>
              <a:t>gps_nmea_callback</a:t>
            </a:r>
            <a:r>
              <a:rPr lang="en-US" altLang="zh-CN" sz="1400" dirty="0">
                <a:solidFill>
                  <a:schemeClr val="accent2"/>
                </a:solidFill>
                <a:latin typeface="+mn-ea"/>
              </a:rPr>
              <a:t>)(</a:t>
            </a:r>
            <a:r>
              <a:rPr lang="en-US" altLang="zh-CN" sz="1400" dirty="0" err="1">
                <a:solidFill>
                  <a:schemeClr val="accent2"/>
                </a:solidFill>
                <a:latin typeface="+mn-ea"/>
              </a:rPr>
              <a:t>GpsUtcTime</a:t>
            </a:r>
            <a:r>
              <a:rPr lang="en-US" altLang="zh-CN" sz="1400" dirty="0">
                <a:solidFill>
                  <a:schemeClr val="accent2"/>
                </a:solidFill>
                <a:latin typeface="+mn-ea"/>
              </a:rPr>
              <a:t> timestamp, const </a:t>
            </a:r>
            <a:r>
              <a:rPr lang="en-US" altLang="zh-CN" sz="1400" b="1" dirty="0">
                <a:solidFill>
                  <a:schemeClr val="accent2"/>
                </a:solidFill>
                <a:latin typeface="+mn-ea"/>
              </a:rPr>
              <a:t>char</a:t>
            </a:r>
            <a:r>
              <a:rPr lang="en-US" altLang="zh-CN" sz="1400" dirty="0">
                <a:solidFill>
                  <a:schemeClr val="accent2"/>
                </a:solidFill>
                <a:latin typeface="+mn-ea"/>
              </a:rPr>
              <a:t>* </a:t>
            </a:r>
            <a:r>
              <a:rPr lang="en-US" altLang="zh-CN" sz="1400" dirty="0" err="1">
                <a:solidFill>
                  <a:schemeClr val="accent2"/>
                </a:solidFill>
                <a:latin typeface="+mn-ea"/>
              </a:rPr>
              <a:t>nmea</a:t>
            </a:r>
            <a:r>
              <a:rPr lang="en-US" altLang="zh-CN" sz="1400" dirty="0">
                <a:solidFill>
                  <a:schemeClr val="accent2"/>
                </a:solidFill>
                <a:latin typeface="+mn-ea"/>
              </a:rPr>
              <a:t>, int length);</a:t>
            </a:r>
            <a:br>
              <a:rPr lang="en-US" altLang="zh-CN" sz="1400" dirty="0">
                <a:solidFill>
                  <a:schemeClr val="accent2"/>
                </a:solidFill>
                <a:latin typeface="+mn-ea"/>
              </a:rPr>
            </a:br>
            <a:r>
              <a:rPr lang="en-US" altLang="zh-CN" sz="1400" dirty="0">
                <a:solidFill>
                  <a:schemeClr val="accent2"/>
                </a:solidFill>
                <a:latin typeface="+mn-ea"/>
              </a:rPr>
              <a:t/>
            </a:r>
            <a:br>
              <a:rPr lang="en-US" altLang="zh-CN" sz="1400" dirty="0">
                <a:solidFill>
                  <a:schemeClr val="accent2"/>
                </a:solidFill>
                <a:latin typeface="+mn-ea"/>
              </a:rPr>
            </a:br>
            <a:r>
              <a:rPr lang="en-US" altLang="zh-CN" sz="1400" dirty="0">
                <a:solidFill>
                  <a:schemeClr val="accent2"/>
                </a:solidFill>
                <a:latin typeface="+mn-ea"/>
              </a:rPr>
              <a:t>/** Callback to inform framework of the GPS engine's capabilities.</a:t>
            </a:r>
            <a:r>
              <a:rPr lang="zh-CN" altLang="en-US" sz="1400" dirty="0">
                <a:solidFill>
                  <a:schemeClr val="accent2"/>
                </a:solidFill>
                <a:latin typeface="+mn-ea"/>
              </a:rPr>
              <a:t>告知上层次</a:t>
            </a:r>
            <a:r>
              <a:rPr lang="en-US" altLang="zh-CN" sz="1400" dirty="0">
                <a:solidFill>
                  <a:schemeClr val="accent2"/>
                </a:solidFill>
                <a:latin typeface="+mn-ea"/>
              </a:rPr>
              <a:t>GPS</a:t>
            </a:r>
            <a:r>
              <a:rPr lang="zh-CN" altLang="en-US" sz="1400" dirty="0">
                <a:solidFill>
                  <a:schemeClr val="accent2"/>
                </a:solidFill>
                <a:latin typeface="+mn-ea"/>
              </a:rPr>
              <a:t>能实现那些功能 *</a:t>
            </a:r>
            <a:r>
              <a:rPr lang="en-US" altLang="zh-CN" sz="1400" dirty="0">
                <a:solidFill>
                  <a:schemeClr val="accent2"/>
                </a:solidFill>
                <a:latin typeface="+mn-ea"/>
              </a:rPr>
              <a:t>/</a:t>
            </a:r>
            <a:r>
              <a:rPr lang="zh-CN" altLang="en-US" sz="1400" dirty="0">
                <a:solidFill>
                  <a:schemeClr val="accent2"/>
                </a:solidFill>
                <a:latin typeface="+mn-ea"/>
              </a:rPr>
              <a:t/>
            </a:r>
            <a:br>
              <a:rPr lang="zh-CN" altLang="en-US" sz="1400" dirty="0">
                <a:solidFill>
                  <a:schemeClr val="accent2"/>
                </a:solidFill>
                <a:latin typeface="+mn-ea"/>
              </a:rPr>
            </a:br>
            <a:r>
              <a:rPr lang="en-US" altLang="zh-CN" sz="1400" dirty="0">
                <a:solidFill>
                  <a:schemeClr val="accent2"/>
                </a:solidFill>
                <a:latin typeface="+mn-ea"/>
              </a:rPr>
              <a:t>typedef void (* </a:t>
            </a:r>
            <a:r>
              <a:rPr lang="en-US" altLang="zh-CN" sz="1400" dirty="0" err="1">
                <a:solidFill>
                  <a:schemeClr val="accent2"/>
                </a:solidFill>
                <a:latin typeface="+mn-ea"/>
              </a:rPr>
              <a:t>gps_set_capabilities</a:t>
            </a:r>
            <a:r>
              <a:rPr lang="en-US" altLang="zh-CN" sz="1400" dirty="0">
                <a:solidFill>
                  <a:schemeClr val="accent2"/>
                </a:solidFill>
                <a:latin typeface="+mn-ea"/>
              </a:rPr>
              <a:t>)(uint32_t capabilities);</a:t>
            </a:r>
            <a:br>
              <a:rPr lang="en-US" altLang="zh-CN" sz="1400" dirty="0">
                <a:solidFill>
                  <a:schemeClr val="accent2"/>
                </a:solidFill>
                <a:latin typeface="+mn-ea"/>
              </a:rPr>
            </a:br>
            <a:r>
              <a:rPr lang="en-US" altLang="zh-CN" sz="1400" dirty="0">
                <a:solidFill>
                  <a:schemeClr val="accent2"/>
                </a:solidFill>
                <a:latin typeface="+mn-ea"/>
              </a:rPr>
              <a:t/>
            </a:r>
            <a:br>
              <a:rPr lang="en-US" altLang="zh-CN" sz="1400" dirty="0">
                <a:solidFill>
                  <a:schemeClr val="accent2"/>
                </a:solidFill>
                <a:latin typeface="+mn-ea"/>
              </a:rPr>
            </a:br>
            <a:r>
              <a:rPr lang="en-US" altLang="zh-CN" sz="1400" dirty="0">
                <a:solidFill>
                  <a:schemeClr val="accent2"/>
                </a:solidFill>
                <a:latin typeface="+mn-ea"/>
              </a:rPr>
              <a:t>/** Callback utility for acquiring the GPS </a:t>
            </a:r>
            <a:r>
              <a:rPr lang="en-US" altLang="zh-CN" sz="1400" dirty="0" err="1">
                <a:solidFill>
                  <a:schemeClr val="accent2"/>
                </a:solidFill>
                <a:latin typeface="+mn-ea"/>
              </a:rPr>
              <a:t>wakelock.gps</a:t>
            </a:r>
            <a:r>
              <a:rPr lang="zh-CN" altLang="en-US" sz="1400" dirty="0">
                <a:solidFill>
                  <a:schemeClr val="accent2"/>
                </a:solidFill>
                <a:latin typeface="+mn-ea"/>
              </a:rPr>
              <a:t>上锁 让</a:t>
            </a:r>
            <a:r>
              <a:rPr lang="en-US" altLang="zh-CN" sz="1400" dirty="0" err="1">
                <a:solidFill>
                  <a:schemeClr val="accent2"/>
                </a:solidFill>
                <a:latin typeface="+mn-ea"/>
              </a:rPr>
              <a:t>gps</a:t>
            </a:r>
            <a:r>
              <a:rPr lang="zh-CN" altLang="en-US" sz="1400" dirty="0">
                <a:solidFill>
                  <a:schemeClr val="accent2"/>
                </a:solidFill>
                <a:latin typeface="+mn-ea"/>
              </a:rPr>
              <a:t>功能不会被</a:t>
            </a:r>
            <a:r>
              <a:rPr lang="en-US" altLang="zh-CN" sz="1400" dirty="0">
                <a:solidFill>
                  <a:schemeClr val="accent2"/>
                </a:solidFill>
                <a:latin typeface="+mn-ea"/>
              </a:rPr>
              <a:t>suspend*/</a:t>
            </a:r>
            <a:br>
              <a:rPr lang="en-US" altLang="zh-CN" sz="1400" dirty="0">
                <a:solidFill>
                  <a:schemeClr val="accent2"/>
                </a:solidFill>
                <a:latin typeface="+mn-ea"/>
              </a:rPr>
            </a:br>
            <a:r>
              <a:rPr lang="en-US" altLang="zh-CN" sz="1400" dirty="0">
                <a:solidFill>
                  <a:schemeClr val="accent2"/>
                </a:solidFill>
                <a:latin typeface="+mn-ea"/>
              </a:rPr>
              <a:t>typedef void (* </a:t>
            </a:r>
            <a:r>
              <a:rPr lang="en-US" altLang="zh-CN" sz="1400" dirty="0" err="1">
                <a:solidFill>
                  <a:schemeClr val="accent2"/>
                </a:solidFill>
                <a:latin typeface="+mn-ea"/>
              </a:rPr>
              <a:t>gps_acquire_wakelock</a:t>
            </a:r>
            <a:r>
              <a:rPr lang="en-US" altLang="zh-CN" sz="1400" dirty="0">
                <a:solidFill>
                  <a:schemeClr val="accent2"/>
                </a:solidFill>
                <a:latin typeface="+mn-ea"/>
              </a:rPr>
              <a:t>)();</a:t>
            </a:r>
            <a:br>
              <a:rPr lang="en-US" altLang="zh-CN" sz="1400" dirty="0">
                <a:solidFill>
                  <a:schemeClr val="accent2"/>
                </a:solidFill>
                <a:latin typeface="+mn-ea"/>
              </a:rPr>
            </a:br>
            <a:r>
              <a:rPr lang="en-US" altLang="zh-CN" sz="1400" dirty="0">
                <a:solidFill>
                  <a:schemeClr val="accent2"/>
                </a:solidFill>
                <a:latin typeface="+mn-ea"/>
              </a:rPr>
              <a:t/>
            </a:r>
            <a:br>
              <a:rPr lang="en-US" altLang="zh-CN" sz="1400" dirty="0">
                <a:solidFill>
                  <a:schemeClr val="accent2"/>
                </a:solidFill>
                <a:latin typeface="+mn-ea"/>
              </a:rPr>
            </a:br>
            <a:r>
              <a:rPr lang="en-US" altLang="zh-CN" sz="1400" dirty="0">
                <a:solidFill>
                  <a:schemeClr val="accent2"/>
                </a:solidFill>
                <a:latin typeface="+mn-ea"/>
              </a:rPr>
              <a:t>/** Callback utility for releasing the GPS </a:t>
            </a:r>
            <a:r>
              <a:rPr lang="en-US" altLang="zh-CN" sz="1400" dirty="0" err="1">
                <a:solidFill>
                  <a:schemeClr val="accent2"/>
                </a:solidFill>
                <a:latin typeface="+mn-ea"/>
              </a:rPr>
              <a:t>wakelock</a:t>
            </a:r>
            <a:r>
              <a:rPr lang="en-US" altLang="zh-CN" sz="1400" dirty="0">
                <a:solidFill>
                  <a:schemeClr val="accent2"/>
                </a:solidFill>
                <a:latin typeface="+mn-ea"/>
              </a:rPr>
              <a:t>. </a:t>
            </a:r>
            <a:r>
              <a:rPr lang="zh-CN" altLang="en-US" sz="1400" dirty="0">
                <a:solidFill>
                  <a:schemeClr val="accent2"/>
                </a:solidFill>
                <a:latin typeface="+mn-ea"/>
              </a:rPr>
              <a:t>释放锁*</a:t>
            </a:r>
            <a:r>
              <a:rPr lang="en-US" altLang="zh-CN" sz="1400" dirty="0">
                <a:solidFill>
                  <a:schemeClr val="accent2"/>
                </a:solidFill>
                <a:latin typeface="+mn-ea"/>
              </a:rPr>
              <a:t>/</a:t>
            </a:r>
            <a:r>
              <a:rPr lang="zh-CN" altLang="en-US" sz="1400" dirty="0">
                <a:solidFill>
                  <a:schemeClr val="accent2"/>
                </a:solidFill>
                <a:latin typeface="+mn-ea"/>
              </a:rPr>
              <a:t/>
            </a:r>
            <a:br>
              <a:rPr lang="zh-CN" altLang="en-US" sz="1400" dirty="0">
                <a:solidFill>
                  <a:schemeClr val="accent2"/>
                </a:solidFill>
                <a:latin typeface="+mn-ea"/>
              </a:rPr>
            </a:br>
            <a:r>
              <a:rPr lang="en-US" altLang="zh-CN" sz="1400" dirty="0">
                <a:solidFill>
                  <a:schemeClr val="accent2"/>
                </a:solidFill>
                <a:latin typeface="+mn-ea"/>
              </a:rPr>
              <a:t>typedef void (* </a:t>
            </a:r>
            <a:r>
              <a:rPr lang="en-US" altLang="zh-CN" sz="1400" dirty="0" err="1">
                <a:solidFill>
                  <a:schemeClr val="accent2"/>
                </a:solidFill>
                <a:latin typeface="+mn-ea"/>
              </a:rPr>
              <a:t>gps_release_wakelock</a:t>
            </a:r>
            <a:r>
              <a:rPr lang="en-US" altLang="zh-CN" sz="1400" dirty="0">
                <a:solidFill>
                  <a:schemeClr val="accent2"/>
                </a:solidFill>
                <a:latin typeface="+mn-ea"/>
              </a:rPr>
              <a:t>)();</a:t>
            </a:r>
            <a:br>
              <a:rPr lang="en-US" altLang="zh-CN" sz="1400" dirty="0">
                <a:solidFill>
                  <a:schemeClr val="accent2"/>
                </a:solidFill>
                <a:latin typeface="+mn-ea"/>
              </a:rPr>
            </a:br>
            <a:r>
              <a:rPr lang="en-US" altLang="zh-CN" sz="1400" dirty="0">
                <a:solidFill>
                  <a:schemeClr val="accent2"/>
                </a:solidFill>
                <a:latin typeface="+mn-ea"/>
              </a:rPr>
              <a:t/>
            </a:r>
            <a:br>
              <a:rPr lang="en-US" altLang="zh-CN" sz="1400" dirty="0">
                <a:solidFill>
                  <a:schemeClr val="accent2"/>
                </a:solidFill>
                <a:latin typeface="+mn-ea"/>
              </a:rPr>
            </a:br>
            <a:r>
              <a:rPr lang="en-US" altLang="zh-CN" sz="1400" dirty="0">
                <a:solidFill>
                  <a:schemeClr val="accent2"/>
                </a:solidFill>
                <a:latin typeface="+mn-ea"/>
              </a:rPr>
              <a:t>/** Callback for creating a thread that can call into the Java framework </a:t>
            </a:r>
            <a:r>
              <a:rPr lang="en-US" altLang="zh-CN" sz="1400" dirty="0" err="1">
                <a:solidFill>
                  <a:schemeClr val="accent2"/>
                </a:solidFill>
                <a:latin typeface="+mn-ea"/>
              </a:rPr>
              <a:t>code.thread</a:t>
            </a:r>
            <a:r>
              <a:rPr lang="en-US" altLang="zh-CN" sz="1400" dirty="0">
                <a:solidFill>
                  <a:schemeClr val="accent2"/>
                </a:solidFill>
                <a:latin typeface="+mn-ea"/>
              </a:rPr>
              <a:t> create </a:t>
            </a:r>
            <a:br>
              <a:rPr lang="en-US" altLang="zh-CN" sz="1400" dirty="0">
                <a:solidFill>
                  <a:schemeClr val="accent2"/>
                </a:solidFill>
                <a:latin typeface="+mn-ea"/>
              </a:rPr>
            </a:br>
            <a:r>
              <a:rPr lang="zh-CN" altLang="en-US" sz="1400" dirty="0">
                <a:solidFill>
                  <a:schemeClr val="accent2"/>
                </a:solidFill>
                <a:latin typeface="+mn-ea"/>
              </a:rPr>
              <a:t>在次线程处理函数中通常会由一个无限的循环，去等待上层的请求，并应答*</a:t>
            </a:r>
            <a:r>
              <a:rPr lang="en-US" altLang="zh-CN" sz="1400" dirty="0">
                <a:solidFill>
                  <a:schemeClr val="accent2"/>
                </a:solidFill>
                <a:latin typeface="+mn-ea"/>
              </a:rPr>
              <a:t>/</a:t>
            </a:r>
            <a:r>
              <a:rPr lang="zh-CN" altLang="en-US" sz="1400" dirty="0">
                <a:solidFill>
                  <a:schemeClr val="accent2"/>
                </a:solidFill>
                <a:latin typeface="+mn-ea"/>
              </a:rPr>
              <a:t/>
            </a:r>
            <a:br>
              <a:rPr lang="zh-CN" altLang="en-US" sz="1400" dirty="0">
                <a:solidFill>
                  <a:schemeClr val="accent2"/>
                </a:solidFill>
                <a:latin typeface="+mn-ea"/>
              </a:rPr>
            </a:br>
            <a:r>
              <a:rPr lang="en-US" altLang="zh-CN" sz="1400" dirty="0">
                <a:solidFill>
                  <a:schemeClr val="accent2"/>
                </a:solidFill>
                <a:latin typeface="+mn-ea"/>
              </a:rPr>
              <a:t>typedef </a:t>
            </a:r>
            <a:r>
              <a:rPr lang="en-US" altLang="zh-CN" sz="1400" dirty="0" err="1">
                <a:solidFill>
                  <a:schemeClr val="accent2"/>
                </a:solidFill>
                <a:latin typeface="+mn-ea"/>
              </a:rPr>
              <a:t>pthread_t</a:t>
            </a:r>
            <a:r>
              <a:rPr lang="en-US" altLang="zh-CN" sz="1400" dirty="0">
                <a:solidFill>
                  <a:schemeClr val="accent2"/>
                </a:solidFill>
                <a:latin typeface="+mn-ea"/>
              </a:rPr>
              <a:t> (* </a:t>
            </a:r>
            <a:r>
              <a:rPr lang="en-US" altLang="zh-CN" sz="1400" dirty="0" err="1">
                <a:solidFill>
                  <a:schemeClr val="accent2"/>
                </a:solidFill>
                <a:latin typeface="+mn-ea"/>
              </a:rPr>
              <a:t>gps_create_thread</a:t>
            </a:r>
            <a:r>
              <a:rPr lang="en-US" altLang="zh-CN" sz="1400" dirty="0">
                <a:solidFill>
                  <a:schemeClr val="accent2"/>
                </a:solidFill>
                <a:latin typeface="+mn-ea"/>
              </a:rPr>
              <a:t>)(const </a:t>
            </a:r>
            <a:r>
              <a:rPr lang="en-US" altLang="zh-CN" sz="1400" b="1" dirty="0">
                <a:solidFill>
                  <a:schemeClr val="accent2"/>
                </a:solidFill>
                <a:latin typeface="+mn-ea"/>
              </a:rPr>
              <a:t>char</a:t>
            </a:r>
            <a:r>
              <a:rPr lang="en-US" altLang="zh-CN" sz="1400" dirty="0">
                <a:solidFill>
                  <a:schemeClr val="accent2"/>
                </a:solidFill>
                <a:latin typeface="+mn-ea"/>
              </a:rPr>
              <a:t>* name, void (*start)(void *), </a:t>
            </a:r>
            <a:r>
              <a:rPr lang="en-US" altLang="zh-CN" sz="1400" b="1" dirty="0">
                <a:solidFill>
                  <a:schemeClr val="accent2"/>
                </a:solidFill>
                <a:latin typeface="+mn-ea"/>
              </a:rPr>
              <a:t>void</a:t>
            </a:r>
            <a:r>
              <a:rPr lang="en-US" altLang="zh-CN" sz="1400" dirty="0">
                <a:solidFill>
                  <a:schemeClr val="accent2"/>
                </a:solidFill>
                <a:latin typeface="+mn-ea"/>
              </a:rPr>
              <a:t>* </a:t>
            </a:r>
            <a:r>
              <a:rPr lang="en-US" altLang="zh-CN" sz="1400" dirty="0" err="1">
                <a:solidFill>
                  <a:schemeClr val="accent2"/>
                </a:solidFill>
                <a:latin typeface="+mn-ea"/>
              </a:rPr>
              <a:t>arg</a:t>
            </a:r>
            <a:r>
              <a:rPr lang="en-US" altLang="zh-CN" sz="1400" dirty="0">
                <a:solidFill>
                  <a:schemeClr val="accent2"/>
                </a:solidFill>
                <a:latin typeface="+mn-ea"/>
              </a:rPr>
              <a:t>);</a:t>
            </a:r>
            <a:endParaRPr lang="zh-CN" altLang="en-US" sz="1400" dirty="0">
              <a:solidFill>
                <a:schemeClr val="accent2"/>
              </a:solidFill>
              <a:latin typeface="+mn-ea"/>
            </a:endParaRPr>
          </a:p>
        </p:txBody>
      </p:sp>
      <p:sp>
        <p:nvSpPr>
          <p:cNvPr id="10" name="矩形 9">
            <a:extLst>
              <a:ext uri="{FF2B5EF4-FFF2-40B4-BE49-F238E27FC236}">
                <a16:creationId xmlns:a16="http://schemas.microsoft.com/office/drawing/2014/main" id="{FB45FB42-18CA-43FB-B6F4-9C67927E4CAE}"/>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385940224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03</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HAL</a:t>
              </a:r>
              <a:r>
                <a:rPr lang="zh-CN" altLang="en-US" sz="1600" b="1" dirty="0">
                  <a:solidFill>
                    <a:schemeClr val="accent5">
                      <a:lumMod val="100000"/>
                    </a:schemeClr>
                  </a:solidFill>
                </a:rPr>
                <a:t>层重要数据结构</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33</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540605" y="134989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2"/>
                </a:solidFill>
                <a:latin typeface="+mn-ea"/>
              </a:rPr>
              <a:t>6</a:t>
            </a:r>
            <a:r>
              <a:rPr lang="zh-CN" altLang="en-US" dirty="0">
                <a:solidFill>
                  <a:schemeClr val="accent2"/>
                </a:solidFill>
                <a:latin typeface="+mn-ea"/>
              </a:rPr>
              <a:t>）</a:t>
            </a:r>
            <a:r>
              <a:rPr lang="en-US" altLang="zh-CN" dirty="0" err="1">
                <a:solidFill>
                  <a:schemeClr val="accent2"/>
                </a:solidFill>
                <a:latin typeface="+mn-ea"/>
              </a:rPr>
              <a:t>GpsInterface</a:t>
            </a:r>
            <a:r>
              <a:rPr lang="en-US" altLang="zh-CN" dirty="0">
                <a:solidFill>
                  <a:schemeClr val="accent2"/>
                </a:solidFill>
                <a:latin typeface="+mn-ea"/>
              </a:rPr>
              <a:t> </a:t>
            </a:r>
            <a:br>
              <a:rPr lang="en-US" altLang="zh-CN" dirty="0">
                <a:solidFill>
                  <a:schemeClr val="accent2"/>
                </a:solidFill>
                <a:latin typeface="+mn-ea"/>
              </a:rPr>
            </a:br>
            <a:r>
              <a:rPr lang="en-US" altLang="zh-CN" dirty="0">
                <a:solidFill>
                  <a:schemeClr val="accent2"/>
                </a:solidFill>
                <a:latin typeface="+mn-ea"/>
              </a:rPr>
              <a:t>	Android GPS </a:t>
            </a:r>
            <a:r>
              <a:rPr lang="zh-CN" altLang="en-US" dirty="0">
                <a:solidFill>
                  <a:schemeClr val="accent2"/>
                </a:solidFill>
                <a:latin typeface="+mn-ea"/>
              </a:rPr>
              <a:t>最主要的数据结构，我们最主要的移植工作就是实现其中的函数。</a:t>
            </a:r>
            <a:endParaRPr lang="en-US" altLang="zh-CN" dirty="0">
              <a:solidFill>
                <a:schemeClr val="accent2"/>
              </a:solidFill>
              <a:latin typeface="+mn-ea"/>
            </a:endParaRPr>
          </a:p>
          <a:p>
            <a:r>
              <a:rPr lang="en-US" altLang="zh-CN" dirty="0">
                <a:solidFill>
                  <a:schemeClr val="accent2"/>
                </a:solidFill>
                <a:latin typeface="+mn-ea"/>
              </a:rPr>
              <a:t>/** Represents the standard GPS interface. */</a:t>
            </a:r>
            <a:br>
              <a:rPr lang="en-US" altLang="zh-CN" dirty="0">
                <a:solidFill>
                  <a:schemeClr val="accent2"/>
                </a:solidFill>
                <a:latin typeface="+mn-ea"/>
              </a:rPr>
            </a:br>
            <a:r>
              <a:rPr lang="en-US" altLang="zh-CN" dirty="0">
                <a:solidFill>
                  <a:schemeClr val="accent2"/>
                </a:solidFill>
                <a:latin typeface="+mn-ea"/>
              </a:rPr>
              <a:t>typedef struct {</a:t>
            </a:r>
            <a:br>
              <a:rPr lang="en-US" altLang="zh-CN" dirty="0">
                <a:solidFill>
                  <a:schemeClr val="accent2"/>
                </a:solidFill>
                <a:latin typeface="+mn-ea"/>
              </a:rPr>
            </a:br>
            <a:r>
              <a:rPr lang="en-US" altLang="zh-CN" dirty="0">
                <a:solidFill>
                  <a:schemeClr val="accent2"/>
                </a:solidFill>
                <a:latin typeface="+mn-ea"/>
              </a:rPr>
              <a:t>    /** set to </a:t>
            </a:r>
            <a:r>
              <a:rPr lang="en-US" altLang="zh-CN" dirty="0" err="1">
                <a:solidFill>
                  <a:schemeClr val="accent2"/>
                </a:solidFill>
                <a:latin typeface="+mn-ea"/>
              </a:rPr>
              <a:t>sizeof</a:t>
            </a:r>
            <a:r>
              <a:rPr lang="en-US" altLang="zh-CN" dirty="0">
                <a:solidFill>
                  <a:schemeClr val="accent2"/>
                </a:solidFill>
                <a:latin typeface="+mn-ea"/>
              </a:rPr>
              <a:t>(</a:t>
            </a:r>
            <a:r>
              <a:rPr lang="en-US" altLang="zh-CN" dirty="0" err="1">
                <a:solidFill>
                  <a:schemeClr val="accent2"/>
                </a:solidFill>
                <a:latin typeface="+mn-ea"/>
              </a:rPr>
              <a:t>GpsInterface</a:t>
            </a:r>
            <a:r>
              <a:rPr lang="en-US" altLang="zh-CN" dirty="0">
                <a:solidFill>
                  <a:schemeClr val="accent2"/>
                </a:solidFill>
                <a:latin typeface="+mn-ea"/>
              </a:rPr>
              <a:t>) */</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size_t</a:t>
            </a:r>
            <a:r>
              <a:rPr lang="en-US" altLang="zh-CN" dirty="0">
                <a:solidFill>
                  <a:schemeClr val="accent2"/>
                </a:solidFill>
                <a:latin typeface="+mn-ea"/>
              </a:rPr>
              <a:t>          size;</a:t>
            </a:r>
            <a:br>
              <a:rPr lang="en-US" altLang="zh-CN" dirty="0">
                <a:solidFill>
                  <a:schemeClr val="accent2"/>
                </a:solidFill>
                <a:latin typeface="+mn-ea"/>
              </a:rPr>
            </a:br>
            <a:r>
              <a:rPr lang="en-US" altLang="zh-CN" dirty="0">
                <a:solidFill>
                  <a:schemeClr val="accent2"/>
                </a:solidFill>
                <a:latin typeface="+mn-ea"/>
              </a:rPr>
              <a:t>    /*Opens the interface and provides the callback routines </a:t>
            </a:r>
            <a:r>
              <a:rPr lang="zh-CN" altLang="en-US" dirty="0">
                <a:solidFill>
                  <a:schemeClr val="accent2"/>
                </a:solidFill>
                <a:latin typeface="+mn-ea"/>
              </a:rPr>
              <a:t>初始化</a:t>
            </a:r>
            <a:r>
              <a:rPr lang="en-US" altLang="zh-CN" dirty="0">
                <a:solidFill>
                  <a:schemeClr val="accent2"/>
                </a:solidFill>
                <a:latin typeface="+mn-ea"/>
              </a:rPr>
              <a:t>callbacks </a:t>
            </a:r>
            <a:r>
              <a:rPr lang="zh-CN" altLang="en-US" dirty="0">
                <a:solidFill>
                  <a:schemeClr val="accent2"/>
                </a:solidFill>
                <a:latin typeface="+mn-ea"/>
              </a:rPr>
              <a:t>为</a:t>
            </a:r>
            <a:r>
              <a:rPr lang="en-US" altLang="zh-CN" dirty="0">
                <a:solidFill>
                  <a:schemeClr val="accent2"/>
                </a:solidFill>
                <a:latin typeface="+mn-ea"/>
              </a:rPr>
              <a:t>JNI</a:t>
            </a:r>
            <a:r>
              <a:rPr lang="zh-CN" altLang="en-US" dirty="0">
                <a:solidFill>
                  <a:schemeClr val="accent2"/>
                </a:solidFill>
                <a:latin typeface="+mn-ea"/>
              </a:rPr>
              <a:t>传下来的 </a:t>
            </a:r>
            <a:br>
              <a:rPr lang="zh-CN" altLang="en-US" dirty="0">
                <a:solidFill>
                  <a:schemeClr val="accent2"/>
                </a:solidFill>
                <a:latin typeface="+mn-ea"/>
              </a:rPr>
            </a:br>
            <a:r>
              <a:rPr lang="zh-CN" altLang="en-US" dirty="0">
                <a:solidFill>
                  <a:schemeClr val="accent2"/>
                </a:solidFill>
                <a:latin typeface="+mn-ea"/>
              </a:rPr>
              <a:t>   在此会使用</a:t>
            </a:r>
            <a:r>
              <a:rPr lang="en-US" altLang="zh-CN" dirty="0">
                <a:solidFill>
                  <a:schemeClr val="accent2"/>
                </a:solidFill>
                <a:latin typeface="+mn-ea"/>
              </a:rPr>
              <a:t>callbacks</a:t>
            </a:r>
            <a:r>
              <a:rPr lang="zh-CN" altLang="en-US" dirty="0">
                <a:solidFill>
                  <a:schemeClr val="accent2"/>
                </a:solidFill>
                <a:latin typeface="+mn-ea"/>
              </a:rPr>
              <a:t>中的</a:t>
            </a:r>
            <a:r>
              <a:rPr lang="en-US" altLang="zh-CN" dirty="0" err="1">
                <a:solidFill>
                  <a:schemeClr val="accent2"/>
                </a:solidFill>
                <a:latin typeface="+mn-ea"/>
              </a:rPr>
              <a:t>create_thread_cb</a:t>
            </a:r>
            <a:r>
              <a:rPr lang="en-US" altLang="zh-CN" dirty="0">
                <a:solidFill>
                  <a:schemeClr val="accent2"/>
                </a:solidFill>
                <a:latin typeface="+mn-ea"/>
              </a:rPr>
              <a:t> </a:t>
            </a:r>
            <a:r>
              <a:rPr lang="zh-CN" altLang="en-US" dirty="0">
                <a:solidFill>
                  <a:schemeClr val="accent2"/>
                </a:solidFill>
                <a:latin typeface="+mn-ea"/>
              </a:rPr>
              <a:t>来创建一个线程处理函数一直循环，等待任务处理*</a:t>
            </a:r>
            <a:r>
              <a:rPr lang="en-US" altLang="zh-CN" dirty="0">
                <a:solidFill>
                  <a:schemeClr val="accent2"/>
                </a:solidFill>
                <a:latin typeface="+mn-ea"/>
              </a:rPr>
              <a:t>/</a:t>
            </a:r>
            <a:r>
              <a:rPr lang="zh-CN" altLang="en-US" dirty="0">
                <a:solidFill>
                  <a:schemeClr val="accent2"/>
                </a:solidFill>
                <a:latin typeface="+mn-ea"/>
              </a:rPr>
              <a:t/>
            </a:r>
            <a:br>
              <a:rPr lang="zh-CN" altLang="en-US" dirty="0">
                <a:solidFill>
                  <a:schemeClr val="accent2"/>
                </a:solidFill>
                <a:latin typeface="+mn-ea"/>
              </a:rPr>
            </a:br>
            <a:r>
              <a:rPr lang="zh-CN" altLang="en-US" dirty="0">
                <a:solidFill>
                  <a:schemeClr val="accent2"/>
                </a:solidFill>
                <a:latin typeface="+mn-ea"/>
              </a:rPr>
              <a:t>    </a:t>
            </a:r>
            <a:r>
              <a:rPr lang="en-US" altLang="zh-CN" dirty="0">
                <a:solidFill>
                  <a:schemeClr val="accent2"/>
                </a:solidFill>
                <a:latin typeface="+mn-ea"/>
              </a:rPr>
              <a:t>int   (*</a:t>
            </a:r>
            <a:r>
              <a:rPr lang="en-US" altLang="zh-CN" dirty="0" err="1">
                <a:solidFill>
                  <a:schemeClr val="accent2"/>
                </a:solidFill>
                <a:latin typeface="+mn-ea"/>
              </a:rPr>
              <a:t>init</a:t>
            </a:r>
            <a:r>
              <a:rPr lang="en-US" altLang="zh-CN" dirty="0">
                <a:solidFill>
                  <a:schemeClr val="accent2"/>
                </a:solidFill>
                <a:latin typeface="+mn-ea"/>
              </a:rPr>
              <a:t>)( </a:t>
            </a:r>
            <a:r>
              <a:rPr lang="en-US" altLang="zh-CN" dirty="0" err="1">
                <a:solidFill>
                  <a:schemeClr val="accent2"/>
                </a:solidFill>
                <a:latin typeface="+mn-ea"/>
              </a:rPr>
              <a:t>GpsCallbacks</a:t>
            </a:r>
            <a:r>
              <a:rPr lang="en-US" altLang="zh-CN" dirty="0">
                <a:solidFill>
                  <a:schemeClr val="accent2"/>
                </a:solidFill>
                <a:latin typeface="+mn-ea"/>
              </a:rPr>
              <a:t>* callbacks );              </a:t>
            </a:r>
            <a:br>
              <a:rPr lang="en-US" altLang="zh-CN" dirty="0">
                <a:solidFill>
                  <a:schemeClr val="accent2"/>
                </a:solidFill>
                <a:latin typeface="+mn-ea"/>
              </a:rPr>
            </a:br>
            <a:r>
              <a:rPr lang="en-US" altLang="zh-CN" dirty="0">
                <a:solidFill>
                  <a:schemeClr val="accent2"/>
                </a:solidFill>
                <a:latin typeface="+mn-ea"/>
              </a:rPr>
              <a:t>    /** Starts navigating. */</a:t>
            </a:r>
            <a:br>
              <a:rPr lang="en-US" altLang="zh-CN" dirty="0">
                <a:solidFill>
                  <a:schemeClr val="accent2"/>
                </a:solidFill>
                <a:latin typeface="+mn-ea"/>
              </a:rPr>
            </a:br>
            <a:r>
              <a:rPr lang="en-US" altLang="zh-CN" dirty="0">
                <a:solidFill>
                  <a:schemeClr val="accent2"/>
                </a:solidFill>
                <a:latin typeface="+mn-ea"/>
              </a:rPr>
              <a:t>    int   (*start)( void );</a:t>
            </a:r>
            <a:br>
              <a:rPr lang="en-US" altLang="zh-CN" dirty="0">
                <a:solidFill>
                  <a:schemeClr val="accent2"/>
                </a:solidFill>
                <a:latin typeface="+mn-ea"/>
              </a:rPr>
            </a:br>
            <a:r>
              <a:rPr lang="en-US" altLang="zh-CN" dirty="0">
                <a:solidFill>
                  <a:schemeClr val="accent2"/>
                </a:solidFill>
                <a:latin typeface="+mn-ea"/>
              </a:rPr>
              <a:t>    /** Stops navigating. */</a:t>
            </a:r>
            <a:br>
              <a:rPr lang="en-US" altLang="zh-CN" dirty="0">
                <a:solidFill>
                  <a:schemeClr val="accent2"/>
                </a:solidFill>
                <a:latin typeface="+mn-ea"/>
              </a:rPr>
            </a:br>
            <a:r>
              <a:rPr lang="en-US" altLang="zh-CN" dirty="0">
                <a:solidFill>
                  <a:schemeClr val="accent2"/>
                </a:solidFill>
                <a:latin typeface="+mn-ea"/>
              </a:rPr>
              <a:t>    int   (*stop)( void );</a:t>
            </a:r>
            <a:br>
              <a:rPr lang="en-US" altLang="zh-CN" dirty="0">
                <a:solidFill>
                  <a:schemeClr val="accent2"/>
                </a:solidFill>
                <a:latin typeface="+mn-ea"/>
              </a:rPr>
            </a:br>
            <a:r>
              <a:rPr lang="en-US" altLang="zh-CN" dirty="0">
                <a:solidFill>
                  <a:schemeClr val="accent2"/>
                </a:solidFill>
                <a:latin typeface="+mn-ea"/>
              </a:rPr>
              <a:t>     /** Closes the interface. */</a:t>
            </a:r>
            <a:br>
              <a:rPr lang="en-US" altLang="zh-CN" dirty="0">
                <a:solidFill>
                  <a:schemeClr val="accent2"/>
                </a:solidFill>
                <a:latin typeface="+mn-ea"/>
              </a:rPr>
            </a:br>
            <a:r>
              <a:rPr lang="en-US" altLang="zh-CN" dirty="0">
                <a:solidFill>
                  <a:schemeClr val="accent2"/>
                </a:solidFill>
                <a:latin typeface="+mn-ea"/>
              </a:rPr>
              <a:t>    void  (*cleanup)( void );</a:t>
            </a:r>
            <a:br>
              <a:rPr lang="en-US" altLang="zh-CN" dirty="0">
                <a:solidFill>
                  <a:schemeClr val="accent2"/>
                </a:solidFill>
                <a:latin typeface="+mn-ea"/>
              </a:rPr>
            </a:br>
            <a:r>
              <a:rPr lang="en-US" altLang="zh-CN" dirty="0">
                <a:solidFill>
                  <a:schemeClr val="accent2"/>
                </a:solidFill>
                <a:latin typeface="+mn-ea"/>
              </a:rPr>
              <a:t>    /** Injects the current time. </a:t>
            </a:r>
            <a:r>
              <a:rPr lang="zh-CN" altLang="en-US" dirty="0">
                <a:solidFill>
                  <a:schemeClr val="accent2"/>
                </a:solidFill>
                <a:latin typeface="+mn-ea"/>
              </a:rPr>
              <a:t>填入时间*</a:t>
            </a:r>
            <a:r>
              <a:rPr lang="en-US" altLang="zh-CN" dirty="0">
                <a:solidFill>
                  <a:schemeClr val="accent2"/>
                </a:solidFill>
                <a:latin typeface="+mn-ea"/>
              </a:rPr>
              <a:t>/</a:t>
            </a:r>
            <a:r>
              <a:rPr lang="zh-CN" altLang="en-US" dirty="0">
                <a:solidFill>
                  <a:schemeClr val="accent2"/>
                </a:solidFill>
                <a:latin typeface="+mn-ea"/>
              </a:rPr>
              <a:t/>
            </a:r>
            <a:br>
              <a:rPr lang="zh-CN" altLang="en-US" dirty="0">
                <a:solidFill>
                  <a:schemeClr val="accent2"/>
                </a:solidFill>
                <a:latin typeface="+mn-ea"/>
              </a:rPr>
            </a:br>
            <a:r>
              <a:rPr lang="zh-CN" altLang="en-US" dirty="0">
                <a:solidFill>
                  <a:schemeClr val="accent2"/>
                </a:solidFill>
                <a:latin typeface="+mn-ea"/>
              </a:rPr>
              <a:t>    </a:t>
            </a:r>
            <a:r>
              <a:rPr lang="en-US" altLang="zh-CN" dirty="0">
                <a:solidFill>
                  <a:schemeClr val="accent2"/>
                </a:solidFill>
                <a:latin typeface="+mn-ea"/>
              </a:rPr>
              <a:t>int   (*</a:t>
            </a:r>
            <a:r>
              <a:rPr lang="en-US" altLang="zh-CN" dirty="0" err="1">
                <a:solidFill>
                  <a:schemeClr val="accent2"/>
                </a:solidFill>
                <a:latin typeface="+mn-ea"/>
              </a:rPr>
              <a:t>inject_time</a:t>
            </a:r>
            <a:r>
              <a:rPr lang="en-US" altLang="zh-CN" dirty="0">
                <a:solidFill>
                  <a:schemeClr val="accent2"/>
                </a:solidFill>
                <a:latin typeface="+mn-ea"/>
              </a:rPr>
              <a:t>)(</a:t>
            </a:r>
            <a:r>
              <a:rPr lang="en-US" altLang="zh-CN" dirty="0" err="1">
                <a:solidFill>
                  <a:schemeClr val="accent2"/>
                </a:solidFill>
                <a:latin typeface="+mn-ea"/>
              </a:rPr>
              <a:t>GpsUtcTime</a:t>
            </a:r>
            <a:r>
              <a:rPr lang="en-US" altLang="zh-CN" dirty="0">
                <a:solidFill>
                  <a:schemeClr val="accent2"/>
                </a:solidFill>
                <a:latin typeface="+mn-ea"/>
              </a:rPr>
              <a:t> time, int64_t </a:t>
            </a:r>
            <a:r>
              <a:rPr lang="en-US" altLang="zh-CN" dirty="0" err="1">
                <a:solidFill>
                  <a:schemeClr val="accent2"/>
                </a:solidFill>
                <a:latin typeface="+mn-ea"/>
              </a:rPr>
              <a:t>timeReference</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int uncertainty);</a:t>
            </a:r>
            <a:endParaRPr lang="zh-CN" altLang="en-US" dirty="0">
              <a:solidFill>
                <a:schemeClr val="accent2"/>
              </a:solidFill>
              <a:latin typeface="+mn-ea"/>
            </a:endParaRPr>
          </a:p>
        </p:txBody>
      </p:sp>
      <p:sp>
        <p:nvSpPr>
          <p:cNvPr id="10" name="矩形 9">
            <a:extLst>
              <a:ext uri="{FF2B5EF4-FFF2-40B4-BE49-F238E27FC236}">
                <a16:creationId xmlns:a16="http://schemas.microsoft.com/office/drawing/2014/main" id="{A3E9EE8A-32E9-4ABF-A4FB-B37D12B4B0E4}"/>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99086225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03</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HAL</a:t>
              </a:r>
              <a:r>
                <a:rPr lang="zh-CN" altLang="en-US" sz="1600" b="1" dirty="0">
                  <a:solidFill>
                    <a:schemeClr val="accent5">
                      <a:lumMod val="100000"/>
                    </a:schemeClr>
                  </a:solidFill>
                </a:rPr>
                <a:t>层重要数据结构</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34</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540605" y="134989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2"/>
                </a:solidFill>
                <a:latin typeface="+mn-ea"/>
              </a:rPr>
              <a:t> /** Injects current location from another location provider </a:t>
            </a:r>
            <a:r>
              <a:rPr lang="zh-CN" altLang="en-US" dirty="0">
                <a:solidFill>
                  <a:schemeClr val="accent2"/>
                </a:solidFill>
                <a:latin typeface="+mn-ea"/>
              </a:rPr>
              <a:t>填入位置*</a:t>
            </a:r>
            <a:r>
              <a:rPr lang="en-US" altLang="zh-CN" dirty="0">
                <a:solidFill>
                  <a:schemeClr val="accent2"/>
                </a:solidFill>
                <a:latin typeface="+mn-ea"/>
              </a:rPr>
              <a:t>/</a:t>
            </a:r>
            <a:r>
              <a:rPr lang="zh-CN" altLang="en-US" dirty="0">
                <a:solidFill>
                  <a:schemeClr val="accent2"/>
                </a:solidFill>
                <a:latin typeface="+mn-ea"/>
              </a:rPr>
              <a:t/>
            </a:r>
            <a:br>
              <a:rPr lang="zh-CN" altLang="en-US" dirty="0">
                <a:solidFill>
                  <a:schemeClr val="accent2"/>
                </a:solidFill>
                <a:latin typeface="+mn-ea"/>
              </a:rPr>
            </a:br>
            <a:r>
              <a:rPr lang="zh-CN" altLang="en-US" dirty="0">
                <a:solidFill>
                  <a:schemeClr val="accent2"/>
                </a:solidFill>
                <a:latin typeface="+mn-ea"/>
              </a:rPr>
              <a:t>    </a:t>
            </a:r>
            <a:r>
              <a:rPr lang="en-US" altLang="zh-CN" dirty="0">
                <a:solidFill>
                  <a:schemeClr val="accent2"/>
                </a:solidFill>
                <a:latin typeface="+mn-ea"/>
              </a:rPr>
              <a:t>int  (*</a:t>
            </a:r>
            <a:r>
              <a:rPr lang="en-US" altLang="zh-CN" dirty="0" err="1">
                <a:solidFill>
                  <a:schemeClr val="accent2"/>
                </a:solidFill>
                <a:latin typeface="+mn-ea"/>
              </a:rPr>
              <a:t>inject_location</a:t>
            </a:r>
            <a:r>
              <a:rPr lang="en-US" altLang="zh-CN" dirty="0">
                <a:solidFill>
                  <a:schemeClr val="accent2"/>
                </a:solidFill>
                <a:latin typeface="+mn-ea"/>
              </a:rPr>
              <a:t>)(double latitude, double longitude, float accuracy);</a:t>
            </a:r>
            <a:br>
              <a:rPr lang="en-US" altLang="zh-CN" dirty="0">
                <a:solidFill>
                  <a:schemeClr val="accent2"/>
                </a:solidFill>
                <a:latin typeface="+mn-ea"/>
              </a:rPr>
            </a:br>
            <a:r>
              <a:rPr lang="en-US" altLang="zh-CN" dirty="0">
                <a:solidFill>
                  <a:schemeClr val="accent2"/>
                </a:solidFill>
                <a:latin typeface="+mn-ea"/>
              </a:rPr>
              <a:t/>
            </a:r>
            <a:br>
              <a:rPr lang="en-US" altLang="zh-CN" dirty="0">
                <a:solidFill>
                  <a:schemeClr val="accent2"/>
                </a:solidFill>
                <a:latin typeface="+mn-ea"/>
              </a:rPr>
            </a:br>
            <a:r>
              <a:rPr lang="en-US" altLang="zh-CN" dirty="0">
                <a:solidFill>
                  <a:schemeClr val="accent2"/>
                </a:solidFill>
                <a:latin typeface="+mn-ea"/>
              </a:rPr>
              <a:t>    /*</a:t>
            </a:r>
            <a:r>
              <a:rPr lang="zh-CN" altLang="en-US" dirty="0">
                <a:solidFill>
                  <a:schemeClr val="accent2"/>
                </a:solidFill>
                <a:latin typeface="+mn-ea"/>
              </a:rPr>
              <a:t>删除全部</a:t>
            </a:r>
            <a:r>
              <a:rPr lang="en-US" altLang="zh-CN" dirty="0">
                <a:solidFill>
                  <a:schemeClr val="accent2"/>
                </a:solidFill>
                <a:latin typeface="+mn-ea"/>
              </a:rPr>
              <a:t>or</a:t>
            </a:r>
            <a:r>
              <a:rPr lang="zh-CN" altLang="en-US" dirty="0">
                <a:solidFill>
                  <a:schemeClr val="accent2"/>
                </a:solidFill>
                <a:latin typeface="+mn-ea"/>
              </a:rPr>
              <a:t>部分辅助数据 在性能测试时候使用*</a:t>
            </a:r>
            <a:r>
              <a:rPr lang="en-US" altLang="zh-CN" dirty="0">
                <a:solidFill>
                  <a:schemeClr val="accent2"/>
                </a:solidFill>
                <a:latin typeface="+mn-ea"/>
              </a:rPr>
              <a:t>/</a:t>
            </a:r>
            <a:r>
              <a:rPr lang="zh-CN" altLang="en-US" dirty="0">
                <a:solidFill>
                  <a:schemeClr val="accent2"/>
                </a:solidFill>
                <a:latin typeface="+mn-ea"/>
              </a:rPr>
              <a:t/>
            </a:r>
            <a:br>
              <a:rPr lang="zh-CN" altLang="en-US" dirty="0">
                <a:solidFill>
                  <a:schemeClr val="accent2"/>
                </a:solidFill>
                <a:latin typeface="+mn-ea"/>
              </a:rPr>
            </a:br>
            <a:r>
              <a:rPr lang="zh-CN" altLang="en-US" dirty="0">
                <a:solidFill>
                  <a:schemeClr val="accent2"/>
                </a:solidFill>
                <a:latin typeface="+mn-ea"/>
              </a:rPr>
              <a:t>    </a:t>
            </a:r>
            <a:r>
              <a:rPr lang="en-US" altLang="zh-CN" dirty="0">
                <a:solidFill>
                  <a:schemeClr val="accent2"/>
                </a:solidFill>
                <a:latin typeface="+mn-ea"/>
              </a:rPr>
              <a:t>void  (*</a:t>
            </a:r>
            <a:r>
              <a:rPr lang="en-US" altLang="zh-CN" dirty="0" err="1">
                <a:solidFill>
                  <a:schemeClr val="accent2"/>
                </a:solidFill>
                <a:latin typeface="+mn-ea"/>
              </a:rPr>
              <a:t>delete_aiding_data</a:t>
            </a:r>
            <a:r>
              <a:rPr lang="en-US" altLang="zh-CN" dirty="0">
                <a:solidFill>
                  <a:schemeClr val="accent2"/>
                </a:solidFill>
                <a:latin typeface="+mn-ea"/>
              </a:rPr>
              <a:t>)(</a:t>
            </a:r>
            <a:r>
              <a:rPr lang="en-US" altLang="zh-CN" dirty="0" err="1">
                <a:solidFill>
                  <a:schemeClr val="accent2"/>
                </a:solidFill>
                <a:latin typeface="+mn-ea"/>
              </a:rPr>
              <a:t>GpsAidingData</a:t>
            </a:r>
            <a:r>
              <a:rPr lang="en-US" altLang="zh-CN" dirty="0">
                <a:solidFill>
                  <a:schemeClr val="accent2"/>
                </a:solidFill>
                <a:latin typeface="+mn-ea"/>
              </a:rPr>
              <a:t> flags);</a:t>
            </a:r>
            <a:br>
              <a:rPr lang="en-US" altLang="zh-CN" dirty="0">
                <a:solidFill>
                  <a:schemeClr val="accent2"/>
                </a:solidFill>
                <a:latin typeface="+mn-ea"/>
              </a:rPr>
            </a:br>
            <a:r>
              <a:rPr lang="en-US" altLang="zh-CN" dirty="0">
                <a:solidFill>
                  <a:schemeClr val="accent2"/>
                </a:solidFill>
                <a:latin typeface="+mn-ea"/>
              </a:rPr>
              <a:t/>
            </a:r>
            <a:br>
              <a:rPr lang="en-US" altLang="zh-CN" dirty="0">
                <a:solidFill>
                  <a:schemeClr val="accent2"/>
                </a:solidFill>
                <a:latin typeface="+mn-ea"/>
              </a:rPr>
            </a:br>
            <a:r>
              <a:rPr lang="en-US" altLang="zh-CN" dirty="0">
                <a:solidFill>
                  <a:schemeClr val="accent2"/>
                </a:solidFill>
                <a:latin typeface="+mn-ea"/>
              </a:rPr>
              <a:t>    /*</a:t>
            </a:r>
            <a:r>
              <a:rPr lang="zh-CN" altLang="en-US" dirty="0">
                <a:solidFill>
                  <a:schemeClr val="accent2"/>
                </a:solidFill>
                <a:latin typeface="+mn-ea"/>
              </a:rPr>
              <a:t>设置定位模式 与</a:t>
            </a:r>
            <a:r>
              <a:rPr lang="en-US" altLang="zh-CN" dirty="0">
                <a:solidFill>
                  <a:schemeClr val="accent2"/>
                </a:solidFill>
                <a:latin typeface="+mn-ea"/>
              </a:rPr>
              <a:t>GPS</a:t>
            </a:r>
            <a:r>
              <a:rPr lang="zh-CN" altLang="en-US" dirty="0">
                <a:solidFill>
                  <a:schemeClr val="accent2"/>
                </a:solidFill>
                <a:latin typeface="+mn-ea"/>
              </a:rPr>
              <a:t>工作模式等等*</a:t>
            </a:r>
            <a:r>
              <a:rPr lang="en-US" altLang="zh-CN" dirty="0">
                <a:solidFill>
                  <a:schemeClr val="accent2"/>
                </a:solidFill>
                <a:latin typeface="+mn-ea"/>
              </a:rPr>
              <a:t>/</a:t>
            </a:r>
            <a:r>
              <a:rPr lang="zh-CN" altLang="en-US" dirty="0">
                <a:solidFill>
                  <a:schemeClr val="accent2"/>
                </a:solidFill>
                <a:latin typeface="+mn-ea"/>
              </a:rPr>
              <a:t/>
            </a:r>
            <a:br>
              <a:rPr lang="zh-CN" altLang="en-US" dirty="0">
                <a:solidFill>
                  <a:schemeClr val="accent2"/>
                </a:solidFill>
                <a:latin typeface="+mn-ea"/>
              </a:rPr>
            </a:br>
            <a:r>
              <a:rPr lang="zh-CN" altLang="en-US" dirty="0">
                <a:solidFill>
                  <a:schemeClr val="accent2"/>
                </a:solidFill>
                <a:latin typeface="+mn-ea"/>
              </a:rPr>
              <a:t>    </a:t>
            </a:r>
            <a:r>
              <a:rPr lang="en-US" altLang="zh-CN" dirty="0">
                <a:solidFill>
                  <a:schemeClr val="accent2"/>
                </a:solidFill>
                <a:latin typeface="+mn-ea"/>
              </a:rPr>
              <a:t>int   (*</a:t>
            </a:r>
            <a:r>
              <a:rPr lang="en-US" altLang="zh-CN" dirty="0" err="1">
                <a:solidFill>
                  <a:schemeClr val="accent2"/>
                </a:solidFill>
                <a:latin typeface="+mn-ea"/>
              </a:rPr>
              <a:t>set_position_mode</a:t>
            </a:r>
            <a:r>
              <a:rPr lang="en-US" altLang="zh-CN" dirty="0">
                <a:solidFill>
                  <a:schemeClr val="accent2"/>
                </a:solidFill>
                <a:latin typeface="+mn-ea"/>
              </a:rPr>
              <a:t>)(</a:t>
            </a:r>
            <a:r>
              <a:rPr lang="en-US" altLang="zh-CN" dirty="0" err="1">
                <a:solidFill>
                  <a:schemeClr val="accent2"/>
                </a:solidFill>
                <a:latin typeface="+mn-ea"/>
              </a:rPr>
              <a:t>GpsPositionMode</a:t>
            </a:r>
            <a:r>
              <a:rPr lang="en-US" altLang="zh-CN" dirty="0">
                <a:solidFill>
                  <a:schemeClr val="accent2"/>
                </a:solidFill>
                <a:latin typeface="+mn-ea"/>
              </a:rPr>
              <a:t> mode, </a:t>
            </a:r>
            <a:r>
              <a:rPr lang="en-US" altLang="zh-CN" dirty="0" err="1">
                <a:solidFill>
                  <a:schemeClr val="accent2"/>
                </a:solidFill>
                <a:latin typeface="+mn-ea"/>
              </a:rPr>
              <a:t>GpsPositionRecurrence</a:t>
            </a:r>
            <a:r>
              <a:rPr lang="en-US" altLang="zh-CN" dirty="0">
                <a:solidFill>
                  <a:schemeClr val="accent2"/>
                </a:solidFill>
                <a:latin typeface="+mn-ea"/>
              </a:rPr>
              <a:t> recurrence,</a:t>
            </a:r>
            <a:br>
              <a:rPr lang="en-US" altLang="zh-CN" dirty="0">
                <a:solidFill>
                  <a:schemeClr val="accent2"/>
                </a:solidFill>
                <a:latin typeface="+mn-ea"/>
              </a:rPr>
            </a:br>
            <a:r>
              <a:rPr lang="en-US" altLang="zh-CN" dirty="0">
                <a:solidFill>
                  <a:schemeClr val="accent2"/>
                </a:solidFill>
                <a:latin typeface="+mn-ea"/>
              </a:rPr>
              <a:t>            uint32_t </a:t>
            </a:r>
            <a:r>
              <a:rPr lang="en-US" altLang="zh-CN" dirty="0" err="1">
                <a:solidFill>
                  <a:schemeClr val="accent2"/>
                </a:solidFill>
                <a:latin typeface="+mn-ea"/>
              </a:rPr>
              <a:t>min_interval</a:t>
            </a:r>
            <a:r>
              <a:rPr lang="en-US" altLang="zh-CN" dirty="0">
                <a:solidFill>
                  <a:schemeClr val="accent2"/>
                </a:solidFill>
                <a:latin typeface="+mn-ea"/>
              </a:rPr>
              <a:t>, uint32_t </a:t>
            </a:r>
            <a:r>
              <a:rPr lang="en-US" altLang="zh-CN" dirty="0" err="1">
                <a:solidFill>
                  <a:schemeClr val="accent2"/>
                </a:solidFill>
                <a:latin typeface="+mn-ea"/>
              </a:rPr>
              <a:t>preferred_accuracy</a:t>
            </a:r>
            <a:r>
              <a:rPr lang="en-US" altLang="zh-CN" dirty="0">
                <a:solidFill>
                  <a:schemeClr val="accent2"/>
                </a:solidFill>
                <a:latin typeface="+mn-ea"/>
              </a:rPr>
              <a:t>, uint32_t </a:t>
            </a:r>
            <a:r>
              <a:rPr lang="en-US" altLang="zh-CN" dirty="0" err="1">
                <a:solidFill>
                  <a:schemeClr val="accent2"/>
                </a:solidFill>
                <a:latin typeface="+mn-ea"/>
              </a:rPr>
              <a:t>preferred_time</a:t>
            </a:r>
            <a:r>
              <a:rPr lang="en-US" altLang="zh-CN" dirty="0">
                <a:solidFill>
                  <a:schemeClr val="accent2"/>
                </a:solidFill>
                <a:latin typeface="+mn-ea"/>
              </a:rPr>
              <a:t>);</a:t>
            </a:r>
            <a:br>
              <a:rPr lang="en-US" altLang="zh-CN" dirty="0">
                <a:solidFill>
                  <a:schemeClr val="accent2"/>
                </a:solidFill>
                <a:latin typeface="+mn-ea"/>
              </a:rPr>
            </a:br>
            <a:r>
              <a:rPr lang="en-US" altLang="zh-CN" dirty="0">
                <a:solidFill>
                  <a:schemeClr val="accent2"/>
                </a:solidFill>
                <a:latin typeface="+mn-ea"/>
              </a:rPr>
              <a:t/>
            </a:r>
            <a:br>
              <a:rPr lang="en-US" altLang="zh-CN" dirty="0">
                <a:solidFill>
                  <a:schemeClr val="accent2"/>
                </a:solidFill>
                <a:latin typeface="+mn-ea"/>
              </a:rPr>
            </a:br>
            <a:r>
              <a:rPr lang="en-US" altLang="zh-CN" dirty="0">
                <a:solidFill>
                  <a:schemeClr val="accent2"/>
                </a:solidFill>
                <a:latin typeface="+mn-ea"/>
              </a:rPr>
              <a:t>    /*</a:t>
            </a:r>
            <a:r>
              <a:rPr lang="zh-CN" altLang="en-US" dirty="0">
                <a:solidFill>
                  <a:schemeClr val="accent2"/>
                </a:solidFill>
                <a:latin typeface="+mn-ea"/>
              </a:rPr>
              <a:t>自行添加的 接口 </a:t>
            </a:r>
            <a:r>
              <a:rPr lang="en-US" altLang="zh-CN" dirty="0" err="1">
                <a:solidFill>
                  <a:schemeClr val="accent2"/>
                </a:solidFill>
                <a:latin typeface="+mn-ea"/>
              </a:rPr>
              <a:t>AGpsInterface</a:t>
            </a:r>
            <a:r>
              <a:rPr lang="zh-CN" altLang="en-US" dirty="0">
                <a:solidFill>
                  <a:schemeClr val="accent2"/>
                </a:solidFill>
                <a:latin typeface="+mn-ea"/>
              </a:rPr>
              <a:t>接口通过次函数获得*</a:t>
            </a:r>
            <a:r>
              <a:rPr lang="en-US" altLang="zh-CN" dirty="0">
                <a:solidFill>
                  <a:schemeClr val="accent2"/>
                </a:solidFill>
                <a:latin typeface="+mn-ea"/>
              </a:rPr>
              <a:t>/</a:t>
            </a:r>
            <a:r>
              <a:rPr lang="zh-CN" altLang="en-US" dirty="0">
                <a:solidFill>
                  <a:schemeClr val="accent2"/>
                </a:solidFill>
                <a:latin typeface="+mn-ea"/>
              </a:rPr>
              <a:t/>
            </a:r>
            <a:br>
              <a:rPr lang="zh-CN" altLang="en-US" dirty="0">
                <a:solidFill>
                  <a:schemeClr val="accent2"/>
                </a:solidFill>
                <a:latin typeface="+mn-ea"/>
              </a:rPr>
            </a:br>
            <a:r>
              <a:rPr lang="zh-CN" altLang="en-US" dirty="0">
                <a:solidFill>
                  <a:schemeClr val="accent2"/>
                </a:solidFill>
                <a:latin typeface="+mn-ea"/>
              </a:rPr>
              <a:t>    </a:t>
            </a:r>
            <a:r>
              <a:rPr lang="en-US" altLang="zh-CN" dirty="0">
                <a:solidFill>
                  <a:schemeClr val="accent2"/>
                </a:solidFill>
                <a:latin typeface="+mn-ea"/>
              </a:rPr>
              <a:t>const </a:t>
            </a:r>
            <a:r>
              <a:rPr lang="en-US" altLang="zh-CN" b="1" dirty="0">
                <a:solidFill>
                  <a:schemeClr val="accent2"/>
                </a:solidFill>
                <a:latin typeface="+mn-ea"/>
              </a:rPr>
              <a:t>void</a:t>
            </a:r>
            <a:r>
              <a:rPr lang="en-US" altLang="zh-CN" dirty="0">
                <a:solidFill>
                  <a:schemeClr val="accent2"/>
                </a:solidFill>
                <a:latin typeface="+mn-ea"/>
              </a:rPr>
              <a:t>* (*</a:t>
            </a:r>
            <a:r>
              <a:rPr lang="en-US" altLang="zh-CN" dirty="0" err="1">
                <a:solidFill>
                  <a:schemeClr val="accent2"/>
                </a:solidFill>
                <a:latin typeface="+mn-ea"/>
              </a:rPr>
              <a:t>get_extension</a:t>
            </a:r>
            <a:r>
              <a:rPr lang="en-US" altLang="zh-CN" dirty="0">
                <a:solidFill>
                  <a:schemeClr val="accent2"/>
                </a:solidFill>
                <a:latin typeface="+mn-ea"/>
              </a:rPr>
              <a:t>)(const </a:t>
            </a:r>
            <a:r>
              <a:rPr lang="en-US" altLang="zh-CN" b="1" dirty="0">
                <a:solidFill>
                  <a:schemeClr val="accent2"/>
                </a:solidFill>
                <a:latin typeface="+mn-ea"/>
              </a:rPr>
              <a:t>char</a:t>
            </a:r>
            <a:r>
              <a:rPr lang="en-US" altLang="zh-CN" dirty="0">
                <a:solidFill>
                  <a:schemeClr val="accent2"/>
                </a:solidFill>
                <a:latin typeface="+mn-ea"/>
              </a:rPr>
              <a:t>* name);</a:t>
            </a:r>
            <a:br>
              <a:rPr lang="en-US" altLang="zh-CN" dirty="0">
                <a:solidFill>
                  <a:schemeClr val="accent2"/>
                </a:solidFill>
                <a:latin typeface="+mn-ea"/>
              </a:rPr>
            </a:br>
            <a:r>
              <a:rPr lang="en-US" altLang="zh-CN" dirty="0">
                <a:solidFill>
                  <a:schemeClr val="accent2"/>
                </a:solidFill>
                <a:latin typeface="+mn-ea"/>
              </a:rPr>
              <a:t>} </a:t>
            </a:r>
            <a:r>
              <a:rPr lang="en-US" altLang="zh-CN" dirty="0" err="1">
                <a:solidFill>
                  <a:schemeClr val="accent2"/>
                </a:solidFill>
                <a:latin typeface="+mn-ea"/>
              </a:rPr>
              <a:t>GpsInterface</a:t>
            </a:r>
            <a:r>
              <a:rPr lang="en-US" altLang="zh-CN" dirty="0">
                <a:solidFill>
                  <a:schemeClr val="accent2"/>
                </a:solidFill>
                <a:latin typeface="+mn-ea"/>
              </a:rPr>
              <a:t>;</a:t>
            </a:r>
            <a:endParaRPr lang="zh-CN" altLang="en-US" dirty="0">
              <a:solidFill>
                <a:schemeClr val="accent2"/>
              </a:solidFill>
              <a:latin typeface="+mn-ea"/>
            </a:endParaRPr>
          </a:p>
        </p:txBody>
      </p:sp>
      <p:sp>
        <p:nvSpPr>
          <p:cNvPr id="10" name="矩形 9">
            <a:extLst>
              <a:ext uri="{FF2B5EF4-FFF2-40B4-BE49-F238E27FC236}">
                <a16:creationId xmlns:a16="http://schemas.microsoft.com/office/drawing/2014/main" id="{0F682031-71F2-4932-8370-EF115BA4753E}"/>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383253325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03</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a:solidFill>
                    <a:schemeClr val="accent5">
                      <a:lumMod val="100000"/>
                    </a:schemeClr>
                  </a:solidFill>
                </a:rPr>
                <a:t>HAL</a:t>
              </a:r>
              <a:r>
                <a:rPr lang="zh-CN" altLang="en-US" sz="1600" b="1" dirty="0">
                  <a:solidFill>
                    <a:schemeClr val="accent5">
                      <a:lumMod val="100000"/>
                    </a:schemeClr>
                  </a:solidFill>
                </a:rPr>
                <a:t>层重要数据结构</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35</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2"/>
                </a:solidFill>
                <a:latin typeface="+mn-ea"/>
              </a:rPr>
              <a:t>7</a:t>
            </a:r>
            <a:r>
              <a:rPr lang="zh-CN" altLang="en-US" dirty="0">
                <a:solidFill>
                  <a:schemeClr val="accent2"/>
                </a:solidFill>
                <a:latin typeface="+mn-ea"/>
              </a:rPr>
              <a:t>）</a:t>
            </a:r>
            <a:r>
              <a:rPr lang="en-US" altLang="zh-CN" dirty="0">
                <a:solidFill>
                  <a:schemeClr val="accent2"/>
                </a:solidFill>
                <a:latin typeface="+mn-ea"/>
              </a:rPr>
              <a:t>struct </a:t>
            </a:r>
            <a:r>
              <a:rPr lang="en-US" altLang="zh-CN" dirty="0" err="1">
                <a:solidFill>
                  <a:schemeClr val="accent2"/>
                </a:solidFill>
                <a:latin typeface="+mn-ea"/>
              </a:rPr>
              <a:t>gps_device_t</a:t>
            </a:r>
            <a:r>
              <a:rPr lang="en-US" altLang="zh-CN" dirty="0">
                <a:solidFill>
                  <a:schemeClr val="accent2"/>
                </a:solidFill>
                <a:latin typeface="+mn-ea"/>
              </a:rPr>
              <a:t/>
            </a:r>
            <a:br>
              <a:rPr lang="en-US" altLang="zh-CN" dirty="0">
                <a:solidFill>
                  <a:schemeClr val="accent2"/>
                </a:solidFill>
                <a:latin typeface="+mn-ea"/>
              </a:rPr>
            </a:br>
            <a:r>
              <a:rPr lang="en-US" altLang="zh-CN" dirty="0">
                <a:solidFill>
                  <a:schemeClr val="accent2"/>
                </a:solidFill>
                <a:latin typeface="+mn-ea"/>
              </a:rPr>
              <a:t>	</a:t>
            </a:r>
            <a:r>
              <a:rPr lang="zh-CN" altLang="en-US" dirty="0">
                <a:solidFill>
                  <a:schemeClr val="accent2"/>
                </a:solidFill>
                <a:latin typeface="+mn-ea"/>
              </a:rPr>
              <a:t>定义描述</a:t>
            </a:r>
            <a:r>
              <a:rPr lang="en-US" altLang="zh-CN" dirty="0" err="1">
                <a:solidFill>
                  <a:schemeClr val="accent2"/>
                </a:solidFill>
                <a:latin typeface="+mn-ea"/>
              </a:rPr>
              <a:t>gps</a:t>
            </a:r>
            <a:r>
              <a:rPr lang="zh-CN" altLang="en-US" dirty="0">
                <a:solidFill>
                  <a:schemeClr val="accent2"/>
                </a:solidFill>
                <a:latin typeface="+mn-ea"/>
              </a:rPr>
              <a:t>设备类型。</a:t>
            </a:r>
            <a:endParaRPr lang="en-US" altLang="zh-CN" dirty="0">
              <a:solidFill>
                <a:schemeClr val="accent2"/>
              </a:solidFill>
              <a:latin typeface="+mn-ea"/>
            </a:endParaRPr>
          </a:p>
          <a:p>
            <a:r>
              <a:rPr lang="en-US" altLang="zh-CN" dirty="0">
                <a:solidFill>
                  <a:schemeClr val="accent2"/>
                </a:solidFill>
                <a:latin typeface="+mn-ea"/>
              </a:rPr>
              <a:t>struct </a:t>
            </a:r>
            <a:r>
              <a:rPr lang="en-US" altLang="zh-CN" dirty="0" err="1">
                <a:solidFill>
                  <a:schemeClr val="accent2"/>
                </a:solidFill>
                <a:latin typeface="+mn-ea"/>
              </a:rPr>
              <a:t>gps_device_t</a:t>
            </a:r>
            <a:r>
              <a:rPr lang="en-US" altLang="zh-CN" dirty="0">
                <a:solidFill>
                  <a:schemeClr val="accent2"/>
                </a:solidFill>
                <a:latin typeface="+mn-ea"/>
              </a:rPr>
              <a:t> {</a:t>
            </a:r>
            <a:br>
              <a:rPr lang="en-US" altLang="zh-CN" dirty="0">
                <a:solidFill>
                  <a:schemeClr val="accent2"/>
                </a:solidFill>
                <a:latin typeface="+mn-ea"/>
              </a:rPr>
            </a:br>
            <a:r>
              <a:rPr lang="en-US" altLang="zh-CN" dirty="0">
                <a:solidFill>
                  <a:schemeClr val="accent2"/>
                </a:solidFill>
                <a:latin typeface="+mn-ea"/>
              </a:rPr>
              <a:t>    struct </a:t>
            </a:r>
            <a:r>
              <a:rPr lang="en-US" altLang="zh-CN" dirty="0" err="1">
                <a:solidFill>
                  <a:schemeClr val="accent2"/>
                </a:solidFill>
                <a:latin typeface="+mn-ea"/>
              </a:rPr>
              <a:t>hw_device_t</a:t>
            </a:r>
            <a:r>
              <a:rPr lang="en-US" altLang="zh-CN" dirty="0">
                <a:solidFill>
                  <a:schemeClr val="accent2"/>
                </a:solidFill>
                <a:latin typeface="+mn-ea"/>
              </a:rPr>
              <a:t> common;</a:t>
            </a:r>
            <a:br>
              <a:rPr lang="en-US" altLang="zh-CN" dirty="0">
                <a:solidFill>
                  <a:schemeClr val="accent2"/>
                </a:solidFill>
                <a:latin typeface="+mn-ea"/>
              </a:rPr>
            </a:br>
            <a:r>
              <a:rPr lang="en-US" altLang="zh-CN" dirty="0">
                <a:solidFill>
                  <a:schemeClr val="accent2"/>
                </a:solidFill>
                <a:latin typeface="+mn-ea"/>
              </a:rPr>
              <a:t/>
            </a:r>
            <a:br>
              <a:rPr lang="en-US" altLang="zh-CN" dirty="0">
                <a:solidFill>
                  <a:schemeClr val="accent2"/>
                </a:solidFill>
                <a:latin typeface="+mn-ea"/>
              </a:rPr>
            </a:br>
            <a:r>
              <a:rPr lang="en-US" altLang="zh-CN" dirty="0">
                <a:solidFill>
                  <a:schemeClr val="accent2"/>
                </a:solidFill>
                <a:latin typeface="+mn-ea"/>
              </a:rPr>
              <a:t>    /**</a:t>
            </a:r>
            <a:br>
              <a:rPr lang="en-US" altLang="zh-CN" dirty="0">
                <a:solidFill>
                  <a:schemeClr val="accent2"/>
                </a:solidFill>
                <a:latin typeface="+mn-ea"/>
              </a:rPr>
            </a:br>
            <a:r>
              <a:rPr lang="en-US" altLang="zh-CN" dirty="0">
                <a:solidFill>
                  <a:schemeClr val="accent2"/>
                </a:solidFill>
                <a:latin typeface="+mn-ea"/>
              </a:rPr>
              <a:t>     * Set the provided lights to the provided values.</a:t>
            </a:r>
            <a:br>
              <a:rPr lang="en-US" altLang="zh-CN" dirty="0">
                <a:solidFill>
                  <a:schemeClr val="accent2"/>
                </a:solidFill>
                <a:latin typeface="+mn-ea"/>
              </a:rPr>
            </a:br>
            <a:r>
              <a:rPr lang="en-US" altLang="zh-CN" dirty="0">
                <a:solidFill>
                  <a:schemeClr val="accent2"/>
                </a:solidFill>
                <a:latin typeface="+mn-ea"/>
              </a:rPr>
              <a:t>     *</a:t>
            </a:r>
            <a:br>
              <a:rPr lang="en-US" altLang="zh-CN" dirty="0">
                <a:solidFill>
                  <a:schemeClr val="accent2"/>
                </a:solidFill>
                <a:latin typeface="+mn-ea"/>
              </a:rPr>
            </a:br>
            <a:r>
              <a:rPr lang="en-US" altLang="zh-CN" dirty="0">
                <a:solidFill>
                  <a:schemeClr val="accent2"/>
                </a:solidFill>
                <a:latin typeface="+mn-ea"/>
              </a:rPr>
              <a:t>     * Returns: 0 on </a:t>
            </a:r>
            <a:r>
              <a:rPr lang="en-US" altLang="zh-CN" dirty="0" err="1">
                <a:solidFill>
                  <a:schemeClr val="accent2"/>
                </a:solidFill>
                <a:latin typeface="+mn-ea"/>
              </a:rPr>
              <a:t>succes</a:t>
            </a:r>
            <a:r>
              <a:rPr lang="en-US" altLang="zh-CN" dirty="0">
                <a:solidFill>
                  <a:schemeClr val="accent2"/>
                </a:solidFill>
                <a:latin typeface="+mn-ea"/>
              </a:rPr>
              <a:t>, error code on failure.</a:t>
            </a:r>
            <a:br>
              <a:rPr lang="en-US" altLang="zh-CN" dirty="0">
                <a:solidFill>
                  <a:schemeClr val="accent2"/>
                </a:solidFill>
                <a:latin typeface="+mn-ea"/>
              </a:rPr>
            </a:br>
            <a:r>
              <a:rPr lang="en-US" altLang="zh-CN" dirty="0">
                <a:solidFill>
                  <a:schemeClr val="accent2"/>
                </a:solidFill>
                <a:latin typeface="+mn-ea"/>
              </a:rPr>
              <a:t>     */</a:t>
            </a:r>
            <a:br>
              <a:rPr lang="en-US" altLang="zh-CN" dirty="0">
                <a:solidFill>
                  <a:schemeClr val="accent2"/>
                </a:solidFill>
                <a:latin typeface="+mn-ea"/>
              </a:rPr>
            </a:br>
            <a:r>
              <a:rPr lang="en-US" altLang="zh-CN" dirty="0">
                <a:solidFill>
                  <a:schemeClr val="accent2"/>
                </a:solidFill>
                <a:latin typeface="+mn-ea"/>
              </a:rPr>
              <a:t>    const </a:t>
            </a:r>
            <a:r>
              <a:rPr lang="en-US" altLang="zh-CN" dirty="0" err="1">
                <a:solidFill>
                  <a:schemeClr val="accent2"/>
                </a:solidFill>
                <a:latin typeface="+mn-ea"/>
              </a:rPr>
              <a:t>GpsInterface</a:t>
            </a:r>
            <a:r>
              <a:rPr lang="en-US" altLang="zh-CN" dirty="0">
                <a:solidFill>
                  <a:schemeClr val="accent2"/>
                </a:solidFill>
                <a:latin typeface="+mn-ea"/>
              </a:rPr>
              <a:t>* (*</a:t>
            </a:r>
            <a:r>
              <a:rPr lang="en-US" altLang="zh-CN" dirty="0" err="1">
                <a:solidFill>
                  <a:schemeClr val="accent2"/>
                </a:solidFill>
                <a:latin typeface="+mn-ea"/>
              </a:rPr>
              <a:t>get_gps_interface</a:t>
            </a:r>
            <a:r>
              <a:rPr lang="en-US" altLang="zh-CN" dirty="0">
                <a:solidFill>
                  <a:schemeClr val="accent2"/>
                </a:solidFill>
                <a:latin typeface="+mn-ea"/>
              </a:rPr>
              <a:t>)(struct </a:t>
            </a:r>
            <a:r>
              <a:rPr lang="en-US" altLang="zh-CN" dirty="0" err="1">
                <a:solidFill>
                  <a:schemeClr val="accent2"/>
                </a:solidFill>
                <a:latin typeface="+mn-ea"/>
              </a:rPr>
              <a:t>gps_device_t</a:t>
            </a:r>
            <a:r>
              <a:rPr lang="en-US" altLang="zh-CN" dirty="0">
                <a:solidFill>
                  <a:schemeClr val="accent2"/>
                </a:solidFill>
                <a:latin typeface="+mn-ea"/>
              </a:rPr>
              <a:t>* dev);   </a:t>
            </a:r>
            <a:br>
              <a:rPr lang="en-US" altLang="zh-CN" dirty="0">
                <a:solidFill>
                  <a:schemeClr val="accent2"/>
                </a:solidFill>
                <a:latin typeface="+mn-ea"/>
              </a:rPr>
            </a:br>
            <a:r>
              <a:rPr lang="en-US" altLang="zh-CN" dirty="0">
                <a:solidFill>
                  <a:schemeClr val="accent2"/>
                </a:solidFill>
                <a:latin typeface="+mn-ea"/>
              </a:rPr>
              <a:t>};</a:t>
            </a: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173261575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36</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7" name="矩形 26">
            <a:extLst>
              <a:ext uri="{FF2B5EF4-FFF2-40B4-BE49-F238E27FC236}">
                <a16:creationId xmlns:a16="http://schemas.microsoft.com/office/drawing/2014/main" id="{45D9D082-F3F6-49D6-9B94-E576FF32D083}"/>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pic>
        <p:nvPicPr>
          <p:cNvPr id="4" name="图片 3">
            <a:extLst>
              <a:ext uri="{FF2B5EF4-FFF2-40B4-BE49-F238E27FC236}">
                <a16:creationId xmlns:a16="http://schemas.microsoft.com/office/drawing/2014/main" id="{DD81554E-EE70-454D-ABD5-FD89F6BCFEE0}"/>
              </a:ext>
            </a:extLst>
          </p:cNvPr>
          <p:cNvPicPr>
            <a:picLocks noChangeAspect="1"/>
          </p:cNvPicPr>
          <p:nvPr/>
        </p:nvPicPr>
        <p:blipFill>
          <a:blip r:embed="rId4"/>
          <a:stretch>
            <a:fillRect/>
          </a:stretch>
        </p:blipFill>
        <p:spPr>
          <a:xfrm>
            <a:off x="1195755" y="1107230"/>
            <a:ext cx="9847384" cy="5181030"/>
          </a:xfrm>
          <a:prstGeom prst="rect">
            <a:avLst/>
          </a:prstGeom>
        </p:spPr>
      </p:pic>
    </p:spTree>
    <p:extLst>
      <p:ext uri="{BB962C8B-B14F-4D97-AF65-F5344CB8AC3E}">
        <p14:creationId xmlns:p14="http://schemas.microsoft.com/office/powerpoint/2010/main" val="281412585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fontScale="92500" lnSpcReduction="10000"/>
            </a:bodyPr>
            <a:lstStyle/>
            <a:p>
              <a:r>
                <a:rPr lang="en-US" altLang="zh-CN" b="1" dirty="0">
                  <a:solidFill>
                    <a:srgbClr val="0146C7"/>
                  </a:solidFill>
                </a:rPr>
                <a:t>GPS onload.cpp</a:t>
              </a:r>
              <a:endParaRPr lang="zh-CN" altLang="en-US" sz="1600" b="1" dirty="0">
                <a:solidFill>
                  <a:srgbClr val="0146C7"/>
                </a:solidFill>
              </a:endParaRP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37</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atinLnBrk="1"/>
            <a:endParaRPr lang="en-US" altLang="zh-CN" b="1" dirty="0">
              <a:solidFill>
                <a:srgbClr val="0146C7"/>
              </a:solidFill>
              <a:latin typeface="+mn-ea"/>
            </a:endParaRPr>
          </a:p>
          <a:p>
            <a:pPr latinLnBrk="1"/>
            <a:r>
              <a:rPr lang="en-US" altLang="zh-CN" b="1" dirty="0">
                <a:solidFill>
                  <a:srgbClr val="0146C7"/>
                </a:solidFill>
                <a:latin typeface="+mn-ea"/>
              </a:rPr>
              <a:t>extern</a:t>
            </a:r>
            <a:r>
              <a:rPr lang="en-US" altLang="zh-CN" dirty="0">
                <a:solidFill>
                  <a:srgbClr val="0146C7"/>
                </a:solidFill>
                <a:latin typeface="+mn-ea"/>
              </a:rPr>
              <a:t> "C" </a:t>
            </a:r>
            <a:r>
              <a:rPr lang="en-US" altLang="zh-CN" dirty="0" err="1">
                <a:solidFill>
                  <a:srgbClr val="0146C7"/>
                </a:solidFill>
                <a:latin typeface="+mn-ea"/>
              </a:rPr>
              <a:t>jint</a:t>
            </a:r>
            <a:r>
              <a:rPr lang="en-US" altLang="zh-CN" dirty="0">
                <a:solidFill>
                  <a:srgbClr val="0146C7"/>
                </a:solidFill>
                <a:latin typeface="+mn-ea"/>
              </a:rPr>
              <a:t> </a:t>
            </a:r>
            <a:r>
              <a:rPr lang="en-US" altLang="zh-CN" dirty="0" err="1">
                <a:solidFill>
                  <a:srgbClr val="0146C7"/>
                </a:solidFill>
                <a:latin typeface="+mn-ea"/>
              </a:rPr>
              <a:t>JNI_OnLoad</a:t>
            </a:r>
            <a:r>
              <a:rPr lang="en-US" altLang="zh-CN" dirty="0">
                <a:solidFill>
                  <a:srgbClr val="0146C7"/>
                </a:solidFill>
                <a:latin typeface="+mn-ea"/>
              </a:rPr>
              <a:t>(</a:t>
            </a:r>
            <a:r>
              <a:rPr lang="en-US" altLang="zh-CN" dirty="0" err="1">
                <a:solidFill>
                  <a:srgbClr val="0146C7"/>
                </a:solidFill>
                <a:latin typeface="+mn-ea"/>
              </a:rPr>
              <a:t>JavaVM</a:t>
            </a:r>
            <a:r>
              <a:rPr lang="en-US" altLang="zh-CN" dirty="0">
                <a:solidFill>
                  <a:srgbClr val="0146C7"/>
                </a:solidFill>
                <a:latin typeface="+mn-ea"/>
              </a:rPr>
              <a:t>* </a:t>
            </a:r>
            <a:r>
              <a:rPr lang="en-US" altLang="zh-CN" dirty="0" err="1">
                <a:solidFill>
                  <a:srgbClr val="0146C7"/>
                </a:solidFill>
                <a:latin typeface="+mn-ea"/>
              </a:rPr>
              <a:t>vm</a:t>
            </a:r>
            <a:r>
              <a:rPr lang="en-US" altLang="zh-CN" dirty="0">
                <a:solidFill>
                  <a:srgbClr val="0146C7"/>
                </a:solidFill>
                <a:latin typeface="+mn-ea"/>
              </a:rPr>
              <a:t>, </a:t>
            </a:r>
            <a:r>
              <a:rPr lang="en-US" altLang="zh-CN" b="1" dirty="0">
                <a:solidFill>
                  <a:srgbClr val="0146C7"/>
                </a:solidFill>
                <a:latin typeface="+mn-ea"/>
              </a:rPr>
              <a:t>void</a:t>
            </a:r>
            <a:r>
              <a:rPr lang="en-US" altLang="zh-CN" dirty="0">
                <a:solidFill>
                  <a:srgbClr val="0146C7"/>
                </a:solidFill>
                <a:latin typeface="+mn-ea"/>
              </a:rPr>
              <a:t>* reserved)  </a:t>
            </a:r>
          </a:p>
          <a:p>
            <a:pPr latinLnBrk="1"/>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JNIEnv</a:t>
            </a:r>
            <a:r>
              <a:rPr lang="en-US" altLang="zh-CN" dirty="0">
                <a:solidFill>
                  <a:srgbClr val="0146C7"/>
                </a:solidFill>
                <a:latin typeface="+mn-ea"/>
              </a:rPr>
              <a:t>* env = NULL;  </a:t>
            </a:r>
          </a:p>
          <a:p>
            <a:pPr latinLnBrk="1"/>
            <a:r>
              <a:rPr lang="en-US" altLang="zh-CN" dirty="0">
                <a:solidFill>
                  <a:srgbClr val="0146C7"/>
                </a:solidFill>
                <a:latin typeface="+mn-ea"/>
              </a:rPr>
              <a:t>    </a:t>
            </a:r>
            <a:r>
              <a:rPr lang="en-US" altLang="zh-CN" dirty="0" err="1">
                <a:solidFill>
                  <a:srgbClr val="0146C7"/>
                </a:solidFill>
                <a:latin typeface="+mn-ea"/>
              </a:rPr>
              <a:t>jint</a:t>
            </a:r>
            <a:r>
              <a:rPr lang="en-US" altLang="zh-CN" dirty="0">
                <a:solidFill>
                  <a:srgbClr val="0146C7"/>
                </a:solidFill>
                <a:latin typeface="+mn-ea"/>
              </a:rPr>
              <a:t> result = -1;  </a:t>
            </a:r>
          </a:p>
          <a:p>
            <a:pPr latinLnBrk="1"/>
            <a:r>
              <a:rPr lang="en-US" altLang="zh-CN" dirty="0">
                <a:solidFill>
                  <a:srgbClr val="0146C7"/>
                </a:solidFill>
                <a:latin typeface="+mn-ea"/>
              </a:rPr>
              <a:t>  </a:t>
            </a:r>
          </a:p>
          <a:p>
            <a:pPr latinLnBrk="1"/>
            <a:r>
              <a:rPr lang="en-US" altLang="zh-CN" dirty="0">
                <a:solidFill>
                  <a:srgbClr val="0146C7"/>
                </a:solidFill>
                <a:latin typeface="+mn-ea"/>
              </a:rPr>
              <a:t>    </a:t>
            </a:r>
            <a:r>
              <a:rPr lang="en-US" altLang="zh-CN" b="1" dirty="0">
                <a:solidFill>
                  <a:srgbClr val="0146C7"/>
                </a:solidFill>
                <a:latin typeface="+mn-ea"/>
              </a:rPr>
              <a:t>if</a:t>
            </a:r>
            <a:r>
              <a:rPr lang="en-US" altLang="zh-CN" dirty="0">
                <a:solidFill>
                  <a:srgbClr val="0146C7"/>
                </a:solidFill>
                <a:latin typeface="+mn-ea"/>
              </a:rPr>
              <a:t> (</a:t>
            </a:r>
            <a:r>
              <a:rPr lang="en-US" altLang="zh-CN" dirty="0" err="1">
                <a:solidFill>
                  <a:srgbClr val="0146C7"/>
                </a:solidFill>
                <a:latin typeface="+mn-ea"/>
              </a:rPr>
              <a:t>vm</a:t>
            </a:r>
            <a:r>
              <a:rPr lang="en-US" altLang="zh-CN" dirty="0">
                <a:solidFill>
                  <a:srgbClr val="0146C7"/>
                </a:solidFill>
                <a:latin typeface="+mn-ea"/>
              </a:rPr>
              <a:t>-&gt;</a:t>
            </a:r>
            <a:r>
              <a:rPr lang="en-US" altLang="zh-CN" dirty="0" err="1">
                <a:solidFill>
                  <a:srgbClr val="0146C7"/>
                </a:solidFill>
                <a:latin typeface="+mn-ea"/>
              </a:rPr>
              <a:t>GetEnv</a:t>
            </a:r>
            <a:r>
              <a:rPr lang="en-US" altLang="zh-CN" dirty="0">
                <a:solidFill>
                  <a:srgbClr val="0146C7"/>
                </a:solidFill>
                <a:latin typeface="+mn-ea"/>
              </a:rPr>
              <a:t>((</a:t>
            </a:r>
            <a:r>
              <a:rPr lang="en-US" altLang="zh-CN" b="1" dirty="0">
                <a:solidFill>
                  <a:srgbClr val="0146C7"/>
                </a:solidFill>
                <a:latin typeface="+mn-ea"/>
              </a:rPr>
              <a:t>void</a:t>
            </a:r>
            <a:r>
              <a:rPr lang="en-US" altLang="zh-CN" dirty="0">
                <a:solidFill>
                  <a:srgbClr val="0146C7"/>
                </a:solidFill>
                <a:latin typeface="+mn-ea"/>
              </a:rPr>
              <a:t>**) &amp;env, JNI_VERSION_1_4) != JNI_OK) {  </a:t>
            </a:r>
          </a:p>
          <a:p>
            <a:pPr latinLnBrk="1"/>
            <a:r>
              <a:rPr lang="en-US" altLang="zh-CN" dirty="0">
                <a:solidFill>
                  <a:srgbClr val="0146C7"/>
                </a:solidFill>
                <a:latin typeface="+mn-ea"/>
              </a:rPr>
              <a:t>        LOGE("</a:t>
            </a:r>
            <a:r>
              <a:rPr lang="en-US" altLang="zh-CN" dirty="0" err="1">
                <a:solidFill>
                  <a:srgbClr val="0146C7"/>
                </a:solidFill>
                <a:latin typeface="+mn-ea"/>
              </a:rPr>
              <a:t>GetEnv</a:t>
            </a:r>
            <a:r>
              <a:rPr lang="en-US" altLang="zh-CN" dirty="0">
                <a:solidFill>
                  <a:srgbClr val="0146C7"/>
                </a:solidFill>
                <a:latin typeface="+mn-ea"/>
              </a:rPr>
              <a:t> failed!");  </a:t>
            </a:r>
          </a:p>
          <a:p>
            <a:pPr latinLnBrk="1"/>
            <a:r>
              <a:rPr lang="en-US" altLang="zh-CN" dirty="0">
                <a:solidFill>
                  <a:srgbClr val="0146C7"/>
                </a:solidFill>
                <a:latin typeface="+mn-ea"/>
              </a:rPr>
              <a:t>        </a:t>
            </a:r>
            <a:r>
              <a:rPr lang="en-US" altLang="zh-CN" b="1" dirty="0">
                <a:solidFill>
                  <a:srgbClr val="0146C7"/>
                </a:solidFill>
                <a:latin typeface="+mn-ea"/>
              </a:rPr>
              <a:t>return</a:t>
            </a:r>
            <a:r>
              <a:rPr lang="en-US" altLang="zh-CN" dirty="0">
                <a:solidFill>
                  <a:srgbClr val="0146C7"/>
                </a:solidFill>
                <a:latin typeface="+mn-ea"/>
              </a:rPr>
              <a:t> result;  </a:t>
            </a:r>
          </a:p>
          <a:p>
            <a:pPr latinLnBrk="1"/>
            <a:r>
              <a:rPr lang="en-US" altLang="zh-CN" dirty="0">
                <a:solidFill>
                  <a:srgbClr val="0146C7"/>
                </a:solidFill>
                <a:latin typeface="+mn-ea"/>
              </a:rPr>
              <a:t>    }  </a:t>
            </a:r>
          </a:p>
          <a:p>
            <a:pPr latinLnBrk="1"/>
            <a:r>
              <a:rPr lang="en-US" altLang="zh-CN" dirty="0">
                <a:solidFill>
                  <a:srgbClr val="0146C7"/>
                </a:solidFill>
                <a:latin typeface="+mn-ea"/>
              </a:rPr>
              <a:t>    LOG_ASSERT(env, "Could not retrieve the env!");  </a:t>
            </a:r>
          </a:p>
          <a:p>
            <a:pPr latinLnBrk="1"/>
            <a:r>
              <a:rPr lang="en-US" altLang="zh-CN" dirty="0">
                <a:solidFill>
                  <a:srgbClr val="0146C7"/>
                </a:solidFill>
                <a:latin typeface="+mn-ea"/>
              </a:rPr>
              <a:t>  </a:t>
            </a:r>
          </a:p>
          <a:p>
            <a:pPr latinLnBrk="1"/>
            <a:r>
              <a:rPr lang="en-US" altLang="zh-CN" dirty="0">
                <a:solidFill>
                  <a:srgbClr val="0146C7"/>
                </a:solidFill>
                <a:latin typeface="+mn-ea"/>
              </a:rPr>
              <a:t>    //...</a:t>
            </a:r>
            <a:r>
              <a:rPr lang="zh-CN" altLang="en-US" dirty="0">
                <a:solidFill>
                  <a:srgbClr val="0146C7"/>
                </a:solidFill>
                <a:latin typeface="+mn-ea"/>
              </a:rPr>
              <a:t>省略其他注册代码  </a:t>
            </a:r>
          </a:p>
          <a:p>
            <a:pPr latinLnBrk="1"/>
            <a:r>
              <a:rPr lang="zh-CN" altLang="en-US" dirty="0">
                <a:solidFill>
                  <a:srgbClr val="0146C7"/>
                </a:solidFill>
                <a:latin typeface="+mn-ea"/>
              </a:rPr>
              <a:t>    </a:t>
            </a:r>
            <a:r>
              <a:rPr lang="en-US" altLang="zh-CN" dirty="0" err="1">
                <a:solidFill>
                  <a:srgbClr val="0146C7"/>
                </a:solidFill>
                <a:latin typeface="+mn-ea"/>
              </a:rPr>
              <a:t>register_android_server_location_GpsLocationProvider</a:t>
            </a:r>
            <a:r>
              <a:rPr lang="en-US" altLang="zh-CN" dirty="0">
                <a:solidFill>
                  <a:srgbClr val="0146C7"/>
                </a:solidFill>
                <a:latin typeface="+mn-ea"/>
              </a:rPr>
              <a:t>(env);  </a:t>
            </a:r>
          </a:p>
          <a:p>
            <a:pPr latinLnBrk="1"/>
            <a:r>
              <a:rPr lang="en-US" altLang="zh-CN" dirty="0">
                <a:solidFill>
                  <a:srgbClr val="0146C7"/>
                </a:solidFill>
                <a:latin typeface="+mn-ea"/>
              </a:rPr>
              <a:t>  </a:t>
            </a:r>
          </a:p>
          <a:p>
            <a:pPr latinLnBrk="1"/>
            <a:r>
              <a:rPr lang="en-US" altLang="zh-CN" dirty="0">
                <a:solidFill>
                  <a:srgbClr val="0146C7"/>
                </a:solidFill>
                <a:latin typeface="+mn-ea"/>
              </a:rPr>
              <a:t>    </a:t>
            </a:r>
            <a:r>
              <a:rPr lang="en-US" altLang="zh-CN" b="1" dirty="0">
                <a:solidFill>
                  <a:srgbClr val="0146C7"/>
                </a:solidFill>
                <a:latin typeface="+mn-ea"/>
              </a:rPr>
              <a:t>return</a:t>
            </a:r>
            <a:r>
              <a:rPr lang="en-US" altLang="zh-CN" dirty="0">
                <a:solidFill>
                  <a:srgbClr val="0146C7"/>
                </a:solidFill>
                <a:latin typeface="+mn-ea"/>
              </a:rPr>
              <a:t> JNI_VERSION_1_4;  </a:t>
            </a:r>
          </a:p>
          <a:p>
            <a:pPr latinLnBrk="1"/>
            <a:r>
              <a:rPr lang="en-US" altLang="zh-CN" dirty="0">
                <a:solidFill>
                  <a:srgbClr val="0146C7"/>
                </a:solidFill>
                <a:latin typeface="+mn-ea"/>
              </a:rPr>
              <a:t>}</a:t>
            </a: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368745244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fontScale="92500" lnSpcReduction="10000"/>
            </a:bodyPr>
            <a:lstStyle/>
            <a:p>
              <a:r>
                <a:rPr lang="en-US" altLang="zh-CN" b="1" dirty="0">
                  <a:solidFill>
                    <a:srgbClr val="0146C7"/>
                  </a:solidFill>
                </a:rPr>
                <a:t>GPS onload.cpp</a:t>
              </a:r>
              <a:endParaRPr lang="zh-CN" altLang="en-US" sz="1600" b="1" dirty="0">
                <a:solidFill>
                  <a:srgbClr val="0146C7"/>
                </a:solidFill>
              </a:endParaRP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38</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atinLnBrk="1"/>
            <a:r>
              <a:rPr lang="zh-CN" altLang="en-US" dirty="0">
                <a:solidFill>
                  <a:srgbClr val="0146C7"/>
                </a:solidFill>
                <a:latin typeface="+mn-ea"/>
              </a:rPr>
              <a:t>变量</a:t>
            </a:r>
            <a:r>
              <a:rPr lang="en-US" altLang="zh-CN" dirty="0" err="1">
                <a:solidFill>
                  <a:srgbClr val="0146C7"/>
                </a:solidFill>
                <a:latin typeface="+mn-ea"/>
              </a:rPr>
              <a:t>sMethods</a:t>
            </a:r>
            <a:r>
              <a:rPr lang="zh-CN" altLang="en-US" dirty="0">
                <a:solidFill>
                  <a:srgbClr val="0146C7"/>
                </a:solidFill>
                <a:latin typeface="+mn-ea"/>
              </a:rPr>
              <a:t>定义如下：</a:t>
            </a:r>
            <a:endParaRPr lang="en-US" altLang="zh-CN" dirty="0">
              <a:solidFill>
                <a:srgbClr val="0146C7"/>
              </a:solidFill>
              <a:latin typeface="+mn-ea"/>
            </a:endParaRPr>
          </a:p>
          <a:p>
            <a:pPr latinLnBrk="1"/>
            <a:r>
              <a:rPr lang="en-US" altLang="zh-CN" b="1" dirty="0">
                <a:solidFill>
                  <a:srgbClr val="0146C7"/>
                </a:solidFill>
                <a:latin typeface="+mn-ea"/>
              </a:rPr>
              <a:t>static</a:t>
            </a:r>
            <a:r>
              <a:rPr lang="en-US" altLang="zh-CN" dirty="0">
                <a:solidFill>
                  <a:srgbClr val="0146C7"/>
                </a:solidFill>
                <a:latin typeface="+mn-ea"/>
              </a:rPr>
              <a:t> </a:t>
            </a:r>
            <a:r>
              <a:rPr lang="en-US" altLang="zh-CN" dirty="0" err="1">
                <a:solidFill>
                  <a:srgbClr val="0146C7"/>
                </a:solidFill>
                <a:latin typeface="+mn-ea"/>
              </a:rPr>
              <a:t>JNINativeMethod</a:t>
            </a:r>
            <a:r>
              <a:rPr lang="en-US" altLang="zh-CN" dirty="0">
                <a:solidFill>
                  <a:srgbClr val="0146C7"/>
                </a:solidFill>
                <a:latin typeface="+mn-ea"/>
              </a:rPr>
              <a:t> </a:t>
            </a:r>
            <a:r>
              <a:rPr lang="en-US" altLang="zh-CN" dirty="0" err="1">
                <a:solidFill>
                  <a:srgbClr val="0146C7"/>
                </a:solidFill>
                <a:latin typeface="+mn-ea"/>
              </a:rPr>
              <a:t>sMethods</a:t>
            </a:r>
            <a:r>
              <a:rPr lang="en-US" altLang="zh-CN" dirty="0">
                <a:solidFill>
                  <a:srgbClr val="0146C7"/>
                </a:solidFill>
                <a:latin typeface="+mn-ea"/>
              </a:rPr>
              <a:t>[] = {  </a:t>
            </a:r>
          </a:p>
          <a:p>
            <a:pPr latinLnBrk="1"/>
            <a:r>
              <a:rPr lang="en-US" altLang="zh-CN" dirty="0">
                <a:solidFill>
                  <a:srgbClr val="0146C7"/>
                </a:solidFill>
                <a:latin typeface="+mn-ea"/>
              </a:rPr>
              <a:t>     /* name, signature, </a:t>
            </a:r>
            <a:r>
              <a:rPr lang="en-US" altLang="zh-CN" dirty="0" err="1">
                <a:solidFill>
                  <a:srgbClr val="0146C7"/>
                </a:solidFill>
                <a:latin typeface="+mn-ea"/>
              </a:rPr>
              <a:t>funcPtr</a:t>
            </a:r>
            <a:r>
              <a:rPr lang="en-US" altLang="zh-CN" dirty="0">
                <a:solidFill>
                  <a:srgbClr val="0146C7"/>
                </a:solidFill>
                <a:latin typeface="+mn-ea"/>
              </a:rPr>
              <a:t> */  </a:t>
            </a:r>
          </a:p>
          <a:p>
            <a:pPr latinLnBrk="1"/>
            <a:r>
              <a:rPr lang="en-US" altLang="zh-CN" dirty="0">
                <a:solidFill>
                  <a:srgbClr val="0146C7"/>
                </a:solidFill>
                <a:latin typeface="+mn-ea"/>
              </a:rPr>
              <a:t>    {"</a:t>
            </a:r>
            <a:r>
              <a:rPr lang="en-US" altLang="zh-CN" dirty="0" err="1">
                <a:solidFill>
                  <a:srgbClr val="0146C7"/>
                </a:solidFill>
                <a:latin typeface="+mn-ea"/>
              </a:rPr>
              <a:t>class_init_native</a:t>
            </a:r>
            <a:r>
              <a:rPr lang="en-US" altLang="zh-CN" dirty="0">
                <a:solidFill>
                  <a:srgbClr val="0146C7"/>
                </a:solidFill>
                <a:latin typeface="+mn-ea"/>
              </a:rPr>
              <a:t>", "()V", (</a:t>
            </a:r>
            <a:r>
              <a:rPr lang="en-US" altLang="zh-CN" b="1" dirty="0">
                <a:solidFill>
                  <a:srgbClr val="0146C7"/>
                </a:solidFill>
                <a:latin typeface="+mn-ea"/>
              </a:rPr>
              <a:t>void</a:t>
            </a:r>
            <a:r>
              <a:rPr lang="en-US" altLang="zh-CN" dirty="0">
                <a:solidFill>
                  <a:srgbClr val="0146C7"/>
                </a:solidFill>
                <a:latin typeface="+mn-ea"/>
              </a:rPr>
              <a:t> *)</a:t>
            </a:r>
            <a:r>
              <a:rPr lang="en-US" altLang="zh-CN" dirty="0" err="1">
                <a:solidFill>
                  <a:srgbClr val="0146C7"/>
                </a:solidFill>
                <a:latin typeface="+mn-ea"/>
              </a:rPr>
              <a:t>android_location_GpsLocationProvider_class_init_native</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native_is_supported</a:t>
            </a:r>
            <a:r>
              <a:rPr lang="en-US" altLang="zh-CN" dirty="0">
                <a:solidFill>
                  <a:srgbClr val="0146C7"/>
                </a:solidFill>
                <a:latin typeface="+mn-ea"/>
              </a:rPr>
              <a:t>", "()Z",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android_location_GpsLocationProvider_is_supported</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native_init</a:t>
            </a:r>
            <a:r>
              <a:rPr lang="en-US" altLang="zh-CN" dirty="0">
                <a:solidFill>
                  <a:srgbClr val="0146C7"/>
                </a:solidFill>
                <a:latin typeface="+mn-ea"/>
              </a:rPr>
              <a:t>", "()Z",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android_location_GpsLocationProvider_init</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native_cleanup</a:t>
            </a:r>
            <a:r>
              <a:rPr lang="en-US" altLang="zh-CN" dirty="0">
                <a:solidFill>
                  <a:srgbClr val="0146C7"/>
                </a:solidFill>
                <a:latin typeface="+mn-ea"/>
              </a:rPr>
              <a:t>", "()V",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android_location_GpsLocationProvider_cleanup</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native_set_position_mode</a:t>
            </a:r>
            <a:r>
              <a:rPr lang="en-US" altLang="zh-CN" dirty="0">
                <a:solidFill>
                  <a:srgbClr val="0146C7"/>
                </a:solidFill>
                <a:latin typeface="+mn-ea"/>
              </a:rPr>
              <a:t>", "(IIIII)Z",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android_location_GpsLocationProvider_set_position_mode</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native_start</a:t>
            </a:r>
            <a:r>
              <a:rPr lang="en-US" altLang="zh-CN" dirty="0">
                <a:solidFill>
                  <a:srgbClr val="0146C7"/>
                </a:solidFill>
                <a:latin typeface="+mn-ea"/>
              </a:rPr>
              <a:t>", "()Z",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android_location_GpsLocationProvider_start</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native_stop</a:t>
            </a:r>
            <a:r>
              <a:rPr lang="en-US" altLang="zh-CN" dirty="0">
                <a:solidFill>
                  <a:srgbClr val="0146C7"/>
                </a:solidFill>
                <a:latin typeface="+mn-ea"/>
              </a:rPr>
              <a:t>", "()Z",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android_location_GpsLocationProvider_stop</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native_delete_aiding_data</a:t>
            </a:r>
            <a:r>
              <a:rPr lang="en-US" altLang="zh-CN" dirty="0">
                <a:solidFill>
                  <a:srgbClr val="0146C7"/>
                </a:solidFill>
                <a:latin typeface="+mn-ea"/>
              </a:rPr>
              <a:t>", "(I)V",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android_location_GpsLocationProvider_delete_aiding_data</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native_read_sv_status</a:t>
            </a:r>
            <a:r>
              <a:rPr lang="en-US" altLang="zh-CN" dirty="0">
                <a:solidFill>
                  <a:srgbClr val="0146C7"/>
                </a:solidFill>
                <a:latin typeface="+mn-ea"/>
              </a:rPr>
              <a:t>", "([I[F[F[F[I)I",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android_location_GpsLocationProvider_read_sv_status</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native_read_nmea</a:t>
            </a:r>
            <a:r>
              <a:rPr lang="en-US" altLang="zh-CN" dirty="0">
                <a:solidFill>
                  <a:srgbClr val="0146C7"/>
                </a:solidFill>
                <a:latin typeface="+mn-ea"/>
              </a:rPr>
              <a:t>", "([BI)I",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android_location_GpsLocationProvider_read_nmea</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native_inject_time</a:t>
            </a:r>
            <a:r>
              <a:rPr lang="en-US" altLang="zh-CN" dirty="0">
                <a:solidFill>
                  <a:srgbClr val="0146C7"/>
                </a:solidFill>
                <a:latin typeface="+mn-ea"/>
              </a:rPr>
              <a:t>", "(JJI)V",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android_location_GpsLocationProvider_inject_time</a:t>
            </a:r>
            <a:r>
              <a:rPr lang="en-US" altLang="zh-CN" dirty="0">
                <a:solidFill>
                  <a:srgbClr val="0146C7"/>
                </a:solidFill>
                <a:latin typeface="+mn-ea"/>
              </a:rPr>
              <a:t>},    </a:t>
            </a: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282894609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fontScale="92500" lnSpcReduction="10000"/>
            </a:bodyPr>
            <a:lstStyle/>
            <a:p>
              <a:r>
                <a:rPr lang="en-US" altLang="zh-CN" b="1" dirty="0">
                  <a:solidFill>
                    <a:srgbClr val="0146C7"/>
                  </a:solidFill>
                </a:rPr>
                <a:t>GPS onload.cpp</a:t>
              </a:r>
              <a:endParaRPr lang="zh-CN" altLang="en-US" sz="1600" b="1" dirty="0">
                <a:solidFill>
                  <a:srgbClr val="0146C7"/>
                </a:solidFill>
              </a:endParaRP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39</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atinLnBrk="1"/>
            <a:r>
              <a:rPr lang="en-US" altLang="zh-CN" dirty="0">
                <a:solidFill>
                  <a:srgbClr val="0146C7"/>
                </a:solidFill>
                <a:latin typeface="+mn-ea"/>
              </a:rPr>
              <a:t>{"</a:t>
            </a:r>
            <a:r>
              <a:rPr lang="en-US" altLang="zh-CN" dirty="0" err="1">
                <a:solidFill>
                  <a:srgbClr val="0146C7"/>
                </a:solidFill>
                <a:latin typeface="+mn-ea"/>
              </a:rPr>
              <a:t>native_inject_location</a:t>
            </a:r>
            <a:r>
              <a:rPr lang="en-US" altLang="zh-CN" dirty="0">
                <a:solidFill>
                  <a:srgbClr val="0146C7"/>
                </a:solidFill>
                <a:latin typeface="+mn-ea"/>
              </a:rPr>
              <a:t>", "(DDF)V",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android_location_GpsLocationProvider_inject_location</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native_supports_xtra</a:t>
            </a:r>
            <a:r>
              <a:rPr lang="en-US" altLang="zh-CN" dirty="0">
                <a:solidFill>
                  <a:srgbClr val="0146C7"/>
                </a:solidFill>
                <a:latin typeface="+mn-ea"/>
              </a:rPr>
              <a:t>", "()Z",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android_location_GpsLocationProvider_supports_xtra</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native_inject_xtra_data</a:t>
            </a:r>
            <a:r>
              <a:rPr lang="en-US" altLang="zh-CN" dirty="0">
                <a:solidFill>
                  <a:srgbClr val="0146C7"/>
                </a:solidFill>
                <a:latin typeface="+mn-ea"/>
              </a:rPr>
              <a:t>", "([BI)V",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android_location_GpsLocationProvider_inject_xtra_data</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native_agps_data_conn_open</a:t>
            </a:r>
            <a:r>
              <a:rPr lang="en-US" altLang="zh-CN" dirty="0">
                <a:solidFill>
                  <a:srgbClr val="0146C7"/>
                </a:solidFill>
                <a:latin typeface="+mn-ea"/>
              </a:rPr>
              <a:t>", "(</a:t>
            </a:r>
            <a:r>
              <a:rPr lang="en-US" altLang="zh-CN" dirty="0" err="1">
                <a:solidFill>
                  <a:srgbClr val="0146C7"/>
                </a:solidFill>
                <a:latin typeface="+mn-ea"/>
              </a:rPr>
              <a:t>Ljava</a:t>
            </a:r>
            <a:r>
              <a:rPr lang="en-US" altLang="zh-CN" dirty="0">
                <a:solidFill>
                  <a:srgbClr val="0146C7"/>
                </a:solidFill>
                <a:latin typeface="+mn-ea"/>
              </a:rPr>
              <a:t>/</a:t>
            </a:r>
            <a:r>
              <a:rPr lang="en-US" altLang="zh-CN" dirty="0" err="1">
                <a:solidFill>
                  <a:srgbClr val="0146C7"/>
                </a:solidFill>
                <a:latin typeface="+mn-ea"/>
              </a:rPr>
              <a:t>lang</a:t>
            </a:r>
            <a:r>
              <a:rPr lang="en-US" altLang="zh-CN" dirty="0">
                <a:solidFill>
                  <a:srgbClr val="0146C7"/>
                </a:solidFill>
                <a:latin typeface="+mn-ea"/>
              </a:rPr>
              <a:t>/String;)V",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android_location_GpsLocationProvider_agps_data_conn_open</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native_agps_data_conn_closed</a:t>
            </a:r>
            <a:r>
              <a:rPr lang="en-US" altLang="zh-CN" dirty="0">
                <a:solidFill>
                  <a:srgbClr val="0146C7"/>
                </a:solidFill>
                <a:latin typeface="+mn-ea"/>
              </a:rPr>
              <a:t>", "()V",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android_location_GpsLocationProvider_agps_data_conn_closed</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native_agps_data_conn_failed</a:t>
            </a:r>
            <a:r>
              <a:rPr lang="en-US" altLang="zh-CN" dirty="0">
                <a:solidFill>
                  <a:srgbClr val="0146C7"/>
                </a:solidFill>
                <a:latin typeface="+mn-ea"/>
              </a:rPr>
              <a:t>", "()V",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android_location_GpsLocationProvider_agps_data_conn_failed</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native_agps_set_id</a:t>
            </a:r>
            <a:r>
              <a:rPr lang="en-US" altLang="zh-CN" dirty="0">
                <a:solidFill>
                  <a:srgbClr val="0146C7"/>
                </a:solidFill>
                <a:latin typeface="+mn-ea"/>
              </a:rPr>
              <a:t>","(</a:t>
            </a:r>
            <a:r>
              <a:rPr lang="en-US" altLang="zh-CN" dirty="0" err="1">
                <a:solidFill>
                  <a:srgbClr val="0146C7"/>
                </a:solidFill>
                <a:latin typeface="+mn-ea"/>
              </a:rPr>
              <a:t>ILjava</a:t>
            </a:r>
            <a:r>
              <a:rPr lang="en-US" altLang="zh-CN" dirty="0">
                <a:solidFill>
                  <a:srgbClr val="0146C7"/>
                </a:solidFill>
                <a:latin typeface="+mn-ea"/>
              </a:rPr>
              <a:t>/</a:t>
            </a:r>
            <a:r>
              <a:rPr lang="en-US" altLang="zh-CN" dirty="0" err="1">
                <a:solidFill>
                  <a:srgbClr val="0146C7"/>
                </a:solidFill>
                <a:latin typeface="+mn-ea"/>
              </a:rPr>
              <a:t>lang</a:t>
            </a:r>
            <a:r>
              <a:rPr lang="en-US" altLang="zh-CN" dirty="0">
                <a:solidFill>
                  <a:srgbClr val="0146C7"/>
                </a:solidFill>
                <a:latin typeface="+mn-ea"/>
              </a:rPr>
              <a:t>/String;)V",(</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android_location_GpsLocationProvider_agps_set_id</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native_agps_set_ref_location_cellid</a:t>
            </a:r>
            <a:r>
              <a:rPr lang="en-US" altLang="zh-CN" dirty="0">
                <a:solidFill>
                  <a:srgbClr val="0146C7"/>
                </a:solidFill>
                <a:latin typeface="+mn-ea"/>
              </a:rPr>
              <a:t>","(IIIII)V",(</a:t>
            </a:r>
            <a:r>
              <a:rPr lang="en-US" altLang="zh-CN" b="1" dirty="0">
                <a:solidFill>
                  <a:srgbClr val="0146C7"/>
                </a:solidFill>
                <a:latin typeface="+mn-ea"/>
              </a:rPr>
              <a:t>void</a:t>
            </a:r>
            <a:r>
              <a:rPr lang="en-US" altLang="zh-CN" dirty="0">
                <a:solidFill>
                  <a:srgbClr val="0146C7"/>
                </a:solidFill>
                <a:latin typeface="+mn-ea"/>
              </a:rPr>
              <a:t>*)android_location_GpsLocationProvider_agps_set_reference_location_cellid},  </a:t>
            </a:r>
          </a:p>
          <a:p>
            <a:pPr latinLnBrk="1"/>
            <a:r>
              <a:rPr lang="en-US" altLang="zh-CN" dirty="0">
                <a:solidFill>
                  <a:srgbClr val="0146C7"/>
                </a:solidFill>
                <a:latin typeface="+mn-ea"/>
              </a:rPr>
              <a:t>    {"</a:t>
            </a:r>
            <a:r>
              <a:rPr lang="en-US" altLang="zh-CN" dirty="0" err="1">
                <a:solidFill>
                  <a:srgbClr val="0146C7"/>
                </a:solidFill>
                <a:latin typeface="+mn-ea"/>
              </a:rPr>
              <a:t>native_set_agps_server</a:t>
            </a:r>
            <a:r>
              <a:rPr lang="en-US" altLang="zh-CN" dirty="0">
                <a:solidFill>
                  <a:srgbClr val="0146C7"/>
                </a:solidFill>
                <a:latin typeface="+mn-ea"/>
              </a:rPr>
              <a:t>", "(</a:t>
            </a:r>
            <a:r>
              <a:rPr lang="en-US" altLang="zh-CN" dirty="0" err="1">
                <a:solidFill>
                  <a:srgbClr val="0146C7"/>
                </a:solidFill>
                <a:latin typeface="+mn-ea"/>
              </a:rPr>
              <a:t>ILjava</a:t>
            </a:r>
            <a:r>
              <a:rPr lang="en-US" altLang="zh-CN" dirty="0">
                <a:solidFill>
                  <a:srgbClr val="0146C7"/>
                </a:solidFill>
                <a:latin typeface="+mn-ea"/>
              </a:rPr>
              <a:t>/</a:t>
            </a:r>
            <a:r>
              <a:rPr lang="en-US" altLang="zh-CN" dirty="0" err="1">
                <a:solidFill>
                  <a:srgbClr val="0146C7"/>
                </a:solidFill>
                <a:latin typeface="+mn-ea"/>
              </a:rPr>
              <a:t>lang</a:t>
            </a:r>
            <a:r>
              <a:rPr lang="en-US" altLang="zh-CN" dirty="0">
                <a:solidFill>
                  <a:srgbClr val="0146C7"/>
                </a:solidFill>
                <a:latin typeface="+mn-ea"/>
              </a:rPr>
              <a:t>/</a:t>
            </a:r>
            <a:r>
              <a:rPr lang="en-US" altLang="zh-CN" dirty="0" err="1">
                <a:solidFill>
                  <a:srgbClr val="0146C7"/>
                </a:solidFill>
                <a:latin typeface="+mn-ea"/>
              </a:rPr>
              <a:t>String;I</a:t>
            </a:r>
            <a:r>
              <a:rPr lang="en-US" altLang="zh-CN" dirty="0">
                <a:solidFill>
                  <a:srgbClr val="0146C7"/>
                </a:solidFill>
                <a:latin typeface="+mn-ea"/>
              </a:rPr>
              <a:t>)V",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android_location_GpsLocationProvider_set_agps_server</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native_send_ni_response</a:t>
            </a:r>
            <a:r>
              <a:rPr lang="en-US" altLang="zh-CN" dirty="0">
                <a:solidFill>
                  <a:srgbClr val="0146C7"/>
                </a:solidFill>
                <a:latin typeface="+mn-ea"/>
              </a:rPr>
              <a:t>", "(II)V",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android_location_GpsLocationProvider_send_ni_response</a:t>
            </a:r>
            <a:r>
              <a:rPr lang="en-US" altLang="zh-CN" dirty="0">
                <a:solidFill>
                  <a:srgbClr val="0146C7"/>
                </a:solidFill>
                <a:latin typeface="+mn-ea"/>
              </a:rPr>
              <a:t>},   </a:t>
            </a: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396873572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_Freeform: Shape 1">
            <a:extLst>
              <a:ext uri="{FF2B5EF4-FFF2-40B4-BE49-F238E27FC236}">
                <a16:creationId xmlns:a16="http://schemas.microsoft.com/office/drawing/2014/main" id="{C436C283-423C-4746-9D92-316312FDC665}"/>
              </a:ext>
            </a:extLst>
          </p:cNvPr>
          <p:cNvSpPr>
            <a:spLocks/>
          </p:cNvSpPr>
          <p:nvPr>
            <p:custDataLst>
              <p:tags r:id="rId1"/>
            </p:custDataLst>
          </p:nvPr>
        </p:nvSpPr>
        <p:spPr bwMode="auto">
          <a:xfrm>
            <a:off x="3521596" y="1558610"/>
            <a:ext cx="1416521" cy="2240529"/>
          </a:xfrm>
          <a:custGeom>
            <a:avLst/>
            <a:gdLst/>
            <a:ahLst/>
            <a:cxnLst>
              <a:cxn ang="0">
                <a:pos x="231" y="730"/>
              </a:cxn>
              <a:cxn ang="0">
                <a:pos x="187" y="726"/>
              </a:cxn>
              <a:cxn ang="0">
                <a:pos x="135" y="710"/>
              </a:cxn>
              <a:cxn ang="0">
                <a:pos x="12" y="572"/>
              </a:cxn>
              <a:cxn ang="0">
                <a:pos x="0" y="499"/>
              </a:cxn>
              <a:cxn ang="0">
                <a:pos x="25" y="394"/>
              </a:cxn>
              <a:cxn ang="0">
                <a:pos x="69" y="334"/>
              </a:cxn>
              <a:cxn ang="0">
                <a:pos x="102" y="199"/>
              </a:cxn>
              <a:cxn ang="0">
                <a:pos x="21" y="0"/>
              </a:cxn>
              <a:cxn ang="0">
                <a:pos x="447" y="416"/>
              </a:cxn>
              <a:cxn ang="0">
                <a:pos x="451" y="430"/>
              </a:cxn>
              <a:cxn ang="0">
                <a:pos x="462" y="499"/>
              </a:cxn>
              <a:cxn ang="0">
                <a:pos x="231" y="730"/>
              </a:cxn>
            </a:cxnLst>
            <a:rect l="0" t="0" r="r" b="b"/>
            <a:pathLst>
              <a:path w="462" h="730">
                <a:moveTo>
                  <a:pt x="231" y="730"/>
                </a:moveTo>
                <a:cubicBezTo>
                  <a:pt x="216" y="730"/>
                  <a:pt x="201" y="729"/>
                  <a:pt x="187" y="726"/>
                </a:cubicBezTo>
                <a:cubicBezTo>
                  <a:pt x="170" y="719"/>
                  <a:pt x="153" y="713"/>
                  <a:pt x="135" y="710"/>
                </a:cubicBezTo>
                <a:cubicBezTo>
                  <a:pt x="77" y="683"/>
                  <a:pt x="32" y="633"/>
                  <a:pt x="12" y="572"/>
                </a:cubicBezTo>
                <a:cubicBezTo>
                  <a:pt x="4" y="548"/>
                  <a:pt x="0" y="524"/>
                  <a:pt x="0" y="499"/>
                </a:cubicBezTo>
                <a:cubicBezTo>
                  <a:pt x="0" y="463"/>
                  <a:pt x="9" y="427"/>
                  <a:pt x="25" y="394"/>
                </a:cubicBezTo>
                <a:cubicBezTo>
                  <a:pt x="42" y="376"/>
                  <a:pt x="57" y="355"/>
                  <a:pt x="69" y="334"/>
                </a:cubicBezTo>
                <a:cubicBezTo>
                  <a:pt x="91" y="292"/>
                  <a:pt x="102" y="246"/>
                  <a:pt x="102" y="199"/>
                </a:cubicBezTo>
                <a:cubicBezTo>
                  <a:pt x="102" y="122"/>
                  <a:pt x="71" y="52"/>
                  <a:pt x="21" y="0"/>
                </a:cubicBezTo>
                <a:cubicBezTo>
                  <a:pt x="217" y="63"/>
                  <a:pt x="377" y="215"/>
                  <a:pt x="447" y="416"/>
                </a:cubicBezTo>
                <a:cubicBezTo>
                  <a:pt x="451" y="430"/>
                  <a:pt x="451" y="430"/>
                  <a:pt x="451" y="430"/>
                </a:cubicBezTo>
                <a:cubicBezTo>
                  <a:pt x="458" y="452"/>
                  <a:pt x="462" y="476"/>
                  <a:pt x="462" y="499"/>
                </a:cubicBezTo>
                <a:cubicBezTo>
                  <a:pt x="462" y="627"/>
                  <a:pt x="358" y="730"/>
                  <a:pt x="231" y="730"/>
                </a:cubicBezTo>
                <a:close/>
              </a:path>
            </a:pathLst>
          </a:custGeom>
          <a:solidFill>
            <a:schemeClr val="accent2"/>
          </a:solidFill>
          <a:ln w="9525" cap="flat" cmpd="sng" algn="ctr">
            <a:noFill/>
            <a:prstDash val="solid"/>
            <a:round/>
            <a:headEnd type="none" w="med" len="med"/>
            <a:tailEnd type="none" w="med" len="med"/>
          </a:ln>
          <a:effectLst/>
        </p:spPr>
        <p:txBody>
          <a:bodyPr anchor="ctr"/>
          <a:lstStyle/>
          <a:p>
            <a:pPr algn="ctr"/>
            <a:endParaRPr sz="1050"/>
          </a:p>
        </p:txBody>
      </p:sp>
      <p:sp>
        <p:nvSpPr>
          <p:cNvPr id="27" name="_Freeform: Shape 2">
            <a:extLst>
              <a:ext uri="{FF2B5EF4-FFF2-40B4-BE49-F238E27FC236}">
                <a16:creationId xmlns:a16="http://schemas.microsoft.com/office/drawing/2014/main" id="{994382C7-94A5-42B2-916F-80F2AABA5BD5}"/>
              </a:ext>
            </a:extLst>
          </p:cNvPr>
          <p:cNvSpPr>
            <a:spLocks/>
          </p:cNvSpPr>
          <p:nvPr>
            <p:custDataLst>
              <p:tags r:id="rId2"/>
            </p:custDataLst>
          </p:nvPr>
        </p:nvSpPr>
        <p:spPr bwMode="auto">
          <a:xfrm>
            <a:off x="1351341" y="1475934"/>
            <a:ext cx="2357654" cy="1416521"/>
          </a:xfrm>
          <a:custGeom>
            <a:avLst/>
            <a:gdLst/>
            <a:ahLst/>
            <a:cxnLst>
              <a:cxn ang="0">
                <a:pos x="538" y="461"/>
              </a:cxn>
              <a:cxn ang="0">
                <a:pos x="366" y="385"/>
              </a:cxn>
              <a:cxn ang="0">
                <a:pos x="335" y="342"/>
              </a:cxn>
              <a:cxn ang="0">
                <a:pos x="121" y="245"/>
              </a:cxn>
              <a:cxn ang="0">
                <a:pos x="0" y="272"/>
              </a:cxn>
              <a:cxn ang="0">
                <a:pos x="533" y="0"/>
              </a:cxn>
              <a:cxn ang="0">
                <a:pos x="543" y="0"/>
              </a:cxn>
              <a:cxn ang="0">
                <a:pos x="769" y="230"/>
              </a:cxn>
              <a:cxn ang="0">
                <a:pos x="742" y="339"/>
              </a:cxn>
              <a:cxn ang="0">
                <a:pos x="704" y="390"/>
              </a:cxn>
              <a:cxn ang="0">
                <a:pos x="538" y="461"/>
              </a:cxn>
            </a:cxnLst>
            <a:rect l="0" t="0" r="r" b="b"/>
            <a:pathLst>
              <a:path w="769" h="461">
                <a:moveTo>
                  <a:pt x="538" y="461"/>
                </a:moveTo>
                <a:cubicBezTo>
                  <a:pt x="473" y="461"/>
                  <a:pt x="410" y="433"/>
                  <a:pt x="366" y="385"/>
                </a:cubicBezTo>
                <a:cubicBezTo>
                  <a:pt x="357" y="370"/>
                  <a:pt x="347" y="355"/>
                  <a:pt x="335" y="342"/>
                </a:cubicBezTo>
                <a:cubicBezTo>
                  <a:pt x="281" y="280"/>
                  <a:pt x="203" y="245"/>
                  <a:pt x="121" y="245"/>
                </a:cubicBezTo>
                <a:cubicBezTo>
                  <a:pt x="78" y="245"/>
                  <a:pt x="37" y="254"/>
                  <a:pt x="0" y="272"/>
                </a:cubicBezTo>
                <a:cubicBezTo>
                  <a:pt x="122" y="104"/>
                  <a:pt x="317" y="1"/>
                  <a:pt x="533" y="0"/>
                </a:cubicBezTo>
                <a:cubicBezTo>
                  <a:pt x="543" y="0"/>
                  <a:pt x="543" y="0"/>
                  <a:pt x="543" y="0"/>
                </a:cubicBezTo>
                <a:cubicBezTo>
                  <a:pt x="667" y="2"/>
                  <a:pt x="769" y="106"/>
                  <a:pt x="769" y="230"/>
                </a:cubicBezTo>
                <a:cubicBezTo>
                  <a:pt x="769" y="268"/>
                  <a:pt x="759" y="306"/>
                  <a:pt x="742" y="339"/>
                </a:cubicBezTo>
                <a:cubicBezTo>
                  <a:pt x="732" y="357"/>
                  <a:pt x="719" y="375"/>
                  <a:pt x="704" y="390"/>
                </a:cubicBezTo>
                <a:cubicBezTo>
                  <a:pt x="660" y="436"/>
                  <a:pt x="601" y="461"/>
                  <a:pt x="538" y="461"/>
                </a:cubicBezTo>
                <a:close/>
              </a:path>
            </a:pathLst>
          </a:custGeom>
          <a:solidFill>
            <a:schemeClr val="accent1"/>
          </a:solidFill>
          <a:ln w="9525" cap="flat" cmpd="sng" algn="ctr">
            <a:noFill/>
            <a:prstDash val="solid"/>
            <a:round/>
            <a:headEnd type="none" w="med" len="med"/>
            <a:tailEnd type="none" w="med" len="med"/>
          </a:ln>
          <a:effectLst/>
        </p:spPr>
        <p:txBody>
          <a:bodyPr anchor="ctr"/>
          <a:lstStyle/>
          <a:p>
            <a:pPr algn="ctr"/>
            <a:endParaRPr sz="1050"/>
          </a:p>
        </p:txBody>
      </p:sp>
      <p:sp>
        <p:nvSpPr>
          <p:cNvPr id="28" name="_Freeform: Shape 3">
            <a:extLst>
              <a:ext uri="{FF2B5EF4-FFF2-40B4-BE49-F238E27FC236}">
                <a16:creationId xmlns:a16="http://schemas.microsoft.com/office/drawing/2014/main" id="{76EDE0A5-1173-4E70-8B09-2B6E2D94ACE4}"/>
              </a:ext>
            </a:extLst>
          </p:cNvPr>
          <p:cNvSpPr>
            <a:spLocks/>
          </p:cNvSpPr>
          <p:nvPr>
            <p:custDataLst>
              <p:tags r:id="rId3"/>
            </p:custDataLst>
          </p:nvPr>
        </p:nvSpPr>
        <p:spPr bwMode="auto">
          <a:xfrm>
            <a:off x="983432" y="2342658"/>
            <a:ext cx="1477151" cy="2325961"/>
          </a:xfrm>
          <a:custGeom>
            <a:avLst/>
            <a:gdLst/>
            <a:ahLst/>
            <a:cxnLst>
              <a:cxn ang="0">
                <a:pos x="125" y="758"/>
              </a:cxn>
              <a:cxn ang="0">
                <a:pos x="0" y="368"/>
              </a:cxn>
              <a:cxn ang="0">
                <a:pos x="22" y="195"/>
              </a:cxn>
              <a:cxn ang="0">
                <a:pos x="30" y="161"/>
              </a:cxn>
              <a:cxn ang="0">
                <a:pos x="44" y="127"/>
              </a:cxn>
              <a:cxn ang="0">
                <a:pos x="250" y="0"/>
              </a:cxn>
              <a:cxn ang="0">
                <a:pos x="423" y="79"/>
              </a:cxn>
              <a:cxn ang="0">
                <a:pos x="450" y="116"/>
              </a:cxn>
              <a:cxn ang="0">
                <a:pos x="481" y="231"/>
              </a:cxn>
              <a:cxn ang="0">
                <a:pos x="469" y="304"/>
              </a:cxn>
              <a:cxn ang="0">
                <a:pos x="342" y="443"/>
              </a:cxn>
              <a:cxn ang="0">
                <a:pos x="297" y="458"/>
              </a:cxn>
              <a:cxn ang="0">
                <a:pos x="123" y="721"/>
              </a:cxn>
              <a:cxn ang="0">
                <a:pos x="125" y="758"/>
              </a:cxn>
            </a:cxnLst>
            <a:rect l="0" t="0" r="r" b="b"/>
            <a:pathLst>
              <a:path w="481" h="758">
                <a:moveTo>
                  <a:pt x="125" y="758"/>
                </a:moveTo>
                <a:cubicBezTo>
                  <a:pt x="44" y="646"/>
                  <a:pt x="0" y="510"/>
                  <a:pt x="0" y="368"/>
                </a:cubicBezTo>
                <a:cubicBezTo>
                  <a:pt x="0" y="310"/>
                  <a:pt x="7" y="252"/>
                  <a:pt x="22" y="195"/>
                </a:cubicBezTo>
                <a:cubicBezTo>
                  <a:pt x="25" y="181"/>
                  <a:pt x="27" y="171"/>
                  <a:pt x="30" y="161"/>
                </a:cubicBezTo>
                <a:cubicBezTo>
                  <a:pt x="34" y="150"/>
                  <a:pt x="38" y="139"/>
                  <a:pt x="44" y="127"/>
                </a:cubicBezTo>
                <a:cubicBezTo>
                  <a:pt x="84" y="49"/>
                  <a:pt x="163" y="0"/>
                  <a:pt x="250" y="0"/>
                </a:cubicBezTo>
                <a:cubicBezTo>
                  <a:pt x="316" y="0"/>
                  <a:pt x="379" y="29"/>
                  <a:pt x="423" y="79"/>
                </a:cubicBezTo>
                <a:cubicBezTo>
                  <a:pt x="433" y="90"/>
                  <a:pt x="442" y="103"/>
                  <a:pt x="450" y="116"/>
                </a:cubicBezTo>
                <a:cubicBezTo>
                  <a:pt x="470" y="151"/>
                  <a:pt x="481" y="191"/>
                  <a:pt x="481" y="231"/>
                </a:cubicBezTo>
                <a:cubicBezTo>
                  <a:pt x="481" y="256"/>
                  <a:pt x="477" y="280"/>
                  <a:pt x="469" y="304"/>
                </a:cubicBezTo>
                <a:cubicBezTo>
                  <a:pt x="449" y="366"/>
                  <a:pt x="402" y="417"/>
                  <a:pt x="342" y="443"/>
                </a:cubicBezTo>
                <a:cubicBezTo>
                  <a:pt x="326" y="447"/>
                  <a:pt x="311" y="452"/>
                  <a:pt x="297" y="458"/>
                </a:cubicBezTo>
                <a:cubicBezTo>
                  <a:pt x="191" y="503"/>
                  <a:pt x="123" y="606"/>
                  <a:pt x="123" y="721"/>
                </a:cubicBezTo>
                <a:cubicBezTo>
                  <a:pt x="123" y="733"/>
                  <a:pt x="124" y="746"/>
                  <a:pt x="125" y="758"/>
                </a:cubicBezTo>
                <a:close/>
              </a:path>
            </a:pathLst>
          </a:custGeom>
          <a:solidFill>
            <a:schemeClr val="accent5"/>
          </a:solidFill>
          <a:ln w="9525" cap="flat" cmpd="sng" algn="ctr">
            <a:noFill/>
            <a:prstDash val="solid"/>
            <a:round/>
            <a:headEnd type="none" w="med" len="med"/>
            <a:tailEnd type="none" w="med" len="med"/>
          </a:ln>
          <a:effectLst/>
        </p:spPr>
        <p:txBody>
          <a:bodyPr anchor="ctr"/>
          <a:lstStyle/>
          <a:p>
            <a:pPr algn="ctr"/>
            <a:endParaRPr sz="1050"/>
          </a:p>
        </p:txBody>
      </p:sp>
      <p:sp>
        <p:nvSpPr>
          <p:cNvPr id="29" name="_Freeform: Shape 4">
            <a:extLst>
              <a:ext uri="{FF2B5EF4-FFF2-40B4-BE49-F238E27FC236}">
                <a16:creationId xmlns:a16="http://schemas.microsoft.com/office/drawing/2014/main" id="{34D13820-D3E6-499B-86C6-77DA9BD8F068}"/>
              </a:ext>
            </a:extLst>
          </p:cNvPr>
          <p:cNvSpPr>
            <a:spLocks/>
          </p:cNvSpPr>
          <p:nvPr>
            <p:custDataLst>
              <p:tags r:id="rId4"/>
            </p:custDataLst>
          </p:nvPr>
        </p:nvSpPr>
        <p:spPr bwMode="auto">
          <a:xfrm>
            <a:off x="1496025" y="3819809"/>
            <a:ext cx="2138561" cy="1674195"/>
          </a:xfrm>
          <a:custGeom>
            <a:avLst/>
            <a:gdLst/>
            <a:ahLst/>
            <a:cxnLst>
              <a:cxn ang="0">
                <a:pos x="489" y="545"/>
              </a:cxn>
              <a:cxn ang="0">
                <a:pos x="114" y="430"/>
              </a:cxn>
              <a:cxn ang="0">
                <a:pos x="97" y="418"/>
              </a:cxn>
              <a:cxn ang="0">
                <a:pos x="75" y="401"/>
              </a:cxn>
              <a:cxn ang="0">
                <a:pos x="0" y="231"/>
              </a:cxn>
              <a:cxn ang="0">
                <a:pos x="138" y="19"/>
              </a:cxn>
              <a:cxn ang="0">
                <a:pos x="181" y="5"/>
              </a:cxn>
              <a:cxn ang="0">
                <a:pos x="230" y="0"/>
              </a:cxn>
              <a:cxn ang="0">
                <a:pos x="367" y="45"/>
              </a:cxn>
              <a:cxn ang="0">
                <a:pos x="461" y="231"/>
              </a:cxn>
              <a:cxn ang="0">
                <a:pos x="697" y="512"/>
              </a:cxn>
              <a:cxn ang="0">
                <a:pos x="489" y="545"/>
              </a:cxn>
            </a:cxnLst>
            <a:rect l="0" t="0" r="r" b="b"/>
            <a:pathLst>
              <a:path w="697" h="545">
                <a:moveTo>
                  <a:pt x="489" y="545"/>
                </a:moveTo>
                <a:cubicBezTo>
                  <a:pt x="354" y="545"/>
                  <a:pt x="224" y="505"/>
                  <a:pt x="114" y="430"/>
                </a:cubicBezTo>
                <a:cubicBezTo>
                  <a:pt x="108" y="426"/>
                  <a:pt x="102" y="422"/>
                  <a:pt x="97" y="418"/>
                </a:cubicBezTo>
                <a:cubicBezTo>
                  <a:pt x="89" y="412"/>
                  <a:pt x="82" y="407"/>
                  <a:pt x="75" y="401"/>
                </a:cubicBezTo>
                <a:cubicBezTo>
                  <a:pt x="27" y="358"/>
                  <a:pt x="0" y="296"/>
                  <a:pt x="0" y="231"/>
                </a:cubicBezTo>
                <a:cubicBezTo>
                  <a:pt x="0" y="139"/>
                  <a:pt x="54" y="56"/>
                  <a:pt x="138" y="19"/>
                </a:cubicBezTo>
                <a:cubicBezTo>
                  <a:pt x="154" y="15"/>
                  <a:pt x="168" y="11"/>
                  <a:pt x="181" y="5"/>
                </a:cubicBezTo>
                <a:cubicBezTo>
                  <a:pt x="198" y="2"/>
                  <a:pt x="214" y="0"/>
                  <a:pt x="230" y="0"/>
                </a:cubicBezTo>
                <a:cubicBezTo>
                  <a:pt x="280" y="0"/>
                  <a:pt x="327" y="15"/>
                  <a:pt x="367" y="45"/>
                </a:cubicBezTo>
                <a:cubicBezTo>
                  <a:pt x="426" y="89"/>
                  <a:pt x="461" y="158"/>
                  <a:pt x="461" y="231"/>
                </a:cubicBezTo>
                <a:cubicBezTo>
                  <a:pt x="461" y="371"/>
                  <a:pt x="563" y="488"/>
                  <a:pt x="697" y="512"/>
                </a:cubicBezTo>
                <a:cubicBezTo>
                  <a:pt x="630" y="534"/>
                  <a:pt x="560" y="545"/>
                  <a:pt x="489" y="545"/>
                </a:cubicBezTo>
                <a:close/>
              </a:path>
            </a:pathLst>
          </a:custGeom>
          <a:solidFill>
            <a:schemeClr val="accent4"/>
          </a:solidFill>
          <a:ln w="9525" cap="flat" cmpd="sng" algn="ctr">
            <a:noFill/>
            <a:prstDash val="solid"/>
            <a:round/>
            <a:headEnd type="none" w="med" len="med"/>
            <a:tailEnd type="none" w="med" len="med"/>
          </a:ln>
          <a:effectLst/>
        </p:spPr>
        <p:txBody>
          <a:bodyPr anchor="ctr"/>
          <a:lstStyle/>
          <a:p>
            <a:pPr algn="ctr"/>
            <a:endParaRPr sz="1050"/>
          </a:p>
        </p:txBody>
      </p:sp>
      <p:sp>
        <p:nvSpPr>
          <p:cNvPr id="30" name="reeform: Shape 5">
            <a:extLst>
              <a:ext uri="{FF2B5EF4-FFF2-40B4-BE49-F238E27FC236}">
                <a16:creationId xmlns:a16="http://schemas.microsoft.com/office/drawing/2014/main" id="{3098D235-56BE-4C3A-AF4B-0A261919965E}"/>
              </a:ext>
            </a:extLst>
          </p:cNvPr>
          <p:cNvSpPr>
            <a:spLocks/>
          </p:cNvSpPr>
          <p:nvPr>
            <p:custDataLst>
              <p:tags r:id="rId5"/>
            </p:custDataLst>
          </p:nvPr>
        </p:nvSpPr>
        <p:spPr bwMode="auto">
          <a:xfrm>
            <a:off x="3036561" y="3446387"/>
            <a:ext cx="1963563" cy="1807856"/>
          </a:xfrm>
          <a:custGeom>
            <a:avLst/>
            <a:gdLst/>
            <a:ahLst/>
            <a:cxnLst>
              <a:cxn ang="0">
                <a:pos x="231" y="589"/>
              </a:cxn>
              <a:cxn ang="0">
                <a:pos x="0" y="358"/>
              </a:cxn>
              <a:cxn ang="0">
                <a:pos x="94" y="172"/>
              </a:cxn>
              <a:cxn ang="0">
                <a:pos x="231" y="127"/>
              </a:cxn>
              <a:cxn ang="0">
                <a:pos x="275" y="131"/>
              </a:cxn>
              <a:cxn ang="0">
                <a:pos x="329" y="148"/>
              </a:cxn>
              <a:cxn ang="0">
                <a:pos x="387" y="154"/>
              </a:cxn>
              <a:cxn ang="0">
                <a:pos x="640" y="0"/>
              </a:cxn>
              <a:cxn ang="0">
                <a:pos x="640" y="5"/>
              </a:cxn>
              <a:cxn ang="0">
                <a:pos x="387" y="528"/>
              </a:cxn>
              <a:cxn ang="0">
                <a:pos x="365" y="545"/>
              </a:cxn>
              <a:cxn ang="0">
                <a:pos x="348" y="557"/>
              </a:cxn>
              <a:cxn ang="0">
                <a:pos x="231" y="589"/>
              </a:cxn>
            </a:cxnLst>
            <a:rect l="0" t="0" r="r" b="b"/>
            <a:pathLst>
              <a:path w="640" h="589">
                <a:moveTo>
                  <a:pt x="231" y="589"/>
                </a:moveTo>
                <a:cubicBezTo>
                  <a:pt x="104" y="589"/>
                  <a:pt x="0" y="485"/>
                  <a:pt x="0" y="358"/>
                </a:cubicBezTo>
                <a:cubicBezTo>
                  <a:pt x="0" y="285"/>
                  <a:pt x="35" y="216"/>
                  <a:pt x="94" y="172"/>
                </a:cubicBezTo>
                <a:cubicBezTo>
                  <a:pt x="135" y="142"/>
                  <a:pt x="182" y="127"/>
                  <a:pt x="231" y="127"/>
                </a:cubicBezTo>
                <a:cubicBezTo>
                  <a:pt x="246" y="127"/>
                  <a:pt x="260" y="128"/>
                  <a:pt x="275" y="131"/>
                </a:cubicBezTo>
                <a:cubicBezTo>
                  <a:pt x="293" y="139"/>
                  <a:pt x="311" y="144"/>
                  <a:pt x="329" y="148"/>
                </a:cubicBezTo>
                <a:cubicBezTo>
                  <a:pt x="348" y="152"/>
                  <a:pt x="367" y="154"/>
                  <a:pt x="387" y="154"/>
                </a:cubicBezTo>
                <a:cubicBezTo>
                  <a:pt x="497" y="154"/>
                  <a:pt x="592" y="91"/>
                  <a:pt x="640" y="0"/>
                </a:cubicBezTo>
                <a:cubicBezTo>
                  <a:pt x="640" y="2"/>
                  <a:pt x="640" y="3"/>
                  <a:pt x="640" y="5"/>
                </a:cubicBezTo>
                <a:cubicBezTo>
                  <a:pt x="640" y="210"/>
                  <a:pt x="548" y="401"/>
                  <a:pt x="387" y="528"/>
                </a:cubicBezTo>
                <a:cubicBezTo>
                  <a:pt x="379" y="534"/>
                  <a:pt x="372" y="539"/>
                  <a:pt x="365" y="545"/>
                </a:cubicBezTo>
                <a:cubicBezTo>
                  <a:pt x="358" y="549"/>
                  <a:pt x="353" y="553"/>
                  <a:pt x="348" y="557"/>
                </a:cubicBezTo>
                <a:cubicBezTo>
                  <a:pt x="313" y="577"/>
                  <a:pt x="272" y="589"/>
                  <a:pt x="231" y="589"/>
                </a:cubicBezTo>
                <a:close/>
              </a:path>
            </a:pathLst>
          </a:custGeom>
          <a:solidFill>
            <a:schemeClr val="accent3"/>
          </a:solidFill>
          <a:ln w="9525" cap="flat" cmpd="sng" algn="ctr">
            <a:noFill/>
            <a:prstDash val="solid"/>
            <a:round/>
            <a:headEnd type="none" w="med" len="med"/>
            <a:tailEnd type="none" w="med" len="med"/>
          </a:ln>
          <a:effectLst/>
        </p:spPr>
        <p:txBody>
          <a:bodyPr anchor="ctr"/>
          <a:lstStyle/>
          <a:p>
            <a:pPr algn="ctr"/>
            <a:endParaRPr sz="1050" dirty="0"/>
          </a:p>
        </p:txBody>
      </p:sp>
      <p:sp>
        <p:nvSpPr>
          <p:cNvPr id="31" name="文本框 6">
            <a:extLst>
              <a:ext uri="{FF2B5EF4-FFF2-40B4-BE49-F238E27FC236}">
                <a16:creationId xmlns:a16="http://schemas.microsoft.com/office/drawing/2014/main" id="{C385BD54-6DE5-4761-9E3C-E28E2CEB16D5}"/>
              </a:ext>
            </a:extLst>
          </p:cNvPr>
          <p:cNvSpPr txBox="1"/>
          <p:nvPr>
            <p:custDataLst>
              <p:tags r:id="rId6"/>
            </p:custDataLst>
          </p:nvPr>
        </p:nvSpPr>
        <p:spPr>
          <a:xfrm>
            <a:off x="1242549" y="2620642"/>
            <a:ext cx="958916" cy="677108"/>
          </a:xfrm>
          <a:prstGeom prst="rect">
            <a:avLst/>
          </a:prstGeom>
          <a:noFill/>
        </p:spPr>
        <p:txBody>
          <a:bodyPr wrap="none">
            <a:normAutofit/>
          </a:bodyPr>
          <a:lstStyle/>
          <a:p>
            <a:pPr algn="ctr"/>
            <a:r>
              <a:rPr lang="en-US" altLang="zh-CN" sz="1200" b="1" dirty="0">
                <a:solidFill>
                  <a:schemeClr val="bg2"/>
                </a:solidFill>
              </a:rPr>
              <a:t>05</a:t>
            </a:r>
            <a:br>
              <a:rPr lang="en-US" altLang="zh-CN" sz="1200" b="1" dirty="0">
                <a:solidFill>
                  <a:schemeClr val="bg2"/>
                </a:solidFill>
              </a:rPr>
            </a:br>
            <a:r>
              <a:rPr lang="en-US" altLang="zh-CN" sz="1200" b="1" dirty="0" err="1">
                <a:solidFill>
                  <a:schemeClr val="bg2"/>
                </a:solidFill>
              </a:rPr>
              <a:t>Gps</a:t>
            </a:r>
            <a:r>
              <a:rPr lang="zh-CN" altLang="en-US" sz="1200" b="1" dirty="0">
                <a:solidFill>
                  <a:schemeClr val="bg2"/>
                </a:solidFill>
              </a:rPr>
              <a:t>数据格式</a:t>
            </a:r>
          </a:p>
        </p:txBody>
      </p:sp>
      <p:sp>
        <p:nvSpPr>
          <p:cNvPr id="32" name="_文本框 7">
            <a:extLst>
              <a:ext uri="{FF2B5EF4-FFF2-40B4-BE49-F238E27FC236}">
                <a16:creationId xmlns:a16="http://schemas.microsoft.com/office/drawing/2014/main" id="{762668B9-1DDB-4780-84E5-DA9B0BAAAD4D}"/>
              </a:ext>
            </a:extLst>
          </p:cNvPr>
          <p:cNvSpPr txBox="1"/>
          <p:nvPr>
            <p:custDataLst>
              <p:tags r:id="rId7"/>
            </p:custDataLst>
          </p:nvPr>
        </p:nvSpPr>
        <p:spPr>
          <a:xfrm>
            <a:off x="2533374" y="1819384"/>
            <a:ext cx="963725" cy="677108"/>
          </a:xfrm>
          <a:prstGeom prst="rect">
            <a:avLst/>
          </a:prstGeom>
          <a:noFill/>
        </p:spPr>
        <p:txBody>
          <a:bodyPr wrap="none">
            <a:normAutofit/>
          </a:bodyPr>
          <a:lstStyle/>
          <a:p>
            <a:pPr algn="ctr"/>
            <a:r>
              <a:rPr lang="en-US" altLang="zh-CN" sz="1200" b="1" dirty="0">
                <a:solidFill>
                  <a:schemeClr val="bg2"/>
                </a:solidFill>
              </a:rPr>
              <a:t>01</a:t>
            </a:r>
            <a:br>
              <a:rPr lang="en-US" altLang="zh-CN" sz="1200" b="1" dirty="0">
                <a:solidFill>
                  <a:schemeClr val="bg2"/>
                </a:solidFill>
              </a:rPr>
            </a:br>
            <a:r>
              <a:rPr lang="zh-CN" altLang="en-US" sz="1200" b="1" dirty="0">
                <a:solidFill>
                  <a:schemeClr val="bg2"/>
                </a:solidFill>
              </a:rPr>
              <a:t>定位方式</a:t>
            </a:r>
          </a:p>
        </p:txBody>
      </p:sp>
      <p:sp>
        <p:nvSpPr>
          <p:cNvPr id="33" name="_文本框 8">
            <a:extLst>
              <a:ext uri="{FF2B5EF4-FFF2-40B4-BE49-F238E27FC236}">
                <a16:creationId xmlns:a16="http://schemas.microsoft.com/office/drawing/2014/main" id="{443AC2CA-665B-4D20-AF77-14D72161E5DB}"/>
              </a:ext>
            </a:extLst>
          </p:cNvPr>
          <p:cNvSpPr txBox="1"/>
          <p:nvPr>
            <p:custDataLst>
              <p:tags r:id="rId8"/>
            </p:custDataLst>
          </p:nvPr>
        </p:nvSpPr>
        <p:spPr>
          <a:xfrm>
            <a:off x="3752803" y="2849138"/>
            <a:ext cx="954107" cy="677108"/>
          </a:xfrm>
          <a:prstGeom prst="rect">
            <a:avLst/>
          </a:prstGeom>
          <a:noFill/>
        </p:spPr>
        <p:txBody>
          <a:bodyPr wrap="none">
            <a:normAutofit/>
          </a:bodyPr>
          <a:lstStyle/>
          <a:p>
            <a:pPr algn="ctr"/>
            <a:r>
              <a:rPr lang="en-US" altLang="zh-CN" sz="1200" b="1" dirty="0">
                <a:solidFill>
                  <a:schemeClr val="bg2"/>
                </a:solidFill>
              </a:rPr>
              <a:t>02</a:t>
            </a:r>
          </a:p>
          <a:p>
            <a:pPr algn="ctr"/>
            <a:r>
              <a:rPr lang="en-US" altLang="zh-CN" sz="1200" b="1" dirty="0" err="1">
                <a:solidFill>
                  <a:schemeClr val="bg2"/>
                </a:solidFill>
              </a:rPr>
              <a:t>Gps</a:t>
            </a:r>
            <a:r>
              <a:rPr lang="zh-CN" altLang="en-US" sz="1200" b="1" dirty="0">
                <a:solidFill>
                  <a:schemeClr val="bg2"/>
                </a:solidFill>
              </a:rPr>
              <a:t>简介</a:t>
            </a:r>
          </a:p>
        </p:txBody>
      </p:sp>
      <p:sp>
        <p:nvSpPr>
          <p:cNvPr id="34" name="文本框 9">
            <a:extLst>
              <a:ext uri="{FF2B5EF4-FFF2-40B4-BE49-F238E27FC236}">
                <a16:creationId xmlns:a16="http://schemas.microsoft.com/office/drawing/2014/main" id="{7854381C-DFD2-4043-8D90-1299E49C772E}"/>
              </a:ext>
            </a:extLst>
          </p:cNvPr>
          <p:cNvSpPr txBox="1"/>
          <p:nvPr>
            <p:custDataLst>
              <p:tags r:id="rId9"/>
            </p:custDataLst>
          </p:nvPr>
        </p:nvSpPr>
        <p:spPr>
          <a:xfrm>
            <a:off x="3189065" y="4168350"/>
            <a:ext cx="1200055" cy="677108"/>
          </a:xfrm>
          <a:prstGeom prst="rect">
            <a:avLst/>
          </a:prstGeom>
          <a:noFill/>
        </p:spPr>
        <p:txBody>
          <a:bodyPr wrap="none">
            <a:normAutofit/>
          </a:bodyPr>
          <a:lstStyle/>
          <a:p>
            <a:pPr algn="ctr"/>
            <a:r>
              <a:rPr lang="en-US" altLang="zh-CN" sz="1200" b="1" dirty="0">
                <a:solidFill>
                  <a:schemeClr val="bg2"/>
                </a:solidFill>
              </a:rPr>
              <a:t>03</a:t>
            </a:r>
            <a:br>
              <a:rPr lang="en-US" altLang="zh-CN" sz="1200" b="1" dirty="0">
                <a:solidFill>
                  <a:schemeClr val="bg2"/>
                </a:solidFill>
              </a:rPr>
            </a:br>
            <a:r>
              <a:rPr lang="en-US" altLang="zh-CN" sz="1200" b="1" dirty="0" err="1">
                <a:solidFill>
                  <a:schemeClr val="bg2"/>
                </a:solidFill>
              </a:rPr>
              <a:t>Gps</a:t>
            </a:r>
            <a:r>
              <a:rPr lang="zh-CN" altLang="en-US" sz="1200" b="1" dirty="0">
                <a:solidFill>
                  <a:schemeClr val="bg2"/>
                </a:solidFill>
              </a:rPr>
              <a:t>卫星信号结构</a:t>
            </a:r>
            <a:endParaRPr lang="en-US" altLang="zh-CN" sz="1200" b="1" dirty="0">
              <a:solidFill>
                <a:schemeClr val="bg2"/>
              </a:solidFill>
            </a:endParaRPr>
          </a:p>
          <a:p>
            <a:pPr algn="ctr"/>
            <a:r>
              <a:rPr lang="zh-CN" altLang="en-US" sz="1200" b="1" dirty="0">
                <a:solidFill>
                  <a:schemeClr val="bg2"/>
                </a:solidFill>
              </a:rPr>
              <a:t>组成</a:t>
            </a:r>
          </a:p>
        </p:txBody>
      </p:sp>
      <p:sp>
        <p:nvSpPr>
          <p:cNvPr id="35" name="_文本框 10">
            <a:extLst>
              <a:ext uri="{FF2B5EF4-FFF2-40B4-BE49-F238E27FC236}">
                <a16:creationId xmlns:a16="http://schemas.microsoft.com/office/drawing/2014/main" id="{30440509-50F2-4F96-9843-DD48CDC637B8}"/>
              </a:ext>
            </a:extLst>
          </p:cNvPr>
          <p:cNvSpPr txBox="1"/>
          <p:nvPr>
            <p:custDataLst>
              <p:tags r:id="rId10"/>
            </p:custDataLst>
          </p:nvPr>
        </p:nvSpPr>
        <p:spPr>
          <a:xfrm>
            <a:off x="1696161" y="4061825"/>
            <a:ext cx="954108" cy="677108"/>
          </a:xfrm>
          <a:prstGeom prst="rect">
            <a:avLst/>
          </a:prstGeom>
          <a:noFill/>
        </p:spPr>
        <p:txBody>
          <a:bodyPr wrap="none">
            <a:normAutofit/>
          </a:bodyPr>
          <a:lstStyle/>
          <a:p>
            <a:pPr algn="ctr"/>
            <a:r>
              <a:rPr lang="en-US" altLang="zh-CN" sz="1200" b="1" dirty="0">
                <a:solidFill>
                  <a:schemeClr val="bg2"/>
                </a:solidFill>
              </a:rPr>
              <a:t>04</a:t>
            </a:r>
            <a:br>
              <a:rPr lang="en-US" altLang="zh-CN" sz="1200" b="1" dirty="0">
                <a:solidFill>
                  <a:schemeClr val="bg2"/>
                </a:solidFill>
              </a:rPr>
            </a:br>
            <a:r>
              <a:rPr lang="en-US" altLang="zh-CN" sz="1200" b="1" dirty="0" err="1">
                <a:solidFill>
                  <a:schemeClr val="bg2"/>
                </a:solidFill>
              </a:rPr>
              <a:t>Gps</a:t>
            </a:r>
            <a:r>
              <a:rPr lang="zh-CN" altLang="en-US" sz="1200" b="1" dirty="0">
                <a:solidFill>
                  <a:schemeClr val="bg2"/>
                </a:solidFill>
              </a:rPr>
              <a:t>接收机</a:t>
            </a:r>
          </a:p>
        </p:txBody>
      </p:sp>
      <p:grpSp>
        <p:nvGrpSpPr>
          <p:cNvPr id="2" name="组合 1">
            <a:extLst>
              <a:ext uri="{FF2B5EF4-FFF2-40B4-BE49-F238E27FC236}">
                <a16:creationId xmlns:a16="http://schemas.microsoft.com/office/drawing/2014/main" id="{C10D3DD5-7CDF-4218-B841-9798CA3AF7AF}"/>
              </a:ext>
            </a:extLst>
          </p:cNvPr>
          <p:cNvGrpSpPr/>
          <p:nvPr>
            <p:custDataLst>
              <p:tags r:id="rId11"/>
            </p:custDataLst>
          </p:nvPr>
        </p:nvGrpSpPr>
        <p:grpSpPr>
          <a:xfrm>
            <a:off x="5038836" y="1137526"/>
            <a:ext cx="4430097" cy="624349"/>
            <a:chOff x="6389473" y="1385910"/>
            <a:chExt cx="4430097" cy="624349"/>
          </a:xfrm>
        </p:grpSpPr>
        <p:sp>
          <p:nvSpPr>
            <p:cNvPr id="14" name="Oval 22">
              <a:extLst>
                <a:ext uri="{FF2B5EF4-FFF2-40B4-BE49-F238E27FC236}">
                  <a16:creationId xmlns:a16="http://schemas.microsoft.com/office/drawing/2014/main" id="{6D156603-DC11-4B2B-8DC2-B70104A51312}"/>
                </a:ext>
              </a:extLst>
            </p:cNvPr>
            <p:cNvSpPr/>
            <p:nvPr/>
          </p:nvSpPr>
          <p:spPr>
            <a:xfrm>
              <a:off x="6389473" y="1385910"/>
              <a:ext cx="624349" cy="624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16" name="TextBox 24">
              <a:extLst>
                <a:ext uri="{FF2B5EF4-FFF2-40B4-BE49-F238E27FC236}">
                  <a16:creationId xmlns:a16="http://schemas.microsoft.com/office/drawing/2014/main" id="{A65CDD6E-CA85-41CF-8B9B-2433431DAE5C}"/>
                </a:ext>
              </a:extLst>
            </p:cNvPr>
            <p:cNvSpPr txBox="1"/>
            <p:nvPr/>
          </p:nvSpPr>
          <p:spPr>
            <a:xfrm>
              <a:off x="6856996" y="1416468"/>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1">
                      <a:lumMod val="100000"/>
                    </a:schemeClr>
                  </a:solidFill>
                </a:rPr>
                <a:t>定位方式</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a:t>
            </a:fld>
            <a:endParaRPr lang="zh-CN" altLang="en-US"/>
          </a:p>
        </p:txBody>
      </p:sp>
      <p:sp>
        <p:nvSpPr>
          <p:cNvPr id="47" name="矩形: 圆角 46">
            <a:extLst>
              <a:ext uri="{FF2B5EF4-FFF2-40B4-BE49-F238E27FC236}">
                <a16:creationId xmlns:a16="http://schemas.microsoft.com/office/drawing/2014/main" id="{E149DED1-47B6-45AC-8BF8-D928A0622567}"/>
              </a:ext>
            </a:extLst>
          </p:cNvPr>
          <p:cNvSpPr/>
          <p:nvPr/>
        </p:nvSpPr>
        <p:spPr>
          <a:xfrm>
            <a:off x="5458265" y="1558610"/>
            <a:ext cx="6358597" cy="454676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5"/>
                </a:solidFill>
                <a:latin typeface="+mn-ea"/>
              </a:rPr>
              <a:t>android </a:t>
            </a:r>
            <a:r>
              <a:rPr lang="zh-CN" altLang="en-US" dirty="0">
                <a:solidFill>
                  <a:schemeClr val="accent5"/>
                </a:solidFill>
                <a:latin typeface="+mn-ea"/>
              </a:rPr>
              <a:t>定位有四种方法，分别是</a:t>
            </a:r>
            <a:r>
              <a:rPr lang="en-US" altLang="zh-CN" dirty="0">
                <a:solidFill>
                  <a:schemeClr val="accent5"/>
                </a:solidFill>
                <a:latin typeface="+mn-ea"/>
              </a:rPr>
              <a:t>GPS</a:t>
            </a:r>
            <a:r>
              <a:rPr lang="zh-CN" altLang="en-US" dirty="0">
                <a:solidFill>
                  <a:schemeClr val="accent5"/>
                </a:solidFill>
                <a:latin typeface="+mn-ea"/>
              </a:rPr>
              <a:t>定位、</a:t>
            </a:r>
            <a:r>
              <a:rPr lang="en-US" altLang="zh-CN" dirty="0">
                <a:solidFill>
                  <a:schemeClr val="accent5"/>
                </a:solidFill>
                <a:latin typeface="+mn-ea"/>
              </a:rPr>
              <a:t>WIFI</a:t>
            </a:r>
            <a:r>
              <a:rPr lang="zh-CN" altLang="en-US" dirty="0">
                <a:solidFill>
                  <a:schemeClr val="accent5"/>
                </a:solidFill>
                <a:latin typeface="+mn-ea"/>
              </a:rPr>
              <a:t>定位、基站定位、</a:t>
            </a:r>
            <a:r>
              <a:rPr lang="en-US" altLang="zh-CN" dirty="0">
                <a:solidFill>
                  <a:schemeClr val="accent5"/>
                </a:solidFill>
                <a:latin typeface="+mn-ea"/>
              </a:rPr>
              <a:t>AGPS</a:t>
            </a:r>
            <a:r>
              <a:rPr lang="zh-CN" altLang="en-US" dirty="0">
                <a:solidFill>
                  <a:schemeClr val="accent5"/>
                </a:solidFill>
                <a:latin typeface="+mn-ea"/>
              </a:rPr>
              <a:t>定位。</a:t>
            </a:r>
            <a:endParaRPr lang="en-US" altLang="zh-CN" dirty="0">
              <a:solidFill>
                <a:schemeClr val="accent5"/>
              </a:solidFill>
              <a:latin typeface="+mn-ea"/>
            </a:endParaRPr>
          </a:p>
          <a:p>
            <a:r>
              <a:rPr lang="en-US" altLang="zh-CN" dirty="0">
                <a:solidFill>
                  <a:schemeClr val="accent5"/>
                </a:solidFill>
                <a:latin typeface="+mn-ea"/>
              </a:rPr>
              <a:t>1</a:t>
            </a:r>
            <a:r>
              <a:rPr lang="zh-CN" altLang="en-US" dirty="0">
                <a:solidFill>
                  <a:schemeClr val="accent5"/>
                </a:solidFill>
                <a:latin typeface="+mn-ea"/>
              </a:rPr>
              <a:t>、</a:t>
            </a:r>
            <a:r>
              <a:rPr lang="en-US" altLang="zh-CN" dirty="0">
                <a:solidFill>
                  <a:schemeClr val="accent5"/>
                </a:solidFill>
                <a:latin typeface="+mn-ea"/>
              </a:rPr>
              <a:t>Android GPS</a:t>
            </a:r>
          </a:p>
          <a:p>
            <a:r>
              <a:rPr lang="zh-CN" altLang="en-US" dirty="0">
                <a:solidFill>
                  <a:schemeClr val="accent5"/>
                </a:solidFill>
                <a:latin typeface="+mn-ea"/>
              </a:rPr>
              <a:t>需要</a:t>
            </a:r>
            <a:r>
              <a:rPr lang="en-US" altLang="zh-CN" dirty="0">
                <a:solidFill>
                  <a:schemeClr val="accent5"/>
                </a:solidFill>
                <a:latin typeface="+mn-ea"/>
              </a:rPr>
              <a:t>GPS</a:t>
            </a:r>
            <a:r>
              <a:rPr lang="zh-CN" altLang="en-US" dirty="0">
                <a:solidFill>
                  <a:schemeClr val="accent5"/>
                </a:solidFill>
                <a:latin typeface="+mn-ea"/>
              </a:rPr>
              <a:t>硬件支持直接和卫星交互来获取当前经纬度，这种方式需要手机支持</a:t>
            </a:r>
            <a:r>
              <a:rPr lang="en-US" altLang="zh-CN" dirty="0">
                <a:solidFill>
                  <a:schemeClr val="accent5"/>
                </a:solidFill>
                <a:latin typeface="+mn-ea"/>
              </a:rPr>
              <a:t>GPS</a:t>
            </a:r>
            <a:r>
              <a:rPr lang="zh-CN" altLang="en-US" dirty="0">
                <a:solidFill>
                  <a:schemeClr val="accent5"/>
                </a:solidFill>
                <a:latin typeface="+mn-ea"/>
              </a:rPr>
              <a:t>模块，现有智能机大多具备此模块。</a:t>
            </a:r>
            <a:r>
              <a:rPr lang="en-US" altLang="zh-CN" dirty="0">
                <a:solidFill>
                  <a:schemeClr val="accent5"/>
                </a:solidFill>
                <a:latin typeface="+mn-ea"/>
              </a:rPr>
              <a:t>GPS</a:t>
            </a:r>
            <a:r>
              <a:rPr lang="zh-CN" altLang="en-US" dirty="0">
                <a:solidFill>
                  <a:schemeClr val="accent5"/>
                </a:solidFill>
                <a:latin typeface="+mn-ea"/>
              </a:rPr>
              <a:t>方式准确度是最高的，但是它的缺点也非常明显。</a:t>
            </a:r>
          </a:p>
          <a:p>
            <a:r>
              <a:rPr lang="en-US" altLang="zh-CN" dirty="0">
                <a:solidFill>
                  <a:schemeClr val="accent5"/>
                </a:solidFill>
                <a:latin typeface="+mn-ea"/>
              </a:rPr>
              <a:t>	</a:t>
            </a:r>
            <a:r>
              <a:rPr lang="en-US" altLang="zh-CN" sz="1600" dirty="0">
                <a:solidFill>
                  <a:schemeClr val="accent5"/>
                </a:solidFill>
                <a:latin typeface="+mn-ea"/>
              </a:rPr>
              <a:t>1)</a:t>
            </a:r>
            <a:r>
              <a:rPr lang="zh-CN" altLang="en-US" sz="1600" dirty="0">
                <a:solidFill>
                  <a:schemeClr val="accent5"/>
                </a:solidFill>
                <a:latin typeface="+mn-ea"/>
              </a:rPr>
              <a:t> 比较耗电</a:t>
            </a:r>
          </a:p>
          <a:p>
            <a:r>
              <a:rPr lang="en-US" altLang="zh-CN" sz="1600" dirty="0">
                <a:solidFill>
                  <a:schemeClr val="accent5"/>
                </a:solidFill>
                <a:latin typeface="+mn-ea"/>
              </a:rPr>
              <a:t>	2) </a:t>
            </a:r>
            <a:r>
              <a:rPr lang="zh-CN" altLang="en-US" sz="1600" dirty="0">
                <a:solidFill>
                  <a:schemeClr val="accent5"/>
                </a:solidFill>
                <a:latin typeface="+mn-ea"/>
              </a:rPr>
              <a:t>绝大部分用户默认不开启</a:t>
            </a:r>
            <a:r>
              <a:rPr lang="en-US" altLang="zh-CN" sz="1600" dirty="0">
                <a:solidFill>
                  <a:schemeClr val="accent5"/>
                </a:solidFill>
                <a:latin typeface="+mn-ea"/>
              </a:rPr>
              <a:t>GPS</a:t>
            </a:r>
            <a:r>
              <a:rPr lang="zh-CN" altLang="en-US" sz="1600" dirty="0">
                <a:solidFill>
                  <a:schemeClr val="accent5"/>
                </a:solidFill>
                <a:latin typeface="+mn-ea"/>
              </a:rPr>
              <a:t>模块</a:t>
            </a:r>
          </a:p>
          <a:p>
            <a:r>
              <a:rPr lang="en-US" altLang="zh-CN" sz="1600" dirty="0">
                <a:solidFill>
                  <a:schemeClr val="accent5"/>
                </a:solidFill>
                <a:latin typeface="+mn-ea"/>
              </a:rPr>
              <a:t>	3) </a:t>
            </a:r>
            <a:r>
              <a:rPr lang="zh-CN" altLang="en-US" sz="1600" dirty="0">
                <a:solidFill>
                  <a:schemeClr val="accent5"/>
                </a:solidFill>
                <a:latin typeface="+mn-ea"/>
              </a:rPr>
              <a:t>从</a:t>
            </a:r>
            <a:r>
              <a:rPr lang="en-US" altLang="zh-CN" sz="1600" dirty="0">
                <a:solidFill>
                  <a:schemeClr val="accent5"/>
                </a:solidFill>
                <a:latin typeface="+mn-ea"/>
              </a:rPr>
              <a:t>GPS</a:t>
            </a:r>
            <a:r>
              <a:rPr lang="zh-CN" altLang="en-US" sz="1600" dirty="0">
                <a:solidFill>
                  <a:schemeClr val="accent5"/>
                </a:solidFill>
                <a:latin typeface="+mn-ea"/>
              </a:rPr>
              <a:t>模块启动到获取第一次定位数据需要较长的时间</a:t>
            </a:r>
          </a:p>
          <a:p>
            <a:r>
              <a:rPr lang="en-US" altLang="zh-CN" sz="1600" dirty="0">
                <a:solidFill>
                  <a:schemeClr val="accent5"/>
                </a:solidFill>
                <a:latin typeface="+mn-ea"/>
              </a:rPr>
              <a:t>	4) </a:t>
            </a:r>
            <a:r>
              <a:rPr lang="zh-CN" altLang="en-US" sz="1600" dirty="0">
                <a:solidFill>
                  <a:schemeClr val="accent5"/>
                </a:solidFill>
                <a:latin typeface="+mn-ea"/>
              </a:rPr>
              <a:t>室内几乎无法使用。</a:t>
            </a:r>
          </a:p>
          <a:p>
            <a:r>
              <a:rPr lang="zh-CN" altLang="en-US" dirty="0">
                <a:solidFill>
                  <a:schemeClr val="accent5"/>
                </a:solidFill>
                <a:latin typeface="+mn-ea"/>
              </a:rPr>
              <a:t>这其中缺点</a:t>
            </a:r>
            <a:r>
              <a:rPr lang="en-US" altLang="zh-CN" dirty="0">
                <a:solidFill>
                  <a:schemeClr val="accent5"/>
                </a:solidFill>
                <a:latin typeface="+mn-ea"/>
              </a:rPr>
              <a:t>2)</a:t>
            </a:r>
            <a:r>
              <a:rPr lang="zh-CN" altLang="en-US" dirty="0">
                <a:solidFill>
                  <a:schemeClr val="accent5"/>
                </a:solidFill>
                <a:latin typeface="+mn-ea"/>
              </a:rPr>
              <a:t>、</a:t>
            </a:r>
            <a:r>
              <a:rPr lang="en-US" altLang="zh-CN" dirty="0">
                <a:solidFill>
                  <a:schemeClr val="accent5"/>
                </a:solidFill>
                <a:latin typeface="+mn-ea"/>
              </a:rPr>
              <a:t>3)</a:t>
            </a:r>
            <a:r>
              <a:rPr lang="zh-CN" altLang="en-US" dirty="0">
                <a:solidFill>
                  <a:schemeClr val="accent5"/>
                </a:solidFill>
                <a:latin typeface="+mn-ea"/>
              </a:rPr>
              <a:t>都是比较致命的。需要指出的是</a:t>
            </a:r>
            <a:r>
              <a:rPr lang="en-US" altLang="zh-CN" dirty="0">
                <a:solidFill>
                  <a:schemeClr val="accent5"/>
                </a:solidFill>
                <a:latin typeface="+mn-ea"/>
              </a:rPr>
              <a:t>GPS</a:t>
            </a:r>
            <a:r>
              <a:rPr lang="zh-CN" altLang="en-US" dirty="0">
                <a:solidFill>
                  <a:schemeClr val="accent5"/>
                </a:solidFill>
                <a:latin typeface="+mn-ea"/>
              </a:rPr>
              <a:t>走的是卫星通信的通道在没有网络连接的情况下也能用。</a:t>
            </a:r>
          </a:p>
          <a:p>
            <a:pPr algn="ctr"/>
            <a:endParaRPr lang="en-US" altLang="zh-CN" dirty="0">
              <a:latin typeface="+mn-ea"/>
            </a:endParaRPr>
          </a:p>
          <a:p>
            <a:pPr algn="ctr"/>
            <a:endParaRPr lang="zh-CN" altLang="en-US" dirty="0"/>
          </a:p>
        </p:txBody>
      </p:sp>
      <p:pic>
        <p:nvPicPr>
          <p:cNvPr id="49" name="图片 48">
            <a:extLst>
              <a:ext uri="{FF2B5EF4-FFF2-40B4-BE49-F238E27FC236}">
                <a16:creationId xmlns:a16="http://schemas.microsoft.com/office/drawing/2014/main" id="{18D3F9A9-3B03-4CCA-897A-B86814BDB80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15196"/>
            <a:ext cx="12192000" cy="964275"/>
          </a:xfrm>
          <a:prstGeom prst="rect">
            <a:avLst/>
          </a:prstGeom>
        </p:spPr>
      </p:pic>
      <p:sp>
        <p:nvSpPr>
          <p:cNvPr id="54" name="矩形 53">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358218550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 calcmode="lin" valueType="num">
                                      <p:cBhvr>
                                        <p:cTn id="9" dur="500" fill="hold"/>
                                        <p:tgtEl>
                                          <p:spTgt spid="26"/>
                                        </p:tgtEl>
                                        <p:attrNameLst>
                                          <p:attrName>transform.rotation_z</p:attrName>
                                        </p:attrNameLst>
                                      </p:cBhvr>
                                      <p:tavLst>
                                        <p:tav tm="0">
                                          <p:val>
                                            <p:fltVal val="360"/>
                                          </p:val>
                                        </p:tav>
                                        <p:tav tm="100000">
                                          <p:val>
                                            <p:fltVal val="0"/>
                                          </p:val>
                                        </p:tav>
                                      </p:tavLst>
                                    </p:anim>
                                    <p:animEffect transition="in" filter="fade">
                                      <p:cBhvr>
                                        <p:cTn id="10" dur="500"/>
                                        <p:tgtEl>
                                          <p:spTgt spid="26"/>
                                        </p:tgtEl>
                                      </p:cBhvr>
                                    </p:animEffect>
                                  </p:childTnLst>
                                </p:cTn>
                              </p:par>
                            </p:childTnLst>
                          </p:cTn>
                        </p:par>
                        <p:par>
                          <p:cTn id="11" fill="hold">
                            <p:stCondLst>
                              <p:cond delay="500"/>
                            </p:stCondLst>
                            <p:childTnLst>
                              <p:par>
                                <p:cTn id="12" presetID="49" presetClass="entr" presetSubtype="0" decel="100000"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 calcmode="lin" valueType="num">
                                      <p:cBhvr>
                                        <p:cTn id="16" dur="500" fill="hold"/>
                                        <p:tgtEl>
                                          <p:spTgt spid="27"/>
                                        </p:tgtEl>
                                        <p:attrNameLst>
                                          <p:attrName>transform.rotation_z</p:attrName>
                                        </p:attrNameLst>
                                      </p:cBhvr>
                                      <p:tavLst>
                                        <p:tav tm="0">
                                          <p:val>
                                            <p:fltVal val="360"/>
                                          </p:val>
                                        </p:tav>
                                        <p:tav tm="100000">
                                          <p:val>
                                            <p:fltVal val="0"/>
                                          </p:val>
                                        </p:tav>
                                      </p:tavLst>
                                    </p:anim>
                                    <p:animEffect transition="in" filter="fade">
                                      <p:cBhvr>
                                        <p:cTn id="17" dur="500"/>
                                        <p:tgtEl>
                                          <p:spTgt spid="27"/>
                                        </p:tgtEl>
                                      </p:cBhvr>
                                    </p:animEffect>
                                  </p:childTnLst>
                                </p:cTn>
                              </p:par>
                            </p:childTnLst>
                          </p:cTn>
                        </p:par>
                        <p:par>
                          <p:cTn id="18" fill="hold">
                            <p:stCondLst>
                              <p:cond delay="1000"/>
                            </p:stCondLst>
                            <p:childTnLst>
                              <p:par>
                                <p:cTn id="19" presetID="49" presetClass="entr" presetSubtype="0" decel="10000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 calcmode="lin" valueType="num">
                                      <p:cBhvr>
                                        <p:cTn id="23" dur="500" fill="hold"/>
                                        <p:tgtEl>
                                          <p:spTgt spid="28"/>
                                        </p:tgtEl>
                                        <p:attrNameLst>
                                          <p:attrName>transform.rotation_z</p:attrName>
                                        </p:attrNameLst>
                                      </p:cBhvr>
                                      <p:tavLst>
                                        <p:tav tm="0">
                                          <p:val>
                                            <p:fltVal val="360"/>
                                          </p:val>
                                        </p:tav>
                                        <p:tav tm="100000">
                                          <p:val>
                                            <p:fltVal val="0"/>
                                          </p:val>
                                        </p:tav>
                                      </p:tavLst>
                                    </p:anim>
                                    <p:animEffect transition="in" filter="fade">
                                      <p:cBhvr>
                                        <p:cTn id="24" dur="500"/>
                                        <p:tgtEl>
                                          <p:spTgt spid="28"/>
                                        </p:tgtEl>
                                      </p:cBhvr>
                                    </p:animEffect>
                                  </p:childTnLst>
                                </p:cTn>
                              </p:par>
                            </p:childTnLst>
                          </p:cTn>
                        </p:par>
                        <p:par>
                          <p:cTn id="25" fill="hold">
                            <p:stCondLst>
                              <p:cond delay="1500"/>
                            </p:stCondLst>
                            <p:childTnLst>
                              <p:par>
                                <p:cTn id="26" presetID="49" presetClass="entr" presetSubtype="0" decel="100000" fill="hold" grpId="0"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 calcmode="lin" valueType="num">
                                      <p:cBhvr>
                                        <p:cTn id="30" dur="500" fill="hold"/>
                                        <p:tgtEl>
                                          <p:spTgt spid="29"/>
                                        </p:tgtEl>
                                        <p:attrNameLst>
                                          <p:attrName>transform.rotation_z</p:attrName>
                                        </p:attrNameLst>
                                      </p:cBhvr>
                                      <p:tavLst>
                                        <p:tav tm="0">
                                          <p:val>
                                            <p:fltVal val="360"/>
                                          </p:val>
                                        </p:tav>
                                        <p:tav tm="100000">
                                          <p:val>
                                            <p:fltVal val="0"/>
                                          </p:val>
                                        </p:tav>
                                      </p:tavLst>
                                    </p:anim>
                                    <p:animEffect transition="in" filter="fade">
                                      <p:cBhvr>
                                        <p:cTn id="31" dur="500"/>
                                        <p:tgtEl>
                                          <p:spTgt spid="29"/>
                                        </p:tgtEl>
                                      </p:cBhvr>
                                    </p:animEffect>
                                  </p:childTnLst>
                                </p:cTn>
                              </p:par>
                            </p:childTnLst>
                          </p:cTn>
                        </p:par>
                        <p:par>
                          <p:cTn id="32" fill="hold">
                            <p:stCondLst>
                              <p:cond delay="2000"/>
                            </p:stCondLst>
                            <p:childTnLst>
                              <p:par>
                                <p:cTn id="33" presetID="49" presetClass="entr" presetSubtype="0" decel="10000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 calcmode="lin" valueType="num">
                                      <p:cBhvr>
                                        <p:cTn id="37" dur="500" fill="hold"/>
                                        <p:tgtEl>
                                          <p:spTgt spid="30"/>
                                        </p:tgtEl>
                                        <p:attrNameLst>
                                          <p:attrName>transform.rotation_z</p:attrName>
                                        </p:attrNameLst>
                                      </p:cBhvr>
                                      <p:tavLst>
                                        <p:tav tm="0">
                                          <p:val>
                                            <p:fltVal val="360"/>
                                          </p:val>
                                        </p:tav>
                                        <p:tav tm="100000">
                                          <p:val>
                                            <p:fltVal val="0"/>
                                          </p:val>
                                        </p:tav>
                                      </p:tavLst>
                                    </p:anim>
                                    <p:animEffect transition="in" filter="fade">
                                      <p:cBhvr>
                                        <p:cTn id="38" dur="500"/>
                                        <p:tgtEl>
                                          <p:spTgt spid="30"/>
                                        </p:tgtEl>
                                      </p:cBhvr>
                                    </p:animEffect>
                                  </p:childTnLst>
                                </p:cTn>
                              </p:par>
                            </p:childTnLst>
                          </p:cTn>
                        </p:par>
                        <p:par>
                          <p:cTn id="39" fill="hold">
                            <p:stCondLst>
                              <p:cond delay="2500"/>
                            </p:stCondLst>
                            <p:childTnLst>
                              <p:par>
                                <p:cTn id="40" presetID="49" presetClass="entr" presetSubtype="0" decel="100000"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 calcmode="lin" valueType="num">
                                      <p:cBhvr>
                                        <p:cTn id="42" dur="500" fill="hold"/>
                                        <p:tgtEl>
                                          <p:spTgt spid="31"/>
                                        </p:tgtEl>
                                        <p:attrNameLst>
                                          <p:attrName>ppt_w</p:attrName>
                                        </p:attrNameLst>
                                      </p:cBhvr>
                                      <p:tavLst>
                                        <p:tav tm="0">
                                          <p:val>
                                            <p:fltVal val="0"/>
                                          </p:val>
                                        </p:tav>
                                        <p:tav tm="100000">
                                          <p:val>
                                            <p:strVal val="#ppt_w"/>
                                          </p:val>
                                        </p:tav>
                                      </p:tavLst>
                                    </p:anim>
                                    <p:anim calcmode="lin" valueType="num">
                                      <p:cBhvr>
                                        <p:cTn id="43" dur="500" fill="hold"/>
                                        <p:tgtEl>
                                          <p:spTgt spid="31"/>
                                        </p:tgtEl>
                                        <p:attrNameLst>
                                          <p:attrName>ppt_h</p:attrName>
                                        </p:attrNameLst>
                                      </p:cBhvr>
                                      <p:tavLst>
                                        <p:tav tm="0">
                                          <p:val>
                                            <p:fltVal val="0"/>
                                          </p:val>
                                        </p:tav>
                                        <p:tav tm="100000">
                                          <p:val>
                                            <p:strVal val="#ppt_h"/>
                                          </p:val>
                                        </p:tav>
                                      </p:tavLst>
                                    </p:anim>
                                    <p:anim calcmode="lin" valueType="num">
                                      <p:cBhvr>
                                        <p:cTn id="44" dur="500" fill="hold"/>
                                        <p:tgtEl>
                                          <p:spTgt spid="31"/>
                                        </p:tgtEl>
                                        <p:attrNameLst>
                                          <p:attrName>transform.rotation_z</p:attrName>
                                        </p:attrNameLst>
                                      </p:cBhvr>
                                      <p:tavLst>
                                        <p:tav tm="0">
                                          <p:val>
                                            <p:fltVal val="360"/>
                                          </p:val>
                                        </p:tav>
                                        <p:tav tm="100000">
                                          <p:val>
                                            <p:fltVal val="0"/>
                                          </p:val>
                                        </p:tav>
                                      </p:tavLst>
                                    </p:anim>
                                    <p:animEffect transition="in" filter="fade">
                                      <p:cBhvr>
                                        <p:cTn id="45" dur="500"/>
                                        <p:tgtEl>
                                          <p:spTgt spid="31"/>
                                        </p:tgtEl>
                                      </p:cBhvr>
                                    </p:animEffect>
                                  </p:childTnLst>
                                </p:cTn>
                              </p:par>
                            </p:childTnLst>
                          </p:cTn>
                        </p:par>
                        <p:par>
                          <p:cTn id="46" fill="hold">
                            <p:stCondLst>
                              <p:cond delay="3000"/>
                            </p:stCondLst>
                            <p:childTnLst>
                              <p:par>
                                <p:cTn id="47" presetID="49" presetClass="entr" presetSubtype="0" decel="100000" fill="hold" grpId="0"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500" fill="hold"/>
                                        <p:tgtEl>
                                          <p:spTgt spid="32"/>
                                        </p:tgtEl>
                                        <p:attrNameLst>
                                          <p:attrName>ppt_w</p:attrName>
                                        </p:attrNameLst>
                                      </p:cBhvr>
                                      <p:tavLst>
                                        <p:tav tm="0">
                                          <p:val>
                                            <p:fltVal val="0"/>
                                          </p:val>
                                        </p:tav>
                                        <p:tav tm="100000">
                                          <p:val>
                                            <p:strVal val="#ppt_w"/>
                                          </p:val>
                                        </p:tav>
                                      </p:tavLst>
                                    </p:anim>
                                    <p:anim calcmode="lin" valueType="num">
                                      <p:cBhvr>
                                        <p:cTn id="50" dur="500" fill="hold"/>
                                        <p:tgtEl>
                                          <p:spTgt spid="32"/>
                                        </p:tgtEl>
                                        <p:attrNameLst>
                                          <p:attrName>ppt_h</p:attrName>
                                        </p:attrNameLst>
                                      </p:cBhvr>
                                      <p:tavLst>
                                        <p:tav tm="0">
                                          <p:val>
                                            <p:fltVal val="0"/>
                                          </p:val>
                                        </p:tav>
                                        <p:tav tm="100000">
                                          <p:val>
                                            <p:strVal val="#ppt_h"/>
                                          </p:val>
                                        </p:tav>
                                      </p:tavLst>
                                    </p:anim>
                                    <p:anim calcmode="lin" valueType="num">
                                      <p:cBhvr>
                                        <p:cTn id="51" dur="500" fill="hold"/>
                                        <p:tgtEl>
                                          <p:spTgt spid="32"/>
                                        </p:tgtEl>
                                        <p:attrNameLst>
                                          <p:attrName>transform.rotation_z</p:attrName>
                                        </p:attrNameLst>
                                      </p:cBhvr>
                                      <p:tavLst>
                                        <p:tav tm="0">
                                          <p:val>
                                            <p:fltVal val="360"/>
                                          </p:val>
                                        </p:tav>
                                        <p:tav tm="100000">
                                          <p:val>
                                            <p:fltVal val="0"/>
                                          </p:val>
                                        </p:tav>
                                      </p:tavLst>
                                    </p:anim>
                                    <p:animEffect transition="in" filter="fade">
                                      <p:cBhvr>
                                        <p:cTn id="52" dur="500"/>
                                        <p:tgtEl>
                                          <p:spTgt spid="32"/>
                                        </p:tgtEl>
                                      </p:cBhvr>
                                    </p:animEffect>
                                  </p:childTnLst>
                                </p:cTn>
                              </p:par>
                            </p:childTnLst>
                          </p:cTn>
                        </p:par>
                        <p:par>
                          <p:cTn id="53" fill="hold">
                            <p:stCondLst>
                              <p:cond delay="3500"/>
                            </p:stCondLst>
                            <p:childTnLst>
                              <p:par>
                                <p:cTn id="54" presetID="49" presetClass="entr" presetSubtype="0" decel="100000" fill="hold" grpId="0" nodeType="afterEffect">
                                  <p:stCondLst>
                                    <p:cond delay="0"/>
                                  </p:stCondLst>
                                  <p:childTnLst>
                                    <p:set>
                                      <p:cBhvr>
                                        <p:cTn id="55" dur="1" fill="hold">
                                          <p:stCondLst>
                                            <p:cond delay="0"/>
                                          </p:stCondLst>
                                        </p:cTn>
                                        <p:tgtEl>
                                          <p:spTgt spid="33"/>
                                        </p:tgtEl>
                                        <p:attrNameLst>
                                          <p:attrName>style.visibility</p:attrName>
                                        </p:attrNameLst>
                                      </p:cBhvr>
                                      <p:to>
                                        <p:strVal val="visible"/>
                                      </p:to>
                                    </p:set>
                                    <p:anim calcmode="lin" valueType="num">
                                      <p:cBhvr>
                                        <p:cTn id="56" dur="500" fill="hold"/>
                                        <p:tgtEl>
                                          <p:spTgt spid="33"/>
                                        </p:tgtEl>
                                        <p:attrNameLst>
                                          <p:attrName>ppt_w</p:attrName>
                                        </p:attrNameLst>
                                      </p:cBhvr>
                                      <p:tavLst>
                                        <p:tav tm="0">
                                          <p:val>
                                            <p:fltVal val="0"/>
                                          </p:val>
                                        </p:tav>
                                        <p:tav tm="100000">
                                          <p:val>
                                            <p:strVal val="#ppt_w"/>
                                          </p:val>
                                        </p:tav>
                                      </p:tavLst>
                                    </p:anim>
                                    <p:anim calcmode="lin" valueType="num">
                                      <p:cBhvr>
                                        <p:cTn id="57" dur="500" fill="hold"/>
                                        <p:tgtEl>
                                          <p:spTgt spid="33"/>
                                        </p:tgtEl>
                                        <p:attrNameLst>
                                          <p:attrName>ppt_h</p:attrName>
                                        </p:attrNameLst>
                                      </p:cBhvr>
                                      <p:tavLst>
                                        <p:tav tm="0">
                                          <p:val>
                                            <p:fltVal val="0"/>
                                          </p:val>
                                        </p:tav>
                                        <p:tav tm="100000">
                                          <p:val>
                                            <p:strVal val="#ppt_h"/>
                                          </p:val>
                                        </p:tav>
                                      </p:tavLst>
                                    </p:anim>
                                    <p:anim calcmode="lin" valueType="num">
                                      <p:cBhvr>
                                        <p:cTn id="58" dur="500" fill="hold"/>
                                        <p:tgtEl>
                                          <p:spTgt spid="33"/>
                                        </p:tgtEl>
                                        <p:attrNameLst>
                                          <p:attrName>transform.rotation_z</p:attrName>
                                        </p:attrNameLst>
                                      </p:cBhvr>
                                      <p:tavLst>
                                        <p:tav tm="0">
                                          <p:val>
                                            <p:fltVal val="360"/>
                                          </p:val>
                                        </p:tav>
                                        <p:tav tm="100000">
                                          <p:val>
                                            <p:fltVal val="0"/>
                                          </p:val>
                                        </p:tav>
                                      </p:tavLst>
                                    </p:anim>
                                    <p:animEffect transition="in" filter="fade">
                                      <p:cBhvr>
                                        <p:cTn id="59" dur="500"/>
                                        <p:tgtEl>
                                          <p:spTgt spid="33"/>
                                        </p:tgtEl>
                                      </p:cBhvr>
                                    </p:animEffect>
                                  </p:childTnLst>
                                </p:cTn>
                              </p:par>
                            </p:childTnLst>
                          </p:cTn>
                        </p:par>
                        <p:par>
                          <p:cTn id="60" fill="hold">
                            <p:stCondLst>
                              <p:cond delay="4000"/>
                            </p:stCondLst>
                            <p:childTnLst>
                              <p:par>
                                <p:cTn id="61" presetID="49" presetClass="entr" presetSubtype="0" decel="100000"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p:cTn id="63" dur="500" fill="hold"/>
                                        <p:tgtEl>
                                          <p:spTgt spid="34"/>
                                        </p:tgtEl>
                                        <p:attrNameLst>
                                          <p:attrName>ppt_w</p:attrName>
                                        </p:attrNameLst>
                                      </p:cBhvr>
                                      <p:tavLst>
                                        <p:tav tm="0">
                                          <p:val>
                                            <p:fltVal val="0"/>
                                          </p:val>
                                        </p:tav>
                                        <p:tav tm="100000">
                                          <p:val>
                                            <p:strVal val="#ppt_w"/>
                                          </p:val>
                                        </p:tav>
                                      </p:tavLst>
                                    </p:anim>
                                    <p:anim calcmode="lin" valueType="num">
                                      <p:cBhvr>
                                        <p:cTn id="64" dur="500" fill="hold"/>
                                        <p:tgtEl>
                                          <p:spTgt spid="34"/>
                                        </p:tgtEl>
                                        <p:attrNameLst>
                                          <p:attrName>ppt_h</p:attrName>
                                        </p:attrNameLst>
                                      </p:cBhvr>
                                      <p:tavLst>
                                        <p:tav tm="0">
                                          <p:val>
                                            <p:fltVal val="0"/>
                                          </p:val>
                                        </p:tav>
                                        <p:tav tm="100000">
                                          <p:val>
                                            <p:strVal val="#ppt_h"/>
                                          </p:val>
                                        </p:tav>
                                      </p:tavLst>
                                    </p:anim>
                                    <p:anim calcmode="lin" valueType="num">
                                      <p:cBhvr>
                                        <p:cTn id="65" dur="500" fill="hold"/>
                                        <p:tgtEl>
                                          <p:spTgt spid="34"/>
                                        </p:tgtEl>
                                        <p:attrNameLst>
                                          <p:attrName>transform.rotation_z</p:attrName>
                                        </p:attrNameLst>
                                      </p:cBhvr>
                                      <p:tavLst>
                                        <p:tav tm="0">
                                          <p:val>
                                            <p:fltVal val="360"/>
                                          </p:val>
                                        </p:tav>
                                        <p:tav tm="100000">
                                          <p:val>
                                            <p:fltVal val="0"/>
                                          </p:val>
                                        </p:tav>
                                      </p:tavLst>
                                    </p:anim>
                                    <p:animEffect transition="in" filter="fade">
                                      <p:cBhvr>
                                        <p:cTn id="66" dur="500"/>
                                        <p:tgtEl>
                                          <p:spTgt spid="34"/>
                                        </p:tgtEl>
                                      </p:cBhvr>
                                    </p:animEffect>
                                  </p:childTnLst>
                                </p:cTn>
                              </p:par>
                            </p:childTnLst>
                          </p:cTn>
                        </p:par>
                        <p:par>
                          <p:cTn id="67" fill="hold">
                            <p:stCondLst>
                              <p:cond delay="4500"/>
                            </p:stCondLst>
                            <p:childTnLst>
                              <p:par>
                                <p:cTn id="68" presetID="49" presetClass="entr" presetSubtype="0" decel="100000" fill="hold" grpId="0" nodeType="after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 calcmode="lin" valueType="num">
                                      <p:cBhvr>
                                        <p:cTn id="72" dur="500" fill="hold"/>
                                        <p:tgtEl>
                                          <p:spTgt spid="35"/>
                                        </p:tgtEl>
                                        <p:attrNameLst>
                                          <p:attrName>transform.rotation_z</p:attrName>
                                        </p:attrNameLst>
                                      </p:cBhvr>
                                      <p:tavLst>
                                        <p:tav tm="0">
                                          <p:val>
                                            <p:fltVal val="360"/>
                                          </p:val>
                                        </p:tav>
                                        <p:tav tm="100000">
                                          <p:val>
                                            <p:fltVal val="0"/>
                                          </p:val>
                                        </p:tav>
                                      </p:tavLst>
                                    </p:anim>
                                    <p:animEffect transition="in" filter="fade">
                                      <p:cBhvr>
                                        <p:cTn id="73" dur="500"/>
                                        <p:tgtEl>
                                          <p:spTgt spid="35"/>
                                        </p:tgtEl>
                                      </p:cBhvr>
                                    </p:animEffect>
                                  </p:childTnLst>
                                </p:cTn>
                              </p:par>
                            </p:childTnLst>
                          </p:cTn>
                        </p:par>
                        <p:par>
                          <p:cTn id="74" fill="hold">
                            <p:stCondLst>
                              <p:cond delay="5000"/>
                            </p:stCondLst>
                            <p:childTnLst>
                              <p:par>
                                <p:cTn id="75" presetID="2" presetClass="entr" presetSubtype="2"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 calcmode="lin" valueType="num">
                                      <p:cBhvr additive="base">
                                        <p:cTn id="77" dur="500" fill="hold"/>
                                        <p:tgtEl>
                                          <p:spTgt spid="2"/>
                                        </p:tgtEl>
                                        <p:attrNameLst>
                                          <p:attrName>ppt_x</p:attrName>
                                        </p:attrNameLst>
                                      </p:cBhvr>
                                      <p:tavLst>
                                        <p:tav tm="0">
                                          <p:val>
                                            <p:strVal val="1+#ppt_w/2"/>
                                          </p:val>
                                        </p:tav>
                                        <p:tav tm="100000">
                                          <p:val>
                                            <p:strVal val="#ppt_x"/>
                                          </p:val>
                                        </p:tav>
                                      </p:tavLst>
                                    </p:anim>
                                    <p:anim calcmode="lin" valueType="num">
                                      <p:cBhvr additive="base">
                                        <p:cTn id="7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p:bldP spid="32" grpId="0"/>
      <p:bldP spid="33" grpId="0"/>
      <p:bldP spid="34" grpId="0"/>
      <p:bldP spid="3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fontScale="92500" lnSpcReduction="10000"/>
            </a:bodyPr>
            <a:lstStyle/>
            <a:p>
              <a:r>
                <a:rPr lang="en-US" altLang="zh-CN" b="1" dirty="0">
                  <a:solidFill>
                    <a:srgbClr val="0146C7"/>
                  </a:solidFill>
                </a:rPr>
                <a:t>GPS onload.cpp</a:t>
              </a:r>
              <a:endParaRPr lang="zh-CN" altLang="en-US" sz="1600" b="1" dirty="0">
                <a:solidFill>
                  <a:srgbClr val="0146C7"/>
                </a:solidFill>
              </a:endParaRP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40</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atinLnBrk="1"/>
            <a:r>
              <a:rPr lang="en-US" altLang="zh-CN" dirty="0">
                <a:solidFill>
                  <a:srgbClr val="0146C7"/>
                </a:solidFill>
                <a:latin typeface="+mn-ea"/>
              </a:rPr>
              <a:t>{"</a:t>
            </a:r>
            <a:r>
              <a:rPr lang="en-US" altLang="zh-CN" dirty="0" err="1">
                <a:solidFill>
                  <a:srgbClr val="0146C7"/>
                </a:solidFill>
                <a:latin typeface="+mn-ea"/>
              </a:rPr>
              <a:t>native_agps_ni_message</a:t>
            </a:r>
            <a:r>
              <a:rPr lang="en-US" altLang="zh-CN" dirty="0">
                <a:solidFill>
                  <a:srgbClr val="0146C7"/>
                </a:solidFill>
                <a:latin typeface="+mn-ea"/>
              </a:rPr>
              <a:t>", "([BI)V", (</a:t>
            </a:r>
            <a:r>
              <a:rPr lang="en-US" altLang="zh-CN" b="1" dirty="0">
                <a:solidFill>
                  <a:srgbClr val="0146C7"/>
                </a:solidFill>
                <a:latin typeface="+mn-ea"/>
              </a:rPr>
              <a:t>void</a:t>
            </a:r>
            <a:r>
              <a:rPr lang="en-US" altLang="zh-CN" dirty="0">
                <a:solidFill>
                  <a:srgbClr val="0146C7"/>
                </a:solidFill>
                <a:latin typeface="+mn-ea"/>
              </a:rPr>
              <a:t> *)</a:t>
            </a:r>
            <a:r>
              <a:rPr lang="en-US" altLang="zh-CN" dirty="0" err="1">
                <a:solidFill>
                  <a:srgbClr val="0146C7"/>
                </a:solidFill>
                <a:latin typeface="+mn-ea"/>
              </a:rPr>
              <a:t>android_location_GpsLocationProvider_agps_send_ni_message</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native_get_internal_state</a:t>
            </a:r>
            <a:r>
              <a:rPr lang="en-US" altLang="zh-CN" dirty="0">
                <a:solidFill>
                  <a:srgbClr val="0146C7"/>
                </a:solidFill>
                <a:latin typeface="+mn-ea"/>
              </a:rPr>
              <a:t>", "()</a:t>
            </a:r>
            <a:r>
              <a:rPr lang="en-US" altLang="zh-CN" dirty="0" err="1">
                <a:solidFill>
                  <a:srgbClr val="0146C7"/>
                </a:solidFill>
                <a:latin typeface="+mn-ea"/>
              </a:rPr>
              <a:t>Ljava</a:t>
            </a:r>
            <a:r>
              <a:rPr lang="en-US" altLang="zh-CN" dirty="0">
                <a:solidFill>
                  <a:srgbClr val="0146C7"/>
                </a:solidFill>
                <a:latin typeface="+mn-ea"/>
              </a:rPr>
              <a:t>/</a:t>
            </a:r>
            <a:r>
              <a:rPr lang="en-US" altLang="zh-CN" dirty="0" err="1">
                <a:solidFill>
                  <a:srgbClr val="0146C7"/>
                </a:solidFill>
                <a:latin typeface="+mn-ea"/>
              </a:rPr>
              <a:t>lang</a:t>
            </a:r>
            <a:r>
              <a:rPr lang="en-US" altLang="zh-CN" dirty="0">
                <a:solidFill>
                  <a:srgbClr val="0146C7"/>
                </a:solidFill>
                <a:latin typeface="+mn-ea"/>
              </a:rPr>
              <a:t>/String;",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android_location_GpsLocationProvider_get_internal_state</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native_update_network_state</a:t>
            </a:r>
            <a:r>
              <a:rPr lang="en-US" altLang="zh-CN" dirty="0">
                <a:solidFill>
                  <a:srgbClr val="0146C7"/>
                </a:solidFill>
                <a:latin typeface="+mn-ea"/>
              </a:rPr>
              <a:t>", "(</a:t>
            </a:r>
            <a:r>
              <a:rPr lang="en-US" altLang="zh-CN" dirty="0" err="1">
                <a:solidFill>
                  <a:srgbClr val="0146C7"/>
                </a:solidFill>
                <a:latin typeface="+mn-ea"/>
              </a:rPr>
              <a:t>ZIZLjava</a:t>
            </a:r>
            <a:r>
              <a:rPr lang="en-US" altLang="zh-CN" dirty="0">
                <a:solidFill>
                  <a:srgbClr val="0146C7"/>
                </a:solidFill>
                <a:latin typeface="+mn-ea"/>
              </a:rPr>
              <a:t>/</a:t>
            </a:r>
            <a:r>
              <a:rPr lang="en-US" altLang="zh-CN" dirty="0" err="1">
                <a:solidFill>
                  <a:srgbClr val="0146C7"/>
                </a:solidFill>
                <a:latin typeface="+mn-ea"/>
              </a:rPr>
              <a:t>lang</a:t>
            </a:r>
            <a:r>
              <a:rPr lang="en-US" altLang="zh-CN" dirty="0">
                <a:solidFill>
                  <a:srgbClr val="0146C7"/>
                </a:solidFill>
                <a:latin typeface="+mn-ea"/>
              </a:rPr>
              <a:t>/String;)V", (</a:t>
            </a:r>
            <a:r>
              <a:rPr lang="en-US" altLang="zh-CN" b="1" dirty="0">
                <a:solidFill>
                  <a:srgbClr val="0146C7"/>
                </a:solidFill>
                <a:latin typeface="+mn-ea"/>
              </a:rPr>
              <a:t>void</a:t>
            </a:r>
            <a:r>
              <a:rPr lang="en-US" altLang="zh-CN" dirty="0">
                <a:solidFill>
                  <a:srgbClr val="0146C7"/>
                </a:solidFill>
                <a:latin typeface="+mn-ea"/>
              </a:rPr>
              <a:t>*)</a:t>
            </a:r>
            <a:r>
              <a:rPr lang="en-US" altLang="zh-CN" dirty="0" err="1">
                <a:solidFill>
                  <a:srgbClr val="0146C7"/>
                </a:solidFill>
                <a:latin typeface="+mn-ea"/>
              </a:rPr>
              <a:t>android_location_GpsLocationProvider_update_network_state</a:t>
            </a:r>
            <a:r>
              <a:rPr lang="en-US" altLang="zh-CN" dirty="0">
                <a:solidFill>
                  <a:srgbClr val="0146C7"/>
                </a:solidFill>
                <a:latin typeface="+mn-ea"/>
              </a:rPr>
              <a:t> },  </a:t>
            </a:r>
          </a:p>
          <a:p>
            <a:pPr latinLnBrk="1"/>
            <a:r>
              <a:rPr lang="en-US" altLang="zh-CN" dirty="0">
                <a:solidFill>
                  <a:srgbClr val="0146C7"/>
                </a:solidFill>
                <a:latin typeface="+mn-ea"/>
              </a:rPr>
              <a:t>};  </a:t>
            </a:r>
          </a:p>
          <a:p>
            <a:pPr latinLnBrk="1"/>
            <a:r>
              <a:rPr lang="zh-CN" altLang="en-US" dirty="0">
                <a:solidFill>
                  <a:srgbClr val="0146C7"/>
                </a:solidFill>
                <a:latin typeface="+mn-ea"/>
              </a:rPr>
              <a:t>此处定义了</a:t>
            </a:r>
            <a:r>
              <a:rPr lang="en-US" altLang="zh-CN" dirty="0">
                <a:solidFill>
                  <a:srgbClr val="0146C7"/>
                </a:solidFill>
                <a:latin typeface="+mn-ea"/>
              </a:rPr>
              <a:t>GPS</a:t>
            </a:r>
            <a:r>
              <a:rPr lang="zh-CN" altLang="en-US" dirty="0">
                <a:solidFill>
                  <a:srgbClr val="0146C7"/>
                </a:solidFill>
                <a:latin typeface="+mn-ea"/>
              </a:rPr>
              <a:t>所有向上层提供的</a:t>
            </a:r>
            <a:r>
              <a:rPr lang="en-US" altLang="zh-CN" dirty="0">
                <a:solidFill>
                  <a:srgbClr val="0146C7"/>
                </a:solidFill>
                <a:latin typeface="+mn-ea"/>
              </a:rPr>
              <a:t>JNI</a:t>
            </a:r>
            <a:r>
              <a:rPr lang="zh-CN" altLang="en-US" dirty="0">
                <a:solidFill>
                  <a:srgbClr val="0146C7"/>
                </a:solidFill>
                <a:latin typeface="+mn-ea"/>
              </a:rPr>
              <a:t>本地方法，这些本地方法怎样与</a:t>
            </a:r>
            <a:r>
              <a:rPr lang="en-US" altLang="zh-CN" dirty="0">
                <a:solidFill>
                  <a:srgbClr val="0146C7"/>
                </a:solidFill>
                <a:latin typeface="+mn-ea"/>
              </a:rPr>
              <a:t>HAL</a:t>
            </a:r>
            <a:r>
              <a:rPr lang="zh-CN" altLang="en-US" dirty="0">
                <a:solidFill>
                  <a:srgbClr val="0146C7"/>
                </a:solidFill>
                <a:latin typeface="+mn-ea"/>
              </a:rPr>
              <a:t>层交互？举例分析 </a:t>
            </a:r>
            <a:r>
              <a:rPr lang="en-US" altLang="zh-CN" dirty="0" err="1">
                <a:solidFill>
                  <a:srgbClr val="0146C7"/>
                </a:solidFill>
                <a:latin typeface="+mn-ea"/>
              </a:rPr>
              <a:t>android_location_GpsLocationProvider_start</a:t>
            </a:r>
            <a:r>
              <a:rPr lang="zh-CN" altLang="en-US" dirty="0">
                <a:solidFill>
                  <a:srgbClr val="0146C7"/>
                </a:solidFill>
                <a:latin typeface="+mn-ea"/>
              </a:rPr>
              <a:t>函数。</a:t>
            </a:r>
            <a:endParaRPr lang="en-US" altLang="zh-CN" dirty="0">
              <a:solidFill>
                <a:srgbClr val="0146C7"/>
              </a:solidFill>
              <a:latin typeface="+mn-ea"/>
            </a:endParaRPr>
          </a:p>
          <a:p>
            <a:pPr latinLnBrk="1"/>
            <a:r>
              <a:rPr lang="en-US" altLang="zh-CN" dirty="0">
                <a:solidFill>
                  <a:srgbClr val="0146C7"/>
                </a:solidFill>
                <a:latin typeface="+mn-ea"/>
              </a:rPr>
              <a:t>static </a:t>
            </a:r>
            <a:r>
              <a:rPr lang="en-US" altLang="zh-CN" dirty="0" err="1">
                <a:solidFill>
                  <a:srgbClr val="0146C7"/>
                </a:solidFill>
                <a:latin typeface="+mn-ea"/>
              </a:rPr>
              <a:t>jboolean</a:t>
            </a:r>
            <a:r>
              <a:rPr lang="en-US" altLang="zh-CN" dirty="0">
                <a:solidFill>
                  <a:srgbClr val="0146C7"/>
                </a:solidFill>
                <a:latin typeface="+mn-ea"/>
              </a:rPr>
              <a:t> </a:t>
            </a:r>
            <a:r>
              <a:rPr lang="en-US" altLang="zh-CN" dirty="0" err="1">
                <a:solidFill>
                  <a:srgbClr val="0146C7"/>
                </a:solidFill>
                <a:latin typeface="+mn-ea"/>
              </a:rPr>
              <a:t>android_location_GpsLocationProvider_start</a:t>
            </a:r>
            <a:r>
              <a:rPr lang="en-US" altLang="zh-CN" dirty="0">
                <a:solidFill>
                  <a:srgbClr val="0146C7"/>
                </a:solidFill>
                <a:latin typeface="+mn-ea"/>
              </a:rPr>
              <a:t>(</a:t>
            </a:r>
            <a:r>
              <a:rPr lang="en-US" altLang="zh-CN" dirty="0" err="1">
                <a:solidFill>
                  <a:srgbClr val="0146C7"/>
                </a:solidFill>
                <a:latin typeface="+mn-ea"/>
              </a:rPr>
              <a:t>JNIEnv</a:t>
            </a:r>
            <a:r>
              <a:rPr lang="en-US" altLang="zh-CN" dirty="0">
                <a:solidFill>
                  <a:srgbClr val="0146C7"/>
                </a:solidFill>
                <a:latin typeface="+mn-ea"/>
              </a:rPr>
              <a:t>* env, </a:t>
            </a:r>
            <a:r>
              <a:rPr lang="en-US" altLang="zh-CN" dirty="0" err="1">
                <a:solidFill>
                  <a:srgbClr val="0146C7"/>
                </a:solidFill>
                <a:latin typeface="+mn-ea"/>
              </a:rPr>
              <a:t>jobject</a:t>
            </a:r>
            <a:r>
              <a:rPr lang="en-US" altLang="zh-CN" dirty="0">
                <a:solidFill>
                  <a:srgbClr val="0146C7"/>
                </a:solidFill>
                <a:latin typeface="+mn-ea"/>
              </a:rPr>
              <a:t> obj)  </a:t>
            </a:r>
          </a:p>
          <a:p>
            <a:pPr latinLnBrk="1"/>
            <a:r>
              <a:rPr lang="en-US" altLang="zh-CN" dirty="0">
                <a:solidFill>
                  <a:srgbClr val="0146C7"/>
                </a:solidFill>
                <a:latin typeface="+mn-ea"/>
              </a:rPr>
              <a:t>{  </a:t>
            </a:r>
          </a:p>
          <a:p>
            <a:pPr latinLnBrk="1"/>
            <a:r>
              <a:rPr lang="en-US" altLang="zh-CN" dirty="0">
                <a:solidFill>
                  <a:srgbClr val="0146C7"/>
                </a:solidFill>
                <a:latin typeface="+mn-ea"/>
              </a:rPr>
              <a:t>    const </a:t>
            </a:r>
            <a:r>
              <a:rPr lang="en-US" altLang="zh-CN" dirty="0" err="1">
                <a:solidFill>
                  <a:srgbClr val="0146C7"/>
                </a:solidFill>
                <a:latin typeface="+mn-ea"/>
              </a:rPr>
              <a:t>GpsInterface</a:t>
            </a:r>
            <a:r>
              <a:rPr lang="en-US" altLang="zh-CN" dirty="0">
                <a:solidFill>
                  <a:srgbClr val="0146C7"/>
                </a:solidFill>
                <a:latin typeface="+mn-ea"/>
              </a:rPr>
              <a:t>* interface = </a:t>
            </a:r>
            <a:r>
              <a:rPr lang="en-US" altLang="zh-CN" dirty="0" err="1">
                <a:solidFill>
                  <a:srgbClr val="0146C7"/>
                </a:solidFill>
                <a:latin typeface="+mn-ea"/>
              </a:rPr>
              <a:t>GetGpsInterface</a:t>
            </a:r>
            <a:r>
              <a:rPr lang="en-US" altLang="zh-CN" dirty="0">
                <a:solidFill>
                  <a:srgbClr val="0146C7"/>
                </a:solidFill>
                <a:latin typeface="+mn-ea"/>
              </a:rPr>
              <a:t>(env, obj);  </a:t>
            </a:r>
          </a:p>
          <a:p>
            <a:pPr latinLnBrk="1"/>
            <a:r>
              <a:rPr lang="en-US" altLang="zh-CN" dirty="0">
                <a:solidFill>
                  <a:srgbClr val="0146C7"/>
                </a:solidFill>
                <a:latin typeface="+mn-ea"/>
              </a:rPr>
              <a:t>    if (interface)  </a:t>
            </a:r>
          </a:p>
          <a:p>
            <a:pPr latinLnBrk="1"/>
            <a:r>
              <a:rPr lang="en-US" altLang="zh-CN" dirty="0">
                <a:solidFill>
                  <a:srgbClr val="0146C7"/>
                </a:solidFill>
                <a:latin typeface="+mn-ea"/>
              </a:rPr>
              <a:t>        return (interface-&gt;start() == 0);  </a:t>
            </a:r>
          </a:p>
          <a:p>
            <a:pPr latinLnBrk="1"/>
            <a:r>
              <a:rPr lang="en-US" altLang="zh-CN" dirty="0">
                <a:solidFill>
                  <a:srgbClr val="0146C7"/>
                </a:solidFill>
                <a:latin typeface="+mn-ea"/>
              </a:rPr>
              <a:t>    else  </a:t>
            </a:r>
          </a:p>
          <a:p>
            <a:pPr latinLnBrk="1"/>
            <a:r>
              <a:rPr lang="en-US" altLang="zh-CN" dirty="0">
                <a:solidFill>
                  <a:srgbClr val="0146C7"/>
                </a:solidFill>
                <a:latin typeface="+mn-ea"/>
              </a:rPr>
              <a:t>        return false;  </a:t>
            </a:r>
          </a:p>
          <a:p>
            <a:pPr latinLnBrk="1"/>
            <a:r>
              <a:rPr lang="en-US" altLang="zh-CN" dirty="0">
                <a:solidFill>
                  <a:srgbClr val="0146C7"/>
                </a:solidFill>
                <a:latin typeface="+mn-ea"/>
              </a:rPr>
              <a:t>} </a:t>
            </a:r>
          </a:p>
          <a:p>
            <a:pPr latinLnBrk="1"/>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367448433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fontScale="92500" lnSpcReduction="10000"/>
            </a:bodyPr>
            <a:lstStyle/>
            <a:p>
              <a:r>
                <a:rPr lang="en-US" altLang="zh-CN" b="1" dirty="0">
                  <a:solidFill>
                    <a:srgbClr val="0146C7"/>
                  </a:solidFill>
                </a:rPr>
                <a:t>GPS onload.cpp</a:t>
              </a:r>
              <a:endParaRPr lang="zh-CN" altLang="en-US" sz="1600" b="1" dirty="0">
                <a:solidFill>
                  <a:srgbClr val="0146C7"/>
                </a:solidFill>
              </a:endParaRP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41</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atinLnBrk="1"/>
            <a:r>
              <a:rPr lang="zh-CN" altLang="en-US" dirty="0">
                <a:solidFill>
                  <a:srgbClr val="0146C7"/>
                </a:solidFill>
                <a:latin typeface="+mn-ea"/>
              </a:rPr>
              <a:t>函数中调用</a:t>
            </a:r>
            <a:r>
              <a:rPr lang="en-US" altLang="zh-CN" dirty="0" err="1">
                <a:solidFill>
                  <a:srgbClr val="0146C7"/>
                </a:solidFill>
                <a:latin typeface="+mn-ea"/>
              </a:rPr>
              <a:t>GetGpsInterface</a:t>
            </a:r>
            <a:r>
              <a:rPr lang="zh-CN" altLang="en-US" dirty="0">
                <a:solidFill>
                  <a:srgbClr val="0146C7"/>
                </a:solidFill>
                <a:latin typeface="+mn-ea"/>
              </a:rPr>
              <a:t>获得</a:t>
            </a:r>
            <a:r>
              <a:rPr lang="en-US" altLang="zh-CN" dirty="0" err="1">
                <a:solidFill>
                  <a:srgbClr val="0146C7"/>
                </a:solidFill>
                <a:latin typeface="+mn-ea"/>
              </a:rPr>
              <a:t>GpsInterface</a:t>
            </a:r>
            <a:r>
              <a:rPr lang="zh-CN" altLang="en-US" dirty="0">
                <a:solidFill>
                  <a:srgbClr val="0146C7"/>
                </a:solidFill>
                <a:latin typeface="+mn-ea"/>
              </a:rPr>
              <a:t>接口，然后直接调用该接口的</a:t>
            </a:r>
            <a:r>
              <a:rPr lang="en-US" altLang="zh-CN" dirty="0">
                <a:solidFill>
                  <a:srgbClr val="0146C7"/>
                </a:solidFill>
                <a:latin typeface="+mn-ea"/>
              </a:rPr>
              <a:t>start</a:t>
            </a:r>
            <a:r>
              <a:rPr lang="zh-CN" altLang="en-US" dirty="0">
                <a:solidFill>
                  <a:srgbClr val="0146C7"/>
                </a:solidFill>
                <a:latin typeface="+mn-ea"/>
              </a:rPr>
              <a:t>回调函数。</a:t>
            </a:r>
            <a:r>
              <a:rPr lang="en-US" altLang="zh-CN" dirty="0" err="1">
                <a:solidFill>
                  <a:srgbClr val="0146C7"/>
                </a:solidFill>
                <a:latin typeface="+mn-ea"/>
              </a:rPr>
              <a:t>GetGpsInterface</a:t>
            </a:r>
            <a:r>
              <a:rPr lang="zh-CN" altLang="en-US" dirty="0">
                <a:solidFill>
                  <a:srgbClr val="0146C7"/>
                </a:solidFill>
                <a:latin typeface="+mn-ea"/>
              </a:rPr>
              <a:t>方法定义如下：</a:t>
            </a:r>
            <a:endParaRPr lang="en-US" altLang="zh-CN" dirty="0">
              <a:solidFill>
                <a:srgbClr val="0146C7"/>
              </a:solidFill>
              <a:latin typeface="+mn-ea"/>
            </a:endParaRPr>
          </a:p>
          <a:p>
            <a:pPr latinLnBrk="1"/>
            <a:r>
              <a:rPr lang="en-US" altLang="zh-CN" dirty="0">
                <a:solidFill>
                  <a:srgbClr val="0146C7"/>
                </a:solidFill>
                <a:latin typeface="+mn-ea"/>
              </a:rPr>
              <a:t>	</a:t>
            </a:r>
            <a:r>
              <a:rPr lang="en-US" altLang="zh-CN" b="1" dirty="0">
                <a:solidFill>
                  <a:srgbClr val="0146C7"/>
                </a:solidFill>
                <a:latin typeface="+mn-ea"/>
              </a:rPr>
              <a:t>static</a:t>
            </a:r>
            <a:r>
              <a:rPr lang="en-US" altLang="zh-CN" dirty="0">
                <a:solidFill>
                  <a:srgbClr val="0146C7"/>
                </a:solidFill>
                <a:latin typeface="+mn-ea"/>
              </a:rPr>
              <a:t> </a:t>
            </a:r>
            <a:r>
              <a:rPr lang="en-US" altLang="zh-CN" b="1" dirty="0">
                <a:solidFill>
                  <a:srgbClr val="0146C7"/>
                </a:solidFill>
                <a:latin typeface="+mn-ea"/>
              </a:rPr>
              <a:t>const</a:t>
            </a:r>
            <a:r>
              <a:rPr lang="en-US" altLang="zh-CN" dirty="0">
                <a:solidFill>
                  <a:srgbClr val="0146C7"/>
                </a:solidFill>
                <a:latin typeface="+mn-ea"/>
              </a:rPr>
              <a:t> </a:t>
            </a:r>
            <a:r>
              <a:rPr lang="en-US" altLang="zh-CN" dirty="0" err="1">
                <a:solidFill>
                  <a:srgbClr val="0146C7"/>
                </a:solidFill>
                <a:latin typeface="+mn-ea"/>
              </a:rPr>
              <a:t>GpsInterface</a:t>
            </a:r>
            <a:r>
              <a:rPr lang="en-US" altLang="zh-CN" dirty="0">
                <a:solidFill>
                  <a:srgbClr val="0146C7"/>
                </a:solidFill>
                <a:latin typeface="+mn-ea"/>
              </a:rPr>
              <a:t>* </a:t>
            </a:r>
            <a:r>
              <a:rPr lang="en-US" altLang="zh-CN" dirty="0" err="1">
                <a:solidFill>
                  <a:srgbClr val="0146C7"/>
                </a:solidFill>
                <a:latin typeface="+mn-ea"/>
              </a:rPr>
              <a:t>GetGpsInterface</a:t>
            </a:r>
            <a:r>
              <a:rPr lang="en-US" altLang="zh-CN" dirty="0">
                <a:solidFill>
                  <a:srgbClr val="0146C7"/>
                </a:solidFill>
                <a:latin typeface="+mn-ea"/>
              </a:rPr>
              <a:t>(</a:t>
            </a:r>
            <a:r>
              <a:rPr lang="en-US" altLang="zh-CN" dirty="0" err="1">
                <a:solidFill>
                  <a:srgbClr val="0146C7"/>
                </a:solidFill>
                <a:latin typeface="+mn-ea"/>
              </a:rPr>
              <a:t>JNIEnv</a:t>
            </a:r>
            <a:r>
              <a:rPr lang="en-US" altLang="zh-CN" dirty="0">
                <a:solidFill>
                  <a:srgbClr val="0146C7"/>
                </a:solidFill>
                <a:latin typeface="+mn-ea"/>
              </a:rPr>
              <a:t>* env, </a:t>
            </a:r>
            <a:r>
              <a:rPr lang="en-US" altLang="zh-CN" dirty="0" err="1">
                <a:solidFill>
                  <a:srgbClr val="0146C7"/>
                </a:solidFill>
                <a:latin typeface="+mn-ea"/>
              </a:rPr>
              <a:t>jobject</a:t>
            </a:r>
            <a:r>
              <a:rPr lang="en-US" altLang="zh-CN" dirty="0">
                <a:solidFill>
                  <a:srgbClr val="0146C7"/>
                </a:solidFill>
                <a:latin typeface="+mn-ea"/>
              </a:rPr>
              <a:t> obj) {  </a:t>
            </a:r>
          </a:p>
          <a:p>
            <a:pPr latinLnBrk="1"/>
            <a:r>
              <a:rPr lang="en-US" altLang="zh-CN" dirty="0">
                <a:solidFill>
                  <a:srgbClr val="0146C7"/>
                </a:solidFill>
                <a:latin typeface="+mn-ea"/>
              </a:rPr>
              <a:t>    // this must be set before calling into the HAL library  </a:t>
            </a:r>
          </a:p>
          <a:p>
            <a:pPr latinLnBrk="1"/>
            <a:r>
              <a:rPr lang="en-US" altLang="zh-CN" dirty="0">
                <a:solidFill>
                  <a:srgbClr val="0146C7"/>
                </a:solidFill>
                <a:latin typeface="+mn-ea"/>
              </a:rPr>
              <a:t>    </a:t>
            </a:r>
            <a:r>
              <a:rPr lang="en-US" altLang="zh-CN" b="1" dirty="0">
                <a:solidFill>
                  <a:srgbClr val="0146C7"/>
                </a:solidFill>
                <a:latin typeface="+mn-ea"/>
              </a:rPr>
              <a:t>if</a:t>
            </a:r>
            <a:r>
              <a:rPr lang="en-US" altLang="zh-CN" dirty="0">
                <a:solidFill>
                  <a:srgbClr val="0146C7"/>
                </a:solidFill>
                <a:latin typeface="+mn-ea"/>
              </a:rPr>
              <a:t> (!</a:t>
            </a:r>
            <a:r>
              <a:rPr lang="en-US" altLang="zh-CN" dirty="0" err="1">
                <a:solidFill>
                  <a:srgbClr val="0146C7"/>
                </a:solidFill>
                <a:latin typeface="+mn-ea"/>
              </a:rPr>
              <a:t>mCallbacksObj</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dirty="0" err="1">
                <a:solidFill>
                  <a:srgbClr val="0146C7"/>
                </a:solidFill>
                <a:latin typeface="+mn-ea"/>
              </a:rPr>
              <a:t>mCallbacksObj</a:t>
            </a:r>
            <a:r>
              <a:rPr lang="en-US" altLang="zh-CN" dirty="0">
                <a:solidFill>
                  <a:srgbClr val="0146C7"/>
                </a:solidFill>
                <a:latin typeface="+mn-ea"/>
              </a:rPr>
              <a:t> = env-&gt;</a:t>
            </a:r>
            <a:r>
              <a:rPr lang="en-US" altLang="zh-CN" dirty="0" err="1">
                <a:solidFill>
                  <a:srgbClr val="0146C7"/>
                </a:solidFill>
                <a:latin typeface="+mn-ea"/>
              </a:rPr>
              <a:t>NewGlobalRef</a:t>
            </a:r>
            <a:r>
              <a:rPr lang="en-US" altLang="zh-CN" dirty="0">
                <a:solidFill>
                  <a:srgbClr val="0146C7"/>
                </a:solidFill>
                <a:latin typeface="+mn-ea"/>
              </a:rPr>
              <a:t>(obj);  </a:t>
            </a:r>
          </a:p>
          <a:p>
            <a:pPr latinLnBrk="1"/>
            <a:r>
              <a:rPr lang="en-US" altLang="zh-CN" dirty="0">
                <a:solidFill>
                  <a:srgbClr val="0146C7"/>
                </a:solidFill>
                <a:latin typeface="+mn-ea"/>
              </a:rPr>
              <a:t>  </a:t>
            </a:r>
          </a:p>
          <a:p>
            <a:pPr latinLnBrk="1"/>
            <a:r>
              <a:rPr lang="en-US" altLang="zh-CN" dirty="0">
                <a:solidFill>
                  <a:srgbClr val="0146C7"/>
                </a:solidFill>
                <a:latin typeface="+mn-ea"/>
              </a:rPr>
              <a:t>    </a:t>
            </a:r>
            <a:r>
              <a:rPr lang="en-US" altLang="zh-CN" b="1" dirty="0">
                <a:solidFill>
                  <a:srgbClr val="0146C7"/>
                </a:solidFill>
                <a:latin typeface="+mn-ea"/>
              </a:rPr>
              <a:t>if</a:t>
            </a:r>
            <a:r>
              <a:rPr lang="en-US" altLang="zh-CN" dirty="0">
                <a:solidFill>
                  <a:srgbClr val="0146C7"/>
                </a:solidFill>
                <a:latin typeface="+mn-ea"/>
              </a:rPr>
              <a:t> (!</a:t>
            </a:r>
            <a:r>
              <a:rPr lang="en-US" altLang="zh-CN" dirty="0" err="1">
                <a:solidFill>
                  <a:srgbClr val="0146C7"/>
                </a:solidFill>
                <a:latin typeface="+mn-ea"/>
              </a:rPr>
              <a:t>sGpsInterface</a:t>
            </a:r>
            <a:r>
              <a:rPr lang="en-US" altLang="zh-CN" dirty="0">
                <a:solidFill>
                  <a:srgbClr val="0146C7"/>
                </a:solidFill>
                <a:latin typeface="+mn-ea"/>
              </a:rPr>
              <a:t>) {  </a:t>
            </a:r>
          </a:p>
          <a:p>
            <a:pPr latinLnBrk="1"/>
            <a:r>
              <a:rPr lang="en-US" altLang="zh-CN" dirty="0">
                <a:solidFill>
                  <a:srgbClr val="0146C7"/>
                </a:solidFill>
                <a:latin typeface="+mn-ea"/>
              </a:rPr>
              <a:t>        </a:t>
            </a:r>
            <a:r>
              <a:rPr lang="en-US" altLang="zh-CN" dirty="0" err="1">
                <a:solidFill>
                  <a:srgbClr val="0146C7"/>
                </a:solidFill>
                <a:latin typeface="+mn-ea"/>
              </a:rPr>
              <a:t>sGpsInterface</a:t>
            </a:r>
            <a:r>
              <a:rPr lang="en-US" altLang="zh-CN" dirty="0">
                <a:solidFill>
                  <a:srgbClr val="0146C7"/>
                </a:solidFill>
                <a:latin typeface="+mn-ea"/>
              </a:rPr>
              <a:t> = </a:t>
            </a:r>
            <a:r>
              <a:rPr lang="en-US" altLang="zh-CN" dirty="0" err="1">
                <a:solidFill>
                  <a:srgbClr val="0146C7"/>
                </a:solidFill>
                <a:latin typeface="+mn-ea"/>
              </a:rPr>
              <a:t>get_gps_interface</a:t>
            </a:r>
            <a:r>
              <a:rPr lang="en-US" altLang="zh-CN" dirty="0">
                <a:solidFill>
                  <a:srgbClr val="0146C7"/>
                </a:solidFill>
                <a:latin typeface="+mn-ea"/>
              </a:rPr>
              <a:t>();  </a:t>
            </a:r>
          </a:p>
          <a:p>
            <a:pPr latinLnBrk="1"/>
            <a:r>
              <a:rPr lang="en-US" altLang="zh-CN" dirty="0">
                <a:solidFill>
                  <a:srgbClr val="0146C7"/>
                </a:solidFill>
                <a:latin typeface="+mn-ea"/>
              </a:rPr>
              <a:t>        </a:t>
            </a:r>
            <a:r>
              <a:rPr lang="en-US" altLang="zh-CN" b="1" dirty="0">
                <a:solidFill>
                  <a:srgbClr val="0146C7"/>
                </a:solidFill>
                <a:latin typeface="+mn-ea"/>
              </a:rPr>
              <a:t>if</a:t>
            </a:r>
            <a:r>
              <a:rPr lang="en-US" altLang="zh-CN" dirty="0">
                <a:solidFill>
                  <a:srgbClr val="0146C7"/>
                </a:solidFill>
                <a:latin typeface="+mn-ea"/>
              </a:rPr>
              <a:t> (!</a:t>
            </a:r>
            <a:r>
              <a:rPr lang="en-US" altLang="zh-CN" dirty="0" err="1">
                <a:solidFill>
                  <a:srgbClr val="0146C7"/>
                </a:solidFill>
                <a:latin typeface="+mn-ea"/>
              </a:rPr>
              <a:t>sGpsInterface</a:t>
            </a:r>
            <a:r>
              <a:rPr lang="en-US" altLang="zh-CN" dirty="0">
                <a:solidFill>
                  <a:srgbClr val="0146C7"/>
                </a:solidFill>
                <a:latin typeface="+mn-ea"/>
              </a:rPr>
              <a:t> || </a:t>
            </a:r>
            <a:r>
              <a:rPr lang="en-US" altLang="zh-CN" dirty="0" err="1">
                <a:solidFill>
                  <a:srgbClr val="0146C7"/>
                </a:solidFill>
                <a:latin typeface="+mn-ea"/>
              </a:rPr>
              <a:t>sGpsInterface</a:t>
            </a:r>
            <a:r>
              <a:rPr lang="en-US" altLang="zh-CN" dirty="0">
                <a:solidFill>
                  <a:srgbClr val="0146C7"/>
                </a:solidFill>
                <a:latin typeface="+mn-ea"/>
              </a:rPr>
              <a:t>-&gt;</a:t>
            </a:r>
            <a:r>
              <a:rPr lang="en-US" altLang="zh-CN" dirty="0" err="1">
                <a:solidFill>
                  <a:srgbClr val="0146C7"/>
                </a:solidFill>
                <a:latin typeface="+mn-ea"/>
              </a:rPr>
              <a:t>init</a:t>
            </a:r>
            <a:r>
              <a:rPr lang="en-US" altLang="zh-CN" dirty="0">
                <a:solidFill>
                  <a:srgbClr val="0146C7"/>
                </a:solidFill>
                <a:latin typeface="+mn-ea"/>
              </a:rPr>
              <a:t>(&amp;</a:t>
            </a:r>
            <a:r>
              <a:rPr lang="en-US" altLang="zh-CN" dirty="0" err="1">
                <a:solidFill>
                  <a:srgbClr val="0146C7"/>
                </a:solidFill>
                <a:latin typeface="+mn-ea"/>
              </a:rPr>
              <a:t>sGpsCallbacks</a:t>
            </a:r>
            <a:r>
              <a:rPr lang="en-US" altLang="zh-CN" dirty="0">
                <a:solidFill>
                  <a:srgbClr val="0146C7"/>
                </a:solidFill>
                <a:latin typeface="+mn-ea"/>
              </a:rPr>
              <a:t>) != 0) {  </a:t>
            </a:r>
          </a:p>
          <a:p>
            <a:pPr latinLnBrk="1"/>
            <a:r>
              <a:rPr lang="en-US" altLang="zh-CN" dirty="0">
                <a:solidFill>
                  <a:srgbClr val="0146C7"/>
                </a:solidFill>
                <a:latin typeface="+mn-ea"/>
              </a:rPr>
              <a:t>            </a:t>
            </a:r>
            <a:r>
              <a:rPr lang="en-US" altLang="zh-CN" dirty="0" err="1">
                <a:solidFill>
                  <a:srgbClr val="0146C7"/>
                </a:solidFill>
                <a:latin typeface="+mn-ea"/>
              </a:rPr>
              <a:t>sGpsInterface</a:t>
            </a:r>
            <a:r>
              <a:rPr lang="en-US" altLang="zh-CN" dirty="0">
                <a:solidFill>
                  <a:srgbClr val="0146C7"/>
                </a:solidFill>
                <a:latin typeface="+mn-ea"/>
              </a:rPr>
              <a:t> = NULL;  </a:t>
            </a:r>
          </a:p>
          <a:p>
            <a:pPr latinLnBrk="1"/>
            <a:r>
              <a:rPr lang="en-US" altLang="zh-CN" dirty="0">
                <a:solidFill>
                  <a:srgbClr val="0146C7"/>
                </a:solidFill>
                <a:latin typeface="+mn-ea"/>
              </a:rPr>
              <a:t>            </a:t>
            </a:r>
            <a:r>
              <a:rPr lang="en-US" altLang="zh-CN" b="1" dirty="0">
                <a:solidFill>
                  <a:srgbClr val="0146C7"/>
                </a:solidFill>
                <a:latin typeface="+mn-ea"/>
              </a:rPr>
              <a:t>return</a:t>
            </a:r>
            <a:r>
              <a:rPr lang="en-US" altLang="zh-CN" dirty="0">
                <a:solidFill>
                  <a:srgbClr val="0146C7"/>
                </a:solidFill>
                <a:latin typeface="+mn-ea"/>
              </a:rPr>
              <a:t> NULL;  </a:t>
            </a:r>
          </a:p>
          <a:p>
            <a:pPr latinLnBrk="1"/>
            <a:r>
              <a:rPr lang="en-US" altLang="zh-CN" dirty="0">
                <a:solidFill>
                  <a:srgbClr val="0146C7"/>
                </a:solidFill>
                <a:latin typeface="+mn-ea"/>
              </a:rPr>
              <a:t>        }  </a:t>
            </a:r>
          </a:p>
          <a:p>
            <a:pPr latinLnBrk="1"/>
            <a:r>
              <a:rPr lang="en-US" altLang="zh-CN" dirty="0">
                <a:solidFill>
                  <a:srgbClr val="0146C7"/>
                </a:solidFill>
                <a:latin typeface="+mn-ea"/>
              </a:rPr>
              <a:t>    }  </a:t>
            </a:r>
          </a:p>
          <a:p>
            <a:pPr latinLnBrk="1"/>
            <a:r>
              <a:rPr lang="en-US" altLang="zh-CN" dirty="0">
                <a:solidFill>
                  <a:srgbClr val="0146C7"/>
                </a:solidFill>
                <a:latin typeface="+mn-ea"/>
              </a:rPr>
              <a:t>    </a:t>
            </a:r>
            <a:r>
              <a:rPr lang="en-US" altLang="zh-CN" b="1" dirty="0">
                <a:solidFill>
                  <a:srgbClr val="0146C7"/>
                </a:solidFill>
                <a:latin typeface="+mn-ea"/>
              </a:rPr>
              <a:t>return</a:t>
            </a:r>
            <a:r>
              <a:rPr lang="en-US" altLang="zh-CN" dirty="0">
                <a:solidFill>
                  <a:srgbClr val="0146C7"/>
                </a:solidFill>
                <a:latin typeface="+mn-ea"/>
              </a:rPr>
              <a:t> </a:t>
            </a:r>
            <a:r>
              <a:rPr lang="en-US" altLang="zh-CN" dirty="0" err="1">
                <a:solidFill>
                  <a:srgbClr val="0146C7"/>
                </a:solidFill>
                <a:latin typeface="+mn-ea"/>
              </a:rPr>
              <a:t>sGpsInterface</a:t>
            </a:r>
            <a:r>
              <a:rPr lang="en-US" altLang="zh-CN" dirty="0">
                <a:solidFill>
                  <a:srgbClr val="0146C7"/>
                </a:solidFill>
                <a:latin typeface="+mn-ea"/>
              </a:rPr>
              <a:t>;  </a:t>
            </a:r>
          </a:p>
          <a:p>
            <a:pPr latinLnBrk="1"/>
            <a:r>
              <a:rPr lang="en-US" altLang="zh-CN" dirty="0">
                <a:solidFill>
                  <a:srgbClr val="0146C7"/>
                </a:solidFill>
                <a:latin typeface="+mn-ea"/>
              </a:rPr>
              <a:t>}</a:t>
            </a:r>
          </a:p>
          <a:p>
            <a:pPr latinLnBrk="1"/>
            <a:r>
              <a:rPr lang="zh-CN" altLang="en-US" dirty="0">
                <a:solidFill>
                  <a:srgbClr val="0146C7"/>
                </a:solidFill>
              </a:rPr>
              <a:t>返回了</a:t>
            </a:r>
            <a:r>
              <a:rPr lang="en-US" altLang="zh-CN" dirty="0" err="1">
                <a:solidFill>
                  <a:srgbClr val="0146C7"/>
                </a:solidFill>
              </a:rPr>
              <a:t>sGpsInterface</a:t>
            </a:r>
            <a:r>
              <a:rPr lang="zh-CN" altLang="en-US" dirty="0">
                <a:solidFill>
                  <a:srgbClr val="0146C7"/>
                </a:solidFill>
              </a:rPr>
              <a:t>，而</a:t>
            </a:r>
            <a:r>
              <a:rPr lang="en-US" altLang="zh-CN" dirty="0" err="1">
                <a:solidFill>
                  <a:srgbClr val="0146C7"/>
                </a:solidFill>
              </a:rPr>
              <a:t>sGpsInterface</a:t>
            </a:r>
            <a:r>
              <a:rPr lang="zh-CN" altLang="en-US" dirty="0">
                <a:solidFill>
                  <a:srgbClr val="0146C7"/>
                </a:solidFill>
              </a:rPr>
              <a:t>又是从</a:t>
            </a:r>
            <a:r>
              <a:rPr lang="en-US" altLang="zh-CN" dirty="0" err="1">
                <a:solidFill>
                  <a:srgbClr val="0146C7"/>
                </a:solidFill>
              </a:rPr>
              <a:t>get_gps_interface</a:t>
            </a:r>
            <a:r>
              <a:rPr lang="en-US" altLang="zh-CN" dirty="0">
                <a:solidFill>
                  <a:srgbClr val="0146C7"/>
                </a:solidFill>
              </a:rPr>
              <a:t>()</a:t>
            </a:r>
            <a:r>
              <a:rPr lang="zh-CN" altLang="en-US" dirty="0">
                <a:solidFill>
                  <a:srgbClr val="0146C7"/>
                </a:solidFill>
              </a:rPr>
              <a:t>获得的，继续跟踪</a:t>
            </a:r>
            <a:r>
              <a:rPr lang="en-US" altLang="zh-CN" dirty="0" err="1">
                <a:solidFill>
                  <a:srgbClr val="0146C7"/>
                </a:solidFill>
              </a:rPr>
              <a:t>get_gps_interface</a:t>
            </a:r>
            <a:r>
              <a:rPr lang="en-US" altLang="zh-CN" dirty="0">
                <a:solidFill>
                  <a:srgbClr val="0146C7"/>
                </a:solidFill>
              </a:rPr>
              <a:t>()</a:t>
            </a:r>
            <a:r>
              <a:rPr lang="zh-CN" altLang="en-US" dirty="0">
                <a:solidFill>
                  <a:srgbClr val="0146C7"/>
                </a:solidFill>
              </a:rPr>
              <a:t>函数，定义如下：</a:t>
            </a:r>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422703111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fontScale="92500" lnSpcReduction="10000"/>
            </a:bodyPr>
            <a:lstStyle/>
            <a:p>
              <a:r>
                <a:rPr lang="en-US" altLang="zh-CN" b="1" dirty="0">
                  <a:solidFill>
                    <a:srgbClr val="0146C7"/>
                  </a:solidFill>
                </a:rPr>
                <a:t>GPS onload.cpp</a:t>
              </a:r>
              <a:endParaRPr lang="zh-CN" altLang="en-US" sz="1600" b="1" dirty="0">
                <a:solidFill>
                  <a:srgbClr val="0146C7"/>
                </a:solidFill>
              </a:endParaRP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42</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atinLnBrk="1"/>
            <a:r>
              <a:rPr lang="en-US" altLang="zh-CN" b="1" dirty="0">
                <a:solidFill>
                  <a:srgbClr val="0146C7"/>
                </a:solidFill>
                <a:latin typeface="+mn-ea"/>
              </a:rPr>
              <a:t>static</a:t>
            </a:r>
            <a:r>
              <a:rPr lang="en-US" altLang="zh-CN" dirty="0">
                <a:solidFill>
                  <a:srgbClr val="0146C7"/>
                </a:solidFill>
                <a:latin typeface="+mn-ea"/>
              </a:rPr>
              <a:t> </a:t>
            </a:r>
            <a:r>
              <a:rPr lang="en-US" altLang="zh-CN" b="1" dirty="0">
                <a:solidFill>
                  <a:srgbClr val="0146C7"/>
                </a:solidFill>
                <a:latin typeface="+mn-ea"/>
              </a:rPr>
              <a:t>const</a:t>
            </a:r>
            <a:r>
              <a:rPr lang="en-US" altLang="zh-CN" dirty="0">
                <a:solidFill>
                  <a:srgbClr val="0146C7"/>
                </a:solidFill>
                <a:latin typeface="+mn-ea"/>
              </a:rPr>
              <a:t> </a:t>
            </a:r>
            <a:r>
              <a:rPr lang="en-US" altLang="zh-CN" dirty="0" err="1">
                <a:solidFill>
                  <a:srgbClr val="0146C7"/>
                </a:solidFill>
                <a:latin typeface="+mn-ea"/>
              </a:rPr>
              <a:t>GpsInterface</a:t>
            </a:r>
            <a:r>
              <a:rPr lang="en-US" altLang="zh-CN" dirty="0">
                <a:solidFill>
                  <a:srgbClr val="0146C7"/>
                </a:solidFill>
                <a:latin typeface="+mn-ea"/>
              </a:rPr>
              <a:t>* </a:t>
            </a:r>
            <a:r>
              <a:rPr lang="en-US" altLang="zh-CN" dirty="0" err="1">
                <a:solidFill>
                  <a:srgbClr val="0146C7"/>
                </a:solidFill>
                <a:latin typeface="+mn-ea"/>
              </a:rPr>
              <a:t>get_gps_interface</a:t>
            </a:r>
            <a:r>
              <a:rPr lang="en-US" altLang="zh-CN" dirty="0">
                <a:solidFill>
                  <a:srgbClr val="0146C7"/>
                </a:solidFill>
                <a:latin typeface="+mn-ea"/>
              </a:rPr>
              <a:t>() {  </a:t>
            </a:r>
          </a:p>
          <a:p>
            <a:pPr latinLnBrk="1"/>
            <a:r>
              <a:rPr lang="en-US" altLang="zh-CN" dirty="0">
                <a:solidFill>
                  <a:srgbClr val="0146C7"/>
                </a:solidFill>
                <a:latin typeface="+mn-ea"/>
              </a:rPr>
              <a:t>    </a:t>
            </a:r>
            <a:r>
              <a:rPr lang="en-US" altLang="zh-CN" b="1" dirty="0">
                <a:solidFill>
                  <a:srgbClr val="0146C7"/>
                </a:solidFill>
                <a:latin typeface="+mn-ea"/>
              </a:rPr>
              <a:t>int</a:t>
            </a:r>
            <a:r>
              <a:rPr lang="en-US" altLang="zh-CN" dirty="0">
                <a:solidFill>
                  <a:srgbClr val="0146C7"/>
                </a:solidFill>
                <a:latin typeface="+mn-ea"/>
              </a:rPr>
              <a:t> err;  </a:t>
            </a:r>
          </a:p>
          <a:p>
            <a:pPr latinLnBrk="1"/>
            <a:r>
              <a:rPr lang="en-US" altLang="zh-CN" dirty="0">
                <a:solidFill>
                  <a:srgbClr val="0146C7"/>
                </a:solidFill>
                <a:latin typeface="+mn-ea"/>
              </a:rPr>
              <a:t>    </a:t>
            </a:r>
            <a:r>
              <a:rPr lang="en-US" altLang="zh-CN" dirty="0" err="1">
                <a:solidFill>
                  <a:srgbClr val="0146C7"/>
                </a:solidFill>
                <a:latin typeface="+mn-ea"/>
              </a:rPr>
              <a:t>hw_module_t</a:t>
            </a:r>
            <a:r>
              <a:rPr lang="en-US" altLang="zh-CN" dirty="0">
                <a:solidFill>
                  <a:srgbClr val="0146C7"/>
                </a:solidFill>
                <a:latin typeface="+mn-ea"/>
              </a:rPr>
              <a:t>* module;  </a:t>
            </a:r>
          </a:p>
          <a:p>
            <a:pPr latinLnBrk="1"/>
            <a:r>
              <a:rPr lang="en-US" altLang="zh-CN" dirty="0">
                <a:solidFill>
                  <a:srgbClr val="0146C7"/>
                </a:solidFill>
                <a:latin typeface="+mn-ea"/>
              </a:rPr>
              <a:t>    </a:t>
            </a:r>
            <a:r>
              <a:rPr lang="en-US" altLang="zh-CN" b="1" dirty="0">
                <a:solidFill>
                  <a:srgbClr val="0146C7"/>
                </a:solidFill>
                <a:latin typeface="+mn-ea"/>
              </a:rPr>
              <a:t>const</a:t>
            </a:r>
            <a:r>
              <a:rPr lang="en-US" altLang="zh-CN" dirty="0">
                <a:solidFill>
                  <a:srgbClr val="0146C7"/>
                </a:solidFill>
                <a:latin typeface="+mn-ea"/>
              </a:rPr>
              <a:t> </a:t>
            </a:r>
            <a:r>
              <a:rPr lang="en-US" altLang="zh-CN" dirty="0" err="1">
                <a:solidFill>
                  <a:srgbClr val="0146C7"/>
                </a:solidFill>
                <a:latin typeface="+mn-ea"/>
              </a:rPr>
              <a:t>GpsInterface</a:t>
            </a:r>
            <a:r>
              <a:rPr lang="en-US" altLang="zh-CN" dirty="0">
                <a:solidFill>
                  <a:srgbClr val="0146C7"/>
                </a:solidFill>
                <a:latin typeface="+mn-ea"/>
              </a:rPr>
              <a:t>* interface = NULL;  </a:t>
            </a:r>
          </a:p>
          <a:p>
            <a:pPr latinLnBrk="1"/>
            <a:r>
              <a:rPr lang="en-US" altLang="zh-CN" dirty="0">
                <a:solidFill>
                  <a:srgbClr val="0146C7"/>
                </a:solidFill>
                <a:latin typeface="+mn-ea"/>
              </a:rPr>
              <a:t>    err = </a:t>
            </a:r>
            <a:r>
              <a:rPr lang="en-US" altLang="zh-CN" dirty="0" err="1">
                <a:solidFill>
                  <a:srgbClr val="0146C7"/>
                </a:solidFill>
                <a:latin typeface="+mn-ea"/>
              </a:rPr>
              <a:t>hw_get_module</a:t>
            </a:r>
            <a:r>
              <a:rPr lang="en-US" altLang="zh-CN" dirty="0">
                <a:solidFill>
                  <a:srgbClr val="0146C7"/>
                </a:solidFill>
                <a:latin typeface="+mn-ea"/>
              </a:rPr>
              <a:t>(GPS_HARDWARE_MODULE_ID, (</a:t>
            </a:r>
            <a:r>
              <a:rPr lang="en-US" altLang="zh-CN" dirty="0" err="1">
                <a:solidFill>
                  <a:srgbClr val="0146C7"/>
                </a:solidFill>
                <a:latin typeface="+mn-ea"/>
              </a:rPr>
              <a:t>hw_module_t</a:t>
            </a:r>
            <a:r>
              <a:rPr lang="en-US" altLang="zh-CN" dirty="0">
                <a:solidFill>
                  <a:srgbClr val="0146C7"/>
                </a:solidFill>
                <a:latin typeface="+mn-ea"/>
              </a:rPr>
              <a:t> </a:t>
            </a:r>
            <a:r>
              <a:rPr lang="en-US" altLang="zh-CN" b="1" dirty="0">
                <a:solidFill>
                  <a:srgbClr val="0146C7"/>
                </a:solidFill>
                <a:latin typeface="+mn-ea"/>
              </a:rPr>
              <a:t>const</a:t>
            </a:r>
            <a:r>
              <a:rPr lang="en-US" altLang="zh-CN" dirty="0">
                <a:solidFill>
                  <a:srgbClr val="0146C7"/>
                </a:solidFill>
                <a:latin typeface="+mn-ea"/>
              </a:rPr>
              <a:t>**)&amp;module);  </a:t>
            </a:r>
          </a:p>
          <a:p>
            <a:pPr latinLnBrk="1"/>
            <a:r>
              <a:rPr lang="en-US" altLang="zh-CN" dirty="0">
                <a:solidFill>
                  <a:srgbClr val="0146C7"/>
                </a:solidFill>
                <a:latin typeface="+mn-ea"/>
              </a:rPr>
              <a:t>    </a:t>
            </a:r>
            <a:r>
              <a:rPr lang="en-US" altLang="zh-CN" b="1" dirty="0">
                <a:solidFill>
                  <a:srgbClr val="0146C7"/>
                </a:solidFill>
                <a:latin typeface="+mn-ea"/>
              </a:rPr>
              <a:t>if</a:t>
            </a:r>
            <a:r>
              <a:rPr lang="en-US" altLang="zh-CN" dirty="0">
                <a:solidFill>
                  <a:srgbClr val="0146C7"/>
                </a:solidFill>
                <a:latin typeface="+mn-ea"/>
              </a:rPr>
              <a:t> (err == 0) {  </a:t>
            </a:r>
          </a:p>
          <a:p>
            <a:pPr latinLnBrk="1"/>
            <a:r>
              <a:rPr lang="en-US" altLang="zh-CN" dirty="0">
                <a:solidFill>
                  <a:srgbClr val="0146C7"/>
                </a:solidFill>
                <a:latin typeface="+mn-ea"/>
              </a:rPr>
              <a:t>        </a:t>
            </a:r>
            <a:r>
              <a:rPr lang="en-US" altLang="zh-CN" dirty="0" err="1">
                <a:solidFill>
                  <a:srgbClr val="0146C7"/>
                </a:solidFill>
                <a:latin typeface="+mn-ea"/>
              </a:rPr>
              <a:t>hw_device_t</a:t>
            </a:r>
            <a:r>
              <a:rPr lang="en-US" altLang="zh-CN" dirty="0">
                <a:solidFill>
                  <a:srgbClr val="0146C7"/>
                </a:solidFill>
                <a:latin typeface="+mn-ea"/>
              </a:rPr>
              <a:t>* device;  </a:t>
            </a:r>
          </a:p>
          <a:p>
            <a:pPr latinLnBrk="1"/>
            <a:r>
              <a:rPr lang="en-US" altLang="zh-CN" dirty="0">
                <a:solidFill>
                  <a:srgbClr val="0146C7"/>
                </a:solidFill>
                <a:latin typeface="+mn-ea"/>
              </a:rPr>
              <a:t>        err = module-&gt;methods-&gt;open(module, GPS_HARDWARE_MODULE_ID, &amp;device);  </a:t>
            </a:r>
          </a:p>
          <a:p>
            <a:pPr latinLnBrk="1"/>
            <a:r>
              <a:rPr lang="en-US" altLang="zh-CN" dirty="0">
                <a:solidFill>
                  <a:srgbClr val="0146C7"/>
                </a:solidFill>
                <a:latin typeface="+mn-ea"/>
              </a:rPr>
              <a:t>        </a:t>
            </a:r>
            <a:r>
              <a:rPr lang="en-US" altLang="zh-CN" b="1" dirty="0">
                <a:solidFill>
                  <a:srgbClr val="0146C7"/>
                </a:solidFill>
                <a:latin typeface="+mn-ea"/>
              </a:rPr>
              <a:t>if</a:t>
            </a:r>
            <a:r>
              <a:rPr lang="en-US" altLang="zh-CN" dirty="0">
                <a:solidFill>
                  <a:srgbClr val="0146C7"/>
                </a:solidFill>
                <a:latin typeface="+mn-ea"/>
              </a:rPr>
              <a:t> (err == 0) {  </a:t>
            </a:r>
          </a:p>
          <a:p>
            <a:pPr latinLnBrk="1"/>
            <a:r>
              <a:rPr lang="en-US" altLang="zh-CN" dirty="0">
                <a:solidFill>
                  <a:srgbClr val="0146C7"/>
                </a:solidFill>
                <a:latin typeface="+mn-ea"/>
              </a:rPr>
              <a:t>            </a:t>
            </a:r>
            <a:r>
              <a:rPr lang="en-US" altLang="zh-CN" dirty="0" err="1">
                <a:solidFill>
                  <a:srgbClr val="0146C7"/>
                </a:solidFill>
                <a:latin typeface="+mn-ea"/>
              </a:rPr>
              <a:t>gps_device_t</a:t>
            </a:r>
            <a:r>
              <a:rPr lang="en-US" altLang="zh-CN" dirty="0">
                <a:solidFill>
                  <a:srgbClr val="0146C7"/>
                </a:solidFill>
                <a:latin typeface="+mn-ea"/>
              </a:rPr>
              <a:t>* </a:t>
            </a:r>
            <a:r>
              <a:rPr lang="en-US" altLang="zh-CN" dirty="0" err="1">
                <a:solidFill>
                  <a:srgbClr val="0146C7"/>
                </a:solidFill>
                <a:latin typeface="+mn-ea"/>
              </a:rPr>
              <a:t>gps_device</a:t>
            </a:r>
            <a:r>
              <a:rPr lang="en-US" altLang="zh-CN" dirty="0">
                <a:solidFill>
                  <a:srgbClr val="0146C7"/>
                </a:solidFill>
                <a:latin typeface="+mn-ea"/>
              </a:rPr>
              <a:t> = (</a:t>
            </a:r>
            <a:r>
              <a:rPr lang="en-US" altLang="zh-CN" dirty="0" err="1">
                <a:solidFill>
                  <a:srgbClr val="0146C7"/>
                </a:solidFill>
                <a:latin typeface="+mn-ea"/>
              </a:rPr>
              <a:t>gps_device_t</a:t>
            </a:r>
            <a:r>
              <a:rPr lang="en-US" altLang="zh-CN" dirty="0">
                <a:solidFill>
                  <a:srgbClr val="0146C7"/>
                </a:solidFill>
                <a:latin typeface="+mn-ea"/>
              </a:rPr>
              <a:t> *)device;  </a:t>
            </a:r>
          </a:p>
          <a:p>
            <a:pPr latinLnBrk="1"/>
            <a:r>
              <a:rPr lang="en-US" altLang="zh-CN" dirty="0">
                <a:solidFill>
                  <a:srgbClr val="0146C7"/>
                </a:solidFill>
                <a:latin typeface="+mn-ea"/>
              </a:rPr>
              <a:t>            interface = </a:t>
            </a:r>
            <a:r>
              <a:rPr lang="en-US" altLang="zh-CN" dirty="0" err="1">
                <a:solidFill>
                  <a:srgbClr val="0146C7"/>
                </a:solidFill>
                <a:latin typeface="+mn-ea"/>
              </a:rPr>
              <a:t>gps_device</a:t>
            </a:r>
            <a:r>
              <a:rPr lang="en-US" altLang="zh-CN" dirty="0">
                <a:solidFill>
                  <a:srgbClr val="0146C7"/>
                </a:solidFill>
                <a:latin typeface="+mn-ea"/>
              </a:rPr>
              <a:t>-&gt;</a:t>
            </a:r>
            <a:r>
              <a:rPr lang="en-US" altLang="zh-CN" dirty="0" err="1">
                <a:solidFill>
                  <a:srgbClr val="0146C7"/>
                </a:solidFill>
                <a:latin typeface="+mn-ea"/>
              </a:rPr>
              <a:t>get_gps_interface</a:t>
            </a:r>
            <a:r>
              <a:rPr lang="en-US" altLang="zh-CN" dirty="0">
                <a:solidFill>
                  <a:srgbClr val="0146C7"/>
                </a:solidFill>
                <a:latin typeface="+mn-ea"/>
              </a:rPr>
              <a:t>(</a:t>
            </a:r>
            <a:r>
              <a:rPr lang="en-US" altLang="zh-CN" dirty="0" err="1">
                <a:solidFill>
                  <a:srgbClr val="0146C7"/>
                </a:solidFill>
                <a:latin typeface="+mn-ea"/>
              </a:rPr>
              <a:t>gps_device</a:t>
            </a:r>
            <a:r>
              <a:rPr lang="en-US" altLang="zh-CN" dirty="0">
                <a:solidFill>
                  <a:srgbClr val="0146C7"/>
                </a:solidFill>
                <a:latin typeface="+mn-ea"/>
              </a:rPr>
              <a:t>);  </a:t>
            </a:r>
          </a:p>
          <a:p>
            <a:pPr latinLnBrk="1"/>
            <a:r>
              <a:rPr lang="en-US" altLang="zh-CN" dirty="0">
                <a:solidFill>
                  <a:srgbClr val="0146C7"/>
                </a:solidFill>
                <a:latin typeface="+mn-ea"/>
              </a:rPr>
              <a:t>        }  </a:t>
            </a:r>
          </a:p>
          <a:p>
            <a:pPr latinLnBrk="1"/>
            <a:r>
              <a:rPr lang="en-US" altLang="zh-CN" dirty="0">
                <a:solidFill>
                  <a:srgbClr val="0146C7"/>
                </a:solidFill>
                <a:latin typeface="+mn-ea"/>
              </a:rPr>
              <a:t>    }  </a:t>
            </a:r>
          </a:p>
          <a:p>
            <a:pPr latinLnBrk="1"/>
            <a:r>
              <a:rPr lang="en-US" altLang="zh-CN" dirty="0">
                <a:solidFill>
                  <a:srgbClr val="0146C7"/>
                </a:solidFill>
                <a:latin typeface="+mn-ea"/>
              </a:rPr>
              <a:t>    </a:t>
            </a:r>
            <a:r>
              <a:rPr lang="en-US" altLang="zh-CN" b="1" dirty="0">
                <a:solidFill>
                  <a:srgbClr val="0146C7"/>
                </a:solidFill>
                <a:latin typeface="+mn-ea"/>
              </a:rPr>
              <a:t>return</a:t>
            </a:r>
            <a:r>
              <a:rPr lang="en-US" altLang="zh-CN" dirty="0">
                <a:solidFill>
                  <a:srgbClr val="0146C7"/>
                </a:solidFill>
                <a:latin typeface="+mn-ea"/>
              </a:rPr>
              <a:t> interface;  </a:t>
            </a:r>
          </a:p>
          <a:p>
            <a:r>
              <a:rPr lang="zh-CN" altLang="en-US" dirty="0">
                <a:solidFill>
                  <a:srgbClr val="0146C7"/>
                </a:solidFill>
                <a:latin typeface="+mn-ea"/>
              </a:rPr>
              <a:t>此处调用</a:t>
            </a:r>
            <a:r>
              <a:rPr lang="en-US" altLang="zh-CN" dirty="0" err="1">
                <a:solidFill>
                  <a:srgbClr val="0146C7"/>
                </a:solidFill>
                <a:latin typeface="+mn-ea"/>
              </a:rPr>
              <a:t>hw_get_module</a:t>
            </a:r>
            <a:r>
              <a:rPr lang="zh-CN" altLang="en-US" dirty="0">
                <a:solidFill>
                  <a:srgbClr val="0146C7"/>
                </a:solidFill>
                <a:latin typeface="+mn-ea"/>
              </a:rPr>
              <a:t>加载</a:t>
            </a:r>
            <a:r>
              <a:rPr lang="en-US" altLang="zh-CN" dirty="0">
                <a:solidFill>
                  <a:srgbClr val="0146C7"/>
                </a:solidFill>
                <a:latin typeface="+mn-ea"/>
              </a:rPr>
              <a:t>HAL</a:t>
            </a:r>
            <a:r>
              <a:rPr lang="zh-CN" altLang="en-US" dirty="0">
                <a:solidFill>
                  <a:srgbClr val="0146C7"/>
                </a:solidFill>
                <a:latin typeface="+mn-ea"/>
              </a:rPr>
              <a:t>层模块</a:t>
            </a:r>
            <a:r>
              <a:rPr lang="en-US" altLang="zh-CN" dirty="0">
                <a:solidFill>
                  <a:srgbClr val="0146C7"/>
                </a:solidFill>
                <a:latin typeface="+mn-ea"/>
              </a:rPr>
              <a:t>.so</a:t>
            </a:r>
            <a:r>
              <a:rPr lang="zh-CN" altLang="en-US" dirty="0">
                <a:solidFill>
                  <a:srgbClr val="0146C7"/>
                </a:solidFill>
                <a:latin typeface="+mn-ea"/>
              </a:rPr>
              <a:t>文件，接着通过</a:t>
            </a:r>
            <a:r>
              <a:rPr lang="en-US" altLang="zh-CN" dirty="0" err="1">
                <a:solidFill>
                  <a:srgbClr val="0146C7"/>
                </a:solidFill>
                <a:latin typeface="+mn-ea"/>
              </a:rPr>
              <a:t>hw_device_t</a:t>
            </a:r>
            <a:r>
              <a:rPr lang="zh-CN" altLang="en-US" dirty="0">
                <a:solidFill>
                  <a:srgbClr val="0146C7"/>
                </a:solidFill>
                <a:latin typeface="+mn-ea"/>
              </a:rPr>
              <a:t>接口调用</a:t>
            </a:r>
            <a:r>
              <a:rPr lang="en-US" altLang="zh-CN" dirty="0">
                <a:solidFill>
                  <a:srgbClr val="0146C7"/>
                </a:solidFill>
                <a:latin typeface="+mn-ea"/>
              </a:rPr>
              <a:t>open()</a:t>
            </a:r>
            <a:r>
              <a:rPr lang="zh-CN" altLang="en-US" dirty="0">
                <a:solidFill>
                  <a:srgbClr val="0146C7"/>
                </a:solidFill>
                <a:latin typeface="+mn-ea"/>
              </a:rPr>
              <a:t>函数，实际执行</a:t>
            </a:r>
            <a:r>
              <a:rPr lang="en-US" altLang="zh-CN" dirty="0" err="1">
                <a:solidFill>
                  <a:srgbClr val="0146C7"/>
                </a:solidFill>
                <a:latin typeface="+mn-ea"/>
              </a:rPr>
              <a:t>gps</a:t>
            </a:r>
            <a:r>
              <a:rPr lang="en-US" altLang="zh-CN" dirty="0">
                <a:solidFill>
                  <a:srgbClr val="0146C7"/>
                </a:solidFill>
                <a:latin typeface="+mn-ea"/>
              </a:rPr>
              <a:t>/</a:t>
            </a:r>
            <a:r>
              <a:rPr lang="en-US" altLang="zh-CN" dirty="0" err="1">
                <a:solidFill>
                  <a:srgbClr val="0146C7"/>
                </a:solidFill>
                <a:latin typeface="+mn-ea"/>
              </a:rPr>
              <a:t>loc_api</a:t>
            </a:r>
            <a:r>
              <a:rPr lang="en-US" altLang="zh-CN" dirty="0">
                <a:solidFill>
                  <a:srgbClr val="0146C7"/>
                </a:solidFill>
                <a:latin typeface="+mn-ea"/>
              </a:rPr>
              <a:t>/</a:t>
            </a:r>
            <a:r>
              <a:rPr lang="en-US" altLang="zh-CN" dirty="0" err="1">
                <a:solidFill>
                  <a:srgbClr val="0146C7"/>
                </a:solidFill>
                <a:latin typeface="+mn-ea"/>
              </a:rPr>
              <a:t>llibloc_api</a:t>
            </a:r>
            <a:r>
              <a:rPr lang="en-US" altLang="zh-CN" dirty="0">
                <a:solidFill>
                  <a:srgbClr val="0146C7"/>
                </a:solidFill>
                <a:latin typeface="+mn-ea"/>
              </a:rPr>
              <a:t>/</a:t>
            </a:r>
            <a:r>
              <a:rPr lang="en-US" altLang="zh-CN" dirty="0" err="1">
                <a:solidFill>
                  <a:srgbClr val="0146C7"/>
                </a:solidFill>
                <a:latin typeface="+mn-ea"/>
              </a:rPr>
              <a:t>gps.c</a:t>
            </a:r>
            <a:r>
              <a:rPr lang="zh-CN" altLang="en-US" dirty="0">
                <a:solidFill>
                  <a:srgbClr val="0146C7"/>
                </a:solidFill>
                <a:latin typeface="+mn-ea"/>
              </a:rPr>
              <a:t>定义的</a:t>
            </a:r>
            <a:r>
              <a:rPr lang="en-US" altLang="zh-CN" dirty="0" err="1">
                <a:solidFill>
                  <a:srgbClr val="0146C7"/>
                </a:solidFill>
                <a:latin typeface="+mn-ea"/>
              </a:rPr>
              <a:t>open_gps</a:t>
            </a:r>
            <a:r>
              <a:rPr lang="zh-CN" altLang="en-US" dirty="0">
                <a:solidFill>
                  <a:srgbClr val="0146C7"/>
                </a:solidFill>
                <a:latin typeface="+mn-ea"/>
              </a:rPr>
              <a:t>函数，而后调用</a:t>
            </a:r>
            <a:r>
              <a:rPr lang="en-US" altLang="zh-CN" dirty="0" err="1">
                <a:solidFill>
                  <a:srgbClr val="0146C7"/>
                </a:solidFill>
                <a:latin typeface="+mn-ea"/>
              </a:rPr>
              <a:t>gps_device_t</a:t>
            </a:r>
            <a:r>
              <a:rPr lang="zh-CN" altLang="en-US" dirty="0">
                <a:solidFill>
                  <a:srgbClr val="0146C7"/>
                </a:solidFill>
                <a:latin typeface="+mn-ea"/>
              </a:rPr>
              <a:t>接口的</a:t>
            </a:r>
            <a:r>
              <a:rPr lang="en-US" altLang="zh-CN" dirty="0" err="1">
                <a:solidFill>
                  <a:srgbClr val="0146C7"/>
                </a:solidFill>
                <a:latin typeface="+mn-ea"/>
              </a:rPr>
              <a:t>get_gps_interface</a:t>
            </a:r>
            <a:r>
              <a:rPr lang="zh-CN" altLang="en-US" dirty="0">
                <a:solidFill>
                  <a:srgbClr val="0146C7"/>
                </a:solidFill>
                <a:latin typeface="+mn-ea"/>
              </a:rPr>
              <a:t>函数，此函数也在</a:t>
            </a:r>
            <a:r>
              <a:rPr lang="en-US" altLang="zh-CN" dirty="0" err="1">
                <a:solidFill>
                  <a:srgbClr val="0146C7"/>
                </a:solidFill>
                <a:latin typeface="+mn-ea"/>
              </a:rPr>
              <a:t>gps.c</a:t>
            </a:r>
            <a:r>
              <a:rPr lang="zh-CN" altLang="en-US" dirty="0">
                <a:solidFill>
                  <a:srgbClr val="0146C7"/>
                </a:solidFill>
                <a:latin typeface="+mn-ea"/>
              </a:rPr>
              <a:t>中定义，最后返回</a:t>
            </a:r>
            <a:r>
              <a:rPr lang="en-US" altLang="zh-CN" dirty="0">
                <a:solidFill>
                  <a:srgbClr val="0146C7"/>
                </a:solidFill>
                <a:latin typeface="+mn-ea"/>
              </a:rPr>
              <a:t>HAL</a:t>
            </a:r>
            <a:r>
              <a:rPr lang="zh-CN" altLang="en-US" dirty="0">
                <a:solidFill>
                  <a:srgbClr val="0146C7"/>
                </a:solidFill>
                <a:latin typeface="+mn-ea"/>
              </a:rPr>
              <a:t>层中</a:t>
            </a:r>
            <a:r>
              <a:rPr lang="en-US" altLang="zh-CN" dirty="0">
                <a:solidFill>
                  <a:srgbClr val="0146C7"/>
                </a:solidFill>
                <a:latin typeface="+mn-ea"/>
              </a:rPr>
              <a:t>loc_eng.cpp</a:t>
            </a:r>
            <a:r>
              <a:rPr lang="zh-CN" altLang="en-US" dirty="0">
                <a:solidFill>
                  <a:srgbClr val="0146C7"/>
                </a:solidFill>
                <a:latin typeface="+mn-ea"/>
              </a:rPr>
              <a:t>文件的</a:t>
            </a:r>
            <a:r>
              <a:rPr lang="en-US" altLang="zh-CN" dirty="0" err="1">
                <a:solidFill>
                  <a:srgbClr val="0146C7"/>
                </a:solidFill>
                <a:latin typeface="+mn-ea"/>
              </a:rPr>
              <a:t>sLocEngInterface</a:t>
            </a:r>
            <a:r>
              <a:rPr lang="zh-CN" altLang="en-US" dirty="0">
                <a:solidFill>
                  <a:srgbClr val="0146C7"/>
                </a:solidFill>
                <a:latin typeface="+mn-ea"/>
              </a:rPr>
              <a:t>，从而打通</a:t>
            </a:r>
            <a:r>
              <a:rPr lang="en-US" altLang="zh-CN" dirty="0">
                <a:solidFill>
                  <a:srgbClr val="0146C7"/>
                </a:solidFill>
                <a:latin typeface="+mn-ea"/>
              </a:rPr>
              <a:t>JNI</a:t>
            </a:r>
            <a:r>
              <a:rPr lang="zh-CN" altLang="en-US" dirty="0">
                <a:solidFill>
                  <a:srgbClr val="0146C7"/>
                </a:solidFill>
                <a:latin typeface="+mn-ea"/>
              </a:rPr>
              <a:t>至</a:t>
            </a:r>
            <a:r>
              <a:rPr lang="en-US" altLang="zh-CN" dirty="0">
                <a:solidFill>
                  <a:srgbClr val="0146C7"/>
                </a:solidFill>
                <a:latin typeface="+mn-ea"/>
              </a:rPr>
              <a:t>HAL</a:t>
            </a:r>
            <a:r>
              <a:rPr lang="zh-CN" altLang="en-US" dirty="0">
                <a:solidFill>
                  <a:srgbClr val="0146C7"/>
                </a:solidFill>
                <a:latin typeface="+mn-ea"/>
              </a:rPr>
              <a:t>间的通道。</a:t>
            </a:r>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1798531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43</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7" name="矩形 26">
            <a:extLst>
              <a:ext uri="{FF2B5EF4-FFF2-40B4-BE49-F238E27FC236}">
                <a16:creationId xmlns:a16="http://schemas.microsoft.com/office/drawing/2014/main" id="{45D9D082-F3F6-49D6-9B94-E576FF32D083}"/>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pic>
        <p:nvPicPr>
          <p:cNvPr id="6" name="图片 5">
            <a:extLst>
              <a:ext uri="{FF2B5EF4-FFF2-40B4-BE49-F238E27FC236}">
                <a16:creationId xmlns:a16="http://schemas.microsoft.com/office/drawing/2014/main" id="{95AE4D17-76D8-41EF-8BF0-E28198C39D57}"/>
              </a:ext>
            </a:extLst>
          </p:cNvPr>
          <p:cNvPicPr>
            <a:picLocks noChangeAspect="1"/>
          </p:cNvPicPr>
          <p:nvPr/>
        </p:nvPicPr>
        <p:blipFill>
          <a:blip r:embed="rId4"/>
          <a:stretch>
            <a:fillRect/>
          </a:stretch>
        </p:blipFill>
        <p:spPr>
          <a:xfrm>
            <a:off x="2405575" y="1070455"/>
            <a:ext cx="7863840" cy="5179714"/>
          </a:xfrm>
          <a:prstGeom prst="rect">
            <a:avLst/>
          </a:prstGeom>
        </p:spPr>
      </p:pic>
    </p:spTree>
    <p:extLst>
      <p:ext uri="{BB962C8B-B14F-4D97-AF65-F5344CB8AC3E}">
        <p14:creationId xmlns:p14="http://schemas.microsoft.com/office/powerpoint/2010/main" val="53918285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fontScale="92500" lnSpcReduction="10000"/>
            </a:bodyPr>
            <a:lstStyle/>
            <a:p>
              <a:r>
                <a:rPr lang="en-US" altLang="zh-CN" b="1" dirty="0" err="1">
                  <a:solidFill>
                    <a:srgbClr val="0146C7"/>
                  </a:solidFill>
                </a:rPr>
                <a:t>LocationManager</a:t>
              </a:r>
              <a:r>
                <a:rPr lang="zh-CN" altLang="en-US" sz="1600" b="1" dirty="0">
                  <a:solidFill>
                    <a:srgbClr val="0146C7"/>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44</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rgbClr val="0146C7"/>
                </a:solidFill>
                <a:latin typeface="+mn-ea"/>
              </a:rPr>
              <a:t>GPS </a:t>
            </a:r>
            <a:r>
              <a:rPr lang="en-US" altLang="zh-CN" dirty="0" err="1">
                <a:solidFill>
                  <a:srgbClr val="0146C7"/>
                </a:solidFill>
                <a:latin typeface="+mn-ea"/>
              </a:rPr>
              <a:t>jni</a:t>
            </a:r>
            <a:r>
              <a:rPr lang="zh-CN" altLang="en-US" dirty="0">
                <a:solidFill>
                  <a:srgbClr val="0146C7"/>
                </a:solidFill>
                <a:latin typeface="+mn-ea"/>
              </a:rPr>
              <a:t>层</a:t>
            </a:r>
            <a:r>
              <a:rPr lang="en-US" altLang="zh-CN" dirty="0">
                <a:solidFill>
                  <a:srgbClr val="0146C7"/>
                </a:solidFill>
                <a:latin typeface="+mn-ea"/>
              </a:rPr>
              <a:t>java</a:t>
            </a:r>
            <a:r>
              <a:rPr lang="zh-CN" altLang="en-US" dirty="0">
                <a:solidFill>
                  <a:srgbClr val="0146C7"/>
                </a:solidFill>
                <a:latin typeface="+mn-ea"/>
              </a:rPr>
              <a:t>文件路径</a:t>
            </a:r>
            <a:r>
              <a:rPr lang="en-US" altLang="zh-CN" dirty="0">
                <a:solidFill>
                  <a:srgbClr val="0146C7"/>
                </a:solidFill>
                <a:latin typeface="+mn-ea"/>
              </a:rPr>
              <a:t>           	frameworks/base/services/java/com/android/server/location/GpsLocationProvide.java</a:t>
            </a:r>
          </a:p>
          <a:p>
            <a:r>
              <a:rPr lang="en-US" altLang="zh-CN" dirty="0" err="1">
                <a:solidFill>
                  <a:srgbClr val="0146C7"/>
                </a:solidFill>
                <a:latin typeface="+mn-ea"/>
              </a:rPr>
              <a:t>SystemServer.Java</a:t>
            </a:r>
            <a:r>
              <a:rPr lang="zh-CN" altLang="en-US" dirty="0">
                <a:solidFill>
                  <a:srgbClr val="0146C7"/>
                </a:solidFill>
                <a:latin typeface="+mn-ea"/>
              </a:rPr>
              <a:t>路径</a:t>
            </a:r>
            <a:endParaRPr lang="en-US" altLang="zh-CN" dirty="0">
              <a:solidFill>
                <a:srgbClr val="0146C7"/>
              </a:solidFill>
              <a:latin typeface="+mn-ea"/>
            </a:endParaRPr>
          </a:p>
          <a:p>
            <a:r>
              <a:rPr lang="en-US" altLang="zh-CN" dirty="0">
                <a:solidFill>
                  <a:srgbClr val="0146C7"/>
                </a:solidFill>
                <a:latin typeface="+mn-ea"/>
              </a:rPr>
              <a:t>        frameworks/base/services/java/com/android/server/</a:t>
            </a:r>
            <a:r>
              <a:rPr lang="en-US" altLang="zh-CN" dirty="0" err="1">
                <a:solidFill>
                  <a:srgbClr val="0146C7"/>
                </a:solidFill>
                <a:latin typeface="+mn-ea"/>
              </a:rPr>
              <a:t>SystemServer.Java</a:t>
            </a:r>
            <a:endParaRPr lang="en-US" altLang="zh-CN" dirty="0">
              <a:solidFill>
                <a:srgbClr val="0146C7"/>
              </a:solidFill>
              <a:latin typeface="+mn-ea"/>
            </a:endParaRPr>
          </a:p>
          <a:p>
            <a:r>
              <a:rPr lang="en-US" altLang="zh-CN" dirty="0">
                <a:solidFill>
                  <a:srgbClr val="0146C7"/>
                </a:solidFill>
                <a:latin typeface="+mn-ea"/>
              </a:rPr>
              <a:t>        </a:t>
            </a:r>
            <a:r>
              <a:rPr lang="en-US" altLang="zh-CN" dirty="0" err="1">
                <a:solidFill>
                  <a:srgbClr val="0146C7"/>
                </a:solidFill>
                <a:latin typeface="+mn-ea"/>
              </a:rPr>
              <a:t>linux</a:t>
            </a:r>
            <a:r>
              <a:rPr lang="zh-CN" altLang="en-US" dirty="0">
                <a:solidFill>
                  <a:srgbClr val="0146C7"/>
                </a:solidFill>
                <a:latin typeface="+mn-ea"/>
              </a:rPr>
              <a:t>内核启动完成后，会调用</a:t>
            </a:r>
            <a:r>
              <a:rPr lang="en-US" altLang="zh-CN" dirty="0">
                <a:solidFill>
                  <a:srgbClr val="0146C7"/>
                </a:solidFill>
                <a:latin typeface="+mn-ea"/>
              </a:rPr>
              <a:t>android</a:t>
            </a:r>
            <a:r>
              <a:rPr lang="zh-CN" altLang="en-US" dirty="0">
                <a:solidFill>
                  <a:srgbClr val="0146C7"/>
                </a:solidFill>
                <a:latin typeface="+mn-ea"/>
              </a:rPr>
              <a:t>的</a:t>
            </a:r>
            <a:r>
              <a:rPr lang="en-US" altLang="zh-CN" dirty="0" err="1">
                <a:solidFill>
                  <a:srgbClr val="0146C7"/>
                </a:solidFill>
                <a:latin typeface="+mn-ea"/>
              </a:rPr>
              <a:t>init</a:t>
            </a:r>
            <a:r>
              <a:rPr lang="zh-CN" altLang="en-US" dirty="0">
                <a:solidFill>
                  <a:srgbClr val="0146C7"/>
                </a:solidFill>
                <a:latin typeface="+mn-ea"/>
              </a:rPr>
              <a:t>程序，然后挂载文件最小系统，解析</a:t>
            </a:r>
            <a:r>
              <a:rPr lang="en-US" altLang="zh-CN" dirty="0" err="1">
                <a:solidFill>
                  <a:srgbClr val="0146C7"/>
                </a:solidFill>
                <a:latin typeface="+mn-ea"/>
              </a:rPr>
              <a:t>init.rc</a:t>
            </a:r>
            <a:r>
              <a:rPr lang="zh-CN" altLang="en-US" dirty="0">
                <a:solidFill>
                  <a:srgbClr val="0146C7"/>
                </a:solidFill>
                <a:latin typeface="+mn-ea"/>
              </a:rPr>
              <a:t>和</a:t>
            </a:r>
            <a:r>
              <a:rPr lang="en-US" altLang="zh-CN" dirty="0" err="1">
                <a:solidFill>
                  <a:srgbClr val="0146C7"/>
                </a:solidFill>
                <a:latin typeface="+mn-ea"/>
              </a:rPr>
              <a:t>init.</a:t>
            </a:r>
            <a:r>
              <a:rPr lang="en-US" altLang="zh-CN" dirty="0">
                <a:solidFill>
                  <a:srgbClr val="0146C7"/>
                </a:solidFill>
                <a:latin typeface="+mn-ea"/>
              </a:rPr>
              <a:t>*.</a:t>
            </a:r>
            <a:r>
              <a:rPr lang="en-US" altLang="zh-CN" dirty="0" err="1">
                <a:solidFill>
                  <a:srgbClr val="0146C7"/>
                </a:solidFill>
                <a:latin typeface="+mn-ea"/>
              </a:rPr>
              <a:t>rc</a:t>
            </a:r>
            <a:r>
              <a:rPr lang="zh-CN" altLang="en-US" dirty="0">
                <a:solidFill>
                  <a:srgbClr val="0146C7"/>
                </a:solidFill>
                <a:latin typeface="+mn-ea"/>
              </a:rPr>
              <a:t>等脚本，接着</a:t>
            </a:r>
            <a:r>
              <a:rPr lang="en-US" altLang="zh-CN" dirty="0">
                <a:solidFill>
                  <a:srgbClr val="0146C7"/>
                </a:solidFill>
                <a:latin typeface="+mn-ea"/>
              </a:rPr>
              <a:t>zygote</a:t>
            </a:r>
            <a:r>
              <a:rPr lang="zh-CN" altLang="en-US" dirty="0">
                <a:solidFill>
                  <a:srgbClr val="0146C7"/>
                </a:solidFill>
                <a:latin typeface="+mn-ea"/>
              </a:rPr>
              <a:t>，启动</a:t>
            </a:r>
            <a:r>
              <a:rPr lang="en-US" altLang="zh-CN" dirty="0">
                <a:solidFill>
                  <a:srgbClr val="0146C7"/>
                </a:solidFill>
                <a:latin typeface="+mn-ea"/>
              </a:rPr>
              <a:t>art</a:t>
            </a:r>
            <a:r>
              <a:rPr lang="zh-CN" altLang="en-US" dirty="0">
                <a:solidFill>
                  <a:srgbClr val="0146C7"/>
                </a:solidFill>
                <a:latin typeface="+mn-ea"/>
              </a:rPr>
              <a:t>，然后就是运行到了</a:t>
            </a:r>
            <a:r>
              <a:rPr lang="en-US" altLang="zh-CN" dirty="0" err="1">
                <a:solidFill>
                  <a:srgbClr val="0146C7"/>
                </a:solidFill>
                <a:latin typeface="+mn-ea"/>
              </a:rPr>
              <a:t>systemserver</a:t>
            </a:r>
            <a:r>
              <a:rPr lang="zh-CN" altLang="en-US" dirty="0">
                <a:solidFill>
                  <a:srgbClr val="0146C7"/>
                </a:solidFill>
                <a:latin typeface="+mn-ea"/>
              </a:rPr>
              <a:t>了</a:t>
            </a:r>
            <a:r>
              <a:rPr lang="en-US" altLang="zh-CN" dirty="0">
                <a:solidFill>
                  <a:srgbClr val="0146C7"/>
                </a:solidFill>
                <a:latin typeface="+mn-ea"/>
              </a:rPr>
              <a:t>(</a:t>
            </a:r>
            <a:r>
              <a:rPr lang="zh-CN" altLang="en-US" dirty="0">
                <a:solidFill>
                  <a:srgbClr val="0146C7"/>
                </a:solidFill>
                <a:latin typeface="+mn-ea"/>
              </a:rPr>
              <a:t>上图中的</a:t>
            </a:r>
            <a:r>
              <a:rPr lang="en-US" altLang="zh-CN" dirty="0" err="1">
                <a:solidFill>
                  <a:srgbClr val="0146C7"/>
                </a:solidFill>
                <a:latin typeface="+mn-ea"/>
              </a:rPr>
              <a:t>SystemServer</a:t>
            </a:r>
            <a:r>
              <a:rPr lang="zh-CN" altLang="en-US" dirty="0">
                <a:solidFill>
                  <a:srgbClr val="0146C7"/>
                </a:solidFill>
                <a:latin typeface="+mn-ea"/>
              </a:rPr>
              <a:t>类</a:t>
            </a:r>
            <a:r>
              <a:rPr lang="en-US" altLang="zh-CN" dirty="0">
                <a:solidFill>
                  <a:srgbClr val="0146C7"/>
                </a:solidFill>
                <a:latin typeface="+mn-ea"/>
              </a:rPr>
              <a:t>)</a:t>
            </a:r>
            <a:r>
              <a:rPr lang="zh-CN" altLang="en-US" dirty="0">
                <a:solidFill>
                  <a:srgbClr val="0146C7"/>
                </a:solidFill>
                <a:latin typeface="+mn-ea"/>
              </a:rPr>
              <a:t>，在</a:t>
            </a:r>
            <a:r>
              <a:rPr lang="en-US" altLang="zh-CN" dirty="0" err="1">
                <a:solidFill>
                  <a:srgbClr val="0146C7"/>
                </a:solidFill>
                <a:latin typeface="+mn-ea"/>
              </a:rPr>
              <a:t>SystemServer</a:t>
            </a:r>
            <a:r>
              <a:rPr lang="en-US" altLang="zh-CN" dirty="0">
                <a:solidFill>
                  <a:srgbClr val="0146C7"/>
                </a:solidFill>
                <a:latin typeface="+mn-ea"/>
              </a:rPr>
              <a:t> </a:t>
            </a:r>
            <a:r>
              <a:rPr lang="zh-CN" altLang="en-US" dirty="0">
                <a:solidFill>
                  <a:srgbClr val="0146C7"/>
                </a:solidFill>
                <a:latin typeface="+mn-ea"/>
              </a:rPr>
              <a:t>类中有一个</a:t>
            </a:r>
            <a:r>
              <a:rPr lang="en-US" altLang="zh-CN" dirty="0">
                <a:solidFill>
                  <a:srgbClr val="0146C7"/>
                </a:solidFill>
                <a:latin typeface="+mn-ea"/>
              </a:rPr>
              <a:t>native</a:t>
            </a:r>
            <a:r>
              <a:rPr lang="zh-CN" altLang="en-US" dirty="0">
                <a:solidFill>
                  <a:srgbClr val="0146C7"/>
                </a:solidFill>
                <a:latin typeface="+mn-ea"/>
              </a:rPr>
              <a:t>的</a:t>
            </a:r>
            <a:r>
              <a:rPr lang="en-US" altLang="zh-CN" dirty="0">
                <a:solidFill>
                  <a:srgbClr val="0146C7"/>
                </a:solidFill>
                <a:latin typeface="+mn-ea"/>
              </a:rPr>
              <a:t>init1</a:t>
            </a:r>
            <a:r>
              <a:rPr lang="zh-CN" altLang="en-US" dirty="0">
                <a:solidFill>
                  <a:srgbClr val="0146C7"/>
                </a:solidFill>
                <a:latin typeface="+mn-ea"/>
              </a:rPr>
              <a:t>函数：</a:t>
            </a:r>
            <a:endParaRPr lang="en-US" altLang="zh-CN" dirty="0">
              <a:solidFill>
                <a:srgbClr val="0146C7"/>
              </a:solidFill>
              <a:latin typeface="+mn-ea"/>
            </a:endParaRPr>
          </a:p>
          <a:p>
            <a:r>
              <a:rPr lang="en-US" altLang="zh-CN" dirty="0">
                <a:solidFill>
                  <a:srgbClr val="0146C7"/>
                </a:solidFill>
                <a:latin typeface="+mn-ea"/>
              </a:rPr>
              <a:t> native public static void init1(String[]</a:t>
            </a:r>
            <a:r>
              <a:rPr lang="en-US" altLang="zh-CN" dirty="0" err="1">
                <a:solidFill>
                  <a:srgbClr val="0146C7"/>
                </a:solidFill>
                <a:latin typeface="+mn-ea"/>
              </a:rPr>
              <a:t>args</a:t>
            </a:r>
            <a:r>
              <a:rPr lang="en-US" altLang="zh-CN" dirty="0">
                <a:solidFill>
                  <a:srgbClr val="0146C7"/>
                </a:solidFill>
                <a:latin typeface="+mn-ea"/>
              </a:rPr>
              <a:t>);</a:t>
            </a:r>
          </a:p>
          <a:p>
            <a:r>
              <a:rPr lang="en-US" altLang="zh-CN" dirty="0">
                <a:solidFill>
                  <a:srgbClr val="0146C7"/>
                </a:solidFill>
                <a:latin typeface="+mn-ea"/>
              </a:rPr>
              <a:t> </a:t>
            </a:r>
            <a:r>
              <a:rPr lang="zh-CN" altLang="en-US" dirty="0">
                <a:solidFill>
                  <a:srgbClr val="0146C7"/>
                </a:solidFill>
                <a:latin typeface="+mn-ea"/>
              </a:rPr>
              <a:t>此函数调用到</a:t>
            </a:r>
            <a:r>
              <a:rPr lang="en-US" altLang="zh-CN" dirty="0">
                <a:solidFill>
                  <a:srgbClr val="0146C7"/>
                </a:solidFill>
                <a:latin typeface="+mn-ea"/>
              </a:rPr>
              <a:t>frameworks/base/services/</a:t>
            </a:r>
            <a:r>
              <a:rPr lang="en-US" altLang="zh-CN" dirty="0" err="1">
                <a:solidFill>
                  <a:srgbClr val="0146C7"/>
                </a:solidFill>
                <a:latin typeface="+mn-ea"/>
              </a:rPr>
              <a:t>jni</a:t>
            </a:r>
            <a:r>
              <a:rPr lang="en-US" altLang="zh-CN" dirty="0">
                <a:solidFill>
                  <a:srgbClr val="0146C7"/>
                </a:solidFill>
                <a:latin typeface="+mn-ea"/>
              </a:rPr>
              <a:t>/com_android_server_SystemServer.cpp</a:t>
            </a:r>
            <a:r>
              <a:rPr lang="zh-CN" altLang="en-US" dirty="0">
                <a:solidFill>
                  <a:srgbClr val="0146C7"/>
                </a:solidFill>
                <a:latin typeface="+mn-ea"/>
              </a:rPr>
              <a:t>中的</a:t>
            </a:r>
            <a:endParaRPr lang="en-US" altLang="zh-CN" dirty="0">
              <a:solidFill>
                <a:srgbClr val="0146C7"/>
              </a:solidFill>
              <a:latin typeface="+mn-ea"/>
            </a:endParaRPr>
          </a:p>
          <a:p>
            <a:r>
              <a:rPr lang="en-US" altLang="zh-CN" dirty="0">
                <a:solidFill>
                  <a:srgbClr val="0146C7"/>
                </a:solidFill>
                <a:latin typeface="+mn-ea"/>
              </a:rPr>
              <a:t>static void android_server_SystemServer_init1(</a:t>
            </a:r>
            <a:r>
              <a:rPr lang="en-US" altLang="zh-CN" dirty="0" err="1">
                <a:solidFill>
                  <a:srgbClr val="0146C7"/>
                </a:solidFill>
                <a:latin typeface="+mn-ea"/>
              </a:rPr>
              <a:t>JNIEnv</a:t>
            </a:r>
            <a:r>
              <a:rPr lang="en-US" altLang="zh-CN" dirty="0">
                <a:solidFill>
                  <a:srgbClr val="0146C7"/>
                </a:solidFill>
                <a:latin typeface="+mn-ea"/>
              </a:rPr>
              <a:t>* env, </a:t>
            </a:r>
            <a:r>
              <a:rPr lang="en-US" altLang="zh-CN" dirty="0" err="1">
                <a:solidFill>
                  <a:srgbClr val="0146C7"/>
                </a:solidFill>
                <a:latin typeface="+mn-ea"/>
              </a:rPr>
              <a:t>jobject</a:t>
            </a:r>
            <a:r>
              <a:rPr lang="en-US" altLang="zh-CN" dirty="0">
                <a:solidFill>
                  <a:srgbClr val="0146C7"/>
                </a:solidFill>
                <a:latin typeface="+mn-ea"/>
              </a:rPr>
              <a:t> </a:t>
            </a:r>
            <a:r>
              <a:rPr lang="en-US" altLang="zh-CN" dirty="0" err="1">
                <a:solidFill>
                  <a:srgbClr val="0146C7"/>
                </a:solidFill>
                <a:latin typeface="+mn-ea"/>
              </a:rPr>
              <a:t>clazz</a:t>
            </a:r>
            <a:r>
              <a:rPr lang="en-US" altLang="zh-CN" dirty="0">
                <a:solidFill>
                  <a:srgbClr val="0146C7"/>
                </a:solidFill>
                <a:latin typeface="+mn-ea"/>
              </a:rPr>
              <a:t>) { </a:t>
            </a:r>
          </a:p>
          <a:p>
            <a:r>
              <a:rPr lang="en-US" altLang="zh-CN" dirty="0">
                <a:solidFill>
                  <a:srgbClr val="0146C7"/>
                </a:solidFill>
                <a:latin typeface="+mn-ea"/>
              </a:rPr>
              <a:t>   </a:t>
            </a:r>
            <a:r>
              <a:rPr lang="en-US" altLang="zh-CN" dirty="0" err="1">
                <a:solidFill>
                  <a:srgbClr val="0146C7"/>
                </a:solidFill>
                <a:latin typeface="+mn-ea"/>
              </a:rPr>
              <a:t>system_init</a:t>
            </a:r>
            <a:r>
              <a:rPr lang="en-US" altLang="zh-CN" dirty="0">
                <a:solidFill>
                  <a:srgbClr val="0146C7"/>
                </a:solidFill>
                <a:latin typeface="+mn-ea"/>
              </a:rPr>
              <a:t>(); </a:t>
            </a:r>
          </a:p>
          <a:p>
            <a:r>
              <a:rPr lang="en-US" altLang="zh-CN" dirty="0">
                <a:solidFill>
                  <a:srgbClr val="0146C7"/>
                </a:solidFill>
                <a:latin typeface="+mn-ea"/>
              </a:rPr>
              <a:t>}</a:t>
            </a:r>
          </a:p>
          <a:p>
            <a:r>
              <a:rPr lang="zh-CN" altLang="en-US" dirty="0">
                <a:solidFill>
                  <a:srgbClr val="0146C7"/>
                </a:solidFill>
                <a:latin typeface="+mn-ea"/>
              </a:rPr>
              <a:t>其调用了</a:t>
            </a:r>
            <a:r>
              <a:rPr lang="en-US" altLang="zh-CN" dirty="0" err="1">
                <a:solidFill>
                  <a:srgbClr val="0146C7"/>
                </a:solidFill>
                <a:latin typeface="+mn-ea"/>
              </a:rPr>
              <a:t>system_init</a:t>
            </a:r>
            <a:r>
              <a:rPr lang="en-US" altLang="zh-CN" dirty="0">
                <a:solidFill>
                  <a:srgbClr val="0146C7"/>
                </a:solidFill>
                <a:latin typeface="+mn-ea"/>
              </a:rPr>
              <a:t>();</a:t>
            </a:r>
            <a:r>
              <a:rPr lang="zh-CN" altLang="en-US" dirty="0">
                <a:solidFill>
                  <a:srgbClr val="0146C7"/>
                </a:solidFill>
                <a:latin typeface="+mn-ea"/>
              </a:rPr>
              <a:t>函数，而在</a:t>
            </a:r>
            <a:r>
              <a:rPr lang="en-US" altLang="zh-CN" dirty="0" err="1">
                <a:solidFill>
                  <a:srgbClr val="0146C7"/>
                </a:solidFill>
                <a:latin typeface="+mn-ea"/>
              </a:rPr>
              <a:t>system_init</a:t>
            </a:r>
            <a:r>
              <a:rPr lang="zh-CN" altLang="en-US" dirty="0">
                <a:solidFill>
                  <a:srgbClr val="0146C7"/>
                </a:solidFill>
                <a:latin typeface="+mn-ea"/>
              </a:rPr>
              <a:t>函数中有：</a:t>
            </a:r>
            <a:endParaRPr lang="en-US" altLang="zh-CN" dirty="0">
              <a:solidFill>
                <a:srgbClr val="0146C7"/>
              </a:solidFill>
              <a:latin typeface="+mn-ea"/>
            </a:endParaRPr>
          </a:p>
          <a:p>
            <a:r>
              <a:rPr lang="en-US" altLang="zh-CN" dirty="0" err="1">
                <a:solidFill>
                  <a:srgbClr val="0146C7"/>
                </a:solidFill>
                <a:latin typeface="+mn-ea"/>
              </a:rPr>
              <a:t>jmethodID</a:t>
            </a:r>
            <a:r>
              <a:rPr lang="en-US" altLang="zh-CN" dirty="0">
                <a:solidFill>
                  <a:srgbClr val="0146C7"/>
                </a:solidFill>
                <a:latin typeface="+mn-ea"/>
              </a:rPr>
              <a:t> </a:t>
            </a:r>
            <a:r>
              <a:rPr lang="en-US" altLang="zh-CN" dirty="0" err="1">
                <a:solidFill>
                  <a:srgbClr val="0146C7"/>
                </a:solidFill>
                <a:latin typeface="+mn-ea"/>
              </a:rPr>
              <a:t>methodId</a:t>
            </a:r>
            <a:r>
              <a:rPr lang="en-US" altLang="zh-CN" dirty="0">
                <a:solidFill>
                  <a:srgbClr val="0146C7"/>
                </a:solidFill>
                <a:latin typeface="+mn-ea"/>
              </a:rPr>
              <a:t> =env-&gt;</a:t>
            </a:r>
            <a:r>
              <a:rPr lang="en-US" altLang="zh-CN" dirty="0" err="1">
                <a:solidFill>
                  <a:srgbClr val="0146C7"/>
                </a:solidFill>
                <a:latin typeface="+mn-ea"/>
              </a:rPr>
              <a:t>GetStaticMethodID</a:t>
            </a:r>
            <a:r>
              <a:rPr lang="en-US" altLang="zh-CN" dirty="0">
                <a:solidFill>
                  <a:srgbClr val="0146C7"/>
                </a:solidFill>
                <a:latin typeface="+mn-ea"/>
              </a:rPr>
              <a:t>(</a:t>
            </a:r>
            <a:r>
              <a:rPr lang="en-US" altLang="zh-CN" dirty="0" err="1">
                <a:solidFill>
                  <a:srgbClr val="0146C7"/>
                </a:solidFill>
                <a:latin typeface="+mn-ea"/>
              </a:rPr>
              <a:t>clazz</a:t>
            </a:r>
            <a:r>
              <a:rPr lang="en-US" altLang="zh-CN" dirty="0">
                <a:solidFill>
                  <a:srgbClr val="0146C7"/>
                </a:solidFill>
                <a:latin typeface="+mn-ea"/>
              </a:rPr>
              <a:t>, "init2", "()V"); </a:t>
            </a:r>
          </a:p>
          <a:p>
            <a:r>
              <a:rPr lang="en-US" altLang="zh-CN" dirty="0">
                <a:solidFill>
                  <a:srgbClr val="0146C7"/>
                </a:solidFill>
                <a:latin typeface="+mn-ea"/>
              </a:rPr>
              <a:t>env-&gt;</a:t>
            </a:r>
            <a:r>
              <a:rPr lang="en-US" altLang="zh-CN" dirty="0" err="1">
                <a:solidFill>
                  <a:srgbClr val="0146C7"/>
                </a:solidFill>
                <a:latin typeface="+mn-ea"/>
              </a:rPr>
              <a:t>CallStaticVoidMethod</a:t>
            </a:r>
            <a:r>
              <a:rPr lang="en-US" altLang="zh-CN" dirty="0">
                <a:solidFill>
                  <a:srgbClr val="0146C7"/>
                </a:solidFill>
                <a:latin typeface="+mn-ea"/>
              </a:rPr>
              <a:t>(</a:t>
            </a:r>
            <a:r>
              <a:rPr lang="en-US" altLang="zh-CN" dirty="0" err="1">
                <a:solidFill>
                  <a:srgbClr val="0146C7"/>
                </a:solidFill>
                <a:latin typeface="+mn-ea"/>
              </a:rPr>
              <a:t>clazz,methodId</a:t>
            </a:r>
            <a:r>
              <a:rPr lang="en-US" altLang="zh-CN" dirty="0">
                <a:solidFill>
                  <a:srgbClr val="0146C7"/>
                </a:solidFill>
                <a:latin typeface="+mn-ea"/>
              </a:rPr>
              <a:t>);</a:t>
            </a:r>
          </a:p>
          <a:p>
            <a:r>
              <a:rPr lang="zh-CN" altLang="en-US" dirty="0">
                <a:solidFill>
                  <a:srgbClr val="0146C7"/>
                </a:solidFill>
                <a:latin typeface="+mn-ea"/>
              </a:rPr>
              <a:t>回调了</a:t>
            </a:r>
            <a:r>
              <a:rPr lang="en-US" altLang="zh-CN" dirty="0" err="1">
                <a:solidFill>
                  <a:srgbClr val="0146C7"/>
                </a:solidFill>
                <a:latin typeface="+mn-ea"/>
              </a:rPr>
              <a:t>SystemServer.Java</a:t>
            </a:r>
            <a:r>
              <a:rPr lang="zh-CN" altLang="en-US" dirty="0">
                <a:solidFill>
                  <a:srgbClr val="0146C7"/>
                </a:solidFill>
                <a:latin typeface="+mn-ea"/>
              </a:rPr>
              <a:t>中的</a:t>
            </a:r>
            <a:r>
              <a:rPr lang="en-US" altLang="zh-CN" dirty="0">
                <a:solidFill>
                  <a:srgbClr val="0146C7"/>
                </a:solidFill>
                <a:latin typeface="+mn-ea"/>
              </a:rPr>
              <a:t>init2</a:t>
            </a:r>
            <a:r>
              <a:rPr lang="zh-CN" altLang="en-US" dirty="0">
                <a:solidFill>
                  <a:srgbClr val="0146C7"/>
                </a:solidFill>
                <a:latin typeface="+mn-ea"/>
              </a:rPr>
              <a:t>函数。</a:t>
            </a:r>
            <a:endParaRPr lang="en-US" altLang="zh-CN" dirty="0">
              <a:solidFill>
                <a:srgbClr val="0146C7"/>
              </a:solidFill>
              <a:latin typeface="+mn-ea"/>
            </a:endParaRPr>
          </a:p>
          <a:p>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128784974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88082" y="1039140"/>
            <a:ext cx="4421470" cy="624349"/>
            <a:chOff x="6398100" y="4900214"/>
            <a:chExt cx="4421470" cy="624349"/>
          </a:xfrm>
        </p:grpSpPr>
        <p:sp>
          <p:nvSpPr>
            <p:cNvPr id="6" name="Oval 14">
              <a:extLst>
                <a:ext uri="{FF2B5EF4-FFF2-40B4-BE49-F238E27FC236}">
                  <a16:creationId xmlns:a16="http://schemas.microsoft.com/office/drawing/2014/main" id="{5F18CC72-C3BD-4464-B4A3-F281DF14F86A}"/>
                </a:ext>
              </a:extLst>
            </p:cNvPr>
            <p:cNvSpPr/>
            <p:nvPr/>
          </p:nvSpPr>
          <p:spPr>
            <a:xfrm>
              <a:off x="6398100"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45</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rgbClr val="0146C7"/>
                </a:solidFill>
                <a:latin typeface="+mn-ea"/>
              </a:rPr>
              <a:t>public static final void init2() { </a:t>
            </a:r>
          </a:p>
          <a:p>
            <a:r>
              <a:rPr lang="en-US" altLang="zh-CN" dirty="0">
                <a:solidFill>
                  <a:srgbClr val="0146C7"/>
                </a:solidFill>
                <a:latin typeface="+mn-ea"/>
              </a:rPr>
              <a:t>       </a:t>
            </a:r>
            <a:r>
              <a:rPr lang="en-US" altLang="zh-CN" dirty="0" err="1">
                <a:solidFill>
                  <a:srgbClr val="0146C7"/>
                </a:solidFill>
                <a:latin typeface="+mn-ea"/>
              </a:rPr>
              <a:t>Slog.i</a:t>
            </a:r>
            <a:r>
              <a:rPr lang="en-US" altLang="zh-CN" dirty="0">
                <a:solidFill>
                  <a:srgbClr val="0146C7"/>
                </a:solidFill>
                <a:latin typeface="+mn-ea"/>
              </a:rPr>
              <a:t>(TAG, "Entered the Android system server!"); </a:t>
            </a:r>
          </a:p>
          <a:p>
            <a:r>
              <a:rPr lang="en-US" altLang="zh-CN" dirty="0">
                <a:solidFill>
                  <a:srgbClr val="0146C7"/>
                </a:solidFill>
                <a:latin typeface="+mn-ea"/>
              </a:rPr>
              <a:t>       Thread </a:t>
            </a:r>
            <a:r>
              <a:rPr lang="en-US" altLang="zh-CN" dirty="0" err="1">
                <a:solidFill>
                  <a:srgbClr val="0146C7"/>
                </a:solidFill>
                <a:latin typeface="+mn-ea"/>
              </a:rPr>
              <a:t>thr</a:t>
            </a:r>
            <a:r>
              <a:rPr lang="en-US" altLang="zh-CN" dirty="0">
                <a:solidFill>
                  <a:srgbClr val="0146C7"/>
                </a:solidFill>
                <a:latin typeface="+mn-ea"/>
              </a:rPr>
              <a:t> = new </a:t>
            </a:r>
            <a:r>
              <a:rPr lang="en-US" altLang="zh-CN" dirty="0" err="1">
                <a:solidFill>
                  <a:srgbClr val="0146C7"/>
                </a:solidFill>
                <a:latin typeface="+mn-ea"/>
              </a:rPr>
              <a:t>ServerThread</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thr.setName</a:t>
            </a:r>
            <a:r>
              <a:rPr lang="en-US" altLang="zh-CN" dirty="0">
                <a:solidFill>
                  <a:srgbClr val="0146C7"/>
                </a:solidFill>
                <a:latin typeface="+mn-ea"/>
              </a:rPr>
              <a:t>("</a:t>
            </a:r>
            <a:r>
              <a:rPr lang="en-US" altLang="zh-CN" dirty="0" err="1">
                <a:solidFill>
                  <a:srgbClr val="0146C7"/>
                </a:solidFill>
                <a:latin typeface="+mn-ea"/>
              </a:rPr>
              <a:t>android.server.ServerThread</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thr.start</a:t>
            </a:r>
            <a:r>
              <a:rPr lang="en-US" altLang="zh-CN" dirty="0">
                <a:solidFill>
                  <a:srgbClr val="0146C7"/>
                </a:solidFill>
                <a:latin typeface="+mn-ea"/>
              </a:rPr>
              <a:t>(); </a:t>
            </a:r>
          </a:p>
          <a:p>
            <a:r>
              <a:rPr lang="en-US" altLang="zh-CN" dirty="0">
                <a:solidFill>
                  <a:srgbClr val="0146C7"/>
                </a:solidFill>
                <a:latin typeface="+mn-ea"/>
              </a:rPr>
              <a:t> } </a:t>
            </a:r>
          </a:p>
          <a:p>
            <a:r>
              <a:rPr lang="zh-CN" altLang="en-US" dirty="0">
                <a:solidFill>
                  <a:srgbClr val="0146C7"/>
                </a:solidFill>
                <a:latin typeface="+mn-ea"/>
              </a:rPr>
              <a:t>创建并启动一个线程，最终调用到</a:t>
            </a:r>
            <a:r>
              <a:rPr lang="en-US" altLang="zh-CN" dirty="0" err="1">
                <a:solidFill>
                  <a:srgbClr val="0146C7"/>
                </a:solidFill>
                <a:latin typeface="+mn-ea"/>
              </a:rPr>
              <a:t>ServerThread</a:t>
            </a:r>
            <a:r>
              <a:rPr lang="zh-CN" altLang="en-US" dirty="0">
                <a:solidFill>
                  <a:srgbClr val="0146C7"/>
                </a:solidFill>
                <a:latin typeface="+mn-ea"/>
              </a:rPr>
              <a:t>的</a:t>
            </a:r>
            <a:r>
              <a:rPr lang="en-US" altLang="zh-CN" dirty="0">
                <a:solidFill>
                  <a:srgbClr val="0146C7"/>
                </a:solidFill>
                <a:latin typeface="+mn-ea"/>
              </a:rPr>
              <a:t>run</a:t>
            </a:r>
            <a:r>
              <a:rPr lang="zh-CN" altLang="en-US" dirty="0">
                <a:solidFill>
                  <a:srgbClr val="0146C7"/>
                </a:solidFill>
                <a:latin typeface="+mn-ea"/>
              </a:rPr>
              <a:t>方法。</a:t>
            </a:r>
          </a:p>
          <a:p>
            <a:r>
              <a:rPr lang="zh-CN" altLang="en-US" dirty="0">
                <a:solidFill>
                  <a:srgbClr val="0146C7"/>
                </a:solidFill>
                <a:latin typeface="+mn-ea"/>
              </a:rPr>
              <a:t>在其</a:t>
            </a:r>
            <a:r>
              <a:rPr lang="en-US" altLang="zh-CN" dirty="0">
                <a:solidFill>
                  <a:srgbClr val="0146C7"/>
                </a:solidFill>
                <a:latin typeface="+mn-ea"/>
              </a:rPr>
              <a:t>run()</a:t>
            </a:r>
            <a:r>
              <a:rPr lang="zh-CN" altLang="en-US" dirty="0">
                <a:solidFill>
                  <a:srgbClr val="0146C7"/>
                </a:solidFill>
                <a:latin typeface="+mn-ea"/>
              </a:rPr>
              <a:t>方法中会启动各项服务，比如</a:t>
            </a:r>
            <a:r>
              <a:rPr lang="en-US" altLang="zh-CN" dirty="0" err="1">
                <a:solidFill>
                  <a:srgbClr val="0146C7"/>
                </a:solidFill>
                <a:latin typeface="+mn-ea"/>
              </a:rPr>
              <a:t>ContentManager</a:t>
            </a:r>
            <a:r>
              <a:rPr lang="zh-CN" altLang="en-US" dirty="0">
                <a:solidFill>
                  <a:srgbClr val="0146C7"/>
                </a:solidFill>
                <a:latin typeface="+mn-ea"/>
              </a:rPr>
              <a:t>、</a:t>
            </a:r>
            <a:r>
              <a:rPr lang="en-US" altLang="zh-CN" dirty="0">
                <a:solidFill>
                  <a:srgbClr val="0146C7"/>
                </a:solidFill>
                <a:latin typeface="+mn-ea"/>
              </a:rPr>
              <a:t>System Content Providers</a:t>
            </a:r>
            <a:r>
              <a:rPr lang="zh-CN" altLang="en-US" dirty="0">
                <a:solidFill>
                  <a:srgbClr val="0146C7"/>
                </a:solidFill>
                <a:latin typeface="+mn-ea"/>
              </a:rPr>
              <a:t>、</a:t>
            </a:r>
            <a:r>
              <a:rPr lang="en-US" altLang="zh-CN" dirty="0" err="1">
                <a:solidFill>
                  <a:srgbClr val="0146C7"/>
                </a:solidFill>
                <a:latin typeface="+mn-ea"/>
              </a:rPr>
              <a:t>BatteryService</a:t>
            </a:r>
            <a:r>
              <a:rPr lang="zh-CN" altLang="en-US" dirty="0">
                <a:solidFill>
                  <a:srgbClr val="0146C7"/>
                </a:solidFill>
                <a:latin typeface="+mn-ea"/>
              </a:rPr>
              <a:t>、</a:t>
            </a:r>
            <a:r>
              <a:rPr lang="en-US" altLang="zh-CN" dirty="0">
                <a:solidFill>
                  <a:srgbClr val="0146C7"/>
                </a:solidFill>
                <a:latin typeface="+mn-ea"/>
              </a:rPr>
              <a:t>Vibrator Service</a:t>
            </a:r>
            <a:r>
              <a:rPr lang="zh-CN" altLang="en-US" dirty="0">
                <a:solidFill>
                  <a:srgbClr val="0146C7"/>
                </a:solidFill>
                <a:latin typeface="+mn-ea"/>
              </a:rPr>
              <a:t>、</a:t>
            </a:r>
            <a:r>
              <a:rPr lang="en-US" altLang="zh-CN" dirty="0">
                <a:solidFill>
                  <a:srgbClr val="0146C7"/>
                </a:solidFill>
                <a:latin typeface="+mn-ea"/>
              </a:rPr>
              <a:t>Alarm Manager</a:t>
            </a:r>
            <a:r>
              <a:rPr lang="zh-CN" altLang="en-US" dirty="0">
                <a:solidFill>
                  <a:srgbClr val="0146C7"/>
                </a:solidFill>
                <a:latin typeface="+mn-ea"/>
              </a:rPr>
              <a:t>、</a:t>
            </a:r>
            <a:r>
              <a:rPr lang="en-US" altLang="zh-CN" dirty="0">
                <a:solidFill>
                  <a:srgbClr val="0146C7"/>
                </a:solidFill>
                <a:latin typeface="+mn-ea"/>
              </a:rPr>
              <a:t>Window Manager</a:t>
            </a:r>
            <a:r>
              <a:rPr lang="zh-CN" altLang="en-US" dirty="0">
                <a:solidFill>
                  <a:srgbClr val="0146C7"/>
                </a:solidFill>
                <a:latin typeface="+mn-ea"/>
              </a:rPr>
              <a:t>等，我们这里最主要的就是关注</a:t>
            </a:r>
            <a:r>
              <a:rPr lang="en-US" altLang="zh-CN" dirty="0" err="1">
                <a:solidFill>
                  <a:srgbClr val="0146C7"/>
                </a:solidFill>
                <a:latin typeface="+mn-ea"/>
              </a:rPr>
              <a:t>LocationManagerService</a:t>
            </a:r>
            <a:r>
              <a:rPr lang="zh-CN" altLang="en-US" dirty="0">
                <a:solidFill>
                  <a:srgbClr val="0146C7"/>
                </a:solidFill>
                <a:latin typeface="+mn-ea"/>
              </a:rPr>
              <a:t>。</a:t>
            </a:r>
            <a:endParaRPr lang="en-US" altLang="zh-CN" dirty="0">
              <a:solidFill>
                <a:srgbClr val="0146C7"/>
              </a:solidFill>
              <a:latin typeface="+mn-ea"/>
            </a:endParaRPr>
          </a:p>
          <a:p>
            <a:r>
              <a:rPr lang="en-US" altLang="zh-CN" dirty="0">
                <a:solidFill>
                  <a:srgbClr val="0146C7"/>
                </a:solidFill>
                <a:latin typeface="+mn-ea"/>
              </a:rPr>
              <a:t>try {</a:t>
            </a:r>
          </a:p>
          <a:p>
            <a:r>
              <a:rPr lang="en-US" altLang="zh-CN" dirty="0">
                <a:solidFill>
                  <a:srgbClr val="0146C7"/>
                </a:solidFill>
                <a:latin typeface="+mn-ea"/>
              </a:rPr>
              <a:t>	</a:t>
            </a:r>
            <a:r>
              <a:rPr lang="en-US" altLang="zh-CN" dirty="0" err="1">
                <a:solidFill>
                  <a:srgbClr val="0146C7"/>
                </a:solidFill>
                <a:latin typeface="+mn-ea"/>
              </a:rPr>
              <a:t>Slog.i</a:t>
            </a:r>
            <a:r>
              <a:rPr lang="en-US" altLang="zh-CN" dirty="0">
                <a:solidFill>
                  <a:srgbClr val="0146C7"/>
                </a:solidFill>
                <a:latin typeface="+mn-ea"/>
              </a:rPr>
              <a:t>(TAG, "</a:t>
            </a:r>
            <a:r>
              <a:rPr lang="en-US" altLang="zh-CN" dirty="0" err="1">
                <a:solidFill>
                  <a:srgbClr val="0146C7"/>
                </a:solidFill>
                <a:latin typeface="+mn-ea"/>
              </a:rPr>
              <a:t>LocationManager</a:t>
            </a:r>
            <a:r>
              <a:rPr lang="en-US" altLang="zh-CN" dirty="0">
                <a:solidFill>
                  <a:srgbClr val="0146C7"/>
                </a:solidFill>
                <a:latin typeface="+mn-ea"/>
              </a:rPr>
              <a:t>"); </a:t>
            </a:r>
          </a:p>
          <a:p>
            <a:r>
              <a:rPr lang="en-US" altLang="zh-CN" dirty="0">
                <a:solidFill>
                  <a:srgbClr val="0146C7"/>
                </a:solidFill>
                <a:latin typeface="+mn-ea"/>
              </a:rPr>
              <a:t>                location = new </a:t>
            </a:r>
            <a:r>
              <a:rPr lang="en-US" altLang="zh-CN" dirty="0" err="1">
                <a:solidFill>
                  <a:srgbClr val="0146C7"/>
                </a:solidFill>
                <a:latin typeface="+mn-ea"/>
              </a:rPr>
              <a:t>LocationManagerService</a:t>
            </a:r>
            <a:r>
              <a:rPr lang="en-US" altLang="zh-CN" dirty="0">
                <a:solidFill>
                  <a:srgbClr val="0146C7"/>
                </a:solidFill>
                <a:latin typeface="+mn-ea"/>
              </a:rPr>
              <a:t>(context); </a:t>
            </a:r>
          </a:p>
          <a:p>
            <a:r>
              <a:rPr lang="en-US" altLang="zh-CN" dirty="0">
                <a:solidFill>
                  <a:srgbClr val="0146C7"/>
                </a:solidFill>
                <a:latin typeface="+mn-ea"/>
              </a:rPr>
              <a:t>               </a:t>
            </a:r>
            <a:r>
              <a:rPr lang="en-US" altLang="zh-CN" dirty="0" err="1">
                <a:solidFill>
                  <a:srgbClr val="0146C7"/>
                </a:solidFill>
                <a:latin typeface="+mn-ea"/>
              </a:rPr>
              <a:t>ServiceManager.addService</a:t>
            </a:r>
            <a:r>
              <a:rPr lang="en-US" altLang="zh-CN" dirty="0">
                <a:solidFill>
                  <a:srgbClr val="0146C7"/>
                </a:solidFill>
                <a:latin typeface="+mn-ea"/>
              </a:rPr>
              <a:t>(</a:t>
            </a:r>
            <a:r>
              <a:rPr lang="en-US" altLang="zh-CN" dirty="0" err="1">
                <a:solidFill>
                  <a:srgbClr val="0146C7"/>
                </a:solidFill>
                <a:latin typeface="+mn-ea"/>
              </a:rPr>
              <a:t>Context.LOCATION_SERVICE</a:t>
            </a:r>
            <a:r>
              <a:rPr lang="en-US" altLang="zh-CN" dirty="0">
                <a:solidFill>
                  <a:srgbClr val="0146C7"/>
                </a:solidFill>
                <a:latin typeface="+mn-ea"/>
              </a:rPr>
              <a:t>, location); </a:t>
            </a:r>
          </a:p>
          <a:p>
            <a:r>
              <a:rPr lang="en-US" altLang="zh-CN" dirty="0">
                <a:solidFill>
                  <a:srgbClr val="0146C7"/>
                </a:solidFill>
                <a:latin typeface="+mn-ea"/>
              </a:rPr>
              <a:t> } catch (Throwable e) { </a:t>
            </a:r>
          </a:p>
          <a:p>
            <a:r>
              <a:rPr lang="en-US" altLang="zh-CN" dirty="0">
                <a:solidFill>
                  <a:srgbClr val="0146C7"/>
                </a:solidFill>
                <a:latin typeface="+mn-ea"/>
              </a:rPr>
              <a:t>                </a:t>
            </a:r>
            <a:r>
              <a:rPr lang="en-US" altLang="zh-CN" dirty="0" err="1">
                <a:solidFill>
                  <a:srgbClr val="0146C7"/>
                </a:solidFill>
                <a:latin typeface="+mn-ea"/>
              </a:rPr>
              <a:t>reportWtf</a:t>
            </a:r>
            <a:r>
              <a:rPr lang="en-US" altLang="zh-CN" dirty="0">
                <a:solidFill>
                  <a:srgbClr val="0146C7"/>
                </a:solidFill>
                <a:latin typeface="+mn-ea"/>
              </a:rPr>
              <a:t>("</a:t>
            </a:r>
            <a:r>
              <a:rPr lang="en-US" altLang="zh-CN" dirty="0" err="1">
                <a:solidFill>
                  <a:srgbClr val="0146C7"/>
                </a:solidFill>
                <a:latin typeface="+mn-ea"/>
              </a:rPr>
              <a:t>startingLocation</a:t>
            </a:r>
            <a:r>
              <a:rPr lang="en-US" altLang="zh-CN" dirty="0">
                <a:solidFill>
                  <a:srgbClr val="0146C7"/>
                </a:solidFill>
                <a:latin typeface="+mn-ea"/>
              </a:rPr>
              <a:t> Manager", e); </a:t>
            </a:r>
          </a:p>
          <a:p>
            <a:r>
              <a:rPr lang="en-US" altLang="zh-CN" dirty="0">
                <a:solidFill>
                  <a:srgbClr val="0146C7"/>
                </a:solidFill>
                <a:latin typeface="+mn-ea"/>
              </a:rPr>
              <a:t> }</a:t>
            </a:r>
          </a:p>
          <a:p>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392080228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46</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err="1">
                <a:solidFill>
                  <a:srgbClr val="0146C7"/>
                </a:solidFill>
                <a:latin typeface="+mn-ea"/>
              </a:rPr>
              <a:t>LocationManagerService</a:t>
            </a:r>
            <a:r>
              <a:rPr lang="zh-CN" altLang="en-US" dirty="0">
                <a:solidFill>
                  <a:srgbClr val="0146C7"/>
                </a:solidFill>
                <a:latin typeface="+mn-ea"/>
              </a:rPr>
              <a:t>中：</a:t>
            </a:r>
            <a:endParaRPr lang="en-US" altLang="zh-CN" dirty="0">
              <a:solidFill>
                <a:srgbClr val="0146C7"/>
              </a:solidFill>
              <a:latin typeface="+mn-ea"/>
            </a:endParaRPr>
          </a:p>
          <a:p>
            <a:r>
              <a:rPr lang="en-US" altLang="zh-CN" dirty="0" err="1">
                <a:solidFill>
                  <a:srgbClr val="0146C7"/>
                </a:solidFill>
                <a:latin typeface="+mn-ea"/>
              </a:rPr>
              <a:t>publicvoid</a:t>
            </a:r>
            <a:r>
              <a:rPr lang="en-US" altLang="zh-CN" dirty="0">
                <a:solidFill>
                  <a:srgbClr val="0146C7"/>
                </a:solidFill>
                <a:latin typeface="+mn-ea"/>
              </a:rPr>
              <a:t> run(){ </a:t>
            </a:r>
          </a:p>
          <a:p>
            <a:r>
              <a:rPr lang="en-US" altLang="zh-CN" dirty="0">
                <a:solidFill>
                  <a:srgbClr val="0146C7"/>
                </a:solidFill>
                <a:latin typeface="+mn-ea"/>
              </a:rPr>
              <a:t>        </a:t>
            </a:r>
            <a:r>
              <a:rPr lang="en-US" altLang="zh-CN" dirty="0" err="1">
                <a:solidFill>
                  <a:srgbClr val="0146C7"/>
                </a:solidFill>
                <a:latin typeface="+mn-ea"/>
              </a:rPr>
              <a:t>Process.setThreadPriority</a:t>
            </a:r>
            <a:r>
              <a:rPr lang="en-US" altLang="zh-CN" dirty="0">
                <a:solidFill>
                  <a:srgbClr val="0146C7"/>
                </a:solidFill>
                <a:latin typeface="+mn-ea"/>
              </a:rPr>
              <a:t>(</a:t>
            </a:r>
            <a:r>
              <a:rPr lang="en-US" altLang="zh-CN" dirty="0" err="1">
                <a:solidFill>
                  <a:srgbClr val="0146C7"/>
                </a:solidFill>
                <a:latin typeface="+mn-ea"/>
              </a:rPr>
              <a:t>Process.THREAD_PRIORITY_BACKGROUND</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Looper.prepare</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mLocationHandler</a:t>
            </a:r>
            <a:r>
              <a:rPr lang="en-US" altLang="zh-CN" dirty="0">
                <a:solidFill>
                  <a:srgbClr val="0146C7"/>
                </a:solidFill>
                <a:latin typeface="+mn-ea"/>
              </a:rPr>
              <a:t> = </a:t>
            </a:r>
            <a:r>
              <a:rPr lang="en-US" altLang="zh-CN" dirty="0" err="1">
                <a:solidFill>
                  <a:srgbClr val="0146C7"/>
                </a:solidFill>
                <a:latin typeface="+mn-ea"/>
              </a:rPr>
              <a:t>newLocationWorkerHandler</a:t>
            </a:r>
            <a:r>
              <a:rPr lang="en-US" altLang="zh-CN" dirty="0">
                <a:solidFill>
                  <a:srgbClr val="0146C7"/>
                </a:solidFill>
                <a:latin typeface="+mn-ea"/>
              </a:rPr>
              <a:t>(); </a:t>
            </a:r>
          </a:p>
          <a:p>
            <a:r>
              <a:rPr lang="en-US" altLang="zh-CN" dirty="0">
                <a:solidFill>
                  <a:srgbClr val="0146C7"/>
                </a:solidFill>
                <a:latin typeface="+mn-ea"/>
              </a:rPr>
              <a:t>        initialize(); </a:t>
            </a:r>
          </a:p>
          <a:p>
            <a:r>
              <a:rPr lang="en-US" altLang="zh-CN" dirty="0">
                <a:solidFill>
                  <a:srgbClr val="0146C7"/>
                </a:solidFill>
                <a:latin typeface="+mn-ea"/>
              </a:rPr>
              <a:t>        </a:t>
            </a:r>
            <a:r>
              <a:rPr lang="en-US" altLang="zh-CN" dirty="0" err="1">
                <a:solidFill>
                  <a:srgbClr val="0146C7"/>
                </a:solidFill>
                <a:latin typeface="+mn-ea"/>
              </a:rPr>
              <a:t>Looper.loop</a:t>
            </a:r>
            <a:r>
              <a:rPr lang="en-US" altLang="zh-CN" dirty="0">
                <a:solidFill>
                  <a:srgbClr val="0146C7"/>
                </a:solidFill>
                <a:latin typeface="+mn-ea"/>
              </a:rPr>
              <a:t>(); </a:t>
            </a:r>
          </a:p>
          <a:p>
            <a:r>
              <a:rPr lang="en-US" altLang="zh-CN" dirty="0">
                <a:solidFill>
                  <a:srgbClr val="0146C7"/>
                </a:solidFill>
                <a:latin typeface="+mn-ea"/>
              </a:rPr>
              <a:t> } </a:t>
            </a:r>
          </a:p>
          <a:p>
            <a:r>
              <a:rPr lang="en-US" altLang="zh-CN" dirty="0" err="1">
                <a:solidFill>
                  <a:srgbClr val="0146C7"/>
                </a:solidFill>
                <a:latin typeface="+mn-ea"/>
              </a:rPr>
              <a:t>privatevoid</a:t>
            </a:r>
            <a:r>
              <a:rPr lang="en-US" altLang="zh-CN" dirty="0">
                <a:solidFill>
                  <a:srgbClr val="0146C7"/>
                </a:solidFill>
                <a:latin typeface="+mn-ea"/>
              </a:rPr>
              <a:t> initialize() { </a:t>
            </a:r>
          </a:p>
          <a:p>
            <a:r>
              <a:rPr lang="en-US" altLang="zh-CN" dirty="0">
                <a:solidFill>
                  <a:srgbClr val="0146C7"/>
                </a:solidFill>
                <a:latin typeface="+mn-ea"/>
              </a:rPr>
              <a:t>        </a:t>
            </a:r>
            <a:r>
              <a:rPr lang="en-US" altLang="zh-CN" dirty="0" err="1">
                <a:solidFill>
                  <a:srgbClr val="0146C7"/>
                </a:solidFill>
                <a:latin typeface="+mn-ea"/>
              </a:rPr>
              <a:t>PowerManager</a:t>
            </a:r>
            <a:r>
              <a:rPr lang="en-US" altLang="zh-CN" dirty="0">
                <a:solidFill>
                  <a:srgbClr val="0146C7"/>
                </a:solidFill>
                <a:latin typeface="+mn-ea"/>
              </a:rPr>
              <a:t> </a:t>
            </a:r>
            <a:r>
              <a:rPr lang="en-US" altLang="zh-CN" dirty="0" err="1">
                <a:solidFill>
                  <a:srgbClr val="0146C7"/>
                </a:solidFill>
                <a:latin typeface="+mn-ea"/>
              </a:rPr>
              <a:t>powerManager</a:t>
            </a:r>
            <a:r>
              <a:rPr lang="en-US" altLang="zh-CN" dirty="0">
                <a:solidFill>
                  <a:srgbClr val="0146C7"/>
                </a:solidFill>
                <a:latin typeface="+mn-ea"/>
              </a:rPr>
              <a:t> =(</a:t>
            </a:r>
            <a:r>
              <a:rPr lang="en-US" altLang="zh-CN" dirty="0" err="1">
                <a:solidFill>
                  <a:srgbClr val="0146C7"/>
                </a:solidFill>
                <a:latin typeface="+mn-ea"/>
              </a:rPr>
              <a:t>PowerManager</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mContext.getSystemService</a:t>
            </a:r>
            <a:r>
              <a:rPr lang="en-US" altLang="zh-CN" dirty="0">
                <a:solidFill>
                  <a:srgbClr val="0146C7"/>
                </a:solidFill>
                <a:latin typeface="+mn-ea"/>
              </a:rPr>
              <a:t>(</a:t>
            </a:r>
            <a:r>
              <a:rPr lang="en-US" altLang="zh-CN" dirty="0" err="1">
                <a:solidFill>
                  <a:srgbClr val="0146C7"/>
                </a:solidFill>
                <a:latin typeface="+mn-ea"/>
              </a:rPr>
              <a:t>Context.POWER_SERVICE</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mWakeLock</a:t>
            </a:r>
            <a:r>
              <a:rPr lang="en-US" altLang="zh-CN" dirty="0">
                <a:solidFill>
                  <a:srgbClr val="0146C7"/>
                </a:solidFill>
                <a:latin typeface="+mn-ea"/>
              </a:rPr>
              <a:t> = </a:t>
            </a:r>
            <a:r>
              <a:rPr lang="en-US" altLang="zh-CN" dirty="0" err="1">
                <a:solidFill>
                  <a:srgbClr val="0146C7"/>
                </a:solidFill>
                <a:latin typeface="+mn-ea"/>
              </a:rPr>
              <a:t>powerManager.newWakeLock</a:t>
            </a:r>
            <a:r>
              <a:rPr lang="en-US" altLang="zh-CN" dirty="0">
                <a:solidFill>
                  <a:srgbClr val="0146C7"/>
                </a:solidFill>
                <a:latin typeface="+mn-ea"/>
              </a:rPr>
              <a:t>(</a:t>
            </a:r>
            <a:r>
              <a:rPr lang="en-US" altLang="zh-CN" dirty="0" err="1">
                <a:solidFill>
                  <a:srgbClr val="0146C7"/>
                </a:solidFill>
                <a:latin typeface="+mn-ea"/>
              </a:rPr>
              <a:t>PowerManager.PARTIAL_WAKE_LOCK,WAKELOCK_KEY</a:t>
            </a:r>
            <a:r>
              <a:rPr lang="en-US" altLang="zh-CN" dirty="0">
                <a:solidFill>
                  <a:srgbClr val="0146C7"/>
                </a:solidFill>
                <a:latin typeface="+mn-ea"/>
              </a:rPr>
              <a:t>);</a:t>
            </a:r>
          </a:p>
          <a:p>
            <a:r>
              <a:rPr lang="en-US" altLang="zh-CN" dirty="0">
                <a:solidFill>
                  <a:srgbClr val="0146C7"/>
                </a:solidFill>
                <a:latin typeface="+mn-ea"/>
              </a:rPr>
              <a:t>        // Load providers </a:t>
            </a:r>
          </a:p>
          <a:p>
            <a:r>
              <a:rPr lang="en-US" altLang="zh-CN" dirty="0">
                <a:solidFill>
                  <a:srgbClr val="0146C7"/>
                </a:solidFill>
                <a:latin typeface="+mn-ea"/>
              </a:rPr>
              <a:t>        </a:t>
            </a:r>
            <a:r>
              <a:rPr lang="en-US" altLang="zh-CN" dirty="0" err="1">
                <a:solidFill>
                  <a:srgbClr val="0146C7"/>
                </a:solidFill>
                <a:latin typeface="+mn-ea"/>
              </a:rPr>
              <a:t>loadProviders</a:t>
            </a:r>
            <a:r>
              <a:rPr lang="en-US" altLang="zh-CN" dirty="0">
                <a:solidFill>
                  <a:srgbClr val="0146C7"/>
                </a:solidFill>
                <a:latin typeface="+mn-ea"/>
              </a:rPr>
              <a:t>(); </a:t>
            </a:r>
          </a:p>
          <a:p>
            <a:r>
              <a:rPr lang="en-US" altLang="zh-CN" dirty="0">
                <a:solidFill>
                  <a:srgbClr val="0146C7"/>
                </a:solidFill>
                <a:latin typeface="+mn-ea"/>
              </a:rPr>
              <a:t>        …………</a:t>
            </a:r>
          </a:p>
          <a:p>
            <a:r>
              <a:rPr lang="zh-CN" altLang="en-US" dirty="0">
                <a:solidFill>
                  <a:srgbClr val="0146C7"/>
                </a:solidFill>
                <a:latin typeface="+mn-ea"/>
              </a:rPr>
              <a:t>｝</a:t>
            </a:r>
            <a:endParaRPr lang="en-US" altLang="zh-CN" dirty="0">
              <a:solidFill>
                <a:srgbClr val="0146C7"/>
              </a:solidFill>
              <a:latin typeface="+mn-ea"/>
            </a:endParaRPr>
          </a:p>
          <a:p>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83627450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47</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err="1">
                <a:solidFill>
                  <a:srgbClr val="0146C7"/>
                </a:solidFill>
                <a:latin typeface="+mn-ea"/>
              </a:rPr>
              <a:t>privatevoid</a:t>
            </a:r>
            <a:r>
              <a:rPr lang="en-US" altLang="zh-CN" dirty="0">
                <a:solidFill>
                  <a:srgbClr val="0146C7"/>
                </a:solidFill>
                <a:latin typeface="+mn-ea"/>
              </a:rPr>
              <a:t> </a:t>
            </a:r>
            <a:r>
              <a:rPr lang="en-US" altLang="zh-CN" dirty="0" err="1">
                <a:solidFill>
                  <a:srgbClr val="0146C7"/>
                </a:solidFill>
                <a:latin typeface="+mn-ea"/>
              </a:rPr>
              <a:t>loadProviders</a:t>
            </a:r>
            <a:r>
              <a:rPr lang="en-US" altLang="zh-CN" dirty="0">
                <a:solidFill>
                  <a:srgbClr val="0146C7"/>
                </a:solidFill>
                <a:latin typeface="+mn-ea"/>
              </a:rPr>
              <a:t>() { </a:t>
            </a:r>
          </a:p>
          <a:p>
            <a:r>
              <a:rPr lang="en-US" altLang="zh-CN" dirty="0">
                <a:solidFill>
                  <a:srgbClr val="0146C7"/>
                </a:solidFill>
                <a:latin typeface="+mn-ea"/>
              </a:rPr>
              <a:t>        synchronized (</a:t>
            </a:r>
            <a:r>
              <a:rPr lang="en-US" altLang="zh-CN" dirty="0" err="1">
                <a:solidFill>
                  <a:srgbClr val="0146C7"/>
                </a:solidFill>
                <a:latin typeface="+mn-ea"/>
              </a:rPr>
              <a:t>mLock</a:t>
            </a:r>
            <a:r>
              <a:rPr lang="en-US" altLang="zh-CN" dirty="0">
                <a:solidFill>
                  <a:srgbClr val="0146C7"/>
                </a:solidFill>
                <a:latin typeface="+mn-ea"/>
              </a:rPr>
              <a:t>) { </a:t>
            </a:r>
          </a:p>
          <a:p>
            <a:r>
              <a:rPr lang="en-US" altLang="zh-CN" dirty="0">
                <a:solidFill>
                  <a:srgbClr val="0146C7"/>
                </a:solidFill>
                <a:latin typeface="+mn-ea"/>
              </a:rPr>
              <a:t>            if (</a:t>
            </a:r>
            <a:r>
              <a:rPr lang="en-US" altLang="zh-CN" dirty="0" err="1">
                <a:solidFill>
                  <a:srgbClr val="0146C7"/>
                </a:solidFill>
                <a:latin typeface="+mn-ea"/>
              </a:rPr>
              <a:t>sProvidersLoaded</a:t>
            </a:r>
            <a:r>
              <a:rPr lang="en-US" altLang="zh-CN" dirty="0">
                <a:solidFill>
                  <a:srgbClr val="0146C7"/>
                </a:solidFill>
                <a:latin typeface="+mn-ea"/>
              </a:rPr>
              <a:t>) { </a:t>
            </a:r>
          </a:p>
          <a:p>
            <a:r>
              <a:rPr lang="en-US" altLang="zh-CN" dirty="0">
                <a:solidFill>
                  <a:srgbClr val="0146C7"/>
                </a:solidFill>
                <a:latin typeface="+mn-ea"/>
              </a:rPr>
              <a:t>                return; </a:t>
            </a:r>
          </a:p>
          <a:p>
            <a:r>
              <a:rPr lang="en-US" altLang="zh-CN" dirty="0">
                <a:solidFill>
                  <a:srgbClr val="0146C7"/>
                </a:solidFill>
                <a:latin typeface="+mn-ea"/>
              </a:rPr>
              <a:t>            } </a:t>
            </a:r>
          </a:p>
          <a:p>
            <a:r>
              <a:rPr lang="en-US" altLang="zh-CN" dirty="0">
                <a:solidFill>
                  <a:srgbClr val="0146C7"/>
                </a:solidFill>
                <a:latin typeface="+mn-ea"/>
              </a:rPr>
              <a:t>            // Load providers </a:t>
            </a:r>
          </a:p>
          <a:p>
            <a:r>
              <a:rPr lang="en-US" altLang="zh-CN" dirty="0">
                <a:solidFill>
                  <a:srgbClr val="0146C7"/>
                </a:solidFill>
                <a:latin typeface="+mn-ea"/>
              </a:rPr>
              <a:t>            </a:t>
            </a:r>
            <a:r>
              <a:rPr lang="en-US" altLang="zh-CN" dirty="0" err="1">
                <a:solidFill>
                  <a:srgbClr val="0146C7"/>
                </a:solidFill>
                <a:latin typeface="+mn-ea"/>
              </a:rPr>
              <a:t>loadProvidersLocked</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sProvidersLoaded</a:t>
            </a:r>
            <a:r>
              <a:rPr lang="en-US" altLang="zh-CN" dirty="0">
                <a:solidFill>
                  <a:srgbClr val="0146C7"/>
                </a:solidFill>
                <a:latin typeface="+mn-ea"/>
              </a:rPr>
              <a:t> = true; </a:t>
            </a:r>
          </a:p>
          <a:p>
            <a:r>
              <a:rPr lang="en-US" altLang="zh-CN" dirty="0">
                <a:solidFill>
                  <a:srgbClr val="0146C7"/>
                </a:solidFill>
                <a:latin typeface="+mn-ea"/>
              </a:rPr>
              <a:t>        } </a:t>
            </a:r>
          </a:p>
          <a:p>
            <a:r>
              <a:rPr lang="en-US" altLang="zh-CN" dirty="0">
                <a:solidFill>
                  <a:srgbClr val="0146C7"/>
                </a:solidFill>
                <a:latin typeface="+mn-ea"/>
              </a:rPr>
              <a:t>}</a:t>
            </a:r>
          </a:p>
          <a:p>
            <a:r>
              <a:rPr lang="en-US" altLang="zh-CN" dirty="0">
                <a:solidFill>
                  <a:srgbClr val="0146C7"/>
                </a:solidFill>
                <a:latin typeface="+mn-ea"/>
              </a:rPr>
              <a:t>  </a:t>
            </a:r>
            <a:r>
              <a:rPr lang="en-US" altLang="zh-CN" dirty="0" err="1">
                <a:solidFill>
                  <a:srgbClr val="0146C7"/>
                </a:solidFill>
                <a:latin typeface="+mn-ea"/>
              </a:rPr>
              <a:t>loadProvidersLocked</a:t>
            </a:r>
            <a:r>
              <a:rPr lang="en-US" altLang="zh-CN" dirty="0">
                <a:solidFill>
                  <a:srgbClr val="0146C7"/>
                </a:solidFill>
                <a:latin typeface="+mn-ea"/>
              </a:rPr>
              <a:t>()</a:t>
            </a:r>
            <a:r>
              <a:rPr lang="zh-CN" altLang="en-US" dirty="0">
                <a:solidFill>
                  <a:srgbClr val="0146C7"/>
                </a:solidFill>
                <a:latin typeface="+mn-ea"/>
              </a:rPr>
              <a:t>中调用</a:t>
            </a:r>
            <a:r>
              <a:rPr lang="en-US" altLang="zh-CN" dirty="0">
                <a:solidFill>
                  <a:srgbClr val="0146C7"/>
                </a:solidFill>
                <a:latin typeface="+mn-ea"/>
              </a:rPr>
              <a:t>_</a:t>
            </a:r>
            <a:r>
              <a:rPr lang="en-US" altLang="zh-CN" dirty="0" err="1">
                <a:solidFill>
                  <a:srgbClr val="0146C7"/>
                </a:solidFill>
                <a:latin typeface="+mn-ea"/>
              </a:rPr>
              <a:t>loadProvidersLocked</a:t>
            </a:r>
            <a:r>
              <a:rPr lang="en-US" altLang="zh-CN" dirty="0">
                <a:solidFill>
                  <a:srgbClr val="0146C7"/>
                </a:solidFill>
                <a:latin typeface="+mn-ea"/>
              </a:rPr>
              <a:t>()</a:t>
            </a:r>
            <a:r>
              <a:rPr lang="zh-CN" altLang="en-US" dirty="0">
                <a:solidFill>
                  <a:srgbClr val="0146C7"/>
                </a:solidFill>
                <a:latin typeface="+mn-ea"/>
              </a:rPr>
              <a:t>函数：</a:t>
            </a:r>
            <a:endParaRPr lang="en-US" altLang="zh-CN" dirty="0">
              <a:solidFill>
                <a:srgbClr val="0146C7"/>
              </a:solidFill>
              <a:latin typeface="+mn-ea"/>
            </a:endParaRPr>
          </a:p>
          <a:p>
            <a:r>
              <a:rPr lang="en-US" altLang="zh-CN" dirty="0">
                <a:solidFill>
                  <a:srgbClr val="0146C7"/>
                </a:solidFill>
                <a:latin typeface="+mn-ea"/>
              </a:rPr>
              <a:t>if(</a:t>
            </a:r>
            <a:r>
              <a:rPr lang="en-US" altLang="zh-CN" dirty="0" err="1">
                <a:solidFill>
                  <a:srgbClr val="0146C7"/>
                </a:solidFill>
                <a:latin typeface="+mn-ea"/>
              </a:rPr>
              <a:t>GpsLocationProvider.isSupported</a:t>
            </a:r>
            <a:r>
              <a:rPr lang="en-US" altLang="zh-CN" dirty="0">
                <a:solidFill>
                  <a:srgbClr val="0146C7"/>
                </a:solidFill>
                <a:latin typeface="+mn-ea"/>
              </a:rPr>
              <a:t>()) { </a:t>
            </a:r>
          </a:p>
          <a:p>
            <a:r>
              <a:rPr lang="en-US" altLang="zh-CN" dirty="0">
                <a:solidFill>
                  <a:srgbClr val="0146C7"/>
                </a:solidFill>
                <a:latin typeface="+mn-ea"/>
              </a:rPr>
              <a:t>            // Create a </a:t>
            </a:r>
            <a:r>
              <a:rPr lang="en-US" altLang="zh-CN" dirty="0" err="1">
                <a:solidFill>
                  <a:srgbClr val="0146C7"/>
                </a:solidFill>
                <a:latin typeface="+mn-ea"/>
              </a:rPr>
              <a:t>gps</a:t>
            </a:r>
            <a:r>
              <a:rPr lang="en-US" altLang="zh-CN" dirty="0">
                <a:solidFill>
                  <a:srgbClr val="0146C7"/>
                </a:solidFill>
                <a:latin typeface="+mn-ea"/>
              </a:rPr>
              <a:t> location provider </a:t>
            </a:r>
          </a:p>
          <a:p>
            <a:r>
              <a:rPr lang="en-US" altLang="zh-CN" dirty="0">
                <a:solidFill>
                  <a:srgbClr val="0146C7"/>
                </a:solidFill>
                <a:latin typeface="+mn-ea"/>
              </a:rPr>
              <a:t>            </a:t>
            </a:r>
            <a:r>
              <a:rPr lang="en-US" altLang="zh-CN" dirty="0" err="1">
                <a:solidFill>
                  <a:srgbClr val="0146C7"/>
                </a:solidFill>
                <a:latin typeface="+mn-ea"/>
              </a:rPr>
              <a:t>GpsLocationProvider</a:t>
            </a:r>
            <a:r>
              <a:rPr lang="en-US" altLang="zh-CN" dirty="0">
                <a:solidFill>
                  <a:srgbClr val="0146C7"/>
                </a:solidFill>
                <a:latin typeface="+mn-ea"/>
              </a:rPr>
              <a:t> </a:t>
            </a:r>
            <a:r>
              <a:rPr lang="en-US" altLang="zh-CN" dirty="0" err="1">
                <a:solidFill>
                  <a:srgbClr val="0146C7"/>
                </a:solidFill>
                <a:latin typeface="+mn-ea"/>
              </a:rPr>
              <a:t>gpsProvider</a:t>
            </a:r>
            <a:r>
              <a:rPr lang="en-US" altLang="zh-CN" dirty="0">
                <a:solidFill>
                  <a:srgbClr val="0146C7"/>
                </a:solidFill>
                <a:latin typeface="+mn-ea"/>
              </a:rPr>
              <a:t> =new </a:t>
            </a:r>
            <a:r>
              <a:rPr lang="en-US" altLang="zh-CN" dirty="0" err="1">
                <a:solidFill>
                  <a:srgbClr val="0146C7"/>
                </a:solidFill>
                <a:latin typeface="+mn-ea"/>
              </a:rPr>
              <a:t>GpsLocationProvider</a:t>
            </a:r>
            <a:r>
              <a:rPr lang="en-US" altLang="zh-CN" dirty="0">
                <a:solidFill>
                  <a:srgbClr val="0146C7"/>
                </a:solidFill>
                <a:latin typeface="+mn-ea"/>
              </a:rPr>
              <a:t>(</a:t>
            </a:r>
            <a:r>
              <a:rPr lang="en-US" altLang="zh-CN" dirty="0" err="1">
                <a:solidFill>
                  <a:srgbClr val="0146C7"/>
                </a:solidFill>
                <a:latin typeface="+mn-ea"/>
              </a:rPr>
              <a:t>mContext</a:t>
            </a:r>
            <a:r>
              <a:rPr lang="en-US" altLang="zh-CN" dirty="0">
                <a:solidFill>
                  <a:srgbClr val="0146C7"/>
                </a:solidFill>
                <a:latin typeface="+mn-ea"/>
              </a:rPr>
              <a:t>, this); </a:t>
            </a:r>
          </a:p>
          <a:p>
            <a:r>
              <a:rPr lang="en-US" altLang="zh-CN" dirty="0">
                <a:solidFill>
                  <a:srgbClr val="0146C7"/>
                </a:solidFill>
                <a:latin typeface="+mn-ea"/>
              </a:rPr>
              <a:t>            </a:t>
            </a:r>
            <a:r>
              <a:rPr lang="en-US" altLang="zh-CN" dirty="0" err="1">
                <a:solidFill>
                  <a:srgbClr val="0146C7"/>
                </a:solidFill>
                <a:latin typeface="+mn-ea"/>
              </a:rPr>
              <a:t>mGpsStatusProvider</a:t>
            </a:r>
            <a:r>
              <a:rPr lang="en-US" altLang="zh-CN" dirty="0">
                <a:solidFill>
                  <a:srgbClr val="0146C7"/>
                </a:solidFill>
                <a:latin typeface="+mn-ea"/>
              </a:rPr>
              <a:t> =</a:t>
            </a:r>
            <a:r>
              <a:rPr lang="en-US" altLang="zh-CN" dirty="0" err="1">
                <a:solidFill>
                  <a:srgbClr val="0146C7"/>
                </a:solidFill>
                <a:latin typeface="+mn-ea"/>
              </a:rPr>
              <a:t>gpsProvider.getGpsStatusProvider</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mNetInitiatedListener</a:t>
            </a:r>
            <a:r>
              <a:rPr lang="en-US" altLang="zh-CN" dirty="0">
                <a:solidFill>
                  <a:srgbClr val="0146C7"/>
                </a:solidFill>
                <a:latin typeface="+mn-ea"/>
              </a:rPr>
              <a:t> =</a:t>
            </a:r>
            <a:r>
              <a:rPr lang="en-US" altLang="zh-CN" dirty="0" err="1">
                <a:solidFill>
                  <a:srgbClr val="0146C7"/>
                </a:solidFill>
                <a:latin typeface="+mn-ea"/>
              </a:rPr>
              <a:t>gpsProvider.getNetInitiatedListener</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addProvider</a:t>
            </a:r>
            <a:r>
              <a:rPr lang="en-US" altLang="zh-CN" dirty="0">
                <a:solidFill>
                  <a:srgbClr val="0146C7"/>
                </a:solidFill>
                <a:latin typeface="+mn-ea"/>
              </a:rPr>
              <a:t>(</a:t>
            </a:r>
            <a:r>
              <a:rPr lang="en-US" altLang="zh-CN" dirty="0" err="1">
                <a:solidFill>
                  <a:srgbClr val="0146C7"/>
                </a:solidFill>
                <a:latin typeface="+mn-ea"/>
              </a:rPr>
              <a:t>gpsProvider</a:t>
            </a:r>
            <a:r>
              <a:rPr lang="en-US" altLang="zh-CN" dirty="0">
                <a:solidFill>
                  <a:srgbClr val="0146C7"/>
                </a:solidFill>
                <a:latin typeface="+mn-ea"/>
              </a:rPr>
              <a:t>); </a:t>
            </a:r>
          </a:p>
          <a:p>
            <a:r>
              <a:rPr lang="en-US" altLang="zh-CN" dirty="0">
                <a:solidFill>
                  <a:srgbClr val="0146C7"/>
                </a:solidFill>
                <a:latin typeface="+mn-ea"/>
              </a:rPr>
              <a:t>            </a:t>
            </a: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287887728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48</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rgbClr val="0146C7"/>
                </a:solidFill>
                <a:latin typeface="+mn-ea"/>
              </a:rPr>
              <a:t>        </a:t>
            </a:r>
            <a:r>
              <a:rPr lang="en-US" altLang="zh-CN" dirty="0" err="1">
                <a:solidFill>
                  <a:srgbClr val="0146C7"/>
                </a:solidFill>
                <a:latin typeface="+mn-ea"/>
              </a:rPr>
              <a:t>mGpsLocationProvider</a:t>
            </a:r>
            <a:r>
              <a:rPr lang="en-US" altLang="zh-CN" dirty="0">
                <a:solidFill>
                  <a:srgbClr val="0146C7"/>
                </a:solidFill>
                <a:latin typeface="+mn-ea"/>
              </a:rPr>
              <a:t> = </a:t>
            </a:r>
            <a:r>
              <a:rPr lang="en-US" altLang="zh-CN" dirty="0" err="1">
                <a:solidFill>
                  <a:srgbClr val="0146C7"/>
                </a:solidFill>
                <a:latin typeface="+mn-ea"/>
              </a:rPr>
              <a:t>gpsProvider</a:t>
            </a:r>
            <a:r>
              <a:rPr lang="en-US" altLang="zh-CN" dirty="0">
                <a:solidFill>
                  <a:srgbClr val="0146C7"/>
                </a:solidFill>
                <a:latin typeface="+mn-ea"/>
              </a:rPr>
              <a:t>; </a:t>
            </a:r>
          </a:p>
          <a:p>
            <a:r>
              <a:rPr lang="en-US" altLang="zh-CN" dirty="0">
                <a:solidFill>
                  <a:srgbClr val="0146C7"/>
                </a:solidFill>
                <a:latin typeface="+mn-ea"/>
              </a:rPr>
              <a:t>} </a:t>
            </a:r>
          </a:p>
          <a:p>
            <a:r>
              <a:rPr lang="zh-CN" altLang="en-US" dirty="0">
                <a:solidFill>
                  <a:srgbClr val="0146C7"/>
                </a:solidFill>
                <a:latin typeface="+mn-ea"/>
              </a:rPr>
              <a:t>此处即调用到调用到</a:t>
            </a:r>
            <a:r>
              <a:rPr lang="en-US" altLang="zh-CN" dirty="0" err="1">
                <a:solidFill>
                  <a:srgbClr val="0146C7"/>
                </a:solidFill>
                <a:latin typeface="+mn-ea"/>
              </a:rPr>
              <a:t>GpsLocationProvider</a:t>
            </a:r>
            <a:r>
              <a:rPr lang="zh-CN" altLang="en-US" dirty="0">
                <a:solidFill>
                  <a:srgbClr val="0146C7"/>
                </a:solidFill>
                <a:latin typeface="+mn-ea"/>
              </a:rPr>
              <a:t>。在</a:t>
            </a:r>
            <a:r>
              <a:rPr lang="en-US" altLang="zh-CN" dirty="0">
                <a:solidFill>
                  <a:srgbClr val="0146C7"/>
                </a:solidFill>
                <a:latin typeface="+mn-ea"/>
              </a:rPr>
              <a:t>new</a:t>
            </a:r>
            <a:r>
              <a:rPr lang="zh-CN" altLang="en-US" dirty="0">
                <a:solidFill>
                  <a:srgbClr val="0146C7"/>
                </a:solidFill>
                <a:latin typeface="+mn-ea"/>
              </a:rPr>
              <a:t> </a:t>
            </a:r>
            <a:r>
              <a:rPr lang="en-US" altLang="zh-CN" dirty="0" err="1">
                <a:solidFill>
                  <a:srgbClr val="0146C7"/>
                </a:solidFill>
                <a:latin typeface="+mn-ea"/>
              </a:rPr>
              <a:t>GpsLocationProvider</a:t>
            </a:r>
            <a:r>
              <a:rPr lang="zh-CN" altLang="en-US" dirty="0">
                <a:solidFill>
                  <a:srgbClr val="0146C7"/>
                </a:solidFill>
                <a:latin typeface="+mn-ea"/>
              </a:rPr>
              <a:t>时启动</a:t>
            </a:r>
            <a:r>
              <a:rPr lang="en-US" altLang="zh-CN" dirty="0" err="1">
                <a:solidFill>
                  <a:srgbClr val="0146C7"/>
                </a:solidFill>
                <a:latin typeface="+mn-ea"/>
              </a:rPr>
              <a:t>GpsLocationProviderThread</a:t>
            </a:r>
            <a:r>
              <a:rPr lang="zh-CN" altLang="en-US" dirty="0">
                <a:solidFill>
                  <a:srgbClr val="0146C7"/>
                </a:solidFill>
                <a:latin typeface="+mn-ea"/>
              </a:rPr>
              <a:t>线程，而在</a:t>
            </a:r>
            <a:r>
              <a:rPr lang="en-US" altLang="zh-CN" dirty="0" err="1">
                <a:solidFill>
                  <a:srgbClr val="0146C7"/>
                </a:solidFill>
                <a:latin typeface="+mn-ea"/>
              </a:rPr>
              <a:t>GpsLocationProviderThread</a:t>
            </a:r>
            <a:r>
              <a:rPr lang="zh-CN" altLang="en-US" dirty="0">
                <a:solidFill>
                  <a:srgbClr val="0146C7"/>
                </a:solidFill>
                <a:latin typeface="+mn-ea"/>
              </a:rPr>
              <a:t>中又创建</a:t>
            </a:r>
            <a:r>
              <a:rPr lang="en-US" altLang="zh-CN" dirty="0" err="1">
                <a:solidFill>
                  <a:srgbClr val="0146C7"/>
                </a:solidFill>
                <a:latin typeface="+mn-ea"/>
              </a:rPr>
              <a:t>ProviderHandler</a:t>
            </a:r>
            <a:r>
              <a:rPr lang="zh-CN" altLang="en-US" dirty="0">
                <a:solidFill>
                  <a:srgbClr val="0146C7"/>
                </a:solidFill>
                <a:latin typeface="+mn-ea"/>
              </a:rPr>
              <a:t>的类。</a:t>
            </a:r>
            <a:endParaRPr lang="en-US" altLang="zh-CN" dirty="0">
              <a:solidFill>
                <a:srgbClr val="0146C7"/>
              </a:solidFill>
              <a:latin typeface="+mn-ea"/>
            </a:endParaRPr>
          </a:p>
          <a:p>
            <a:r>
              <a:rPr lang="zh-CN" altLang="en-US" dirty="0">
                <a:solidFill>
                  <a:srgbClr val="0146C7"/>
                </a:solidFill>
                <a:latin typeface="+mn-ea"/>
              </a:rPr>
              <a:t>此类中即调用到上方流程图中的</a:t>
            </a:r>
            <a:r>
              <a:rPr lang="en-US" altLang="zh-CN" dirty="0" err="1">
                <a:solidFill>
                  <a:srgbClr val="0146C7"/>
                </a:solidFill>
                <a:latin typeface="+mn-ea"/>
              </a:rPr>
              <a:t>handleMessage</a:t>
            </a:r>
            <a:r>
              <a:rPr lang="zh-CN" altLang="en-US" dirty="0">
                <a:solidFill>
                  <a:srgbClr val="0146C7"/>
                </a:solidFill>
                <a:latin typeface="+mn-ea"/>
              </a:rPr>
              <a:t>函数。</a:t>
            </a:r>
            <a:endParaRPr lang="en-US" altLang="zh-CN" dirty="0">
              <a:solidFill>
                <a:srgbClr val="0146C7"/>
              </a:solidFill>
              <a:latin typeface="+mn-ea"/>
            </a:endParaRPr>
          </a:p>
          <a:p>
            <a:r>
              <a:rPr lang="zh-CN" altLang="en-US" dirty="0">
                <a:solidFill>
                  <a:srgbClr val="0146C7"/>
                </a:solidFill>
                <a:latin typeface="+mn-ea"/>
              </a:rPr>
              <a:t>同时调用到</a:t>
            </a:r>
            <a:r>
              <a:rPr lang="en-US" altLang="zh-CN" dirty="0" err="1">
                <a:solidFill>
                  <a:srgbClr val="0146C7"/>
                </a:solidFill>
                <a:latin typeface="+mn-ea"/>
              </a:rPr>
              <a:t>updateProvidersLocked</a:t>
            </a:r>
            <a:r>
              <a:rPr lang="en-US" altLang="zh-CN" dirty="0">
                <a:solidFill>
                  <a:srgbClr val="0146C7"/>
                </a:solidFill>
                <a:latin typeface="+mn-ea"/>
              </a:rPr>
              <a:t>();</a:t>
            </a:r>
            <a:r>
              <a:rPr lang="zh-CN" altLang="en-US" dirty="0">
                <a:solidFill>
                  <a:srgbClr val="0146C7"/>
                </a:solidFill>
                <a:latin typeface="+mn-ea"/>
              </a:rPr>
              <a:t>函数：</a:t>
            </a:r>
            <a:endParaRPr lang="en-US" altLang="zh-CN" dirty="0">
              <a:solidFill>
                <a:srgbClr val="0146C7"/>
              </a:solidFill>
              <a:latin typeface="+mn-ea"/>
            </a:endParaRPr>
          </a:p>
          <a:p>
            <a:r>
              <a:rPr lang="en-US" altLang="zh-CN" dirty="0">
                <a:solidFill>
                  <a:srgbClr val="0146C7"/>
                </a:solidFill>
                <a:latin typeface="+mn-ea"/>
              </a:rPr>
              <a:t>if (enabled) { </a:t>
            </a:r>
          </a:p>
          <a:p>
            <a:r>
              <a:rPr lang="en-US" altLang="zh-CN" dirty="0">
                <a:solidFill>
                  <a:srgbClr val="0146C7"/>
                </a:solidFill>
                <a:latin typeface="+mn-ea"/>
              </a:rPr>
              <a:t>            </a:t>
            </a:r>
            <a:r>
              <a:rPr lang="en-US" altLang="zh-CN" dirty="0" err="1">
                <a:solidFill>
                  <a:srgbClr val="0146C7"/>
                </a:solidFill>
                <a:latin typeface="+mn-ea"/>
              </a:rPr>
              <a:t>p.enable</a:t>
            </a:r>
            <a:r>
              <a:rPr lang="en-US" altLang="zh-CN" dirty="0">
                <a:solidFill>
                  <a:srgbClr val="0146C7"/>
                </a:solidFill>
                <a:latin typeface="+mn-ea"/>
              </a:rPr>
              <a:t>(); </a:t>
            </a:r>
          </a:p>
          <a:p>
            <a:r>
              <a:rPr lang="en-US" altLang="zh-CN" dirty="0">
                <a:solidFill>
                  <a:srgbClr val="0146C7"/>
                </a:solidFill>
                <a:latin typeface="+mn-ea"/>
              </a:rPr>
              <a:t>            if (listeners &gt; 0) { </a:t>
            </a:r>
          </a:p>
          <a:p>
            <a:r>
              <a:rPr lang="en-US" altLang="zh-CN" dirty="0">
                <a:solidFill>
                  <a:srgbClr val="0146C7"/>
                </a:solidFill>
                <a:latin typeface="+mn-ea"/>
              </a:rPr>
              <a:t>               </a:t>
            </a:r>
            <a:r>
              <a:rPr lang="en-US" altLang="zh-CN" dirty="0" err="1">
                <a:solidFill>
                  <a:srgbClr val="0146C7"/>
                </a:solidFill>
                <a:latin typeface="+mn-ea"/>
              </a:rPr>
              <a:t>p.setMinTime</a:t>
            </a:r>
            <a:r>
              <a:rPr lang="en-US" altLang="zh-CN" dirty="0">
                <a:solidFill>
                  <a:srgbClr val="0146C7"/>
                </a:solidFill>
                <a:latin typeface="+mn-ea"/>
              </a:rPr>
              <a:t>(</a:t>
            </a:r>
            <a:r>
              <a:rPr lang="en-US" altLang="zh-CN" dirty="0" err="1">
                <a:solidFill>
                  <a:srgbClr val="0146C7"/>
                </a:solidFill>
                <a:latin typeface="+mn-ea"/>
              </a:rPr>
              <a:t>getMinTimeLocked</a:t>
            </a:r>
            <a:r>
              <a:rPr lang="en-US" altLang="zh-CN" dirty="0">
                <a:solidFill>
                  <a:srgbClr val="0146C7"/>
                </a:solidFill>
                <a:latin typeface="+mn-ea"/>
              </a:rPr>
              <a:t>(provider), </a:t>
            </a:r>
            <a:r>
              <a:rPr lang="en-US" altLang="zh-CN" dirty="0" err="1">
                <a:solidFill>
                  <a:srgbClr val="0146C7"/>
                </a:solidFill>
                <a:latin typeface="+mn-ea"/>
              </a:rPr>
              <a:t>mTmpWorkSource</a:t>
            </a:r>
            <a:r>
              <a:rPr lang="en-US" altLang="zh-CN" dirty="0">
                <a:solidFill>
                  <a:srgbClr val="0146C7"/>
                </a:solidFill>
                <a:latin typeface="+mn-ea"/>
              </a:rPr>
              <a:t>); </a:t>
            </a:r>
          </a:p>
          <a:p>
            <a:r>
              <a:rPr lang="en-US" altLang="zh-CN" dirty="0">
                <a:solidFill>
                  <a:srgbClr val="0146C7"/>
                </a:solidFill>
                <a:latin typeface="+mn-ea"/>
              </a:rPr>
              <a:t>                </a:t>
            </a:r>
            <a:r>
              <a:rPr lang="en-US" altLang="zh-CN" dirty="0" err="1">
                <a:solidFill>
                  <a:srgbClr val="0146C7"/>
                </a:solidFill>
                <a:latin typeface="+mn-ea"/>
              </a:rPr>
              <a:t>p.enableLocationTracking</a:t>
            </a:r>
            <a:r>
              <a:rPr lang="en-US" altLang="zh-CN" dirty="0">
                <a:solidFill>
                  <a:srgbClr val="0146C7"/>
                </a:solidFill>
                <a:latin typeface="+mn-ea"/>
              </a:rPr>
              <a:t>(true); </a:t>
            </a:r>
          </a:p>
          <a:p>
            <a:r>
              <a:rPr lang="en-US" altLang="zh-CN" dirty="0">
                <a:solidFill>
                  <a:srgbClr val="0146C7"/>
                </a:solidFill>
                <a:latin typeface="+mn-ea"/>
              </a:rPr>
              <a:t>            } </a:t>
            </a:r>
          </a:p>
          <a:p>
            <a:r>
              <a:rPr lang="en-US" altLang="zh-CN" dirty="0">
                <a:solidFill>
                  <a:srgbClr val="0146C7"/>
                </a:solidFill>
                <a:latin typeface="+mn-ea"/>
              </a:rPr>
              <a:t>        } </a:t>
            </a:r>
          </a:p>
          <a:p>
            <a:r>
              <a:rPr lang="zh-CN" altLang="en-US" dirty="0">
                <a:solidFill>
                  <a:srgbClr val="0146C7"/>
                </a:solidFill>
                <a:latin typeface="+mn-ea"/>
              </a:rPr>
              <a:t>即启动</a:t>
            </a:r>
            <a:r>
              <a:rPr lang="en-US" altLang="zh-CN" dirty="0">
                <a:solidFill>
                  <a:srgbClr val="0146C7"/>
                </a:solidFill>
                <a:latin typeface="+mn-ea"/>
              </a:rPr>
              <a:t>GPS</a:t>
            </a:r>
            <a:r>
              <a:rPr lang="zh-CN" altLang="en-US" dirty="0">
                <a:solidFill>
                  <a:srgbClr val="0146C7"/>
                </a:solidFill>
                <a:latin typeface="+mn-ea"/>
              </a:rPr>
              <a:t>服务了。</a:t>
            </a:r>
            <a:endParaRPr lang="en-US" altLang="zh-CN" dirty="0">
              <a:solidFill>
                <a:srgbClr val="0146C7"/>
              </a:solidFill>
              <a:latin typeface="+mn-ea"/>
            </a:endParaRPr>
          </a:p>
          <a:p>
            <a:r>
              <a:rPr lang="en-US" altLang="zh-CN" dirty="0">
                <a:solidFill>
                  <a:srgbClr val="0146C7"/>
                </a:solidFill>
                <a:latin typeface="+mn-ea"/>
              </a:rPr>
              <a:t>public void enable() { </a:t>
            </a:r>
          </a:p>
          <a:p>
            <a:r>
              <a:rPr lang="en-US" altLang="zh-CN" dirty="0">
                <a:solidFill>
                  <a:srgbClr val="0146C7"/>
                </a:solidFill>
                <a:latin typeface="+mn-ea"/>
              </a:rPr>
              <a:t>        synchronized (</a:t>
            </a:r>
            <a:r>
              <a:rPr lang="en-US" altLang="zh-CN" dirty="0" err="1">
                <a:solidFill>
                  <a:srgbClr val="0146C7"/>
                </a:solidFill>
                <a:latin typeface="+mn-ea"/>
              </a:rPr>
              <a:t>mHandler</a:t>
            </a:r>
            <a:r>
              <a:rPr lang="en-US" altLang="zh-CN" dirty="0">
                <a:solidFill>
                  <a:srgbClr val="0146C7"/>
                </a:solidFill>
                <a:latin typeface="+mn-ea"/>
              </a:rPr>
              <a:t>) { </a:t>
            </a:r>
          </a:p>
          <a:p>
            <a:r>
              <a:rPr lang="en-US" altLang="zh-CN" dirty="0">
                <a:solidFill>
                  <a:srgbClr val="0146C7"/>
                </a:solidFill>
                <a:latin typeface="+mn-ea"/>
              </a:rPr>
              <a:t>            </a:t>
            </a:r>
            <a:r>
              <a:rPr lang="en-US" altLang="zh-CN" dirty="0" err="1">
                <a:solidFill>
                  <a:srgbClr val="0146C7"/>
                </a:solidFill>
                <a:latin typeface="+mn-ea"/>
              </a:rPr>
              <a:t>sendMessage</a:t>
            </a:r>
            <a:r>
              <a:rPr lang="en-US" altLang="zh-CN" dirty="0">
                <a:solidFill>
                  <a:srgbClr val="0146C7"/>
                </a:solidFill>
                <a:latin typeface="+mn-ea"/>
              </a:rPr>
              <a:t>(ENABLE, 1, null); </a:t>
            </a:r>
          </a:p>
          <a:p>
            <a:r>
              <a:rPr lang="en-US" altLang="zh-CN" dirty="0">
                <a:solidFill>
                  <a:srgbClr val="0146C7"/>
                </a:solidFill>
                <a:latin typeface="+mn-ea"/>
              </a:rPr>
              <a:t>        } } </a:t>
            </a:r>
          </a:p>
          <a:p>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58842385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49</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solidFill>
                  <a:srgbClr val="0146C7"/>
                </a:solidFill>
                <a:latin typeface="+mn-ea"/>
              </a:rPr>
              <a:t>此得发送一个</a:t>
            </a:r>
            <a:r>
              <a:rPr lang="en-US" altLang="zh-CN" dirty="0">
                <a:solidFill>
                  <a:srgbClr val="0146C7"/>
                </a:solidFill>
                <a:latin typeface="+mn-ea"/>
              </a:rPr>
              <a:t>ENABLE</a:t>
            </a:r>
            <a:r>
              <a:rPr lang="zh-CN" altLang="en-US" dirty="0">
                <a:solidFill>
                  <a:srgbClr val="0146C7"/>
                </a:solidFill>
                <a:latin typeface="+mn-ea"/>
              </a:rPr>
              <a:t>消息，调用到</a:t>
            </a:r>
            <a:r>
              <a:rPr lang="en-US" altLang="zh-CN" dirty="0" err="1">
                <a:solidFill>
                  <a:srgbClr val="0146C7"/>
                </a:solidFill>
                <a:latin typeface="+mn-ea"/>
              </a:rPr>
              <a:t>ProviderHandler</a:t>
            </a:r>
            <a:r>
              <a:rPr lang="zh-CN" altLang="en-US" dirty="0">
                <a:solidFill>
                  <a:srgbClr val="0146C7"/>
                </a:solidFill>
                <a:latin typeface="+mn-ea"/>
              </a:rPr>
              <a:t>中的</a:t>
            </a:r>
            <a:r>
              <a:rPr lang="en-US" altLang="zh-CN" dirty="0" err="1">
                <a:solidFill>
                  <a:srgbClr val="0146C7"/>
                </a:solidFill>
                <a:latin typeface="+mn-ea"/>
              </a:rPr>
              <a:t>handleEnable</a:t>
            </a:r>
            <a:r>
              <a:rPr lang="en-US" altLang="zh-CN" dirty="0">
                <a:solidFill>
                  <a:srgbClr val="0146C7"/>
                </a:solidFill>
                <a:latin typeface="+mn-ea"/>
              </a:rPr>
              <a:t>()</a:t>
            </a:r>
            <a:r>
              <a:rPr lang="zh-CN" altLang="en-US" dirty="0">
                <a:solidFill>
                  <a:srgbClr val="0146C7"/>
                </a:solidFill>
                <a:latin typeface="+mn-ea"/>
              </a:rPr>
              <a:t>函数。</a:t>
            </a:r>
            <a:endParaRPr lang="en-US" altLang="zh-CN" dirty="0">
              <a:solidFill>
                <a:srgbClr val="0146C7"/>
              </a:solidFill>
              <a:latin typeface="+mn-ea"/>
            </a:endParaRPr>
          </a:p>
          <a:p>
            <a:r>
              <a:rPr lang="en-US" altLang="zh-CN" dirty="0" err="1">
                <a:solidFill>
                  <a:srgbClr val="0146C7"/>
                </a:solidFill>
                <a:latin typeface="+mn-ea"/>
              </a:rPr>
              <a:t>privatevoid</a:t>
            </a:r>
            <a:r>
              <a:rPr lang="en-US" altLang="zh-CN" dirty="0">
                <a:solidFill>
                  <a:srgbClr val="0146C7"/>
                </a:solidFill>
                <a:latin typeface="+mn-ea"/>
              </a:rPr>
              <a:t> </a:t>
            </a:r>
            <a:r>
              <a:rPr lang="en-US" altLang="zh-CN" dirty="0" err="1">
                <a:solidFill>
                  <a:srgbClr val="0146C7"/>
                </a:solidFill>
                <a:latin typeface="+mn-ea"/>
              </a:rPr>
              <a:t>handleEnable</a:t>
            </a:r>
            <a:r>
              <a:rPr lang="en-US" altLang="zh-CN" dirty="0">
                <a:solidFill>
                  <a:srgbClr val="0146C7"/>
                </a:solidFill>
                <a:latin typeface="+mn-ea"/>
              </a:rPr>
              <a:t>() { </a:t>
            </a:r>
          </a:p>
          <a:p>
            <a:r>
              <a:rPr lang="en-US" altLang="zh-CN" dirty="0">
                <a:solidFill>
                  <a:srgbClr val="0146C7"/>
                </a:solidFill>
                <a:latin typeface="+mn-ea"/>
              </a:rPr>
              <a:t>       …… </a:t>
            </a:r>
          </a:p>
          <a:p>
            <a:r>
              <a:rPr lang="en-US" altLang="zh-CN" dirty="0">
                <a:solidFill>
                  <a:srgbClr val="0146C7"/>
                </a:solidFill>
                <a:latin typeface="+mn-ea"/>
              </a:rPr>
              <a:t>        </a:t>
            </a:r>
            <a:r>
              <a:rPr lang="en-US" altLang="zh-CN" dirty="0" err="1">
                <a:solidFill>
                  <a:srgbClr val="0146C7"/>
                </a:solidFill>
                <a:latin typeface="+mn-ea"/>
              </a:rPr>
              <a:t>mEnabled</a:t>
            </a:r>
            <a:r>
              <a:rPr lang="en-US" altLang="zh-CN" dirty="0">
                <a:solidFill>
                  <a:srgbClr val="0146C7"/>
                </a:solidFill>
                <a:latin typeface="+mn-ea"/>
              </a:rPr>
              <a:t> = </a:t>
            </a:r>
            <a:r>
              <a:rPr lang="en-US" altLang="zh-CN" dirty="0" err="1">
                <a:solidFill>
                  <a:srgbClr val="0146C7"/>
                </a:solidFill>
                <a:latin typeface="+mn-ea"/>
              </a:rPr>
              <a:t>native_init</a:t>
            </a:r>
            <a:r>
              <a:rPr lang="en-US" altLang="zh-CN" dirty="0">
                <a:solidFill>
                  <a:srgbClr val="0146C7"/>
                </a:solidFill>
                <a:latin typeface="+mn-ea"/>
              </a:rPr>
              <a:t>(); </a:t>
            </a:r>
          </a:p>
          <a:p>
            <a:r>
              <a:rPr lang="en-US" altLang="zh-CN" dirty="0">
                <a:solidFill>
                  <a:srgbClr val="0146C7"/>
                </a:solidFill>
                <a:latin typeface="+mn-ea"/>
              </a:rPr>
              <a:t>  </a:t>
            </a:r>
          </a:p>
          <a:p>
            <a:r>
              <a:rPr lang="en-US" altLang="zh-CN" dirty="0">
                <a:solidFill>
                  <a:srgbClr val="0146C7"/>
                </a:solidFill>
                <a:latin typeface="+mn-ea"/>
              </a:rPr>
              <a:t>        if (</a:t>
            </a:r>
            <a:r>
              <a:rPr lang="en-US" altLang="zh-CN" dirty="0" err="1">
                <a:solidFill>
                  <a:srgbClr val="0146C7"/>
                </a:solidFill>
                <a:latin typeface="+mn-ea"/>
              </a:rPr>
              <a:t>mEnabled</a:t>
            </a:r>
            <a:r>
              <a:rPr lang="en-US" altLang="zh-CN" dirty="0">
                <a:solidFill>
                  <a:srgbClr val="0146C7"/>
                </a:solidFill>
                <a:latin typeface="+mn-ea"/>
              </a:rPr>
              <a:t>) { </a:t>
            </a:r>
          </a:p>
          <a:p>
            <a:r>
              <a:rPr lang="en-US" altLang="zh-CN" dirty="0">
                <a:solidFill>
                  <a:srgbClr val="0146C7"/>
                </a:solidFill>
                <a:latin typeface="+mn-ea"/>
              </a:rPr>
              <a:t>            </a:t>
            </a:r>
            <a:r>
              <a:rPr lang="en-US" altLang="zh-CN" dirty="0" err="1">
                <a:solidFill>
                  <a:srgbClr val="0146C7"/>
                </a:solidFill>
                <a:latin typeface="+mn-ea"/>
              </a:rPr>
              <a:t>mSupportsXtra</a:t>
            </a:r>
            <a:r>
              <a:rPr lang="en-US" altLang="zh-CN" dirty="0">
                <a:solidFill>
                  <a:srgbClr val="0146C7"/>
                </a:solidFill>
                <a:latin typeface="+mn-ea"/>
              </a:rPr>
              <a:t> =</a:t>
            </a:r>
            <a:r>
              <a:rPr lang="en-US" altLang="zh-CN" dirty="0" err="1">
                <a:solidFill>
                  <a:srgbClr val="0146C7"/>
                </a:solidFill>
                <a:latin typeface="+mn-ea"/>
              </a:rPr>
              <a:t>native_supports_xtra</a:t>
            </a:r>
            <a:r>
              <a:rPr lang="en-US" altLang="zh-CN" dirty="0">
                <a:solidFill>
                  <a:srgbClr val="0146C7"/>
                </a:solidFill>
                <a:latin typeface="+mn-ea"/>
              </a:rPr>
              <a:t>(); </a:t>
            </a:r>
          </a:p>
          <a:p>
            <a:r>
              <a:rPr lang="en-US" altLang="zh-CN" dirty="0">
                <a:solidFill>
                  <a:srgbClr val="0146C7"/>
                </a:solidFill>
                <a:latin typeface="+mn-ea"/>
              </a:rPr>
              <a:t>       …… </a:t>
            </a:r>
          </a:p>
          <a:p>
            <a:r>
              <a:rPr lang="en-US" altLang="zh-CN" dirty="0">
                <a:solidFill>
                  <a:srgbClr val="0146C7"/>
                </a:solidFill>
                <a:latin typeface="+mn-ea"/>
              </a:rPr>
              <a:t>    } </a:t>
            </a:r>
          </a:p>
          <a:p>
            <a:r>
              <a:rPr lang="en-US" altLang="zh-CN" dirty="0" err="1">
                <a:solidFill>
                  <a:srgbClr val="0146C7"/>
                </a:solidFill>
                <a:latin typeface="+mn-ea"/>
              </a:rPr>
              <a:t>native_supports_xtra</a:t>
            </a:r>
            <a:r>
              <a:rPr lang="en-US" altLang="zh-CN" dirty="0">
                <a:solidFill>
                  <a:srgbClr val="0146C7"/>
                </a:solidFill>
                <a:latin typeface="+mn-ea"/>
              </a:rPr>
              <a:t>()</a:t>
            </a:r>
            <a:r>
              <a:rPr lang="zh-CN" altLang="en-US" dirty="0">
                <a:solidFill>
                  <a:srgbClr val="0146C7"/>
                </a:solidFill>
                <a:latin typeface="+mn-ea"/>
              </a:rPr>
              <a:t>函数即在</a:t>
            </a:r>
            <a:r>
              <a:rPr lang="en-US" altLang="zh-CN" dirty="0">
                <a:solidFill>
                  <a:srgbClr val="0146C7"/>
                </a:solidFill>
                <a:latin typeface="+mn-ea"/>
              </a:rPr>
              <a:t>JNI</a:t>
            </a:r>
            <a:r>
              <a:rPr lang="zh-CN" altLang="en-US" dirty="0">
                <a:solidFill>
                  <a:srgbClr val="0146C7"/>
                </a:solidFill>
                <a:latin typeface="+mn-ea"/>
              </a:rPr>
              <a:t>中实现。</a:t>
            </a:r>
            <a:endParaRPr lang="en-US" altLang="zh-CN" dirty="0">
              <a:solidFill>
                <a:srgbClr val="0146C7"/>
              </a:solidFill>
              <a:latin typeface="+mn-ea"/>
            </a:endParaRPr>
          </a:p>
          <a:p>
            <a:r>
              <a:rPr lang="en-US" altLang="zh-CN" dirty="0">
                <a:solidFill>
                  <a:srgbClr val="0146C7"/>
                </a:solidFill>
                <a:latin typeface="+mn-ea"/>
              </a:rPr>
              <a:t>Enable()</a:t>
            </a:r>
            <a:r>
              <a:rPr lang="zh-CN" altLang="en-US" dirty="0">
                <a:solidFill>
                  <a:srgbClr val="0146C7"/>
                </a:solidFill>
                <a:latin typeface="+mn-ea"/>
              </a:rPr>
              <a:t>函数结束后即用到：</a:t>
            </a:r>
            <a:endParaRPr lang="en-US" altLang="zh-CN" dirty="0">
              <a:solidFill>
                <a:srgbClr val="0146C7"/>
              </a:solidFill>
              <a:latin typeface="+mn-ea"/>
            </a:endParaRPr>
          </a:p>
          <a:p>
            <a:r>
              <a:rPr lang="en-US" altLang="zh-CN" dirty="0" err="1">
                <a:solidFill>
                  <a:srgbClr val="0146C7"/>
                </a:solidFill>
                <a:latin typeface="+mn-ea"/>
              </a:rPr>
              <a:t>publicvoid</a:t>
            </a:r>
            <a:r>
              <a:rPr lang="en-US" altLang="zh-CN" dirty="0">
                <a:solidFill>
                  <a:srgbClr val="0146C7"/>
                </a:solidFill>
                <a:latin typeface="+mn-ea"/>
              </a:rPr>
              <a:t> </a:t>
            </a:r>
            <a:r>
              <a:rPr lang="en-US" altLang="zh-CN" dirty="0" err="1">
                <a:solidFill>
                  <a:srgbClr val="0146C7"/>
                </a:solidFill>
                <a:latin typeface="+mn-ea"/>
              </a:rPr>
              <a:t>enableLocationTracking</a:t>
            </a:r>
            <a:r>
              <a:rPr lang="en-US" altLang="zh-CN" dirty="0">
                <a:solidFill>
                  <a:srgbClr val="0146C7"/>
                </a:solidFill>
                <a:latin typeface="+mn-ea"/>
              </a:rPr>
              <a:t>(</a:t>
            </a:r>
            <a:r>
              <a:rPr lang="en-US" altLang="zh-CN" dirty="0" err="1">
                <a:solidFill>
                  <a:srgbClr val="0146C7"/>
                </a:solidFill>
                <a:latin typeface="+mn-ea"/>
              </a:rPr>
              <a:t>boolean</a:t>
            </a:r>
            <a:r>
              <a:rPr lang="en-US" altLang="zh-CN" dirty="0">
                <a:solidFill>
                  <a:srgbClr val="0146C7"/>
                </a:solidFill>
                <a:latin typeface="+mn-ea"/>
              </a:rPr>
              <a:t> enable) { </a:t>
            </a:r>
          </a:p>
          <a:p>
            <a:r>
              <a:rPr lang="en-US" altLang="zh-CN" dirty="0">
                <a:solidFill>
                  <a:srgbClr val="0146C7"/>
                </a:solidFill>
                <a:latin typeface="+mn-ea"/>
              </a:rPr>
              <a:t>        // FIXME - should set a flag here to </a:t>
            </a:r>
            <a:r>
              <a:rPr lang="en-US" altLang="zh-CN" dirty="0" err="1">
                <a:solidFill>
                  <a:srgbClr val="0146C7"/>
                </a:solidFill>
                <a:latin typeface="+mn-ea"/>
              </a:rPr>
              <a:t>avoidrace</a:t>
            </a:r>
            <a:r>
              <a:rPr lang="en-US" altLang="zh-CN" dirty="0">
                <a:solidFill>
                  <a:srgbClr val="0146C7"/>
                </a:solidFill>
                <a:latin typeface="+mn-ea"/>
              </a:rPr>
              <a:t> conditions with single shot request </a:t>
            </a:r>
          </a:p>
          <a:p>
            <a:r>
              <a:rPr lang="en-US" altLang="zh-CN" dirty="0">
                <a:solidFill>
                  <a:srgbClr val="0146C7"/>
                </a:solidFill>
                <a:latin typeface="+mn-ea"/>
              </a:rPr>
              <a:t>        synchronized (</a:t>
            </a:r>
            <a:r>
              <a:rPr lang="en-US" altLang="zh-CN" dirty="0" err="1">
                <a:solidFill>
                  <a:srgbClr val="0146C7"/>
                </a:solidFill>
                <a:latin typeface="+mn-ea"/>
              </a:rPr>
              <a:t>mHandler</a:t>
            </a:r>
            <a:r>
              <a:rPr lang="en-US" altLang="zh-CN" dirty="0">
                <a:solidFill>
                  <a:srgbClr val="0146C7"/>
                </a:solidFill>
                <a:latin typeface="+mn-ea"/>
              </a:rPr>
              <a:t>) { </a:t>
            </a:r>
          </a:p>
          <a:p>
            <a:r>
              <a:rPr lang="en-US" altLang="zh-CN" dirty="0">
                <a:solidFill>
                  <a:srgbClr val="0146C7"/>
                </a:solidFill>
                <a:latin typeface="+mn-ea"/>
              </a:rPr>
              <a:t>            </a:t>
            </a:r>
            <a:r>
              <a:rPr lang="en-US" altLang="zh-CN" dirty="0" err="1">
                <a:solidFill>
                  <a:srgbClr val="0146C7"/>
                </a:solidFill>
                <a:latin typeface="+mn-ea"/>
              </a:rPr>
              <a:t>sendMessage</a:t>
            </a:r>
            <a:r>
              <a:rPr lang="en-US" altLang="zh-CN" dirty="0">
                <a:solidFill>
                  <a:srgbClr val="0146C7"/>
                </a:solidFill>
                <a:latin typeface="+mn-ea"/>
              </a:rPr>
              <a:t>(ENABLE_TRACKING,(enable ? 1 : 0), null); </a:t>
            </a:r>
          </a:p>
          <a:p>
            <a:r>
              <a:rPr lang="en-US" altLang="zh-CN" dirty="0">
                <a:solidFill>
                  <a:srgbClr val="0146C7"/>
                </a:solidFill>
                <a:latin typeface="+mn-ea"/>
              </a:rPr>
              <a:t>        } </a:t>
            </a:r>
          </a:p>
          <a:p>
            <a:r>
              <a:rPr lang="en-US" altLang="zh-CN" dirty="0">
                <a:solidFill>
                  <a:srgbClr val="0146C7"/>
                </a:solidFill>
                <a:latin typeface="+mn-ea"/>
              </a:rPr>
              <a:t>    }</a:t>
            </a:r>
          </a:p>
          <a:p>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396461198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10D3DD5-7CDF-4218-B841-9798CA3AF7AF}"/>
              </a:ext>
            </a:extLst>
          </p:cNvPr>
          <p:cNvGrpSpPr/>
          <p:nvPr>
            <p:custDataLst>
              <p:tags r:id="rId1"/>
            </p:custDataLst>
          </p:nvPr>
        </p:nvGrpSpPr>
        <p:grpSpPr>
          <a:xfrm>
            <a:off x="1071746" y="1245991"/>
            <a:ext cx="4430097" cy="624349"/>
            <a:chOff x="6389473" y="1385910"/>
            <a:chExt cx="4430097" cy="624349"/>
          </a:xfrm>
        </p:grpSpPr>
        <p:sp>
          <p:nvSpPr>
            <p:cNvPr id="14" name="Oval 22">
              <a:extLst>
                <a:ext uri="{FF2B5EF4-FFF2-40B4-BE49-F238E27FC236}">
                  <a16:creationId xmlns:a16="http://schemas.microsoft.com/office/drawing/2014/main" id="{6D156603-DC11-4B2B-8DC2-B70104A51312}"/>
                </a:ext>
              </a:extLst>
            </p:cNvPr>
            <p:cNvSpPr/>
            <p:nvPr/>
          </p:nvSpPr>
          <p:spPr>
            <a:xfrm>
              <a:off x="6389473" y="1385910"/>
              <a:ext cx="624349" cy="624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16" name="TextBox 24">
              <a:extLst>
                <a:ext uri="{FF2B5EF4-FFF2-40B4-BE49-F238E27FC236}">
                  <a16:creationId xmlns:a16="http://schemas.microsoft.com/office/drawing/2014/main" id="{A65CDD6E-CA85-41CF-8B9B-2433431DAE5C}"/>
                </a:ext>
              </a:extLst>
            </p:cNvPr>
            <p:cNvSpPr txBox="1"/>
            <p:nvPr/>
          </p:nvSpPr>
          <p:spPr>
            <a:xfrm>
              <a:off x="6856996" y="1416468"/>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1">
                      <a:lumMod val="100000"/>
                    </a:schemeClr>
                  </a:solidFill>
                </a:rPr>
                <a:t>定位方式</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5</a:t>
            </a:fld>
            <a:endParaRPr lang="zh-CN" altLang="en-US"/>
          </a:p>
        </p:txBody>
      </p:sp>
      <p:sp>
        <p:nvSpPr>
          <p:cNvPr id="47" name="矩形: 圆角 46">
            <a:extLst>
              <a:ext uri="{FF2B5EF4-FFF2-40B4-BE49-F238E27FC236}">
                <a16:creationId xmlns:a16="http://schemas.microsoft.com/office/drawing/2014/main" id="{E149DED1-47B6-45AC-8BF8-D928A0622567}"/>
              </a:ext>
            </a:extLst>
          </p:cNvPr>
          <p:cNvSpPr/>
          <p:nvPr/>
        </p:nvSpPr>
        <p:spPr>
          <a:xfrm>
            <a:off x="2195731" y="1813383"/>
            <a:ext cx="9678574" cy="39483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5"/>
                </a:solidFill>
                <a:latin typeface="+mn-ea"/>
              </a:rPr>
              <a:t>2</a:t>
            </a:r>
            <a:r>
              <a:rPr lang="zh-CN" altLang="en-US" dirty="0">
                <a:solidFill>
                  <a:schemeClr val="accent5"/>
                </a:solidFill>
                <a:latin typeface="+mn-ea"/>
              </a:rPr>
              <a:t>、</a:t>
            </a:r>
            <a:r>
              <a:rPr lang="en-US" altLang="zh-CN" dirty="0">
                <a:solidFill>
                  <a:schemeClr val="accent5"/>
                </a:solidFill>
                <a:latin typeface="+mn-ea"/>
              </a:rPr>
              <a:t>Android</a:t>
            </a:r>
            <a:r>
              <a:rPr lang="zh-CN" altLang="en-US" dirty="0">
                <a:solidFill>
                  <a:schemeClr val="accent5"/>
                </a:solidFill>
                <a:latin typeface="+mn-ea"/>
              </a:rPr>
              <a:t>基站定位</a:t>
            </a:r>
          </a:p>
          <a:p>
            <a:r>
              <a:rPr lang="en-US" altLang="zh-CN" dirty="0">
                <a:solidFill>
                  <a:schemeClr val="accent5"/>
                </a:solidFill>
                <a:latin typeface="+mn-ea"/>
              </a:rPr>
              <a:t>	</a:t>
            </a:r>
            <a:r>
              <a:rPr lang="zh-CN" altLang="en-US" dirty="0">
                <a:solidFill>
                  <a:schemeClr val="accent5"/>
                </a:solidFill>
                <a:latin typeface="+mn-ea"/>
              </a:rPr>
              <a:t>若明白了基站</a:t>
            </a:r>
            <a:r>
              <a:rPr lang="en-US" altLang="zh-CN" dirty="0">
                <a:solidFill>
                  <a:schemeClr val="accent5"/>
                </a:solidFill>
                <a:latin typeface="+mn-ea"/>
              </a:rPr>
              <a:t>/WIFI</a:t>
            </a:r>
            <a:r>
              <a:rPr lang="zh-CN" altLang="en-US" dirty="0">
                <a:solidFill>
                  <a:schemeClr val="accent5"/>
                </a:solidFill>
                <a:latin typeface="+mn-ea"/>
              </a:rPr>
              <a:t>定位的原理，亦可自行实现基站</a:t>
            </a:r>
            <a:r>
              <a:rPr lang="en-US" altLang="zh-CN" dirty="0">
                <a:solidFill>
                  <a:schemeClr val="accent5"/>
                </a:solidFill>
                <a:latin typeface="+mn-ea"/>
              </a:rPr>
              <a:t>/WIFI</a:t>
            </a:r>
            <a:r>
              <a:rPr lang="zh-CN" altLang="en-US" dirty="0">
                <a:solidFill>
                  <a:schemeClr val="accent5"/>
                </a:solidFill>
                <a:latin typeface="+mn-ea"/>
              </a:rPr>
              <a:t>定位。基站定位一般有几种：第一种是利用手机附近的三个基站进行三角定位，由于每个基站的位置固定，利用电磁波在这三个基站间中转所需要时间来算出当前设备坐标；第二种则是利用获取最近的基站的信息，其中包括基站 </a:t>
            </a:r>
            <a:r>
              <a:rPr lang="en-US" altLang="zh-CN" dirty="0">
                <a:solidFill>
                  <a:schemeClr val="accent5"/>
                </a:solidFill>
                <a:latin typeface="+mn-ea"/>
              </a:rPr>
              <a:t>id</a:t>
            </a:r>
            <a:r>
              <a:rPr lang="zh-CN" altLang="en-US" dirty="0">
                <a:solidFill>
                  <a:schemeClr val="accent5"/>
                </a:solidFill>
                <a:latin typeface="+mn-ea"/>
              </a:rPr>
              <a:t>、</a:t>
            </a:r>
            <a:r>
              <a:rPr lang="en-US" altLang="zh-CN" dirty="0">
                <a:solidFill>
                  <a:schemeClr val="accent5"/>
                </a:solidFill>
                <a:latin typeface="+mn-ea"/>
              </a:rPr>
              <a:t>location area code</a:t>
            </a:r>
            <a:r>
              <a:rPr lang="zh-CN" altLang="en-US" dirty="0">
                <a:solidFill>
                  <a:schemeClr val="accent5"/>
                </a:solidFill>
                <a:latin typeface="+mn-ea"/>
              </a:rPr>
              <a:t>、</a:t>
            </a:r>
            <a:r>
              <a:rPr lang="en-US" altLang="zh-CN" dirty="0">
                <a:solidFill>
                  <a:schemeClr val="accent5"/>
                </a:solidFill>
                <a:latin typeface="+mn-ea"/>
              </a:rPr>
              <a:t>mobile country code</a:t>
            </a:r>
            <a:r>
              <a:rPr lang="zh-CN" altLang="en-US" dirty="0">
                <a:solidFill>
                  <a:schemeClr val="accent5"/>
                </a:solidFill>
                <a:latin typeface="+mn-ea"/>
              </a:rPr>
              <a:t>、</a:t>
            </a:r>
            <a:r>
              <a:rPr lang="en-US" altLang="zh-CN" dirty="0">
                <a:solidFill>
                  <a:schemeClr val="accent5"/>
                </a:solidFill>
                <a:latin typeface="+mn-ea"/>
              </a:rPr>
              <a:t>mobile network code</a:t>
            </a:r>
            <a:r>
              <a:rPr lang="zh-CN" altLang="en-US" dirty="0">
                <a:solidFill>
                  <a:schemeClr val="accent5"/>
                </a:solidFill>
                <a:latin typeface="+mn-ea"/>
              </a:rPr>
              <a:t>和信号强度将这些数据发送到</a:t>
            </a:r>
            <a:r>
              <a:rPr lang="en-US" altLang="zh-CN" dirty="0">
                <a:solidFill>
                  <a:schemeClr val="accent5"/>
                </a:solidFill>
                <a:latin typeface="+mn-ea"/>
              </a:rPr>
              <a:t>google</a:t>
            </a:r>
            <a:r>
              <a:rPr lang="zh-CN" altLang="en-US" dirty="0">
                <a:solidFill>
                  <a:schemeClr val="accent5"/>
                </a:solidFill>
                <a:latin typeface="+mn-ea"/>
              </a:rPr>
              <a:t>的定位</a:t>
            </a:r>
            <a:r>
              <a:rPr lang="en-US" altLang="zh-CN" dirty="0">
                <a:solidFill>
                  <a:schemeClr val="accent5"/>
                </a:solidFill>
                <a:latin typeface="+mn-ea"/>
              </a:rPr>
              <a:t>web</a:t>
            </a:r>
            <a:r>
              <a:rPr lang="zh-CN" altLang="en-US" dirty="0">
                <a:solidFill>
                  <a:schemeClr val="accent5"/>
                </a:solidFill>
                <a:latin typeface="+mn-ea"/>
              </a:rPr>
              <a:t>服务里，就能拿到当前所在的位置信息，误差一般在几十米到几百米之内。其中信号强度这个数据很重要。</a:t>
            </a:r>
            <a:endParaRPr lang="en-US" altLang="zh-CN" dirty="0">
              <a:solidFill>
                <a:schemeClr val="accent5"/>
              </a:solidFill>
              <a:latin typeface="+mn-ea"/>
            </a:endParaRPr>
          </a:p>
          <a:p>
            <a:r>
              <a:rPr lang="en-US" altLang="zh-CN" dirty="0">
                <a:solidFill>
                  <a:schemeClr val="accent5"/>
                </a:solidFill>
                <a:latin typeface="+mn-ea"/>
              </a:rPr>
              <a:t>3</a:t>
            </a:r>
            <a:r>
              <a:rPr lang="zh-CN" altLang="en-US" dirty="0">
                <a:solidFill>
                  <a:schemeClr val="accent5"/>
                </a:solidFill>
                <a:latin typeface="+mn-ea"/>
              </a:rPr>
              <a:t>、</a:t>
            </a:r>
            <a:r>
              <a:rPr lang="en-US" altLang="zh-CN" dirty="0">
                <a:solidFill>
                  <a:schemeClr val="accent5"/>
                </a:solidFill>
                <a:latin typeface="+mn-ea"/>
              </a:rPr>
              <a:t>Android </a:t>
            </a:r>
            <a:r>
              <a:rPr lang="en-US" altLang="zh-CN" dirty="0" err="1">
                <a:solidFill>
                  <a:schemeClr val="accent5"/>
                </a:solidFill>
                <a:latin typeface="+mn-ea"/>
              </a:rPr>
              <a:t>Wifi</a:t>
            </a:r>
            <a:r>
              <a:rPr lang="zh-CN" altLang="en-US" dirty="0">
                <a:solidFill>
                  <a:schemeClr val="accent5"/>
                </a:solidFill>
                <a:latin typeface="+mn-ea"/>
              </a:rPr>
              <a:t>定位</a:t>
            </a:r>
          </a:p>
          <a:p>
            <a:r>
              <a:rPr lang="en-US" altLang="zh-CN" dirty="0">
                <a:solidFill>
                  <a:schemeClr val="accent5"/>
                </a:solidFill>
                <a:latin typeface="+mn-ea"/>
              </a:rPr>
              <a:t>	</a:t>
            </a:r>
            <a:r>
              <a:rPr lang="zh-CN" altLang="en-US" dirty="0">
                <a:solidFill>
                  <a:schemeClr val="accent5"/>
                </a:solidFill>
                <a:latin typeface="+mn-ea"/>
              </a:rPr>
              <a:t>根据一个固定的</a:t>
            </a:r>
            <a:r>
              <a:rPr lang="en-US" altLang="zh-CN" dirty="0" err="1">
                <a:solidFill>
                  <a:schemeClr val="accent5"/>
                </a:solidFill>
                <a:latin typeface="+mn-ea"/>
              </a:rPr>
              <a:t>Wifi</a:t>
            </a:r>
            <a:r>
              <a:rPr lang="en-US" altLang="zh-CN" dirty="0">
                <a:solidFill>
                  <a:schemeClr val="accent5"/>
                </a:solidFill>
                <a:latin typeface="+mn-ea"/>
              </a:rPr>
              <a:t> MAC</a:t>
            </a:r>
            <a:r>
              <a:rPr lang="zh-CN" altLang="en-US" dirty="0">
                <a:solidFill>
                  <a:schemeClr val="accent5"/>
                </a:solidFill>
                <a:latin typeface="+mn-ea"/>
              </a:rPr>
              <a:t>地址通过收集到的该</a:t>
            </a:r>
            <a:r>
              <a:rPr lang="en-US" altLang="zh-CN" dirty="0" err="1">
                <a:solidFill>
                  <a:schemeClr val="accent5"/>
                </a:solidFill>
                <a:latin typeface="+mn-ea"/>
              </a:rPr>
              <a:t>Wifi</a:t>
            </a:r>
            <a:r>
              <a:rPr lang="zh-CN" altLang="en-US" dirty="0">
                <a:solidFill>
                  <a:schemeClr val="accent5"/>
                </a:solidFill>
                <a:latin typeface="+mn-ea"/>
              </a:rPr>
              <a:t>热点的位置然后访问网络上的定位服务以获得经纬度坐标。因为它和基站定位其实都需要使用网络，所以在</a:t>
            </a:r>
            <a:r>
              <a:rPr lang="en-US" altLang="zh-CN" dirty="0">
                <a:solidFill>
                  <a:schemeClr val="accent5"/>
                </a:solidFill>
                <a:latin typeface="+mn-ea"/>
              </a:rPr>
              <a:t>Android</a:t>
            </a:r>
            <a:r>
              <a:rPr lang="zh-CN" altLang="en-US" dirty="0">
                <a:solidFill>
                  <a:schemeClr val="accent5"/>
                </a:solidFill>
                <a:latin typeface="+mn-ea"/>
              </a:rPr>
              <a:t>也统称为</a:t>
            </a:r>
            <a:r>
              <a:rPr lang="en-US" altLang="zh-CN" dirty="0">
                <a:solidFill>
                  <a:schemeClr val="accent5"/>
                </a:solidFill>
                <a:latin typeface="+mn-ea"/>
              </a:rPr>
              <a:t>Network</a:t>
            </a:r>
            <a:r>
              <a:rPr lang="zh-CN" altLang="en-US" dirty="0">
                <a:solidFill>
                  <a:schemeClr val="accent5"/>
                </a:solidFill>
                <a:latin typeface="+mn-ea"/>
              </a:rPr>
              <a:t>方式。</a:t>
            </a:r>
          </a:p>
          <a:p>
            <a:endParaRPr lang="en-US" altLang="zh-CN" dirty="0"/>
          </a:p>
          <a:p>
            <a:pPr algn="ctr"/>
            <a:endParaRPr lang="zh-CN" altLang="en-US" dirty="0"/>
          </a:p>
        </p:txBody>
      </p:sp>
      <p:pic>
        <p:nvPicPr>
          <p:cNvPr id="21" name="图片 20">
            <a:extLst>
              <a:ext uri="{FF2B5EF4-FFF2-40B4-BE49-F238E27FC236}">
                <a16:creationId xmlns:a16="http://schemas.microsoft.com/office/drawing/2014/main" id="{C2AD362F-6D95-47F3-B7F1-54ABA30F46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5196"/>
            <a:ext cx="12192000" cy="964275"/>
          </a:xfrm>
          <a:prstGeom prst="rect">
            <a:avLst/>
          </a:prstGeom>
        </p:spPr>
      </p:pic>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226398882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50</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solidFill>
                  <a:srgbClr val="0146C7"/>
                </a:solidFill>
                <a:latin typeface="+mn-ea"/>
              </a:rPr>
              <a:t>此得发送一个</a:t>
            </a:r>
            <a:r>
              <a:rPr lang="en-US" altLang="zh-CN" dirty="0">
                <a:solidFill>
                  <a:srgbClr val="0146C7"/>
                </a:solidFill>
                <a:latin typeface="+mn-ea"/>
              </a:rPr>
              <a:t>ENABLE_TRACKING</a:t>
            </a:r>
            <a:r>
              <a:rPr lang="zh-CN" altLang="en-US" dirty="0">
                <a:solidFill>
                  <a:srgbClr val="0146C7"/>
                </a:solidFill>
                <a:latin typeface="+mn-ea"/>
              </a:rPr>
              <a:t>消息，然后：</a:t>
            </a:r>
            <a:endParaRPr lang="en-US" altLang="zh-CN" dirty="0">
              <a:solidFill>
                <a:srgbClr val="0146C7"/>
              </a:solidFill>
              <a:latin typeface="+mn-ea"/>
            </a:endParaRPr>
          </a:p>
          <a:p>
            <a:r>
              <a:rPr lang="en-US" altLang="zh-CN" dirty="0" err="1">
                <a:solidFill>
                  <a:srgbClr val="0146C7"/>
                </a:solidFill>
                <a:latin typeface="+mn-ea"/>
              </a:rPr>
              <a:t>handleEnableLocationTracking</a:t>
            </a:r>
            <a:r>
              <a:rPr lang="en-US" altLang="zh-CN" dirty="0">
                <a:solidFill>
                  <a:srgbClr val="0146C7"/>
                </a:solidFill>
                <a:latin typeface="+mn-ea"/>
              </a:rPr>
              <a:t>(msg.arg1== 1); </a:t>
            </a:r>
          </a:p>
          <a:p>
            <a:r>
              <a:rPr lang="en-US" altLang="zh-CN" dirty="0">
                <a:solidFill>
                  <a:srgbClr val="0146C7"/>
                </a:solidFill>
                <a:latin typeface="+mn-ea"/>
              </a:rPr>
              <a:t>if (enable) { </a:t>
            </a:r>
          </a:p>
          <a:p>
            <a:r>
              <a:rPr lang="en-US" altLang="zh-CN" dirty="0">
                <a:solidFill>
                  <a:srgbClr val="0146C7"/>
                </a:solidFill>
                <a:latin typeface="+mn-ea"/>
              </a:rPr>
              <a:t>            </a:t>
            </a:r>
            <a:r>
              <a:rPr lang="en-US" altLang="zh-CN" dirty="0" err="1">
                <a:solidFill>
                  <a:srgbClr val="0146C7"/>
                </a:solidFill>
                <a:latin typeface="+mn-ea"/>
              </a:rPr>
              <a:t>mTTFF</a:t>
            </a:r>
            <a:r>
              <a:rPr lang="en-US" altLang="zh-CN" dirty="0">
                <a:solidFill>
                  <a:srgbClr val="0146C7"/>
                </a:solidFill>
                <a:latin typeface="+mn-ea"/>
              </a:rPr>
              <a:t> = 0; </a:t>
            </a:r>
          </a:p>
          <a:p>
            <a:r>
              <a:rPr lang="en-US" altLang="zh-CN" dirty="0">
                <a:solidFill>
                  <a:srgbClr val="0146C7"/>
                </a:solidFill>
                <a:latin typeface="+mn-ea"/>
              </a:rPr>
              <a:t>            </a:t>
            </a:r>
            <a:r>
              <a:rPr lang="en-US" altLang="zh-CN" dirty="0" err="1">
                <a:solidFill>
                  <a:srgbClr val="0146C7"/>
                </a:solidFill>
                <a:latin typeface="+mn-ea"/>
              </a:rPr>
              <a:t>mLastFixTime</a:t>
            </a:r>
            <a:r>
              <a:rPr lang="en-US" altLang="zh-CN" dirty="0">
                <a:solidFill>
                  <a:srgbClr val="0146C7"/>
                </a:solidFill>
                <a:latin typeface="+mn-ea"/>
              </a:rPr>
              <a:t> = 0; </a:t>
            </a:r>
          </a:p>
          <a:p>
            <a:r>
              <a:rPr lang="en-US" altLang="zh-CN" dirty="0">
                <a:solidFill>
                  <a:srgbClr val="0146C7"/>
                </a:solidFill>
                <a:latin typeface="+mn-ea"/>
              </a:rPr>
              <a:t>            </a:t>
            </a:r>
            <a:r>
              <a:rPr lang="en-US" altLang="zh-CN" dirty="0" err="1">
                <a:solidFill>
                  <a:srgbClr val="0146C7"/>
                </a:solidFill>
                <a:latin typeface="+mn-ea"/>
              </a:rPr>
              <a:t>startNavigating</a:t>
            </a:r>
            <a:r>
              <a:rPr lang="en-US" altLang="zh-CN" dirty="0">
                <a:solidFill>
                  <a:srgbClr val="0146C7"/>
                </a:solidFill>
                <a:latin typeface="+mn-ea"/>
              </a:rPr>
              <a:t>(false); </a:t>
            </a:r>
          </a:p>
          <a:p>
            <a:r>
              <a:rPr lang="en-US" altLang="zh-CN" dirty="0">
                <a:solidFill>
                  <a:srgbClr val="0146C7"/>
                </a:solidFill>
                <a:latin typeface="+mn-ea"/>
              </a:rPr>
              <a:t>        }</a:t>
            </a:r>
          </a:p>
          <a:p>
            <a:r>
              <a:rPr lang="zh-CN" altLang="en-US" dirty="0">
                <a:solidFill>
                  <a:srgbClr val="0146C7"/>
                </a:solidFill>
                <a:latin typeface="+mn-ea"/>
              </a:rPr>
              <a:t>在</a:t>
            </a:r>
            <a:r>
              <a:rPr lang="en-US" altLang="zh-CN" dirty="0" err="1">
                <a:solidFill>
                  <a:srgbClr val="0146C7"/>
                </a:solidFill>
                <a:latin typeface="+mn-ea"/>
              </a:rPr>
              <a:t>startNavigating</a:t>
            </a:r>
            <a:r>
              <a:rPr lang="en-US" altLang="zh-CN" dirty="0">
                <a:solidFill>
                  <a:srgbClr val="0146C7"/>
                </a:solidFill>
                <a:latin typeface="+mn-ea"/>
              </a:rPr>
              <a:t>()</a:t>
            </a:r>
            <a:r>
              <a:rPr lang="zh-CN" altLang="en-US" dirty="0">
                <a:solidFill>
                  <a:srgbClr val="0146C7"/>
                </a:solidFill>
                <a:latin typeface="+mn-ea"/>
              </a:rPr>
              <a:t>中设置</a:t>
            </a:r>
            <a:r>
              <a:rPr lang="en-US" altLang="zh-CN" dirty="0">
                <a:solidFill>
                  <a:srgbClr val="0146C7"/>
                </a:solidFill>
                <a:latin typeface="+mn-ea"/>
              </a:rPr>
              <a:t>position mode</a:t>
            </a:r>
            <a:r>
              <a:rPr lang="zh-CN" altLang="en-US" dirty="0">
                <a:solidFill>
                  <a:srgbClr val="0146C7"/>
                </a:solidFill>
                <a:latin typeface="+mn-ea"/>
              </a:rPr>
              <a:t>并启动。</a:t>
            </a:r>
            <a:endParaRPr lang="en-US" altLang="zh-CN" dirty="0">
              <a:solidFill>
                <a:srgbClr val="0146C7"/>
              </a:solidFill>
              <a:latin typeface="+mn-ea"/>
            </a:endParaRPr>
          </a:p>
          <a:p>
            <a:r>
              <a:rPr lang="en-US" altLang="zh-CN" dirty="0" err="1">
                <a:solidFill>
                  <a:srgbClr val="0146C7"/>
                </a:solidFill>
                <a:latin typeface="+mn-ea"/>
              </a:rPr>
              <a:t>privatevoid</a:t>
            </a:r>
            <a:r>
              <a:rPr lang="en-US" altLang="zh-CN" dirty="0">
                <a:solidFill>
                  <a:srgbClr val="0146C7"/>
                </a:solidFill>
                <a:latin typeface="+mn-ea"/>
              </a:rPr>
              <a:t> </a:t>
            </a:r>
            <a:r>
              <a:rPr lang="en-US" altLang="zh-CN" dirty="0" err="1">
                <a:solidFill>
                  <a:srgbClr val="0146C7"/>
                </a:solidFill>
                <a:latin typeface="+mn-ea"/>
              </a:rPr>
              <a:t>startNavigating</a:t>
            </a:r>
            <a:r>
              <a:rPr lang="en-US" altLang="zh-CN" dirty="0">
                <a:solidFill>
                  <a:srgbClr val="0146C7"/>
                </a:solidFill>
                <a:latin typeface="+mn-ea"/>
              </a:rPr>
              <a:t>(</a:t>
            </a:r>
            <a:r>
              <a:rPr lang="en-US" altLang="zh-CN" dirty="0" err="1">
                <a:solidFill>
                  <a:srgbClr val="0146C7"/>
                </a:solidFill>
                <a:latin typeface="+mn-ea"/>
              </a:rPr>
              <a:t>boolean</a:t>
            </a:r>
            <a:r>
              <a:rPr lang="en-US" altLang="zh-CN" dirty="0">
                <a:solidFill>
                  <a:srgbClr val="0146C7"/>
                </a:solidFill>
                <a:latin typeface="+mn-ea"/>
              </a:rPr>
              <a:t> </a:t>
            </a:r>
            <a:r>
              <a:rPr lang="en-US" altLang="zh-CN" dirty="0" err="1">
                <a:solidFill>
                  <a:srgbClr val="0146C7"/>
                </a:solidFill>
                <a:latin typeface="+mn-ea"/>
              </a:rPr>
              <a:t>singleShot</a:t>
            </a:r>
            <a:r>
              <a:rPr lang="en-US" altLang="zh-CN" dirty="0">
                <a:solidFill>
                  <a:srgbClr val="0146C7"/>
                </a:solidFill>
                <a:latin typeface="+mn-ea"/>
              </a:rPr>
              <a:t>) { </a:t>
            </a:r>
          </a:p>
          <a:p>
            <a:r>
              <a:rPr lang="en-US" altLang="zh-CN" dirty="0">
                <a:solidFill>
                  <a:srgbClr val="0146C7"/>
                </a:solidFill>
                <a:latin typeface="+mn-ea"/>
              </a:rPr>
              <a:t>       …… </a:t>
            </a:r>
          </a:p>
          <a:p>
            <a:r>
              <a:rPr lang="en-US" altLang="zh-CN" dirty="0">
                <a:solidFill>
                  <a:srgbClr val="0146C7"/>
                </a:solidFill>
                <a:latin typeface="+mn-ea"/>
              </a:rPr>
              <a:t>if (!</a:t>
            </a:r>
            <a:r>
              <a:rPr lang="en-US" altLang="zh-CN" dirty="0" err="1">
                <a:solidFill>
                  <a:srgbClr val="0146C7"/>
                </a:solidFill>
                <a:latin typeface="+mn-ea"/>
              </a:rPr>
              <a:t>native_set_position_mode</a:t>
            </a:r>
            <a:r>
              <a:rPr lang="en-US" altLang="zh-CN" dirty="0">
                <a:solidFill>
                  <a:srgbClr val="0146C7"/>
                </a:solidFill>
                <a:latin typeface="+mn-ea"/>
              </a:rPr>
              <a:t>(</a:t>
            </a:r>
            <a:r>
              <a:rPr lang="en-US" altLang="zh-CN" dirty="0" err="1">
                <a:solidFill>
                  <a:srgbClr val="0146C7"/>
                </a:solidFill>
                <a:latin typeface="+mn-ea"/>
              </a:rPr>
              <a:t>mPositionMode,GPS_POSITION_RECURRENCE_PERIODIC</a:t>
            </a:r>
            <a:r>
              <a:rPr lang="en-US" altLang="zh-CN" dirty="0">
                <a:solidFill>
                  <a:srgbClr val="0146C7"/>
                </a:solidFill>
                <a:latin typeface="+mn-ea"/>
              </a:rPr>
              <a:t>, </a:t>
            </a:r>
          </a:p>
          <a:p>
            <a:r>
              <a:rPr lang="en-US" altLang="zh-CN" dirty="0">
                <a:solidFill>
                  <a:srgbClr val="0146C7"/>
                </a:solidFill>
                <a:latin typeface="+mn-ea"/>
              </a:rPr>
              <a:t>    interval, 0, 0)) { </a:t>
            </a:r>
          </a:p>
          <a:p>
            <a:r>
              <a:rPr lang="en-US" altLang="zh-CN" dirty="0">
                <a:solidFill>
                  <a:srgbClr val="0146C7"/>
                </a:solidFill>
                <a:latin typeface="+mn-ea"/>
              </a:rPr>
              <a:t>                </a:t>
            </a:r>
            <a:r>
              <a:rPr lang="en-US" altLang="zh-CN" dirty="0" err="1">
                <a:solidFill>
                  <a:srgbClr val="0146C7"/>
                </a:solidFill>
                <a:latin typeface="+mn-ea"/>
              </a:rPr>
              <a:t>mStarted</a:t>
            </a:r>
            <a:r>
              <a:rPr lang="en-US" altLang="zh-CN" dirty="0">
                <a:solidFill>
                  <a:srgbClr val="0146C7"/>
                </a:solidFill>
                <a:latin typeface="+mn-ea"/>
              </a:rPr>
              <a:t> = false; </a:t>
            </a:r>
          </a:p>
          <a:p>
            <a:r>
              <a:rPr lang="en-US" altLang="zh-CN" dirty="0">
                <a:solidFill>
                  <a:srgbClr val="0146C7"/>
                </a:solidFill>
                <a:latin typeface="+mn-ea"/>
              </a:rPr>
              <a:t>                </a:t>
            </a:r>
            <a:r>
              <a:rPr lang="en-US" altLang="zh-CN" dirty="0" err="1">
                <a:solidFill>
                  <a:srgbClr val="0146C7"/>
                </a:solidFill>
                <a:latin typeface="+mn-ea"/>
              </a:rPr>
              <a:t>Log.e</a:t>
            </a:r>
            <a:r>
              <a:rPr lang="en-US" altLang="zh-CN" dirty="0">
                <a:solidFill>
                  <a:srgbClr val="0146C7"/>
                </a:solidFill>
                <a:latin typeface="+mn-ea"/>
              </a:rPr>
              <a:t>(TAG,"</a:t>
            </a:r>
            <a:r>
              <a:rPr lang="en-US" altLang="zh-CN" dirty="0" err="1">
                <a:solidFill>
                  <a:srgbClr val="0146C7"/>
                </a:solidFill>
                <a:latin typeface="+mn-ea"/>
              </a:rPr>
              <a:t>set_position_mode</a:t>
            </a:r>
            <a:r>
              <a:rPr lang="en-US" altLang="zh-CN" dirty="0">
                <a:solidFill>
                  <a:srgbClr val="0146C7"/>
                </a:solidFill>
                <a:latin typeface="+mn-ea"/>
              </a:rPr>
              <a:t> failed in </a:t>
            </a:r>
            <a:r>
              <a:rPr lang="en-US" altLang="zh-CN" dirty="0" err="1">
                <a:solidFill>
                  <a:srgbClr val="0146C7"/>
                </a:solidFill>
                <a:latin typeface="+mn-ea"/>
              </a:rPr>
              <a:t>startNavigating</a:t>
            </a:r>
            <a:r>
              <a:rPr lang="en-US" altLang="zh-CN" dirty="0">
                <a:solidFill>
                  <a:srgbClr val="0146C7"/>
                </a:solidFill>
                <a:latin typeface="+mn-ea"/>
              </a:rPr>
              <a:t>()"); </a:t>
            </a:r>
          </a:p>
          <a:p>
            <a:r>
              <a:rPr lang="en-US" altLang="zh-CN" dirty="0">
                <a:solidFill>
                  <a:srgbClr val="0146C7"/>
                </a:solidFill>
                <a:latin typeface="+mn-ea"/>
              </a:rPr>
              <a:t>                return; </a:t>
            </a:r>
          </a:p>
          <a:p>
            <a:r>
              <a:rPr lang="en-US" altLang="zh-CN" dirty="0">
                <a:solidFill>
                  <a:srgbClr val="0146C7"/>
                </a:solidFill>
                <a:latin typeface="+mn-ea"/>
              </a:rPr>
              <a:t>   } </a:t>
            </a:r>
          </a:p>
          <a:p>
            <a:r>
              <a:rPr lang="en-US" altLang="zh-CN" dirty="0">
                <a:solidFill>
                  <a:srgbClr val="0146C7"/>
                </a:solidFill>
                <a:latin typeface="+mn-ea"/>
              </a:rPr>
              <a:t>    if(!</a:t>
            </a:r>
            <a:r>
              <a:rPr lang="en-US" altLang="zh-CN" dirty="0" err="1">
                <a:solidFill>
                  <a:srgbClr val="0146C7"/>
                </a:solidFill>
                <a:latin typeface="+mn-ea"/>
              </a:rPr>
              <a:t>native_start</a:t>
            </a:r>
            <a:r>
              <a:rPr lang="en-US" altLang="zh-CN" dirty="0">
                <a:solidFill>
                  <a:srgbClr val="0146C7"/>
                </a:solidFill>
                <a:latin typeface="+mn-ea"/>
              </a:rPr>
              <a:t>()) { </a:t>
            </a:r>
          </a:p>
          <a:p>
            <a:r>
              <a:rPr lang="en-US" altLang="zh-CN" dirty="0">
                <a:solidFill>
                  <a:srgbClr val="0146C7"/>
                </a:solidFill>
                <a:latin typeface="+mn-ea"/>
              </a:rPr>
              <a:t>         </a:t>
            </a: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4340728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51</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err="1">
                <a:solidFill>
                  <a:srgbClr val="0146C7"/>
                </a:solidFill>
                <a:latin typeface="+mn-ea"/>
              </a:rPr>
              <a:t>mStarted</a:t>
            </a:r>
            <a:r>
              <a:rPr lang="en-US" altLang="zh-CN" dirty="0">
                <a:solidFill>
                  <a:srgbClr val="0146C7"/>
                </a:solidFill>
                <a:latin typeface="+mn-ea"/>
              </a:rPr>
              <a:t> = false; </a:t>
            </a:r>
          </a:p>
          <a:p>
            <a:r>
              <a:rPr lang="en-US" altLang="zh-CN" dirty="0">
                <a:solidFill>
                  <a:srgbClr val="0146C7"/>
                </a:solidFill>
                <a:latin typeface="+mn-ea"/>
              </a:rPr>
              <a:t>         </a:t>
            </a:r>
            <a:r>
              <a:rPr lang="en-US" altLang="zh-CN" dirty="0" err="1">
                <a:solidFill>
                  <a:srgbClr val="0146C7"/>
                </a:solidFill>
                <a:latin typeface="+mn-ea"/>
              </a:rPr>
              <a:t>Log.e</a:t>
            </a:r>
            <a:r>
              <a:rPr lang="en-US" altLang="zh-CN" dirty="0">
                <a:solidFill>
                  <a:srgbClr val="0146C7"/>
                </a:solidFill>
                <a:latin typeface="+mn-ea"/>
              </a:rPr>
              <a:t>(TAG, "</a:t>
            </a:r>
            <a:r>
              <a:rPr lang="en-US" altLang="zh-CN" dirty="0" err="1">
                <a:solidFill>
                  <a:srgbClr val="0146C7"/>
                </a:solidFill>
                <a:latin typeface="+mn-ea"/>
              </a:rPr>
              <a:t>native_start</a:t>
            </a:r>
            <a:r>
              <a:rPr lang="en-US" altLang="zh-CN" dirty="0">
                <a:solidFill>
                  <a:srgbClr val="0146C7"/>
                </a:solidFill>
                <a:latin typeface="+mn-ea"/>
              </a:rPr>
              <a:t> </a:t>
            </a:r>
            <a:r>
              <a:rPr lang="en-US" altLang="zh-CN" dirty="0" err="1">
                <a:solidFill>
                  <a:srgbClr val="0146C7"/>
                </a:solidFill>
                <a:latin typeface="+mn-ea"/>
              </a:rPr>
              <a:t>failedin</a:t>
            </a:r>
            <a:r>
              <a:rPr lang="en-US" altLang="zh-CN" dirty="0">
                <a:solidFill>
                  <a:srgbClr val="0146C7"/>
                </a:solidFill>
                <a:latin typeface="+mn-ea"/>
              </a:rPr>
              <a:t> </a:t>
            </a:r>
            <a:r>
              <a:rPr lang="en-US" altLang="zh-CN" dirty="0" err="1">
                <a:solidFill>
                  <a:srgbClr val="0146C7"/>
                </a:solidFill>
                <a:latin typeface="+mn-ea"/>
              </a:rPr>
              <a:t>startNavigating</a:t>
            </a:r>
            <a:r>
              <a:rPr lang="en-US" altLang="zh-CN" dirty="0">
                <a:solidFill>
                  <a:srgbClr val="0146C7"/>
                </a:solidFill>
                <a:latin typeface="+mn-ea"/>
              </a:rPr>
              <a:t>()"); </a:t>
            </a:r>
          </a:p>
          <a:p>
            <a:r>
              <a:rPr lang="en-US" altLang="zh-CN" dirty="0">
                <a:solidFill>
                  <a:srgbClr val="0146C7"/>
                </a:solidFill>
                <a:latin typeface="+mn-ea"/>
              </a:rPr>
              <a:t>        return; </a:t>
            </a:r>
          </a:p>
          <a:p>
            <a:r>
              <a:rPr lang="en-US" altLang="zh-CN" dirty="0">
                <a:solidFill>
                  <a:srgbClr val="0146C7"/>
                </a:solidFill>
                <a:latin typeface="+mn-ea"/>
              </a:rPr>
              <a:t>    …… </a:t>
            </a:r>
          </a:p>
          <a:p>
            <a:r>
              <a:rPr lang="en-US" altLang="zh-CN" dirty="0">
                <a:solidFill>
                  <a:srgbClr val="0146C7"/>
                </a:solidFill>
                <a:latin typeface="+mn-ea"/>
              </a:rPr>
              <a:t>   } </a:t>
            </a:r>
          </a:p>
          <a:p>
            <a:r>
              <a:rPr lang="zh-CN" altLang="en-US" dirty="0">
                <a:solidFill>
                  <a:srgbClr val="0146C7"/>
                </a:solidFill>
                <a:latin typeface="+mn-ea"/>
              </a:rPr>
              <a:t>｝ </a:t>
            </a:r>
            <a:endParaRPr lang="en-US" altLang="zh-CN" dirty="0">
              <a:solidFill>
                <a:srgbClr val="0146C7"/>
              </a:solidFill>
              <a:latin typeface="+mn-ea"/>
            </a:endParaRPr>
          </a:p>
          <a:p>
            <a:r>
              <a:rPr lang="zh-CN" altLang="en-US" dirty="0">
                <a:solidFill>
                  <a:srgbClr val="0146C7"/>
                </a:solidFill>
                <a:latin typeface="+mn-ea"/>
              </a:rPr>
              <a:t>在此</a:t>
            </a:r>
            <a:r>
              <a:rPr lang="en-US" altLang="zh-CN" dirty="0">
                <a:solidFill>
                  <a:srgbClr val="0146C7"/>
                </a:solidFill>
                <a:latin typeface="+mn-ea"/>
              </a:rPr>
              <a:t>JNI</a:t>
            </a:r>
            <a:r>
              <a:rPr lang="zh-CN" altLang="en-US" dirty="0">
                <a:solidFill>
                  <a:srgbClr val="0146C7"/>
                </a:solidFill>
                <a:latin typeface="+mn-ea"/>
              </a:rPr>
              <a:t>中调用到一个</a:t>
            </a:r>
            <a:r>
              <a:rPr lang="en-US" altLang="zh-CN" dirty="0" err="1">
                <a:solidFill>
                  <a:srgbClr val="0146C7"/>
                </a:solidFill>
                <a:latin typeface="+mn-ea"/>
              </a:rPr>
              <a:t>reportLocation</a:t>
            </a:r>
            <a:r>
              <a:rPr lang="en-US" altLang="zh-CN" dirty="0">
                <a:solidFill>
                  <a:srgbClr val="0146C7"/>
                </a:solidFill>
                <a:latin typeface="+mn-ea"/>
              </a:rPr>
              <a:t>(int flags, double latitude, double longitude, </a:t>
            </a:r>
            <a:r>
              <a:rPr lang="en-US" altLang="zh-CN" dirty="0" err="1">
                <a:solidFill>
                  <a:srgbClr val="0146C7"/>
                </a:solidFill>
                <a:latin typeface="+mn-ea"/>
              </a:rPr>
              <a:t>doublealtitude</a:t>
            </a:r>
            <a:r>
              <a:rPr lang="en-US" altLang="zh-CN" dirty="0">
                <a:solidFill>
                  <a:srgbClr val="0146C7"/>
                </a:solidFill>
                <a:latin typeface="+mn-ea"/>
              </a:rPr>
              <a:t>, </a:t>
            </a:r>
          </a:p>
          <a:p>
            <a:r>
              <a:rPr lang="en-US" altLang="zh-CN" dirty="0">
                <a:solidFill>
                  <a:srgbClr val="0146C7"/>
                </a:solidFill>
                <a:latin typeface="+mn-ea"/>
              </a:rPr>
              <a:t>            float speed, float bearing, </a:t>
            </a:r>
            <a:r>
              <a:rPr lang="en-US" altLang="zh-CN" dirty="0" err="1">
                <a:solidFill>
                  <a:srgbClr val="0146C7"/>
                </a:solidFill>
                <a:latin typeface="+mn-ea"/>
              </a:rPr>
              <a:t>floataccuracy</a:t>
            </a:r>
            <a:r>
              <a:rPr lang="en-US" altLang="zh-CN" dirty="0">
                <a:solidFill>
                  <a:srgbClr val="0146C7"/>
                </a:solidFill>
                <a:latin typeface="+mn-ea"/>
              </a:rPr>
              <a:t>, long timestamp)</a:t>
            </a:r>
            <a:r>
              <a:rPr lang="zh-CN" altLang="en-US" dirty="0">
                <a:solidFill>
                  <a:srgbClr val="0146C7"/>
                </a:solidFill>
                <a:latin typeface="+mn-ea"/>
              </a:rPr>
              <a:t>函数，此函数对获取到的</a:t>
            </a:r>
            <a:r>
              <a:rPr lang="en-US" altLang="zh-CN" dirty="0">
                <a:solidFill>
                  <a:srgbClr val="0146C7"/>
                </a:solidFill>
                <a:latin typeface="+mn-ea"/>
              </a:rPr>
              <a:t>GPS</a:t>
            </a:r>
            <a:r>
              <a:rPr lang="zh-CN" altLang="en-US" dirty="0">
                <a:solidFill>
                  <a:srgbClr val="0146C7"/>
                </a:solidFill>
                <a:latin typeface="+mn-ea"/>
              </a:rPr>
              <a:t>做处理后更新了</a:t>
            </a:r>
            <a:r>
              <a:rPr lang="en-US" altLang="zh-CN" dirty="0">
                <a:solidFill>
                  <a:srgbClr val="0146C7"/>
                </a:solidFill>
                <a:latin typeface="+mn-ea"/>
              </a:rPr>
              <a:t>location</a:t>
            </a:r>
            <a:r>
              <a:rPr lang="zh-CN" altLang="en-US" dirty="0">
                <a:solidFill>
                  <a:srgbClr val="0146C7"/>
                </a:solidFill>
                <a:latin typeface="+mn-ea"/>
              </a:rPr>
              <a:t>信息。</a:t>
            </a:r>
            <a:endParaRPr lang="en-US" altLang="zh-CN" dirty="0">
              <a:solidFill>
                <a:srgbClr val="0146C7"/>
              </a:solidFill>
              <a:latin typeface="+mn-ea"/>
            </a:endParaRPr>
          </a:p>
          <a:p>
            <a:r>
              <a:rPr lang="zh-CN" altLang="en-US" dirty="0">
                <a:solidFill>
                  <a:srgbClr val="0146C7"/>
                </a:solidFill>
                <a:latin typeface="+mn-ea"/>
              </a:rPr>
              <a:t>函数源码较长，此处未贴出，可到源码文件中查看。</a:t>
            </a:r>
            <a:endParaRPr lang="en-US" altLang="zh-CN" dirty="0">
              <a:solidFill>
                <a:srgbClr val="0146C7"/>
              </a:solidFill>
              <a:latin typeface="+mn-ea"/>
            </a:endParaRPr>
          </a:p>
          <a:p>
            <a:r>
              <a:rPr lang="zh-CN" altLang="en-US" dirty="0">
                <a:solidFill>
                  <a:srgbClr val="0146C7"/>
                </a:solidFill>
                <a:latin typeface="+mn-ea"/>
              </a:rPr>
              <a:t>在此函数中有：</a:t>
            </a:r>
            <a:endParaRPr lang="en-US" altLang="zh-CN" dirty="0">
              <a:solidFill>
                <a:srgbClr val="0146C7"/>
              </a:solidFill>
              <a:latin typeface="+mn-ea"/>
            </a:endParaRPr>
          </a:p>
          <a:p>
            <a:r>
              <a:rPr lang="en-US" altLang="zh-CN" dirty="0">
                <a:solidFill>
                  <a:srgbClr val="0146C7"/>
                </a:solidFill>
                <a:latin typeface="+mn-ea"/>
              </a:rPr>
              <a:t>	</a:t>
            </a:r>
            <a:r>
              <a:rPr lang="en-US" altLang="zh-CN" dirty="0">
                <a:solidFill>
                  <a:srgbClr val="0146C7"/>
                </a:solidFill>
              </a:rPr>
              <a:t>if((flags &amp; LOCATION_HAS_LAT_LONG) == LOCATION_HAS_LAT_LONG) { </a:t>
            </a:r>
          </a:p>
          <a:p>
            <a:r>
              <a:rPr lang="en-US" altLang="zh-CN" dirty="0">
                <a:solidFill>
                  <a:srgbClr val="0146C7"/>
                </a:solidFill>
              </a:rPr>
              <a:t>               </a:t>
            </a:r>
            <a:r>
              <a:rPr lang="en-US" altLang="zh-CN" dirty="0" err="1">
                <a:solidFill>
                  <a:srgbClr val="0146C7"/>
                </a:solidFill>
              </a:rPr>
              <a:t>mLocation.setLatitude</a:t>
            </a:r>
            <a:r>
              <a:rPr lang="en-US" altLang="zh-CN" dirty="0">
                <a:solidFill>
                  <a:srgbClr val="0146C7"/>
                </a:solidFill>
              </a:rPr>
              <a:t>(latitude); </a:t>
            </a:r>
          </a:p>
          <a:p>
            <a:r>
              <a:rPr lang="en-US" altLang="zh-CN" dirty="0">
                <a:solidFill>
                  <a:srgbClr val="0146C7"/>
                </a:solidFill>
              </a:rPr>
              <a:t>               </a:t>
            </a:r>
            <a:r>
              <a:rPr lang="en-US" altLang="zh-CN" dirty="0" err="1">
                <a:solidFill>
                  <a:srgbClr val="0146C7"/>
                </a:solidFill>
              </a:rPr>
              <a:t>mLocation.setLongitude</a:t>
            </a:r>
            <a:r>
              <a:rPr lang="en-US" altLang="zh-CN" dirty="0">
                <a:solidFill>
                  <a:srgbClr val="0146C7"/>
                </a:solidFill>
              </a:rPr>
              <a:t>(longitude); </a:t>
            </a:r>
          </a:p>
          <a:p>
            <a:r>
              <a:rPr lang="en-US" altLang="zh-CN" dirty="0">
                <a:solidFill>
                  <a:srgbClr val="0146C7"/>
                </a:solidFill>
              </a:rPr>
              <a:t>                </a:t>
            </a:r>
            <a:r>
              <a:rPr lang="en-US" altLang="zh-CN" dirty="0" err="1">
                <a:solidFill>
                  <a:srgbClr val="0146C7"/>
                </a:solidFill>
              </a:rPr>
              <a:t>mLocation.setTime</a:t>
            </a:r>
            <a:r>
              <a:rPr lang="en-US" altLang="zh-CN" dirty="0">
                <a:solidFill>
                  <a:srgbClr val="0146C7"/>
                </a:solidFill>
              </a:rPr>
              <a:t>(timestamp); </a:t>
            </a:r>
          </a:p>
          <a:p>
            <a:r>
              <a:rPr lang="en-US" altLang="zh-CN" dirty="0">
                <a:solidFill>
                  <a:srgbClr val="0146C7"/>
                </a:solidFill>
              </a:rPr>
              <a:t>            }</a:t>
            </a:r>
          </a:p>
          <a:p>
            <a:r>
              <a:rPr lang="zh-CN" altLang="en-US" dirty="0">
                <a:solidFill>
                  <a:srgbClr val="0146C7"/>
                </a:solidFill>
                <a:latin typeface="+mn-ea"/>
              </a:rPr>
              <a:t>设置经、纬度。</a:t>
            </a:r>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spTree>
    <p:extLst>
      <p:ext uri="{BB962C8B-B14F-4D97-AF65-F5344CB8AC3E}">
        <p14:creationId xmlns:p14="http://schemas.microsoft.com/office/powerpoint/2010/main" val="148212438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52</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10" name="矩形 9">
            <a:extLst>
              <a:ext uri="{FF2B5EF4-FFF2-40B4-BE49-F238E27FC236}">
                <a16:creationId xmlns:a16="http://schemas.microsoft.com/office/drawing/2014/main" id="{7B43090F-29B0-4537-BC4D-496C5E571F9D}"/>
              </a:ext>
            </a:extLst>
          </p:cNvPr>
          <p:cNvSpPr/>
          <p:nvPr/>
        </p:nvSpPr>
        <p:spPr>
          <a:xfrm>
            <a:off x="-571005" y="74865"/>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a:solidFill>
                  <a:schemeClr val="bg1"/>
                </a:solidFill>
                <a:latin typeface="+mn-ea"/>
              </a:rPr>
              <a:t>Android GPS</a:t>
            </a:r>
            <a:r>
              <a:rPr lang="zh-CN" altLang="en-US" sz="6000" dirty="0">
                <a:solidFill>
                  <a:schemeClr val="bg1"/>
                </a:solidFill>
                <a:latin typeface="+mn-ea"/>
              </a:rPr>
              <a:t>软件架构</a:t>
            </a:r>
          </a:p>
          <a:p>
            <a:pPr algn="ctr"/>
            <a:endParaRPr lang="zh-CN" altLang="en-US" dirty="0">
              <a:latin typeface="+mn-ea"/>
            </a:endParaRPr>
          </a:p>
        </p:txBody>
      </p:sp>
      <p:pic>
        <p:nvPicPr>
          <p:cNvPr id="2" name="图片 1">
            <a:extLst>
              <a:ext uri="{FF2B5EF4-FFF2-40B4-BE49-F238E27FC236}">
                <a16:creationId xmlns:a16="http://schemas.microsoft.com/office/drawing/2014/main" id="{2DAF798A-C26D-4459-AA2C-E123677383C4}"/>
              </a:ext>
            </a:extLst>
          </p:cNvPr>
          <p:cNvPicPr>
            <a:picLocks noChangeAspect="1"/>
          </p:cNvPicPr>
          <p:nvPr/>
        </p:nvPicPr>
        <p:blipFill>
          <a:blip r:embed="rId5"/>
          <a:stretch>
            <a:fillRect/>
          </a:stretch>
        </p:blipFill>
        <p:spPr>
          <a:xfrm>
            <a:off x="2554652" y="1388737"/>
            <a:ext cx="6237655" cy="4632342"/>
          </a:xfrm>
          <a:prstGeom prst="rect">
            <a:avLst/>
          </a:prstGeom>
        </p:spPr>
      </p:pic>
    </p:spTree>
    <p:extLst>
      <p:ext uri="{BB962C8B-B14F-4D97-AF65-F5344CB8AC3E}">
        <p14:creationId xmlns:p14="http://schemas.microsoft.com/office/powerpoint/2010/main" val="424750395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2"/>
            <a:ext cx="12192576" cy="6857678"/>
          </a:xfrm>
          <a:prstGeom prst="rect">
            <a:avLst/>
          </a:prstGeom>
        </p:spPr>
      </p:pic>
      <p:sp>
        <p:nvSpPr>
          <p:cNvPr id="17" name="文本框 16">
            <a:extLst>
              <a:ext uri="{FF2B5EF4-FFF2-40B4-BE49-F238E27FC236}">
                <a16:creationId xmlns:a16="http://schemas.microsoft.com/office/drawing/2014/main" id="{8EBAACA3-3377-4265-B32F-109C5E578E01}"/>
              </a:ext>
            </a:extLst>
          </p:cNvPr>
          <p:cNvSpPr txBox="1"/>
          <p:nvPr/>
        </p:nvSpPr>
        <p:spPr>
          <a:xfrm>
            <a:off x="3294588" y="2510902"/>
            <a:ext cx="1762771" cy="1969770"/>
          </a:xfrm>
          <a:prstGeom prst="rect">
            <a:avLst/>
          </a:prstGeom>
          <a:noFill/>
        </p:spPr>
        <p:txBody>
          <a:bodyPr wrap="square" lIns="0" tIns="0" rIns="0" bIns="0" rtlCol="0">
            <a:spAutoFit/>
          </a:bodyPr>
          <a:lstStyle/>
          <a:p>
            <a:pPr algn="ctr"/>
            <a:r>
              <a:rPr lang="en-US" altLang="zh-CN" sz="12800" dirty="0">
                <a:solidFill>
                  <a:schemeClr val="bg1"/>
                </a:solidFill>
                <a:effectLst>
                  <a:outerShdw blurRad="38100" dist="38100" dir="2700000" algn="tl">
                    <a:srgbClr val="000000">
                      <a:alpha val="43137"/>
                    </a:srgbClr>
                  </a:outerShdw>
                </a:effectLst>
                <a:latin typeface="Impact" panose="020B0806030902050204" pitchFamily="34" charset="0"/>
                <a:ea typeface="方正有猫在_GBK" panose="02000000000000000000" pitchFamily="2" charset="-122"/>
                <a:cs typeface="+mn-ea"/>
                <a:sym typeface="Arial" panose="020B0604020202020204" pitchFamily="34" charset="0"/>
              </a:rPr>
              <a:t>03</a:t>
            </a:r>
            <a:endParaRPr lang="zh-CN" altLang="en-US" sz="12800" dirty="0">
              <a:solidFill>
                <a:schemeClr val="bg1"/>
              </a:solidFill>
              <a:effectLst>
                <a:outerShdw blurRad="38100" dist="38100" dir="2700000" algn="tl">
                  <a:srgbClr val="000000">
                    <a:alpha val="43137"/>
                  </a:srgbClr>
                </a:outerShdw>
              </a:effectLst>
              <a:latin typeface="Impact" panose="020B0806030902050204" pitchFamily="34" charset="0"/>
              <a:ea typeface="方正有猫在_GBK" panose="02000000000000000000" pitchFamily="2" charset="-122"/>
              <a:cs typeface="+mn-ea"/>
              <a:sym typeface="Arial" panose="020B0604020202020204" pitchFamily="34" charset="0"/>
            </a:endParaRPr>
          </a:p>
        </p:txBody>
      </p:sp>
      <p:sp>
        <p:nvSpPr>
          <p:cNvPr id="18" name="矩形 17">
            <a:extLst>
              <a:ext uri="{FF2B5EF4-FFF2-40B4-BE49-F238E27FC236}">
                <a16:creationId xmlns:a16="http://schemas.microsoft.com/office/drawing/2014/main" id="{A5111578-1D4A-41D9-BC38-9B3F0F664664}"/>
              </a:ext>
            </a:extLst>
          </p:cNvPr>
          <p:cNvSpPr/>
          <p:nvPr/>
        </p:nvSpPr>
        <p:spPr>
          <a:xfrm>
            <a:off x="5130742" y="2731984"/>
            <a:ext cx="4680008" cy="923330"/>
          </a:xfrm>
          <a:prstGeom prst="rect">
            <a:avLst/>
          </a:prstGeom>
        </p:spPr>
        <p:txBody>
          <a:bodyPr wrap="square" lIns="0" tIns="0" rIns="0" bIns="0">
            <a:spAutoFit/>
          </a:bodyPr>
          <a:lstStyle/>
          <a:p>
            <a:r>
              <a:rPr lang="zh-CN" altLang="en-US" sz="6000" b="1" dirty="0">
                <a:solidFill>
                  <a:schemeClr val="bg1"/>
                </a:solidFill>
                <a:latin typeface="楷体" panose="02010609060101010101" pitchFamily="49" charset="-122"/>
                <a:ea typeface="楷体" panose="02010609060101010101" pitchFamily="49" charset="-122"/>
              </a:rPr>
              <a:t>地图相关</a:t>
            </a:r>
            <a:r>
              <a:rPr lang="en-US" altLang="zh-CN" sz="6000" b="1" dirty="0">
                <a:solidFill>
                  <a:schemeClr val="bg1"/>
                </a:solidFill>
                <a:latin typeface="楷体" panose="02010609060101010101" pitchFamily="49" charset="-122"/>
                <a:ea typeface="楷体" panose="02010609060101010101" pitchFamily="49" charset="-122"/>
              </a:rPr>
              <a:t>API</a:t>
            </a:r>
            <a:endParaRPr lang="zh-CN" altLang="en-US" sz="6000" b="1" dirty="0">
              <a:solidFill>
                <a:schemeClr val="bg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cs typeface="+mn-ea"/>
              <a:sym typeface="+mn-lt"/>
            </a:endParaRPr>
          </a:p>
        </p:txBody>
      </p:sp>
      <p:sp>
        <p:nvSpPr>
          <p:cNvPr id="2" name="页脚占位符 1">
            <a:extLst>
              <a:ext uri="{FF2B5EF4-FFF2-40B4-BE49-F238E27FC236}">
                <a16:creationId xmlns:a16="http://schemas.microsoft.com/office/drawing/2014/main" id="{35312B96-D769-477D-977C-4FC267CC5A7D}"/>
              </a:ext>
            </a:extLst>
          </p:cNvPr>
          <p:cNvSpPr>
            <a:spLocks noGrp="1"/>
          </p:cNvSpPr>
          <p:nvPr>
            <p:ph type="ftr" sz="quarter" idx="11"/>
          </p:nvPr>
        </p:nvSpPr>
        <p:spPr/>
        <p:txBody>
          <a:bodyPr/>
          <a:lstStyle/>
          <a:p>
            <a:r>
              <a:rPr lang="zh-CN" altLang="en-US"/>
              <a:t>梧桐车联</a:t>
            </a:r>
          </a:p>
        </p:txBody>
      </p:sp>
      <p:sp>
        <p:nvSpPr>
          <p:cNvPr id="3" name="灯片编号占位符 2">
            <a:extLst>
              <a:ext uri="{FF2B5EF4-FFF2-40B4-BE49-F238E27FC236}">
                <a16:creationId xmlns:a16="http://schemas.microsoft.com/office/drawing/2014/main" id="{F69B1CDE-F1B7-42BE-8A9D-41F5AD7832BC}"/>
              </a:ext>
            </a:extLst>
          </p:cNvPr>
          <p:cNvSpPr>
            <a:spLocks noGrp="1"/>
          </p:cNvSpPr>
          <p:nvPr>
            <p:ph type="sldNum" sz="quarter" idx="12"/>
          </p:nvPr>
        </p:nvSpPr>
        <p:spPr/>
        <p:txBody>
          <a:bodyPr/>
          <a:lstStyle/>
          <a:p>
            <a:fld id="{E564C062-8246-492E-9B87-AA3262C7F395}" type="slidenum">
              <a:rPr lang="zh-CN" altLang="en-US" smtClean="0"/>
              <a:t>53</a:t>
            </a:fld>
            <a:endParaRPr lang="zh-CN" altLang="en-US"/>
          </a:p>
        </p:txBody>
      </p:sp>
    </p:spTree>
    <p:extLst>
      <p:ext uri="{BB962C8B-B14F-4D97-AF65-F5344CB8AC3E}">
        <p14:creationId xmlns:p14="http://schemas.microsoft.com/office/powerpoint/2010/main" val="207410553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3" presetClass="entr" presetSubtype="3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strVal val="4*#ppt_w"/>
                                          </p:val>
                                        </p:tav>
                                        <p:tav tm="100000">
                                          <p:val>
                                            <p:strVal val="#ppt_w"/>
                                          </p:val>
                                        </p:tav>
                                      </p:tavLst>
                                    </p:anim>
                                    <p:anim calcmode="lin" valueType="num">
                                      <p:cBhvr>
                                        <p:cTn id="12" dur="500" fill="hold"/>
                                        <p:tgtEl>
                                          <p:spTgt spid="1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54</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solidFill>
                  <a:srgbClr val="0146C7"/>
                </a:solidFill>
                <a:latin typeface="+mn-ea"/>
              </a:rPr>
              <a:t>接口：</a:t>
            </a:r>
            <a:endParaRPr lang="en-US" altLang="zh-CN" dirty="0">
              <a:solidFill>
                <a:srgbClr val="0146C7"/>
              </a:solidFill>
              <a:latin typeface="+mn-ea"/>
            </a:endParaRPr>
          </a:p>
          <a:p>
            <a:r>
              <a:rPr lang="en-US" altLang="zh-CN" dirty="0">
                <a:solidFill>
                  <a:srgbClr val="0146C7"/>
                </a:solidFill>
                <a:latin typeface="+mn-ea"/>
              </a:rPr>
              <a:t>	</a:t>
            </a:r>
            <a:r>
              <a:rPr lang="en-US" altLang="zh-CN" dirty="0" err="1">
                <a:solidFill>
                  <a:srgbClr val="0146C7"/>
                </a:solidFill>
                <a:latin typeface="+mn-ea"/>
              </a:rPr>
              <a:t>GpsStatus.Listener</a:t>
            </a:r>
            <a:r>
              <a:rPr lang="en-US" altLang="zh-CN" dirty="0">
                <a:solidFill>
                  <a:srgbClr val="0146C7"/>
                </a:solidFill>
                <a:latin typeface="+mn-ea"/>
              </a:rPr>
              <a:t> 	</a:t>
            </a:r>
            <a:r>
              <a:rPr lang="zh-CN" altLang="en-US" dirty="0">
                <a:solidFill>
                  <a:srgbClr val="0146C7"/>
                </a:solidFill>
              </a:rPr>
              <a:t>接收</a:t>
            </a:r>
            <a:r>
              <a:rPr lang="en-US" altLang="zh-CN" dirty="0">
                <a:solidFill>
                  <a:srgbClr val="0146C7"/>
                </a:solidFill>
              </a:rPr>
              <a:t>GPS</a:t>
            </a:r>
            <a:r>
              <a:rPr lang="zh-CN" altLang="en-US" dirty="0">
                <a:solidFill>
                  <a:srgbClr val="0146C7"/>
                </a:solidFill>
              </a:rPr>
              <a:t>状态改变时的通知</a:t>
            </a:r>
            <a:endParaRPr lang="zh-CN" altLang="en-US" dirty="0">
              <a:solidFill>
                <a:srgbClr val="0146C7"/>
              </a:solidFill>
              <a:latin typeface="+mn-ea"/>
            </a:endParaRPr>
          </a:p>
          <a:p>
            <a:r>
              <a:rPr lang="en-US" altLang="zh-CN" dirty="0">
                <a:solidFill>
                  <a:srgbClr val="0146C7"/>
                </a:solidFill>
                <a:latin typeface="+mn-ea"/>
              </a:rPr>
              <a:t>	</a:t>
            </a:r>
            <a:r>
              <a:rPr lang="en-US" altLang="zh-CN" dirty="0" err="1">
                <a:solidFill>
                  <a:srgbClr val="0146C7"/>
                </a:solidFill>
                <a:latin typeface="+mn-ea"/>
              </a:rPr>
              <a:t>GpsStatus.NmeaListener</a:t>
            </a:r>
            <a:r>
              <a:rPr lang="en-US" altLang="zh-CN" dirty="0">
                <a:solidFill>
                  <a:srgbClr val="0146C7"/>
                </a:solidFill>
                <a:latin typeface="+mn-ea"/>
              </a:rPr>
              <a:t> 	</a:t>
            </a:r>
            <a:r>
              <a:rPr lang="zh-CN" altLang="en-US" dirty="0">
                <a:solidFill>
                  <a:srgbClr val="0146C7"/>
                </a:solidFill>
                <a:latin typeface="+mn-ea"/>
              </a:rPr>
              <a:t>接收</a:t>
            </a:r>
            <a:r>
              <a:rPr lang="en-US" altLang="zh-CN" dirty="0" err="1">
                <a:solidFill>
                  <a:srgbClr val="0146C7"/>
                </a:solidFill>
                <a:latin typeface="+mn-ea"/>
              </a:rPr>
              <a:t>Gps</a:t>
            </a:r>
            <a:r>
              <a:rPr lang="zh-CN" altLang="en-US" dirty="0">
                <a:solidFill>
                  <a:srgbClr val="0146C7"/>
                </a:solidFill>
                <a:latin typeface="+mn-ea"/>
              </a:rPr>
              <a:t>的</a:t>
            </a:r>
            <a:r>
              <a:rPr lang="en-US" altLang="zh-CN" dirty="0">
                <a:solidFill>
                  <a:srgbClr val="0146C7"/>
                </a:solidFill>
                <a:latin typeface="+mn-ea"/>
              </a:rPr>
              <a:t>NMEA</a:t>
            </a:r>
            <a:r>
              <a:rPr lang="zh-CN" altLang="en-US" dirty="0">
                <a:solidFill>
                  <a:srgbClr val="0146C7"/>
                </a:solidFill>
                <a:latin typeface="+mn-ea"/>
              </a:rPr>
              <a:t>数据</a:t>
            </a:r>
          </a:p>
          <a:p>
            <a:r>
              <a:rPr lang="en-US" altLang="zh-CN" dirty="0">
                <a:solidFill>
                  <a:srgbClr val="0146C7"/>
                </a:solidFill>
                <a:latin typeface="+mn-ea"/>
              </a:rPr>
              <a:t>	</a:t>
            </a:r>
            <a:r>
              <a:rPr lang="en-US" altLang="zh-CN" dirty="0" err="1">
                <a:solidFill>
                  <a:srgbClr val="0146C7"/>
                </a:solidFill>
                <a:latin typeface="+mn-ea"/>
              </a:rPr>
              <a:t>LocationListener</a:t>
            </a:r>
            <a:r>
              <a:rPr lang="en-US" altLang="zh-CN" dirty="0">
                <a:solidFill>
                  <a:srgbClr val="0146C7"/>
                </a:solidFill>
                <a:latin typeface="+mn-ea"/>
              </a:rPr>
              <a:t> 		</a:t>
            </a:r>
            <a:r>
              <a:rPr lang="zh-CN" altLang="en-US" dirty="0">
                <a:solidFill>
                  <a:srgbClr val="0146C7"/>
                </a:solidFill>
                <a:latin typeface="+mn-ea"/>
              </a:rPr>
              <a:t>接收当前位置信息发生变化时</a:t>
            </a:r>
            <a:r>
              <a:rPr lang="en-US" altLang="zh-CN" dirty="0" err="1">
                <a:solidFill>
                  <a:srgbClr val="0146C7"/>
                </a:solidFill>
                <a:latin typeface="+mn-ea"/>
              </a:rPr>
              <a:t>LocationManager</a:t>
            </a:r>
            <a:r>
              <a:rPr lang="zh-CN" altLang="en-US" dirty="0">
                <a:solidFill>
                  <a:srgbClr val="0146C7"/>
                </a:solidFill>
                <a:latin typeface="+mn-ea"/>
              </a:rPr>
              <a:t>发出的通知。</a:t>
            </a:r>
            <a:endParaRPr lang="en-US" altLang="zh-CN" dirty="0">
              <a:solidFill>
                <a:srgbClr val="0146C7"/>
              </a:solidFill>
              <a:latin typeface="+mn-ea"/>
            </a:endParaRPr>
          </a:p>
          <a:p>
            <a:r>
              <a:rPr lang="zh-CN" altLang="en-US" dirty="0">
                <a:solidFill>
                  <a:srgbClr val="0146C7"/>
                </a:solidFill>
                <a:latin typeface="+mn-ea"/>
              </a:rPr>
              <a:t>类：</a:t>
            </a:r>
            <a:endParaRPr lang="en-US" altLang="zh-CN" dirty="0">
              <a:solidFill>
                <a:srgbClr val="0146C7"/>
              </a:solidFill>
              <a:latin typeface="+mn-ea"/>
            </a:endParaRPr>
          </a:p>
          <a:p>
            <a:r>
              <a:rPr lang="en-US" altLang="zh-CN" dirty="0">
                <a:solidFill>
                  <a:srgbClr val="0146C7"/>
                </a:solidFill>
                <a:latin typeface="+mn-ea"/>
              </a:rPr>
              <a:t>	Address	 	</a:t>
            </a:r>
            <a:r>
              <a:rPr lang="zh-CN" altLang="en-US" dirty="0">
                <a:solidFill>
                  <a:srgbClr val="0146C7"/>
                </a:solidFill>
                <a:latin typeface="+mn-ea"/>
              </a:rPr>
              <a:t>地址信息类</a:t>
            </a:r>
          </a:p>
          <a:p>
            <a:r>
              <a:rPr lang="en-US" altLang="zh-CN" dirty="0">
                <a:solidFill>
                  <a:srgbClr val="0146C7"/>
                </a:solidFill>
                <a:latin typeface="+mn-ea"/>
              </a:rPr>
              <a:t>	Criteria 		</a:t>
            </a:r>
            <a:r>
              <a:rPr lang="zh-CN" altLang="en-US" dirty="0">
                <a:solidFill>
                  <a:srgbClr val="0146C7"/>
                </a:solidFill>
                <a:latin typeface="+mn-ea"/>
              </a:rPr>
              <a:t>用于根据设备情况动态选择</a:t>
            </a:r>
            <a:r>
              <a:rPr lang="en-US" altLang="zh-CN" dirty="0">
                <a:solidFill>
                  <a:srgbClr val="0146C7"/>
                </a:solidFill>
                <a:latin typeface="+mn-ea"/>
              </a:rPr>
              <a:t>provider</a:t>
            </a:r>
          </a:p>
          <a:p>
            <a:r>
              <a:rPr lang="en-US" altLang="zh-CN" dirty="0">
                <a:solidFill>
                  <a:srgbClr val="0146C7"/>
                </a:solidFill>
                <a:latin typeface="+mn-ea"/>
              </a:rPr>
              <a:t>	Geocoder 	</a:t>
            </a:r>
            <a:r>
              <a:rPr lang="zh-CN" altLang="en-US" dirty="0">
                <a:solidFill>
                  <a:srgbClr val="0146C7"/>
                </a:solidFill>
                <a:latin typeface="+mn-ea"/>
              </a:rPr>
              <a:t>用于处理地理编码信息</a:t>
            </a:r>
          </a:p>
          <a:p>
            <a:r>
              <a:rPr lang="en-US" altLang="zh-CN" dirty="0">
                <a:solidFill>
                  <a:srgbClr val="0146C7"/>
                </a:solidFill>
                <a:latin typeface="+mn-ea"/>
              </a:rPr>
              <a:t>	</a:t>
            </a:r>
            <a:r>
              <a:rPr lang="en-US" altLang="zh-CN" dirty="0" err="1">
                <a:solidFill>
                  <a:srgbClr val="0146C7"/>
                </a:solidFill>
                <a:latin typeface="+mn-ea"/>
              </a:rPr>
              <a:t>GpsSatellite</a:t>
            </a:r>
            <a:r>
              <a:rPr lang="en-US" altLang="zh-CN" dirty="0">
                <a:solidFill>
                  <a:srgbClr val="0146C7"/>
                </a:solidFill>
                <a:latin typeface="+mn-ea"/>
              </a:rPr>
              <a:t> </a:t>
            </a:r>
            <a:r>
              <a:rPr lang="zh-CN" altLang="en-US" dirty="0">
                <a:solidFill>
                  <a:srgbClr val="0146C7"/>
                </a:solidFill>
                <a:latin typeface="+mn-ea"/>
              </a:rPr>
              <a:t>用于获取当前卫星状态</a:t>
            </a:r>
          </a:p>
          <a:p>
            <a:r>
              <a:rPr lang="en-US" altLang="zh-CN" dirty="0">
                <a:solidFill>
                  <a:srgbClr val="0146C7"/>
                </a:solidFill>
                <a:latin typeface="+mn-ea"/>
              </a:rPr>
              <a:t>	</a:t>
            </a:r>
            <a:r>
              <a:rPr lang="en-US" altLang="zh-CN" dirty="0" err="1">
                <a:solidFill>
                  <a:srgbClr val="0146C7"/>
                </a:solidFill>
                <a:latin typeface="+mn-ea"/>
              </a:rPr>
              <a:t>GpsStatus</a:t>
            </a:r>
            <a:r>
              <a:rPr lang="en-US" altLang="zh-CN" dirty="0">
                <a:solidFill>
                  <a:srgbClr val="0146C7"/>
                </a:solidFill>
                <a:latin typeface="+mn-ea"/>
              </a:rPr>
              <a:t> </a:t>
            </a:r>
            <a:r>
              <a:rPr lang="zh-CN" altLang="en-US" dirty="0">
                <a:solidFill>
                  <a:srgbClr val="0146C7"/>
                </a:solidFill>
                <a:latin typeface="+mn-ea"/>
              </a:rPr>
              <a:t>用于获取当前</a:t>
            </a:r>
            <a:r>
              <a:rPr lang="en-US" altLang="zh-CN" dirty="0" err="1">
                <a:solidFill>
                  <a:srgbClr val="0146C7"/>
                </a:solidFill>
                <a:latin typeface="+mn-ea"/>
              </a:rPr>
              <a:t>Gps</a:t>
            </a:r>
            <a:r>
              <a:rPr lang="zh-CN" altLang="en-US" dirty="0">
                <a:solidFill>
                  <a:srgbClr val="0146C7"/>
                </a:solidFill>
                <a:latin typeface="+mn-ea"/>
              </a:rPr>
              <a:t>状态</a:t>
            </a:r>
          </a:p>
          <a:p>
            <a:r>
              <a:rPr lang="en-US" altLang="zh-CN" dirty="0">
                <a:solidFill>
                  <a:srgbClr val="0146C7"/>
                </a:solidFill>
                <a:latin typeface="+mn-ea"/>
              </a:rPr>
              <a:t>	Location </a:t>
            </a:r>
            <a:r>
              <a:rPr lang="zh-CN" altLang="en-US" dirty="0">
                <a:solidFill>
                  <a:srgbClr val="0146C7"/>
                </a:solidFill>
                <a:latin typeface="+mn-ea"/>
              </a:rPr>
              <a:t>地理位置信息类</a:t>
            </a:r>
          </a:p>
          <a:p>
            <a:r>
              <a:rPr lang="en-US" altLang="zh-CN" dirty="0">
                <a:solidFill>
                  <a:srgbClr val="0146C7"/>
                </a:solidFill>
                <a:latin typeface="+mn-ea"/>
              </a:rPr>
              <a:t>	</a:t>
            </a:r>
            <a:r>
              <a:rPr lang="en-US" altLang="zh-CN" dirty="0" err="1">
                <a:solidFill>
                  <a:srgbClr val="0146C7"/>
                </a:solidFill>
                <a:latin typeface="+mn-ea"/>
              </a:rPr>
              <a:t>LocationManager</a:t>
            </a:r>
            <a:r>
              <a:rPr lang="en-US" altLang="zh-CN" dirty="0">
                <a:solidFill>
                  <a:srgbClr val="0146C7"/>
                </a:solidFill>
                <a:latin typeface="+mn-ea"/>
              </a:rPr>
              <a:t> </a:t>
            </a:r>
            <a:r>
              <a:rPr lang="zh-CN" altLang="en-US" dirty="0">
                <a:solidFill>
                  <a:srgbClr val="0146C7"/>
                </a:solidFill>
                <a:latin typeface="+mn-ea"/>
              </a:rPr>
              <a:t>用于获取和操作</a:t>
            </a:r>
            <a:r>
              <a:rPr lang="en-US" altLang="zh-CN" dirty="0" err="1">
                <a:solidFill>
                  <a:srgbClr val="0146C7"/>
                </a:solidFill>
                <a:latin typeface="+mn-ea"/>
              </a:rPr>
              <a:t>gps</a:t>
            </a:r>
            <a:r>
              <a:rPr lang="zh-CN" altLang="en-US" dirty="0">
                <a:solidFill>
                  <a:srgbClr val="0146C7"/>
                </a:solidFill>
                <a:latin typeface="+mn-ea"/>
              </a:rPr>
              <a:t>系统服务</a:t>
            </a:r>
          </a:p>
          <a:p>
            <a:r>
              <a:rPr lang="en-US" altLang="zh-CN" dirty="0">
                <a:solidFill>
                  <a:srgbClr val="0146C7"/>
                </a:solidFill>
                <a:latin typeface="+mn-ea"/>
              </a:rPr>
              <a:t>	</a:t>
            </a:r>
            <a:r>
              <a:rPr lang="en-US" altLang="zh-CN" dirty="0" err="1">
                <a:solidFill>
                  <a:srgbClr val="0146C7"/>
                </a:solidFill>
                <a:latin typeface="+mn-ea"/>
              </a:rPr>
              <a:t>LocationProvider</a:t>
            </a:r>
            <a:r>
              <a:rPr lang="en-US" altLang="zh-CN" dirty="0">
                <a:solidFill>
                  <a:srgbClr val="0146C7"/>
                </a:solidFill>
                <a:latin typeface="+mn-ea"/>
              </a:rPr>
              <a:t> </a:t>
            </a:r>
            <a:r>
              <a:rPr lang="zh-CN" altLang="en-US" dirty="0">
                <a:solidFill>
                  <a:srgbClr val="0146C7"/>
                </a:solidFill>
                <a:latin typeface="+mn-ea"/>
              </a:rPr>
              <a:t>抽象类，用于提供位置提供者（</a:t>
            </a:r>
            <a:r>
              <a:rPr lang="en-US" altLang="zh-CN" dirty="0" err="1">
                <a:solidFill>
                  <a:srgbClr val="0146C7"/>
                </a:solidFill>
                <a:latin typeface="+mn-ea"/>
              </a:rPr>
              <a:t>Locationprovider</a:t>
            </a:r>
            <a:r>
              <a:rPr lang="zh-CN" altLang="en-US" dirty="0">
                <a:solidFill>
                  <a:srgbClr val="0146C7"/>
                </a:solidFill>
                <a:latin typeface="+mn-ea"/>
              </a:rPr>
              <a:t>）</a:t>
            </a:r>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2174722" y="117963"/>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solidFill>
                  <a:schemeClr val="bg1"/>
                </a:solidFill>
                <a:latin typeface="+mn-ea"/>
              </a:rPr>
              <a:t>地图相关</a:t>
            </a:r>
            <a:r>
              <a:rPr lang="en-US" altLang="zh-CN" sz="6000" dirty="0">
                <a:solidFill>
                  <a:schemeClr val="bg1"/>
                </a:solidFill>
                <a:latin typeface="+mn-ea"/>
              </a:rPr>
              <a:t>API</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493739764"/>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_组合 38">
            <a:extLst>
              <a:ext uri="{FF2B5EF4-FFF2-40B4-BE49-F238E27FC236}">
                <a16:creationId xmlns:a16="http://schemas.microsoft.com/office/drawing/2014/main" id="{42483517-B5E5-4463-A41E-3268A25800EE}"/>
              </a:ext>
            </a:extLst>
          </p:cNvPr>
          <p:cNvGrpSpPr/>
          <p:nvPr>
            <p:custDataLst>
              <p:tags r:id="rId1"/>
            </p:custDataLst>
          </p:nvPr>
        </p:nvGrpSpPr>
        <p:grpSpPr>
          <a:xfrm>
            <a:off x="774014" y="1039140"/>
            <a:ext cx="4435538" cy="624349"/>
            <a:chOff x="6384032" y="4900214"/>
            <a:chExt cx="4435538" cy="624349"/>
          </a:xfrm>
        </p:grpSpPr>
        <p:sp>
          <p:nvSpPr>
            <p:cNvPr id="6" name="Oval 14">
              <a:extLst>
                <a:ext uri="{FF2B5EF4-FFF2-40B4-BE49-F238E27FC236}">
                  <a16:creationId xmlns:a16="http://schemas.microsoft.com/office/drawing/2014/main" id="{5F18CC72-C3BD-4464-B4A3-F281DF14F86A}"/>
                </a:ext>
              </a:extLst>
            </p:cNvPr>
            <p:cNvSpPr/>
            <p:nvPr/>
          </p:nvSpPr>
          <p:spPr>
            <a:xfrm>
              <a:off x="6384032" y="4900214"/>
              <a:ext cx="624349" cy="6243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24" name="TextBox 32">
              <a:extLst>
                <a:ext uri="{FF2B5EF4-FFF2-40B4-BE49-F238E27FC236}">
                  <a16:creationId xmlns:a16="http://schemas.microsoft.com/office/drawing/2014/main" id="{D560F164-4BE3-4CDD-8EFE-E2C32290C232}"/>
                </a:ext>
              </a:extLst>
            </p:cNvPr>
            <p:cNvSpPr txBox="1"/>
            <p:nvPr/>
          </p:nvSpPr>
          <p:spPr>
            <a:xfrm>
              <a:off x="6856996" y="4930772"/>
              <a:ext cx="3962574" cy="242864"/>
            </a:xfrm>
            <a:prstGeom prst="rect">
              <a:avLst/>
            </a:prstGeom>
            <a:noFill/>
          </p:spPr>
          <p:txBody>
            <a:bodyPr wrap="none" lIns="360000" tIns="0" rIns="0" bIns="0" anchor="b" anchorCtr="0">
              <a:normAutofit lnSpcReduction="10000"/>
            </a:bodyPr>
            <a:lstStyle/>
            <a:p>
              <a:r>
                <a:rPr lang="en-US" altLang="zh-CN" sz="1600" b="1" dirty="0" err="1">
                  <a:solidFill>
                    <a:srgbClr val="0146C7"/>
                  </a:solidFill>
                </a:rPr>
                <a:t>LocationManager</a:t>
              </a:r>
              <a:r>
                <a:rPr lang="zh-CN" altLang="en-US" sz="1600" b="1" dirty="0">
                  <a:solidFill>
                    <a:schemeClr val="accent5">
                      <a:lumMod val="100000"/>
                    </a:schemeClr>
                  </a:solidFill>
                </a:rPr>
                <a:t>启动过程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55</a:t>
            </a:fld>
            <a:endParaRPr lang="zh-CN" altLang="en-US"/>
          </a:p>
        </p:txBody>
      </p:sp>
      <p:pic>
        <p:nvPicPr>
          <p:cNvPr id="26" name="图片 25">
            <a:extLst>
              <a:ext uri="{FF2B5EF4-FFF2-40B4-BE49-F238E27FC236}">
                <a16:creationId xmlns:a16="http://schemas.microsoft.com/office/drawing/2014/main" id="{A63FDE27-5EFF-4A29-8C83-BCE0ABE267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29" name="矩形: 圆角 28">
            <a:extLst>
              <a:ext uri="{FF2B5EF4-FFF2-40B4-BE49-F238E27FC236}">
                <a16:creationId xmlns:a16="http://schemas.microsoft.com/office/drawing/2014/main" id="{775ED55A-011E-4CF8-AEF8-51182CDB94A5}"/>
              </a:ext>
            </a:extLst>
          </p:cNvPr>
          <p:cNvSpPr/>
          <p:nvPr/>
        </p:nvSpPr>
        <p:spPr>
          <a:xfrm>
            <a:off x="1398363" y="1279745"/>
            <a:ext cx="10445069" cy="50766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dirty="0">
                <a:solidFill>
                  <a:srgbClr val="0146C7"/>
                </a:solidFill>
                <a:latin typeface="+mn-ea"/>
              </a:rPr>
              <a:t>类：</a:t>
            </a:r>
            <a:endParaRPr lang="en-US" altLang="zh-CN" dirty="0">
              <a:solidFill>
                <a:srgbClr val="0146C7"/>
              </a:solidFill>
              <a:latin typeface="+mn-ea"/>
            </a:endParaRPr>
          </a:p>
          <a:p>
            <a:r>
              <a:rPr lang="en-US" altLang="zh-CN" dirty="0">
                <a:solidFill>
                  <a:srgbClr val="0146C7"/>
                </a:solidFill>
                <a:latin typeface="+mn-ea"/>
              </a:rPr>
              <a:t>	</a:t>
            </a:r>
            <a:r>
              <a:rPr lang="en-US" altLang="zh-CN" dirty="0" err="1">
                <a:solidFill>
                  <a:srgbClr val="0146C7"/>
                </a:solidFill>
                <a:latin typeface="+mn-ea"/>
              </a:rPr>
              <a:t>MapController</a:t>
            </a:r>
            <a:r>
              <a:rPr lang="en-US" altLang="zh-CN" dirty="0">
                <a:solidFill>
                  <a:srgbClr val="0146C7"/>
                </a:solidFill>
                <a:latin typeface="+mn-ea"/>
              </a:rPr>
              <a:t>	</a:t>
            </a:r>
            <a:r>
              <a:rPr lang="zh-CN" altLang="en-US" dirty="0">
                <a:solidFill>
                  <a:srgbClr val="0146C7"/>
                </a:solidFill>
                <a:latin typeface="+mn-ea"/>
              </a:rPr>
              <a:t>主要控制地图移动，伸缩，以某个</a:t>
            </a:r>
            <a:r>
              <a:rPr lang="en-US" altLang="zh-CN" dirty="0">
                <a:solidFill>
                  <a:srgbClr val="0146C7"/>
                </a:solidFill>
                <a:latin typeface="+mn-ea"/>
              </a:rPr>
              <a:t>GPS</a:t>
            </a:r>
            <a:r>
              <a:rPr lang="zh-CN" altLang="en-US" dirty="0">
                <a:solidFill>
                  <a:srgbClr val="0146C7"/>
                </a:solidFill>
                <a:latin typeface="+mn-ea"/>
              </a:rPr>
              <a:t>坐标为中心，控制</a:t>
            </a:r>
            <a:r>
              <a:rPr lang="en-US" altLang="zh-CN" dirty="0" err="1">
                <a:solidFill>
                  <a:srgbClr val="0146C7"/>
                </a:solidFill>
                <a:latin typeface="+mn-ea"/>
              </a:rPr>
              <a:t>MapView</a:t>
            </a:r>
            <a:r>
              <a:rPr lang="zh-CN" altLang="en-US" dirty="0">
                <a:solidFill>
                  <a:srgbClr val="0146C7"/>
                </a:solidFill>
                <a:latin typeface="+mn-ea"/>
              </a:rPr>
              <a:t>中的</a:t>
            </a:r>
            <a:r>
              <a:rPr lang="en-US" altLang="zh-CN" dirty="0">
                <a:solidFill>
                  <a:srgbClr val="0146C7"/>
                </a:solidFill>
                <a:latin typeface="+mn-ea"/>
              </a:rPr>
              <a:t>view</a:t>
            </a:r>
            <a:r>
              <a:rPr lang="zh-CN" altLang="en-US" dirty="0">
                <a:solidFill>
                  <a:srgbClr val="0146C7"/>
                </a:solidFill>
                <a:latin typeface="+mn-ea"/>
              </a:rPr>
              <a:t>组件，管理</a:t>
            </a:r>
            <a:r>
              <a:rPr lang="en-US" altLang="zh-CN" dirty="0">
                <a:solidFill>
                  <a:srgbClr val="0146C7"/>
                </a:solidFill>
                <a:latin typeface="+mn-ea"/>
              </a:rPr>
              <a:t>Overlay</a:t>
            </a:r>
            <a:r>
              <a:rPr lang="zh-CN" altLang="en-US" dirty="0">
                <a:solidFill>
                  <a:srgbClr val="0146C7"/>
                </a:solidFill>
                <a:latin typeface="+mn-ea"/>
              </a:rPr>
              <a:t>，提供</a:t>
            </a:r>
            <a:r>
              <a:rPr lang="en-US" altLang="zh-CN" dirty="0">
                <a:solidFill>
                  <a:srgbClr val="0146C7"/>
                </a:solidFill>
                <a:latin typeface="+mn-ea"/>
              </a:rPr>
              <a:t>View</a:t>
            </a:r>
            <a:r>
              <a:rPr lang="zh-CN" altLang="en-US" dirty="0">
                <a:solidFill>
                  <a:srgbClr val="0146C7"/>
                </a:solidFill>
                <a:latin typeface="+mn-ea"/>
              </a:rPr>
              <a:t>的基本功能。使用多种地图模式（地图模式（某些城市可实时对交通状况进行更新），卫星模式，街景模式）来查看</a:t>
            </a:r>
            <a:r>
              <a:rPr lang="en-US" altLang="zh-CN" dirty="0">
                <a:solidFill>
                  <a:srgbClr val="0146C7"/>
                </a:solidFill>
                <a:latin typeface="+mn-ea"/>
              </a:rPr>
              <a:t>Google Map</a:t>
            </a:r>
            <a:r>
              <a:rPr lang="zh-CN" altLang="en-US" dirty="0">
                <a:solidFill>
                  <a:srgbClr val="0146C7"/>
                </a:solidFill>
                <a:latin typeface="+mn-ea"/>
              </a:rPr>
              <a:t>。</a:t>
            </a:r>
          </a:p>
          <a:p>
            <a:r>
              <a:rPr lang="zh-CN" altLang="en-US" dirty="0">
                <a:solidFill>
                  <a:srgbClr val="0146C7"/>
                </a:solidFill>
                <a:latin typeface="+mn-ea"/>
              </a:rPr>
              <a:t>	</a:t>
            </a:r>
            <a:r>
              <a:rPr lang="en-US" altLang="zh-CN" dirty="0">
                <a:solidFill>
                  <a:srgbClr val="0146C7"/>
                </a:solidFill>
                <a:latin typeface="+mn-ea"/>
              </a:rPr>
              <a:t>	</a:t>
            </a:r>
            <a:r>
              <a:rPr lang="zh-CN" altLang="en-US" dirty="0">
                <a:solidFill>
                  <a:srgbClr val="0146C7"/>
                </a:solidFill>
                <a:latin typeface="+mn-ea"/>
              </a:rPr>
              <a:t>常用方法：</a:t>
            </a:r>
            <a:r>
              <a:rPr lang="en-US" altLang="zh-CN" dirty="0" err="1">
                <a:solidFill>
                  <a:srgbClr val="0146C7"/>
                </a:solidFill>
                <a:latin typeface="+mn-ea"/>
              </a:rPr>
              <a:t>animateTo</a:t>
            </a:r>
            <a:r>
              <a:rPr lang="en-US" altLang="zh-CN" dirty="0">
                <a:solidFill>
                  <a:srgbClr val="0146C7"/>
                </a:solidFill>
                <a:latin typeface="+mn-ea"/>
              </a:rPr>
              <a:t>(</a:t>
            </a:r>
            <a:r>
              <a:rPr lang="en-US" altLang="zh-CN" dirty="0" err="1">
                <a:solidFill>
                  <a:srgbClr val="0146C7"/>
                </a:solidFill>
                <a:latin typeface="+mn-ea"/>
              </a:rPr>
              <a:t>GeoPoint</a:t>
            </a:r>
            <a:r>
              <a:rPr lang="en-US" altLang="zh-CN" dirty="0">
                <a:solidFill>
                  <a:srgbClr val="0146C7"/>
                </a:solidFill>
                <a:latin typeface="+mn-ea"/>
              </a:rPr>
              <a:t> point)  </a:t>
            </a:r>
            <a:r>
              <a:rPr lang="en-US" altLang="zh-CN" dirty="0" err="1">
                <a:solidFill>
                  <a:srgbClr val="0146C7"/>
                </a:solidFill>
                <a:latin typeface="+mn-ea"/>
              </a:rPr>
              <a:t>setCenter</a:t>
            </a:r>
            <a:r>
              <a:rPr lang="en-US" altLang="zh-CN" dirty="0">
                <a:solidFill>
                  <a:srgbClr val="0146C7"/>
                </a:solidFill>
                <a:latin typeface="+mn-ea"/>
              </a:rPr>
              <a:t>(</a:t>
            </a:r>
            <a:r>
              <a:rPr lang="en-US" altLang="zh-CN" dirty="0" err="1">
                <a:solidFill>
                  <a:srgbClr val="0146C7"/>
                </a:solidFill>
                <a:latin typeface="+mn-ea"/>
              </a:rPr>
              <a:t>GeoPoint</a:t>
            </a:r>
            <a:r>
              <a:rPr lang="en-US" altLang="zh-CN" dirty="0">
                <a:solidFill>
                  <a:srgbClr val="0146C7"/>
                </a:solidFill>
                <a:latin typeface="+mn-ea"/>
              </a:rPr>
              <a:t> point)  </a:t>
            </a:r>
            <a:r>
              <a:rPr lang="en-US" altLang="zh-CN" dirty="0" err="1">
                <a:solidFill>
                  <a:srgbClr val="0146C7"/>
                </a:solidFill>
                <a:latin typeface="+mn-ea"/>
              </a:rPr>
              <a:t>setZoom</a:t>
            </a:r>
            <a:r>
              <a:rPr lang="en-US" altLang="zh-CN" dirty="0">
                <a:solidFill>
                  <a:srgbClr val="0146C7"/>
                </a:solidFill>
                <a:latin typeface="+mn-ea"/>
              </a:rPr>
              <a:t>(int </a:t>
            </a:r>
            <a:r>
              <a:rPr lang="en-US" altLang="zh-CN" dirty="0" err="1">
                <a:solidFill>
                  <a:srgbClr val="0146C7"/>
                </a:solidFill>
                <a:latin typeface="+mn-ea"/>
              </a:rPr>
              <a:t>zoomLevel</a:t>
            </a:r>
            <a:r>
              <a:rPr lang="en-US" altLang="zh-CN" dirty="0">
                <a:solidFill>
                  <a:srgbClr val="0146C7"/>
                </a:solidFill>
                <a:latin typeface="+mn-ea"/>
              </a:rPr>
              <a:t>) </a:t>
            </a:r>
            <a:r>
              <a:rPr lang="zh-CN" altLang="en-US" dirty="0">
                <a:solidFill>
                  <a:srgbClr val="0146C7"/>
                </a:solidFill>
                <a:latin typeface="+mn-ea"/>
              </a:rPr>
              <a:t>等。</a:t>
            </a:r>
          </a:p>
          <a:p>
            <a:r>
              <a:rPr lang="en-US" altLang="zh-CN" dirty="0">
                <a:solidFill>
                  <a:srgbClr val="0146C7"/>
                </a:solidFill>
                <a:latin typeface="+mn-ea"/>
              </a:rPr>
              <a:t>	</a:t>
            </a:r>
            <a:r>
              <a:rPr lang="en-US" altLang="zh-CN" dirty="0" err="1">
                <a:solidFill>
                  <a:srgbClr val="0146C7"/>
                </a:solidFill>
                <a:latin typeface="+mn-ea"/>
              </a:rPr>
              <a:t>Mapview</a:t>
            </a:r>
            <a:r>
              <a:rPr lang="en-US" altLang="zh-CN" dirty="0">
                <a:solidFill>
                  <a:srgbClr val="0146C7"/>
                </a:solidFill>
                <a:latin typeface="+mn-ea"/>
              </a:rPr>
              <a:t>		</a:t>
            </a:r>
            <a:r>
              <a:rPr lang="zh-CN" altLang="en-US" dirty="0">
                <a:solidFill>
                  <a:srgbClr val="0146C7"/>
                </a:solidFill>
                <a:latin typeface="+mn-ea"/>
              </a:rPr>
              <a:t>是用来显示地图的</a:t>
            </a:r>
            <a:r>
              <a:rPr lang="en-US" altLang="zh-CN" dirty="0">
                <a:solidFill>
                  <a:srgbClr val="0146C7"/>
                </a:solidFill>
                <a:latin typeface="+mn-ea"/>
              </a:rPr>
              <a:t>view, </a:t>
            </a:r>
            <a:r>
              <a:rPr lang="zh-CN" altLang="en-US" dirty="0">
                <a:solidFill>
                  <a:srgbClr val="0146C7"/>
                </a:solidFill>
                <a:latin typeface="+mn-ea"/>
              </a:rPr>
              <a:t>它派生自</a:t>
            </a:r>
            <a:r>
              <a:rPr lang="en-US" altLang="zh-CN" dirty="0" err="1">
                <a:solidFill>
                  <a:srgbClr val="0146C7"/>
                </a:solidFill>
                <a:latin typeface="+mn-ea"/>
              </a:rPr>
              <a:t>android.view.ViewGroup</a:t>
            </a:r>
            <a:r>
              <a:rPr lang="zh-CN" altLang="en-US" dirty="0">
                <a:solidFill>
                  <a:srgbClr val="0146C7"/>
                </a:solidFill>
                <a:latin typeface="+mn-ea"/>
              </a:rPr>
              <a:t>。当</a:t>
            </a:r>
            <a:r>
              <a:rPr lang="en-US" altLang="zh-CN" dirty="0" err="1">
                <a:solidFill>
                  <a:srgbClr val="0146C7"/>
                </a:solidFill>
                <a:latin typeface="+mn-ea"/>
              </a:rPr>
              <a:t>MapView</a:t>
            </a:r>
            <a:r>
              <a:rPr lang="zh-CN" altLang="en-US" dirty="0">
                <a:solidFill>
                  <a:srgbClr val="0146C7"/>
                </a:solidFill>
                <a:latin typeface="+mn-ea"/>
              </a:rPr>
              <a:t>获得焦点，可以控制地图的移动和缩放。地图可以以不同的形式来显示出来，如街景模式，卫星模式等，通过</a:t>
            </a:r>
            <a:r>
              <a:rPr lang="en-US" altLang="zh-CN" dirty="0" err="1">
                <a:solidFill>
                  <a:srgbClr val="0146C7"/>
                </a:solidFill>
                <a:latin typeface="+mn-ea"/>
              </a:rPr>
              <a:t>setSatellite</a:t>
            </a:r>
            <a:r>
              <a:rPr lang="en-US" altLang="zh-CN" dirty="0">
                <a:solidFill>
                  <a:srgbClr val="0146C7"/>
                </a:solidFill>
                <a:latin typeface="+mn-ea"/>
              </a:rPr>
              <a:t>(</a:t>
            </a:r>
            <a:r>
              <a:rPr lang="en-US" altLang="zh-CN" dirty="0" err="1">
                <a:solidFill>
                  <a:srgbClr val="0146C7"/>
                </a:solidFill>
                <a:latin typeface="+mn-ea"/>
              </a:rPr>
              <a:t>boolean</a:t>
            </a:r>
            <a:r>
              <a:rPr lang="en-US" altLang="zh-CN" dirty="0">
                <a:solidFill>
                  <a:srgbClr val="0146C7"/>
                </a:solidFill>
                <a:latin typeface="+mn-ea"/>
              </a:rPr>
              <a:t>)  </a:t>
            </a:r>
            <a:r>
              <a:rPr lang="en-US" altLang="zh-CN" dirty="0" err="1">
                <a:solidFill>
                  <a:srgbClr val="0146C7"/>
                </a:solidFill>
                <a:latin typeface="+mn-ea"/>
              </a:rPr>
              <a:t>setTraffic</a:t>
            </a:r>
            <a:r>
              <a:rPr lang="en-US" altLang="zh-CN" dirty="0">
                <a:solidFill>
                  <a:srgbClr val="0146C7"/>
                </a:solidFill>
                <a:latin typeface="+mn-ea"/>
              </a:rPr>
              <a:t>(</a:t>
            </a:r>
            <a:r>
              <a:rPr lang="en-US" altLang="zh-CN" dirty="0" err="1">
                <a:solidFill>
                  <a:srgbClr val="0146C7"/>
                </a:solidFill>
                <a:latin typeface="+mn-ea"/>
              </a:rPr>
              <a:t>boolean</a:t>
            </a:r>
            <a:r>
              <a:rPr lang="en-US" altLang="zh-CN" dirty="0">
                <a:solidFill>
                  <a:srgbClr val="0146C7"/>
                </a:solidFill>
                <a:latin typeface="+mn-ea"/>
              </a:rPr>
              <a:t>), </a:t>
            </a:r>
            <a:r>
              <a:rPr lang="en-US" altLang="zh-CN" dirty="0" err="1">
                <a:solidFill>
                  <a:srgbClr val="0146C7"/>
                </a:solidFill>
                <a:latin typeface="+mn-ea"/>
              </a:rPr>
              <a:t>setStreetView</a:t>
            </a:r>
            <a:r>
              <a:rPr lang="en-US" altLang="zh-CN" dirty="0">
                <a:solidFill>
                  <a:srgbClr val="0146C7"/>
                </a:solidFill>
                <a:latin typeface="+mn-ea"/>
              </a:rPr>
              <a:t>(</a:t>
            </a:r>
            <a:r>
              <a:rPr lang="en-US" altLang="zh-CN" dirty="0" err="1">
                <a:solidFill>
                  <a:srgbClr val="0146C7"/>
                </a:solidFill>
                <a:latin typeface="+mn-ea"/>
              </a:rPr>
              <a:t>boolean</a:t>
            </a:r>
            <a:r>
              <a:rPr lang="en-US" altLang="zh-CN" dirty="0">
                <a:solidFill>
                  <a:srgbClr val="0146C7"/>
                </a:solidFill>
                <a:latin typeface="+mn-ea"/>
              </a:rPr>
              <a:t>) </a:t>
            </a:r>
            <a:r>
              <a:rPr lang="zh-CN" altLang="en-US" dirty="0">
                <a:solidFill>
                  <a:srgbClr val="0146C7"/>
                </a:solidFill>
                <a:latin typeface="+mn-ea"/>
              </a:rPr>
              <a:t>方法。</a:t>
            </a:r>
          </a:p>
          <a:p>
            <a:r>
              <a:rPr lang="en-US" altLang="zh-CN" dirty="0">
                <a:solidFill>
                  <a:srgbClr val="0146C7"/>
                </a:solidFill>
                <a:latin typeface="+mn-ea"/>
              </a:rPr>
              <a:t>Overlay	</a:t>
            </a:r>
            <a:r>
              <a:rPr lang="zh-CN" altLang="en-US" dirty="0">
                <a:solidFill>
                  <a:srgbClr val="0146C7"/>
                </a:solidFill>
                <a:latin typeface="+mn-ea"/>
              </a:rPr>
              <a:t>是覆盖到</a:t>
            </a:r>
            <a:r>
              <a:rPr lang="en-US" altLang="zh-CN" dirty="0" err="1">
                <a:solidFill>
                  <a:srgbClr val="0146C7"/>
                </a:solidFill>
                <a:latin typeface="+mn-ea"/>
              </a:rPr>
              <a:t>MapView</a:t>
            </a:r>
            <a:r>
              <a:rPr lang="zh-CN" altLang="en-US" dirty="0">
                <a:solidFill>
                  <a:srgbClr val="0146C7"/>
                </a:solidFill>
                <a:latin typeface="+mn-ea"/>
              </a:rPr>
              <a:t>的最上层，可以扩展其</a:t>
            </a:r>
            <a:r>
              <a:rPr lang="en-US" altLang="zh-CN" dirty="0" err="1">
                <a:solidFill>
                  <a:srgbClr val="0146C7"/>
                </a:solidFill>
                <a:latin typeface="+mn-ea"/>
              </a:rPr>
              <a:t>ondraw</a:t>
            </a:r>
            <a:r>
              <a:rPr lang="zh-CN" altLang="en-US" dirty="0">
                <a:solidFill>
                  <a:srgbClr val="0146C7"/>
                </a:solidFill>
                <a:latin typeface="+mn-ea"/>
              </a:rPr>
              <a:t>接口，自定义在</a:t>
            </a:r>
            <a:r>
              <a:rPr lang="en-US" altLang="zh-CN" dirty="0" err="1">
                <a:solidFill>
                  <a:srgbClr val="0146C7"/>
                </a:solidFill>
                <a:latin typeface="+mn-ea"/>
              </a:rPr>
              <a:t>MapView</a:t>
            </a:r>
            <a:r>
              <a:rPr lang="zh-CN" altLang="en-US" dirty="0">
                <a:solidFill>
                  <a:srgbClr val="0146C7"/>
                </a:solidFill>
                <a:latin typeface="+mn-ea"/>
              </a:rPr>
              <a:t>中显示一些自己的东西。</a:t>
            </a:r>
            <a:r>
              <a:rPr lang="en-US" altLang="zh-CN" dirty="0" err="1">
                <a:solidFill>
                  <a:srgbClr val="0146C7"/>
                </a:solidFill>
                <a:latin typeface="+mn-ea"/>
              </a:rPr>
              <a:t>MapView</a:t>
            </a:r>
            <a:r>
              <a:rPr lang="zh-CN" altLang="en-US" dirty="0">
                <a:solidFill>
                  <a:srgbClr val="0146C7"/>
                </a:solidFill>
                <a:latin typeface="+mn-ea"/>
              </a:rPr>
              <a:t>通过</a:t>
            </a:r>
            <a:r>
              <a:rPr lang="en-US" altLang="zh-CN" dirty="0" err="1">
                <a:solidFill>
                  <a:srgbClr val="0146C7"/>
                </a:solidFill>
                <a:latin typeface="+mn-ea"/>
              </a:rPr>
              <a:t>MapView.getOverlays</a:t>
            </a:r>
            <a:r>
              <a:rPr lang="en-US" altLang="zh-CN" dirty="0">
                <a:solidFill>
                  <a:srgbClr val="0146C7"/>
                </a:solidFill>
                <a:latin typeface="+mn-ea"/>
              </a:rPr>
              <a:t>()</a:t>
            </a:r>
            <a:r>
              <a:rPr lang="zh-CN" altLang="en-US" dirty="0">
                <a:solidFill>
                  <a:srgbClr val="0146C7"/>
                </a:solidFill>
                <a:latin typeface="+mn-ea"/>
              </a:rPr>
              <a:t>对</a:t>
            </a:r>
            <a:r>
              <a:rPr lang="en-US" altLang="zh-CN" dirty="0">
                <a:solidFill>
                  <a:srgbClr val="0146C7"/>
                </a:solidFill>
                <a:latin typeface="+mn-ea"/>
              </a:rPr>
              <a:t>Overlay</a:t>
            </a:r>
            <a:r>
              <a:rPr lang="zh-CN" altLang="en-US" dirty="0">
                <a:solidFill>
                  <a:srgbClr val="0146C7"/>
                </a:solidFill>
                <a:latin typeface="+mn-ea"/>
              </a:rPr>
              <a:t>进行管理。</a:t>
            </a:r>
          </a:p>
          <a:p>
            <a:r>
              <a:rPr lang="en-US" altLang="zh-CN" dirty="0">
                <a:solidFill>
                  <a:srgbClr val="0146C7"/>
                </a:solidFill>
                <a:latin typeface="+mn-ea"/>
              </a:rPr>
              <a:t>	Projection	</a:t>
            </a:r>
            <a:r>
              <a:rPr lang="en-US" altLang="zh-CN" dirty="0" err="1">
                <a:solidFill>
                  <a:srgbClr val="0146C7"/>
                </a:solidFill>
                <a:latin typeface="+mn-ea"/>
              </a:rPr>
              <a:t>MapView</a:t>
            </a:r>
            <a:r>
              <a:rPr lang="zh-CN" altLang="en-US" dirty="0">
                <a:solidFill>
                  <a:srgbClr val="0146C7"/>
                </a:solidFill>
                <a:latin typeface="+mn-ea"/>
              </a:rPr>
              <a:t>中</a:t>
            </a:r>
            <a:r>
              <a:rPr lang="en-US" altLang="zh-CN" dirty="0">
                <a:solidFill>
                  <a:srgbClr val="0146C7"/>
                </a:solidFill>
                <a:latin typeface="+mn-ea"/>
              </a:rPr>
              <a:t>GPS</a:t>
            </a:r>
            <a:r>
              <a:rPr lang="zh-CN" altLang="en-US" dirty="0">
                <a:solidFill>
                  <a:srgbClr val="0146C7"/>
                </a:solidFill>
                <a:latin typeface="+mn-ea"/>
              </a:rPr>
              <a:t>坐标与设备坐标的转换（</a:t>
            </a:r>
            <a:r>
              <a:rPr lang="en-US" altLang="zh-CN" dirty="0" err="1">
                <a:solidFill>
                  <a:srgbClr val="0146C7"/>
                </a:solidFill>
                <a:latin typeface="+mn-ea"/>
              </a:rPr>
              <a:t>GeoPoint</a:t>
            </a:r>
            <a:r>
              <a:rPr lang="zh-CN" altLang="en-US" dirty="0">
                <a:solidFill>
                  <a:srgbClr val="0146C7"/>
                </a:solidFill>
                <a:latin typeface="+mn-ea"/>
              </a:rPr>
              <a:t>和</a:t>
            </a:r>
            <a:r>
              <a:rPr lang="en-US" altLang="zh-CN" dirty="0">
                <a:solidFill>
                  <a:srgbClr val="0146C7"/>
                </a:solidFill>
                <a:latin typeface="+mn-ea"/>
              </a:rPr>
              <a:t>Point</a:t>
            </a:r>
            <a:r>
              <a:rPr lang="zh-CN" altLang="en-US" dirty="0">
                <a:solidFill>
                  <a:srgbClr val="0146C7"/>
                </a:solidFill>
                <a:latin typeface="+mn-ea"/>
              </a:rPr>
              <a:t>）。</a:t>
            </a:r>
            <a:endParaRPr lang="en-US" altLang="zh-CN" dirty="0">
              <a:solidFill>
                <a:srgbClr val="0146C7"/>
              </a:solidFill>
              <a:latin typeface="+mn-ea"/>
            </a:endParaRPr>
          </a:p>
          <a:p>
            <a:r>
              <a:rPr lang="zh-CN" altLang="en-US" dirty="0">
                <a:solidFill>
                  <a:srgbClr val="0146C7"/>
                </a:solidFill>
                <a:latin typeface="+mn-ea"/>
              </a:rPr>
              <a:t>更多</a:t>
            </a:r>
            <a:r>
              <a:rPr lang="en-US" altLang="zh-CN" dirty="0">
                <a:solidFill>
                  <a:srgbClr val="0146C7"/>
                </a:solidFill>
                <a:latin typeface="+mn-ea"/>
              </a:rPr>
              <a:t>API</a:t>
            </a:r>
            <a:r>
              <a:rPr lang="zh-CN" altLang="en-US" dirty="0">
                <a:solidFill>
                  <a:srgbClr val="0146C7"/>
                </a:solidFill>
                <a:latin typeface="+mn-ea"/>
              </a:rPr>
              <a:t>可查阅：</a:t>
            </a:r>
            <a:r>
              <a:rPr lang="en-US" altLang="zh-CN" dirty="0">
                <a:solidFill>
                  <a:srgbClr val="0146C7"/>
                </a:solidFill>
                <a:latin typeface="+mn-ea"/>
                <a:hlinkClick r:id="rId5"/>
              </a:rPr>
              <a:t>https://developers.google.com/maps/documentation/geocoding/start?hl=zh-cn</a:t>
            </a:r>
            <a:endParaRPr lang="en-US" altLang="zh-CN" dirty="0">
              <a:solidFill>
                <a:srgbClr val="0146C7"/>
              </a:solidFill>
              <a:latin typeface="+mn-ea"/>
            </a:endParaRPr>
          </a:p>
          <a:p>
            <a:r>
              <a:rPr lang="en-US" altLang="zh-CN" dirty="0">
                <a:solidFill>
                  <a:srgbClr val="0146C7"/>
                </a:solidFill>
                <a:latin typeface="+mn-ea"/>
              </a:rPr>
              <a:t>	</a:t>
            </a:r>
            <a:r>
              <a:rPr lang="zh-CN" altLang="en-US" dirty="0">
                <a:solidFill>
                  <a:srgbClr val="0146C7"/>
                </a:solidFill>
                <a:latin typeface="+mn-ea"/>
              </a:rPr>
              <a:t>或</a:t>
            </a:r>
            <a:r>
              <a:rPr lang="en-US" altLang="zh-CN" dirty="0">
                <a:solidFill>
                  <a:srgbClr val="0146C7"/>
                </a:solidFill>
                <a:latin typeface="+mn-ea"/>
              </a:rPr>
              <a:t>         </a:t>
            </a:r>
            <a:r>
              <a:rPr lang="en-US" altLang="zh-CN" dirty="0">
                <a:solidFill>
                  <a:srgbClr val="0146C7"/>
                </a:solidFill>
                <a:latin typeface="+mn-ea"/>
                <a:hlinkClick r:id="rId6"/>
              </a:rPr>
              <a:t>http://lbs.qq.com/AndroidDocs/doc_3d/index.html</a:t>
            </a:r>
            <a:endParaRPr lang="en-US" altLang="zh-CN" dirty="0">
              <a:solidFill>
                <a:srgbClr val="0146C7"/>
              </a:solidFill>
              <a:latin typeface="+mn-ea"/>
            </a:endParaRPr>
          </a:p>
          <a:p>
            <a:endParaRPr lang="en-US" altLang="zh-CN" dirty="0">
              <a:solidFill>
                <a:srgbClr val="0146C7"/>
              </a:solidFill>
              <a:latin typeface="+mn-ea"/>
            </a:endParaRPr>
          </a:p>
        </p:txBody>
      </p:sp>
      <p:sp>
        <p:nvSpPr>
          <p:cNvPr id="10" name="矩形 9">
            <a:extLst>
              <a:ext uri="{FF2B5EF4-FFF2-40B4-BE49-F238E27FC236}">
                <a16:creationId xmlns:a16="http://schemas.microsoft.com/office/drawing/2014/main" id="{7B43090F-29B0-4537-BC4D-496C5E571F9D}"/>
              </a:ext>
            </a:extLst>
          </p:cNvPr>
          <p:cNvSpPr/>
          <p:nvPr/>
        </p:nvSpPr>
        <p:spPr>
          <a:xfrm>
            <a:off x="-2174722" y="117963"/>
            <a:ext cx="8448913" cy="9575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6000" dirty="0">
                <a:solidFill>
                  <a:schemeClr val="bg1"/>
                </a:solidFill>
                <a:latin typeface="+mn-ea"/>
              </a:rPr>
              <a:t>地图相关</a:t>
            </a:r>
            <a:r>
              <a:rPr lang="en-US" altLang="zh-CN" sz="6000" dirty="0">
                <a:solidFill>
                  <a:schemeClr val="bg1"/>
                </a:solidFill>
                <a:latin typeface="+mn-ea"/>
              </a:rPr>
              <a:t>API</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374879157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1+#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22"/>
            <a:ext cx="12192576" cy="6857678"/>
          </a:xfrm>
          <a:prstGeom prst="rect">
            <a:avLst/>
          </a:prstGeom>
        </p:spPr>
      </p:pic>
      <p:sp>
        <p:nvSpPr>
          <p:cNvPr id="5" name="文本框 4"/>
          <p:cNvSpPr txBox="1"/>
          <p:nvPr/>
        </p:nvSpPr>
        <p:spPr>
          <a:xfrm>
            <a:off x="2258714" y="2157488"/>
            <a:ext cx="7536037"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rPr>
              <a:t>感谢您的观看 </a:t>
            </a:r>
            <a:r>
              <a:rPr kumimoji="0" lang="en-US" altLang="zh-CN"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rPr>
              <a:t>THANKS</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楷体" panose="02010609060101010101" pitchFamily="49" charset="-122"/>
              <a:ea typeface="楷体" panose="02010609060101010101" pitchFamily="49" charset="-122"/>
            </a:endParaRPr>
          </a:p>
        </p:txBody>
      </p:sp>
      <p:sp>
        <p:nvSpPr>
          <p:cNvPr id="2" name="页脚占位符 1">
            <a:extLst>
              <a:ext uri="{FF2B5EF4-FFF2-40B4-BE49-F238E27FC236}">
                <a16:creationId xmlns:a16="http://schemas.microsoft.com/office/drawing/2014/main" id="{A0B3B5F6-8285-4EB6-94FE-0BED738C6E93}"/>
              </a:ext>
            </a:extLst>
          </p:cNvPr>
          <p:cNvSpPr>
            <a:spLocks noGrp="1"/>
          </p:cNvSpPr>
          <p:nvPr>
            <p:ph type="ftr" sz="quarter" idx="11"/>
          </p:nvPr>
        </p:nvSpPr>
        <p:spPr/>
        <p:txBody>
          <a:bodyPr/>
          <a:lstStyle/>
          <a:p>
            <a:r>
              <a:rPr lang="zh-CN" altLang="en-US"/>
              <a:t>梧桐车联</a:t>
            </a:r>
          </a:p>
        </p:txBody>
      </p:sp>
      <p:sp>
        <p:nvSpPr>
          <p:cNvPr id="3" name="灯片编号占位符 2">
            <a:extLst>
              <a:ext uri="{FF2B5EF4-FFF2-40B4-BE49-F238E27FC236}">
                <a16:creationId xmlns:a16="http://schemas.microsoft.com/office/drawing/2014/main" id="{919A399F-6112-4F29-AB31-65F09B32D38B}"/>
              </a:ext>
            </a:extLst>
          </p:cNvPr>
          <p:cNvSpPr>
            <a:spLocks noGrp="1"/>
          </p:cNvSpPr>
          <p:nvPr>
            <p:ph type="sldNum" sz="quarter" idx="12"/>
          </p:nvPr>
        </p:nvSpPr>
        <p:spPr/>
        <p:txBody>
          <a:bodyPr/>
          <a:lstStyle/>
          <a:p>
            <a:fld id="{E564C062-8246-492E-9B87-AA3262C7F395}" type="slidenum">
              <a:rPr lang="zh-CN" altLang="en-US" smtClean="0"/>
              <a:t>56</a:t>
            </a:fld>
            <a:endParaRPr lang="zh-CN" altLang="en-US"/>
          </a:p>
        </p:txBody>
      </p:sp>
    </p:spTree>
    <p:extLst>
      <p:ext uri="{BB962C8B-B14F-4D97-AF65-F5344CB8AC3E}">
        <p14:creationId xmlns:p14="http://schemas.microsoft.com/office/powerpoint/2010/main" val="2636599572"/>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par>
                          <p:cTn id="10" fill="hold">
                            <p:stCondLst>
                              <p:cond delay="1000"/>
                            </p:stCondLst>
                            <p:childTnLst>
                              <p:par>
                                <p:cTn id="11" presetID="2" presetClass="entr" presetSubtype="1" decel="36000" fill="hold" grpId="0" nodeType="afterEffect">
                                  <p:stCondLst>
                                    <p:cond delay="0"/>
                                  </p:stCondLst>
                                  <p:iterate type="lt">
                                    <p:tmPct val="15000"/>
                                  </p:iterate>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10D3DD5-7CDF-4218-B841-9798CA3AF7AF}"/>
              </a:ext>
            </a:extLst>
          </p:cNvPr>
          <p:cNvGrpSpPr/>
          <p:nvPr>
            <p:custDataLst>
              <p:tags r:id="rId1"/>
            </p:custDataLst>
          </p:nvPr>
        </p:nvGrpSpPr>
        <p:grpSpPr>
          <a:xfrm>
            <a:off x="973272" y="1291804"/>
            <a:ext cx="4430097" cy="624349"/>
            <a:chOff x="6389473" y="1385910"/>
            <a:chExt cx="4430097" cy="624349"/>
          </a:xfrm>
        </p:grpSpPr>
        <p:sp>
          <p:nvSpPr>
            <p:cNvPr id="14" name="Oval 22">
              <a:extLst>
                <a:ext uri="{FF2B5EF4-FFF2-40B4-BE49-F238E27FC236}">
                  <a16:creationId xmlns:a16="http://schemas.microsoft.com/office/drawing/2014/main" id="{6D156603-DC11-4B2B-8DC2-B70104A51312}"/>
                </a:ext>
              </a:extLst>
            </p:cNvPr>
            <p:cNvSpPr/>
            <p:nvPr/>
          </p:nvSpPr>
          <p:spPr>
            <a:xfrm>
              <a:off x="6389473" y="1385910"/>
              <a:ext cx="624349" cy="6243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01</a:t>
              </a:r>
            </a:p>
          </p:txBody>
        </p:sp>
        <p:sp>
          <p:nvSpPr>
            <p:cNvPr id="16" name="TextBox 24">
              <a:extLst>
                <a:ext uri="{FF2B5EF4-FFF2-40B4-BE49-F238E27FC236}">
                  <a16:creationId xmlns:a16="http://schemas.microsoft.com/office/drawing/2014/main" id="{A65CDD6E-CA85-41CF-8B9B-2433431DAE5C}"/>
                </a:ext>
              </a:extLst>
            </p:cNvPr>
            <p:cNvSpPr txBox="1"/>
            <p:nvPr/>
          </p:nvSpPr>
          <p:spPr>
            <a:xfrm>
              <a:off x="6856996" y="1416468"/>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1">
                      <a:lumMod val="100000"/>
                    </a:schemeClr>
                  </a:solidFill>
                </a:rPr>
                <a:t>定位方式</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6</a:t>
            </a:fld>
            <a:endParaRPr lang="zh-CN" altLang="en-US"/>
          </a:p>
        </p:txBody>
      </p:sp>
      <p:sp>
        <p:nvSpPr>
          <p:cNvPr id="47" name="矩形: 圆角 46">
            <a:extLst>
              <a:ext uri="{FF2B5EF4-FFF2-40B4-BE49-F238E27FC236}">
                <a16:creationId xmlns:a16="http://schemas.microsoft.com/office/drawing/2014/main" id="{E149DED1-47B6-45AC-8BF8-D928A0622567}"/>
              </a:ext>
            </a:extLst>
          </p:cNvPr>
          <p:cNvSpPr/>
          <p:nvPr/>
        </p:nvSpPr>
        <p:spPr>
          <a:xfrm>
            <a:off x="1675226" y="1995575"/>
            <a:ext cx="9678574" cy="39483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5"/>
                </a:solidFill>
                <a:latin typeface="+mn-ea"/>
              </a:rPr>
              <a:t>4</a:t>
            </a:r>
            <a:r>
              <a:rPr lang="zh-CN" altLang="en-US" dirty="0">
                <a:solidFill>
                  <a:schemeClr val="accent5"/>
                </a:solidFill>
                <a:latin typeface="+mn-ea"/>
              </a:rPr>
              <a:t>、</a:t>
            </a:r>
            <a:r>
              <a:rPr lang="en-US" altLang="zh-CN" dirty="0">
                <a:solidFill>
                  <a:schemeClr val="accent5"/>
                </a:solidFill>
                <a:latin typeface="+mn-ea"/>
              </a:rPr>
              <a:t>AGPS</a:t>
            </a:r>
            <a:r>
              <a:rPr lang="zh-CN" altLang="en-US" dirty="0">
                <a:solidFill>
                  <a:schemeClr val="accent5"/>
                </a:solidFill>
                <a:latin typeface="+mn-ea"/>
              </a:rPr>
              <a:t>定位</a:t>
            </a:r>
          </a:p>
          <a:p>
            <a:r>
              <a:rPr lang="en-US" altLang="zh-CN" dirty="0">
                <a:solidFill>
                  <a:schemeClr val="accent5"/>
                </a:solidFill>
                <a:latin typeface="+mn-ea"/>
              </a:rPr>
              <a:t>	AGPS</a:t>
            </a:r>
            <a:r>
              <a:rPr lang="zh-CN" altLang="en-US" dirty="0">
                <a:solidFill>
                  <a:schemeClr val="accent5"/>
                </a:solidFill>
                <a:latin typeface="+mn-ea"/>
              </a:rPr>
              <a:t>（</a:t>
            </a:r>
            <a:r>
              <a:rPr lang="en-US" altLang="zh-CN" dirty="0" err="1">
                <a:solidFill>
                  <a:schemeClr val="accent5"/>
                </a:solidFill>
                <a:latin typeface="+mn-ea"/>
              </a:rPr>
              <a:t>AssistedGPS</a:t>
            </a:r>
            <a:r>
              <a:rPr lang="zh-CN" altLang="en-US" dirty="0">
                <a:solidFill>
                  <a:schemeClr val="accent5"/>
                </a:solidFill>
                <a:latin typeface="+mn-ea"/>
              </a:rPr>
              <a:t>）辅助全球卫星定位系统是结合</a:t>
            </a:r>
            <a:r>
              <a:rPr lang="en-US" altLang="zh-CN" dirty="0">
                <a:solidFill>
                  <a:schemeClr val="accent5"/>
                </a:solidFill>
                <a:latin typeface="+mn-ea"/>
              </a:rPr>
              <a:t>GSM</a:t>
            </a:r>
            <a:r>
              <a:rPr lang="zh-CN" altLang="en-US" dirty="0">
                <a:solidFill>
                  <a:schemeClr val="accent5"/>
                </a:solidFill>
                <a:latin typeface="+mn-ea"/>
              </a:rPr>
              <a:t>或</a:t>
            </a:r>
            <a:r>
              <a:rPr lang="en-US" altLang="zh-CN" dirty="0">
                <a:solidFill>
                  <a:schemeClr val="accent5"/>
                </a:solidFill>
                <a:latin typeface="+mn-ea"/>
              </a:rPr>
              <a:t>GPRS</a:t>
            </a:r>
            <a:r>
              <a:rPr lang="zh-CN" altLang="en-US" dirty="0">
                <a:solidFill>
                  <a:schemeClr val="accent5"/>
                </a:solidFill>
                <a:latin typeface="+mn-ea"/>
              </a:rPr>
              <a:t>与传统卫星定位，利用基地台代送辅助卫星信息以缩减</a:t>
            </a:r>
            <a:r>
              <a:rPr lang="en-US" altLang="zh-CN" dirty="0">
                <a:solidFill>
                  <a:schemeClr val="accent5"/>
                </a:solidFill>
                <a:latin typeface="+mn-ea"/>
              </a:rPr>
              <a:t>GPS</a:t>
            </a:r>
            <a:r>
              <a:rPr lang="zh-CN" altLang="en-US" dirty="0">
                <a:solidFill>
                  <a:schemeClr val="accent5"/>
                </a:solidFill>
                <a:latin typeface="+mn-ea"/>
              </a:rPr>
              <a:t>芯片获取卫星信号的延迟时间受遮盖的室内也能借基地台讯号弥补减轻</a:t>
            </a:r>
            <a:r>
              <a:rPr lang="en-US" altLang="zh-CN" dirty="0">
                <a:solidFill>
                  <a:schemeClr val="accent5"/>
                </a:solidFill>
                <a:latin typeface="+mn-ea"/>
              </a:rPr>
              <a:t>GPS</a:t>
            </a:r>
            <a:r>
              <a:rPr lang="zh-CN" altLang="en-US" dirty="0">
                <a:solidFill>
                  <a:schemeClr val="accent5"/>
                </a:solidFill>
                <a:latin typeface="+mn-ea"/>
              </a:rPr>
              <a:t>芯片对卫星的依赖度。和纯</a:t>
            </a:r>
            <a:r>
              <a:rPr lang="en-US" altLang="zh-CN" dirty="0">
                <a:solidFill>
                  <a:schemeClr val="accent5"/>
                </a:solidFill>
                <a:latin typeface="+mn-ea"/>
              </a:rPr>
              <a:t>GPS</a:t>
            </a:r>
            <a:r>
              <a:rPr lang="zh-CN" altLang="en-US" dirty="0">
                <a:solidFill>
                  <a:schemeClr val="accent5"/>
                </a:solidFill>
                <a:latin typeface="+mn-ea"/>
              </a:rPr>
              <a:t>、基地台三角定位比较，</a:t>
            </a:r>
            <a:r>
              <a:rPr lang="en-US" altLang="zh-CN" dirty="0">
                <a:solidFill>
                  <a:schemeClr val="accent5"/>
                </a:solidFill>
                <a:latin typeface="+mn-ea"/>
              </a:rPr>
              <a:t>AGPS</a:t>
            </a:r>
            <a:r>
              <a:rPr lang="zh-CN" altLang="en-US" dirty="0">
                <a:solidFill>
                  <a:schemeClr val="accent5"/>
                </a:solidFill>
                <a:latin typeface="+mn-ea"/>
              </a:rPr>
              <a:t>能提供范围更广、更省电、速度更快的定位服务。理想误差范围在</a:t>
            </a:r>
            <a:r>
              <a:rPr lang="en-US" altLang="zh-CN" dirty="0">
                <a:solidFill>
                  <a:schemeClr val="accent5"/>
                </a:solidFill>
                <a:latin typeface="+mn-ea"/>
              </a:rPr>
              <a:t>10</a:t>
            </a:r>
            <a:r>
              <a:rPr lang="zh-CN" altLang="en-US" dirty="0">
                <a:solidFill>
                  <a:schemeClr val="accent5"/>
                </a:solidFill>
                <a:latin typeface="+mn-ea"/>
              </a:rPr>
              <a:t>公尺以内，日本和美国都已经成熟运用</a:t>
            </a:r>
            <a:r>
              <a:rPr lang="en-US" altLang="zh-CN" dirty="0">
                <a:solidFill>
                  <a:schemeClr val="accent5"/>
                </a:solidFill>
                <a:latin typeface="+mn-ea"/>
              </a:rPr>
              <a:t>AGPS</a:t>
            </a:r>
            <a:r>
              <a:rPr lang="zh-CN" altLang="en-US" dirty="0">
                <a:solidFill>
                  <a:schemeClr val="accent5"/>
                </a:solidFill>
                <a:latin typeface="+mn-ea"/>
              </a:rPr>
              <a:t>于</a:t>
            </a:r>
            <a:r>
              <a:rPr lang="en-US" altLang="zh-CN" dirty="0">
                <a:solidFill>
                  <a:schemeClr val="accent5"/>
                </a:solidFill>
                <a:latin typeface="+mn-ea"/>
              </a:rPr>
              <a:t>LBS</a:t>
            </a:r>
            <a:r>
              <a:rPr lang="zh-CN" altLang="en-US" dirty="0">
                <a:solidFill>
                  <a:schemeClr val="accent5"/>
                </a:solidFill>
                <a:latin typeface="+mn-ea"/>
              </a:rPr>
              <a:t>服务（</a:t>
            </a:r>
            <a:r>
              <a:rPr lang="en-US" altLang="zh-CN" dirty="0">
                <a:solidFill>
                  <a:schemeClr val="accent5"/>
                </a:solidFill>
                <a:latin typeface="+mn-ea"/>
              </a:rPr>
              <a:t>Location Based Service</a:t>
            </a:r>
            <a:r>
              <a:rPr lang="zh-CN" altLang="en-US" dirty="0">
                <a:solidFill>
                  <a:schemeClr val="accent5"/>
                </a:solidFill>
                <a:latin typeface="+mn-ea"/>
              </a:rPr>
              <a:t>）基于位置的服务。</a:t>
            </a:r>
            <a:r>
              <a:rPr lang="en-US" altLang="zh-CN" dirty="0">
                <a:solidFill>
                  <a:schemeClr val="accent5"/>
                </a:solidFill>
                <a:latin typeface="+mn-ea"/>
              </a:rPr>
              <a:t>AGPS</a:t>
            </a:r>
            <a:r>
              <a:rPr lang="zh-CN" altLang="en-US" dirty="0">
                <a:solidFill>
                  <a:schemeClr val="accent5"/>
                </a:solidFill>
                <a:latin typeface="+mn-ea"/>
              </a:rPr>
              <a:t>技术是一种结合了网络基站信息和</a:t>
            </a:r>
            <a:r>
              <a:rPr lang="en-US" altLang="zh-CN" dirty="0">
                <a:solidFill>
                  <a:schemeClr val="accent5"/>
                </a:solidFill>
                <a:latin typeface="+mn-ea"/>
              </a:rPr>
              <a:t>GPS</a:t>
            </a:r>
            <a:r>
              <a:rPr lang="zh-CN" altLang="en-US" dirty="0">
                <a:solidFill>
                  <a:schemeClr val="accent5"/>
                </a:solidFill>
                <a:latin typeface="+mn-ea"/>
              </a:rPr>
              <a:t>信息对移动台进行定位的技术，可以在</a:t>
            </a:r>
            <a:r>
              <a:rPr lang="en-US" altLang="zh-CN" dirty="0">
                <a:solidFill>
                  <a:schemeClr val="accent5"/>
                </a:solidFill>
                <a:latin typeface="+mn-ea"/>
              </a:rPr>
              <a:t>GSM/GPRS</a:t>
            </a:r>
            <a:r>
              <a:rPr lang="zh-CN" altLang="en-US" dirty="0">
                <a:solidFill>
                  <a:schemeClr val="accent5"/>
                </a:solidFill>
                <a:latin typeface="+mn-ea"/>
              </a:rPr>
              <a:t>、</a:t>
            </a:r>
            <a:r>
              <a:rPr lang="en-US" altLang="zh-CN" dirty="0">
                <a:solidFill>
                  <a:schemeClr val="accent5"/>
                </a:solidFill>
                <a:latin typeface="+mn-ea"/>
              </a:rPr>
              <a:t>WCDMA</a:t>
            </a:r>
            <a:r>
              <a:rPr lang="zh-CN" altLang="en-US" dirty="0">
                <a:solidFill>
                  <a:schemeClr val="accent5"/>
                </a:solidFill>
                <a:latin typeface="+mn-ea"/>
              </a:rPr>
              <a:t>和</a:t>
            </a:r>
            <a:r>
              <a:rPr lang="en-US" altLang="zh-CN" dirty="0">
                <a:solidFill>
                  <a:schemeClr val="accent5"/>
                </a:solidFill>
                <a:latin typeface="+mn-ea"/>
              </a:rPr>
              <a:t>CDMA2000</a:t>
            </a:r>
            <a:r>
              <a:rPr lang="zh-CN" altLang="en-US" dirty="0">
                <a:solidFill>
                  <a:schemeClr val="accent5"/>
                </a:solidFill>
                <a:latin typeface="+mn-ea"/>
              </a:rPr>
              <a:t>网络中进行使用。该技术需要在手机内增加</a:t>
            </a:r>
            <a:r>
              <a:rPr lang="en-US" altLang="zh-CN" dirty="0">
                <a:solidFill>
                  <a:schemeClr val="accent5"/>
                </a:solidFill>
                <a:latin typeface="+mn-ea"/>
              </a:rPr>
              <a:t>GPS</a:t>
            </a:r>
            <a:r>
              <a:rPr lang="zh-CN" altLang="en-US" dirty="0">
                <a:solidFill>
                  <a:schemeClr val="accent5"/>
                </a:solidFill>
                <a:latin typeface="+mn-ea"/>
              </a:rPr>
              <a:t>接收机模块并改造手机的天线，同时要在移动网络上加建位置服务器、差分</a:t>
            </a:r>
            <a:r>
              <a:rPr lang="en-US" altLang="zh-CN" dirty="0">
                <a:solidFill>
                  <a:schemeClr val="accent5"/>
                </a:solidFill>
                <a:latin typeface="+mn-ea"/>
              </a:rPr>
              <a:t>GPS</a:t>
            </a:r>
            <a:r>
              <a:rPr lang="zh-CN" altLang="en-US" dirty="0">
                <a:solidFill>
                  <a:schemeClr val="accent5"/>
                </a:solidFill>
                <a:latin typeface="+mn-ea"/>
              </a:rPr>
              <a:t>基准站等设备。</a:t>
            </a:r>
            <a:r>
              <a:rPr lang="en-US" altLang="zh-CN" dirty="0">
                <a:solidFill>
                  <a:schemeClr val="accent5"/>
                </a:solidFill>
                <a:latin typeface="+mn-ea"/>
              </a:rPr>
              <a:t>AGPS</a:t>
            </a:r>
            <a:r>
              <a:rPr lang="zh-CN" altLang="en-US" dirty="0">
                <a:solidFill>
                  <a:schemeClr val="accent5"/>
                </a:solidFill>
                <a:latin typeface="+mn-ea"/>
              </a:rPr>
              <a:t>解决方案的优势主要体现在其定位精度上在室外等空旷地区其精度在正常的</a:t>
            </a:r>
            <a:r>
              <a:rPr lang="en-US" altLang="zh-CN" dirty="0">
                <a:solidFill>
                  <a:schemeClr val="accent5"/>
                </a:solidFill>
                <a:latin typeface="+mn-ea"/>
              </a:rPr>
              <a:t>GPS</a:t>
            </a:r>
            <a:r>
              <a:rPr lang="zh-CN" altLang="en-US" dirty="0">
                <a:solidFill>
                  <a:schemeClr val="accent5"/>
                </a:solidFill>
                <a:latin typeface="+mn-ea"/>
              </a:rPr>
              <a:t>工作环境下可以达到</a:t>
            </a:r>
            <a:r>
              <a:rPr lang="en-US" altLang="zh-CN" dirty="0">
                <a:solidFill>
                  <a:schemeClr val="accent5"/>
                </a:solidFill>
                <a:latin typeface="+mn-ea"/>
              </a:rPr>
              <a:t>10</a:t>
            </a:r>
            <a:r>
              <a:rPr lang="zh-CN" altLang="en-US" dirty="0">
                <a:solidFill>
                  <a:schemeClr val="accent5"/>
                </a:solidFill>
                <a:latin typeface="+mn-ea"/>
              </a:rPr>
              <a:t>米左右，堪称目前定位精度最高的一种定位技术。该技术的另一优点为首次捕获</a:t>
            </a:r>
            <a:r>
              <a:rPr lang="en-US" altLang="zh-CN" dirty="0">
                <a:solidFill>
                  <a:schemeClr val="accent5"/>
                </a:solidFill>
                <a:latin typeface="+mn-ea"/>
              </a:rPr>
              <a:t>GPS</a:t>
            </a:r>
            <a:r>
              <a:rPr lang="zh-CN" altLang="en-US" dirty="0">
                <a:solidFill>
                  <a:schemeClr val="accent5"/>
                </a:solidFill>
                <a:latin typeface="+mn-ea"/>
              </a:rPr>
              <a:t>信号的时间一般仅需几秒，不像</a:t>
            </a:r>
            <a:r>
              <a:rPr lang="en-US" altLang="zh-CN" dirty="0">
                <a:solidFill>
                  <a:schemeClr val="accent5"/>
                </a:solidFill>
                <a:latin typeface="+mn-ea"/>
              </a:rPr>
              <a:t>GPS</a:t>
            </a:r>
            <a:r>
              <a:rPr lang="zh-CN" altLang="en-US" dirty="0">
                <a:solidFill>
                  <a:schemeClr val="accent5"/>
                </a:solidFill>
                <a:latin typeface="+mn-ea"/>
              </a:rPr>
              <a:t>的首次捕获时间可能要</a:t>
            </a:r>
            <a:r>
              <a:rPr lang="en-US" altLang="zh-CN" dirty="0">
                <a:solidFill>
                  <a:schemeClr val="accent5"/>
                </a:solidFill>
                <a:latin typeface="+mn-ea"/>
              </a:rPr>
              <a:t>2-3</a:t>
            </a:r>
            <a:r>
              <a:rPr lang="zh-CN" altLang="en-US" dirty="0">
                <a:solidFill>
                  <a:schemeClr val="accent5"/>
                </a:solidFill>
                <a:latin typeface="+mn-ea"/>
              </a:rPr>
              <a:t>分钟。</a:t>
            </a:r>
            <a:endParaRPr lang="en-US" altLang="zh-CN" dirty="0">
              <a:solidFill>
                <a:schemeClr val="accent5"/>
              </a:solidFill>
              <a:latin typeface="+mn-ea"/>
            </a:endParaRPr>
          </a:p>
          <a:p>
            <a:pPr algn="ctr"/>
            <a:endParaRPr lang="zh-CN" altLang="en-US" dirty="0"/>
          </a:p>
        </p:txBody>
      </p:sp>
      <p:pic>
        <p:nvPicPr>
          <p:cNvPr id="12" name="图片 11">
            <a:extLst>
              <a:ext uri="{FF2B5EF4-FFF2-40B4-BE49-F238E27FC236}">
                <a16:creationId xmlns:a16="http://schemas.microsoft.com/office/drawing/2014/main" id="{CE530651-EED4-4EF0-BA87-13B39C3866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236878594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_组合 35">
            <a:extLst>
              <a:ext uri="{FF2B5EF4-FFF2-40B4-BE49-F238E27FC236}">
                <a16:creationId xmlns:a16="http://schemas.microsoft.com/office/drawing/2014/main" id="{0F2122C6-6A19-4636-97E8-35633D6990B4}"/>
              </a:ext>
            </a:extLst>
          </p:cNvPr>
          <p:cNvGrpSpPr/>
          <p:nvPr>
            <p:custDataLst>
              <p:tags r:id="rId1"/>
            </p:custDataLst>
          </p:nvPr>
        </p:nvGrpSpPr>
        <p:grpSpPr>
          <a:xfrm>
            <a:off x="845918" y="1234036"/>
            <a:ext cx="4289419" cy="624349"/>
            <a:chOff x="6389471" y="2264486"/>
            <a:chExt cx="4289419" cy="624349"/>
          </a:xfrm>
        </p:grpSpPr>
        <p:sp>
          <p:nvSpPr>
            <p:cNvPr id="12" name="Oval 20">
              <a:extLst>
                <a:ext uri="{FF2B5EF4-FFF2-40B4-BE49-F238E27FC236}">
                  <a16:creationId xmlns:a16="http://schemas.microsoft.com/office/drawing/2014/main" id="{37AC20CD-6683-4CA6-956E-94DAA0012B78}"/>
                </a:ext>
              </a:extLst>
            </p:cNvPr>
            <p:cNvSpPr/>
            <p:nvPr/>
          </p:nvSpPr>
          <p:spPr>
            <a:xfrm>
              <a:off x="6389471" y="2264486"/>
              <a:ext cx="624349" cy="624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dirty="0">
                  <a:solidFill>
                    <a:schemeClr val="bg1"/>
                  </a:solidFill>
                  <a:latin typeface="Impact" panose="020B0806030902050204" pitchFamily="34" charset="0"/>
                </a:rPr>
                <a:t>02</a:t>
              </a:r>
            </a:p>
          </p:txBody>
        </p:sp>
        <p:sp>
          <p:nvSpPr>
            <p:cNvPr id="18" name="TextBox 26">
              <a:extLst>
                <a:ext uri="{FF2B5EF4-FFF2-40B4-BE49-F238E27FC236}">
                  <a16:creationId xmlns:a16="http://schemas.microsoft.com/office/drawing/2014/main" id="{FAE9BAB8-05B2-4F8B-8096-72FB021FC412}"/>
                </a:ext>
              </a:extLst>
            </p:cNvPr>
            <p:cNvSpPr txBox="1"/>
            <p:nvPr/>
          </p:nvSpPr>
          <p:spPr>
            <a:xfrm>
              <a:off x="6716316" y="2295044"/>
              <a:ext cx="3962574" cy="242864"/>
            </a:xfrm>
            <a:prstGeom prst="rect">
              <a:avLst/>
            </a:prstGeom>
            <a:noFill/>
          </p:spPr>
          <p:txBody>
            <a:bodyPr wrap="none" lIns="360000" tIns="0" rIns="0" bIns="0" anchor="b" anchorCtr="0">
              <a:normAutofit lnSpcReduction="10000"/>
            </a:bodyPr>
            <a:lstStyle/>
            <a:p>
              <a:r>
                <a:rPr lang="en-US" altLang="zh-CN" sz="1600" b="1" dirty="0" err="1">
                  <a:solidFill>
                    <a:schemeClr val="accent3"/>
                  </a:solidFill>
                </a:rPr>
                <a:t>Gps</a:t>
              </a:r>
              <a:r>
                <a:rPr lang="zh-CN" altLang="en-US" sz="1600" b="1" dirty="0">
                  <a:solidFill>
                    <a:schemeClr val="accent3"/>
                  </a:solidFill>
                </a:rPr>
                <a:t>简介</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7</a:t>
            </a:fld>
            <a:endParaRPr lang="zh-CN" altLang="en-US"/>
          </a:p>
        </p:txBody>
      </p:sp>
      <p:sp>
        <p:nvSpPr>
          <p:cNvPr id="40" name="矩形: 圆角 39">
            <a:extLst>
              <a:ext uri="{FF2B5EF4-FFF2-40B4-BE49-F238E27FC236}">
                <a16:creationId xmlns:a16="http://schemas.microsoft.com/office/drawing/2014/main" id="{52EE241D-C10B-4A32-9083-C7229BB3520A}"/>
              </a:ext>
            </a:extLst>
          </p:cNvPr>
          <p:cNvSpPr/>
          <p:nvPr/>
        </p:nvSpPr>
        <p:spPr>
          <a:xfrm>
            <a:off x="1667508" y="1705451"/>
            <a:ext cx="9678574" cy="394837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t>	</a:t>
            </a:r>
            <a:r>
              <a:rPr lang="en-US" altLang="zh-CN" dirty="0">
                <a:solidFill>
                  <a:schemeClr val="accent5"/>
                </a:solidFill>
                <a:latin typeface="+mn-ea"/>
              </a:rPr>
              <a:t>GPS(Global Positioning System), </a:t>
            </a:r>
            <a:r>
              <a:rPr lang="zh-CN" altLang="en-US" dirty="0">
                <a:solidFill>
                  <a:schemeClr val="accent5"/>
                </a:solidFill>
                <a:latin typeface="+mn-ea"/>
              </a:rPr>
              <a:t>即</a:t>
            </a:r>
            <a:r>
              <a:rPr lang="zh-CN" altLang="en-US" b="1" dirty="0">
                <a:solidFill>
                  <a:schemeClr val="accent5"/>
                </a:solidFill>
                <a:latin typeface="+mn-ea"/>
              </a:rPr>
              <a:t>全球定位系统</a:t>
            </a:r>
            <a:r>
              <a:rPr lang="zh-CN" altLang="en-US" dirty="0">
                <a:solidFill>
                  <a:schemeClr val="accent5"/>
                </a:solidFill>
                <a:latin typeface="+mn-ea"/>
              </a:rPr>
              <a:t>，它是一个由覆盖全球的</a:t>
            </a:r>
            <a:r>
              <a:rPr lang="en-US" altLang="zh-CN" dirty="0">
                <a:solidFill>
                  <a:schemeClr val="accent5"/>
                </a:solidFill>
                <a:latin typeface="+mn-ea"/>
              </a:rPr>
              <a:t>24</a:t>
            </a:r>
            <a:r>
              <a:rPr lang="zh-CN" altLang="en-US" dirty="0">
                <a:solidFill>
                  <a:schemeClr val="accent5"/>
                </a:solidFill>
                <a:latin typeface="+mn-ea"/>
              </a:rPr>
              <a:t>颗卫星组成的卫星系统。其目的是在全球范围内对地面和空中目标进行准确定位和监测。随着全球性空间定位信息应用的日益广泛，</a:t>
            </a:r>
            <a:r>
              <a:rPr lang="en-US" altLang="zh-CN" dirty="0">
                <a:solidFill>
                  <a:schemeClr val="accent5"/>
                </a:solidFill>
                <a:latin typeface="+mn-ea"/>
              </a:rPr>
              <a:t>GPS</a:t>
            </a:r>
            <a:r>
              <a:rPr lang="zh-CN" altLang="en-US" dirty="0">
                <a:solidFill>
                  <a:schemeClr val="accent5"/>
                </a:solidFill>
                <a:latin typeface="+mn-ea"/>
              </a:rPr>
              <a:t>提供的全时域、全天候、高精度定位服务将给空间技术、地球物理、大地测绘、遥感技术、交通调度、军事作战以及人们的日常生活带来巨大的变化和深远的影响。</a:t>
            </a:r>
          </a:p>
          <a:p>
            <a:r>
              <a:rPr lang="en-US" altLang="zh-CN" dirty="0">
                <a:solidFill>
                  <a:schemeClr val="accent5"/>
                </a:solidFill>
                <a:latin typeface="+mn-ea"/>
              </a:rPr>
              <a:t>	</a:t>
            </a:r>
            <a:r>
              <a:rPr lang="zh-CN" altLang="en-US" dirty="0">
                <a:solidFill>
                  <a:schemeClr val="accent5"/>
                </a:solidFill>
                <a:latin typeface="+mn-ea"/>
              </a:rPr>
              <a:t>目前的民用</a:t>
            </a:r>
            <a:r>
              <a:rPr lang="en-US" altLang="zh-CN" dirty="0">
                <a:solidFill>
                  <a:schemeClr val="accent5"/>
                </a:solidFill>
                <a:latin typeface="+mn-ea"/>
              </a:rPr>
              <a:t>GPS</a:t>
            </a:r>
            <a:r>
              <a:rPr lang="zh-CN" altLang="en-US" dirty="0">
                <a:solidFill>
                  <a:schemeClr val="accent5"/>
                </a:solidFill>
                <a:latin typeface="+mn-ea"/>
              </a:rPr>
              <a:t>设备包括测量型和导航型。其中测量型产品的精度可达到米级甚至毫米级，但至少需要两台（套）才能达到设计精度要求，而且其内部结构复杂，单机成本一般在几万到几十万，适合专业高精度测量环境使用；导航型产品，由于其使用者对精度要求不高，一般为几十米，因此机器内部硬件相对简单，只须一台就可以完成导航工作，加之其价格相对较低，因而更有普及和推广价值。</a:t>
            </a:r>
          </a:p>
          <a:p>
            <a:r>
              <a:rPr lang="en-US" altLang="zh-CN" dirty="0">
                <a:solidFill>
                  <a:schemeClr val="accent5"/>
                </a:solidFill>
                <a:latin typeface="+mn-ea"/>
              </a:rPr>
              <a:t>	GPS</a:t>
            </a:r>
            <a:r>
              <a:rPr lang="zh-CN" altLang="en-US" dirty="0">
                <a:solidFill>
                  <a:schemeClr val="accent5"/>
                </a:solidFill>
                <a:latin typeface="+mn-ea"/>
              </a:rPr>
              <a:t>系统一般由地面控制站、导航卫星和用户接收机（</a:t>
            </a:r>
            <a:r>
              <a:rPr lang="en-US" altLang="zh-CN" dirty="0">
                <a:solidFill>
                  <a:schemeClr val="accent5"/>
                </a:solidFill>
                <a:latin typeface="+mn-ea"/>
              </a:rPr>
              <a:t>GPS</a:t>
            </a:r>
            <a:r>
              <a:rPr lang="zh-CN" altLang="en-US" dirty="0">
                <a:solidFill>
                  <a:schemeClr val="accent5"/>
                </a:solidFill>
                <a:latin typeface="+mn-ea"/>
              </a:rPr>
              <a:t>的移动用户端）三大部分组成。导航卫星至少</a:t>
            </a:r>
            <a:r>
              <a:rPr lang="en-US" altLang="zh-CN" dirty="0">
                <a:solidFill>
                  <a:schemeClr val="accent5"/>
                </a:solidFill>
                <a:latin typeface="+mn-ea"/>
              </a:rPr>
              <a:t>24</a:t>
            </a:r>
            <a:r>
              <a:rPr lang="zh-CN" altLang="en-US" dirty="0">
                <a:solidFill>
                  <a:schemeClr val="accent5"/>
                </a:solidFill>
                <a:latin typeface="+mn-ea"/>
              </a:rPr>
              <a:t>颗，均匀分布在</a:t>
            </a:r>
            <a:r>
              <a:rPr lang="en-US" altLang="zh-CN" dirty="0">
                <a:solidFill>
                  <a:schemeClr val="accent5"/>
                </a:solidFill>
                <a:latin typeface="+mn-ea"/>
              </a:rPr>
              <a:t>6</a:t>
            </a:r>
            <a:r>
              <a:rPr lang="zh-CN" altLang="en-US" dirty="0">
                <a:solidFill>
                  <a:schemeClr val="accent5"/>
                </a:solidFill>
                <a:latin typeface="+mn-ea"/>
              </a:rPr>
              <a:t>个极地轨道上，轨道的夹角为</a:t>
            </a:r>
            <a:r>
              <a:rPr lang="en-US" altLang="zh-CN" dirty="0">
                <a:solidFill>
                  <a:schemeClr val="accent5"/>
                </a:solidFill>
                <a:latin typeface="+mn-ea"/>
              </a:rPr>
              <a:t>60</a:t>
            </a:r>
            <a:r>
              <a:rPr lang="zh-CN" altLang="en-US" dirty="0">
                <a:solidFill>
                  <a:schemeClr val="accent5"/>
                </a:solidFill>
                <a:latin typeface="+mn-ea"/>
              </a:rPr>
              <a:t>度，距地平均高度为</a:t>
            </a:r>
            <a:r>
              <a:rPr lang="en-US" altLang="zh-CN" dirty="0">
                <a:solidFill>
                  <a:schemeClr val="accent5"/>
                </a:solidFill>
                <a:latin typeface="+mn-ea"/>
              </a:rPr>
              <a:t>20200</a:t>
            </a:r>
            <a:r>
              <a:rPr lang="zh-CN" altLang="en-US" dirty="0">
                <a:solidFill>
                  <a:schemeClr val="accent5"/>
                </a:solidFill>
                <a:latin typeface="+mn-ea"/>
              </a:rPr>
              <a:t>公里，每</a:t>
            </a:r>
            <a:r>
              <a:rPr lang="en-US" altLang="zh-CN" dirty="0">
                <a:solidFill>
                  <a:schemeClr val="accent5"/>
                </a:solidFill>
                <a:latin typeface="+mn-ea"/>
              </a:rPr>
              <a:t>12</a:t>
            </a:r>
            <a:r>
              <a:rPr lang="zh-CN" altLang="en-US" dirty="0">
                <a:solidFill>
                  <a:schemeClr val="accent5"/>
                </a:solidFill>
                <a:latin typeface="+mn-ea"/>
              </a:rPr>
              <a:t>恒星时绕地球一周。</a:t>
            </a:r>
          </a:p>
        </p:txBody>
      </p:sp>
      <p:pic>
        <p:nvPicPr>
          <p:cNvPr id="45" name="图片 44">
            <a:extLst>
              <a:ext uri="{FF2B5EF4-FFF2-40B4-BE49-F238E27FC236}">
                <a16:creationId xmlns:a16="http://schemas.microsoft.com/office/drawing/2014/main" id="{9211738B-6DD6-4358-8141-4B1738845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964275"/>
          </a:xfrm>
          <a:prstGeom prst="rect">
            <a:avLst/>
          </a:prstGeom>
        </p:spPr>
      </p:pic>
      <p:sp>
        <p:nvSpPr>
          <p:cNvPr id="10" name="矩形 9">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3348400300"/>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_组合 36">
            <a:extLst>
              <a:ext uri="{FF2B5EF4-FFF2-40B4-BE49-F238E27FC236}">
                <a16:creationId xmlns:a16="http://schemas.microsoft.com/office/drawing/2014/main" id="{9C6960B5-AD79-45A1-9AD6-FFFC2FB4C06C}"/>
              </a:ext>
            </a:extLst>
          </p:cNvPr>
          <p:cNvGrpSpPr/>
          <p:nvPr>
            <p:custDataLst>
              <p:tags r:id="rId1"/>
            </p:custDataLst>
          </p:nvPr>
        </p:nvGrpSpPr>
        <p:grpSpPr>
          <a:xfrm>
            <a:off x="803715" y="1133778"/>
            <a:ext cx="4430099" cy="624349"/>
            <a:chOff x="6389471" y="3143062"/>
            <a:chExt cx="4430099" cy="624349"/>
          </a:xfrm>
        </p:grpSpPr>
        <p:sp>
          <p:nvSpPr>
            <p:cNvPr id="10" name="Oval 18">
              <a:extLst>
                <a:ext uri="{FF2B5EF4-FFF2-40B4-BE49-F238E27FC236}">
                  <a16:creationId xmlns:a16="http://schemas.microsoft.com/office/drawing/2014/main" id="{CD7B557B-D001-4BBA-85D1-14B4941DCD54}"/>
                </a:ext>
              </a:extLst>
            </p:cNvPr>
            <p:cNvSpPr/>
            <p:nvPr/>
          </p:nvSpPr>
          <p:spPr>
            <a:xfrm>
              <a:off x="6389471" y="3143062"/>
              <a:ext cx="624349" cy="6243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20" name="TextBox 28">
              <a:extLst>
                <a:ext uri="{FF2B5EF4-FFF2-40B4-BE49-F238E27FC236}">
                  <a16:creationId xmlns:a16="http://schemas.microsoft.com/office/drawing/2014/main" id="{09E3CA75-1191-4D05-85A7-8EC4CBEBE88D}"/>
                </a:ext>
              </a:extLst>
            </p:cNvPr>
            <p:cNvSpPr txBox="1"/>
            <p:nvPr/>
          </p:nvSpPr>
          <p:spPr>
            <a:xfrm>
              <a:off x="6856996" y="3173620"/>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3">
                      <a:lumMod val="100000"/>
                    </a:schemeClr>
                  </a:solidFill>
                </a:rPr>
                <a:t>卫星信号结构组成</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8</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596266"/>
            <a:ext cx="10416932" cy="44469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a:solidFill>
                  <a:schemeClr val="accent5"/>
                </a:solidFill>
                <a:latin typeface="+mn-ea"/>
              </a:rPr>
              <a:t>GPS</a:t>
            </a:r>
            <a:r>
              <a:rPr lang="zh-CN" altLang="en-US" dirty="0">
                <a:solidFill>
                  <a:schemeClr val="accent5"/>
                </a:solidFill>
                <a:latin typeface="+mn-ea"/>
              </a:rPr>
              <a:t>卫星发射的信号包含</a:t>
            </a:r>
            <a:r>
              <a:rPr lang="zh-CN" altLang="en-US" dirty="0" smtClean="0">
                <a:solidFill>
                  <a:schemeClr val="accent5"/>
                </a:solidFill>
                <a:latin typeface="+mn-ea"/>
              </a:rPr>
              <a:t>有</a:t>
            </a:r>
            <a:r>
              <a:rPr lang="zh-CN" altLang="en-US" b="1" dirty="0" smtClean="0">
                <a:solidFill>
                  <a:schemeClr val="accent5"/>
                </a:solidFill>
                <a:latin typeface="+mn-ea"/>
              </a:rPr>
              <a:t>导航</a:t>
            </a:r>
            <a:r>
              <a:rPr lang="zh-CN" altLang="en-US" b="1" dirty="0">
                <a:solidFill>
                  <a:schemeClr val="accent5"/>
                </a:solidFill>
                <a:latin typeface="+mn-ea"/>
              </a:rPr>
              <a:t>电文</a:t>
            </a:r>
            <a:r>
              <a:rPr lang="en-US" altLang="zh-CN" b="1" dirty="0">
                <a:solidFill>
                  <a:schemeClr val="accent5"/>
                </a:solidFill>
                <a:latin typeface="+mn-ea"/>
              </a:rPr>
              <a:t>(D</a:t>
            </a:r>
            <a:r>
              <a:rPr lang="zh-CN" altLang="en-US" b="1" dirty="0">
                <a:solidFill>
                  <a:schemeClr val="accent5"/>
                </a:solidFill>
                <a:latin typeface="+mn-ea"/>
              </a:rPr>
              <a:t>码</a:t>
            </a:r>
            <a:r>
              <a:rPr lang="en-US" altLang="zh-CN" b="1" dirty="0">
                <a:solidFill>
                  <a:schemeClr val="accent5"/>
                </a:solidFill>
                <a:latin typeface="+mn-ea"/>
              </a:rPr>
              <a:t>)</a:t>
            </a:r>
            <a:r>
              <a:rPr lang="zh-CN" altLang="en-US" dirty="0">
                <a:solidFill>
                  <a:schemeClr val="accent5"/>
                </a:solidFill>
                <a:latin typeface="+mn-ea"/>
              </a:rPr>
              <a:t>、</a:t>
            </a:r>
            <a:r>
              <a:rPr lang="zh-CN" altLang="en-US" b="1" dirty="0" smtClean="0">
                <a:solidFill>
                  <a:schemeClr val="accent5"/>
                </a:solidFill>
                <a:latin typeface="+mn-ea"/>
              </a:rPr>
              <a:t>伪随机码</a:t>
            </a:r>
            <a:r>
              <a:rPr lang="en-US" altLang="zh-CN" b="1" dirty="0" smtClean="0">
                <a:solidFill>
                  <a:schemeClr val="accent5"/>
                </a:solidFill>
                <a:latin typeface="+mn-ea"/>
              </a:rPr>
              <a:t>(</a:t>
            </a:r>
            <a:r>
              <a:rPr lang="en-US" altLang="zh-CN" b="1" dirty="0">
                <a:solidFill>
                  <a:schemeClr val="accent5"/>
                </a:solidFill>
                <a:latin typeface="+mn-ea"/>
              </a:rPr>
              <a:t>C/A</a:t>
            </a:r>
            <a:r>
              <a:rPr lang="zh-CN" altLang="en-US" b="1" dirty="0">
                <a:solidFill>
                  <a:schemeClr val="accent5"/>
                </a:solidFill>
                <a:latin typeface="+mn-ea"/>
              </a:rPr>
              <a:t>码或</a:t>
            </a:r>
            <a:r>
              <a:rPr lang="en-US" altLang="zh-CN" b="1" dirty="0">
                <a:solidFill>
                  <a:schemeClr val="accent5"/>
                </a:solidFill>
                <a:latin typeface="+mn-ea"/>
              </a:rPr>
              <a:t>P</a:t>
            </a:r>
            <a:r>
              <a:rPr lang="zh-CN" altLang="en-US" b="1" dirty="0">
                <a:solidFill>
                  <a:schemeClr val="accent5"/>
                </a:solidFill>
                <a:latin typeface="+mn-ea"/>
              </a:rPr>
              <a:t>码</a:t>
            </a:r>
            <a:r>
              <a:rPr lang="en-US" altLang="zh-CN" b="1" dirty="0">
                <a:solidFill>
                  <a:schemeClr val="accent5"/>
                </a:solidFill>
                <a:latin typeface="+mn-ea"/>
              </a:rPr>
              <a:t>)</a:t>
            </a:r>
            <a:r>
              <a:rPr lang="zh-CN" altLang="en-US" dirty="0">
                <a:solidFill>
                  <a:schemeClr val="accent5"/>
                </a:solidFill>
                <a:latin typeface="+mn-ea"/>
              </a:rPr>
              <a:t>和</a:t>
            </a:r>
            <a:r>
              <a:rPr lang="zh-CN" altLang="en-US" b="1" dirty="0">
                <a:solidFill>
                  <a:schemeClr val="accent5"/>
                </a:solidFill>
                <a:latin typeface="+mn-ea"/>
              </a:rPr>
              <a:t>载波</a:t>
            </a:r>
            <a:r>
              <a:rPr lang="en-US" altLang="zh-CN" b="1" dirty="0">
                <a:solidFill>
                  <a:schemeClr val="accent5"/>
                </a:solidFill>
                <a:latin typeface="+mn-ea"/>
              </a:rPr>
              <a:t>(</a:t>
            </a:r>
            <a:r>
              <a:rPr lang="en-US" altLang="zh-CN" b="1" dirty="0" err="1">
                <a:solidFill>
                  <a:schemeClr val="accent5"/>
                </a:solidFill>
                <a:latin typeface="+mn-ea"/>
              </a:rPr>
              <a:t>Ll</a:t>
            </a:r>
            <a:r>
              <a:rPr lang="zh-CN" altLang="en-US" b="1" dirty="0">
                <a:solidFill>
                  <a:schemeClr val="accent5"/>
                </a:solidFill>
                <a:latin typeface="+mn-ea"/>
              </a:rPr>
              <a:t>，</a:t>
            </a:r>
            <a:r>
              <a:rPr lang="en-US" altLang="zh-CN" b="1" dirty="0">
                <a:solidFill>
                  <a:schemeClr val="accent5"/>
                </a:solidFill>
                <a:latin typeface="+mn-ea"/>
              </a:rPr>
              <a:t>L2</a:t>
            </a:r>
            <a:r>
              <a:rPr lang="zh-CN" altLang="en-US" b="1" dirty="0">
                <a:solidFill>
                  <a:schemeClr val="accent5"/>
                </a:solidFill>
                <a:latin typeface="+mn-ea"/>
              </a:rPr>
              <a:t>波段</a:t>
            </a:r>
            <a:r>
              <a:rPr lang="en-US" altLang="zh-CN" b="1" dirty="0" smtClean="0">
                <a:solidFill>
                  <a:schemeClr val="accent5"/>
                </a:solidFill>
                <a:latin typeface="+mn-ea"/>
              </a:rPr>
              <a:t>)</a:t>
            </a:r>
            <a:r>
              <a:rPr lang="zh-CN" altLang="en-US" b="1" dirty="0" smtClean="0">
                <a:solidFill>
                  <a:schemeClr val="accent5"/>
                </a:solidFill>
                <a:latin typeface="+mn-ea"/>
              </a:rPr>
              <a:t>三个层次</a:t>
            </a:r>
            <a:r>
              <a:rPr lang="zh-CN" altLang="en-US" dirty="0" smtClean="0">
                <a:solidFill>
                  <a:schemeClr val="accent5"/>
                </a:solidFill>
                <a:latin typeface="+mn-ea"/>
              </a:rPr>
              <a:t>。三个层次中，伪码和导航电文一起先通过调制而依附在正弦波形式的载波上，而后由卫星将调制后的载波信号播发出去。</a:t>
            </a:r>
            <a:endParaRPr lang="en-US" altLang="zh-CN" dirty="0" smtClean="0">
              <a:solidFill>
                <a:schemeClr val="accent5"/>
              </a:solidFill>
              <a:latin typeface="+mn-ea"/>
            </a:endParaRPr>
          </a:p>
          <a:p>
            <a:r>
              <a:rPr lang="en-US" altLang="zh-CN" dirty="0" smtClean="0">
                <a:solidFill>
                  <a:schemeClr val="accent5"/>
                </a:solidFill>
                <a:latin typeface="+mn-ea"/>
              </a:rPr>
              <a:t>	</a:t>
            </a:r>
            <a:r>
              <a:rPr lang="en-US" altLang="zh-CN" b="1" dirty="0" smtClean="0">
                <a:solidFill>
                  <a:schemeClr val="accent5"/>
                </a:solidFill>
                <a:latin typeface="+mn-ea"/>
              </a:rPr>
              <a:t>1) </a:t>
            </a:r>
            <a:r>
              <a:rPr lang="zh-CN" altLang="en-US" b="1" dirty="0">
                <a:solidFill>
                  <a:schemeClr val="accent5"/>
                </a:solidFill>
                <a:latin typeface="+mn-ea"/>
              </a:rPr>
              <a:t>载波</a:t>
            </a:r>
            <a:endParaRPr lang="en-US" altLang="zh-CN" b="1" dirty="0">
              <a:solidFill>
                <a:schemeClr val="accent5"/>
              </a:solidFill>
              <a:latin typeface="+mn-ea"/>
            </a:endParaRPr>
          </a:p>
          <a:p>
            <a:r>
              <a:rPr lang="en-US" altLang="zh-CN" dirty="0">
                <a:solidFill>
                  <a:schemeClr val="accent5"/>
                </a:solidFill>
                <a:latin typeface="+mn-ea"/>
              </a:rPr>
              <a:t>		</a:t>
            </a:r>
            <a:r>
              <a:rPr lang="zh-CN" altLang="en-US" dirty="0" smtClean="0">
                <a:solidFill>
                  <a:schemeClr val="accent5"/>
                </a:solidFill>
                <a:latin typeface="+mn-ea"/>
              </a:rPr>
              <a:t>载波</a:t>
            </a:r>
            <a:r>
              <a:rPr lang="zh-CN" altLang="en-US" dirty="0">
                <a:solidFill>
                  <a:schemeClr val="accent5"/>
                </a:solidFill>
                <a:latin typeface="+mn-ea"/>
              </a:rPr>
              <a:t>信号，就是把普通</a:t>
            </a:r>
            <a:r>
              <a:rPr lang="zh-CN" altLang="en-US" dirty="0" smtClean="0">
                <a:solidFill>
                  <a:schemeClr val="accent5"/>
                </a:solidFill>
                <a:latin typeface="+mn-ea"/>
              </a:rPr>
              <a:t>信号（</a:t>
            </a:r>
            <a:r>
              <a:rPr lang="zh-CN" altLang="en-US" dirty="0">
                <a:solidFill>
                  <a:schemeClr val="accent5"/>
                </a:solidFill>
                <a:latin typeface="+mn-ea"/>
              </a:rPr>
              <a:t>声音、图象）加载到一定频率的高频信号上</a:t>
            </a:r>
            <a:r>
              <a:rPr lang="zh-CN" altLang="en-US" dirty="0" smtClean="0">
                <a:solidFill>
                  <a:schemeClr val="accent5"/>
                </a:solidFill>
                <a:latin typeface="+mn-ea"/>
              </a:rPr>
              <a:t>，在</a:t>
            </a:r>
            <a:r>
              <a:rPr lang="zh-CN" altLang="en-US" dirty="0">
                <a:solidFill>
                  <a:schemeClr val="accent5"/>
                </a:solidFill>
                <a:latin typeface="+mn-ea"/>
              </a:rPr>
              <a:t>没有加载普通信号的高频信号时，高频信号</a:t>
            </a:r>
            <a:r>
              <a:rPr lang="zh-CN" altLang="en-US" dirty="0" smtClean="0">
                <a:solidFill>
                  <a:schemeClr val="accent5"/>
                </a:solidFill>
                <a:latin typeface="+mn-ea"/>
              </a:rPr>
              <a:t>的波幅</a:t>
            </a:r>
            <a:r>
              <a:rPr lang="zh-CN" altLang="en-US" dirty="0">
                <a:solidFill>
                  <a:schemeClr val="accent5"/>
                </a:solidFill>
                <a:latin typeface="+mn-ea"/>
              </a:rPr>
              <a:t>是固定的，加载之后波幅就随着普通信号</a:t>
            </a:r>
            <a:r>
              <a:rPr lang="zh-CN" altLang="en-US" dirty="0" smtClean="0">
                <a:solidFill>
                  <a:schemeClr val="accent5"/>
                </a:solidFill>
                <a:latin typeface="+mn-ea"/>
              </a:rPr>
              <a:t>的变化</a:t>
            </a:r>
            <a:r>
              <a:rPr lang="zh-CN" altLang="en-US" dirty="0">
                <a:solidFill>
                  <a:schemeClr val="accent5"/>
                </a:solidFill>
                <a:latin typeface="+mn-ea"/>
              </a:rPr>
              <a:t>而变化（调幅），还可以调相、调频</a:t>
            </a:r>
            <a:r>
              <a:rPr lang="zh-CN" altLang="en-US" dirty="0" smtClean="0">
                <a:solidFill>
                  <a:schemeClr val="accent5"/>
                </a:solidFill>
                <a:latin typeface="+mn-ea"/>
              </a:rPr>
              <a:t>。</a:t>
            </a:r>
            <a:endParaRPr lang="en-US" altLang="zh-CN" dirty="0" smtClean="0">
              <a:solidFill>
                <a:schemeClr val="accent5"/>
              </a:solidFill>
              <a:latin typeface="+mn-ea"/>
            </a:endParaRPr>
          </a:p>
          <a:p>
            <a:r>
              <a:rPr lang="en-US" altLang="zh-CN" dirty="0">
                <a:solidFill>
                  <a:schemeClr val="accent5"/>
                </a:solidFill>
                <a:latin typeface="+mn-ea"/>
              </a:rPr>
              <a:t>	</a:t>
            </a:r>
            <a:r>
              <a:rPr lang="en-US" altLang="zh-CN" dirty="0" smtClean="0">
                <a:solidFill>
                  <a:schemeClr val="accent5"/>
                </a:solidFill>
                <a:latin typeface="+mn-ea"/>
              </a:rPr>
              <a:t>	1.</a:t>
            </a:r>
            <a:r>
              <a:rPr lang="zh-CN" altLang="en-US" dirty="0" smtClean="0">
                <a:solidFill>
                  <a:schemeClr val="accent5"/>
                </a:solidFill>
                <a:latin typeface="+mn-ea"/>
              </a:rPr>
              <a:t>调幅（</a:t>
            </a:r>
            <a:r>
              <a:rPr lang="en-US" altLang="zh-CN" dirty="0">
                <a:solidFill>
                  <a:schemeClr val="accent5"/>
                </a:solidFill>
              </a:rPr>
              <a:t>Amplitude Modulation</a:t>
            </a:r>
            <a:r>
              <a:rPr lang="zh-CN" altLang="en-US" dirty="0">
                <a:solidFill>
                  <a:schemeClr val="accent5"/>
                </a:solidFill>
              </a:rPr>
              <a:t>，</a:t>
            </a:r>
            <a:r>
              <a:rPr lang="en-US" altLang="zh-CN" dirty="0">
                <a:solidFill>
                  <a:schemeClr val="accent5"/>
                </a:solidFill>
              </a:rPr>
              <a:t>AM</a:t>
            </a:r>
            <a:r>
              <a:rPr lang="zh-CN" altLang="en-US" dirty="0" smtClean="0">
                <a:solidFill>
                  <a:schemeClr val="accent5"/>
                </a:solidFill>
                <a:latin typeface="+mn-ea"/>
              </a:rPr>
              <a:t>）：使</a:t>
            </a:r>
            <a:r>
              <a:rPr lang="zh-CN" altLang="en-US" dirty="0" smtClean="0">
                <a:solidFill>
                  <a:schemeClr val="accent5"/>
                </a:solidFill>
              </a:rPr>
              <a:t>载波</a:t>
            </a:r>
            <a:r>
              <a:rPr lang="zh-CN" altLang="en-US" dirty="0">
                <a:solidFill>
                  <a:schemeClr val="accent5"/>
                </a:solidFill>
              </a:rPr>
              <a:t>的振幅按照所需传送信号的变化规律而变化，但频率保持不变的调制</a:t>
            </a:r>
            <a:r>
              <a:rPr lang="zh-CN" altLang="en-US" dirty="0" smtClean="0">
                <a:solidFill>
                  <a:schemeClr val="accent5"/>
                </a:solidFill>
              </a:rPr>
              <a:t>方法。可</a:t>
            </a:r>
            <a:r>
              <a:rPr lang="zh-CN" altLang="en-US" dirty="0">
                <a:solidFill>
                  <a:schemeClr val="accent5"/>
                </a:solidFill>
              </a:rPr>
              <a:t>分为普通调幅（</a:t>
            </a:r>
            <a:r>
              <a:rPr lang="en-US" altLang="zh-CN" dirty="0">
                <a:solidFill>
                  <a:schemeClr val="accent5"/>
                </a:solidFill>
              </a:rPr>
              <a:t>AM</a:t>
            </a:r>
            <a:r>
              <a:rPr lang="zh-CN" altLang="en-US" dirty="0" smtClean="0">
                <a:solidFill>
                  <a:schemeClr val="accent5"/>
                </a:solidFill>
              </a:rPr>
              <a:t>）、双边</a:t>
            </a:r>
            <a:r>
              <a:rPr lang="zh-CN" altLang="en-US" dirty="0">
                <a:solidFill>
                  <a:schemeClr val="accent5"/>
                </a:solidFill>
              </a:rPr>
              <a:t>带调幅（</a:t>
            </a:r>
            <a:r>
              <a:rPr lang="en-US" altLang="zh-CN" dirty="0">
                <a:solidFill>
                  <a:schemeClr val="accent5"/>
                </a:solidFill>
              </a:rPr>
              <a:t>DSB-AM</a:t>
            </a:r>
            <a:r>
              <a:rPr lang="zh-CN" altLang="en-US" dirty="0" smtClean="0">
                <a:solidFill>
                  <a:schemeClr val="accent5"/>
                </a:solidFill>
              </a:rPr>
              <a:t>）、单边</a:t>
            </a:r>
            <a:r>
              <a:rPr lang="zh-CN" altLang="en-US" dirty="0">
                <a:solidFill>
                  <a:schemeClr val="accent5"/>
                </a:solidFill>
              </a:rPr>
              <a:t>带调幅（</a:t>
            </a:r>
            <a:r>
              <a:rPr lang="en-US" altLang="zh-CN" dirty="0">
                <a:solidFill>
                  <a:schemeClr val="accent5"/>
                </a:solidFill>
              </a:rPr>
              <a:t>SSB-AM</a:t>
            </a:r>
            <a:r>
              <a:rPr lang="zh-CN" altLang="en-US" dirty="0">
                <a:solidFill>
                  <a:schemeClr val="accent5"/>
                </a:solidFill>
              </a:rPr>
              <a:t>）与残留边带调幅（</a:t>
            </a:r>
            <a:r>
              <a:rPr lang="en-US" altLang="zh-CN" dirty="0">
                <a:solidFill>
                  <a:schemeClr val="accent5"/>
                </a:solidFill>
              </a:rPr>
              <a:t>VSB-AM</a:t>
            </a:r>
            <a:r>
              <a:rPr lang="zh-CN" altLang="en-US" dirty="0" smtClean="0">
                <a:solidFill>
                  <a:schemeClr val="accent5"/>
                </a:solidFill>
              </a:rPr>
              <a:t>），</a:t>
            </a:r>
            <a:r>
              <a:rPr lang="zh-CN" altLang="en-US" dirty="0">
                <a:solidFill>
                  <a:schemeClr val="accent5"/>
                </a:solidFill>
              </a:rPr>
              <a:t>范围在</a:t>
            </a:r>
            <a:r>
              <a:rPr lang="en-US" altLang="zh-CN" dirty="0">
                <a:solidFill>
                  <a:schemeClr val="accent5"/>
                </a:solidFill>
              </a:rPr>
              <a:t>530---1600KHz</a:t>
            </a:r>
            <a:r>
              <a:rPr lang="zh-CN" altLang="en-US" dirty="0">
                <a:solidFill>
                  <a:schemeClr val="accent5"/>
                </a:solidFill>
              </a:rPr>
              <a:t>。</a:t>
            </a:r>
            <a:endParaRPr lang="en-US" altLang="zh-CN" dirty="0" smtClean="0">
              <a:solidFill>
                <a:schemeClr val="accent5"/>
              </a:solidFill>
            </a:endParaRPr>
          </a:p>
          <a:p>
            <a:r>
              <a:rPr lang="en-US" altLang="zh-CN" sz="1400" dirty="0">
                <a:solidFill>
                  <a:schemeClr val="accent5"/>
                </a:solidFill>
                <a:latin typeface="+mn-ea"/>
              </a:rPr>
              <a:t>	</a:t>
            </a:r>
            <a:r>
              <a:rPr lang="en-US" altLang="zh-CN" sz="1400" dirty="0" smtClean="0">
                <a:solidFill>
                  <a:schemeClr val="accent5"/>
                </a:solidFill>
                <a:latin typeface="+mn-ea"/>
              </a:rPr>
              <a:t>	</a:t>
            </a:r>
            <a:endParaRPr lang="zh-CN" altLang="en-US" sz="1400" dirty="0">
              <a:solidFill>
                <a:schemeClr val="accent5"/>
              </a:solidFill>
            </a:endParaRPr>
          </a:p>
        </p:txBody>
      </p:sp>
      <p:sp>
        <p:nvSpPr>
          <p:cNvPr id="11" name="矩形 10">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spTree>
    <p:extLst>
      <p:ext uri="{BB962C8B-B14F-4D97-AF65-F5344CB8AC3E}">
        <p14:creationId xmlns:p14="http://schemas.microsoft.com/office/powerpoint/2010/main" val="169079268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_组合 36">
            <a:extLst>
              <a:ext uri="{FF2B5EF4-FFF2-40B4-BE49-F238E27FC236}">
                <a16:creationId xmlns:a16="http://schemas.microsoft.com/office/drawing/2014/main" id="{9C6960B5-AD79-45A1-9AD6-FFFC2FB4C06C}"/>
              </a:ext>
            </a:extLst>
          </p:cNvPr>
          <p:cNvGrpSpPr/>
          <p:nvPr>
            <p:custDataLst>
              <p:tags r:id="rId1"/>
            </p:custDataLst>
          </p:nvPr>
        </p:nvGrpSpPr>
        <p:grpSpPr>
          <a:xfrm>
            <a:off x="803715" y="1133778"/>
            <a:ext cx="4430099" cy="624349"/>
            <a:chOff x="6389471" y="3143062"/>
            <a:chExt cx="4430099" cy="624349"/>
          </a:xfrm>
        </p:grpSpPr>
        <p:sp>
          <p:nvSpPr>
            <p:cNvPr id="10" name="Oval 18">
              <a:extLst>
                <a:ext uri="{FF2B5EF4-FFF2-40B4-BE49-F238E27FC236}">
                  <a16:creationId xmlns:a16="http://schemas.microsoft.com/office/drawing/2014/main" id="{CD7B557B-D001-4BBA-85D1-14B4941DCD54}"/>
                </a:ext>
              </a:extLst>
            </p:cNvPr>
            <p:cNvSpPr/>
            <p:nvPr/>
          </p:nvSpPr>
          <p:spPr>
            <a:xfrm>
              <a:off x="6389471" y="3143062"/>
              <a:ext cx="624349" cy="6243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en-US" altLang="zh-CN">
                  <a:solidFill>
                    <a:schemeClr val="bg1"/>
                  </a:solidFill>
                  <a:latin typeface="Impact" panose="020B0806030902050204" pitchFamily="34" charset="0"/>
                </a:rPr>
                <a:t>03</a:t>
              </a:r>
            </a:p>
          </p:txBody>
        </p:sp>
        <p:sp>
          <p:nvSpPr>
            <p:cNvPr id="20" name="TextBox 28">
              <a:extLst>
                <a:ext uri="{FF2B5EF4-FFF2-40B4-BE49-F238E27FC236}">
                  <a16:creationId xmlns:a16="http://schemas.microsoft.com/office/drawing/2014/main" id="{09E3CA75-1191-4D05-85A7-8EC4CBEBE88D}"/>
                </a:ext>
              </a:extLst>
            </p:cNvPr>
            <p:cNvSpPr txBox="1"/>
            <p:nvPr/>
          </p:nvSpPr>
          <p:spPr>
            <a:xfrm>
              <a:off x="6856996" y="3173620"/>
              <a:ext cx="3962574" cy="242864"/>
            </a:xfrm>
            <a:prstGeom prst="rect">
              <a:avLst/>
            </a:prstGeom>
            <a:noFill/>
          </p:spPr>
          <p:txBody>
            <a:bodyPr wrap="none" lIns="360000" tIns="0" rIns="0" bIns="0" anchor="b" anchorCtr="0">
              <a:normAutofit lnSpcReduction="10000"/>
            </a:bodyPr>
            <a:lstStyle/>
            <a:p>
              <a:r>
                <a:rPr lang="zh-CN" altLang="en-US" sz="1600" b="1" dirty="0">
                  <a:solidFill>
                    <a:schemeClr val="accent3">
                      <a:lumMod val="100000"/>
                    </a:schemeClr>
                  </a:solidFill>
                </a:rPr>
                <a:t>卫星信号结构组成</a:t>
              </a:r>
            </a:p>
          </p:txBody>
        </p:sp>
      </p:grpSp>
      <p:sp>
        <p:nvSpPr>
          <p:cNvPr id="43" name="页脚占位符 42">
            <a:extLst>
              <a:ext uri="{FF2B5EF4-FFF2-40B4-BE49-F238E27FC236}">
                <a16:creationId xmlns:a16="http://schemas.microsoft.com/office/drawing/2014/main" id="{C7FFEF44-BE32-425E-BAA8-156AB253B4A6}"/>
              </a:ext>
            </a:extLst>
          </p:cNvPr>
          <p:cNvSpPr>
            <a:spLocks noGrp="1"/>
          </p:cNvSpPr>
          <p:nvPr>
            <p:ph type="ftr" sz="quarter" idx="11"/>
          </p:nvPr>
        </p:nvSpPr>
        <p:spPr/>
        <p:txBody>
          <a:bodyPr/>
          <a:lstStyle/>
          <a:p>
            <a:r>
              <a:rPr lang="zh-CN" altLang="en-US"/>
              <a:t>梧桐车联</a:t>
            </a:r>
          </a:p>
        </p:txBody>
      </p:sp>
      <p:sp>
        <p:nvSpPr>
          <p:cNvPr id="44" name="灯片编号占位符 43">
            <a:extLst>
              <a:ext uri="{FF2B5EF4-FFF2-40B4-BE49-F238E27FC236}">
                <a16:creationId xmlns:a16="http://schemas.microsoft.com/office/drawing/2014/main" id="{CEDB1E0D-E7D0-423D-97C1-B1C9563BC24E}"/>
              </a:ext>
            </a:extLst>
          </p:cNvPr>
          <p:cNvSpPr>
            <a:spLocks noGrp="1"/>
          </p:cNvSpPr>
          <p:nvPr>
            <p:ph type="sldNum" sz="quarter" idx="12"/>
          </p:nvPr>
        </p:nvSpPr>
        <p:spPr/>
        <p:txBody>
          <a:bodyPr/>
          <a:lstStyle/>
          <a:p>
            <a:fld id="{E564C062-8246-492E-9B87-AA3262C7F395}" type="slidenum">
              <a:rPr lang="zh-CN" altLang="en-US" smtClean="0"/>
              <a:t>9</a:t>
            </a:fld>
            <a:endParaRPr lang="zh-CN" altLang="en-US"/>
          </a:p>
        </p:txBody>
      </p:sp>
      <p:pic>
        <p:nvPicPr>
          <p:cNvPr id="26" name="图片 25">
            <a:extLst>
              <a:ext uri="{FF2B5EF4-FFF2-40B4-BE49-F238E27FC236}">
                <a16:creationId xmlns:a16="http://schemas.microsoft.com/office/drawing/2014/main" id="{D9E75496-99EB-43FA-B777-604156248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995"/>
            <a:ext cx="12192000" cy="964275"/>
          </a:xfrm>
          <a:prstGeom prst="rect">
            <a:avLst/>
          </a:prstGeom>
        </p:spPr>
      </p:pic>
      <p:sp>
        <p:nvSpPr>
          <p:cNvPr id="28" name="矩形: 圆角 27">
            <a:extLst>
              <a:ext uri="{FF2B5EF4-FFF2-40B4-BE49-F238E27FC236}">
                <a16:creationId xmlns:a16="http://schemas.microsoft.com/office/drawing/2014/main" id="{8C8CCB68-07FE-4D8E-B642-ADC7C990358D}"/>
              </a:ext>
            </a:extLst>
          </p:cNvPr>
          <p:cNvSpPr/>
          <p:nvPr/>
        </p:nvSpPr>
        <p:spPr>
          <a:xfrm>
            <a:off x="1428065" y="1596266"/>
            <a:ext cx="10416932" cy="444690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dirty="0" smtClean="0">
                <a:solidFill>
                  <a:schemeClr val="accent5"/>
                </a:solidFill>
                <a:latin typeface="+mn-ea"/>
              </a:rPr>
              <a:t>	2</a:t>
            </a:r>
            <a:r>
              <a:rPr lang="en-US" altLang="zh-CN" dirty="0">
                <a:solidFill>
                  <a:schemeClr val="accent5"/>
                </a:solidFill>
                <a:latin typeface="+mn-ea"/>
              </a:rPr>
              <a:t>.</a:t>
            </a:r>
            <a:r>
              <a:rPr lang="zh-CN" altLang="en-US" dirty="0">
                <a:solidFill>
                  <a:schemeClr val="accent5"/>
                </a:solidFill>
                <a:latin typeface="+mn-ea"/>
              </a:rPr>
              <a:t>调频（</a:t>
            </a:r>
            <a:r>
              <a:rPr lang="en-US" altLang="zh-CN" dirty="0">
                <a:solidFill>
                  <a:schemeClr val="accent5"/>
                </a:solidFill>
              </a:rPr>
              <a:t> Frequency Modulation</a:t>
            </a:r>
            <a:r>
              <a:rPr lang="zh-CN" altLang="en-US" dirty="0">
                <a:solidFill>
                  <a:schemeClr val="accent5"/>
                </a:solidFill>
              </a:rPr>
              <a:t>，</a:t>
            </a:r>
            <a:r>
              <a:rPr lang="en-US" altLang="zh-CN" dirty="0">
                <a:solidFill>
                  <a:schemeClr val="accent5"/>
                </a:solidFill>
              </a:rPr>
              <a:t>FM</a:t>
            </a:r>
            <a:r>
              <a:rPr lang="zh-CN" altLang="en-US" dirty="0">
                <a:solidFill>
                  <a:schemeClr val="accent5"/>
                </a:solidFill>
                <a:latin typeface="+mn-ea"/>
              </a:rPr>
              <a:t>）：</a:t>
            </a:r>
            <a:r>
              <a:rPr lang="zh-CN" altLang="en-US" dirty="0">
                <a:solidFill>
                  <a:schemeClr val="accent5"/>
                </a:solidFill>
              </a:rPr>
              <a:t>使载波的</a:t>
            </a:r>
            <a:r>
              <a:rPr lang="zh-CN" altLang="en-US" dirty="0" smtClean="0">
                <a:solidFill>
                  <a:schemeClr val="accent5"/>
                </a:solidFill>
              </a:rPr>
              <a:t>瞬时</a:t>
            </a:r>
            <a:endParaRPr lang="en-US" altLang="zh-CN" dirty="0" smtClean="0">
              <a:solidFill>
                <a:schemeClr val="accent5"/>
              </a:solidFill>
            </a:endParaRPr>
          </a:p>
          <a:p>
            <a:r>
              <a:rPr lang="zh-CN" altLang="en-US" dirty="0" smtClean="0">
                <a:solidFill>
                  <a:schemeClr val="accent5"/>
                </a:solidFill>
              </a:rPr>
              <a:t>频率</a:t>
            </a:r>
            <a:r>
              <a:rPr lang="zh-CN" altLang="en-US" dirty="0">
                <a:solidFill>
                  <a:schemeClr val="accent5"/>
                </a:solidFill>
              </a:rPr>
              <a:t>按照所需传递信号的变化规律而变化的调制方法</a:t>
            </a:r>
            <a:r>
              <a:rPr lang="zh-CN" altLang="en-US" dirty="0" smtClean="0">
                <a:solidFill>
                  <a:schemeClr val="accent5"/>
                </a:solidFill>
              </a:rPr>
              <a:t>。</a:t>
            </a:r>
            <a:endParaRPr lang="en-US" altLang="zh-CN" dirty="0" smtClean="0">
              <a:solidFill>
                <a:schemeClr val="accent5"/>
              </a:solidFill>
            </a:endParaRPr>
          </a:p>
          <a:p>
            <a:r>
              <a:rPr lang="zh-CN" altLang="en-US" dirty="0" smtClean="0">
                <a:solidFill>
                  <a:schemeClr val="accent5"/>
                </a:solidFill>
              </a:rPr>
              <a:t>可</a:t>
            </a:r>
            <a:r>
              <a:rPr lang="zh-CN" altLang="en-US" dirty="0">
                <a:solidFill>
                  <a:schemeClr val="accent5"/>
                </a:solidFill>
              </a:rPr>
              <a:t>分为一次调频、二次调频。习惯上用</a:t>
            </a:r>
            <a:r>
              <a:rPr lang="en-US" altLang="zh-CN" dirty="0">
                <a:solidFill>
                  <a:schemeClr val="accent5"/>
                </a:solidFill>
              </a:rPr>
              <a:t>FM</a:t>
            </a:r>
            <a:r>
              <a:rPr lang="zh-CN" altLang="en-US" dirty="0">
                <a:solidFill>
                  <a:schemeClr val="accent5"/>
                </a:solidFill>
              </a:rPr>
              <a:t>来指一般</a:t>
            </a:r>
            <a:r>
              <a:rPr lang="zh-CN" altLang="en-US" dirty="0" smtClean="0">
                <a:solidFill>
                  <a:schemeClr val="accent5"/>
                </a:solidFill>
              </a:rPr>
              <a:t>的</a:t>
            </a:r>
            <a:endParaRPr lang="en-US" altLang="zh-CN" dirty="0" smtClean="0">
              <a:solidFill>
                <a:schemeClr val="accent5"/>
              </a:solidFill>
            </a:endParaRPr>
          </a:p>
          <a:p>
            <a:r>
              <a:rPr lang="zh-CN" altLang="en-US" dirty="0" smtClean="0">
                <a:solidFill>
                  <a:schemeClr val="accent5"/>
                </a:solidFill>
              </a:rPr>
              <a:t>调频广播</a:t>
            </a:r>
            <a:r>
              <a:rPr lang="zh-CN" altLang="en-US" dirty="0">
                <a:solidFill>
                  <a:schemeClr val="accent5"/>
                </a:solidFill>
              </a:rPr>
              <a:t>（范围在</a:t>
            </a:r>
            <a:r>
              <a:rPr lang="en-US" altLang="zh-CN" dirty="0">
                <a:solidFill>
                  <a:schemeClr val="accent5"/>
                </a:solidFill>
              </a:rPr>
              <a:t>76-108MHz</a:t>
            </a:r>
            <a:r>
              <a:rPr lang="zh-CN" altLang="en-US" dirty="0">
                <a:solidFill>
                  <a:schemeClr val="accent5"/>
                </a:solidFill>
              </a:rPr>
              <a:t>，在我国为</a:t>
            </a:r>
            <a:r>
              <a:rPr lang="en-US" altLang="zh-CN" dirty="0">
                <a:solidFill>
                  <a:schemeClr val="accent5"/>
                </a:solidFill>
              </a:rPr>
              <a:t>87-108MHz</a:t>
            </a:r>
            <a:r>
              <a:rPr lang="zh-CN" altLang="en-US" dirty="0" smtClean="0">
                <a:solidFill>
                  <a:schemeClr val="accent5"/>
                </a:solidFill>
              </a:rPr>
              <a:t>、</a:t>
            </a:r>
            <a:endParaRPr lang="en-US" altLang="zh-CN" dirty="0" smtClean="0">
              <a:solidFill>
                <a:schemeClr val="accent5"/>
              </a:solidFill>
            </a:endParaRPr>
          </a:p>
          <a:p>
            <a:r>
              <a:rPr lang="zh-CN" altLang="en-US" dirty="0" smtClean="0">
                <a:solidFill>
                  <a:schemeClr val="accent5"/>
                </a:solidFill>
              </a:rPr>
              <a:t>日本</a:t>
            </a:r>
            <a:r>
              <a:rPr lang="zh-CN" altLang="en-US" dirty="0">
                <a:solidFill>
                  <a:schemeClr val="accent5"/>
                </a:solidFill>
              </a:rPr>
              <a:t>为</a:t>
            </a:r>
            <a:r>
              <a:rPr lang="en-US" altLang="zh-CN" dirty="0">
                <a:solidFill>
                  <a:schemeClr val="accent5"/>
                </a:solidFill>
              </a:rPr>
              <a:t>76-90MHz</a:t>
            </a:r>
            <a:r>
              <a:rPr lang="zh-CN" altLang="en-US" dirty="0">
                <a:solidFill>
                  <a:schemeClr val="accent5"/>
                </a:solidFill>
              </a:rPr>
              <a:t>）。</a:t>
            </a:r>
            <a:endParaRPr lang="en-US" altLang="zh-CN" dirty="0">
              <a:solidFill>
                <a:schemeClr val="accent5"/>
              </a:solidFill>
            </a:endParaRPr>
          </a:p>
          <a:p>
            <a:r>
              <a:rPr lang="en-US" altLang="zh-CN" dirty="0">
                <a:solidFill>
                  <a:schemeClr val="accent5"/>
                </a:solidFill>
              </a:rPr>
              <a:t>	</a:t>
            </a:r>
            <a:r>
              <a:rPr lang="en-US" altLang="zh-CN" dirty="0" smtClean="0">
                <a:solidFill>
                  <a:schemeClr val="accent5"/>
                </a:solidFill>
              </a:rPr>
              <a:t>3</a:t>
            </a:r>
            <a:r>
              <a:rPr lang="en-US" altLang="zh-CN" dirty="0">
                <a:solidFill>
                  <a:schemeClr val="accent5"/>
                </a:solidFill>
              </a:rPr>
              <a:t>.</a:t>
            </a:r>
            <a:r>
              <a:rPr lang="zh-CN" altLang="en-US" dirty="0">
                <a:solidFill>
                  <a:schemeClr val="accent5"/>
                </a:solidFill>
              </a:rPr>
              <a:t>调相（</a:t>
            </a:r>
            <a:r>
              <a:rPr lang="en-US" altLang="zh-CN" dirty="0">
                <a:solidFill>
                  <a:schemeClr val="accent5"/>
                </a:solidFill>
              </a:rPr>
              <a:t> Phase Modulation, PM</a:t>
            </a:r>
            <a:r>
              <a:rPr lang="zh-CN" altLang="en-US" dirty="0">
                <a:solidFill>
                  <a:schemeClr val="accent5"/>
                </a:solidFill>
              </a:rPr>
              <a:t>）</a:t>
            </a:r>
            <a:r>
              <a:rPr lang="zh-CN" altLang="en-US" dirty="0" smtClean="0">
                <a:solidFill>
                  <a:schemeClr val="accent5"/>
                </a:solidFill>
              </a:rPr>
              <a:t>：</a:t>
            </a:r>
            <a:endParaRPr lang="en-US" altLang="zh-CN" dirty="0" smtClean="0">
              <a:solidFill>
                <a:schemeClr val="accent5"/>
              </a:solidFill>
            </a:endParaRPr>
          </a:p>
          <a:p>
            <a:r>
              <a:rPr lang="zh-CN" altLang="en-US" dirty="0" smtClean="0">
                <a:solidFill>
                  <a:schemeClr val="accent5"/>
                </a:solidFill>
              </a:rPr>
              <a:t>载波</a:t>
            </a:r>
            <a:r>
              <a:rPr lang="zh-CN" altLang="en-US" dirty="0">
                <a:solidFill>
                  <a:schemeClr val="accent5"/>
                </a:solidFill>
              </a:rPr>
              <a:t>相位受所传信号控制的一种调制方法。载波的</a:t>
            </a:r>
            <a:r>
              <a:rPr lang="zh-CN" altLang="en-US" dirty="0" smtClean="0">
                <a:solidFill>
                  <a:schemeClr val="accent5"/>
                </a:solidFill>
              </a:rPr>
              <a:t>相位</a:t>
            </a:r>
            <a:endParaRPr lang="en-US" altLang="zh-CN" dirty="0" smtClean="0">
              <a:solidFill>
                <a:schemeClr val="accent5"/>
              </a:solidFill>
            </a:endParaRPr>
          </a:p>
          <a:p>
            <a:r>
              <a:rPr lang="zh-CN" altLang="en-US" dirty="0" smtClean="0">
                <a:solidFill>
                  <a:schemeClr val="accent5"/>
                </a:solidFill>
              </a:rPr>
              <a:t>对</a:t>
            </a:r>
            <a:r>
              <a:rPr lang="zh-CN" altLang="en-US" dirty="0">
                <a:solidFill>
                  <a:schemeClr val="accent5"/>
                </a:solidFill>
              </a:rPr>
              <a:t>其参考相位的偏离值随调制信号的瞬时值成比例</a:t>
            </a:r>
            <a:r>
              <a:rPr lang="zh-CN" altLang="en-US" dirty="0" smtClean="0">
                <a:solidFill>
                  <a:schemeClr val="accent5"/>
                </a:solidFill>
              </a:rPr>
              <a:t>变化</a:t>
            </a:r>
            <a:endParaRPr lang="en-US" altLang="zh-CN" dirty="0" smtClean="0">
              <a:solidFill>
                <a:schemeClr val="accent5"/>
              </a:solidFill>
            </a:endParaRPr>
          </a:p>
          <a:p>
            <a:r>
              <a:rPr lang="zh-CN" altLang="en-US" dirty="0" smtClean="0">
                <a:solidFill>
                  <a:schemeClr val="accent5"/>
                </a:solidFill>
              </a:rPr>
              <a:t>的</a:t>
            </a:r>
            <a:r>
              <a:rPr lang="zh-CN" altLang="en-US" dirty="0">
                <a:solidFill>
                  <a:schemeClr val="accent5"/>
                </a:solidFill>
              </a:rPr>
              <a:t>调制方式，称为相位调制，或称调相。载波为</a:t>
            </a:r>
            <a:r>
              <a:rPr lang="zh-CN" altLang="en-US" dirty="0" smtClean="0">
                <a:solidFill>
                  <a:schemeClr val="accent5"/>
                </a:solidFill>
              </a:rPr>
              <a:t>正弦波</a:t>
            </a:r>
            <a:endParaRPr lang="en-US" altLang="zh-CN" dirty="0" smtClean="0">
              <a:solidFill>
                <a:schemeClr val="accent5"/>
              </a:solidFill>
            </a:endParaRPr>
          </a:p>
          <a:p>
            <a:r>
              <a:rPr lang="zh-CN" altLang="en-US" dirty="0" smtClean="0">
                <a:solidFill>
                  <a:schemeClr val="accent5"/>
                </a:solidFill>
              </a:rPr>
              <a:t>时</a:t>
            </a:r>
            <a:r>
              <a:rPr lang="zh-CN" altLang="en-US" dirty="0">
                <a:solidFill>
                  <a:schemeClr val="accent5"/>
                </a:solidFill>
              </a:rPr>
              <a:t>称调相</a:t>
            </a:r>
            <a:r>
              <a:rPr lang="en-US" altLang="zh-CN" dirty="0">
                <a:solidFill>
                  <a:schemeClr val="accent5"/>
                </a:solidFill>
              </a:rPr>
              <a:t>(PM)</a:t>
            </a:r>
            <a:r>
              <a:rPr lang="zh-CN" altLang="en-US" dirty="0">
                <a:solidFill>
                  <a:schemeClr val="accent5"/>
                </a:solidFill>
              </a:rPr>
              <a:t>；载波为脉冲序列时称脉冲调相</a:t>
            </a:r>
            <a:r>
              <a:rPr lang="en-US" altLang="zh-CN" dirty="0">
                <a:solidFill>
                  <a:schemeClr val="accent5"/>
                </a:solidFill>
              </a:rPr>
              <a:t>(PPM)</a:t>
            </a:r>
            <a:r>
              <a:rPr lang="zh-CN" altLang="en-US" dirty="0" smtClean="0">
                <a:solidFill>
                  <a:schemeClr val="accent5"/>
                </a:solidFill>
              </a:rPr>
              <a:t>。</a:t>
            </a:r>
            <a:endParaRPr lang="en-US" altLang="zh-CN" dirty="0" smtClean="0">
              <a:solidFill>
                <a:schemeClr val="accent5"/>
              </a:solidFill>
            </a:endParaRPr>
          </a:p>
          <a:p>
            <a:r>
              <a:rPr lang="zh-CN" altLang="en-US" dirty="0" smtClean="0">
                <a:solidFill>
                  <a:schemeClr val="accent5"/>
                </a:solidFill>
              </a:rPr>
              <a:t>调相</a:t>
            </a:r>
            <a:r>
              <a:rPr lang="zh-CN" altLang="en-US" dirty="0">
                <a:solidFill>
                  <a:schemeClr val="accent5"/>
                </a:solidFill>
              </a:rPr>
              <a:t>实现常见的有三种方法，分为可变移相法调相</a:t>
            </a:r>
            <a:r>
              <a:rPr lang="zh-CN" altLang="en-US" dirty="0" smtClean="0">
                <a:solidFill>
                  <a:schemeClr val="accent5"/>
                </a:solidFill>
              </a:rPr>
              <a:t>、</a:t>
            </a:r>
            <a:endParaRPr lang="en-US" altLang="zh-CN" dirty="0" smtClean="0">
              <a:solidFill>
                <a:schemeClr val="accent5"/>
              </a:solidFill>
            </a:endParaRPr>
          </a:p>
          <a:p>
            <a:r>
              <a:rPr lang="zh-CN" altLang="en-US" dirty="0" smtClean="0">
                <a:solidFill>
                  <a:schemeClr val="accent5"/>
                </a:solidFill>
              </a:rPr>
              <a:t>可变</a:t>
            </a:r>
            <a:r>
              <a:rPr lang="zh-CN" altLang="en-US" dirty="0">
                <a:solidFill>
                  <a:schemeClr val="accent5"/>
                </a:solidFill>
              </a:rPr>
              <a:t>时延法调相、矢量合成法调相。</a:t>
            </a:r>
          </a:p>
          <a:p>
            <a:endParaRPr lang="zh-CN" altLang="en-US" dirty="0">
              <a:solidFill>
                <a:schemeClr val="accent5"/>
              </a:solidFill>
              <a:latin typeface="+mn-ea"/>
            </a:endParaRPr>
          </a:p>
        </p:txBody>
      </p:sp>
      <p:sp>
        <p:nvSpPr>
          <p:cNvPr id="11" name="矩形 10">
            <a:extLst>
              <a:ext uri="{FF2B5EF4-FFF2-40B4-BE49-F238E27FC236}">
                <a16:creationId xmlns:a16="http://schemas.microsoft.com/office/drawing/2014/main" id="{B9CCD8B2-743C-404E-B8AB-A075969985F8}"/>
              </a:ext>
            </a:extLst>
          </p:cNvPr>
          <p:cNvSpPr/>
          <p:nvPr/>
        </p:nvSpPr>
        <p:spPr>
          <a:xfrm>
            <a:off x="-71251" y="212360"/>
            <a:ext cx="3107812" cy="79989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6000" dirty="0" smtClean="0">
                <a:solidFill>
                  <a:schemeClr val="bg1"/>
                </a:solidFill>
                <a:latin typeface="+mn-ea"/>
              </a:rPr>
              <a:t>GPS</a:t>
            </a:r>
            <a:r>
              <a:rPr lang="zh-CN" altLang="en-US" sz="6000" dirty="0" smtClean="0">
                <a:solidFill>
                  <a:schemeClr val="bg1"/>
                </a:solidFill>
                <a:latin typeface="+mn-ea"/>
              </a:rPr>
              <a:t>定位</a:t>
            </a:r>
            <a:endParaRPr lang="zh-CN" altLang="en-US" sz="6000" dirty="0">
              <a:solidFill>
                <a:schemeClr val="bg1"/>
              </a:solidFill>
              <a:latin typeface="+mn-ea"/>
            </a:endParaRPr>
          </a:p>
          <a:p>
            <a:pPr algn="ctr"/>
            <a:endParaRPr lang="zh-CN" altLang="en-US" dirty="0">
              <a:latin typeface="+mn-ea"/>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0308" y="1860362"/>
            <a:ext cx="4430358" cy="3723652"/>
          </a:xfrm>
          <a:prstGeom prst="rect">
            <a:avLst/>
          </a:prstGeom>
        </p:spPr>
      </p:pic>
    </p:spTree>
    <p:extLst>
      <p:ext uri="{BB962C8B-B14F-4D97-AF65-F5344CB8AC3E}">
        <p14:creationId xmlns:p14="http://schemas.microsoft.com/office/powerpoint/2010/main" val="227179561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www.99ppt.com"/>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13.xml><?xml version="1.0" encoding="utf-8"?>
<p:tagLst xmlns:a="http://schemas.openxmlformats.org/drawingml/2006/main" xmlns:r="http://schemas.openxmlformats.org/officeDocument/2006/relationships" xmlns:p="http://schemas.openxmlformats.org/presentationml/2006/main">
  <p:tag name="PA" val="v4.0.0"/>
</p:tagLst>
</file>

<file path=ppt/tags/tag14.xml><?xml version="1.0" encoding="utf-8"?>
<p:tagLst xmlns:a="http://schemas.openxmlformats.org/drawingml/2006/main" xmlns:r="http://schemas.openxmlformats.org/officeDocument/2006/relationships" xmlns:p="http://schemas.openxmlformats.org/presentationml/2006/main">
  <p:tag name="PA" val="v4.0.0"/>
</p:tagLst>
</file>

<file path=ppt/tags/tag15.xml><?xml version="1.0" encoding="utf-8"?>
<p:tagLst xmlns:a="http://schemas.openxmlformats.org/drawingml/2006/main" xmlns:r="http://schemas.openxmlformats.org/officeDocument/2006/relationships" xmlns:p="http://schemas.openxmlformats.org/presentationml/2006/main">
  <p:tag name="PA" val="v4.0.0"/>
</p:tagLst>
</file>

<file path=ppt/tags/tag16.xml><?xml version="1.0" encoding="utf-8"?>
<p:tagLst xmlns:a="http://schemas.openxmlformats.org/drawingml/2006/main" xmlns:r="http://schemas.openxmlformats.org/officeDocument/2006/relationships" xmlns:p="http://schemas.openxmlformats.org/presentationml/2006/main">
  <p:tag name="PA" val="v4.0.0"/>
</p:tagLst>
</file>

<file path=ppt/tags/tag17.xml><?xml version="1.0" encoding="utf-8"?>
<p:tagLst xmlns:a="http://schemas.openxmlformats.org/drawingml/2006/main" xmlns:r="http://schemas.openxmlformats.org/officeDocument/2006/relationships" xmlns:p="http://schemas.openxmlformats.org/presentationml/2006/main">
  <p:tag name="PA" val="v4.0.0"/>
</p:tagLst>
</file>

<file path=ppt/tags/tag18.xml><?xml version="1.0" encoding="utf-8"?>
<p:tagLst xmlns:a="http://schemas.openxmlformats.org/drawingml/2006/main" xmlns:r="http://schemas.openxmlformats.org/officeDocument/2006/relationships" xmlns:p="http://schemas.openxmlformats.org/presentationml/2006/main">
  <p:tag name="PA" val="v4.0.0"/>
</p:tagLst>
</file>

<file path=ppt/tags/tag19.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20.xml><?xml version="1.0" encoding="utf-8"?>
<p:tagLst xmlns:a="http://schemas.openxmlformats.org/drawingml/2006/main" xmlns:r="http://schemas.openxmlformats.org/officeDocument/2006/relationships" xmlns:p="http://schemas.openxmlformats.org/presentationml/2006/main">
  <p:tag name="PA" val="v4.0.0"/>
</p:tagLst>
</file>

<file path=ppt/tags/tag21.xml><?xml version="1.0" encoding="utf-8"?>
<p:tagLst xmlns:a="http://schemas.openxmlformats.org/drawingml/2006/main" xmlns:r="http://schemas.openxmlformats.org/officeDocument/2006/relationships" xmlns:p="http://schemas.openxmlformats.org/presentationml/2006/main">
  <p:tag name="PA" val="v4.0.0"/>
</p:tagLst>
</file>

<file path=ppt/tags/tag22.xml><?xml version="1.0" encoding="utf-8"?>
<p:tagLst xmlns:a="http://schemas.openxmlformats.org/drawingml/2006/main" xmlns:r="http://schemas.openxmlformats.org/officeDocument/2006/relationships" xmlns:p="http://schemas.openxmlformats.org/presentationml/2006/main">
  <p:tag name="PA" val="v4.0.0"/>
</p:tagLst>
</file>

<file path=ppt/tags/tag23.xml><?xml version="1.0" encoding="utf-8"?>
<p:tagLst xmlns:a="http://schemas.openxmlformats.org/drawingml/2006/main" xmlns:r="http://schemas.openxmlformats.org/officeDocument/2006/relationships" xmlns:p="http://schemas.openxmlformats.org/presentationml/2006/main">
  <p:tag name="PA" val="v4.0.0"/>
</p:tagLst>
</file>

<file path=ppt/tags/tag24.xml><?xml version="1.0" encoding="utf-8"?>
<p:tagLst xmlns:a="http://schemas.openxmlformats.org/drawingml/2006/main" xmlns:r="http://schemas.openxmlformats.org/officeDocument/2006/relationships" xmlns:p="http://schemas.openxmlformats.org/presentationml/2006/main">
  <p:tag name="PA" val="v4.0.0"/>
</p:tagLst>
</file>

<file path=ppt/tags/tag25.xml><?xml version="1.0" encoding="utf-8"?>
<p:tagLst xmlns:a="http://schemas.openxmlformats.org/drawingml/2006/main" xmlns:r="http://schemas.openxmlformats.org/officeDocument/2006/relationships" xmlns:p="http://schemas.openxmlformats.org/presentationml/2006/main">
  <p:tag name="PA" val="v4.0.0"/>
</p:tagLst>
</file>

<file path=ppt/tags/tag26.xml><?xml version="1.0" encoding="utf-8"?>
<p:tagLst xmlns:a="http://schemas.openxmlformats.org/drawingml/2006/main" xmlns:r="http://schemas.openxmlformats.org/officeDocument/2006/relationships" xmlns:p="http://schemas.openxmlformats.org/presentationml/2006/main">
  <p:tag name="PA" val="v4.0.0"/>
</p:tagLst>
</file>

<file path=ppt/tags/tag27.xml><?xml version="1.0" encoding="utf-8"?>
<p:tagLst xmlns:a="http://schemas.openxmlformats.org/drawingml/2006/main" xmlns:r="http://schemas.openxmlformats.org/officeDocument/2006/relationships" xmlns:p="http://schemas.openxmlformats.org/presentationml/2006/main">
  <p:tag name="PA" val="v4.0.0"/>
</p:tagLst>
</file>

<file path=ppt/tags/tag28.xml><?xml version="1.0" encoding="utf-8"?>
<p:tagLst xmlns:a="http://schemas.openxmlformats.org/drawingml/2006/main" xmlns:r="http://schemas.openxmlformats.org/officeDocument/2006/relationships" xmlns:p="http://schemas.openxmlformats.org/presentationml/2006/main">
  <p:tag name="PA" val="v4.0.0"/>
</p:tagLst>
</file>

<file path=ppt/tags/tag29.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30.xml><?xml version="1.0" encoding="utf-8"?>
<p:tagLst xmlns:a="http://schemas.openxmlformats.org/drawingml/2006/main" xmlns:r="http://schemas.openxmlformats.org/officeDocument/2006/relationships" xmlns:p="http://schemas.openxmlformats.org/presentationml/2006/main">
  <p:tag name="PA" val="v4.0.0"/>
</p:tagLst>
</file>

<file path=ppt/tags/tag31.xml><?xml version="1.0" encoding="utf-8"?>
<p:tagLst xmlns:a="http://schemas.openxmlformats.org/drawingml/2006/main" xmlns:r="http://schemas.openxmlformats.org/officeDocument/2006/relationships" xmlns:p="http://schemas.openxmlformats.org/presentationml/2006/main">
  <p:tag name="PA" val="v4.0.0"/>
</p:tagLst>
</file>

<file path=ppt/tags/tag32.xml><?xml version="1.0" encoding="utf-8"?>
<p:tagLst xmlns:a="http://schemas.openxmlformats.org/drawingml/2006/main" xmlns:r="http://schemas.openxmlformats.org/officeDocument/2006/relationships" xmlns:p="http://schemas.openxmlformats.org/presentationml/2006/main">
  <p:tag name="PA" val="v4.0.0"/>
</p:tagLst>
</file>

<file path=ppt/tags/tag33.xml><?xml version="1.0" encoding="utf-8"?>
<p:tagLst xmlns:a="http://schemas.openxmlformats.org/drawingml/2006/main" xmlns:r="http://schemas.openxmlformats.org/officeDocument/2006/relationships" xmlns:p="http://schemas.openxmlformats.org/presentationml/2006/main">
  <p:tag name="PA" val="v4.0.0"/>
</p:tagLst>
</file>

<file path=ppt/tags/tag34.xml><?xml version="1.0" encoding="utf-8"?>
<p:tagLst xmlns:a="http://schemas.openxmlformats.org/drawingml/2006/main" xmlns:r="http://schemas.openxmlformats.org/officeDocument/2006/relationships" xmlns:p="http://schemas.openxmlformats.org/presentationml/2006/main">
  <p:tag name="PA" val="v4.0.0"/>
</p:tagLst>
</file>

<file path=ppt/tags/tag35.xml><?xml version="1.0" encoding="utf-8"?>
<p:tagLst xmlns:a="http://schemas.openxmlformats.org/drawingml/2006/main" xmlns:r="http://schemas.openxmlformats.org/officeDocument/2006/relationships" xmlns:p="http://schemas.openxmlformats.org/presentationml/2006/main">
  <p:tag name="PA" val="v4.0.0"/>
</p:tagLst>
</file>

<file path=ppt/tags/tag36.xml><?xml version="1.0" encoding="utf-8"?>
<p:tagLst xmlns:a="http://schemas.openxmlformats.org/drawingml/2006/main" xmlns:r="http://schemas.openxmlformats.org/officeDocument/2006/relationships" xmlns:p="http://schemas.openxmlformats.org/presentationml/2006/main">
  <p:tag name="PA" val="v4.0.0"/>
</p:tagLst>
</file>

<file path=ppt/tags/tag37.xml><?xml version="1.0" encoding="utf-8"?>
<p:tagLst xmlns:a="http://schemas.openxmlformats.org/drawingml/2006/main" xmlns:r="http://schemas.openxmlformats.org/officeDocument/2006/relationships" xmlns:p="http://schemas.openxmlformats.org/presentationml/2006/main">
  <p:tag name="PA" val="v4.0.0"/>
</p:tagLst>
</file>

<file path=ppt/tags/tag38.xml><?xml version="1.0" encoding="utf-8"?>
<p:tagLst xmlns:a="http://schemas.openxmlformats.org/drawingml/2006/main" xmlns:r="http://schemas.openxmlformats.org/officeDocument/2006/relationships" xmlns:p="http://schemas.openxmlformats.org/presentationml/2006/main">
  <p:tag name="PA" val="v4.0.0"/>
</p:tagLst>
</file>

<file path=ppt/tags/tag39.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40.xml><?xml version="1.0" encoding="utf-8"?>
<p:tagLst xmlns:a="http://schemas.openxmlformats.org/drawingml/2006/main" xmlns:r="http://schemas.openxmlformats.org/officeDocument/2006/relationships" xmlns:p="http://schemas.openxmlformats.org/presentationml/2006/main">
  <p:tag name="PA" val="v4.0.0"/>
</p:tagLst>
</file>

<file path=ppt/tags/tag41.xml><?xml version="1.0" encoding="utf-8"?>
<p:tagLst xmlns:a="http://schemas.openxmlformats.org/drawingml/2006/main" xmlns:r="http://schemas.openxmlformats.org/officeDocument/2006/relationships" xmlns:p="http://schemas.openxmlformats.org/presentationml/2006/main">
  <p:tag name="PA" val="v4.0.0"/>
</p:tagLst>
</file>

<file path=ppt/tags/tag42.xml><?xml version="1.0" encoding="utf-8"?>
<p:tagLst xmlns:a="http://schemas.openxmlformats.org/drawingml/2006/main" xmlns:r="http://schemas.openxmlformats.org/officeDocument/2006/relationships" xmlns:p="http://schemas.openxmlformats.org/presentationml/2006/main">
  <p:tag name="PA" val="v4.0.0"/>
</p:tagLst>
</file>

<file path=ppt/tags/tag43.xml><?xml version="1.0" encoding="utf-8"?>
<p:tagLst xmlns:a="http://schemas.openxmlformats.org/drawingml/2006/main" xmlns:r="http://schemas.openxmlformats.org/officeDocument/2006/relationships" xmlns:p="http://schemas.openxmlformats.org/presentationml/2006/main">
  <p:tag name="PA" val="v4.0.0"/>
</p:tagLst>
</file>

<file path=ppt/tags/tag44.xml><?xml version="1.0" encoding="utf-8"?>
<p:tagLst xmlns:a="http://schemas.openxmlformats.org/drawingml/2006/main" xmlns:r="http://schemas.openxmlformats.org/officeDocument/2006/relationships" xmlns:p="http://schemas.openxmlformats.org/presentationml/2006/main">
  <p:tag name="PA" val="v4.0.0"/>
</p:tagLst>
</file>

<file path=ppt/tags/tag45.xml><?xml version="1.0" encoding="utf-8"?>
<p:tagLst xmlns:a="http://schemas.openxmlformats.org/drawingml/2006/main" xmlns:r="http://schemas.openxmlformats.org/officeDocument/2006/relationships" xmlns:p="http://schemas.openxmlformats.org/presentationml/2006/main">
  <p:tag name="PA" val="v4.0.0"/>
</p:tagLst>
</file>

<file path=ppt/tags/tag46.xml><?xml version="1.0" encoding="utf-8"?>
<p:tagLst xmlns:a="http://schemas.openxmlformats.org/drawingml/2006/main" xmlns:r="http://schemas.openxmlformats.org/officeDocument/2006/relationships" xmlns:p="http://schemas.openxmlformats.org/presentationml/2006/main">
  <p:tag name="PA" val="v4.0.0"/>
</p:tagLst>
</file>

<file path=ppt/tags/tag47.xml><?xml version="1.0" encoding="utf-8"?>
<p:tagLst xmlns:a="http://schemas.openxmlformats.org/drawingml/2006/main" xmlns:r="http://schemas.openxmlformats.org/officeDocument/2006/relationships" xmlns:p="http://schemas.openxmlformats.org/presentationml/2006/main">
  <p:tag name="PA" val="v4.0.0"/>
</p:tagLst>
</file>

<file path=ppt/tags/tag48.xml><?xml version="1.0" encoding="utf-8"?>
<p:tagLst xmlns:a="http://schemas.openxmlformats.org/drawingml/2006/main" xmlns:r="http://schemas.openxmlformats.org/officeDocument/2006/relationships" xmlns:p="http://schemas.openxmlformats.org/presentationml/2006/main">
  <p:tag name="PA" val="v4.0.0"/>
</p:tagLst>
</file>

<file path=ppt/tags/tag49.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50.xml><?xml version="1.0" encoding="utf-8"?>
<p:tagLst xmlns:a="http://schemas.openxmlformats.org/drawingml/2006/main" xmlns:r="http://schemas.openxmlformats.org/officeDocument/2006/relationships" xmlns:p="http://schemas.openxmlformats.org/presentationml/2006/main">
  <p:tag name="PA" val="v4.0.0"/>
</p:tagLst>
</file>

<file path=ppt/tags/tag51.xml><?xml version="1.0" encoding="utf-8"?>
<p:tagLst xmlns:a="http://schemas.openxmlformats.org/drawingml/2006/main" xmlns:r="http://schemas.openxmlformats.org/officeDocument/2006/relationships" xmlns:p="http://schemas.openxmlformats.org/presentationml/2006/main">
  <p:tag name="PA" val="v4.0.0"/>
</p:tagLst>
</file>

<file path=ppt/tags/tag52.xml><?xml version="1.0" encoding="utf-8"?>
<p:tagLst xmlns:a="http://schemas.openxmlformats.org/drawingml/2006/main" xmlns:r="http://schemas.openxmlformats.org/officeDocument/2006/relationships" xmlns:p="http://schemas.openxmlformats.org/presentationml/2006/main">
  <p:tag name="PA" val="v4.0.0"/>
</p:tagLst>
</file>

<file path=ppt/tags/tag53.xml><?xml version="1.0" encoding="utf-8"?>
<p:tagLst xmlns:a="http://schemas.openxmlformats.org/drawingml/2006/main" xmlns:r="http://schemas.openxmlformats.org/officeDocument/2006/relationships" xmlns:p="http://schemas.openxmlformats.org/presentationml/2006/main">
  <p:tag name="PA" val="v4.0.0"/>
</p:tagLst>
</file>

<file path=ppt/tags/tag54.xml><?xml version="1.0" encoding="utf-8"?>
<p:tagLst xmlns:a="http://schemas.openxmlformats.org/drawingml/2006/main" xmlns:r="http://schemas.openxmlformats.org/officeDocument/2006/relationships" xmlns:p="http://schemas.openxmlformats.org/presentationml/2006/main">
  <p:tag name="PA" val="v4.0.0"/>
</p:tagLst>
</file>

<file path=ppt/tags/tag55.xml><?xml version="1.0" encoding="utf-8"?>
<p:tagLst xmlns:a="http://schemas.openxmlformats.org/drawingml/2006/main" xmlns:r="http://schemas.openxmlformats.org/officeDocument/2006/relationships" xmlns:p="http://schemas.openxmlformats.org/presentationml/2006/main">
  <p:tag name="PA" val="v4.0.0"/>
</p:tagLst>
</file>

<file path=ppt/tags/tag56.xml><?xml version="1.0" encoding="utf-8"?>
<p:tagLst xmlns:a="http://schemas.openxmlformats.org/drawingml/2006/main" xmlns:r="http://schemas.openxmlformats.org/officeDocument/2006/relationships" xmlns:p="http://schemas.openxmlformats.org/presentationml/2006/main">
  <p:tag name="PA" val="v4.0.0"/>
</p:tagLst>
</file>

<file path=ppt/tags/tag57.xml><?xml version="1.0" encoding="utf-8"?>
<p:tagLst xmlns:a="http://schemas.openxmlformats.org/drawingml/2006/main" xmlns:r="http://schemas.openxmlformats.org/officeDocument/2006/relationships" xmlns:p="http://schemas.openxmlformats.org/presentationml/2006/main">
  <p:tag name="PA" val="v4.0.0"/>
</p:tagLst>
</file>

<file path=ppt/tags/tag58.xml><?xml version="1.0" encoding="utf-8"?>
<p:tagLst xmlns:a="http://schemas.openxmlformats.org/drawingml/2006/main" xmlns:r="http://schemas.openxmlformats.org/officeDocument/2006/relationships" xmlns:p="http://schemas.openxmlformats.org/presentationml/2006/main">
  <p:tag name="PA" val="v4.0.0"/>
</p:tagLst>
</file>

<file path=ppt/tags/tag59.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99PPT​​">
  <a:themeElements>
    <a:clrScheme name="自定义 39">
      <a:dk1>
        <a:sysClr val="windowText" lastClr="000000"/>
      </a:dk1>
      <a:lt1>
        <a:sysClr val="window" lastClr="FFFFFF"/>
      </a:lt1>
      <a:dk2>
        <a:srgbClr val="335B74"/>
      </a:dk2>
      <a:lt2>
        <a:srgbClr val="DFE3E5"/>
      </a:lt2>
      <a:accent1>
        <a:srgbClr val="1CADE4"/>
      </a:accent1>
      <a:accent2>
        <a:srgbClr val="2683C6"/>
      </a:accent2>
      <a:accent3>
        <a:srgbClr val="27CED7"/>
      </a:accent3>
      <a:accent4>
        <a:srgbClr val="00B0F0"/>
      </a:accent4>
      <a:accent5>
        <a:srgbClr val="0070C0"/>
      </a:accent5>
      <a:accent6>
        <a:srgbClr val="62A39F"/>
      </a:accent6>
      <a:hlink>
        <a:srgbClr val="6EAC1C"/>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1001</Words>
  <Application>Microsoft Office PowerPoint</Application>
  <PresentationFormat>宽屏</PresentationFormat>
  <Paragraphs>769</Paragraphs>
  <Slides>56</Slides>
  <Notes>56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56</vt:i4>
      </vt:variant>
    </vt:vector>
  </HeadingPairs>
  <TitlesOfParts>
    <vt:vector size="63" baseType="lpstr">
      <vt:lpstr>等线</vt:lpstr>
      <vt:lpstr>等线 Light</vt:lpstr>
      <vt:lpstr>方正有猫在_GBK</vt:lpstr>
      <vt:lpstr>楷体</vt:lpstr>
      <vt:lpstr>Arial</vt:lpstr>
      <vt:lpstr>Impact</vt:lpstr>
      <vt:lpstr>99PPT​​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www.99ppt.com</dc:title>
  <dc:creator>www.99ppt.com</dc:creator>
  <cp:lastModifiedBy>郭 强</cp:lastModifiedBy>
  <cp:revision>598</cp:revision>
  <dcterms:created xsi:type="dcterms:W3CDTF">2018-01-10T06:50:50Z</dcterms:created>
  <dcterms:modified xsi:type="dcterms:W3CDTF">2019-04-29T06:06:53Z</dcterms:modified>
  <cp:contentStatus>www.99ppt.com</cp:contentStatus>
</cp:coreProperties>
</file>